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1.xml" ContentType="application/vnd.openxmlformats-officedocument.presentationml.tags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49" r:id="rId2"/>
  </p:sldMasterIdLst>
  <p:notesMasterIdLst>
    <p:notesMasterId r:id="rId106"/>
  </p:notesMasterIdLst>
  <p:handoutMasterIdLst>
    <p:handoutMasterId r:id="rId107"/>
  </p:handoutMasterIdLst>
  <p:sldIdLst>
    <p:sldId id="330" r:id="rId3"/>
    <p:sldId id="415" r:id="rId4"/>
    <p:sldId id="333" r:id="rId5"/>
    <p:sldId id="342" r:id="rId6"/>
    <p:sldId id="343" r:id="rId7"/>
    <p:sldId id="344" r:id="rId8"/>
    <p:sldId id="345" r:id="rId9"/>
    <p:sldId id="346" r:id="rId10"/>
    <p:sldId id="347" r:id="rId11"/>
    <p:sldId id="332" r:id="rId12"/>
    <p:sldId id="336" r:id="rId13"/>
    <p:sldId id="348" r:id="rId14"/>
    <p:sldId id="449" r:id="rId15"/>
    <p:sldId id="450" r:id="rId16"/>
    <p:sldId id="337" r:id="rId17"/>
    <p:sldId id="338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66" r:id="rId26"/>
    <p:sldId id="367" r:id="rId27"/>
    <p:sldId id="358" r:id="rId28"/>
    <p:sldId id="359" r:id="rId29"/>
    <p:sldId id="360" r:id="rId30"/>
    <p:sldId id="361" r:id="rId31"/>
    <p:sldId id="363" r:id="rId32"/>
    <p:sldId id="362" r:id="rId33"/>
    <p:sldId id="364" r:id="rId34"/>
    <p:sldId id="365" r:id="rId35"/>
    <p:sldId id="368" r:id="rId36"/>
    <p:sldId id="428" r:id="rId37"/>
    <p:sldId id="424" r:id="rId38"/>
    <p:sldId id="425" r:id="rId39"/>
    <p:sldId id="426" r:id="rId40"/>
    <p:sldId id="427" r:id="rId41"/>
    <p:sldId id="339" r:id="rId42"/>
    <p:sldId id="369" r:id="rId43"/>
    <p:sldId id="370" r:id="rId44"/>
    <p:sldId id="371" r:id="rId45"/>
    <p:sldId id="372" r:id="rId46"/>
    <p:sldId id="375" r:id="rId47"/>
    <p:sldId id="373" r:id="rId48"/>
    <p:sldId id="374" r:id="rId49"/>
    <p:sldId id="451" r:id="rId50"/>
    <p:sldId id="454" r:id="rId51"/>
    <p:sldId id="341" r:id="rId52"/>
    <p:sldId id="377" r:id="rId53"/>
    <p:sldId id="378" r:id="rId54"/>
    <p:sldId id="381" r:id="rId55"/>
    <p:sldId id="379" r:id="rId56"/>
    <p:sldId id="380" r:id="rId57"/>
    <p:sldId id="429" r:id="rId58"/>
    <p:sldId id="382" r:id="rId59"/>
    <p:sldId id="385" r:id="rId60"/>
    <p:sldId id="383" r:id="rId61"/>
    <p:sldId id="384" r:id="rId62"/>
    <p:sldId id="334" r:id="rId63"/>
    <p:sldId id="387" r:id="rId64"/>
    <p:sldId id="388" r:id="rId65"/>
    <p:sldId id="389" r:id="rId66"/>
    <p:sldId id="453" r:id="rId67"/>
    <p:sldId id="398" r:id="rId68"/>
    <p:sldId id="416" r:id="rId69"/>
    <p:sldId id="417" r:id="rId70"/>
    <p:sldId id="418" r:id="rId71"/>
    <p:sldId id="419" r:id="rId72"/>
    <p:sldId id="420" r:id="rId73"/>
    <p:sldId id="421" r:id="rId74"/>
    <p:sldId id="393" r:id="rId75"/>
    <p:sldId id="394" r:id="rId76"/>
    <p:sldId id="395" r:id="rId77"/>
    <p:sldId id="396" r:id="rId78"/>
    <p:sldId id="397" r:id="rId79"/>
    <p:sldId id="399" r:id="rId80"/>
    <p:sldId id="400" r:id="rId81"/>
    <p:sldId id="401" r:id="rId82"/>
    <p:sldId id="403" r:id="rId83"/>
    <p:sldId id="404" r:id="rId84"/>
    <p:sldId id="405" r:id="rId85"/>
    <p:sldId id="406" r:id="rId86"/>
    <p:sldId id="408" r:id="rId87"/>
    <p:sldId id="407" r:id="rId88"/>
    <p:sldId id="391" r:id="rId89"/>
    <p:sldId id="409" r:id="rId90"/>
    <p:sldId id="410" r:id="rId91"/>
    <p:sldId id="411" r:id="rId92"/>
    <p:sldId id="412" r:id="rId93"/>
    <p:sldId id="392" r:id="rId94"/>
    <p:sldId id="414" r:id="rId95"/>
    <p:sldId id="430" r:id="rId96"/>
    <p:sldId id="431" r:id="rId97"/>
    <p:sldId id="432" r:id="rId98"/>
    <p:sldId id="433" r:id="rId99"/>
    <p:sldId id="434" r:id="rId100"/>
    <p:sldId id="435" r:id="rId101"/>
    <p:sldId id="436" r:id="rId102"/>
    <p:sldId id="437" r:id="rId103"/>
    <p:sldId id="316" r:id="rId104"/>
    <p:sldId id="329" r:id="rId10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600" i="1" kern="1200">
        <a:solidFill>
          <a:srgbClr val="FFFFFF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0000"/>
    <a:srgbClr val="00583D"/>
    <a:srgbClr val="000000"/>
    <a:srgbClr val="FFFF00"/>
    <a:srgbClr val="00FF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787" autoAdjust="0"/>
    <p:restoredTop sz="98031" autoAdjust="0"/>
  </p:normalViewPr>
  <p:slideViewPr>
    <p:cSldViewPr>
      <p:cViewPr varScale="1">
        <p:scale>
          <a:sx n="102" d="100"/>
          <a:sy n="102" d="100"/>
        </p:scale>
        <p:origin x="-14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19"/>
    </p:cViewPr>
  </p:sorterViewPr>
  <p:notesViewPr>
    <p:cSldViewPr>
      <p:cViewPr varScale="1">
        <p:scale>
          <a:sx n="87" d="100"/>
          <a:sy n="87" d="100"/>
        </p:scale>
        <p:origin x="-1908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>
              <a:defRPr sz="13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>
              <a:defRPr sz="13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1A83588-689C-4440-8F1A-7CA2719FE168}" type="datetime1">
              <a:rPr lang="en-US"/>
              <a:pPr>
                <a:defRPr/>
              </a:pPr>
              <a:t>4/2/2009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>
              <a:defRPr sz="13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>
              <a:defRPr sz="13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766898-F4A1-4E29-A01F-CAE38A78A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22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A3B433-F0F5-44E2-806E-CD70764B6881}" type="datetime1">
              <a:rPr lang="en-US"/>
              <a:pPr>
                <a:defRPr/>
              </a:pPr>
              <a:t>4/2/2009</a:t>
            </a:fld>
            <a:endParaRPr lang="en-US"/>
          </a:p>
        </p:txBody>
      </p:sp>
      <p:sp>
        <p:nvSpPr>
          <p:cNvPr id="107524" name="Rectangle 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</p:spPr>
      </p:sp>
      <p:sp>
        <p:nvSpPr>
          <p:cNvPr id="12293" name="Rectangle 1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9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28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D8131A0-FADB-469B-8DE0-B8418690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8432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0835" name="Rectangle 1843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Calibri" pitchFamily="34" charset="0"/>
                <a:ea typeface="MS PGothic" pitchFamily="34" charset="-128"/>
              </a:rPr>
              <a:t>And define neighborhood xp around it.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Calibri" pitchFamily="34" charset="0"/>
                <a:ea typeface="MS PGothic" pitchFamily="34" charset="-128"/>
              </a:rPr>
              <a:t>[Click]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Calibri" pitchFamily="34" charset="0"/>
                <a:ea typeface="MS PGothic" pitchFamily="34" charset="-128"/>
              </a:rPr>
              <a:t>We want to find a neighborhood that has the same appearance as xp, so we search the nearest neighbor in the input texture Z.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Calibri" pitchFamily="34" charset="0"/>
                <a:ea typeface="MS PGothic" pitchFamily="34" charset="-128"/>
              </a:rPr>
              <a:t>[Click]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Calibri" pitchFamily="34" charset="0"/>
                <a:ea typeface="MS PGothic" pitchFamily="34" charset="-128"/>
              </a:rPr>
              <a:t>The energy of a single pixel p is squared distance of xp and zp</a:t>
            </a:r>
            <a:endParaRPr lang="en-US" smtClean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0836" name="Shape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455F36BD-B40F-479D-8B29-349C652C6D14}" type="slidenum">
              <a:rPr lang="en-US" sz="1800" i="0">
                <a:solidFill>
                  <a:schemeClr val="tx1"/>
                </a:solidFill>
                <a:ea typeface="MS PGothic" pitchFamily="34" charset="-128"/>
              </a:rPr>
              <a:pPr/>
              <a:t>14</a:t>
            </a:fld>
            <a:endParaRPr lang="en-US" sz="1800" i="0">
              <a:solidFill>
                <a:schemeClr val="tx1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319088"/>
            <a:ext cx="5116513" cy="3836987"/>
          </a:xfrm>
          <a:solidFill>
            <a:srgbClr val="FFFFFF"/>
          </a:solidFill>
          <a:ln>
            <a:miter lim="800000"/>
          </a:ln>
        </p:spPr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36575" y="4530725"/>
            <a:ext cx="6245225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66788" eaLnBrk="0" hangingPunct="0"/>
            <a:endParaRPr lang="zh-CN" altLang="en-US" sz="250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Appearance Space Texture Synthesis</a:t>
            </a:r>
          </a:p>
        </p:txBody>
      </p:sp>
      <p:sp>
        <p:nvSpPr>
          <p:cNvPr id="142339" name="Rectangle 3"/>
          <p:cNvSpPr txBox="1">
            <a:spLocks noGrp="1" noChangeArrowheads="1"/>
          </p:cNvSpPr>
          <p:nvPr/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algn="r" defTabSz="966788"/>
            <a:fld id="{78A6B391-E713-405B-8BC9-5E71BC4C4DBF}" type="datetime1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4/2/2009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2340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SIGGRAPH 2006</a:t>
            </a:r>
          </a:p>
        </p:txBody>
      </p:sp>
      <p:sp>
        <p:nvSpPr>
          <p:cNvPr id="14234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C60AE9BF-9CD0-492E-9238-59524654DBD5}" type="slidenum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35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23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61" tIns="48331" rIns="96661" bIns="48331"/>
          <a:lstStyle/>
          <a:p>
            <a:pPr hangingPunct="1">
              <a:spcBef>
                <a:spcPct val="0"/>
              </a:spcBef>
            </a:pPr>
            <a:r>
              <a:rPr lang="en-US" smtClean="0"/>
              <a:t>Let me start by introducing the appearance space transform.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At the very heart of most per-pixel synthesis algorithms lies a very simple procedure, which is neighborhood matching.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The idea is to determine the color of a pixel from its surrounding. # The neighborhood of the pixel is extracted # and the exemplar is searched for the most similar neighborhood.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Once found, the color of the pixel is updated. Notice that we can easily keep track of the coordinate from where the pixel has been copied.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With the appearance space transform we seek to improve this neighborhood matching process.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We start by replacing colors # by small appearance vectors better describing pixels and their surrounding. This makes the process better at distinguishing neighborhoods, and let us reduce the computational cost by using a smaller neighborhood. # In fact we use the smallest symmetric neighborhood, which is only four samples.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Appearance Space Texture Synthesis</a:t>
            </a:r>
          </a:p>
        </p:txBody>
      </p:sp>
      <p:sp>
        <p:nvSpPr>
          <p:cNvPr id="143363" name="Rectangle 3"/>
          <p:cNvSpPr txBox="1">
            <a:spLocks noGrp="1" noChangeArrowheads="1"/>
          </p:cNvSpPr>
          <p:nvPr/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algn="r" defTabSz="966788"/>
            <a:fld id="{C0E6F091-ED3B-446B-AD19-39BF42DB1678}" type="datetime1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4/2/2009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3364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SIGGRAPH 2006</a:t>
            </a:r>
          </a:p>
        </p:txBody>
      </p:sp>
      <p:sp>
        <p:nvSpPr>
          <p:cNvPr id="14336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7BBC92D1-2CD5-4376-8E34-ACC48B5E8BC5}" type="slidenum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36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3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61" tIns="48331" rIns="96661" bIns="48331"/>
          <a:lstStyle/>
          <a:p>
            <a:pPr hangingPunct="1">
              <a:spcBef>
                <a:spcPct val="0"/>
              </a:spcBef>
            </a:pPr>
            <a:r>
              <a:rPr lang="en-US" smtClean="0"/>
              <a:t>I will now describe how we transform the exemplar in appearance space.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  <a:p>
            <a:pPr hangingPunct="1">
              <a:spcBef>
                <a:spcPct val="0"/>
              </a:spcBef>
            </a:pPr>
            <a:r>
              <a:rPr lang="en-US" smtClean="0"/>
              <a:t>We start from an RGB example image.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We first compute an appearance space exemplar where each pixel is an appearance vector.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We compute the appearance vectors by concatenating the 5x5 neighborhood of the corresponding pixel in the color exemplar.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This forms 75D appearance vectors. So each appearance vector contains not only information about the pixel, but also about its neighbors.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As these are likely to lie on a lower dimensional space,  we perform dimensionality reduction to obtain the transformed exemplar used for synthesis.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We chose the number of dimensions depending on the data, but typically we reduce to 4 or 8 dimensions.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We usually perform dimensionality reduction with a PCA, but it is important to note that non linear dimensionality reductions could also be used here. Please refer to the paper for more details.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Appearance Space Texture Synthesis</a:t>
            </a:r>
          </a:p>
        </p:txBody>
      </p:sp>
      <p:sp>
        <p:nvSpPr>
          <p:cNvPr id="144387" name="Rectangle 3"/>
          <p:cNvSpPr txBox="1">
            <a:spLocks noGrp="1" noChangeArrowheads="1"/>
          </p:cNvSpPr>
          <p:nvPr/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algn="r" defTabSz="966788"/>
            <a:fld id="{535271EE-B161-42D2-B485-3A22A2732E2F}" type="datetime1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4/2/2009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4388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SIGGRAPH 2006</a:t>
            </a:r>
          </a:p>
        </p:txBody>
      </p:sp>
      <p:sp>
        <p:nvSpPr>
          <p:cNvPr id="14438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73002440-3172-4CCB-A4FF-1068257E561A}" type="slidenum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37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4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61" tIns="48331" rIns="96661" bIns="48331"/>
          <a:lstStyle/>
          <a:p>
            <a:pPr hangingPunct="1">
              <a:spcBef>
                <a:spcPct val="0"/>
              </a:spcBef>
            </a:pPr>
            <a:r>
              <a:rPr lang="en-US" smtClean="0"/>
              <a:t>To verify the quality improvement of the appearance transform, we compare synthesis quality using just RGB colors, and using a 3D appearance space: We perform dimensionality reduction of the appearance vectors to 3D only.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The computational cost of the top and bottom rows are thus exactly the same: the algorithm inputs an image with 3d pixels in both cases.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  <a:p>
            <a:pPr hangingPunct="1">
              <a:spcBef>
                <a:spcPct val="0"/>
              </a:spcBef>
            </a:pPr>
            <a:r>
              <a:rPr lang="en-US" smtClean="0"/>
              <a:t>However, as you can see at the bottom, appearance space does a much better job at capturing the texture appearance – The result is more faithful to the example. The transform exemplar *does* contain more information than the original RGB image.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Appearance Space Texture Synthesis</a:t>
            </a:r>
          </a:p>
        </p:txBody>
      </p:sp>
      <p:sp>
        <p:nvSpPr>
          <p:cNvPr id="145411" name="Rectangle 3"/>
          <p:cNvSpPr txBox="1">
            <a:spLocks noGrp="1" noChangeArrowheads="1"/>
          </p:cNvSpPr>
          <p:nvPr/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algn="r" defTabSz="966788"/>
            <a:fld id="{8824DE0C-72C9-4245-8595-FA221E33AE19}" type="datetime1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4/2/2009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5412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SIGGRAPH 2006</a:t>
            </a:r>
          </a:p>
        </p:txBody>
      </p:sp>
      <p:sp>
        <p:nvSpPr>
          <p:cNvPr id="14541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72017EB7-5420-4E2B-98C6-D09CD90436B4}" type="slidenum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38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5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61" tIns="48331" rIns="96661" bIns="48331"/>
          <a:lstStyle/>
          <a:p>
            <a:pPr hangingPunct="1">
              <a:spcBef>
                <a:spcPct val="0"/>
              </a:spcBef>
            </a:pPr>
            <a:r>
              <a:rPr lang="en-US" smtClean="0"/>
              <a:t>A very important element of the appearance space transform is that we can use more than just colors in the appearance vectors.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For instance, to better capture non local information, we also include feature distance, that is a map of the distance to the closest feature. This distance map is computed from a user specified feature mask, shown here in small. The exemplar is now 4D: RGB and distance information.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The appearance vectors are 100D,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and we reduce them to 4D to compute the transformed exemplar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that we use for synthesis.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I’ll show more results later, but the important point is that we get results similar to previous schemes, without any explicit feature matching during the synthesis process.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  <a:p>
            <a:pPr hangingPunct="1">
              <a:spcBef>
                <a:spcPct val="0"/>
              </a:spcBef>
            </a:pPr>
            <a:r>
              <a:rPr lang="en-US" smtClean="0"/>
              <a:t>Instead of synthesizing colors,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we also applied our approach to radiance transfer textures.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In this setting, each pixel is a vector of 36 SH coefficients representing its response to a lighting environment. Each appearance vector is then 900D 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# that we reduce to obtain an 8D transformed exemplar, used for synthesis.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The result can then be lighted with a different environment.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Appearance Space Texture Synthesis</a:t>
            </a:r>
          </a:p>
        </p:txBody>
      </p:sp>
      <p:sp>
        <p:nvSpPr>
          <p:cNvPr id="146435" name="Rectangle 3"/>
          <p:cNvSpPr txBox="1">
            <a:spLocks noGrp="1" noChangeArrowheads="1"/>
          </p:cNvSpPr>
          <p:nvPr/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algn="r" defTabSz="966788"/>
            <a:fld id="{7CEACD75-D431-4013-8055-9AAEF31A2DE6}" type="datetime1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4/2/2009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6436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defTabSz="966788"/>
            <a:r>
              <a:rPr lang="en-US" sz="1300" i="0">
                <a:solidFill>
                  <a:schemeClr val="tx1"/>
                </a:solidFill>
                <a:latin typeface="Calibri" pitchFamily="34" charset="0"/>
              </a:rPr>
              <a:t>SIGGRAPH 2006</a:t>
            </a:r>
          </a:p>
        </p:txBody>
      </p:sp>
      <p:sp>
        <p:nvSpPr>
          <p:cNvPr id="14643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F049DB8C-0FEB-4DE0-9A68-ECD53E93B5D5}" type="slidenum">
              <a:rPr lang="en-US" sz="1300" i="0">
                <a:solidFill>
                  <a:schemeClr val="tx1"/>
                </a:solidFill>
                <a:latin typeface="Calibri" pitchFamily="34" charset="0"/>
              </a:rPr>
              <a:pPr algn="r" defTabSz="966788"/>
              <a:t>39</a:t>
            </a:fld>
            <a:endParaRPr lang="en-US" sz="13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64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61" tIns="48331" rIns="96661" bIns="48331"/>
          <a:lstStyle/>
          <a:p>
            <a:pPr hangingPunct="1">
              <a:spcBef>
                <a:spcPct val="0"/>
              </a:spcBef>
            </a:pPr>
            <a:r>
              <a:rPr lang="en-US" smtClean="0"/>
              <a:t>Here are some results using feature distance.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On the left, you can see both the exemplar and the distance field that was used.</a:t>
            </a:r>
          </a:p>
          <a:p>
            <a:pPr hangingPunct="1">
              <a:spcBef>
                <a:spcPct val="0"/>
              </a:spcBef>
            </a:pPr>
            <a:r>
              <a:rPr lang="en-US" smtClean="0"/>
              <a:t>As you can see by comparing with the right column, synthesis quality is greatly improved. Also note that the left and right column have the same synthesis cost: both are using a 4D transformed exemplar.</a:t>
            </a:r>
          </a:p>
          <a:p>
            <a:pPr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>
              <a:solidFill>
                <a:srgbClr val="FFCC66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/>
          <a:lstStyle/>
          <a:p>
            <a:pPr hangingPunct="1"/>
            <a:endParaRPr lang="en-US" altLang="zh-CN" smtClean="0">
              <a:solidFill>
                <a:srgbClr val="FFCC66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Inverse texture synthesis can solve these problems.</a:t>
            </a:r>
          </a:p>
          <a:p>
            <a:endParaRPr lang="en-US" smtClean="0"/>
          </a:p>
          <a:p>
            <a:r>
              <a:rPr lang="en-US" smtClean="0"/>
              <a:t>Given a large input, the algorithm will produce a small compaction that retains vital information of the input.</a:t>
            </a:r>
          </a:p>
          <a:p>
            <a:endParaRPr lang="en-US" smtClean="0"/>
          </a:p>
          <a:p>
            <a:r>
              <a:rPr lang="en-US" smtClean="0"/>
              <a:t>The compaction can be used for texturing with similar visual results from the original input, with faster computation and smaller memory consumption.</a:t>
            </a:r>
          </a:p>
          <a:p>
            <a:r>
              <a:rPr lang="en-US" smtClean="0"/>
              <a:t> 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842D6-A330-4B0D-BDBE-D05E703BBA0F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70000" y="471488"/>
            <a:ext cx="4773613" cy="3579812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3" y="4381500"/>
            <a:ext cx="6232525" cy="4275138"/>
          </a:xfrm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809750"/>
            <a:ext cx="4132262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1650"/>
            <a:ext cx="2133600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01650"/>
            <a:ext cx="6248400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1650"/>
            <a:ext cx="8610600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809750"/>
            <a:ext cx="4132262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1650"/>
            <a:ext cx="8610600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809750"/>
            <a:ext cx="8415337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1650"/>
            <a:ext cx="8610600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1650"/>
            <a:ext cx="8610600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0738" y="1809750"/>
            <a:ext cx="4132262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0738" y="4248150"/>
            <a:ext cx="4132262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501650"/>
            <a:ext cx="8610600" cy="603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01650"/>
            <a:ext cx="86106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809750"/>
            <a:ext cx="84153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20"/>
          <p:cNvSpPr>
            <a:spLocks/>
          </p:cNvSpPr>
          <p:nvPr/>
        </p:nvSpPr>
        <p:spPr bwMode="auto">
          <a:xfrm>
            <a:off x="304800" y="1676400"/>
            <a:ext cx="8458200" cy="0"/>
          </a:xfrm>
          <a:prstGeom prst="line">
            <a:avLst/>
          </a:prstGeom>
          <a:noFill/>
          <a:ln w="25400" cap="rnd" algn="ctr">
            <a:solidFill>
              <a:srgbClr val="00583D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" name="Line 20"/>
          <p:cNvSpPr>
            <a:spLocks/>
          </p:cNvSpPr>
          <p:nvPr userDrawn="1"/>
        </p:nvSpPr>
        <p:spPr bwMode="auto">
          <a:xfrm>
            <a:off x="311150" y="1679575"/>
            <a:ext cx="8458200" cy="0"/>
          </a:xfrm>
          <a:prstGeom prst="line">
            <a:avLst/>
          </a:prstGeom>
          <a:noFill/>
          <a:ln w="25400" cap="rnd" algn="ctr">
            <a:solidFill>
              <a:schemeClr val="bg2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5pPr>
      <a:lvl6pPr marL="457200" algn="l" rtl="0" eaLnBrk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6pPr>
      <a:lvl7pPr marL="914400" algn="l" rtl="0" eaLnBrk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7pPr>
      <a:lvl8pPr marL="1371600" algn="l" rtl="0" eaLnBrk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8pPr>
      <a:lvl9pPr marL="1828800" algn="l" rtl="0" eaLnBrk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defRPr sz="21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01650"/>
            <a:ext cx="6858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809750"/>
            <a:ext cx="84153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7637" name="Line 20"/>
          <p:cNvSpPr>
            <a:spLocks/>
          </p:cNvSpPr>
          <p:nvPr/>
        </p:nvSpPr>
        <p:spPr bwMode="auto">
          <a:xfrm>
            <a:off x="304800" y="1676400"/>
            <a:ext cx="8458200" cy="0"/>
          </a:xfrm>
          <a:prstGeom prst="line">
            <a:avLst/>
          </a:prstGeom>
          <a:noFill/>
          <a:ln w="25400" cap="rnd" algn="ctr">
            <a:solidFill>
              <a:srgbClr val="00583D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7639" name="Line 20"/>
          <p:cNvSpPr>
            <a:spLocks/>
          </p:cNvSpPr>
          <p:nvPr userDrawn="1"/>
        </p:nvSpPr>
        <p:spPr bwMode="auto">
          <a:xfrm>
            <a:off x="311150" y="1679575"/>
            <a:ext cx="8458200" cy="0"/>
          </a:xfrm>
          <a:prstGeom prst="line">
            <a:avLst/>
          </a:prstGeom>
          <a:noFill/>
          <a:ln w="25400" cap="rnd" algn="ctr">
            <a:solidFill>
              <a:schemeClr val="bg2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8.jpe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28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oleObject" Target="../embeddings/oleObject36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7.png"/><Relationship Id="rId5" Type="http://schemas.openxmlformats.org/officeDocument/2006/relationships/image" Target="../media/image154.jpeg"/><Relationship Id="rId4" Type="http://schemas.openxmlformats.org/officeDocument/2006/relationships/image" Target="../media/image15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71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30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png"/><Relationship Id="rId9" Type="http://schemas.openxmlformats.org/officeDocument/2006/relationships/image" Target="../media/image1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92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13" Type="http://schemas.openxmlformats.org/officeDocument/2006/relationships/image" Target="../media/image203.jpeg"/><Relationship Id="rId18" Type="http://schemas.openxmlformats.org/officeDocument/2006/relationships/image" Target="../media/image208.jpeg"/><Relationship Id="rId26" Type="http://schemas.openxmlformats.org/officeDocument/2006/relationships/image" Target="../media/image216.jpeg"/><Relationship Id="rId3" Type="http://schemas.openxmlformats.org/officeDocument/2006/relationships/image" Target="../media/image193.jpeg"/><Relationship Id="rId21" Type="http://schemas.openxmlformats.org/officeDocument/2006/relationships/image" Target="../media/image211.jpeg"/><Relationship Id="rId7" Type="http://schemas.openxmlformats.org/officeDocument/2006/relationships/image" Target="../media/image197.jpeg"/><Relationship Id="rId12" Type="http://schemas.openxmlformats.org/officeDocument/2006/relationships/image" Target="../media/image202.jpeg"/><Relationship Id="rId17" Type="http://schemas.openxmlformats.org/officeDocument/2006/relationships/image" Target="../media/image207.jpeg"/><Relationship Id="rId25" Type="http://schemas.openxmlformats.org/officeDocument/2006/relationships/image" Target="../media/image215.jpe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206.jpeg"/><Relationship Id="rId20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11" Type="http://schemas.openxmlformats.org/officeDocument/2006/relationships/image" Target="../media/image201.jpeg"/><Relationship Id="rId24" Type="http://schemas.openxmlformats.org/officeDocument/2006/relationships/image" Target="../media/image214.jpeg"/><Relationship Id="rId5" Type="http://schemas.openxmlformats.org/officeDocument/2006/relationships/image" Target="../media/image195.jpeg"/><Relationship Id="rId15" Type="http://schemas.openxmlformats.org/officeDocument/2006/relationships/image" Target="../media/image205.jpeg"/><Relationship Id="rId23" Type="http://schemas.openxmlformats.org/officeDocument/2006/relationships/image" Target="../media/image213.jpeg"/><Relationship Id="rId28" Type="http://schemas.openxmlformats.org/officeDocument/2006/relationships/image" Target="../media/image218.jpeg"/><Relationship Id="rId10" Type="http://schemas.openxmlformats.org/officeDocument/2006/relationships/image" Target="../media/image200.jpeg"/><Relationship Id="rId19" Type="http://schemas.openxmlformats.org/officeDocument/2006/relationships/image" Target="../media/image209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Relationship Id="rId14" Type="http://schemas.openxmlformats.org/officeDocument/2006/relationships/image" Target="../media/image204.jpeg"/><Relationship Id="rId22" Type="http://schemas.openxmlformats.org/officeDocument/2006/relationships/image" Target="../media/image212.jpeg"/><Relationship Id="rId27" Type="http://schemas.openxmlformats.org/officeDocument/2006/relationships/image" Target="../media/image2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video" Target="a.avi" TargetMode="External"/><Relationship Id="rId7" Type="http://schemas.openxmlformats.org/officeDocument/2006/relationships/image" Target="../media/image220.png"/><Relationship Id="rId2" Type="http://schemas.openxmlformats.org/officeDocument/2006/relationships/video" Target="aa.avi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19.jpeg"/><Relationship Id="rId5" Type="http://schemas.openxmlformats.org/officeDocument/2006/relationships/notesSlide" Target="../notesSlides/notesSlide78.xml"/><Relationship Id="rId10" Type="http://schemas.openxmlformats.org/officeDocument/2006/relationships/image" Target="../media/image223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2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25.png"/><Relationship Id="rId5" Type="http://schemas.openxmlformats.org/officeDocument/2006/relationships/image" Target="../media/image222.png"/><Relationship Id="rId4" Type="http://schemas.openxmlformats.org/officeDocument/2006/relationships/image" Target="../media/image22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9.pn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Relationship Id="rId9" Type="http://schemas.openxmlformats.org/officeDocument/2006/relationships/image" Target="../media/image2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pn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10" Type="http://schemas.openxmlformats.org/officeDocument/2006/relationships/image" Target="../media/image255.png"/><Relationship Id="rId4" Type="http://schemas.openxmlformats.org/officeDocument/2006/relationships/image" Target="../media/image249.jpeg"/><Relationship Id="rId9" Type="http://schemas.openxmlformats.org/officeDocument/2006/relationships/image" Target="../media/image254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65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12" Type="http://schemas.openxmlformats.org/officeDocument/2006/relationships/image" Target="../media/image26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9.jpeg"/><Relationship Id="rId11" Type="http://schemas.openxmlformats.org/officeDocument/2006/relationships/image" Target="../media/image263.jpeg"/><Relationship Id="rId5" Type="http://schemas.openxmlformats.org/officeDocument/2006/relationships/image" Target="../media/image258.jpeg"/><Relationship Id="rId10" Type="http://schemas.openxmlformats.org/officeDocument/2006/relationships/image" Target="../media/image262.jpeg"/><Relationship Id="rId4" Type="http://schemas.openxmlformats.org/officeDocument/2006/relationships/image" Target="../media/image257.jpeg"/><Relationship Id="rId9" Type="http://schemas.openxmlformats.org/officeDocument/2006/relationships/image" Target="../media/image261.jpeg"/><Relationship Id="rId14" Type="http://schemas.openxmlformats.org/officeDocument/2006/relationships/image" Target="../media/image2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70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12" Type="http://schemas.openxmlformats.org/officeDocument/2006/relationships/image" Target="../media/image26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9.jpeg"/><Relationship Id="rId11" Type="http://schemas.openxmlformats.org/officeDocument/2006/relationships/image" Target="../media/image268.jpeg"/><Relationship Id="rId5" Type="http://schemas.openxmlformats.org/officeDocument/2006/relationships/image" Target="../media/image258.jpeg"/><Relationship Id="rId10" Type="http://schemas.openxmlformats.org/officeDocument/2006/relationships/image" Target="../media/image267.jpeg"/><Relationship Id="rId4" Type="http://schemas.openxmlformats.org/officeDocument/2006/relationships/image" Target="../media/image257.jpeg"/><Relationship Id="rId9" Type="http://schemas.openxmlformats.org/officeDocument/2006/relationships/image" Target="../media/image252.png"/><Relationship Id="rId14" Type="http://schemas.openxmlformats.org/officeDocument/2006/relationships/image" Target="../media/image271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75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12" Type="http://schemas.openxmlformats.org/officeDocument/2006/relationships/image" Target="../media/image27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9.jpeg"/><Relationship Id="rId11" Type="http://schemas.openxmlformats.org/officeDocument/2006/relationships/image" Target="../media/image273.jpeg"/><Relationship Id="rId5" Type="http://schemas.openxmlformats.org/officeDocument/2006/relationships/image" Target="../media/image258.jpeg"/><Relationship Id="rId10" Type="http://schemas.openxmlformats.org/officeDocument/2006/relationships/image" Target="../media/image272.jpeg"/><Relationship Id="rId4" Type="http://schemas.openxmlformats.org/officeDocument/2006/relationships/image" Target="../media/image257.jpeg"/><Relationship Id="rId9" Type="http://schemas.openxmlformats.org/officeDocument/2006/relationships/image" Target="../media/image255.png"/><Relationship Id="rId14" Type="http://schemas.openxmlformats.org/officeDocument/2006/relationships/image" Target="../media/image2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8.jpeg"/><Relationship Id="rId4" Type="http://schemas.openxmlformats.org/officeDocument/2006/relationships/image" Target="../media/image1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oleObject" Target="../embeddings/oleObject31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18" Type="http://schemas.openxmlformats.org/officeDocument/2006/relationships/image" Target="../media/image303.png"/><Relationship Id="rId3" Type="http://schemas.openxmlformats.org/officeDocument/2006/relationships/notesSlide" Target="../notesSlides/notesSlide94.xml"/><Relationship Id="rId21" Type="http://schemas.openxmlformats.org/officeDocument/2006/relationships/image" Target="../media/image306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1.png"/><Relationship Id="rId20" Type="http://schemas.openxmlformats.org/officeDocument/2006/relationships/image" Target="../media/image305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23" Type="http://schemas.openxmlformats.org/officeDocument/2006/relationships/oleObject" Target="../embeddings/oleObject32.bin"/><Relationship Id="rId10" Type="http://schemas.openxmlformats.org/officeDocument/2006/relationships/image" Target="../media/image295.png"/><Relationship Id="rId19" Type="http://schemas.openxmlformats.org/officeDocument/2006/relationships/image" Target="../media/image304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Relationship Id="rId22" Type="http://schemas.openxmlformats.org/officeDocument/2006/relationships/image" Target="../media/image30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13" Type="http://schemas.openxmlformats.org/officeDocument/2006/relationships/image" Target="../media/image316.png"/><Relationship Id="rId3" Type="http://schemas.openxmlformats.org/officeDocument/2006/relationships/notesSlide" Target="../notesSlides/notesSlide95.xml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jpeg"/><Relationship Id="rId10" Type="http://schemas.openxmlformats.org/officeDocument/2006/relationships/image" Target="../media/image313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31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3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sz="3300" dirty="0" smtClean="0">
                <a:ea typeface="宋体" pitchFamily="2" charset="-122"/>
              </a:rPr>
              <a:t>Example-Based Texture Synthesis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Li-Yi Wei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Microsoft Incubation</a:t>
            </a:r>
          </a:p>
        </p:txBody>
      </p:sp>
      <p:pic>
        <p:nvPicPr>
          <p:cNvPr id="18436" name="Picture 4" descr="C:\home\lywei\trees\liyiwei-msra\Research\TextureSurvey\talk\INCUBAT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5334000"/>
            <a:ext cx="10763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What is Texture?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For texture mapping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(General definition)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Arbitrary images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For (example-based) texture synthesis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(Narrow definition)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Images with repetitive patterns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Synthesis of arbitrary images (general definition) is called – Rendering!</a:t>
            </a:r>
          </a:p>
        </p:txBody>
      </p:sp>
      <p:pic>
        <p:nvPicPr>
          <p:cNvPr id="27652" name="Picture 4" descr="len_st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4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Fo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524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6" descr="metal_rust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1163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Optimization [</a:t>
            </a:r>
            <a:r>
              <a:rPr lang="en-US" altLang="zh-CN" dirty="0" err="1" smtClean="0">
                <a:ea typeface="宋体" pitchFamily="2" charset="-122"/>
              </a:rPr>
              <a:t>Kwatra</a:t>
            </a:r>
            <a:r>
              <a:rPr lang="en-US" altLang="zh-CN" dirty="0" smtClean="0">
                <a:ea typeface="宋体" pitchFamily="2" charset="-122"/>
              </a:rPr>
              <a:t> et al. 2005]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990600" y="1828800"/>
          <a:ext cx="6856413" cy="1000125"/>
        </p:xfrm>
        <a:graphic>
          <a:graphicData uri="http://schemas.openxmlformats.org/presentationml/2006/ole">
            <p:oleObj spid="_x0000_s14338" name="Equation" r:id="rId5" imgW="3047760" imgH="444240" progId="">
              <p:embed/>
            </p:oleObj>
          </a:graphicData>
        </a:graphic>
      </p:graphicFrame>
      <p:pic>
        <p:nvPicPr>
          <p:cNvPr id="14341" name="Picture 7" descr="metal_rust_inv_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1338" y="4799013"/>
            <a:ext cx="585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7848600" y="6400800"/>
            <a:ext cx="3873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X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8237538" y="5408613"/>
            <a:ext cx="36988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Z</a:t>
            </a:r>
          </a:p>
        </p:txBody>
      </p:sp>
      <p:sp>
        <p:nvSpPr>
          <p:cNvPr id="515077" name="Rectangle 5"/>
          <p:cNvSpPr>
            <a:spLocks noChangeArrowheads="1"/>
          </p:cNvSpPr>
          <p:nvPr/>
        </p:nvSpPr>
        <p:spPr bwMode="auto">
          <a:xfrm>
            <a:off x="2286000" y="1828800"/>
            <a:ext cx="2971800" cy="1219200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362200" y="2895600"/>
            <a:ext cx="2449513" cy="568325"/>
            <a:chOff x="1151" y="2206"/>
            <a:chExt cx="1543" cy="358"/>
          </a:xfrm>
        </p:grpSpPr>
        <p:sp>
          <p:nvSpPr>
            <p:cNvPr id="14445" name="Text Box 28"/>
            <p:cNvSpPr txBox="1">
              <a:spLocks noChangeArrowheads="1"/>
            </p:cNvSpPr>
            <p:nvPr/>
          </p:nvSpPr>
          <p:spPr bwMode="auto">
            <a:xfrm>
              <a:off x="1152" y="2352"/>
              <a:ext cx="1542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FF0000"/>
                  </a:solidFill>
                  <a:latin typeface="Tahoma" pitchFamily="34" charset="0"/>
                  <a:ea typeface="宋体" pitchFamily="2" charset="-122"/>
                </a:rPr>
                <a:t>NO inverse term</a:t>
              </a:r>
            </a:p>
          </p:txBody>
        </p:sp>
        <p:sp>
          <p:nvSpPr>
            <p:cNvPr id="14446" name="AutoShape 29"/>
            <p:cNvSpPr>
              <a:spLocks/>
            </p:cNvSpPr>
            <p:nvPr/>
          </p:nvSpPr>
          <p:spPr bwMode="auto">
            <a:xfrm rot="-5400000">
              <a:off x="1854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800600" y="2895600"/>
            <a:ext cx="3594100" cy="568325"/>
            <a:chOff x="2832" y="2206"/>
            <a:chExt cx="2264" cy="358"/>
          </a:xfrm>
        </p:grpSpPr>
        <p:sp>
          <p:nvSpPr>
            <p:cNvPr id="14443" name="Text Box 31"/>
            <p:cNvSpPr txBox="1">
              <a:spLocks noChangeArrowheads="1"/>
            </p:cNvSpPr>
            <p:nvPr/>
          </p:nvSpPr>
          <p:spPr bwMode="auto">
            <a:xfrm>
              <a:off x="2832" y="2352"/>
              <a:ext cx="2264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00FF00"/>
                  </a:solidFill>
                  <a:latin typeface="Tahoma" pitchFamily="34" charset="0"/>
                  <a:ea typeface="宋体" pitchFamily="2" charset="-122"/>
                </a:rPr>
                <a:t>forward term [Kwatra et al. 2005]</a:t>
              </a:r>
            </a:p>
          </p:txBody>
        </p:sp>
        <p:sp>
          <p:nvSpPr>
            <p:cNvPr id="14444" name="AutoShape 32"/>
            <p:cNvSpPr>
              <a:spLocks/>
            </p:cNvSpPr>
            <p:nvPr/>
          </p:nvSpPr>
          <p:spPr bwMode="auto">
            <a:xfrm rot="-5400000">
              <a:off x="3647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7086600" y="4648200"/>
            <a:ext cx="1295400" cy="381000"/>
            <a:chOff x="4464" y="2928"/>
            <a:chExt cx="816" cy="240"/>
          </a:xfrm>
        </p:grpSpPr>
        <p:grpSp>
          <p:nvGrpSpPr>
            <p:cNvPr id="14430" name="Group 36"/>
            <p:cNvGrpSpPr>
              <a:grpSpLocks/>
            </p:cNvGrpSpPr>
            <p:nvPr/>
          </p:nvGrpSpPr>
          <p:grpSpPr bwMode="auto">
            <a:xfrm>
              <a:off x="4464" y="2928"/>
              <a:ext cx="144" cy="144"/>
              <a:chOff x="4656" y="3408"/>
              <a:chExt cx="144" cy="144"/>
            </a:xfrm>
          </p:grpSpPr>
          <p:sp>
            <p:nvSpPr>
              <p:cNvPr id="14438" name="Line 37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9" name="Line 38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0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40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2" name="Line 41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431" name="Group 42"/>
            <p:cNvGrpSpPr>
              <a:grpSpLocks/>
            </p:cNvGrpSpPr>
            <p:nvPr/>
          </p:nvGrpSpPr>
          <p:grpSpPr bwMode="auto">
            <a:xfrm>
              <a:off x="5136" y="3024"/>
              <a:ext cx="144" cy="144"/>
              <a:chOff x="4656" y="3408"/>
              <a:chExt cx="144" cy="144"/>
            </a:xfrm>
          </p:grpSpPr>
          <p:sp>
            <p:nvSpPr>
              <p:cNvPr id="14433" name="Line 43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4" name="Line 44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5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46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7" name="Line 47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32" name="Line 48"/>
            <p:cNvSpPr>
              <a:spLocks noChangeShapeType="1"/>
            </p:cNvSpPr>
            <p:nvPr/>
          </p:nvSpPr>
          <p:spPr bwMode="auto">
            <a:xfrm>
              <a:off x="4656" y="3024"/>
              <a:ext cx="480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triangle" w="med" len="med"/>
              <a:tailEnd type="non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05"/>
          <p:cNvGrpSpPr>
            <a:grpSpLocks/>
          </p:cNvGrpSpPr>
          <p:nvPr/>
        </p:nvGrpSpPr>
        <p:grpSpPr bwMode="auto">
          <a:xfrm>
            <a:off x="6629400" y="4953000"/>
            <a:ext cx="1752600" cy="304800"/>
            <a:chOff x="4176" y="3120"/>
            <a:chExt cx="1104" cy="192"/>
          </a:xfrm>
        </p:grpSpPr>
        <p:grpSp>
          <p:nvGrpSpPr>
            <p:cNvPr id="14417" name="Group 49"/>
            <p:cNvGrpSpPr>
              <a:grpSpLocks/>
            </p:cNvGrpSpPr>
            <p:nvPr/>
          </p:nvGrpSpPr>
          <p:grpSpPr bwMode="auto">
            <a:xfrm>
              <a:off x="5136" y="3168"/>
              <a:ext cx="144" cy="144"/>
              <a:chOff x="4656" y="3408"/>
              <a:chExt cx="144" cy="144"/>
            </a:xfrm>
          </p:grpSpPr>
          <p:sp>
            <p:nvSpPr>
              <p:cNvPr id="14425" name="Line 50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6" name="Line 51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7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28" name="Line 53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9" name="Line 54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418" name="Group 55"/>
            <p:cNvGrpSpPr>
              <a:grpSpLocks/>
            </p:cNvGrpSpPr>
            <p:nvPr/>
          </p:nvGrpSpPr>
          <p:grpSpPr bwMode="auto">
            <a:xfrm>
              <a:off x="4176" y="3120"/>
              <a:ext cx="144" cy="144"/>
              <a:chOff x="4656" y="3408"/>
              <a:chExt cx="144" cy="144"/>
            </a:xfrm>
          </p:grpSpPr>
          <p:sp>
            <p:nvSpPr>
              <p:cNvPr id="14420" name="Line 56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Line 57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23" name="Line 59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4" name="Line 60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19" name="Line 61"/>
            <p:cNvSpPr>
              <a:spLocks noChangeShapeType="1"/>
            </p:cNvSpPr>
            <p:nvPr/>
          </p:nvSpPr>
          <p:spPr bwMode="auto">
            <a:xfrm>
              <a:off x="4368" y="3216"/>
              <a:ext cx="720" cy="4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triangle" w="med" len="med"/>
              <a:tailEnd type="non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8153400" y="4800600"/>
            <a:ext cx="609600" cy="609600"/>
            <a:chOff x="5136" y="2208"/>
            <a:chExt cx="384" cy="384"/>
          </a:xfrm>
        </p:grpSpPr>
        <p:grpSp>
          <p:nvGrpSpPr>
            <p:cNvPr id="14374" name="Group 80"/>
            <p:cNvGrpSpPr>
              <a:grpSpLocks/>
            </p:cNvGrpSpPr>
            <p:nvPr/>
          </p:nvGrpSpPr>
          <p:grpSpPr bwMode="auto">
            <a:xfrm>
              <a:off x="5376" y="2304"/>
              <a:ext cx="144" cy="144"/>
              <a:chOff x="4656" y="3408"/>
              <a:chExt cx="144" cy="144"/>
            </a:xfrm>
          </p:grpSpPr>
          <p:sp>
            <p:nvSpPr>
              <p:cNvPr id="14412" name="Line 81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3" name="Line 82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4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15" name="Line 84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6" name="Line 85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75" name="Group 106"/>
            <p:cNvGrpSpPr>
              <a:grpSpLocks/>
            </p:cNvGrpSpPr>
            <p:nvPr/>
          </p:nvGrpSpPr>
          <p:grpSpPr bwMode="auto">
            <a:xfrm>
              <a:off x="5136" y="2208"/>
              <a:ext cx="384" cy="384"/>
              <a:chOff x="5136" y="3024"/>
              <a:chExt cx="384" cy="384"/>
            </a:xfrm>
          </p:grpSpPr>
          <p:grpSp>
            <p:nvGrpSpPr>
              <p:cNvPr id="14376" name="Group 62"/>
              <p:cNvGrpSpPr>
                <a:grpSpLocks/>
              </p:cNvGrpSpPr>
              <p:nvPr/>
            </p:nvGrpSpPr>
            <p:grpSpPr bwMode="auto">
              <a:xfrm>
                <a:off x="5280" y="3024"/>
                <a:ext cx="144" cy="144"/>
                <a:chOff x="4656" y="3408"/>
                <a:chExt cx="144" cy="144"/>
              </a:xfrm>
            </p:grpSpPr>
            <p:sp>
              <p:nvSpPr>
                <p:cNvPr id="14407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8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Rectangl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1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Line 67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68"/>
              <p:cNvGrpSpPr>
                <a:grpSpLocks/>
              </p:cNvGrpSpPr>
              <p:nvPr/>
            </p:nvGrpSpPr>
            <p:grpSpPr bwMode="auto">
              <a:xfrm>
                <a:off x="5280" y="3168"/>
                <a:ext cx="144" cy="144"/>
                <a:chOff x="4656" y="3408"/>
                <a:chExt cx="144" cy="144"/>
              </a:xfrm>
            </p:grpSpPr>
            <p:sp>
              <p:nvSpPr>
                <p:cNvPr id="14402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3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4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05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6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74"/>
              <p:cNvGrpSpPr>
                <a:grpSpLocks/>
              </p:cNvGrpSpPr>
              <p:nvPr/>
            </p:nvGrpSpPr>
            <p:grpSpPr bwMode="auto">
              <a:xfrm>
                <a:off x="5376" y="3024"/>
                <a:ext cx="144" cy="144"/>
                <a:chOff x="4656" y="3408"/>
                <a:chExt cx="144" cy="144"/>
              </a:xfrm>
            </p:grpSpPr>
            <p:sp>
              <p:nvSpPr>
                <p:cNvPr id="14397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8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9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00" name="Line 78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1" name="Line 79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86"/>
              <p:cNvGrpSpPr>
                <a:grpSpLocks/>
              </p:cNvGrpSpPr>
              <p:nvPr/>
            </p:nvGrpSpPr>
            <p:grpSpPr bwMode="auto">
              <a:xfrm>
                <a:off x="5136" y="3264"/>
                <a:ext cx="144" cy="144"/>
                <a:chOff x="4656" y="3408"/>
                <a:chExt cx="144" cy="144"/>
              </a:xfrm>
            </p:grpSpPr>
            <p:sp>
              <p:nvSpPr>
                <p:cNvPr id="14392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3" name="Line 88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95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Line 91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92"/>
              <p:cNvGrpSpPr>
                <a:grpSpLocks/>
              </p:cNvGrpSpPr>
              <p:nvPr/>
            </p:nvGrpSpPr>
            <p:grpSpPr bwMode="auto">
              <a:xfrm>
                <a:off x="5280" y="3264"/>
                <a:ext cx="144" cy="144"/>
                <a:chOff x="4656" y="3408"/>
                <a:chExt cx="144" cy="144"/>
              </a:xfrm>
            </p:grpSpPr>
            <p:sp>
              <p:nvSpPr>
                <p:cNvPr id="14387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9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90" name="Line 96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1" name="Line 97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98"/>
              <p:cNvGrpSpPr>
                <a:grpSpLocks/>
              </p:cNvGrpSpPr>
              <p:nvPr/>
            </p:nvGrpSpPr>
            <p:grpSpPr bwMode="auto">
              <a:xfrm>
                <a:off x="5376" y="3264"/>
                <a:ext cx="144" cy="144"/>
                <a:chOff x="4656" y="3408"/>
                <a:chExt cx="144" cy="144"/>
              </a:xfrm>
            </p:grpSpPr>
            <p:sp>
              <p:nvSpPr>
                <p:cNvPr id="14382" name="Line 99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3" name="Line 100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85" name="Line 102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9" name="Group 151"/>
          <p:cNvGrpSpPr>
            <a:grpSpLocks/>
          </p:cNvGrpSpPr>
          <p:nvPr/>
        </p:nvGrpSpPr>
        <p:grpSpPr bwMode="auto">
          <a:xfrm>
            <a:off x="7315200" y="5027613"/>
            <a:ext cx="1828800" cy="1447800"/>
            <a:chOff x="4608" y="3167"/>
            <a:chExt cx="1152" cy="912"/>
          </a:xfrm>
        </p:grpSpPr>
        <p:sp>
          <p:nvSpPr>
            <p:cNvPr id="14359" name="Text Box 7"/>
            <p:cNvSpPr txBox="1">
              <a:spLocks noChangeArrowheads="1"/>
            </p:cNvSpPr>
            <p:nvPr/>
          </p:nvSpPr>
          <p:spPr bwMode="auto">
            <a:xfrm>
              <a:off x="5477" y="3167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FF00"/>
                  </a:solidFill>
                  <a:ea typeface="宋体" pitchFamily="2" charset="-122"/>
                </a:rPr>
                <a:t>z</a:t>
              </a:r>
              <a:r>
                <a:rPr lang="en-US" altLang="zh-CN" sz="2400" baseline="-25000">
                  <a:solidFill>
                    <a:srgbClr val="FFFF00"/>
                  </a:solidFill>
                  <a:ea typeface="宋体" pitchFamily="2" charset="-122"/>
                </a:rPr>
                <a:t>q</a:t>
              </a:r>
            </a:p>
          </p:txBody>
        </p:sp>
        <p:sp>
          <p:nvSpPr>
            <p:cNvPr id="14360" name="Text Box 7"/>
            <p:cNvSpPr txBox="1">
              <a:spLocks noChangeArrowheads="1"/>
            </p:cNvSpPr>
            <p:nvPr/>
          </p:nvSpPr>
          <p:spPr bwMode="auto">
            <a:xfrm>
              <a:off x="4704" y="3791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FF00"/>
                  </a:solidFill>
                  <a:ea typeface="宋体" pitchFamily="2" charset="-122"/>
                </a:rPr>
                <a:t>x</a:t>
              </a:r>
              <a:r>
                <a:rPr lang="en-US" altLang="zh-CN" sz="2400" baseline="-25000">
                  <a:solidFill>
                    <a:srgbClr val="FFFF00"/>
                  </a:solidFill>
                  <a:ea typeface="宋体" pitchFamily="2" charset="-122"/>
                </a:rPr>
                <a:t>q</a:t>
              </a:r>
            </a:p>
          </p:txBody>
        </p:sp>
        <p:grpSp>
          <p:nvGrpSpPr>
            <p:cNvPr id="14361" name="Group 19"/>
            <p:cNvGrpSpPr>
              <a:grpSpLocks/>
            </p:cNvGrpSpPr>
            <p:nvPr/>
          </p:nvGrpSpPr>
          <p:grpSpPr bwMode="auto">
            <a:xfrm>
              <a:off x="4608" y="3791"/>
              <a:ext cx="144" cy="144"/>
              <a:chOff x="4656" y="3408"/>
              <a:chExt cx="144" cy="144"/>
            </a:xfrm>
          </p:grpSpPr>
          <p:sp>
            <p:nvSpPr>
              <p:cNvPr id="14369" name="Line 20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0" name="Line 21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2" name="Line 23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3" name="Line 24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2" name="Group 12"/>
            <p:cNvGrpSpPr>
              <a:grpSpLocks/>
            </p:cNvGrpSpPr>
            <p:nvPr/>
          </p:nvGrpSpPr>
          <p:grpSpPr bwMode="auto">
            <a:xfrm>
              <a:off x="5333" y="3215"/>
              <a:ext cx="144" cy="144"/>
              <a:chOff x="4656" y="3408"/>
              <a:chExt cx="144" cy="144"/>
            </a:xfrm>
          </p:grpSpPr>
          <p:sp>
            <p:nvSpPr>
              <p:cNvPr id="14364" name="Line 13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5" name="Line 14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7" name="Line 16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8" name="Line 17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3" name="Line 25"/>
            <p:cNvSpPr>
              <a:spLocks noChangeShapeType="1"/>
            </p:cNvSpPr>
            <p:nvPr/>
          </p:nvSpPr>
          <p:spPr bwMode="auto">
            <a:xfrm flipH="1">
              <a:off x="4800" y="3360"/>
              <a:ext cx="480" cy="4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7239000" y="4267200"/>
            <a:ext cx="449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FF"/>
                </a:solidFill>
                <a:ea typeface="宋体" pitchFamily="2" charset="-122"/>
              </a:rPr>
              <a:t>x</a:t>
            </a:r>
            <a:r>
              <a:rPr lang="en-US" altLang="zh-CN" sz="2400" baseline="-25000">
                <a:solidFill>
                  <a:srgbClr val="00FFFF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8001000" y="4343400"/>
            <a:ext cx="485775" cy="4619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FF"/>
                </a:solidFill>
                <a:ea typeface="宋体" pitchFamily="2" charset="-122"/>
              </a:rPr>
              <a:t>Z</a:t>
            </a:r>
            <a:r>
              <a:rPr lang="en-US" altLang="zh-CN" sz="2400" baseline="-25000">
                <a:solidFill>
                  <a:srgbClr val="00FFFF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1447800" y="3962400"/>
            <a:ext cx="365125" cy="365125"/>
          </a:xfrm>
          <a:prstGeom prst="rect">
            <a:avLst/>
          </a:prstGeom>
          <a:solidFill>
            <a:srgbClr val="00FFFF">
              <a:alpha val="74901"/>
            </a:srgbClr>
          </a:solidFill>
          <a:ln w="25400" algn="ctr">
            <a:solidFill>
              <a:srgbClr val="00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1371600" y="5562600"/>
            <a:ext cx="365125" cy="365125"/>
          </a:xfrm>
          <a:prstGeom prst="rect">
            <a:avLst/>
          </a:prstGeom>
          <a:solidFill>
            <a:srgbClr val="FFFF00">
              <a:alpha val="74901"/>
            </a:srgbClr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5106" name="Text Box 34"/>
          <p:cNvSpPr txBox="1">
            <a:spLocks noChangeArrowheads="1"/>
          </p:cNvSpPr>
          <p:nvPr/>
        </p:nvSpPr>
        <p:spPr bwMode="auto">
          <a:xfrm>
            <a:off x="457200" y="3349625"/>
            <a:ext cx="3216275" cy="35083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i="0">
                <a:solidFill>
                  <a:srgbClr val="00FFFF"/>
                </a:solidFill>
                <a:ea typeface="宋体" pitchFamily="2" charset="-122"/>
              </a:rPr>
              <a:t>E-step</a:t>
            </a:r>
          </a:p>
          <a:p>
            <a:pPr lvl="1"/>
            <a:r>
              <a:rPr lang="en-US" altLang="zh-CN" sz="2800" i="0">
                <a:solidFill>
                  <a:schemeClr val="bg1"/>
                </a:solidFill>
                <a:ea typeface="宋体" pitchFamily="2" charset="-122"/>
              </a:rPr>
              <a:t>fix 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x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q </a:t>
            </a:r>
            <a:endParaRPr lang="en-US" altLang="zh-CN" sz="2800">
              <a:solidFill>
                <a:schemeClr val="bg1"/>
              </a:solidFill>
              <a:ea typeface="宋体" pitchFamily="2" charset="-122"/>
            </a:endParaRPr>
          </a:p>
          <a:p>
            <a:pPr lvl="1"/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rgbClr val="00FFFF"/>
                </a:solidFill>
                <a:ea typeface="宋体" pitchFamily="2" charset="-122"/>
              </a:rPr>
              <a:t>z</a:t>
            </a:r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 E(x,z)</a:t>
            </a:r>
          </a:p>
          <a:p>
            <a:pPr lvl="1"/>
            <a:r>
              <a:rPr lang="en-US" altLang="zh-CN" sz="2800" i="0">
                <a:solidFill>
                  <a:srgbClr val="00FFFF"/>
                </a:solidFill>
                <a:ea typeface="宋体" pitchFamily="2" charset="-122"/>
              </a:rPr>
              <a:t>least square</a:t>
            </a:r>
          </a:p>
          <a:p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M-step</a:t>
            </a:r>
          </a:p>
          <a:p>
            <a:pPr lvl="1"/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fix 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Z</a:t>
            </a:r>
          </a:p>
          <a:p>
            <a:pPr lvl="1"/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x</a:t>
            </a:r>
            <a:r>
              <a:rPr lang="en-US" altLang="zh-CN" sz="2800" baseline="-50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 |x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-z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|</a:t>
            </a:r>
            <a:r>
              <a:rPr lang="en-US" altLang="zh-CN" sz="2800" baseline="30000">
                <a:solidFill>
                  <a:schemeClr val="bg1"/>
                </a:solidFill>
                <a:ea typeface="宋体" pitchFamily="2" charset="-122"/>
              </a:rPr>
              <a:t>2 </a:t>
            </a:r>
          </a:p>
          <a:p>
            <a:pPr lvl="1"/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search</a:t>
            </a:r>
          </a:p>
        </p:txBody>
      </p:sp>
      <p:sp>
        <p:nvSpPr>
          <p:cNvPr id="14356" name="Rectangle 108"/>
          <p:cNvSpPr>
            <a:spLocks noChangeAspect="1"/>
          </p:cNvSpPr>
          <p:nvPr/>
        </p:nvSpPr>
        <p:spPr bwMode="auto">
          <a:xfrm>
            <a:off x="1600200" y="2209800"/>
            <a:ext cx="92075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914400" y="3776663"/>
            <a:ext cx="106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0">
                <a:solidFill>
                  <a:srgbClr val="00FFFF"/>
                </a:solidFill>
              </a:rPr>
              <a:t>fix</a:t>
            </a:r>
            <a:r>
              <a:rPr lang="en-US" sz="2800">
                <a:solidFill>
                  <a:srgbClr val="00FFFF"/>
                </a:solidFill>
              </a:rPr>
              <a:t> x</a:t>
            </a:r>
            <a:r>
              <a:rPr lang="en-US" sz="2800" baseline="-25000">
                <a:solidFill>
                  <a:srgbClr val="00FFFF"/>
                </a:solidFill>
              </a:rPr>
              <a:t>q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914400" y="5916613"/>
            <a:ext cx="27035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x</a:t>
            </a:r>
            <a:r>
              <a:rPr lang="en-US" altLang="zh-CN" sz="2800" baseline="-50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 |x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-z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|</a:t>
            </a:r>
            <a:r>
              <a:rPr lang="en-US" altLang="zh-CN" sz="2800" baseline="30000">
                <a:solidFill>
                  <a:srgbClr val="FFFF00"/>
                </a:solidFill>
                <a:ea typeface="宋体" pitchFamily="2" charset="-122"/>
              </a:rPr>
              <a:t>2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56667 -0.26667 " pathEditMode="relative" ptsTypes="AA">
                                      <p:cBhvr>
                                        <p:cTn id="2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63003 -0.493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7" grpId="0" animBg="1"/>
      <p:bldP spid="104" grpId="0"/>
      <p:bldP spid="105" grpId="0"/>
      <p:bldP spid="106" grpId="0" animBg="1"/>
      <p:bldP spid="106" grpId="1" animBg="1"/>
      <p:bldP spid="106" grpId="2" animBg="1"/>
      <p:bldP spid="108" grpId="0" animBg="1"/>
      <p:bldP spid="108" grpId="1" animBg="1"/>
      <p:bldP spid="108" grpId="2" animBg="1"/>
      <p:bldP spid="110" grpId="0"/>
      <p:bldP spid="1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Our solver</a:t>
            </a:r>
            <a:endParaRPr lang="en-US" altLang="zh-CN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990600" y="1828800"/>
          <a:ext cx="6856413" cy="1000125"/>
        </p:xfrm>
        <a:graphic>
          <a:graphicData uri="http://schemas.openxmlformats.org/presentationml/2006/ole">
            <p:oleObj spid="_x0000_s15362" name="Equation" r:id="rId4" imgW="3047760" imgH="444240" progId="">
              <p:embed/>
            </p:oleObj>
          </a:graphicData>
        </a:graphic>
      </p:graphicFrame>
      <p:pic>
        <p:nvPicPr>
          <p:cNvPr id="15364" name="Picture 4" descr="metal_rust_orig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9624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metal_rust_inv_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1338" y="4799013"/>
            <a:ext cx="585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7848600" y="6400800"/>
            <a:ext cx="3873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X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8237538" y="5408613"/>
            <a:ext cx="36988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Z</a:t>
            </a:r>
          </a:p>
        </p:txBody>
      </p:sp>
      <p:grpSp>
        <p:nvGrpSpPr>
          <p:cNvPr id="15368" name="Group 9"/>
          <p:cNvGrpSpPr>
            <a:grpSpLocks/>
          </p:cNvGrpSpPr>
          <p:nvPr/>
        </p:nvGrpSpPr>
        <p:grpSpPr bwMode="auto">
          <a:xfrm>
            <a:off x="2362200" y="2895600"/>
            <a:ext cx="2449513" cy="568325"/>
            <a:chOff x="1151" y="2206"/>
            <a:chExt cx="1543" cy="358"/>
          </a:xfrm>
        </p:grpSpPr>
        <p:sp>
          <p:nvSpPr>
            <p:cNvPr id="15495" name="Text Box 10"/>
            <p:cNvSpPr txBox="1">
              <a:spLocks noChangeArrowheads="1"/>
            </p:cNvSpPr>
            <p:nvPr/>
          </p:nvSpPr>
          <p:spPr bwMode="auto">
            <a:xfrm>
              <a:off x="1152" y="2352"/>
              <a:ext cx="1542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FF0000"/>
                  </a:solidFill>
                  <a:latin typeface="Tahoma" pitchFamily="34" charset="0"/>
                  <a:ea typeface="宋体" pitchFamily="2" charset="-122"/>
                </a:rPr>
                <a:t>inverse term</a:t>
              </a:r>
            </a:p>
          </p:txBody>
        </p:sp>
        <p:sp>
          <p:nvSpPr>
            <p:cNvPr id="15496" name="AutoShape 11"/>
            <p:cNvSpPr>
              <a:spLocks/>
            </p:cNvSpPr>
            <p:nvPr/>
          </p:nvSpPr>
          <p:spPr bwMode="auto">
            <a:xfrm rot="-5400000">
              <a:off x="1854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9" name="Group 12"/>
          <p:cNvGrpSpPr>
            <a:grpSpLocks/>
          </p:cNvGrpSpPr>
          <p:nvPr/>
        </p:nvGrpSpPr>
        <p:grpSpPr bwMode="auto">
          <a:xfrm>
            <a:off x="4800600" y="2895600"/>
            <a:ext cx="3594100" cy="568325"/>
            <a:chOff x="2832" y="2206"/>
            <a:chExt cx="2264" cy="358"/>
          </a:xfrm>
        </p:grpSpPr>
        <p:sp>
          <p:nvSpPr>
            <p:cNvPr id="15493" name="Text Box 13"/>
            <p:cNvSpPr txBox="1">
              <a:spLocks noChangeArrowheads="1"/>
            </p:cNvSpPr>
            <p:nvPr/>
          </p:nvSpPr>
          <p:spPr bwMode="auto">
            <a:xfrm>
              <a:off x="2832" y="2352"/>
              <a:ext cx="2264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00FF00"/>
                  </a:solidFill>
                  <a:latin typeface="Tahoma" pitchFamily="34" charset="0"/>
                  <a:ea typeface="宋体" pitchFamily="2" charset="-122"/>
                </a:rPr>
                <a:t>forward term [Kwatra et al. 2005]</a:t>
              </a:r>
            </a:p>
          </p:txBody>
        </p:sp>
        <p:sp>
          <p:nvSpPr>
            <p:cNvPr id="15494" name="AutoShape 14"/>
            <p:cNvSpPr>
              <a:spLocks/>
            </p:cNvSpPr>
            <p:nvPr/>
          </p:nvSpPr>
          <p:spPr bwMode="auto">
            <a:xfrm rot="-5400000">
              <a:off x="3647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54" name="Text Box 15"/>
          <p:cNvSpPr txBox="1">
            <a:spLocks noChangeArrowheads="1"/>
          </p:cNvSpPr>
          <p:nvPr/>
        </p:nvSpPr>
        <p:spPr bwMode="auto">
          <a:xfrm>
            <a:off x="457200" y="3349625"/>
            <a:ext cx="3216275" cy="35083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i="0">
                <a:solidFill>
                  <a:srgbClr val="00FFFF"/>
                </a:solidFill>
                <a:ea typeface="宋体" pitchFamily="2" charset="-122"/>
              </a:rPr>
              <a:t>E-step</a:t>
            </a:r>
          </a:p>
          <a:p>
            <a:pPr lvl="1"/>
            <a:r>
              <a:rPr lang="en-US" altLang="zh-CN" sz="2800" i="0">
                <a:solidFill>
                  <a:srgbClr val="00FFFF"/>
                </a:solidFill>
                <a:ea typeface="宋体" pitchFamily="2" charset="-122"/>
              </a:rPr>
              <a:t>fix </a:t>
            </a:r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x</a:t>
            </a:r>
            <a:r>
              <a:rPr lang="en-US" altLang="zh-CN" sz="2800" baseline="-25000">
                <a:solidFill>
                  <a:srgbClr val="00FFFF"/>
                </a:solidFill>
                <a:ea typeface="宋体" pitchFamily="2" charset="-122"/>
              </a:rPr>
              <a:t>q </a:t>
            </a:r>
          </a:p>
          <a:p>
            <a:pPr lvl="1"/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rgbClr val="00FFFF"/>
                </a:solidFill>
                <a:ea typeface="宋体" pitchFamily="2" charset="-122"/>
              </a:rPr>
              <a:t>z</a:t>
            </a:r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 E(x,z)</a:t>
            </a:r>
          </a:p>
          <a:p>
            <a:pPr lvl="1"/>
            <a:r>
              <a:rPr lang="en-US" altLang="zh-CN" sz="2800" i="0">
                <a:solidFill>
                  <a:srgbClr val="00FFFF"/>
                </a:solidFill>
                <a:ea typeface="宋体" pitchFamily="2" charset="-122"/>
              </a:rPr>
              <a:t>least square</a:t>
            </a:r>
          </a:p>
          <a:p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M-step (forward)</a:t>
            </a:r>
          </a:p>
          <a:p>
            <a:pPr lvl="1"/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fix 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Z</a:t>
            </a:r>
          </a:p>
          <a:p>
            <a:pPr lvl="1"/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x</a:t>
            </a:r>
            <a:r>
              <a:rPr lang="en-US" altLang="zh-CN" sz="2800" baseline="-50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 |x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-z</a:t>
            </a:r>
            <a:r>
              <a:rPr lang="en-US" altLang="zh-CN" sz="2800" baseline="-25000">
                <a:solidFill>
                  <a:schemeClr val="bg1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chemeClr val="bg1"/>
                </a:solidFill>
                <a:ea typeface="宋体" pitchFamily="2" charset="-122"/>
              </a:rPr>
              <a:t>|</a:t>
            </a:r>
            <a:r>
              <a:rPr lang="en-US" altLang="zh-CN" sz="2800" baseline="30000">
                <a:solidFill>
                  <a:schemeClr val="bg1"/>
                </a:solidFill>
                <a:ea typeface="宋体" pitchFamily="2" charset="-122"/>
              </a:rPr>
              <a:t>2 </a:t>
            </a:r>
            <a:endParaRPr lang="en-US" altLang="zh-CN" sz="2800">
              <a:solidFill>
                <a:schemeClr val="bg1"/>
              </a:solidFill>
              <a:ea typeface="宋体" pitchFamily="2" charset="-122"/>
            </a:endParaRPr>
          </a:p>
          <a:p>
            <a:pPr lvl="1"/>
            <a:r>
              <a:rPr lang="en-US" altLang="zh-CN" sz="2800" i="0">
                <a:solidFill>
                  <a:srgbClr val="FFFF00"/>
                </a:solidFill>
                <a:ea typeface="宋体" pitchFamily="2" charset="-122"/>
              </a:rPr>
              <a:t>search</a:t>
            </a:r>
          </a:p>
        </p:txBody>
      </p:sp>
      <p:grpSp>
        <p:nvGrpSpPr>
          <p:cNvPr id="15371" name="Group 16"/>
          <p:cNvGrpSpPr>
            <a:grpSpLocks/>
          </p:cNvGrpSpPr>
          <p:nvPr/>
        </p:nvGrpSpPr>
        <p:grpSpPr bwMode="auto">
          <a:xfrm>
            <a:off x="7086600" y="4648200"/>
            <a:ext cx="1295400" cy="381000"/>
            <a:chOff x="4464" y="2928"/>
            <a:chExt cx="816" cy="240"/>
          </a:xfrm>
        </p:grpSpPr>
        <p:grpSp>
          <p:nvGrpSpPr>
            <p:cNvPr id="15480" name="Group 17"/>
            <p:cNvGrpSpPr>
              <a:grpSpLocks/>
            </p:cNvGrpSpPr>
            <p:nvPr/>
          </p:nvGrpSpPr>
          <p:grpSpPr bwMode="auto">
            <a:xfrm>
              <a:off x="4464" y="2928"/>
              <a:ext cx="144" cy="144"/>
              <a:chOff x="4656" y="3408"/>
              <a:chExt cx="144" cy="144"/>
            </a:xfrm>
          </p:grpSpPr>
          <p:sp>
            <p:nvSpPr>
              <p:cNvPr id="15488" name="Line 1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9" name="Line 1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91" name="Line 2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2" name="Line 2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81" name="Group 23"/>
            <p:cNvGrpSpPr>
              <a:grpSpLocks/>
            </p:cNvGrpSpPr>
            <p:nvPr/>
          </p:nvGrpSpPr>
          <p:grpSpPr bwMode="auto">
            <a:xfrm>
              <a:off x="5136" y="3024"/>
              <a:ext cx="144" cy="144"/>
              <a:chOff x="4656" y="3408"/>
              <a:chExt cx="144" cy="144"/>
            </a:xfrm>
          </p:grpSpPr>
          <p:sp>
            <p:nvSpPr>
              <p:cNvPr id="15483" name="Line 24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4" name="Line 25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5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86" name="Line 27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7" name="Line 28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82" name="Line 29"/>
            <p:cNvSpPr>
              <a:spLocks noChangeShapeType="1"/>
            </p:cNvSpPr>
            <p:nvPr/>
          </p:nvSpPr>
          <p:spPr bwMode="auto">
            <a:xfrm>
              <a:off x="4656" y="3024"/>
              <a:ext cx="480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triangle" w="med" len="med"/>
              <a:tailEnd type="non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2" name="Group 30"/>
          <p:cNvGrpSpPr>
            <a:grpSpLocks/>
          </p:cNvGrpSpPr>
          <p:nvPr/>
        </p:nvGrpSpPr>
        <p:grpSpPr bwMode="auto">
          <a:xfrm>
            <a:off x="6629400" y="4953000"/>
            <a:ext cx="1752600" cy="304800"/>
            <a:chOff x="4176" y="3120"/>
            <a:chExt cx="1104" cy="192"/>
          </a:xfrm>
        </p:grpSpPr>
        <p:grpSp>
          <p:nvGrpSpPr>
            <p:cNvPr id="15467" name="Group 31"/>
            <p:cNvGrpSpPr>
              <a:grpSpLocks/>
            </p:cNvGrpSpPr>
            <p:nvPr/>
          </p:nvGrpSpPr>
          <p:grpSpPr bwMode="auto">
            <a:xfrm>
              <a:off x="5136" y="3168"/>
              <a:ext cx="144" cy="144"/>
              <a:chOff x="4656" y="3408"/>
              <a:chExt cx="144" cy="144"/>
            </a:xfrm>
          </p:grpSpPr>
          <p:sp>
            <p:nvSpPr>
              <p:cNvPr id="15475" name="Line 32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6" name="Line 33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7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8" name="Line 35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9" name="Line 36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68" name="Group 37"/>
            <p:cNvGrpSpPr>
              <a:grpSpLocks/>
            </p:cNvGrpSpPr>
            <p:nvPr/>
          </p:nvGrpSpPr>
          <p:grpSpPr bwMode="auto">
            <a:xfrm>
              <a:off x="4176" y="3120"/>
              <a:ext cx="144" cy="144"/>
              <a:chOff x="4656" y="3408"/>
              <a:chExt cx="144" cy="144"/>
            </a:xfrm>
          </p:grpSpPr>
          <p:sp>
            <p:nvSpPr>
              <p:cNvPr id="15470" name="Line 3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1" name="Line 3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3" name="Line 4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4" name="Line 4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69" name="Line 43"/>
            <p:cNvSpPr>
              <a:spLocks noChangeShapeType="1"/>
            </p:cNvSpPr>
            <p:nvPr/>
          </p:nvSpPr>
          <p:spPr bwMode="auto">
            <a:xfrm>
              <a:off x="4368" y="3216"/>
              <a:ext cx="720" cy="4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triangle" w="med" len="med"/>
              <a:tailEnd type="non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3" name="Group 44"/>
          <p:cNvGrpSpPr>
            <a:grpSpLocks/>
          </p:cNvGrpSpPr>
          <p:nvPr/>
        </p:nvGrpSpPr>
        <p:grpSpPr bwMode="auto">
          <a:xfrm>
            <a:off x="8153400" y="4800600"/>
            <a:ext cx="609600" cy="609600"/>
            <a:chOff x="5136" y="2208"/>
            <a:chExt cx="384" cy="384"/>
          </a:xfrm>
        </p:grpSpPr>
        <p:grpSp>
          <p:nvGrpSpPr>
            <p:cNvPr id="15424" name="Group 45"/>
            <p:cNvGrpSpPr>
              <a:grpSpLocks/>
            </p:cNvGrpSpPr>
            <p:nvPr/>
          </p:nvGrpSpPr>
          <p:grpSpPr bwMode="auto">
            <a:xfrm>
              <a:off x="5376" y="2304"/>
              <a:ext cx="144" cy="144"/>
              <a:chOff x="4656" y="3408"/>
              <a:chExt cx="144" cy="144"/>
            </a:xfrm>
          </p:grpSpPr>
          <p:sp>
            <p:nvSpPr>
              <p:cNvPr id="15462" name="Line 46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" name="Line 47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4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65" name="Line 49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" name="Line 50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25" name="Group 51"/>
            <p:cNvGrpSpPr>
              <a:grpSpLocks/>
            </p:cNvGrpSpPr>
            <p:nvPr/>
          </p:nvGrpSpPr>
          <p:grpSpPr bwMode="auto">
            <a:xfrm>
              <a:off x="5136" y="2208"/>
              <a:ext cx="384" cy="384"/>
              <a:chOff x="5136" y="3024"/>
              <a:chExt cx="384" cy="384"/>
            </a:xfrm>
          </p:grpSpPr>
          <p:grpSp>
            <p:nvGrpSpPr>
              <p:cNvPr id="15426" name="Group 52"/>
              <p:cNvGrpSpPr>
                <a:grpSpLocks/>
              </p:cNvGrpSpPr>
              <p:nvPr/>
            </p:nvGrpSpPr>
            <p:grpSpPr bwMode="auto">
              <a:xfrm>
                <a:off x="5280" y="3024"/>
                <a:ext cx="144" cy="144"/>
                <a:chOff x="4656" y="3408"/>
                <a:chExt cx="144" cy="144"/>
              </a:xfrm>
            </p:grpSpPr>
            <p:sp>
              <p:nvSpPr>
                <p:cNvPr id="15457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8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9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60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1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27" name="Group 58"/>
              <p:cNvGrpSpPr>
                <a:grpSpLocks/>
              </p:cNvGrpSpPr>
              <p:nvPr/>
            </p:nvGrpSpPr>
            <p:grpSpPr bwMode="auto">
              <a:xfrm>
                <a:off x="5280" y="3168"/>
                <a:ext cx="144" cy="144"/>
                <a:chOff x="4656" y="3408"/>
                <a:chExt cx="144" cy="144"/>
              </a:xfrm>
            </p:grpSpPr>
            <p:sp>
              <p:nvSpPr>
                <p:cNvPr id="15452" name="Line 59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3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4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55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6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28" name="Group 64"/>
              <p:cNvGrpSpPr>
                <a:grpSpLocks/>
              </p:cNvGrpSpPr>
              <p:nvPr/>
            </p:nvGrpSpPr>
            <p:grpSpPr bwMode="auto">
              <a:xfrm>
                <a:off x="5376" y="3024"/>
                <a:ext cx="144" cy="144"/>
                <a:chOff x="4656" y="3408"/>
                <a:chExt cx="144" cy="144"/>
              </a:xfrm>
            </p:grpSpPr>
            <p:sp>
              <p:nvSpPr>
                <p:cNvPr id="15447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8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9" name="Rectangl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50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1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29" name="Group 70"/>
              <p:cNvGrpSpPr>
                <a:grpSpLocks/>
              </p:cNvGrpSpPr>
              <p:nvPr/>
            </p:nvGrpSpPr>
            <p:grpSpPr bwMode="auto">
              <a:xfrm>
                <a:off x="5136" y="3264"/>
                <a:ext cx="144" cy="144"/>
                <a:chOff x="4656" y="3408"/>
                <a:chExt cx="144" cy="144"/>
              </a:xfrm>
            </p:grpSpPr>
            <p:sp>
              <p:nvSpPr>
                <p:cNvPr id="15442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3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4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5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6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30" name="Group 76"/>
              <p:cNvGrpSpPr>
                <a:grpSpLocks/>
              </p:cNvGrpSpPr>
              <p:nvPr/>
            </p:nvGrpSpPr>
            <p:grpSpPr bwMode="auto">
              <a:xfrm>
                <a:off x="5280" y="3264"/>
                <a:ext cx="144" cy="144"/>
                <a:chOff x="4656" y="3408"/>
                <a:chExt cx="144" cy="144"/>
              </a:xfrm>
            </p:grpSpPr>
            <p:sp>
              <p:nvSpPr>
                <p:cNvPr id="15437" name="Line 77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8" name="Line 78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9" name="Rectangl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0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1" name="Line 81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31" name="Group 82"/>
              <p:cNvGrpSpPr>
                <a:grpSpLocks/>
              </p:cNvGrpSpPr>
              <p:nvPr/>
            </p:nvGrpSpPr>
            <p:grpSpPr bwMode="auto">
              <a:xfrm>
                <a:off x="5376" y="3264"/>
                <a:ext cx="144" cy="144"/>
                <a:chOff x="4656" y="3408"/>
                <a:chExt cx="144" cy="144"/>
              </a:xfrm>
            </p:grpSpPr>
            <p:sp>
              <p:nvSpPr>
                <p:cNvPr id="15432" name="Line 83"/>
                <p:cNvSpPr>
                  <a:spLocks noChangeAspect="1" noChangeShapeType="1"/>
                </p:cNvSpPr>
                <p:nvPr/>
              </p:nvSpPr>
              <p:spPr bwMode="auto">
                <a:xfrm>
                  <a:off x="4704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3" name="Line 84"/>
                <p:cNvSpPr>
                  <a:spLocks noChangeAspect="1" noChangeShapeType="1"/>
                </p:cNvSpPr>
                <p:nvPr/>
              </p:nvSpPr>
              <p:spPr bwMode="auto">
                <a:xfrm>
                  <a:off x="4752" y="3408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4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656" y="3408"/>
                  <a:ext cx="144" cy="144"/>
                </a:xfrm>
                <a:prstGeom prst="rect">
                  <a:avLst/>
                </a:prstGeom>
                <a:noFill/>
                <a:ln w="2540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5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6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504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7315200" y="5027613"/>
            <a:ext cx="1828800" cy="1447800"/>
            <a:chOff x="4608" y="3167"/>
            <a:chExt cx="1152" cy="912"/>
          </a:xfrm>
        </p:grpSpPr>
        <p:sp>
          <p:nvSpPr>
            <p:cNvPr id="15409" name="Text Box 7"/>
            <p:cNvSpPr txBox="1">
              <a:spLocks noChangeArrowheads="1"/>
            </p:cNvSpPr>
            <p:nvPr/>
          </p:nvSpPr>
          <p:spPr bwMode="auto">
            <a:xfrm>
              <a:off x="5477" y="3167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FF00"/>
                  </a:solidFill>
                  <a:ea typeface="宋体" pitchFamily="2" charset="-122"/>
                </a:rPr>
                <a:t>z</a:t>
              </a:r>
              <a:r>
                <a:rPr lang="en-US" altLang="zh-CN" sz="2400" baseline="-25000">
                  <a:solidFill>
                    <a:srgbClr val="FFFF00"/>
                  </a:solidFill>
                  <a:ea typeface="宋体" pitchFamily="2" charset="-122"/>
                </a:rPr>
                <a:t>q</a:t>
              </a:r>
            </a:p>
          </p:txBody>
        </p:sp>
        <p:sp>
          <p:nvSpPr>
            <p:cNvPr id="15410" name="Text Box 7"/>
            <p:cNvSpPr txBox="1">
              <a:spLocks noChangeArrowheads="1"/>
            </p:cNvSpPr>
            <p:nvPr/>
          </p:nvSpPr>
          <p:spPr bwMode="auto">
            <a:xfrm>
              <a:off x="4704" y="3791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FF00"/>
                  </a:solidFill>
                  <a:ea typeface="宋体" pitchFamily="2" charset="-122"/>
                </a:rPr>
                <a:t>x</a:t>
              </a:r>
              <a:r>
                <a:rPr lang="en-US" altLang="zh-CN" sz="2400" baseline="-25000">
                  <a:solidFill>
                    <a:srgbClr val="FFFF00"/>
                  </a:solidFill>
                  <a:ea typeface="宋体" pitchFamily="2" charset="-122"/>
                </a:rPr>
                <a:t>q</a:t>
              </a:r>
            </a:p>
          </p:txBody>
        </p:sp>
        <p:grpSp>
          <p:nvGrpSpPr>
            <p:cNvPr id="15411" name="Group 91"/>
            <p:cNvGrpSpPr>
              <a:grpSpLocks/>
            </p:cNvGrpSpPr>
            <p:nvPr/>
          </p:nvGrpSpPr>
          <p:grpSpPr bwMode="auto">
            <a:xfrm>
              <a:off x="4608" y="3791"/>
              <a:ext cx="144" cy="144"/>
              <a:chOff x="4656" y="3408"/>
              <a:chExt cx="144" cy="144"/>
            </a:xfrm>
          </p:grpSpPr>
          <p:sp>
            <p:nvSpPr>
              <p:cNvPr id="15419" name="Line 92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0" name="Line 93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1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2" name="Line 95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Line 96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12" name="Group 97"/>
            <p:cNvGrpSpPr>
              <a:grpSpLocks/>
            </p:cNvGrpSpPr>
            <p:nvPr/>
          </p:nvGrpSpPr>
          <p:grpSpPr bwMode="auto">
            <a:xfrm>
              <a:off x="5333" y="3215"/>
              <a:ext cx="144" cy="144"/>
              <a:chOff x="4656" y="3408"/>
              <a:chExt cx="144" cy="144"/>
            </a:xfrm>
          </p:grpSpPr>
          <p:sp>
            <p:nvSpPr>
              <p:cNvPr id="15414" name="Line 9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5" name="Line 9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7" name="Line 10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10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13" name="Line 103"/>
            <p:cNvSpPr>
              <a:spLocks noChangeShapeType="1"/>
            </p:cNvSpPr>
            <p:nvPr/>
          </p:nvSpPr>
          <p:spPr bwMode="auto">
            <a:xfrm flipH="1">
              <a:off x="4800" y="3360"/>
              <a:ext cx="480" cy="4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19272" name="Text Box 104"/>
          <p:cNvSpPr txBox="1">
            <a:spLocks noChangeArrowheads="1"/>
          </p:cNvSpPr>
          <p:nvPr/>
        </p:nvSpPr>
        <p:spPr bwMode="auto">
          <a:xfrm>
            <a:off x="1828800" y="3775075"/>
            <a:ext cx="533400" cy="11604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FFFF"/>
                </a:solidFill>
                <a:ea typeface="宋体" pitchFamily="2" charset="-122"/>
              </a:rPr>
              <a:t>x</a:t>
            </a:r>
            <a:r>
              <a:rPr lang="en-US" altLang="zh-CN" sz="2800" baseline="-25000">
                <a:solidFill>
                  <a:srgbClr val="00FFFF"/>
                </a:solidFill>
                <a:ea typeface="宋体" pitchFamily="2" charset="-122"/>
              </a:rPr>
              <a:t>p</a:t>
            </a:r>
          </a:p>
          <a:p>
            <a:pPr>
              <a:spcBef>
                <a:spcPct val="50000"/>
              </a:spcBef>
            </a:pPr>
            <a:endParaRPr lang="en-US" altLang="zh-CN" sz="2800">
              <a:ea typeface="宋体" pitchFamily="2" charset="-122"/>
            </a:endParaRPr>
          </a:p>
        </p:txBody>
      </p:sp>
      <p:sp>
        <p:nvSpPr>
          <p:cNvPr id="519274" name="Rectangle 106"/>
          <p:cNvSpPr>
            <a:spLocks noChangeArrowheads="1"/>
          </p:cNvSpPr>
          <p:nvPr/>
        </p:nvSpPr>
        <p:spPr bwMode="auto">
          <a:xfrm>
            <a:off x="4267200" y="3962400"/>
            <a:ext cx="2209800" cy="2743200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9273" name="Text Box 105"/>
          <p:cNvSpPr txBox="1">
            <a:spLocks noChangeArrowheads="1"/>
          </p:cNvSpPr>
          <p:nvPr/>
        </p:nvSpPr>
        <p:spPr bwMode="auto">
          <a:xfrm>
            <a:off x="3352800" y="5057775"/>
            <a:ext cx="3248025" cy="18002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i="0">
                <a:solidFill>
                  <a:srgbClr val="FF6699"/>
                </a:solidFill>
                <a:ea typeface="宋体" pitchFamily="2" charset="-122"/>
              </a:rPr>
              <a:t>M-step (inverse)</a:t>
            </a:r>
          </a:p>
          <a:p>
            <a:pPr lvl="1"/>
            <a:r>
              <a:rPr lang="en-US" altLang="zh-CN" sz="2800" i="0">
                <a:solidFill>
                  <a:srgbClr val="FF6699"/>
                </a:solidFill>
                <a:ea typeface="宋体" pitchFamily="2" charset="-122"/>
              </a:rPr>
              <a:t>fix </a:t>
            </a:r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x</a:t>
            </a:r>
            <a:r>
              <a:rPr lang="en-US" altLang="zh-CN" sz="2800" baseline="-25000">
                <a:solidFill>
                  <a:srgbClr val="FF6699"/>
                </a:solidFill>
                <a:ea typeface="宋体" pitchFamily="2" charset="-122"/>
              </a:rPr>
              <a:t>p</a:t>
            </a:r>
            <a:endParaRPr lang="en-US" altLang="zh-CN" sz="2800" i="0" baseline="-25000">
              <a:solidFill>
                <a:srgbClr val="FF6699"/>
              </a:solidFill>
              <a:ea typeface="宋体" pitchFamily="2" charset="-122"/>
            </a:endParaRPr>
          </a:p>
          <a:p>
            <a:pPr lvl="1"/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rgbClr val="FF6699"/>
                </a:solidFill>
                <a:ea typeface="宋体" pitchFamily="2" charset="-122"/>
              </a:rPr>
              <a:t>z</a:t>
            </a:r>
            <a:r>
              <a:rPr lang="en-US" altLang="zh-CN" sz="2800" baseline="-50000">
                <a:solidFill>
                  <a:srgbClr val="FF6699"/>
                </a:solidFill>
                <a:ea typeface="宋体" pitchFamily="2" charset="-122"/>
              </a:rPr>
              <a:t>p</a:t>
            </a:r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 |x</a:t>
            </a:r>
            <a:r>
              <a:rPr lang="en-US" altLang="zh-CN" sz="2800" baseline="-25000">
                <a:solidFill>
                  <a:srgbClr val="FF6699"/>
                </a:solidFill>
                <a:ea typeface="宋体" pitchFamily="2" charset="-122"/>
              </a:rPr>
              <a:t>p</a:t>
            </a:r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-z</a:t>
            </a:r>
            <a:r>
              <a:rPr lang="en-US" altLang="zh-CN" sz="2800" baseline="-25000">
                <a:solidFill>
                  <a:srgbClr val="FF6699"/>
                </a:solidFill>
                <a:ea typeface="宋体" pitchFamily="2" charset="-122"/>
              </a:rPr>
              <a:t>p</a:t>
            </a:r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|</a:t>
            </a:r>
            <a:r>
              <a:rPr lang="en-US" altLang="zh-CN" sz="2800" baseline="30000">
                <a:solidFill>
                  <a:srgbClr val="FF6699"/>
                </a:solidFill>
                <a:ea typeface="宋体" pitchFamily="2" charset="-122"/>
              </a:rPr>
              <a:t>2</a:t>
            </a:r>
            <a:r>
              <a:rPr lang="en-US" altLang="zh-CN" sz="2800">
                <a:solidFill>
                  <a:srgbClr val="FF6699"/>
                </a:solidFill>
                <a:ea typeface="宋体" pitchFamily="2" charset="-122"/>
              </a:rPr>
              <a:t> </a:t>
            </a:r>
          </a:p>
          <a:p>
            <a:pPr lvl="1"/>
            <a:r>
              <a:rPr lang="en-US" altLang="zh-CN" sz="2800" i="0">
                <a:solidFill>
                  <a:srgbClr val="FF6699"/>
                </a:solidFill>
                <a:ea typeface="宋体" pitchFamily="2" charset="-122"/>
              </a:rPr>
              <a:t>discrete solver</a:t>
            </a:r>
            <a:endParaRPr lang="zh-CN" altLang="en-US" sz="2800">
              <a:solidFill>
                <a:srgbClr val="FF6699"/>
              </a:solidFill>
              <a:ea typeface="宋体" pitchFamily="2" charset="-122"/>
            </a:endParaRPr>
          </a:p>
        </p:txBody>
      </p:sp>
      <p:grpSp>
        <p:nvGrpSpPr>
          <p:cNvPr id="22" name="Group 141"/>
          <p:cNvGrpSpPr>
            <a:grpSpLocks/>
          </p:cNvGrpSpPr>
          <p:nvPr/>
        </p:nvGrpSpPr>
        <p:grpSpPr bwMode="auto">
          <a:xfrm>
            <a:off x="6858000" y="4267200"/>
            <a:ext cx="1820863" cy="1676400"/>
            <a:chOff x="4320" y="2688"/>
            <a:chExt cx="1147" cy="1056"/>
          </a:xfrm>
        </p:grpSpPr>
        <p:grpSp>
          <p:nvGrpSpPr>
            <p:cNvPr id="15394" name="Group 110"/>
            <p:cNvGrpSpPr>
              <a:grpSpLocks/>
            </p:cNvGrpSpPr>
            <p:nvPr/>
          </p:nvGrpSpPr>
          <p:grpSpPr bwMode="auto">
            <a:xfrm>
              <a:off x="4512" y="3408"/>
              <a:ext cx="144" cy="144"/>
              <a:chOff x="4656" y="3408"/>
              <a:chExt cx="144" cy="144"/>
            </a:xfrm>
          </p:grpSpPr>
          <p:sp>
            <p:nvSpPr>
              <p:cNvPr id="15404" name="Line 111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Line 112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7" name="Line 114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Line 115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95" name="Group 116"/>
            <p:cNvGrpSpPr>
              <a:grpSpLocks/>
            </p:cNvGrpSpPr>
            <p:nvPr/>
          </p:nvGrpSpPr>
          <p:grpSpPr bwMode="auto">
            <a:xfrm>
              <a:off x="5184" y="3024"/>
              <a:ext cx="144" cy="144"/>
              <a:chOff x="4656" y="3408"/>
              <a:chExt cx="144" cy="144"/>
            </a:xfrm>
          </p:grpSpPr>
          <p:sp>
            <p:nvSpPr>
              <p:cNvPr id="15399" name="Line 117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0" name="Line 118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FF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2" name="Line 120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3" name="Line 121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96" name="Line 122"/>
            <p:cNvSpPr>
              <a:spLocks noChangeShapeType="1"/>
            </p:cNvSpPr>
            <p:nvPr/>
          </p:nvSpPr>
          <p:spPr bwMode="auto">
            <a:xfrm flipV="1">
              <a:off x="4704" y="3168"/>
              <a:ext cx="480" cy="336"/>
            </a:xfrm>
            <a:prstGeom prst="line">
              <a:avLst/>
            </a:prstGeom>
            <a:noFill/>
            <a:ln w="25400">
              <a:solidFill>
                <a:srgbClr val="FF6699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97" name="Text Box 7"/>
            <p:cNvSpPr txBox="1">
              <a:spLocks noChangeArrowheads="1"/>
            </p:cNvSpPr>
            <p:nvPr/>
          </p:nvSpPr>
          <p:spPr bwMode="auto">
            <a:xfrm>
              <a:off x="4320" y="3456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6699"/>
                  </a:solidFill>
                  <a:ea typeface="宋体" pitchFamily="2" charset="-122"/>
                </a:rPr>
                <a:t>x</a:t>
              </a:r>
              <a:r>
                <a:rPr lang="en-US" altLang="zh-CN" sz="2400" baseline="-25000">
                  <a:solidFill>
                    <a:srgbClr val="FF6699"/>
                  </a:solidFill>
                  <a:ea typeface="宋体" pitchFamily="2" charset="-122"/>
                </a:rPr>
                <a:t>p</a:t>
              </a:r>
            </a:p>
          </p:txBody>
        </p:sp>
        <p:sp>
          <p:nvSpPr>
            <p:cNvPr id="15398" name="Text Box 7"/>
            <p:cNvSpPr txBox="1">
              <a:spLocks noChangeArrowheads="1"/>
            </p:cNvSpPr>
            <p:nvPr/>
          </p:nvSpPr>
          <p:spPr bwMode="auto">
            <a:xfrm>
              <a:off x="5184" y="2688"/>
              <a:ext cx="28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6699"/>
                  </a:solidFill>
                  <a:ea typeface="宋体" pitchFamily="2" charset="-122"/>
                </a:rPr>
                <a:t>z</a:t>
              </a:r>
              <a:r>
                <a:rPr lang="en-US" altLang="zh-CN" sz="2400" baseline="-25000">
                  <a:solidFill>
                    <a:srgbClr val="FF6699"/>
                  </a:solidFill>
                  <a:ea typeface="宋体" pitchFamily="2" charset="-122"/>
                </a:rPr>
                <a:t>p</a:t>
              </a:r>
            </a:p>
          </p:txBody>
        </p:sp>
      </p:grpSp>
      <p:sp>
        <p:nvSpPr>
          <p:cNvPr id="15379" name="Text Box 7"/>
          <p:cNvSpPr txBox="1">
            <a:spLocks noChangeArrowheads="1"/>
          </p:cNvSpPr>
          <p:nvPr/>
        </p:nvSpPr>
        <p:spPr bwMode="auto">
          <a:xfrm>
            <a:off x="7239000" y="4267200"/>
            <a:ext cx="449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FF"/>
                </a:solidFill>
                <a:ea typeface="宋体" pitchFamily="2" charset="-122"/>
              </a:rPr>
              <a:t>x</a:t>
            </a:r>
            <a:r>
              <a:rPr lang="en-US" altLang="zh-CN" sz="2400" baseline="-25000">
                <a:solidFill>
                  <a:srgbClr val="00FFFF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15380" name="Text Box 7"/>
          <p:cNvSpPr txBox="1">
            <a:spLocks noChangeArrowheads="1"/>
          </p:cNvSpPr>
          <p:nvPr/>
        </p:nvSpPr>
        <p:spPr bwMode="auto">
          <a:xfrm>
            <a:off x="8001000" y="4343400"/>
            <a:ext cx="485775" cy="4619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FF"/>
                </a:solidFill>
                <a:ea typeface="宋体" pitchFamily="2" charset="-122"/>
              </a:rPr>
              <a:t>Z</a:t>
            </a:r>
            <a:r>
              <a:rPr lang="en-US" altLang="zh-CN" sz="2400" baseline="-25000">
                <a:solidFill>
                  <a:srgbClr val="00FFFF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1447800" y="3962400"/>
            <a:ext cx="365125" cy="365125"/>
          </a:xfrm>
          <a:prstGeom prst="rect">
            <a:avLst/>
          </a:prstGeom>
          <a:solidFill>
            <a:srgbClr val="00FFFF">
              <a:alpha val="74901"/>
            </a:srgbClr>
          </a:solidFill>
          <a:ln w="25400" algn="ctr">
            <a:solidFill>
              <a:srgbClr val="00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" name="Rectangle 124"/>
          <p:cNvSpPr>
            <a:spLocks noChangeArrowheads="1"/>
          </p:cNvSpPr>
          <p:nvPr/>
        </p:nvSpPr>
        <p:spPr bwMode="auto">
          <a:xfrm>
            <a:off x="1905000" y="3962400"/>
            <a:ext cx="365125" cy="365125"/>
          </a:xfrm>
          <a:prstGeom prst="rect">
            <a:avLst/>
          </a:prstGeom>
          <a:solidFill>
            <a:srgbClr val="00FFFF">
              <a:alpha val="74901"/>
            </a:srgbClr>
          </a:solidFill>
          <a:ln w="25400" algn="ctr">
            <a:solidFill>
              <a:srgbClr val="00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6" name="Rectangle 125"/>
          <p:cNvSpPr>
            <a:spLocks noChangeArrowheads="1"/>
          </p:cNvSpPr>
          <p:nvPr/>
        </p:nvSpPr>
        <p:spPr bwMode="auto">
          <a:xfrm>
            <a:off x="1371600" y="5562600"/>
            <a:ext cx="365125" cy="365125"/>
          </a:xfrm>
          <a:prstGeom prst="rect">
            <a:avLst/>
          </a:prstGeom>
          <a:solidFill>
            <a:srgbClr val="FFFF00">
              <a:alpha val="74901"/>
            </a:srgbClr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1371600" y="5562600"/>
            <a:ext cx="365125" cy="365125"/>
          </a:xfrm>
          <a:prstGeom prst="rect">
            <a:avLst/>
          </a:prstGeom>
          <a:solidFill>
            <a:srgbClr val="FFFF00">
              <a:alpha val="74901"/>
            </a:srgbClr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8" name="Down Arrow 127"/>
          <p:cNvSpPr>
            <a:spLocks noChangeArrowheads="1"/>
          </p:cNvSpPr>
          <p:nvPr/>
        </p:nvSpPr>
        <p:spPr bwMode="auto">
          <a:xfrm>
            <a:off x="2209800" y="6019800"/>
            <a:ext cx="92075" cy="182563"/>
          </a:xfrm>
          <a:prstGeom prst="downArrow">
            <a:avLst>
              <a:gd name="adj1" fmla="val 50000"/>
              <a:gd name="adj2" fmla="val 49569"/>
            </a:avLst>
          </a:prstGeom>
          <a:solidFill>
            <a:srgbClr val="FFFF00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9" name="Down Arrow 128"/>
          <p:cNvSpPr>
            <a:spLocks noChangeArrowheads="1"/>
          </p:cNvSpPr>
          <p:nvPr/>
        </p:nvSpPr>
        <p:spPr bwMode="auto">
          <a:xfrm>
            <a:off x="5105400" y="6019800"/>
            <a:ext cx="92075" cy="182563"/>
          </a:xfrm>
          <a:prstGeom prst="downArrow">
            <a:avLst>
              <a:gd name="adj1" fmla="val 50000"/>
              <a:gd name="adj2" fmla="val 49569"/>
            </a:avLst>
          </a:prstGeom>
          <a:solidFill>
            <a:srgbClr val="FF6699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0" name="Rectangle 129"/>
          <p:cNvSpPr>
            <a:spLocks noChangeAspect="1"/>
          </p:cNvSpPr>
          <p:nvPr/>
        </p:nvSpPr>
        <p:spPr bwMode="auto">
          <a:xfrm>
            <a:off x="4343400" y="5638800"/>
            <a:ext cx="365125" cy="365125"/>
          </a:xfrm>
          <a:prstGeom prst="rect">
            <a:avLst/>
          </a:prstGeom>
          <a:solidFill>
            <a:srgbClr val="FF6699">
              <a:alpha val="74901"/>
            </a:srgbClr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914400" y="4648200"/>
            <a:ext cx="5241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rgbClr val="00FFFF"/>
                </a:solidFill>
              </a:rPr>
              <a:t>discrete solver [Han et al. 2006]</a:t>
            </a:r>
          </a:p>
        </p:txBody>
      </p:sp>
      <p:cxnSp>
        <p:nvCxnSpPr>
          <p:cNvPr id="133" name="Straight Connector 132"/>
          <p:cNvCxnSpPr>
            <a:cxnSpLocks noChangeShapeType="1"/>
          </p:cNvCxnSpPr>
          <p:nvPr/>
        </p:nvCxnSpPr>
        <p:spPr bwMode="auto">
          <a:xfrm>
            <a:off x="914400" y="4953000"/>
            <a:ext cx="2133600" cy="1588"/>
          </a:xfrm>
          <a:prstGeom prst="line">
            <a:avLst/>
          </a:prstGeom>
          <a:noFill/>
          <a:ln w="50800" algn="ctr">
            <a:solidFill>
              <a:srgbClr val="00FFFF"/>
            </a:solidFill>
            <a:round/>
            <a:headEnd/>
            <a:tailEnd/>
          </a:ln>
        </p:spPr>
      </p:cxnSp>
      <p:cxnSp>
        <p:nvCxnSpPr>
          <p:cNvPr id="135" name="Straight Connector 134"/>
          <p:cNvCxnSpPr>
            <a:cxnSpLocks noChangeShapeType="1"/>
          </p:cNvCxnSpPr>
          <p:nvPr/>
        </p:nvCxnSpPr>
        <p:spPr bwMode="auto">
          <a:xfrm>
            <a:off x="914400" y="6629400"/>
            <a:ext cx="1295400" cy="1588"/>
          </a:xfrm>
          <a:prstGeom prst="line">
            <a:avLst/>
          </a:prstGeom>
          <a:noFill/>
          <a:ln w="508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914400" y="6334125"/>
            <a:ext cx="2503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rgbClr val="FFFF00"/>
                </a:solidFill>
              </a:rPr>
              <a:t>discrete solver</a:t>
            </a:r>
          </a:p>
        </p:txBody>
      </p:sp>
      <p:sp>
        <p:nvSpPr>
          <p:cNvPr id="15392" name="Rectangle 136"/>
          <p:cNvSpPr>
            <a:spLocks noChangeAspect="1"/>
          </p:cNvSpPr>
          <p:nvPr/>
        </p:nvSpPr>
        <p:spPr bwMode="auto">
          <a:xfrm>
            <a:off x="1600200" y="2209800"/>
            <a:ext cx="92075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393" name="TextBox 138"/>
          <p:cNvSpPr txBox="1">
            <a:spLocks noChangeArrowheads="1"/>
          </p:cNvSpPr>
          <p:nvPr/>
        </p:nvSpPr>
        <p:spPr bwMode="auto">
          <a:xfrm>
            <a:off x="914400" y="5916613"/>
            <a:ext cx="27035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argmin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x</a:t>
            </a:r>
            <a:r>
              <a:rPr lang="en-US" altLang="zh-CN" sz="2800" baseline="-50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 |x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-z</a:t>
            </a:r>
            <a:r>
              <a:rPr lang="en-US" altLang="zh-CN" sz="2800" baseline="-25000">
                <a:solidFill>
                  <a:srgbClr val="FFFF00"/>
                </a:solidFill>
                <a:ea typeface="宋体" pitchFamily="2" charset="-122"/>
              </a:rPr>
              <a:t>q</a:t>
            </a:r>
            <a:r>
              <a:rPr lang="en-US" altLang="zh-CN" sz="2800">
                <a:solidFill>
                  <a:srgbClr val="FFFF00"/>
                </a:solidFill>
                <a:ea typeface="宋体" pitchFamily="2" charset="-122"/>
              </a:rPr>
              <a:t>|</a:t>
            </a:r>
            <a:r>
              <a:rPr lang="en-US" altLang="zh-CN" sz="2800" baseline="30000">
                <a:solidFill>
                  <a:srgbClr val="FFFF00"/>
                </a:solidFill>
                <a:ea typeface="宋体" pitchFamily="2" charset="-122"/>
              </a:rPr>
              <a:t>2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56667 -0.26667 " pathEditMode="relative" ptsTypes="AA">
                                      <p:cBhvr>
                                        <p:cTn id="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-0.26667 " pathEditMode="relative" ptsTypes="AA">
                                      <p:cBhvr>
                                        <p:cTn id="2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63003 -0.493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48663 -0.5909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06164 -0.50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0717 -0.5909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72" grpId="0"/>
      <p:bldP spid="519274" grpId="0" animBg="1"/>
      <p:bldP spid="519273" grpId="0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/>
      <p:bldP spid="13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smtClean="0">
                <a:ea typeface="宋体" pitchFamily="2" charset="-122"/>
              </a:rPr>
              <a:t>To Be Continued …</a:t>
            </a:r>
          </a:p>
        </p:txBody>
      </p:sp>
      <p:sp>
        <p:nvSpPr>
          <p:cNvPr id="10649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endParaRPr lang="zh-CN" altLang="en-US" smtClean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Methods/Models for Texture Synthesis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Many algorithms exist through out the history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Will briefly mention them later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They are all great – but impossible to cover all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We will begin with a simple but very useful one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Spatial neighborhoods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Most recent papers are based on this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Neighborhood-based Texture Model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415338" cy="4724400"/>
          </a:xfrm>
        </p:spPr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Local and stationary (Markov Random Field)</a:t>
            </a:r>
          </a:p>
        </p:txBody>
      </p:sp>
      <p:pic>
        <p:nvPicPr>
          <p:cNvPr id="29700" name="Picture 4" descr="lena_loca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334000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food5_glob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590800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food5_local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257800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food5_local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5257800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lena_glob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2667000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lena_local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5334000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295400" y="6019800"/>
            <a:ext cx="24955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non-texture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5775325" y="5986463"/>
            <a:ext cx="1581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2"/>
          <p:cNvGraphicFramePr>
            <a:graphicFrameLocks noChangeAspect="1"/>
          </p:cNvGraphicFramePr>
          <p:nvPr/>
        </p:nvGraphicFramePr>
        <p:xfrm>
          <a:off x="1600200" y="762000"/>
          <a:ext cx="5484813" cy="800100"/>
        </p:xfrm>
        <a:graphic>
          <a:graphicData uri="http://schemas.openxmlformats.org/presentationml/2006/ole">
            <p:oleObj spid="_x0000_s1026" name="Equation" r:id="rId3" imgW="3047760" imgH="444240" progId="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304800" y="1905000"/>
          <a:ext cx="4106863" cy="847725"/>
        </p:xfrm>
        <a:graphic>
          <a:graphicData uri="http://schemas.openxmlformats.org/presentationml/2006/ole">
            <p:oleObj spid="_x0000_s1027" name="Equation" r:id="rId4" imgW="1231560" imgH="253800" progId="Equation.3">
              <p:embed/>
            </p:oleObj>
          </a:graphicData>
        </a:graphic>
      </p:graphicFrame>
      <p:graphicFrame>
        <p:nvGraphicFramePr>
          <p:cNvPr id="1028" name="Object 43"/>
          <p:cNvGraphicFramePr>
            <a:graphicFrameLocks noChangeAspect="1"/>
          </p:cNvGraphicFramePr>
          <p:nvPr/>
        </p:nvGraphicFramePr>
        <p:xfrm>
          <a:off x="990600" y="5638800"/>
          <a:ext cx="3943350" cy="812800"/>
        </p:xfrm>
        <a:graphic>
          <a:graphicData uri="http://schemas.openxmlformats.org/presentationml/2006/ole">
            <p:oleObj spid="_x0000_s1028" name="Equation" r:id="rId5" imgW="1231560" imgH="253800" progId="Equation.3">
              <p:embed/>
            </p:oleObj>
          </a:graphicData>
        </a:graphic>
      </p:graphicFrame>
      <p:sp>
        <p:nvSpPr>
          <p:cNvPr id="1031" name="Text Box 41"/>
          <p:cNvSpPr txBox="1">
            <a:spLocks noChangeArrowheads="1"/>
          </p:cNvSpPr>
          <p:nvPr/>
        </p:nvSpPr>
        <p:spPr bwMode="auto">
          <a:xfrm>
            <a:off x="914400" y="3581400"/>
            <a:ext cx="3790950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E(X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) = |X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 – Z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|</a:t>
            </a:r>
            <a:r>
              <a:rPr lang="en-US" altLang="zh-CN" baseline="30000">
                <a:ea typeface="宋体" pitchFamily="2" charset="-122"/>
              </a:rPr>
              <a:t>2</a:t>
            </a:r>
          </a:p>
        </p:txBody>
      </p:sp>
      <p:sp>
        <p:nvSpPr>
          <p:cNvPr id="1032" name="Text Box 41"/>
          <p:cNvSpPr txBox="1">
            <a:spLocks noChangeArrowheads="1"/>
          </p:cNvSpPr>
          <p:nvPr/>
        </p:nvSpPr>
        <p:spPr bwMode="auto">
          <a:xfrm>
            <a:off x="914400" y="4343400"/>
            <a:ext cx="4940300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E(X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) = ∑ p X |X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 – Z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|</a:t>
            </a:r>
            <a:r>
              <a:rPr lang="en-US" altLang="zh-CN" baseline="30000">
                <a:ea typeface="宋体" pitchFamily="2" charset="-122"/>
              </a:rPr>
              <a:t>2</a:t>
            </a:r>
          </a:p>
        </p:txBody>
      </p:sp>
      <p:graphicFrame>
        <p:nvGraphicFramePr>
          <p:cNvPr id="1029" name="Object 4"/>
          <p:cNvGraphicFramePr>
            <a:graphicFrameLocks noChangeAspect="1"/>
          </p:cNvGraphicFramePr>
          <p:nvPr/>
        </p:nvGraphicFramePr>
        <p:xfrm>
          <a:off x="4876800" y="4953000"/>
          <a:ext cx="4530725" cy="1228725"/>
        </p:xfrm>
        <a:graphic>
          <a:graphicData uri="http://schemas.openxmlformats.org/presentationml/2006/ole">
            <p:oleObj spid="_x0000_s1029" name="Equation" r:id="rId6" imgW="1358640" imgH="368280" progId="Equation.3">
              <p:embed/>
            </p:oleObj>
          </a:graphicData>
        </a:graphic>
      </p:graphicFrame>
      <p:graphicFrame>
        <p:nvGraphicFramePr>
          <p:cNvPr id="1030" name="Object 4"/>
          <p:cNvGraphicFramePr>
            <a:graphicFrameLocks noChangeAspect="1"/>
          </p:cNvGraphicFramePr>
          <p:nvPr/>
        </p:nvGraphicFramePr>
        <p:xfrm>
          <a:off x="4371975" y="2590800"/>
          <a:ext cx="4529138" cy="1185863"/>
        </p:xfrm>
        <a:graphic>
          <a:graphicData uri="http://schemas.openxmlformats.org/presentationml/2006/ole">
            <p:oleObj spid="_x0000_s1030" name="Equation" r:id="rId7" imgW="1358640" imgH="3553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" descr="vidGrn_flowSink_01_30fps_frame_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895600"/>
            <a:ext cx="24320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4953000" y="2819400"/>
            <a:ext cx="2590800" cy="25908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6" name="Picture 4" descr="gree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066800" y="2971800"/>
            <a:ext cx="1216025" cy="1216025"/>
          </a:xfrm>
          <a:noFill/>
        </p:spPr>
      </p:pic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990600" y="2895600"/>
            <a:ext cx="1371600" cy="13716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Basic Formulation for Texture Synthesis</a:t>
            </a:r>
            <a:endParaRPr lang="en-US" sz="3300" smtClean="0"/>
          </a:p>
        </p:txBody>
      </p:sp>
      <p:grpSp>
        <p:nvGrpSpPr>
          <p:cNvPr id="2059" name="Group 7"/>
          <p:cNvGrpSpPr>
            <a:grpSpLocks/>
          </p:cNvGrpSpPr>
          <p:nvPr/>
        </p:nvGrpSpPr>
        <p:grpSpPr bwMode="auto">
          <a:xfrm>
            <a:off x="5291138" y="4714875"/>
            <a:ext cx="338137" cy="338138"/>
            <a:chOff x="778" y="1181"/>
            <a:chExt cx="206" cy="176"/>
          </a:xfrm>
        </p:grpSpPr>
        <p:sp>
          <p:nvSpPr>
            <p:cNvPr id="2084" name="Rectangle 8"/>
            <p:cNvSpPr>
              <a:spLocks noChangeArrowheads="1"/>
            </p:cNvSpPr>
            <p:nvPr/>
          </p:nvSpPr>
          <p:spPr bwMode="auto">
            <a:xfrm>
              <a:off x="779" y="1183"/>
              <a:ext cx="204" cy="173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5" name="Line 9"/>
            <p:cNvSpPr>
              <a:spLocks noChangeShapeType="1"/>
            </p:cNvSpPr>
            <p:nvPr/>
          </p:nvSpPr>
          <p:spPr bwMode="auto">
            <a:xfrm>
              <a:off x="820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6" name="Line 10"/>
            <p:cNvSpPr>
              <a:spLocks noChangeShapeType="1"/>
            </p:cNvSpPr>
            <p:nvPr/>
          </p:nvSpPr>
          <p:spPr bwMode="auto">
            <a:xfrm>
              <a:off x="861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7" name="Line 11"/>
            <p:cNvSpPr>
              <a:spLocks noChangeShapeType="1"/>
            </p:cNvSpPr>
            <p:nvPr/>
          </p:nvSpPr>
          <p:spPr bwMode="auto">
            <a:xfrm>
              <a:off x="902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8" name="Line 12"/>
            <p:cNvSpPr>
              <a:spLocks noChangeShapeType="1"/>
            </p:cNvSpPr>
            <p:nvPr/>
          </p:nvSpPr>
          <p:spPr bwMode="auto">
            <a:xfrm>
              <a:off x="943" y="1181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" name="Line 13"/>
            <p:cNvSpPr>
              <a:spLocks noChangeShapeType="1"/>
            </p:cNvSpPr>
            <p:nvPr/>
          </p:nvSpPr>
          <p:spPr bwMode="auto">
            <a:xfrm rot="5400000">
              <a:off x="880" y="1116"/>
              <a:ext cx="0" cy="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0" name="Line 14"/>
            <p:cNvSpPr>
              <a:spLocks noChangeShapeType="1"/>
            </p:cNvSpPr>
            <p:nvPr/>
          </p:nvSpPr>
          <p:spPr bwMode="auto">
            <a:xfrm rot="5400000">
              <a:off x="881" y="1149"/>
              <a:ext cx="0" cy="2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1" name="Line 15"/>
            <p:cNvSpPr>
              <a:spLocks noChangeShapeType="1"/>
            </p:cNvSpPr>
            <p:nvPr/>
          </p:nvSpPr>
          <p:spPr bwMode="auto">
            <a:xfrm rot="5400000">
              <a:off x="882" y="1184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2" name="Line 16"/>
            <p:cNvSpPr>
              <a:spLocks noChangeShapeType="1"/>
            </p:cNvSpPr>
            <p:nvPr/>
          </p:nvSpPr>
          <p:spPr bwMode="auto">
            <a:xfrm rot="5400000">
              <a:off x="882" y="1219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228725" y="3676650"/>
            <a:ext cx="338138" cy="338138"/>
            <a:chOff x="1140" y="1888"/>
            <a:chExt cx="213" cy="213"/>
          </a:xfrm>
        </p:grpSpPr>
        <p:grpSp>
          <p:nvGrpSpPr>
            <p:cNvPr id="2073" name="Group 18"/>
            <p:cNvGrpSpPr>
              <a:grpSpLocks/>
            </p:cNvGrpSpPr>
            <p:nvPr/>
          </p:nvGrpSpPr>
          <p:grpSpPr bwMode="auto">
            <a:xfrm>
              <a:off x="1140" y="1888"/>
              <a:ext cx="213" cy="213"/>
              <a:chOff x="778" y="1181"/>
              <a:chExt cx="206" cy="176"/>
            </a:xfrm>
          </p:grpSpPr>
          <p:sp>
            <p:nvSpPr>
              <p:cNvPr id="2075" name="Rectangle 19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" name="Line 20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" name="Line 21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Line 22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Line 23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Line 24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Line 25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Line 26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3" name="Line 27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74" name="Rectangle 28"/>
            <p:cNvSpPr>
              <a:spLocks noChangeArrowheads="1"/>
            </p:cNvSpPr>
            <p:nvPr/>
          </p:nvSpPr>
          <p:spPr bwMode="auto">
            <a:xfrm>
              <a:off x="1226" y="1974"/>
              <a:ext cx="42" cy="42"/>
            </a:xfrm>
            <a:prstGeom prst="rect">
              <a:avLst/>
            </a:prstGeom>
            <a:solidFill>
              <a:schemeClr val="accent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61" name="Rectangle 29"/>
          <p:cNvSpPr>
            <a:spLocks noChangeArrowheads="1"/>
          </p:cNvSpPr>
          <p:nvPr/>
        </p:nvSpPr>
        <p:spPr bwMode="auto">
          <a:xfrm>
            <a:off x="5426075" y="4851400"/>
            <a:ext cx="66675" cy="666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4686" name="Freeform 30"/>
          <p:cNvSpPr>
            <a:spLocks/>
          </p:cNvSpPr>
          <p:nvPr/>
        </p:nvSpPr>
        <p:spPr bwMode="auto">
          <a:xfrm>
            <a:off x="1600200" y="3327400"/>
            <a:ext cx="3581400" cy="1320800"/>
          </a:xfrm>
          <a:custGeom>
            <a:avLst/>
            <a:gdLst>
              <a:gd name="T0" fmla="*/ 2147483647 w 2256"/>
              <a:gd name="T1" fmla="*/ 2147483647 h 832"/>
              <a:gd name="T2" fmla="*/ 2147483647 w 2256"/>
              <a:gd name="T3" fmla="*/ 2147483647 h 832"/>
              <a:gd name="T4" fmla="*/ 0 w 2256"/>
              <a:gd name="T5" fmla="*/ 2147483647 h 832"/>
              <a:gd name="T6" fmla="*/ 0 60000 65536"/>
              <a:gd name="T7" fmla="*/ 0 60000 65536"/>
              <a:gd name="T8" fmla="*/ 0 60000 65536"/>
              <a:gd name="T9" fmla="*/ 0 w 2256"/>
              <a:gd name="T10" fmla="*/ 0 h 832"/>
              <a:gd name="T11" fmla="*/ 2256 w 2256"/>
              <a:gd name="T12" fmla="*/ 832 h 8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832">
                <a:moveTo>
                  <a:pt x="2256" y="832"/>
                </a:moveTo>
                <a:cubicBezTo>
                  <a:pt x="1604" y="528"/>
                  <a:pt x="952" y="224"/>
                  <a:pt x="576" y="112"/>
                </a:cubicBezTo>
                <a:cubicBezTo>
                  <a:pt x="200" y="0"/>
                  <a:pt x="96" y="160"/>
                  <a:pt x="0" y="16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0" name="Object 31"/>
          <p:cNvGraphicFramePr>
            <a:graphicFrameLocks noChangeAspect="1"/>
          </p:cNvGraphicFramePr>
          <p:nvPr/>
        </p:nvGraphicFramePr>
        <p:xfrm>
          <a:off x="5624513" y="4495800"/>
          <a:ext cx="1462087" cy="246063"/>
        </p:xfrm>
        <a:graphic>
          <a:graphicData uri="http://schemas.openxmlformats.org/presentationml/2006/ole">
            <p:oleObj spid="_x0000_s2050" name="Equation" r:id="rId6" imgW="1206360" imgH="203040" progId="">
              <p:embed/>
            </p:oleObj>
          </a:graphicData>
        </a:graphic>
      </p:graphicFrame>
      <p:graphicFrame>
        <p:nvGraphicFramePr>
          <p:cNvPr id="454688" name="Object 32"/>
          <p:cNvGraphicFramePr>
            <a:graphicFrameLocks noChangeAspect="1"/>
          </p:cNvGraphicFramePr>
          <p:nvPr/>
        </p:nvGraphicFramePr>
        <p:xfrm>
          <a:off x="1662113" y="3810000"/>
          <a:ext cx="1682750" cy="247650"/>
        </p:xfrm>
        <a:graphic>
          <a:graphicData uri="http://schemas.openxmlformats.org/presentationml/2006/ole">
            <p:oleObj spid="_x0000_s2051" name="Equation" r:id="rId7" imgW="1384200" imgH="203040" progId="">
              <p:embed/>
            </p:oleObj>
          </a:graphicData>
        </a:graphic>
      </p:graphicFrame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568450" y="3814763"/>
            <a:ext cx="3724275" cy="2128837"/>
            <a:chOff x="1036" y="1971"/>
            <a:chExt cx="2346" cy="1341"/>
          </a:xfrm>
        </p:grpSpPr>
        <p:sp>
          <p:nvSpPr>
            <p:cNvPr id="2068" name="Oval 34"/>
            <p:cNvSpPr>
              <a:spLocks noChangeArrowheads="1"/>
            </p:cNvSpPr>
            <p:nvPr/>
          </p:nvSpPr>
          <p:spPr bwMode="auto">
            <a:xfrm>
              <a:off x="2160" y="2448"/>
              <a:ext cx="336" cy="336"/>
            </a:xfrm>
            <a:prstGeom prst="ellipse">
              <a:avLst/>
            </a:prstGeom>
            <a:solidFill>
              <a:srgbClr val="000000">
                <a:alpha val="50195"/>
              </a:srgbClr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Line 35"/>
            <p:cNvSpPr>
              <a:spLocks noChangeShapeType="1"/>
            </p:cNvSpPr>
            <p:nvPr/>
          </p:nvSpPr>
          <p:spPr bwMode="auto">
            <a:xfrm>
              <a:off x="2160" y="2622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70" name="AutoShape 36"/>
            <p:cNvCxnSpPr>
              <a:cxnSpLocks noChangeShapeType="1"/>
              <a:stCxn id="2081" idx="0"/>
              <a:endCxn id="2068" idx="0"/>
            </p:cNvCxnSpPr>
            <p:nvPr/>
          </p:nvCxnSpPr>
          <p:spPr bwMode="auto">
            <a:xfrm>
              <a:off x="1036" y="1971"/>
              <a:ext cx="1292" cy="469"/>
            </a:xfrm>
            <a:prstGeom prst="bentConnector2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2071" name="AutoShape 37"/>
            <p:cNvCxnSpPr>
              <a:cxnSpLocks noChangeShapeType="1"/>
              <a:stCxn id="2090" idx="1"/>
              <a:endCxn id="2068" idx="6"/>
            </p:cNvCxnSpPr>
            <p:nvPr/>
          </p:nvCxnSpPr>
          <p:spPr bwMode="auto">
            <a:xfrm flipH="1" flipV="1">
              <a:off x="2504" y="2616"/>
              <a:ext cx="878" cy="9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</p:cxnSp>
        <p:sp>
          <p:nvSpPr>
            <p:cNvPr id="2072" name="Line 38"/>
            <p:cNvSpPr>
              <a:spLocks noChangeShapeType="1"/>
            </p:cNvSpPr>
            <p:nvPr/>
          </p:nvSpPr>
          <p:spPr bwMode="auto">
            <a:xfrm>
              <a:off x="2334" y="2784"/>
              <a:ext cx="0" cy="5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695" name="Text Box 39"/>
          <p:cNvSpPr txBox="1">
            <a:spLocks noChangeArrowheads="1"/>
          </p:cNvSpPr>
          <p:nvPr/>
        </p:nvSpPr>
        <p:spPr bwMode="auto">
          <a:xfrm rot="1380000">
            <a:off x="2514600" y="3505200"/>
            <a:ext cx="2492375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i="0">
                <a:ea typeface="宋体" pitchFamily="2" charset="-122"/>
              </a:rPr>
              <a:t>Search</a:t>
            </a:r>
          </a:p>
        </p:txBody>
      </p:sp>
      <p:sp>
        <p:nvSpPr>
          <p:cNvPr id="2065" name="Rectangle 40"/>
          <p:cNvSpPr>
            <a:spLocks noChangeArrowheads="1"/>
          </p:cNvSpPr>
          <p:nvPr/>
        </p:nvSpPr>
        <p:spPr bwMode="auto">
          <a:xfrm>
            <a:off x="347663" y="1809750"/>
            <a:ext cx="84153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altLang="zh-CN" sz="3100" i="0">
                <a:ea typeface="宋体" pitchFamily="2" charset="-122"/>
              </a:rPr>
              <a:t>Ensure local neighborhood similarity</a:t>
            </a:r>
          </a:p>
        </p:txBody>
      </p:sp>
      <p:sp>
        <p:nvSpPr>
          <p:cNvPr id="2066" name="Text Box 41"/>
          <p:cNvSpPr txBox="1">
            <a:spLocks noChangeArrowheads="1"/>
          </p:cNvSpPr>
          <p:nvPr/>
        </p:nvSpPr>
        <p:spPr bwMode="auto">
          <a:xfrm>
            <a:off x="990600" y="4114800"/>
            <a:ext cx="1581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 input</a:t>
            </a:r>
          </a:p>
        </p:txBody>
      </p:sp>
      <p:sp>
        <p:nvSpPr>
          <p:cNvPr id="2067" name="Text Box 42"/>
          <p:cNvSpPr txBox="1">
            <a:spLocks noChangeArrowheads="1"/>
          </p:cNvSpPr>
          <p:nvPr/>
        </p:nvSpPr>
        <p:spPr bwMode="auto">
          <a:xfrm>
            <a:off x="5334000" y="5257800"/>
            <a:ext cx="1885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 output</a:t>
            </a:r>
          </a:p>
        </p:txBody>
      </p:sp>
      <p:graphicFrame>
        <p:nvGraphicFramePr>
          <p:cNvPr id="2093" name="Object 4"/>
          <p:cNvGraphicFramePr>
            <a:graphicFrameLocks noChangeAspect="1"/>
          </p:cNvGraphicFramePr>
          <p:nvPr/>
        </p:nvGraphicFramePr>
        <p:xfrm>
          <a:off x="914400" y="5715000"/>
          <a:ext cx="4106862" cy="847725"/>
        </p:xfrm>
        <a:graphic>
          <a:graphicData uri="http://schemas.openxmlformats.org/presentationml/2006/ole">
            <p:oleObj spid="_x0000_s2093" name="Equation" r:id="rId8" imgW="1231560" imgH="253800" progId="Equation.3">
              <p:embed/>
            </p:oleObj>
          </a:graphicData>
        </a:graphic>
      </p:graphicFrame>
      <p:graphicFrame>
        <p:nvGraphicFramePr>
          <p:cNvPr id="2094" name="Object 4"/>
          <p:cNvGraphicFramePr>
            <a:graphicFrameLocks noChangeAspect="1"/>
          </p:cNvGraphicFramePr>
          <p:nvPr/>
        </p:nvGraphicFramePr>
        <p:xfrm>
          <a:off x="533400" y="5703888"/>
          <a:ext cx="4529138" cy="1185862"/>
        </p:xfrm>
        <a:graphic>
          <a:graphicData uri="http://schemas.openxmlformats.org/presentationml/2006/ole">
            <p:oleObj spid="_x0000_s2094" name="Equation" r:id="rId9" imgW="1358640" imgH="355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86" grpId="0" animBg="1"/>
      <p:bldP spid="454686" grpId="1" animBg="1"/>
      <p:bldP spid="454695" grpId="0"/>
      <p:bldP spid="45469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smtClean="0">
                <a:ea typeface="宋体" pitchFamily="2" charset="-122"/>
              </a:rPr>
              <a:t>Basic Algorithms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Solvers for the aforementioned basic formulation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Pixel-based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Many previous MRF algorithms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Mostly complex &amp; heavy weight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[Efros &amp; Leung 1999] 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One of the simplest (and most elegant) algorithms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Works surprisingly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810000"/>
            <a:ext cx="248602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AutoShape 9"/>
          <p:cNvSpPr>
            <a:spLocks noChangeArrowheads="1"/>
          </p:cNvSpPr>
          <p:nvPr/>
        </p:nvSpPr>
        <p:spPr bwMode="auto">
          <a:xfrm>
            <a:off x="5562600" y="5462588"/>
            <a:ext cx="223838" cy="223837"/>
          </a:xfrm>
          <a:prstGeom prst="roundRect">
            <a:avLst>
              <a:gd name="adj" fmla="val 704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AutoShape 10"/>
          <p:cNvSpPr>
            <a:spLocks noChangeArrowheads="1"/>
          </p:cNvSpPr>
          <p:nvPr/>
        </p:nvSpPr>
        <p:spPr bwMode="auto">
          <a:xfrm>
            <a:off x="4876800" y="4852988"/>
            <a:ext cx="1519238" cy="1443037"/>
          </a:xfrm>
          <a:prstGeom prst="roundRect">
            <a:avLst>
              <a:gd name="adj" fmla="val 106"/>
            </a:avLst>
          </a:prstGeom>
          <a:noFill/>
          <a:ln w="57277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5257800" y="538638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p</a:t>
            </a:r>
            <a:endParaRPr lang="en-US" altLang="zh-CN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[Efros &amp; Leung 1999]</a:t>
            </a:r>
          </a:p>
        </p:txBody>
      </p:sp>
      <p:sp>
        <p:nvSpPr>
          <p:cNvPr id="327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Grow an output texture pixel-by-pixel in an onion skin order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Partial neighborhood search</a:t>
            </a:r>
          </a:p>
        </p:txBody>
      </p:sp>
      <p:pic>
        <p:nvPicPr>
          <p:cNvPr id="32776" name="Picture 4"/>
          <p:cNvPicPr>
            <a:picLocks noChangeAspect="1" noChangeArrowheads="1"/>
          </p:cNvPicPr>
          <p:nvPr/>
        </p:nvPicPr>
        <p:blipFill>
          <a:blip r:embed="rId4">
            <a:lum contrast="-18000"/>
          </a:blip>
          <a:srcRect/>
          <a:stretch>
            <a:fillRect/>
          </a:stretch>
        </p:blipFill>
        <p:spPr bwMode="auto">
          <a:xfrm>
            <a:off x="1447800" y="4572000"/>
            <a:ext cx="1335088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7" name="AutoShape 5"/>
          <p:cNvSpPr>
            <a:spLocks noChangeArrowheads="1"/>
          </p:cNvSpPr>
          <p:nvPr/>
        </p:nvSpPr>
        <p:spPr bwMode="auto">
          <a:xfrm>
            <a:off x="2357438" y="5338763"/>
            <a:ext cx="300037" cy="376237"/>
          </a:xfrm>
          <a:prstGeom prst="roundRect">
            <a:avLst>
              <a:gd name="adj" fmla="val 523"/>
            </a:avLst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AutoShape 6"/>
          <p:cNvSpPr>
            <a:spLocks noChangeArrowheads="1"/>
          </p:cNvSpPr>
          <p:nvPr/>
        </p:nvSpPr>
        <p:spPr bwMode="auto">
          <a:xfrm>
            <a:off x="2133600" y="4652963"/>
            <a:ext cx="300038" cy="376237"/>
          </a:xfrm>
          <a:prstGeom prst="roundRect">
            <a:avLst>
              <a:gd name="adj" fmla="val 523"/>
            </a:avLst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AutoShape 7"/>
          <p:cNvSpPr>
            <a:spLocks noChangeArrowheads="1"/>
          </p:cNvSpPr>
          <p:nvPr/>
        </p:nvSpPr>
        <p:spPr bwMode="auto">
          <a:xfrm>
            <a:off x="1443038" y="4953000"/>
            <a:ext cx="300037" cy="376238"/>
          </a:xfrm>
          <a:prstGeom prst="roundRect">
            <a:avLst>
              <a:gd name="adj" fmla="val 523"/>
            </a:avLst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1447800" y="60198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4724400" y="6216650"/>
            <a:ext cx="3486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 (zoom 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[Efros &amp; Leung 1999]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33795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415338" cy="2514600"/>
          </a:xfrm>
        </p:spPr>
        <p:txBody>
          <a:bodyPr/>
          <a:lstStyle/>
          <a:p>
            <a:pPr lvl="1" hangingPunct="1">
              <a:lnSpc>
                <a:spcPct val="100000"/>
              </a:lnSpc>
              <a:spcBef>
                <a:spcPts val="700"/>
              </a:spcBef>
            </a:pPr>
            <a:r>
              <a:rPr lang="en-GB" sz="3600" dirty="0" smtClean="0"/>
              <a:t>initial condition: 3x3 patch or hole</a:t>
            </a:r>
            <a:endParaRPr lang="en-GB" sz="2800" dirty="0" smtClean="0"/>
          </a:p>
          <a:p>
            <a:pPr lvl="1" hangingPunct="1">
              <a:lnSpc>
                <a:spcPct val="100000"/>
              </a:lnSpc>
              <a:spcBef>
                <a:spcPts val="700"/>
              </a:spcBef>
            </a:pPr>
            <a:r>
              <a:rPr lang="en-GB" sz="3600" dirty="0" smtClean="0"/>
              <a:t>“grow” the texture one pixel at a time</a:t>
            </a:r>
          </a:p>
          <a:p>
            <a:pPr lvl="1" hangingPunct="1">
              <a:lnSpc>
                <a:spcPct val="100000"/>
              </a:lnSpc>
              <a:spcBef>
                <a:spcPts val="700"/>
              </a:spcBef>
            </a:pPr>
            <a:r>
              <a:rPr lang="en-GB" sz="3600" dirty="0" err="1" smtClean="0"/>
              <a:t>neighborhood</a:t>
            </a:r>
            <a:r>
              <a:rPr lang="en-GB" sz="3600" dirty="0" smtClean="0"/>
              <a:t> size the only parameter</a:t>
            </a:r>
          </a:p>
        </p:txBody>
      </p:sp>
      <p:pic>
        <p:nvPicPr>
          <p:cNvPr id="33796" name="Picture 5" descr="st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16002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6002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6002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AutoShape 8"/>
          <p:cNvSpPr>
            <a:spLocks noChangeArrowheads="1"/>
          </p:cNvSpPr>
          <p:nvPr/>
        </p:nvSpPr>
        <p:spPr bwMode="auto">
          <a:xfrm>
            <a:off x="2984500" y="2743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AutoShape 9"/>
          <p:cNvSpPr>
            <a:spLocks noChangeArrowheads="1"/>
          </p:cNvSpPr>
          <p:nvPr/>
        </p:nvSpPr>
        <p:spPr bwMode="auto">
          <a:xfrm>
            <a:off x="5880100" y="2743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1828800" y="2133600"/>
            <a:ext cx="152400" cy="147638"/>
          </a:xfrm>
          <a:prstGeom prst="roundRect">
            <a:avLst>
              <a:gd name="adj" fmla="val 704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AutoShape 12"/>
          <p:cNvSpPr>
            <a:spLocks noChangeArrowheads="1"/>
          </p:cNvSpPr>
          <p:nvPr/>
        </p:nvSpPr>
        <p:spPr bwMode="auto">
          <a:xfrm>
            <a:off x="1524000" y="1828800"/>
            <a:ext cx="731838" cy="731838"/>
          </a:xfrm>
          <a:prstGeom prst="roundRect">
            <a:avLst>
              <a:gd name="adj" fmla="val 106"/>
            </a:avLst>
          </a:prstGeom>
          <a:noFill/>
          <a:ln w="57277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[Efros &amp; Leung 1999]</a:t>
            </a:r>
            <a:endParaRPr lang="en-GB" sz="3300" smtClean="0"/>
          </a:p>
        </p:txBody>
      </p:sp>
      <p:sp>
        <p:nvSpPr>
          <p:cNvPr id="34819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1238250"/>
          </a:xfrm>
        </p:spPr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Window size the only crucial parameter</a:t>
            </a: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263" y="2895600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2263" y="3733800"/>
            <a:ext cx="2438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3063" y="3733800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3863" y="3733800"/>
            <a:ext cx="23701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1576388" y="5607050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latin typeface="Times New Roman" pitchFamily="18" charset="0"/>
                <a:ea typeface="宋体" pitchFamily="2" charset="-122"/>
              </a:rPr>
              <a:t>Increasing window size</a:t>
            </a:r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>
            <a:off x="4716463" y="5870575"/>
            <a:ext cx="3962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Text Box 15"/>
          <p:cNvSpPr txBox="1">
            <a:spLocks noChangeArrowheads="1"/>
          </p:cNvSpPr>
          <p:nvPr/>
        </p:nvSpPr>
        <p:spPr bwMode="auto">
          <a:xfrm>
            <a:off x="136525" y="2862263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60325" y="4386263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Acknowledgements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(sorted alphabetically by last name)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hangingPunct="1">
              <a:lnSpc>
                <a:spcPct val="90000"/>
              </a:lnSpc>
            </a:pPr>
            <a:r>
              <a:rPr lang="en-US" altLang="zh-CN" smtClean="0">
                <a:ea typeface="宋体" pitchFamily="2" charset="-122"/>
              </a:rPr>
              <a:t>People who allow me to use their materials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Alyosha Efros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Aaron Hertzmann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Sylvain Lefebvre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Yanxi Liu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Jianye Lu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Emil Praun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Ravi Ramamoorthi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Eero Simoncelli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Xin Tong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 hangingPunct="1">
              <a:lnSpc>
                <a:spcPct val="90000"/>
              </a:lnSpc>
            </a:pPr>
            <a:r>
              <a:rPr lang="en-US" altLang="zh-CN" smtClean="0">
                <a:ea typeface="宋体" pitchFamily="2" charset="-122"/>
              </a:rPr>
              <a:t>Co-authors</a:t>
            </a:r>
            <a:endParaRPr lang="en-US" altLang="zh-CN" sz="2000" smtClean="0">
              <a:ea typeface="宋体" pitchFamily="2" charset="-122"/>
            </a:endParaRP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Sylvain Lefebvre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Vivek Kwatra</a:t>
            </a:r>
          </a:p>
          <a:p>
            <a:pPr marL="457200" lvl="1" indent="0" hangingPunct="1">
              <a:lnSpc>
                <a:spcPct val="90000"/>
              </a:lnSpc>
            </a:pPr>
            <a:r>
              <a:rPr lang="en-US" altLang="zh-CN" sz="2000" smtClean="0">
                <a:ea typeface="宋体" pitchFamily="2" charset="-122"/>
              </a:rPr>
              <a:t>Greg Turk</a:t>
            </a:r>
          </a:p>
          <a:p>
            <a:pPr marL="0" indent="0" hangingPunct="1">
              <a:lnSpc>
                <a:spcPct val="90000"/>
              </a:lnSpc>
            </a:pPr>
            <a:endParaRPr lang="zh-CN" altLang="en-US" sz="2300" smtClean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[Wei &amp; Levoy 2000]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Similar to [</a:t>
            </a:r>
            <a:r>
              <a:rPr lang="en-US" altLang="zh-CN" dirty="0" err="1" smtClean="0">
                <a:ea typeface="宋体" pitchFamily="2" charset="-122"/>
              </a:rPr>
              <a:t>Efros</a:t>
            </a:r>
            <a:r>
              <a:rPr lang="en-US" altLang="zh-CN" dirty="0" smtClean="0">
                <a:ea typeface="宋体" pitchFamily="2" charset="-122"/>
              </a:rPr>
              <a:t> &amp; Leung 1999], but uses a “fixed” neighborhood as in [</a:t>
            </a:r>
            <a:r>
              <a:rPr lang="en-US" altLang="zh-CN" dirty="0" err="1" smtClean="0">
                <a:ea typeface="宋体" pitchFamily="2" charset="-122"/>
              </a:rPr>
              <a:t>Popat</a:t>
            </a:r>
            <a:r>
              <a:rPr lang="en-US" altLang="zh-CN" dirty="0" smtClean="0">
                <a:ea typeface="宋体" pitchFamily="2" charset="-122"/>
              </a:rPr>
              <a:t> &amp; Picard 1993]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Easier to process, e.g. acceleration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spect="1" noChangeArrowheads="1"/>
          </p:cNvSpPr>
          <p:nvPr/>
        </p:nvSpPr>
        <p:spPr bwMode="auto">
          <a:xfrm>
            <a:off x="5181600" y="3581400"/>
            <a:ext cx="2286000" cy="2286000"/>
          </a:xfrm>
          <a:prstGeom prst="rect">
            <a:avLst/>
          </a:prstGeom>
          <a:solidFill>
            <a:srgbClr val="808080"/>
          </a:solidFill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zh-CN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[Wei &amp; Levoy 2000]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933450"/>
          </a:xfrm>
        </p:spPr>
        <p:txBody>
          <a:bodyPr/>
          <a:lstStyle/>
          <a:p>
            <a:pPr hangingPunct="1"/>
            <a:r>
              <a:rPr lang="en-US" altLang="zh-CN" sz="2800" smtClean="0">
                <a:ea typeface="宋体" pitchFamily="2" charset="-122"/>
              </a:rPr>
              <a:t>Basic Idea - notice the use of fixed neighborhoods</a:t>
            </a:r>
          </a:p>
          <a:p>
            <a:pPr lvl="1" hangingPunct="1"/>
            <a:endParaRPr lang="en-US" altLang="zh-CN" sz="2300" smtClean="0">
              <a:ea typeface="宋体" pitchFamily="2" charset="-122"/>
            </a:endParaRPr>
          </a:p>
          <a:p>
            <a:pPr lvl="1" hangingPunct="1"/>
            <a:endParaRPr lang="en-US" altLang="zh-CN" sz="2300" smtClean="0">
              <a:ea typeface="宋体" pitchFamily="2" charset="-122"/>
            </a:endParaRPr>
          </a:p>
        </p:txBody>
      </p:sp>
      <p:pic>
        <p:nvPicPr>
          <p:cNvPr id="36869" name="Picture 5" descr="inpu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962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181600" y="3581400"/>
            <a:ext cx="2286000" cy="2286000"/>
            <a:chOff x="528" y="1776"/>
            <a:chExt cx="1152" cy="1153"/>
          </a:xfrm>
        </p:grpSpPr>
        <p:pic>
          <p:nvPicPr>
            <p:cNvPr id="36904" name="Picture 7" descr="result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177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05" name="Rectangle 8"/>
            <p:cNvSpPr>
              <a:spLocks noChangeArrowheads="1"/>
            </p:cNvSpPr>
            <p:nvPr/>
          </p:nvSpPr>
          <p:spPr bwMode="auto">
            <a:xfrm>
              <a:off x="1152" y="2496"/>
              <a:ext cx="528" cy="433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6" name="Rectangle 9"/>
            <p:cNvSpPr>
              <a:spLocks noChangeArrowheads="1"/>
            </p:cNvSpPr>
            <p:nvPr/>
          </p:nvSpPr>
          <p:spPr bwMode="auto">
            <a:xfrm>
              <a:off x="528" y="2544"/>
              <a:ext cx="1152" cy="384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0026" name="Picture 10" descr="resul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581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7" name="Line 11"/>
          <p:cNvSpPr>
            <a:spLocks noChangeShapeType="1"/>
          </p:cNvSpPr>
          <p:nvPr/>
        </p:nvSpPr>
        <p:spPr bwMode="auto">
          <a:xfrm flipH="1">
            <a:off x="3124200" y="5029200"/>
            <a:ext cx="3352800" cy="381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0028" name="Text Box 12"/>
          <p:cNvSpPr txBox="1">
            <a:spLocks noChangeArrowheads="1"/>
          </p:cNvSpPr>
          <p:nvPr/>
        </p:nvSpPr>
        <p:spPr bwMode="auto">
          <a:xfrm>
            <a:off x="3733800" y="4800600"/>
            <a:ext cx="1100138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search</a:t>
            </a:r>
          </a:p>
        </p:txBody>
      </p:sp>
      <p:cxnSp>
        <p:nvCxnSpPr>
          <p:cNvPr id="470029" name="AutoShape 13"/>
          <p:cNvCxnSpPr>
            <a:cxnSpLocks noChangeShapeType="1"/>
          </p:cNvCxnSpPr>
          <p:nvPr/>
        </p:nvCxnSpPr>
        <p:spPr bwMode="auto">
          <a:xfrm rot="5400000" flipV="1">
            <a:off x="4373562" y="2865438"/>
            <a:ext cx="473075" cy="3733800"/>
          </a:xfrm>
          <a:prstGeom prst="curvedConnector3">
            <a:avLst>
              <a:gd name="adj1" fmla="val -267088"/>
            </a:avLst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4038600" y="2743200"/>
            <a:ext cx="82867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copy</a:t>
            </a:r>
          </a:p>
        </p:txBody>
      </p:sp>
      <p:sp>
        <p:nvSpPr>
          <p:cNvPr id="36876" name="Text Box 15"/>
          <p:cNvSpPr txBox="1">
            <a:spLocks noChangeArrowheads="1"/>
          </p:cNvSpPr>
          <p:nvPr/>
        </p:nvSpPr>
        <p:spPr bwMode="auto">
          <a:xfrm>
            <a:off x="1600200" y="57912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36877" name="Text Box 16"/>
          <p:cNvSpPr txBox="1">
            <a:spLocks noChangeArrowheads="1"/>
          </p:cNvSpPr>
          <p:nvPr/>
        </p:nvSpPr>
        <p:spPr bwMode="auto">
          <a:xfrm>
            <a:off x="5638800" y="586740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  <p:grpSp>
        <p:nvGrpSpPr>
          <p:cNvPr id="3" name="Group 17"/>
          <p:cNvGrpSpPr>
            <a:grpSpLocks noChangeAspect="1"/>
          </p:cNvGrpSpPr>
          <p:nvPr/>
        </p:nvGrpSpPr>
        <p:grpSpPr bwMode="auto">
          <a:xfrm>
            <a:off x="6172200" y="4767263"/>
            <a:ext cx="566738" cy="339725"/>
            <a:chOff x="2303" y="2303"/>
            <a:chExt cx="1152" cy="690"/>
          </a:xfrm>
        </p:grpSpPr>
        <p:grpSp>
          <p:nvGrpSpPr>
            <p:cNvPr id="36892" name="Group 18"/>
            <p:cNvGrpSpPr>
              <a:grpSpLocks noChangeAspect="1"/>
            </p:cNvGrpSpPr>
            <p:nvPr/>
          </p:nvGrpSpPr>
          <p:grpSpPr bwMode="auto">
            <a:xfrm>
              <a:off x="2303" y="2303"/>
              <a:ext cx="1152" cy="690"/>
              <a:chOff x="2303" y="2879"/>
              <a:chExt cx="1152" cy="692"/>
            </a:xfrm>
          </p:grpSpPr>
          <p:sp>
            <p:nvSpPr>
              <p:cNvPr id="36894" name="Line 19"/>
              <p:cNvSpPr>
                <a:spLocks noChangeAspect="1" noChangeShapeType="1"/>
              </p:cNvSpPr>
              <p:nvPr/>
            </p:nvSpPr>
            <p:spPr bwMode="auto">
              <a:xfrm>
                <a:off x="2304" y="2880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5" name="Line 20"/>
              <p:cNvSpPr>
                <a:spLocks noChangeAspect="1" noChangeShapeType="1"/>
              </p:cNvSpPr>
              <p:nvPr/>
            </p:nvSpPr>
            <p:spPr bwMode="auto">
              <a:xfrm>
                <a:off x="2303" y="2880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96" name="Line 21"/>
              <p:cNvSpPr>
                <a:spLocks noChangeAspect="1" noChangeShapeType="1"/>
              </p:cNvSpPr>
              <p:nvPr/>
            </p:nvSpPr>
            <p:spPr bwMode="auto">
              <a:xfrm>
                <a:off x="2303" y="310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97" name="Line 22"/>
              <p:cNvSpPr>
                <a:spLocks noChangeAspect="1" noChangeShapeType="1"/>
              </p:cNvSpPr>
              <p:nvPr/>
            </p:nvSpPr>
            <p:spPr bwMode="auto">
              <a:xfrm>
                <a:off x="2303" y="333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98" name="Line 23"/>
              <p:cNvSpPr>
                <a:spLocks noChangeAspect="1" noChangeShapeType="1"/>
              </p:cNvSpPr>
              <p:nvPr/>
            </p:nvSpPr>
            <p:spPr bwMode="auto">
              <a:xfrm>
                <a:off x="2303" y="3570"/>
                <a:ext cx="69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99" name="Line 24"/>
              <p:cNvSpPr>
                <a:spLocks noChangeAspect="1" noChangeShapeType="1"/>
              </p:cNvSpPr>
              <p:nvPr/>
            </p:nvSpPr>
            <p:spPr bwMode="auto">
              <a:xfrm>
                <a:off x="253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0" name="Line 25"/>
              <p:cNvSpPr>
                <a:spLocks noChangeAspect="1" noChangeShapeType="1"/>
              </p:cNvSpPr>
              <p:nvPr/>
            </p:nvSpPr>
            <p:spPr bwMode="auto">
              <a:xfrm>
                <a:off x="276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1" name="Line 26"/>
              <p:cNvSpPr>
                <a:spLocks noChangeAspect="1" noChangeShapeType="1"/>
              </p:cNvSpPr>
              <p:nvPr/>
            </p:nvSpPr>
            <p:spPr bwMode="auto">
              <a:xfrm>
                <a:off x="2994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2" name="Line 27"/>
              <p:cNvSpPr>
                <a:spLocks noChangeAspect="1" noChangeShapeType="1"/>
              </p:cNvSpPr>
              <p:nvPr/>
            </p:nvSpPr>
            <p:spPr bwMode="auto">
              <a:xfrm>
                <a:off x="322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3" name="Line 28"/>
              <p:cNvSpPr>
                <a:spLocks noChangeAspect="1" noChangeShapeType="1"/>
              </p:cNvSpPr>
              <p:nvPr/>
            </p:nvSpPr>
            <p:spPr bwMode="auto">
              <a:xfrm>
                <a:off x="345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893" name="Rectangle 29"/>
            <p:cNvSpPr>
              <a:spLocks noChangeAspect="1" noChangeArrowheads="1"/>
            </p:cNvSpPr>
            <p:nvPr/>
          </p:nvSpPr>
          <p:spPr bwMode="auto">
            <a:xfrm>
              <a:off x="2763" y="2763"/>
              <a:ext cx="230" cy="230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0"/>
          <p:cNvGrpSpPr>
            <a:grpSpLocks noChangeAspect="1"/>
          </p:cNvGrpSpPr>
          <p:nvPr/>
        </p:nvGrpSpPr>
        <p:grpSpPr bwMode="auto">
          <a:xfrm>
            <a:off x="2438400" y="4648200"/>
            <a:ext cx="566738" cy="339725"/>
            <a:chOff x="2303" y="2303"/>
            <a:chExt cx="1152" cy="690"/>
          </a:xfrm>
        </p:grpSpPr>
        <p:grpSp>
          <p:nvGrpSpPr>
            <p:cNvPr id="36880" name="Group 31"/>
            <p:cNvGrpSpPr>
              <a:grpSpLocks noChangeAspect="1"/>
            </p:cNvGrpSpPr>
            <p:nvPr/>
          </p:nvGrpSpPr>
          <p:grpSpPr bwMode="auto">
            <a:xfrm>
              <a:off x="2303" y="2303"/>
              <a:ext cx="1152" cy="690"/>
              <a:chOff x="2303" y="2879"/>
              <a:chExt cx="1152" cy="692"/>
            </a:xfrm>
          </p:grpSpPr>
          <p:sp>
            <p:nvSpPr>
              <p:cNvPr id="36882" name="Line 32"/>
              <p:cNvSpPr>
                <a:spLocks noChangeAspect="1" noChangeShapeType="1"/>
              </p:cNvSpPr>
              <p:nvPr/>
            </p:nvSpPr>
            <p:spPr bwMode="auto">
              <a:xfrm>
                <a:off x="2304" y="2880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Line 33"/>
              <p:cNvSpPr>
                <a:spLocks noChangeAspect="1" noChangeShapeType="1"/>
              </p:cNvSpPr>
              <p:nvPr/>
            </p:nvSpPr>
            <p:spPr bwMode="auto">
              <a:xfrm>
                <a:off x="2303" y="2880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84" name="Line 34"/>
              <p:cNvSpPr>
                <a:spLocks noChangeAspect="1" noChangeShapeType="1"/>
              </p:cNvSpPr>
              <p:nvPr/>
            </p:nvSpPr>
            <p:spPr bwMode="auto">
              <a:xfrm>
                <a:off x="2303" y="310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85" name="Line 35"/>
              <p:cNvSpPr>
                <a:spLocks noChangeAspect="1" noChangeShapeType="1"/>
              </p:cNvSpPr>
              <p:nvPr/>
            </p:nvSpPr>
            <p:spPr bwMode="auto">
              <a:xfrm>
                <a:off x="2303" y="333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86" name="Line 36"/>
              <p:cNvSpPr>
                <a:spLocks noChangeAspect="1" noChangeShapeType="1"/>
              </p:cNvSpPr>
              <p:nvPr/>
            </p:nvSpPr>
            <p:spPr bwMode="auto">
              <a:xfrm>
                <a:off x="2303" y="3570"/>
                <a:ext cx="69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87" name="Line 37"/>
              <p:cNvSpPr>
                <a:spLocks noChangeAspect="1" noChangeShapeType="1"/>
              </p:cNvSpPr>
              <p:nvPr/>
            </p:nvSpPr>
            <p:spPr bwMode="auto">
              <a:xfrm>
                <a:off x="253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8" name="Line 38"/>
              <p:cNvSpPr>
                <a:spLocks noChangeAspect="1" noChangeShapeType="1"/>
              </p:cNvSpPr>
              <p:nvPr/>
            </p:nvSpPr>
            <p:spPr bwMode="auto">
              <a:xfrm>
                <a:off x="276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9" name="Line 39"/>
              <p:cNvSpPr>
                <a:spLocks noChangeAspect="1" noChangeShapeType="1"/>
              </p:cNvSpPr>
              <p:nvPr/>
            </p:nvSpPr>
            <p:spPr bwMode="auto">
              <a:xfrm>
                <a:off x="2994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0" name="Line 40"/>
              <p:cNvSpPr>
                <a:spLocks noChangeAspect="1" noChangeShapeType="1"/>
              </p:cNvSpPr>
              <p:nvPr/>
            </p:nvSpPr>
            <p:spPr bwMode="auto">
              <a:xfrm>
                <a:off x="322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1" name="Line 41"/>
              <p:cNvSpPr>
                <a:spLocks noChangeAspect="1" noChangeShapeType="1"/>
              </p:cNvSpPr>
              <p:nvPr/>
            </p:nvSpPr>
            <p:spPr bwMode="auto">
              <a:xfrm>
                <a:off x="345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881" name="Rectangle 42"/>
            <p:cNvSpPr>
              <a:spLocks noChangeAspect="1" noChangeArrowheads="1"/>
            </p:cNvSpPr>
            <p:nvPr/>
          </p:nvSpPr>
          <p:spPr bwMode="auto">
            <a:xfrm>
              <a:off x="2763" y="2763"/>
              <a:ext cx="230" cy="230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7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7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7" grpId="0" animBg="1"/>
      <p:bldP spid="470028" grpId="0"/>
      <p:bldP spid="4700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66"/>
          <p:cNvSpPr>
            <a:spLocks noChangeAspect="1" noChangeArrowheads="1"/>
          </p:cNvSpPr>
          <p:nvPr/>
        </p:nvSpPr>
        <p:spPr bwMode="auto">
          <a:xfrm>
            <a:off x="5562600" y="5181600"/>
            <a:ext cx="1143000" cy="1143000"/>
          </a:xfrm>
          <a:prstGeom prst="rect">
            <a:avLst/>
          </a:prstGeom>
          <a:solidFill>
            <a:srgbClr val="808080"/>
          </a:solidFill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noise</a:t>
            </a:r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[Wei &amp; Levoy 2000]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628650"/>
          </a:xfrm>
        </p:spPr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Use multiple resolutions</a:t>
            </a:r>
          </a:p>
        </p:txBody>
      </p:sp>
      <p:sp>
        <p:nvSpPr>
          <p:cNvPr id="37893" name="Rectangle 82"/>
          <p:cNvSpPr>
            <a:spLocks noChangeAspect="1" noChangeArrowheads="1"/>
          </p:cNvSpPr>
          <p:nvPr/>
        </p:nvSpPr>
        <p:spPr bwMode="auto">
          <a:xfrm>
            <a:off x="5029200" y="2438400"/>
            <a:ext cx="2286000" cy="2286000"/>
          </a:xfrm>
          <a:prstGeom prst="rect">
            <a:avLst/>
          </a:prstGeom>
          <a:solidFill>
            <a:srgbClr val="808080"/>
          </a:solidFill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noise</a:t>
            </a:r>
          </a:p>
        </p:txBody>
      </p:sp>
      <p:pic>
        <p:nvPicPr>
          <p:cNvPr id="37894" name="Picture 85" descr="input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181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6" descr="inpu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819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2286000" y="4343400"/>
            <a:ext cx="3962400" cy="685800"/>
            <a:chOff x="2112" y="2544"/>
            <a:chExt cx="2496" cy="432"/>
          </a:xfrm>
        </p:grpSpPr>
        <p:sp>
          <p:nvSpPr>
            <p:cNvPr id="37971" name="Line 88"/>
            <p:cNvSpPr>
              <a:spLocks noChangeShapeType="1"/>
            </p:cNvSpPr>
            <p:nvPr/>
          </p:nvSpPr>
          <p:spPr bwMode="auto">
            <a:xfrm flipH="1" flipV="1">
              <a:off x="2352" y="2832"/>
              <a:ext cx="2208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2" name="Line 89"/>
            <p:cNvSpPr>
              <a:spLocks noChangeShapeType="1"/>
            </p:cNvSpPr>
            <p:nvPr/>
          </p:nvSpPr>
          <p:spPr bwMode="auto">
            <a:xfrm flipH="1" flipV="1">
              <a:off x="2112" y="2928"/>
              <a:ext cx="2496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3" name="Text Box 90"/>
            <p:cNvSpPr txBox="1">
              <a:spLocks noChangeArrowheads="1"/>
            </p:cNvSpPr>
            <p:nvPr/>
          </p:nvSpPr>
          <p:spPr bwMode="auto">
            <a:xfrm>
              <a:off x="3072" y="2544"/>
              <a:ext cx="638" cy="28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zh-CN" sz="2400" i="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rPr>
                <a:t>Search</a:t>
              </a:r>
            </a:p>
          </p:txBody>
        </p:sp>
      </p:grpSp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5029200" y="2438400"/>
            <a:ext cx="2286000" cy="2286000"/>
            <a:chOff x="528" y="1776"/>
            <a:chExt cx="1152" cy="1153"/>
          </a:xfrm>
        </p:grpSpPr>
        <p:pic>
          <p:nvPicPr>
            <p:cNvPr id="37968" name="Picture 92" descr="result_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177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69" name="Rectangle 93"/>
            <p:cNvSpPr>
              <a:spLocks noChangeArrowheads="1"/>
            </p:cNvSpPr>
            <p:nvPr/>
          </p:nvSpPr>
          <p:spPr bwMode="auto">
            <a:xfrm>
              <a:off x="1152" y="2496"/>
              <a:ext cx="528" cy="433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0" name="Rectangle 94"/>
            <p:cNvSpPr>
              <a:spLocks noChangeArrowheads="1"/>
            </p:cNvSpPr>
            <p:nvPr/>
          </p:nvSpPr>
          <p:spPr bwMode="auto">
            <a:xfrm>
              <a:off x="528" y="2544"/>
              <a:ext cx="1152" cy="384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2159" name="Picture 95" descr="result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438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160" name="Picture 96" descr="result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5181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1981200" y="3352800"/>
            <a:ext cx="1295400" cy="2438400"/>
            <a:chOff x="1920" y="1920"/>
            <a:chExt cx="816" cy="1536"/>
          </a:xfrm>
        </p:grpSpPr>
        <p:grpSp>
          <p:nvGrpSpPr>
            <p:cNvPr id="37934" name="Group 98"/>
            <p:cNvGrpSpPr>
              <a:grpSpLocks noChangeAspect="1"/>
            </p:cNvGrpSpPr>
            <p:nvPr/>
          </p:nvGrpSpPr>
          <p:grpSpPr bwMode="auto">
            <a:xfrm>
              <a:off x="2064" y="3168"/>
              <a:ext cx="144" cy="144"/>
              <a:chOff x="2207" y="3504"/>
              <a:chExt cx="578" cy="577"/>
            </a:xfrm>
          </p:grpSpPr>
          <p:sp>
            <p:nvSpPr>
              <p:cNvPr id="37962" name="Line 99"/>
              <p:cNvSpPr>
                <a:spLocks noChangeAspect="1" noChangeShapeType="1"/>
              </p:cNvSpPr>
              <p:nvPr/>
            </p:nvSpPr>
            <p:spPr bwMode="auto">
              <a:xfrm>
                <a:off x="2208" y="3504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3" name="Line 100"/>
              <p:cNvSpPr>
                <a:spLocks noChangeAspect="1" noChangeShapeType="1"/>
              </p:cNvSpPr>
              <p:nvPr/>
            </p:nvSpPr>
            <p:spPr bwMode="auto">
              <a:xfrm rot="5400000">
                <a:off x="1920" y="3792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4" name="Line 101"/>
              <p:cNvSpPr>
                <a:spLocks noChangeAspect="1" noChangeShapeType="1"/>
              </p:cNvSpPr>
              <p:nvPr/>
            </p:nvSpPr>
            <p:spPr bwMode="auto">
              <a:xfrm>
                <a:off x="2208" y="3792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5" name="Line 102"/>
              <p:cNvSpPr>
                <a:spLocks noChangeAspect="1" noChangeShapeType="1"/>
              </p:cNvSpPr>
              <p:nvPr/>
            </p:nvSpPr>
            <p:spPr bwMode="auto">
              <a:xfrm>
                <a:off x="2208" y="4080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6" name="Line 103"/>
              <p:cNvSpPr>
                <a:spLocks noChangeAspect="1" noChangeShapeType="1"/>
              </p:cNvSpPr>
              <p:nvPr/>
            </p:nvSpPr>
            <p:spPr bwMode="auto">
              <a:xfrm rot="5400000">
                <a:off x="2209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7" name="Line 104"/>
              <p:cNvSpPr>
                <a:spLocks noChangeAspect="1" noChangeShapeType="1"/>
              </p:cNvSpPr>
              <p:nvPr/>
            </p:nvSpPr>
            <p:spPr bwMode="auto">
              <a:xfrm rot="5400000">
                <a:off x="2497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35" name="Line 105"/>
            <p:cNvSpPr>
              <a:spLocks noChangeShapeType="1"/>
            </p:cNvSpPr>
            <p:nvPr/>
          </p:nvSpPr>
          <p:spPr bwMode="auto">
            <a:xfrm>
              <a:off x="2064" y="2064"/>
              <a:ext cx="48" cy="10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6" name="Line 106"/>
            <p:cNvSpPr>
              <a:spLocks noChangeShapeType="1"/>
            </p:cNvSpPr>
            <p:nvPr/>
          </p:nvSpPr>
          <p:spPr bwMode="auto">
            <a:xfrm flipH="1">
              <a:off x="2448" y="2256"/>
              <a:ext cx="144" cy="100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37" name="Group 107"/>
            <p:cNvGrpSpPr>
              <a:grpSpLocks noChangeAspect="1"/>
            </p:cNvGrpSpPr>
            <p:nvPr/>
          </p:nvGrpSpPr>
          <p:grpSpPr bwMode="auto">
            <a:xfrm>
              <a:off x="1920" y="1920"/>
              <a:ext cx="288" cy="144"/>
              <a:chOff x="1200" y="144"/>
              <a:chExt cx="1727" cy="864"/>
            </a:xfrm>
          </p:grpSpPr>
          <p:sp>
            <p:nvSpPr>
              <p:cNvPr id="37954" name="Line 108"/>
              <p:cNvSpPr>
                <a:spLocks noChangeAspect="1" noChangeShapeType="1"/>
              </p:cNvSpPr>
              <p:nvPr/>
            </p:nvSpPr>
            <p:spPr bwMode="auto">
              <a:xfrm>
                <a:off x="1200" y="14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5" name="Line 109"/>
              <p:cNvSpPr>
                <a:spLocks noChangeAspect="1" noChangeShapeType="1"/>
              </p:cNvSpPr>
              <p:nvPr/>
            </p:nvSpPr>
            <p:spPr bwMode="auto">
              <a:xfrm rot="5400000">
                <a:off x="770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6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120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7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163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8" name="Line 112"/>
              <p:cNvSpPr>
                <a:spLocks noChangeAspect="1" noChangeShapeType="1"/>
              </p:cNvSpPr>
              <p:nvPr/>
            </p:nvSpPr>
            <p:spPr bwMode="auto">
              <a:xfrm rot="5400000">
                <a:off x="2280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9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2711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0" name="Line 114"/>
              <p:cNvSpPr>
                <a:spLocks noChangeAspect="1" noChangeShapeType="1"/>
              </p:cNvSpPr>
              <p:nvPr/>
            </p:nvSpPr>
            <p:spPr bwMode="auto">
              <a:xfrm>
                <a:off x="1200" y="57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1" name="Line 115"/>
              <p:cNvSpPr>
                <a:spLocks noChangeAspect="1" noChangeShapeType="1"/>
              </p:cNvSpPr>
              <p:nvPr/>
            </p:nvSpPr>
            <p:spPr bwMode="auto">
              <a:xfrm>
                <a:off x="1200" y="1004"/>
                <a:ext cx="86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938" name="Group 116"/>
            <p:cNvGrpSpPr>
              <a:grpSpLocks noChangeAspect="1"/>
            </p:cNvGrpSpPr>
            <p:nvPr/>
          </p:nvGrpSpPr>
          <p:grpSpPr bwMode="auto">
            <a:xfrm>
              <a:off x="2352" y="3312"/>
              <a:ext cx="144" cy="144"/>
              <a:chOff x="2207" y="3504"/>
              <a:chExt cx="578" cy="577"/>
            </a:xfrm>
          </p:grpSpPr>
          <p:sp>
            <p:nvSpPr>
              <p:cNvPr id="37948" name="Line 117"/>
              <p:cNvSpPr>
                <a:spLocks noChangeAspect="1" noChangeShapeType="1"/>
              </p:cNvSpPr>
              <p:nvPr/>
            </p:nvSpPr>
            <p:spPr bwMode="auto">
              <a:xfrm>
                <a:off x="2208" y="3504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9" name="Line 118"/>
              <p:cNvSpPr>
                <a:spLocks noChangeAspect="1" noChangeShapeType="1"/>
              </p:cNvSpPr>
              <p:nvPr/>
            </p:nvSpPr>
            <p:spPr bwMode="auto">
              <a:xfrm rot="5400000">
                <a:off x="1920" y="3792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0" name="Line 119"/>
              <p:cNvSpPr>
                <a:spLocks noChangeAspect="1" noChangeShapeType="1"/>
              </p:cNvSpPr>
              <p:nvPr/>
            </p:nvSpPr>
            <p:spPr bwMode="auto">
              <a:xfrm>
                <a:off x="2208" y="3792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1" name="Line 120"/>
              <p:cNvSpPr>
                <a:spLocks noChangeAspect="1" noChangeShapeType="1"/>
              </p:cNvSpPr>
              <p:nvPr/>
            </p:nvSpPr>
            <p:spPr bwMode="auto">
              <a:xfrm>
                <a:off x="2208" y="4080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2" name="Line 121"/>
              <p:cNvSpPr>
                <a:spLocks noChangeAspect="1" noChangeShapeType="1"/>
              </p:cNvSpPr>
              <p:nvPr/>
            </p:nvSpPr>
            <p:spPr bwMode="auto">
              <a:xfrm rot="5400000">
                <a:off x="2209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3" name="Line 122"/>
              <p:cNvSpPr>
                <a:spLocks noChangeAspect="1" noChangeShapeType="1"/>
              </p:cNvSpPr>
              <p:nvPr/>
            </p:nvSpPr>
            <p:spPr bwMode="auto">
              <a:xfrm rot="5400000">
                <a:off x="2497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939" name="Group 123"/>
            <p:cNvGrpSpPr>
              <a:grpSpLocks noChangeAspect="1"/>
            </p:cNvGrpSpPr>
            <p:nvPr/>
          </p:nvGrpSpPr>
          <p:grpSpPr bwMode="auto">
            <a:xfrm>
              <a:off x="2448" y="2112"/>
              <a:ext cx="288" cy="144"/>
              <a:chOff x="1200" y="144"/>
              <a:chExt cx="1727" cy="864"/>
            </a:xfrm>
          </p:grpSpPr>
          <p:sp>
            <p:nvSpPr>
              <p:cNvPr id="37940" name="Line 124"/>
              <p:cNvSpPr>
                <a:spLocks noChangeAspect="1" noChangeShapeType="1"/>
              </p:cNvSpPr>
              <p:nvPr/>
            </p:nvSpPr>
            <p:spPr bwMode="auto">
              <a:xfrm>
                <a:off x="1200" y="14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1" name="Line 125"/>
              <p:cNvSpPr>
                <a:spLocks noChangeAspect="1" noChangeShapeType="1"/>
              </p:cNvSpPr>
              <p:nvPr/>
            </p:nvSpPr>
            <p:spPr bwMode="auto">
              <a:xfrm rot="5400000">
                <a:off x="770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2" name="Line 126"/>
              <p:cNvSpPr>
                <a:spLocks noChangeAspect="1" noChangeShapeType="1"/>
              </p:cNvSpPr>
              <p:nvPr/>
            </p:nvSpPr>
            <p:spPr bwMode="auto">
              <a:xfrm rot="5400000">
                <a:off x="120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3" name="Line 127"/>
              <p:cNvSpPr>
                <a:spLocks noChangeAspect="1" noChangeShapeType="1"/>
              </p:cNvSpPr>
              <p:nvPr/>
            </p:nvSpPr>
            <p:spPr bwMode="auto">
              <a:xfrm rot="5400000">
                <a:off x="163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4" name="Line 128"/>
              <p:cNvSpPr>
                <a:spLocks noChangeAspect="1" noChangeShapeType="1"/>
              </p:cNvSpPr>
              <p:nvPr/>
            </p:nvSpPr>
            <p:spPr bwMode="auto">
              <a:xfrm rot="5400000">
                <a:off x="2280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5" name="Line 129"/>
              <p:cNvSpPr>
                <a:spLocks noChangeAspect="1" noChangeShapeType="1"/>
              </p:cNvSpPr>
              <p:nvPr/>
            </p:nvSpPr>
            <p:spPr bwMode="auto">
              <a:xfrm rot="5400000">
                <a:off x="2711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6" name="Line 130"/>
              <p:cNvSpPr>
                <a:spLocks noChangeAspect="1" noChangeShapeType="1"/>
              </p:cNvSpPr>
              <p:nvPr/>
            </p:nvSpPr>
            <p:spPr bwMode="auto">
              <a:xfrm>
                <a:off x="1200" y="57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7" name="Line 131"/>
              <p:cNvSpPr>
                <a:spLocks noChangeAspect="1" noChangeShapeType="1"/>
              </p:cNvSpPr>
              <p:nvPr/>
            </p:nvSpPr>
            <p:spPr bwMode="auto">
              <a:xfrm>
                <a:off x="1200" y="1004"/>
                <a:ext cx="86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132"/>
          <p:cNvGrpSpPr>
            <a:grpSpLocks/>
          </p:cNvGrpSpPr>
          <p:nvPr/>
        </p:nvGrpSpPr>
        <p:grpSpPr bwMode="auto">
          <a:xfrm>
            <a:off x="6019800" y="3733800"/>
            <a:ext cx="457200" cy="2438400"/>
            <a:chOff x="4464" y="2160"/>
            <a:chExt cx="288" cy="1536"/>
          </a:xfrm>
        </p:grpSpPr>
        <p:grpSp>
          <p:nvGrpSpPr>
            <p:cNvPr id="37917" name="Group 133"/>
            <p:cNvGrpSpPr>
              <a:grpSpLocks noChangeAspect="1"/>
            </p:cNvGrpSpPr>
            <p:nvPr/>
          </p:nvGrpSpPr>
          <p:grpSpPr bwMode="auto">
            <a:xfrm>
              <a:off x="4464" y="2160"/>
              <a:ext cx="288" cy="144"/>
              <a:chOff x="1200" y="144"/>
              <a:chExt cx="1727" cy="864"/>
            </a:xfrm>
          </p:grpSpPr>
          <p:sp>
            <p:nvSpPr>
              <p:cNvPr id="37926" name="Line 134"/>
              <p:cNvSpPr>
                <a:spLocks noChangeAspect="1" noChangeShapeType="1"/>
              </p:cNvSpPr>
              <p:nvPr/>
            </p:nvSpPr>
            <p:spPr bwMode="auto">
              <a:xfrm>
                <a:off x="1200" y="14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7" name="Line 135"/>
              <p:cNvSpPr>
                <a:spLocks noChangeAspect="1" noChangeShapeType="1"/>
              </p:cNvSpPr>
              <p:nvPr/>
            </p:nvSpPr>
            <p:spPr bwMode="auto">
              <a:xfrm rot="5400000">
                <a:off x="770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8" name="Line 136"/>
              <p:cNvSpPr>
                <a:spLocks noChangeAspect="1" noChangeShapeType="1"/>
              </p:cNvSpPr>
              <p:nvPr/>
            </p:nvSpPr>
            <p:spPr bwMode="auto">
              <a:xfrm rot="5400000">
                <a:off x="120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9" name="Line 137"/>
              <p:cNvSpPr>
                <a:spLocks noChangeAspect="1" noChangeShapeType="1"/>
              </p:cNvSpPr>
              <p:nvPr/>
            </p:nvSpPr>
            <p:spPr bwMode="auto">
              <a:xfrm rot="5400000">
                <a:off x="1632" y="575"/>
                <a:ext cx="864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0" name="Line 138"/>
              <p:cNvSpPr>
                <a:spLocks noChangeAspect="1" noChangeShapeType="1"/>
              </p:cNvSpPr>
              <p:nvPr/>
            </p:nvSpPr>
            <p:spPr bwMode="auto">
              <a:xfrm rot="5400000">
                <a:off x="2280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1" name="Line 139"/>
              <p:cNvSpPr>
                <a:spLocks noChangeAspect="1" noChangeShapeType="1"/>
              </p:cNvSpPr>
              <p:nvPr/>
            </p:nvSpPr>
            <p:spPr bwMode="auto">
              <a:xfrm rot="5400000">
                <a:off x="2711" y="359"/>
                <a:ext cx="4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2" name="Line 140"/>
              <p:cNvSpPr>
                <a:spLocks noChangeAspect="1" noChangeShapeType="1"/>
              </p:cNvSpPr>
              <p:nvPr/>
            </p:nvSpPr>
            <p:spPr bwMode="auto">
              <a:xfrm>
                <a:off x="1200" y="574"/>
                <a:ext cx="172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3" name="Line 141"/>
              <p:cNvSpPr>
                <a:spLocks noChangeAspect="1" noChangeShapeType="1"/>
              </p:cNvSpPr>
              <p:nvPr/>
            </p:nvSpPr>
            <p:spPr bwMode="auto">
              <a:xfrm>
                <a:off x="1200" y="1004"/>
                <a:ext cx="86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918" name="Group 142"/>
            <p:cNvGrpSpPr>
              <a:grpSpLocks noChangeAspect="1"/>
            </p:cNvGrpSpPr>
            <p:nvPr/>
          </p:nvGrpSpPr>
          <p:grpSpPr bwMode="auto">
            <a:xfrm>
              <a:off x="4560" y="3552"/>
              <a:ext cx="144" cy="144"/>
              <a:chOff x="2207" y="3504"/>
              <a:chExt cx="578" cy="577"/>
            </a:xfrm>
          </p:grpSpPr>
          <p:sp>
            <p:nvSpPr>
              <p:cNvPr id="37920" name="Line 143"/>
              <p:cNvSpPr>
                <a:spLocks noChangeAspect="1" noChangeShapeType="1"/>
              </p:cNvSpPr>
              <p:nvPr/>
            </p:nvSpPr>
            <p:spPr bwMode="auto">
              <a:xfrm>
                <a:off x="2208" y="3504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1" name="Line 144"/>
              <p:cNvSpPr>
                <a:spLocks noChangeAspect="1" noChangeShapeType="1"/>
              </p:cNvSpPr>
              <p:nvPr/>
            </p:nvSpPr>
            <p:spPr bwMode="auto">
              <a:xfrm rot="5400000">
                <a:off x="1920" y="3792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2" name="Line 145"/>
              <p:cNvSpPr>
                <a:spLocks noChangeAspect="1" noChangeShapeType="1"/>
              </p:cNvSpPr>
              <p:nvPr/>
            </p:nvSpPr>
            <p:spPr bwMode="auto">
              <a:xfrm>
                <a:off x="2208" y="3792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3" name="Line 146"/>
              <p:cNvSpPr>
                <a:spLocks noChangeAspect="1" noChangeShapeType="1"/>
              </p:cNvSpPr>
              <p:nvPr/>
            </p:nvSpPr>
            <p:spPr bwMode="auto">
              <a:xfrm>
                <a:off x="2208" y="4080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4" name="Line 147"/>
              <p:cNvSpPr>
                <a:spLocks noChangeAspect="1" noChangeShapeType="1"/>
              </p:cNvSpPr>
              <p:nvPr/>
            </p:nvSpPr>
            <p:spPr bwMode="auto">
              <a:xfrm rot="5400000">
                <a:off x="2209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5" name="Line 148"/>
              <p:cNvSpPr>
                <a:spLocks noChangeAspect="1" noChangeShapeType="1"/>
              </p:cNvSpPr>
              <p:nvPr/>
            </p:nvSpPr>
            <p:spPr bwMode="auto">
              <a:xfrm rot="5400000">
                <a:off x="2497" y="3791"/>
                <a:ext cx="576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19" name="Line 149"/>
            <p:cNvSpPr>
              <a:spLocks noChangeShapeType="1"/>
            </p:cNvSpPr>
            <p:nvPr/>
          </p:nvSpPr>
          <p:spPr bwMode="auto">
            <a:xfrm flipH="1">
              <a:off x="4608" y="2304"/>
              <a:ext cx="0" cy="12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2209800" y="2438400"/>
            <a:ext cx="4038600" cy="1447800"/>
            <a:chOff x="2064" y="1344"/>
            <a:chExt cx="2544" cy="912"/>
          </a:xfrm>
        </p:grpSpPr>
        <p:cxnSp>
          <p:nvCxnSpPr>
            <p:cNvPr id="37915" name="AutoShape 151"/>
            <p:cNvCxnSpPr>
              <a:cxnSpLocks noChangeShapeType="1"/>
            </p:cNvCxnSpPr>
            <p:nvPr/>
          </p:nvCxnSpPr>
          <p:spPr bwMode="auto">
            <a:xfrm rot="5400000" flipV="1">
              <a:off x="3216" y="864"/>
              <a:ext cx="240" cy="2544"/>
            </a:xfrm>
            <a:prstGeom prst="curvedConnector3">
              <a:avLst>
                <a:gd name="adj1" fmla="val -267088"/>
              </a:avLst>
            </a:prstGeom>
            <a:noFill/>
            <a:ln w="25400">
              <a:solidFill>
                <a:srgbClr val="FF6600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7916" name="Text Box 152"/>
            <p:cNvSpPr txBox="1">
              <a:spLocks noChangeArrowheads="1"/>
            </p:cNvSpPr>
            <p:nvPr/>
          </p:nvSpPr>
          <p:spPr bwMode="auto">
            <a:xfrm>
              <a:off x="3024" y="1344"/>
              <a:ext cx="532" cy="28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zh-CN" sz="2400" i="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rPr>
                <a:t>Copy</a:t>
              </a:r>
            </a:p>
          </p:txBody>
        </p:sp>
      </p:grpSp>
      <p:grpSp>
        <p:nvGrpSpPr>
          <p:cNvPr id="13" name="Group 153"/>
          <p:cNvGrpSpPr>
            <a:grpSpLocks/>
          </p:cNvGrpSpPr>
          <p:nvPr/>
        </p:nvGrpSpPr>
        <p:grpSpPr bwMode="auto">
          <a:xfrm>
            <a:off x="5181600" y="5257800"/>
            <a:ext cx="1905000" cy="914400"/>
            <a:chOff x="3936" y="3120"/>
            <a:chExt cx="1200" cy="576"/>
          </a:xfrm>
        </p:grpSpPr>
        <p:sp>
          <p:nvSpPr>
            <p:cNvPr id="37906" name="Line 154"/>
            <p:cNvSpPr>
              <a:spLocks noChangeShapeType="1"/>
            </p:cNvSpPr>
            <p:nvPr/>
          </p:nvSpPr>
          <p:spPr bwMode="auto">
            <a:xfrm>
              <a:off x="3936" y="3120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Line 155"/>
            <p:cNvSpPr>
              <a:spLocks noChangeShapeType="1"/>
            </p:cNvSpPr>
            <p:nvPr/>
          </p:nvSpPr>
          <p:spPr bwMode="auto">
            <a:xfrm>
              <a:off x="3936" y="3264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Line 156"/>
            <p:cNvSpPr>
              <a:spLocks noChangeShapeType="1"/>
            </p:cNvSpPr>
            <p:nvPr/>
          </p:nvSpPr>
          <p:spPr bwMode="auto">
            <a:xfrm>
              <a:off x="3936" y="3408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157"/>
            <p:cNvSpPr>
              <a:spLocks noChangeShapeType="1"/>
            </p:cNvSpPr>
            <p:nvPr/>
          </p:nvSpPr>
          <p:spPr bwMode="auto">
            <a:xfrm>
              <a:off x="3936" y="3552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Line 158"/>
            <p:cNvSpPr>
              <a:spLocks noChangeShapeType="1"/>
            </p:cNvSpPr>
            <p:nvPr/>
          </p:nvSpPr>
          <p:spPr bwMode="auto">
            <a:xfrm>
              <a:off x="3936" y="3696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Line 159"/>
            <p:cNvSpPr>
              <a:spLocks noChangeShapeType="1"/>
            </p:cNvSpPr>
            <p:nvPr/>
          </p:nvSpPr>
          <p:spPr bwMode="auto">
            <a:xfrm flipH="1">
              <a:off x="3936" y="3120"/>
              <a:ext cx="120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Line 160"/>
            <p:cNvSpPr>
              <a:spLocks noChangeShapeType="1"/>
            </p:cNvSpPr>
            <p:nvPr/>
          </p:nvSpPr>
          <p:spPr bwMode="auto">
            <a:xfrm flipH="1">
              <a:off x="3936" y="3264"/>
              <a:ext cx="120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Line 161"/>
            <p:cNvSpPr>
              <a:spLocks noChangeShapeType="1"/>
            </p:cNvSpPr>
            <p:nvPr/>
          </p:nvSpPr>
          <p:spPr bwMode="auto">
            <a:xfrm flipH="1">
              <a:off x="3936" y="3408"/>
              <a:ext cx="120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Line 162"/>
            <p:cNvSpPr>
              <a:spLocks noChangeShapeType="1"/>
            </p:cNvSpPr>
            <p:nvPr/>
          </p:nvSpPr>
          <p:spPr bwMode="auto">
            <a:xfrm flipH="1">
              <a:off x="3936" y="3552"/>
              <a:ext cx="120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04" name="Text Box 163"/>
          <p:cNvSpPr txBox="1">
            <a:spLocks noChangeArrowheads="1"/>
          </p:cNvSpPr>
          <p:nvPr/>
        </p:nvSpPr>
        <p:spPr bwMode="auto">
          <a:xfrm>
            <a:off x="1905000" y="60960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37905" name="Text Box 164"/>
          <p:cNvSpPr txBox="1">
            <a:spLocks noChangeArrowheads="1"/>
          </p:cNvSpPr>
          <p:nvPr/>
        </p:nvSpPr>
        <p:spPr bwMode="auto">
          <a:xfrm>
            <a:off x="5410200" y="621665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7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[Wei &amp; Levoy 2000]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1085850"/>
          </a:xfrm>
        </p:spPr>
        <p:txBody>
          <a:bodyPr/>
          <a:lstStyle/>
          <a:p>
            <a:pPr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Multi-resolution allows the use of smaller neighborhoods</a:t>
            </a:r>
          </a:p>
        </p:txBody>
      </p:sp>
      <p:pic>
        <p:nvPicPr>
          <p:cNvPr id="38916" name="Picture 4" descr="161_pyrLevel_6_3_6_2_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276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161_pyrLevel_6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276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161_neighborhood_25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276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066800" y="5562600"/>
            <a:ext cx="1139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1 level</a:t>
            </a:r>
          </a:p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5</a:t>
            </a:r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sym typeface="Symbol" pitchFamily="18" charset="2"/>
              </a:rPr>
              <a:t>5</a:t>
            </a:r>
            <a:endParaRPr lang="en-US" altLang="zh-CN" sz="28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942138" y="5562600"/>
            <a:ext cx="12779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3 levels</a:t>
            </a:r>
          </a:p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5</a:t>
            </a:r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sym typeface="Symbol" pitchFamily="18" charset="2"/>
              </a:rPr>
              <a:t>5</a:t>
            </a:r>
            <a:endParaRPr lang="en-US" altLang="zh-CN" sz="28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114800" y="5562600"/>
            <a:ext cx="1139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1 level</a:t>
            </a:r>
          </a:p>
          <a:p>
            <a:pPr algn="ctr" eaLnBrk="0" hangingPunct="0"/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11</a:t>
            </a:r>
            <a:r>
              <a:rPr lang="en-US" altLang="zh-CN" sz="28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sym typeface="Symbol" pitchFamily="18" charset="2"/>
              </a:rPr>
              <a:t>11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Results</a:t>
            </a:r>
          </a:p>
        </p:txBody>
      </p:sp>
      <p:pic>
        <p:nvPicPr>
          <p:cNvPr id="39939" name="Picture 4" descr="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24_exhaust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905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0574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32_c14400_l14400_p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1905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 descr="4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5720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43_c36864_l1_p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4343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0" descr="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45720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1" descr="13_c14400_l14400_p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4343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228600" y="35814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Random</a:t>
            </a:r>
          </a:p>
        </p:txBody>
      </p:sp>
      <p:sp>
        <p:nvSpPr>
          <p:cNvPr id="39948" name="Text Box 13"/>
          <p:cNvSpPr txBox="1">
            <a:spLocks noChangeArrowheads="1"/>
          </p:cNvSpPr>
          <p:nvPr/>
        </p:nvSpPr>
        <p:spPr bwMode="auto">
          <a:xfrm>
            <a:off x="5105400" y="3505200"/>
            <a:ext cx="124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Oriented</a:t>
            </a:r>
          </a:p>
        </p:txBody>
      </p:sp>
      <p:sp>
        <p:nvSpPr>
          <p:cNvPr id="39949" name="Text Box 14"/>
          <p:cNvSpPr txBox="1">
            <a:spLocks noChangeArrowheads="1"/>
          </p:cNvSpPr>
          <p:nvPr/>
        </p:nvSpPr>
        <p:spPr bwMode="auto">
          <a:xfrm>
            <a:off x="304800" y="6019800"/>
            <a:ext cx="114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Regular</a:t>
            </a:r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4724400" y="6019800"/>
            <a:ext cx="177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Semi-regular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Results</a:t>
            </a:r>
            <a:endParaRPr lang="zh-CN" altLang="en-US" sz="3300" smtClean="0">
              <a:ea typeface="宋体" pitchFamily="2" charset="-122"/>
            </a:endParaRPr>
          </a:p>
        </p:txBody>
      </p:sp>
      <p:pic>
        <p:nvPicPr>
          <p:cNvPr id="40963" name="Picture 4" descr="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7244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21_c14400_l14400_p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343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40_c14400_l14400_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343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8006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 descr="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4384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 descr="12_c14400_l14400_p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2438400"/>
            <a:ext cx="14620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1" descr="6_c14400_l14400_p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Acceleration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Q: why is the advantage of a fixed neighborhood?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A: easy for acceleration!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Pixel-based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Acceleration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A major issue with pixel-based algorithms introduced so far – they are very slow</a:t>
            </a:r>
          </a:p>
          <a:p>
            <a:pPr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For input with N pixels and output with M pixels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O(MN) time complexity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Make it O(cMN) for neighborhood size c</a:t>
            </a:r>
          </a:p>
          <a:p>
            <a:pPr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A fixed neighborhood allows us to do it faster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O( c log(N) M ) – TSVQ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O(cM) – k-coherence (also gives you better quality)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Acceleration - TSVQ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Tree-structured Vector Quantization </a:t>
            </a:r>
            <a:r>
              <a:rPr lang="en-US" altLang="zh-CN" sz="1500" smtClean="0">
                <a:ea typeface="宋体" pitchFamily="2" charset="-122"/>
              </a:rPr>
              <a:t>[Gersho &amp; Gray 1991]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Accelerate the search process</a:t>
            </a:r>
          </a:p>
          <a:p>
            <a:pPr hangingPunct="1"/>
            <a:endParaRPr lang="en-US" altLang="zh-CN" sz="1500" smtClean="0">
              <a:ea typeface="宋体" pitchFamily="2" charset="-122"/>
            </a:endParaRPr>
          </a:p>
        </p:txBody>
      </p:sp>
      <p:sp>
        <p:nvSpPr>
          <p:cNvPr id="44036" name="Rectangle 4"/>
          <p:cNvSpPr>
            <a:spLocks noChangeAspect="1" noChangeArrowheads="1"/>
          </p:cNvSpPr>
          <p:nvPr/>
        </p:nvSpPr>
        <p:spPr bwMode="auto">
          <a:xfrm>
            <a:off x="5181600" y="3930650"/>
            <a:ext cx="2286000" cy="2286000"/>
          </a:xfrm>
          <a:prstGeom prst="rect">
            <a:avLst/>
          </a:prstGeom>
          <a:solidFill>
            <a:srgbClr val="808080"/>
          </a:solidFill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zh-CN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44037" name="Picture 5" descr="inpu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31165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5181600" y="3930650"/>
            <a:ext cx="2286000" cy="2286000"/>
            <a:chOff x="528" y="1776"/>
            <a:chExt cx="1152" cy="1153"/>
          </a:xfrm>
        </p:grpSpPr>
        <p:pic>
          <p:nvPicPr>
            <p:cNvPr id="44072" name="Picture 7" descr="result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177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73" name="Rectangle 8"/>
            <p:cNvSpPr>
              <a:spLocks noChangeArrowheads="1"/>
            </p:cNvSpPr>
            <p:nvPr/>
          </p:nvSpPr>
          <p:spPr bwMode="auto">
            <a:xfrm>
              <a:off x="1152" y="2496"/>
              <a:ext cx="528" cy="433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4" name="Rectangle 9"/>
            <p:cNvSpPr>
              <a:spLocks noChangeArrowheads="1"/>
            </p:cNvSpPr>
            <p:nvPr/>
          </p:nvSpPr>
          <p:spPr bwMode="auto">
            <a:xfrm>
              <a:off x="528" y="2544"/>
              <a:ext cx="1152" cy="384"/>
            </a:xfrm>
            <a:prstGeom prst="rect">
              <a:avLst/>
            </a:prstGeom>
            <a:solidFill>
              <a:srgbClr val="808080"/>
            </a:solidFill>
            <a:ln w="508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039" name="Picture 10" descr="resul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9306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Line 11"/>
          <p:cNvSpPr>
            <a:spLocks noChangeShapeType="1"/>
          </p:cNvSpPr>
          <p:nvPr/>
        </p:nvSpPr>
        <p:spPr bwMode="auto">
          <a:xfrm flipH="1">
            <a:off x="3124200" y="5378450"/>
            <a:ext cx="3352800" cy="381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3733800" y="5149850"/>
            <a:ext cx="1100138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search</a:t>
            </a:r>
          </a:p>
        </p:txBody>
      </p:sp>
      <p:cxnSp>
        <p:nvCxnSpPr>
          <p:cNvPr id="44042" name="AutoShape 13"/>
          <p:cNvCxnSpPr>
            <a:cxnSpLocks noChangeShapeType="1"/>
          </p:cNvCxnSpPr>
          <p:nvPr/>
        </p:nvCxnSpPr>
        <p:spPr bwMode="auto">
          <a:xfrm rot="5400000" flipV="1">
            <a:off x="4373562" y="3214688"/>
            <a:ext cx="473075" cy="3733800"/>
          </a:xfrm>
          <a:prstGeom prst="curvedConnector3">
            <a:avLst>
              <a:gd name="adj1" fmla="val -267088"/>
            </a:avLst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4038600" y="3092450"/>
            <a:ext cx="82867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copy</a:t>
            </a:r>
          </a:p>
        </p:txBody>
      </p:sp>
      <p:sp>
        <p:nvSpPr>
          <p:cNvPr id="44044" name="Text Box 15"/>
          <p:cNvSpPr txBox="1">
            <a:spLocks noChangeArrowheads="1"/>
          </p:cNvSpPr>
          <p:nvPr/>
        </p:nvSpPr>
        <p:spPr bwMode="auto">
          <a:xfrm>
            <a:off x="1600200" y="614045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44045" name="Text Box 16"/>
          <p:cNvSpPr txBox="1">
            <a:spLocks noChangeArrowheads="1"/>
          </p:cNvSpPr>
          <p:nvPr/>
        </p:nvSpPr>
        <p:spPr bwMode="auto">
          <a:xfrm>
            <a:off x="5638800" y="621665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  <p:grpSp>
        <p:nvGrpSpPr>
          <p:cNvPr id="44046" name="Group 17"/>
          <p:cNvGrpSpPr>
            <a:grpSpLocks noChangeAspect="1"/>
          </p:cNvGrpSpPr>
          <p:nvPr/>
        </p:nvGrpSpPr>
        <p:grpSpPr bwMode="auto">
          <a:xfrm>
            <a:off x="6172200" y="5116513"/>
            <a:ext cx="566738" cy="339725"/>
            <a:chOff x="2303" y="2303"/>
            <a:chExt cx="1152" cy="690"/>
          </a:xfrm>
        </p:grpSpPr>
        <p:grpSp>
          <p:nvGrpSpPr>
            <p:cNvPr id="44060" name="Group 18"/>
            <p:cNvGrpSpPr>
              <a:grpSpLocks noChangeAspect="1"/>
            </p:cNvGrpSpPr>
            <p:nvPr/>
          </p:nvGrpSpPr>
          <p:grpSpPr bwMode="auto">
            <a:xfrm>
              <a:off x="2303" y="2303"/>
              <a:ext cx="1152" cy="690"/>
              <a:chOff x="2303" y="2879"/>
              <a:chExt cx="1152" cy="692"/>
            </a:xfrm>
          </p:grpSpPr>
          <p:sp>
            <p:nvSpPr>
              <p:cNvPr id="44062" name="Line 19"/>
              <p:cNvSpPr>
                <a:spLocks noChangeAspect="1" noChangeShapeType="1"/>
              </p:cNvSpPr>
              <p:nvPr/>
            </p:nvSpPr>
            <p:spPr bwMode="auto">
              <a:xfrm>
                <a:off x="2304" y="2880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3" name="Line 20"/>
              <p:cNvSpPr>
                <a:spLocks noChangeAspect="1" noChangeShapeType="1"/>
              </p:cNvSpPr>
              <p:nvPr/>
            </p:nvSpPr>
            <p:spPr bwMode="auto">
              <a:xfrm>
                <a:off x="2303" y="2880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64" name="Line 21"/>
              <p:cNvSpPr>
                <a:spLocks noChangeAspect="1" noChangeShapeType="1"/>
              </p:cNvSpPr>
              <p:nvPr/>
            </p:nvSpPr>
            <p:spPr bwMode="auto">
              <a:xfrm>
                <a:off x="2303" y="310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65" name="Line 22"/>
              <p:cNvSpPr>
                <a:spLocks noChangeAspect="1" noChangeShapeType="1"/>
              </p:cNvSpPr>
              <p:nvPr/>
            </p:nvSpPr>
            <p:spPr bwMode="auto">
              <a:xfrm>
                <a:off x="2303" y="333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66" name="Line 23"/>
              <p:cNvSpPr>
                <a:spLocks noChangeAspect="1" noChangeShapeType="1"/>
              </p:cNvSpPr>
              <p:nvPr/>
            </p:nvSpPr>
            <p:spPr bwMode="auto">
              <a:xfrm>
                <a:off x="2303" y="3570"/>
                <a:ext cx="69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67" name="Line 24"/>
              <p:cNvSpPr>
                <a:spLocks noChangeAspect="1" noChangeShapeType="1"/>
              </p:cNvSpPr>
              <p:nvPr/>
            </p:nvSpPr>
            <p:spPr bwMode="auto">
              <a:xfrm>
                <a:off x="253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8" name="Line 25"/>
              <p:cNvSpPr>
                <a:spLocks noChangeAspect="1" noChangeShapeType="1"/>
              </p:cNvSpPr>
              <p:nvPr/>
            </p:nvSpPr>
            <p:spPr bwMode="auto">
              <a:xfrm>
                <a:off x="276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26"/>
              <p:cNvSpPr>
                <a:spLocks noChangeAspect="1" noChangeShapeType="1"/>
              </p:cNvSpPr>
              <p:nvPr/>
            </p:nvSpPr>
            <p:spPr bwMode="auto">
              <a:xfrm>
                <a:off x="2994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0" name="Line 27"/>
              <p:cNvSpPr>
                <a:spLocks noChangeAspect="1" noChangeShapeType="1"/>
              </p:cNvSpPr>
              <p:nvPr/>
            </p:nvSpPr>
            <p:spPr bwMode="auto">
              <a:xfrm>
                <a:off x="322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1" name="Line 28"/>
              <p:cNvSpPr>
                <a:spLocks noChangeAspect="1" noChangeShapeType="1"/>
              </p:cNvSpPr>
              <p:nvPr/>
            </p:nvSpPr>
            <p:spPr bwMode="auto">
              <a:xfrm>
                <a:off x="345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61" name="Rectangle 29"/>
            <p:cNvSpPr>
              <a:spLocks noChangeAspect="1" noChangeArrowheads="1"/>
            </p:cNvSpPr>
            <p:nvPr/>
          </p:nvSpPr>
          <p:spPr bwMode="auto">
            <a:xfrm>
              <a:off x="2763" y="2763"/>
              <a:ext cx="230" cy="230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4047" name="Group 30"/>
          <p:cNvGrpSpPr>
            <a:grpSpLocks noChangeAspect="1"/>
          </p:cNvGrpSpPr>
          <p:nvPr/>
        </p:nvGrpSpPr>
        <p:grpSpPr bwMode="auto">
          <a:xfrm>
            <a:off x="2438400" y="4997450"/>
            <a:ext cx="566738" cy="339725"/>
            <a:chOff x="2303" y="2303"/>
            <a:chExt cx="1152" cy="690"/>
          </a:xfrm>
        </p:grpSpPr>
        <p:grpSp>
          <p:nvGrpSpPr>
            <p:cNvPr id="44048" name="Group 31"/>
            <p:cNvGrpSpPr>
              <a:grpSpLocks noChangeAspect="1"/>
            </p:cNvGrpSpPr>
            <p:nvPr/>
          </p:nvGrpSpPr>
          <p:grpSpPr bwMode="auto">
            <a:xfrm>
              <a:off x="2303" y="2303"/>
              <a:ext cx="1152" cy="690"/>
              <a:chOff x="2303" y="2879"/>
              <a:chExt cx="1152" cy="692"/>
            </a:xfrm>
          </p:grpSpPr>
          <p:sp>
            <p:nvSpPr>
              <p:cNvPr id="44050" name="Line 32"/>
              <p:cNvSpPr>
                <a:spLocks noChangeAspect="1" noChangeShapeType="1"/>
              </p:cNvSpPr>
              <p:nvPr/>
            </p:nvSpPr>
            <p:spPr bwMode="auto">
              <a:xfrm>
                <a:off x="2304" y="2880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1" name="Line 33"/>
              <p:cNvSpPr>
                <a:spLocks noChangeAspect="1" noChangeShapeType="1"/>
              </p:cNvSpPr>
              <p:nvPr/>
            </p:nvSpPr>
            <p:spPr bwMode="auto">
              <a:xfrm>
                <a:off x="2303" y="2880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2" name="Line 34"/>
              <p:cNvSpPr>
                <a:spLocks noChangeAspect="1" noChangeShapeType="1"/>
              </p:cNvSpPr>
              <p:nvPr/>
            </p:nvSpPr>
            <p:spPr bwMode="auto">
              <a:xfrm>
                <a:off x="2303" y="310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3" name="Line 35"/>
              <p:cNvSpPr>
                <a:spLocks noChangeAspect="1" noChangeShapeType="1"/>
              </p:cNvSpPr>
              <p:nvPr/>
            </p:nvSpPr>
            <p:spPr bwMode="auto">
              <a:xfrm>
                <a:off x="2303" y="3339"/>
                <a:ext cx="115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4" name="Line 36"/>
              <p:cNvSpPr>
                <a:spLocks noChangeAspect="1" noChangeShapeType="1"/>
              </p:cNvSpPr>
              <p:nvPr/>
            </p:nvSpPr>
            <p:spPr bwMode="auto">
              <a:xfrm>
                <a:off x="2303" y="3570"/>
                <a:ext cx="69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5" name="Line 37"/>
              <p:cNvSpPr>
                <a:spLocks noChangeAspect="1" noChangeShapeType="1"/>
              </p:cNvSpPr>
              <p:nvPr/>
            </p:nvSpPr>
            <p:spPr bwMode="auto">
              <a:xfrm>
                <a:off x="253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6" name="Line 38"/>
              <p:cNvSpPr>
                <a:spLocks noChangeAspect="1" noChangeShapeType="1"/>
              </p:cNvSpPr>
              <p:nvPr/>
            </p:nvSpPr>
            <p:spPr bwMode="auto">
              <a:xfrm>
                <a:off x="2763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7" name="Line 39"/>
              <p:cNvSpPr>
                <a:spLocks noChangeAspect="1" noChangeShapeType="1"/>
              </p:cNvSpPr>
              <p:nvPr/>
            </p:nvSpPr>
            <p:spPr bwMode="auto">
              <a:xfrm>
                <a:off x="2994" y="2879"/>
                <a:ext cx="1" cy="6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8" name="Line 40"/>
              <p:cNvSpPr>
                <a:spLocks noChangeAspect="1" noChangeShapeType="1"/>
              </p:cNvSpPr>
              <p:nvPr/>
            </p:nvSpPr>
            <p:spPr bwMode="auto">
              <a:xfrm>
                <a:off x="322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9" name="Line 41"/>
              <p:cNvSpPr>
                <a:spLocks noChangeAspect="1" noChangeShapeType="1"/>
              </p:cNvSpPr>
              <p:nvPr/>
            </p:nvSpPr>
            <p:spPr bwMode="auto">
              <a:xfrm>
                <a:off x="3454" y="2879"/>
                <a:ext cx="1" cy="4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49" name="Rectangle 42"/>
            <p:cNvSpPr>
              <a:spLocks noChangeAspect="1" noChangeArrowheads="1"/>
            </p:cNvSpPr>
            <p:nvPr/>
          </p:nvSpPr>
          <p:spPr bwMode="auto">
            <a:xfrm>
              <a:off x="2763" y="2763"/>
              <a:ext cx="230" cy="230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Acceleration - TSVQ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Search per output pixel</a:t>
            </a:r>
          </a:p>
        </p:txBody>
      </p:sp>
      <p:pic>
        <p:nvPicPr>
          <p:cNvPr id="45060" name="Picture 4" descr="161_numLeaves_numLeavesToVisit_4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99256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161_numLeaves_numLeavesToVisit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99256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3400" y="6278563"/>
            <a:ext cx="2938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Full search O(N)</a:t>
            </a:r>
            <a:endParaRPr lang="en-US" altLang="zh-CN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638800" y="6278563"/>
            <a:ext cx="2824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32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TSVQ O(log N)</a:t>
            </a:r>
            <a:endParaRPr lang="en-US" altLang="zh-CN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grpSp>
        <p:nvGrpSpPr>
          <p:cNvPr id="45064" name="Group 8"/>
          <p:cNvGrpSpPr>
            <a:grpSpLocks noChangeAspect="1"/>
          </p:cNvGrpSpPr>
          <p:nvPr/>
        </p:nvGrpSpPr>
        <p:grpSpPr bwMode="auto">
          <a:xfrm>
            <a:off x="7010400" y="2239963"/>
            <a:ext cx="457200" cy="228600"/>
            <a:chOff x="1200" y="144"/>
            <a:chExt cx="1727" cy="864"/>
          </a:xfrm>
        </p:grpSpPr>
        <p:sp>
          <p:nvSpPr>
            <p:cNvPr id="45167" name="Line 9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8" name="Line 10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9" name="Line 11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0" name="Line 12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1" name="Line 13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2" name="Line 14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3" name="Line 15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4" name="Line 16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5" name="Group 17"/>
          <p:cNvGrpSpPr>
            <a:grpSpLocks noChangeAspect="1"/>
          </p:cNvGrpSpPr>
          <p:nvPr/>
        </p:nvGrpSpPr>
        <p:grpSpPr bwMode="auto">
          <a:xfrm>
            <a:off x="6248400" y="2697163"/>
            <a:ext cx="457200" cy="228600"/>
            <a:chOff x="1200" y="144"/>
            <a:chExt cx="1727" cy="864"/>
          </a:xfrm>
        </p:grpSpPr>
        <p:sp>
          <p:nvSpPr>
            <p:cNvPr id="45159" name="Line 18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0" name="Line 19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1" name="Line 20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2" name="Line 21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3" name="Line 22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4" name="Line 23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5" name="Line 24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6" name="Line 25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6" name="Group 26"/>
          <p:cNvGrpSpPr>
            <a:grpSpLocks noChangeAspect="1"/>
          </p:cNvGrpSpPr>
          <p:nvPr/>
        </p:nvGrpSpPr>
        <p:grpSpPr bwMode="auto">
          <a:xfrm>
            <a:off x="7772400" y="2697163"/>
            <a:ext cx="457200" cy="228600"/>
            <a:chOff x="1200" y="144"/>
            <a:chExt cx="1727" cy="864"/>
          </a:xfrm>
        </p:grpSpPr>
        <p:sp>
          <p:nvSpPr>
            <p:cNvPr id="45151" name="Line 27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2" name="Line 28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3" name="Line 29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4" name="Line 30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5" name="Line 31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6" name="Line 32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7" name="Line 33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8" name="Line 34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7" name="Group 35"/>
          <p:cNvGrpSpPr>
            <a:grpSpLocks noChangeAspect="1"/>
          </p:cNvGrpSpPr>
          <p:nvPr/>
        </p:nvGrpSpPr>
        <p:grpSpPr bwMode="auto">
          <a:xfrm>
            <a:off x="5791200" y="3230563"/>
            <a:ext cx="457200" cy="228600"/>
            <a:chOff x="1200" y="144"/>
            <a:chExt cx="1727" cy="864"/>
          </a:xfrm>
        </p:grpSpPr>
        <p:sp>
          <p:nvSpPr>
            <p:cNvPr id="45143" name="Line 36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4" name="Line 37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5" name="Line 38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6" name="Line 39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7" name="Line 40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8" name="Line 41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9" name="Line 42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0" name="Line 43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8" name="Group 44"/>
          <p:cNvGrpSpPr>
            <a:grpSpLocks noChangeAspect="1"/>
          </p:cNvGrpSpPr>
          <p:nvPr/>
        </p:nvGrpSpPr>
        <p:grpSpPr bwMode="auto">
          <a:xfrm>
            <a:off x="6629400" y="3230563"/>
            <a:ext cx="457200" cy="228600"/>
            <a:chOff x="1200" y="144"/>
            <a:chExt cx="1727" cy="864"/>
          </a:xfrm>
        </p:grpSpPr>
        <p:sp>
          <p:nvSpPr>
            <p:cNvPr id="45135" name="Line 45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6" name="Line 46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7" name="Line 47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8" name="Line 48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9" name="Line 49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0" name="Line 50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1" name="Line 51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2" name="Line 52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9" name="Group 53"/>
          <p:cNvGrpSpPr>
            <a:grpSpLocks noChangeAspect="1"/>
          </p:cNvGrpSpPr>
          <p:nvPr/>
        </p:nvGrpSpPr>
        <p:grpSpPr bwMode="auto">
          <a:xfrm>
            <a:off x="7391400" y="3230563"/>
            <a:ext cx="457200" cy="228600"/>
            <a:chOff x="1200" y="144"/>
            <a:chExt cx="1727" cy="864"/>
          </a:xfrm>
        </p:grpSpPr>
        <p:sp>
          <p:nvSpPr>
            <p:cNvPr id="45127" name="Line 54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8" name="Line 55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9" name="Line 56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0" name="Line 57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1" name="Line 58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2" name="Line 59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3" name="Line 60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4" name="Line 61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0" name="Group 62"/>
          <p:cNvGrpSpPr>
            <a:grpSpLocks noChangeAspect="1"/>
          </p:cNvGrpSpPr>
          <p:nvPr/>
        </p:nvGrpSpPr>
        <p:grpSpPr bwMode="auto">
          <a:xfrm>
            <a:off x="8153400" y="3230563"/>
            <a:ext cx="457200" cy="228600"/>
            <a:chOff x="1200" y="144"/>
            <a:chExt cx="1727" cy="864"/>
          </a:xfrm>
        </p:grpSpPr>
        <p:sp>
          <p:nvSpPr>
            <p:cNvPr id="45119" name="Line 63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0" name="Line 64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1" name="Line 65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2" name="Line 66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3" name="Line 67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4" name="Line 68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5" name="Line 69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6" name="Line 70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1" name="Group 71"/>
          <p:cNvGrpSpPr>
            <a:grpSpLocks noChangeAspect="1"/>
          </p:cNvGrpSpPr>
          <p:nvPr/>
        </p:nvGrpSpPr>
        <p:grpSpPr bwMode="auto">
          <a:xfrm>
            <a:off x="838200" y="3230563"/>
            <a:ext cx="457200" cy="228600"/>
            <a:chOff x="1200" y="144"/>
            <a:chExt cx="1727" cy="864"/>
          </a:xfrm>
        </p:grpSpPr>
        <p:sp>
          <p:nvSpPr>
            <p:cNvPr id="45111" name="Line 72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2" name="Line 73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3" name="Line 74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4" name="Line 75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5" name="Line 76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Line 77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7" name="Line 78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8" name="Line 79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2" name="Group 80"/>
          <p:cNvGrpSpPr>
            <a:grpSpLocks noChangeAspect="1"/>
          </p:cNvGrpSpPr>
          <p:nvPr/>
        </p:nvGrpSpPr>
        <p:grpSpPr bwMode="auto">
          <a:xfrm>
            <a:off x="1676400" y="3230563"/>
            <a:ext cx="457200" cy="228600"/>
            <a:chOff x="1200" y="144"/>
            <a:chExt cx="1727" cy="864"/>
          </a:xfrm>
        </p:grpSpPr>
        <p:sp>
          <p:nvSpPr>
            <p:cNvPr id="45103" name="Line 81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4" name="Line 82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5" name="Line 83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6" name="Line 84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7" name="Line 85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8" name="Line 86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9" name="Line 87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0" name="Line 88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3" name="Group 89"/>
          <p:cNvGrpSpPr>
            <a:grpSpLocks noChangeAspect="1"/>
          </p:cNvGrpSpPr>
          <p:nvPr/>
        </p:nvGrpSpPr>
        <p:grpSpPr bwMode="auto">
          <a:xfrm>
            <a:off x="2438400" y="3230563"/>
            <a:ext cx="457200" cy="228600"/>
            <a:chOff x="1200" y="144"/>
            <a:chExt cx="1727" cy="864"/>
          </a:xfrm>
        </p:grpSpPr>
        <p:sp>
          <p:nvSpPr>
            <p:cNvPr id="45095" name="Line 90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6" name="Line 91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7" name="Line 92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8" name="Line 93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9" name="Line 94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0" name="Line 95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1" name="Line 96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2" name="Line 97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4" name="Group 98"/>
          <p:cNvGrpSpPr>
            <a:grpSpLocks noChangeAspect="1"/>
          </p:cNvGrpSpPr>
          <p:nvPr/>
        </p:nvGrpSpPr>
        <p:grpSpPr bwMode="auto">
          <a:xfrm>
            <a:off x="3200400" y="3230563"/>
            <a:ext cx="457200" cy="228600"/>
            <a:chOff x="1200" y="144"/>
            <a:chExt cx="1727" cy="864"/>
          </a:xfrm>
        </p:grpSpPr>
        <p:sp>
          <p:nvSpPr>
            <p:cNvPr id="45087" name="Line 99"/>
            <p:cNvSpPr>
              <a:spLocks noChangeAspect="1" noChangeShapeType="1"/>
            </p:cNvSpPr>
            <p:nvPr/>
          </p:nvSpPr>
          <p:spPr bwMode="auto">
            <a:xfrm>
              <a:off x="1200" y="14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8" name="Line 100"/>
            <p:cNvSpPr>
              <a:spLocks noChangeAspect="1" noChangeShapeType="1"/>
            </p:cNvSpPr>
            <p:nvPr/>
          </p:nvSpPr>
          <p:spPr bwMode="auto">
            <a:xfrm rot="5400000">
              <a:off x="770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9" name="Line 101"/>
            <p:cNvSpPr>
              <a:spLocks noChangeAspect="1" noChangeShapeType="1"/>
            </p:cNvSpPr>
            <p:nvPr/>
          </p:nvSpPr>
          <p:spPr bwMode="auto">
            <a:xfrm rot="5400000">
              <a:off x="120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0" name="Line 102"/>
            <p:cNvSpPr>
              <a:spLocks noChangeAspect="1" noChangeShapeType="1"/>
            </p:cNvSpPr>
            <p:nvPr/>
          </p:nvSpPr>
          <p:spPr bwMode="auto">
            <a:xfrm rot="5400000">
              <a:off x="1632" y="575"/>
              <a:ext cx="864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1" name="Line 103"/>
            <p:cNvSpPr>
              <a:spLocks noChangeAspect="1" noChangeShapeType="1"/>
            </p:cNvSpPr>
            <p:nvPr/>
          </p:nvSpPr>
          <p:spPr bwMode="auto">
            <a:xfrm rot="5400000">
              <a:off x="2280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2" name="Line 104"/>
            <p:cNvSpPr>
              <a:spLocks noChangeAspect="1" noChangeShapeType="1"/>
            </p:cNvSpPr>
            <p:nvPr/>
          </p:nvSpPr>
          <p:spPr bwMode="auto">
            <a:xfrm rot="5400000">
              <a:off x="2711" y="359"/>
              <a:ext cx="4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3" name="Line 105"/>
            <p:cNvSpPr>
              <a:spLocks noChangeAspect="1" noChangeShapeType="1"/>
            </p:cNvSpPr>
            <p:nvPr/>
          </p:nvSpPr>
          <p:spPr bwMode="auto">
            <a:xfrm>
              <a:off x="1200" y="574"/>
              <a:ext cx="17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4" name="Line 106"/>
            <p:cNvSpPr>
              <a:spLocks noChangeAspect="1" noChangeShapeType="1"/>
            </p:cNvSpPr>
            <p:nvPr/>
          </p:nvSpPr>
          <p:spPr bwMode="auto">
            <a:xfrm>
              <a:off x="1200" y="1004"/>
              <a:ext cx="8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5" name="Line 107"/>
          <p:cNvSpPr>
            <a:spLocks noChangeShapeType="1"/>
          </p:cNvSpPr>
          <p:nvPr/>
        </p:nvSpPr>
        <p:spPr bwMode="auto">
          <a:xfrm flipH="1">
            <a:off x="6781800" y="24685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6" name="Line 108"/>
          <p:cNvSpPr>
            <a:spLocks noChangeShapeType="1"/>
          </p:cNvSpPr>
          <p:nvPr/>
        </p:nvSpPr>
        <p:spPr bwMode="auto">
          <a:xfrm>
            <a:off x="7239000" y="24685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7" name="Line 109"/>
          <p:cNvSpPr>
            <a:spLocks noChangeShapeType="1"/>
          </p:cNvSpPr>
          <p:nvPr/>
        </p:nvSpPr>
        <p:spPr bwMode="auto">
          <a:xfrm flipH="1">
            <a:off x="6019800" y="29257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8" name="Line 110"/>
          <p:cNvSpPr>
            <a:spLocks noChangeShapeType="1"/>
          </p:cNvSpPr>
          <p:nvPr/>
        </p:nvSpPr>
        <p:spPr bwMode="auto">
          <a:xfrm>
            <a:off x="6477000" y="29257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9" name="Line 111"/>
          <p:cNvSpPr>
            <a:spLocks noChangeShapeType="1"/>
          </p:cNvSpPr>
          <p:nvPr/>
        </p:nvSpPr>
        <p:spPr bwMode="auto">
          <a:xfrm flipH="1">
            <a:off x="7543800" y="29257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0" name="Line 112"/>
          <p:cNvSpPr>
            <a:spLocks noChangeShapeType="1"/>
          </p:cNvSpPr>
          <p:nvPr/>
        </p:nvSpPr>
        <p:spPr bwMode="auto">
          <a:xfrm>
            <a:off x="8001000" y="29257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1" name="Line 113"/>
          <p:cNvSpPr>
            <a:spLocks noChangeShapeType="1"/>
          </p:cNvSpPr>
          <p:nvPr/>
        </p:nvSpPr>
        <p:spPr bwMode="auto">
          <a:xfrm>
            <a:off x="7239000" y="17827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2" name="Line 114"/>
          <p:cNvSpPr>
            <a:spLocks noChangeShapeType="1"/>
          </p:cNvSpPr>
          <p:nvPr/>
        </p:nvSpPr>
        <p:spPr bwMode="auto">
          <a:xfrm>
            <a:off x="1066800" y="27733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3" name="Line 115"/>
          <p:cNvSpPr>
            <a:spLocks noChangeShapeType="1"/>
          </p:cNvSpPr>
          <p:nvPr/>
        </p:nvSpPr>
        <p:spPr bwMode="auto">
          <a:xfrm>
            <a:off x="3429000" y="27733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4" name="Line 116"/>
          <p:cNvSpPr>
            <a:spLocks noChangeShapeType="1"/>
          </p:cNvSpPr>
          <p:nvPr/>
        </p:nvSpPr>
        <p:spPr bwMode="auto">
          <a:xfrm>
            <a:off x="2667000" y="27733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5" name="Line 117"/>
          <p:cNvSpPr>
            <a:spLocks noChangeShapeType="1"/>
          </p:cNvSpPr>
          <p:nvPr/>
        </p:nvSpPr>
        <p:spPr bwMode="auto">
          <a:xfrm>
            <a:off x="1905000" y="27733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86" name="Text Box 119"/>
          <p:cNvSpPr txBox="1">
            <a:spLocks noChangeArrowheads="1"/>
          </p:cNvSpPr>
          <p:nvPr/>
        </p:nvSpPr>
        <p:spPr bwMode="auto">
          <a:xfrm>
            <a:off x="7391400" y="1524000"/>
            <a:ext cx="9715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smtClean="0">
                <a:ea typeface="宋体" pitchFamily="2" charset="-122"/>
              </a:rPr>
              <a:t>Preliminaries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Some basic stuff to 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warm/wake you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Acceleration - TSVQ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Can degrade quality (blur)</a:t>
            </a:r>
          </a:p>
        </p:txBody>
      </p:sp>
      <p:pic>
        <p:nvPicPr>
          <p:cNvPr id="46084" name="Picture 5" descr="12_c36864_l1_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276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276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7" descr="12_exhaus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276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838200" y="5181600"/>
            <a:ext cx="16573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original</a:t>
            </a:r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3124200" y="5181600"/>
            <a:ext cx="24193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Full search</a:t>
            </a: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6308725" y="5224463"/>
            <a:ext cx="1428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TSVQ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Acceleration – k-coherence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[Tong et al 2002]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See also [</a:t>
            </a:r>
            <a:r>
              <a:rPr lang="en-US" altLang="zh-CN" dirty="0" err="1" smtClean="0">
                <a:ea typeface="宋体" pitchFamily="2" charset="-122"/>
              </a:rPr>
              <a:t>Ashikhmin</a:t>
            </a:r>
            <a:r>
              <a:rPr lang="en-US" altLang="zh-CN" dirty="0" smtClean="0">
                <a:ea typeface="宋体" pitchFamily="2" charset="-122"/>
              </a:rPr>
              <a:t> 2001] [</a:t>
            </a:r>
            <a:r>
              <a:rPr lang="en-US" altLang="zh-CN" dirty="0" err="1" smtClean="0">
                <a:ea typeface="宋体" pitchFamily="2" charset="-122"/>
              </a:rPr>
              <a:t>Zelinka</a:t>
            </a:r>
            <a:r>
              <a:rPr lang="en-US" altLang="zh-CN" dirty="0" smtClean="0">
                <a:ea typeface="宋体" pitchFamily="2" charset="-122"/>
              </a:rPr>
              <a:t> &amp; Garland 2004]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O(c) search time per output pixel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c </a:t>
            </a:r>
            <a:r>
              <a:rPr lang="el-GR" altLang="zh-CN" dirty="0" smtClean="0">
                <a:cs typeface="Arial" pitchFamily="34" charset="0"/>
              </a:rPr>
              <a:t>↑</a:t>
            </a:r>
            <a:r>
              <a:rPr lang="en-US" altLang="zh-CN" dirty="0" smtClean="0">
                <a:ea typeface="宋体" pitchFamily="2" charset="-122"/>
              </a:rPr>
              <a:t> neighborhood size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Parallel computation (e.g. GPU) </a:t>
            </a:r>
            <a:endParaRPr lang="en-US" altLang="zh-CN" dirty="0" smtClean="0">
              <a:ea typeface="宋体" pitchFamily="2" charset="-122"/>
            </a:endParaRP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Better </a:t>
            </a:r>
            <a:r>
              <a:rPr lang="en-US" altLang="zh-CN" dirty="0" smtClean="0">
                <a:ea typeface="宋体" pitchFamily="2" charset="-122"/>
              </a:rPr>
              <a:t>quality than even exhaustive search!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IMO</a:t>
            </a:r>
            <a:r>
              <a:rPr lang="en-US" altLang="zh-CN" dirty="0" smtClean="0">
                <a:ea typeface="宋体" pitchFamily="2" charset="-122"/>
              </a:rPr>
              <a:t>: most useful acceleration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Acceleration – k-coherence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Preprocess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For each input pixel, find k others with similar neighborhoods</a:t>
            </a:r>
          </a:p>
        </p:txBody>
      </p:sp>
      <p:sp>
        <p:nvSpPr>
          <p:cNvPr id="48132" name="Rectangle 6"/>
          <p:cNvSpPr>
            <a:spLocks noChangeAspect="1" noChangeArrowheads="1"/>
          </p:cNvSpPr>
          <p:nvPr/>
        </p:nvSpPr>
        <p:spPr bwMode="auto">
          <a:xfrm>
            <a:off x="1219200" y="3352800"/>
            <a:ext cx="2741613" cy="2741613"/>
          </a:xfrm>
          <a:prstGeom prst="rect">
            <a:avLst/>
          </a:prstGeom>
          <a:noFill/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905000" y="60198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1828800" y="50292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</a:t>
            </a:r>
          </a:p>
        </p:txBody>
      </p:sp>
      <p:sp>
        <p:nvSpPr>
          <p:cNvPr id="490506" name="Rectangle 10"/>
          <p:cNvSpPr>
            <a:spLocks noChangeArrowheads="1"/>
          </p:cNvSpPr>
          <p:nvPr/>
        </p:nvSpPr>
        <p:spPr bwMode="auto">
          <a:xfrm>
            <a:off x="2590800" y="3962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1A</a:t>
            </a: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200400" y="5486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1B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1676400" y="35052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</a:t>
            </a:r>
          </a:p>
        </p:txBody>
      </p:sp>
      <p:sp>
        <p:nvSpPr>
          <p:cNvPr id="490512" name="Rectangle 16"/>
          <p:cNvSpPr>
            <a:spLocks noChangeArrowheads="1"/>
          </p:cNvSpPr>
          <p:nvPr/>
        </p:nvSpPr>
        <p:spPr bwMode="auto">
          <a:xfrm>
            <a:off x="3200400" y="44958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2A</a:t>
            </a:r>
          </a:p>
        </p:txBody>
      </p:sp>
      <p:sp>
        <p:nvSpPr>
          <p:cNvPr id="490514" name="Rectangle 18"/>
          <p:cNvSpPr>
            <a:spLocks noChangeArrowheads="1"/>
          </p:cNvSpPr>
          <p:nvPr/>
        </p:nvSpPr>
        <p:spPr bwMode="auto">
          <a:xfrm>
            <a:off x="3581400" y="37338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2B</a:t>
            </a:r>
          </a:p>
        </p:txBody>
      </p:sp>
      <p:sp>
        <p:nvSpPr>
          <p:cNvPr id="48140" name="Text Box 20"/>
          <p:cNvSpPr txBox="1">
            <a:spLocks noChangeArrowheads="1"/>
          </p:cNvSpPr>
          <p:nvPr/>
        </p:nvSpPr>
        <p:spPr bwMode="auto">
          <a:xfrm>
            <a:off x="4632325" y="4157663"/>
            <a:ext cx="11874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k = 2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524000" y="4724400"/>
            <a:ext cx="884238" cy="884238"/>
            <a:chOff x="960" y="2976"/>
            <a:chExt cx="557" cy="557"/>
          </a:xfrm>
        </p:grpSpPr>
        <p:sp>
          <p:nvSpPr>
            <p:cNvPr id="48160" name="Rectangle 24"/>
            <p:cNvSpPr>
              <a:spLocks noChangeArrowheads="1"/>
            </p:cNvSpPr>
            <p:nvPr/>
          </p:nvSpPr>
          <p:spPr bwMode="auto">
            <a:xfrm>
              <a:off x="960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1" name="Rectangle 25"/>
            <p:cNvSpPr>
              <a:spLocks noChangeArrowheads="1"/>
            </p:cNvSpPr>
            <p:nvPr/>
          </p:nvSpPr>
          <p:spPr bwMode="auto">
            <a:xfrm>
              <a:off x="1152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2" name="Rectangle 26"/>
            <p:cNvSpPr>
              <a:spLocks noChangeArrowheads="1"/>
            </p:cNvSpPr>
            <p:nvPr/>
          </p:nvSpPr>
          <p:spPr bwMode="auto">
            <a:xfrm>
              <a:off x="1344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3" name="Rectangle 29"/>
            <p:cNvSpPr>
              <a:spLocks noChangeArrowheads="1"/>
            </p:cNvSpPr>
            <p:nvPr/>
          </p:nvSpPr>
          <p:spPr bwMode="auto">
            <a:xfrm>
              <a:off x="960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4" name="Rectangle 30"/>
            <p:cNvSpPr>
              <a:spLocks noChangeArrowheads="1"/>
            </p:cNvSpPr>
            <p:nvPr/>
          </p:nvSpPr>
          <p:spPr bwMode="auto">
            <a:xfrm>
              <a:off x="1344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5" name="Rectangle 31"/>
            <p:cNvSpPr>
              <a:spLocks noChangeArrowheads="1"/>
            </p:cNvSpPr>
            <p:nvPr/>
          </p:nvSpPr>
          <p:spPr bwMode="auto">
            <a:xfrm>
              <a:off x="960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6" name="Rectangle 32"/>
            <p:cNvSpPr>
              <a:spLocks noChangeArrowheads="1"/>
            </p:cNvSpPr>
            <p:nvPr/>
          </p:nvSpPr>
          <p:spPr bwMode="auto">
            <a:xfrm>
              <a:off x="1152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67" name="Rectangle 33"/>
            <p:cNvSpPr>
              <a:spLocks noChangeArrowheads="1"/>
            </p:cNvSpPr>
            <p:nvPr/>
          </p:nvSpPr>
          <p:spPr bwMode="auto">
            <a:xfrm>
              <a:off x="1344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86000" y="3657600"/>
            <a:ext cx="884238" cy="884238"/>
            <a:chOff x="960" y="2976"/>
            <a:chExt cx="557" cy="557"/>
          </a:xfrm>
        </p:grpSpPr>
        <p:sp>
          <p:nvSpPr>
            <p:cNvPr id="48152" name="Rectangle 36"/>
            <p:cNvSpPr>
              <a:spLocks noChangeArrowheads="1"/>
            </p:cNvSpPr>
            <p:nvPr/>
          </p:nvSpPr>
          <p:spPr bwMode="auto">
            <a:xfrm>
              <a:off x="960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3" name="Rectangle 37"/>
            <p:cNvSpPr>
              <a:spLocks noChangeArrowheads="1"/>
            </p:cNvSpPr>
            <p:nvPr/>
          </p:nvSpPr>
          <p:spPr bwMode="auto">
            <a:xfrm>
              <a:off x="1152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4" name="Rectangle 38"/>
            <p:cNvSpPr>
              <a:spLocks noChangeArrowheads="1"/>
            </p:cNvSpPr>
            <p:nvPr/>
          </p:nvSpPr>
          <p:spPr bwMode="auto">
            <a:xfrm>
              <a:off x="1344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5" name="Rectangle 39"/>
            <p:cNvSpPr>
              <a:spLocks noChangeArrowheads="1"/>
            </p:cNvSpPr>
            <p:nvPr/>
          </p:nvSpPr>
          <p:spPr bwMode="auto">
            <a:xfrm>
              <a:off x="960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6" name="Rectangle 40"/>
            <p:cNvSpPr>
              <a:spLocks noChangeArrowheads="1"/>
            </p:cNvSpPr>
            <p:nvPr/>
          </p:nvSpPr>
          <p:spPr bwMode="auto">
            <a:xfrm>
              <a:off x="1344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7" name="Rectangle 41"/>
            <p:cNvSpPr>
              <a:spLocks noChangeArrowheads="1"/>
            </p:cNvSpPr>
            <p:nvPr/>
          </p:nvSpPr>
          <p:spPr bwMode="auto">
            <a:xfrm>
              <a:off x="960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8" name="Rectangle 42"/>
            <p:cNvSpPr>
              <a:spLocks noChangeArrowheads="1"/>
            </p:cNvSpPr>
            <p:nvPr/>
          </p:nvSpPr>
          <p:spPr bwMode="auto">
            <a:xfrm>
              <a:off x="1152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9" name="Rectangle 43"/>
            <p:cNvSpPr>
              <a:spLocks noChangeArrowheads="1"/>
            </p:cNvSpPr>
            <p:nvPr/>
          </p:nvSpPr>
          <p:spPr bwMode="auto">
            <a:xfrm>
              <a:off x="1344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895600" y="5181600"/>
            <a:ext cx="884238" cy="884238"/>
            <a:chOff x="960" y="2976"/>
            <a:chExt cx="557" cy="557"/>
          </a:xfrm>
        </p:grpSpPr>
        <p:sp>
          <p:nvSpPr>
            <p:cNvPr id="48144" name="Rectangle 45"/>
            <p:cNvSpPr>
              <a:spLocks noChangeArrowheads="1"/>
            </p:cNvSpPr>
            <p:nvPr/>
          </p:nvSpPr>
          <p:spPr bwMode="auto">
            <a:xfrm>
              <a:off x="960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45" name="Rectangle 46"/>
            <p:cNvSpPr>
              <a:spLocks noChangeArrowheads="1"/>
            </p:cNvSpPr>
            <p:nvPr/>
          </p:nvSpPr>
          <p:spPr bwMode="auto">
            <a:xfrm>
              <a:off x="1152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46" name="Rectangle 47"/>
            <p:cNvSpPr>
              <a:spLocks noChangeArrowheads="1"/>
            </p:cNvSpPr>
            <p:nvPr/>
          </p:nvSpPr>
          <p:spPr bwMode="auto">
            <a:xfrm>
              <a:off x="1344" y="2976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47" name="Rectangle 48"/>
            <p:cNvSpPr>
              <a:spLocks noChangeArrowheads="1"/>
            </p:cNvSpPr>
            <p:nvPr/>
          </p:nvSpPr>
          <p:spPr bwMode="auto">
            <a:xfrm>
              <a:off x="960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48" name="Rectangle 49"/>
            <p:cNvSpPr>
              <a:spLocks noChangeArrowheads="1"/>
            </p:cNvSpPr>
            <p:nvPr/>
          </p:nvSpPr>
          <p:spPr bwMode="auto">
            <a:xfrm>
              <a:off x="1344" y="3168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49" name="Rectangle 50"/>
            <p:cNvSpPr>
              <a:spLocks noChangeArrowheads="1"/>
            </p:cNvSpPr>
            <p:nvPr/>
          </p:nvSpPr>
          <p:spPr bwMode="auto">
            <a:xfrm>
              <a:off x="960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0" name="Rectangle 51"/>
            <p:cNvSpPr>
              <a:spLocks noChangeArrowheads="1"/>
            </p:cNvSpPr>
            <p:nvPr/>
          </p:nvSpPr>
          <p:spPr bwMode="auto">
            <a:xfrm>
              <a:off x="1152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8151" name="Rectangle 52"/>
            <p:cNvSpPr>
              <a:spLocks noChangeArrowheads="1"/>
            </p:cNvSpPr>
            <p:nvPr/>
          </p:nvSpPr>
          <p:spPr bwMode="auto">
            <a:xfrm>
              <a:off x="1344" y="3360"/>
              <a:ext cx="173" cy="17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6" grpId="0" animBg="1"/>
      <p:bldP spid="490508" grpId="0" animBg="1"/>
      <p:bldP spid="490510" grpId="0" animBg="1"/>
      <p:bldP spid="490512" grpId="0" animBg="1"/>
      <p:bldP spid="4905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dirty="0" smtClean="0">
                <a:ea typeface="宋体" pitchFamily="2" charset="-122"/>
              </a:rPr>
              <a:t>Acceleration – k-coherence</a:t>
            </a:r>
            <a:br>
              <a:rPr lang="en-US" altLang="zh-CN" sz="3300" dirty="0" smtClean="0">
                <a:ea typeface="宋体" pitchFamily="2" charset="-122"/>
              </a:rPr>
            </a:br>
            <a:r>
              <a:rPr lang="en-US" altLang="zh-CN" sz="3300" dirty="0" smtClean="0">
                <a:ea typeface="宋体" pitchFamily="2" charset="-122"/>
              </a:rPr>
              <a:t>Synthesis</a:t>
            </a:r>
            <a:endParaRPr lang="zh-CN" altLang="en-US" sz="3300" dirty="0" smtClean="0">
              <a:ea typeface="宋体" pitchFamily="2" charset="-122"/>
            </a:endParaRPr>
          </a:p>
        </p:txBody>
      </p:sp>
      <p:sp>
        <p:nvSpPr>
          <p:cNvPr id="49155" name="Rectangle 4"/>
          <p:cNvSpPr>
            <a:spLocks noChangeAspect="1" noChangeArrowheads="1"/>
          </p:cNvSpPr>
          <p:nvPr/>
        </p:nvSpPr>
        <p:spPr bwMode="auto">
          <a:xfrm>
            <a:off x="1219200" y="3352800"/>
            <a:ext cx="2741613" cy="2741613"/>
          </a:xfrm>
          <a:prstGeom prst="rect">
            <a:avLst/>
          </a:prstGeom>
          <a:noFill/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905000" y="60198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49157" name="Rectangle 6"/>
          <p:cNvSpPr>
            <a:spLocks noChangeAspect="1" noChangeArrowheads="1"/>
          </p:cNvSpPr>
          <p:nvPr/>
        </p:nvSpPr>
        <p:spPr bwMode="auto">
          <a:xfrm>
            <a:off x="5181600" y="3352800"/>
            <a:ext cx="2741613" cy="2741613"/>
          </a:xfrm>
          <a:prstGeom prst="rect">
            <a:avLst/>
          </a:prstGeom>
          <a:noFill/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5791200" y="601980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  <p:sp>
        <p:nvSpPr>
          <p:cNvPr id="492552" name="Rectangle 8"/>
          <p:cNvSpPr>
            <a:spLocks noChangeAspect="1" noChangeArrowheads="1"/>
          </p:cNvSpPr>
          <p:nvPr/>
        </p:nvSpPr>
        <p:spPr bwMode="auto">
          <a:xfrm>
            <a:off x="6248400" y="4648200"/>
            <a:ext cx="274638" cy="274638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943600" y="4343400"/>
            <a:ext cx="884238" cy="884238"/>
            <a:chOff x="3744" y="2736"/>
            <a:chExt cx="557" cy="557"/>
          </a:xfrm>
        </p:grpSpPr>
        <p:sp>
          <p:nvSpPr>
            <p:cNvPr id="49205" name="Rectangle 9"/>
            <p:cNvSpPr>
              <a:spLocks noChangeArrowheads="1"/>
            </p:cNvSpPr>
            <p:nvPr/>
          </p:nvSpPr>
          <p:spPr bwMode="auto">
            <a:xfrm>
              <a:off x="3744" y="2736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  <p:sp>
          <p:nvSpPr>
            <p:cNvPr id="49206" name="Rectangle 18"/>
            <p:cNvSpPr>
              <a:spLocks noChangeArrowheads="1"/>
            </p:cNvSpPr>
            <p:nvPr/>
          </p:nvSpPr>
          <p:spPr bwMode="auto">
            <a:xfrm>
              <a:off x="3936" y="2736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  <p:sp>
          <p:nvSpPr>
            <p:cNvPr id="49207" name="Rectangle 19"/>
            <p:cNvSpPr>
              <a:spLocks noChangeArrowheads="1"/>
            </p:cNvSpPr>
            <p:nvPr/>
          </p:nvSpPr>
          <p:spPr bwMode="auto">
            <a:xfrm>
              <a:off x="4128" y="2736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  <p:sp>
          <p:nvSpPr>
            <p:cNvPr id="49208" name="Rectangle 20"/>
            <p:cNvSpPr>
              <a:spLocks noChangeArrowheads="1"/>
            </p:cNvSpPr>
            <p:nvPr/>
          </p:nvSpPr>
          <p:spPr bwMode="auto">
            <a:xfrm>
              <a:off x="3744" y="2928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  <p:sp>
          <p:nvSpPr>
            <p:cNvPr id="49209" name="Rectangle 21"/>
            <p:cNvSpPr>
              <a:spLocks noChangeArrowheads="1"/>
            </p:cNvSpPr>
            <p:nvPr/>
          </p:nvSpPr>
          <p:spPr bwMode="auto">
            <a:xfrm>
              <a:off x="4128" y="2928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  <p:sp>
          <p:nvSpPr>
            <p:cNvPr id="49210" name="Rectangle 22"/>
            <p:cNvSpPr>
              <a:spLocks noChangeArrowheads="1"/>
            </p:cNvSpPr>
            <p:nvPr/>
          </p:nvSpPr>
          <p:spPr bwMode="auto">
            <a:xfrm>
              <a:off x="3744" y="3120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6</a:t>
              </a:r>
            </a:p>
          </p:txBody>
        </p:sp>
        <p:sp>
          <p:nvSpPr>
            <p:cNvPr id="49211" name="Rectangle 23"/>
            <p:cNvSpPr>
              <a:spLocks noChangeArrowheads="1"/>
            </p:cNvSpPr>
            <p:nvPr/>
          </p:nvSpPr>
          <p:spPr bwMode="auto">
            <a:xfrm>
              <a:off x="3936" y="3120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7</a:t>
              </a:r>
            </a:p>
          </p:txBody>
        </p:sp>
        <p:sp>
          <p:nvSpPr>
            <p:cNvPr id="49212" name="Rectangle 24"/>
            <p:cNvSpPr>
              <a:spLocks noChangeArrowheads="1"/>
            </p:cNvSpPr>
            <p:nvPr/>
          </p:nvSpPr>
          <p:spPr bwMode="auto">
            <a:xfrm>
              <a:off x="4128" y="3120"/>
              <a:ext cx="173" cy="173"/>
            </a:xfrm>
            <a:prstGeom prst="rect">
              <a:avLst/>
            </a:prstGeom>
            <a:solidFill>
              <a:srgbClr val="00FF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ea typeface="宋体" pitchFamily="2" charset="-122"/>
                </a:rPr>
                <a:t>8</a:t>
              </a:r>
            </a:p>
          </p:txBody>
        </p:sp>
      </p:grpSp>
      <p:sp>
        <p:nvSpPr>
          <p:cNvPr id="492569" name="Rectangle 25"/>
          <p:cNvSpPr>
            <a:spLocks noChangeArrowheads="1"/>
          </p:cNvSpPr>
          <p:nvPr/>
        </p:nvSpPr>
        <p:spPr bwMode="auto">
          <a:xfrm>
            <a:off x="1828800" y="50292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</a:t>
            </a:r>
          </a:p>
        </p:txBody>
      </p:sp>
      <p:sp>
        <p:nvSpPr>
          <p:cNvPr id="492570" name="Rectangle 26"/>
          <p:cNvSpPr>
            <a:spLocks noChangeArrowheads="1"/>
          </p:cNvSpPr>
          <p:nvPr/>
        </p:nvSpPr>
        <p:spPr bwMode="auto">
          <a:xfrm>
            <a:off x="2133600" y="53340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71" name="Rectangle 27"/>
          <p:cNvSpPr>
            <a:spLocks noChangeArrowheads="1"/>
          </p:cNvSpPr>
          <p:nvPr/>
        </p:nvSpPr>
        <p:spPr bwMode="auto">
          <a:xfrm>
            <a:off x="2133600" y="42672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1A</a:t>
            </a:r>
          </a:p>
        </p:txBody>
      </p:sp>
      <p:sp>
        <p:nvSpPr>
          <p:cNvPr id="492572" name="Rectangle 28"/>
          <p:cNvSpPr>
            <a:spLocks noChangeArrowheads="1"/>
          </p:cNvSpPr>
          <p:nvPr/>
        </p:nvSpPr>
        <p:spPr bwMode="auto">
          <a:xfrm>
            <a:off x="2438400" y="45720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73" name="Rectangle 29"/>
          <p:cNvSpPr>
            <a:spLocks noChangeArrowheads="1"/>
          </p:cNvSpPr>
          <p:nvPr/>
        </p:nvSpPr>
        <p:spPr bwMode="auto">
          <a:xfrm>
            <a:off x="2667000" y="53340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1B</a:t>
            </a:r>
          </a:p>
        </p:txBody>
      </p:sp>
      <p:sp>
        <p:nvSpPr>
          <p:cNvPr id="492574" name="Rectangle 30"/>
          <p:cNvSpPr>
            <a:spLocks noChangeArrowheads="1"/>
          </p:cNvSpPr>
          <p:nvPr/>
        </p:nvSpPr>
        <p:spPr bwMode="auto">
          <a:xfrm>
            <a:off x="2971800" y="56388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75" name="Rectangle 31"/>
          <p:cNvSpPr>
            <a:spLocks noChangeArrowheads="1"/>
          </p:cNvSpPr>
          <p:nvPr/>
        </p:nvSpPr>
        <p:spPr bwMode="auto">
          <a:xfrm>
            <a:off x="1676400" y="35052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</a:t>
            </a:r>
          </a:p>
        </p:txBody>
      </p:sp>
      <p:sp>
        <p:nvSpPr>
          <p:cNvPr id="492576" name="Rectangle 32"/>
          <p:cNvSpPr>
            <a:spLocks noChangeArrowheads="1"/>
          </p:cNvSpPr>
          <p:nvPr/>
        </p:nvSpPr>
        <p:spPr bwMode="auto">
          <a:xfrm>
            <a:off x="1676400" y="38100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77" name="Rectangle 33"/>
          <p:cNvSpPr>
            <a:spLocks noChangeArrowheads="1"/>
          </p:cNvSpPr>
          <p:nvPr/>
        </p:nvSpPr>
        <p:spPr bwMode="auto">
          <a:xfrm>
            <a:off x="3200400" y="44958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2A</a:t>
            </a:r>
          </a:p>
        </p:txBody>
      </p:sp>
      <p:sp>
        <p:nvSpPr>
          <p:cNvPr id="492578" name="Rectangle 34"/>
          <p:cNvSpPr>
            <a:spLocks noChangeArrowheads="1"/>
          </p:cNvSpPr>
          <p:nvPr/>
        </p:nvSpPr>
        <p:spPr bwMode="auto">
          <a:xfrm>
            <a:off x="3200400" y="48006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79" name="Rectangle 35"/>
          <p:cNvSpPr>
            <a:spLocks noChangeArrowheads="1"/>
          </p:cNvSpPr>
          <p:nvPr/>
        </p:nvSpPr>
        <p:spPr bwMode="auto">
          <a:xfrm>
            <a:off x="3581400" y="37338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2B</a:t>
            </a:r>
          </a:p>
        </p:txBody>
      </p:sp>
      <p:sp>
        <p:nvSpPr>
          <p:cNvPr id="492580" name="Rectangle 36"/>
          <p:cNvSpPr>
            <a:spLocks noChangeArrowheads="1"/>
          </p:cNvSpPr>
          <p:nvPr/>
        </p:nvSpPr>
        <p:spPr bwMode="auto">
          <a:xfrm>
            <a:off x="3581400" y="40386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1" name="Rectangle 37"/>
          <p:cNvSpPr>
            <a:spLocks noChangeArrowheads="1"/>
          </p:cNvSpPr>
          <p:nvPr/>
        </p:nvSpPr>
        <p:spPr bwMode="auto">
          <a:xfrm>
            <a:off x="4114800" y="2438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2" name="Rectangle 38"/>
          <p:cNvSpPr>
            <a:spLocks noChangeArrowheads="1"/>
          </p:cNvSpPr>
          <p:nvPr/>
        </p:nvSpPr>
        <p:spPr bwMode="auto">
          <a:xfrm>
            <a:off x="4419600" y="2438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3" name="Rectangle 39"/>
          <p:cNvSpPr>
            <a:spLocks noChangeArrowheads="1"/>
          </p:cNvSpPr>
          <p:nvPr/>
        </p:nvSpPr>
        <p:spPr bwMode="auto">
          <a:xfrm>
            <a:off x="4724400" y="2438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4" name="Rectangle 40"/>
          <p:cNvSpPr>
            <a:spLocks noChangeArrowheads="1"/>
          </p:cNvSpPr>
          <p:nvPr/>
        </p:nvSpPr>
        <p:spPr bwMode="auto">
          <a:xfrm>
            <a:off x="4114800" y="2819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5" name="Rectangle 41"/>
          <p:cNvSpPr>
            <a:spLocks noChangeArrowheads="1"/>
          </p:cNvSpPr>
          <p:nvPr/>
        </p:nvSpPr>
        <p:spPr bwMode="auto">
          <a:xfrm>
            <a:off x="4419600" y="2819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4724400" y="2819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89" name="Rectangle 45"/>
          <p:cNvSpPr>
            <a:spLocks noChangeArrowheads="1"/>
          </p:cNvSpPr>
          <p:nvPr/>
        </p:nvSpPr>
        <p:spPr bwMode="auto">
          <a:xfrm>
            <a:off x="3124200" y="24384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</a:t>
            </a:r>
          </a:p>
        </p:txBody>
      </p:sp>
      <p:sp>
        <p:nvSpPr>
          <p:cNvPr id="492590" name="Rectangle 46"/>
          <p:cNvSpPr>
            <a:spLocks noChangeArrowheads="1"/>
          </p:cNvSpPr>
          <p:nvPr/>
        </p:nvSpPr>
        <p:spPr bwMode="auto">
          <a:xfrm>
            <a:off x="3429000" y="2438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1A</a:t>
            </a:r>
          </a:p>
        </p:txBody>
      </p:sp>
      <p:sp>
        <p:nvSpPr>
          <p:cNvPr id="492591" name="Rectangle 47"/>
          <p:cNvSpPr>
            <a:spLocks noChangeArrowheads="1"/>
          </p:cNvSpPr>
          <p:nvPr/>
        </p:nvSpPr>
        <p:spPr bwMode="auto">
          <a:xfrm>
            <a:off x="3733800" y="2438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1B</a:t>
            </a:r>
          </a:p>
        </p:txBody>
      </p:sp>
      <p:sp>
        <p:nvSpPr>
          <p:cNvPr id="492592" name="Rectangle 48"/>
          <p:cNvSpPr>
            <a:spLocks noChangeArrowheads="1"/>
          </p:cNvSpPr>
          <p:nvPr/>
        </p:nvSpPr>
        <p:spPr bwMode="auto">
          <a:xfrm>
            <a:off x="3124200" y="2819400"/>
            <a:ext cx="274638" cy="274638"/>
          </a:xfrm>
          <a:prstGeom prst="rect">
            <a:avLst/>
          </a:prstGeom>
          <a:solidFill>
            <a:srgbClr val="00FF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</a:t>
            </a:r>
          </a:p>
        </p:txBody>
      </p:sp>
      <p:sp>
        <p:nvSpPr>
          <p:cNvPr id="492593" name="Rectangle 49"/>
          <p:cNvSpPr>
            <a:spLocks noChangeArrowheads="1"/>
          </p:cNvSpPr>
          <p:nvPr/>
        </p:nvSpPr>
        <p:spPr bwMode="auto">
          <a:xfrm>
            <a:off x="3429000" y="2819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2A</a:t>
            </a:r>
          </a:p>
        </p:txBody>
      </p:sp>
      <p:sp>
        <p:nvSpPr>
          <p:cNvPr id="492594" name="Rectangle 50"/>
          <p:cNvSpPr>
            <a:spLocks noChangeArrowheads="1"/>
          </p:cNvSpPr>
          <p:nvPr/>
        </p:nvSpPr>
        <p:spPr bwMode="auto">
          <a:xfrm>
            <a:off x="3733800" y="2819400"/>
            <a:ext cx="274638" cy="274638"/>
          </a:xfrm>
          <a:prstGeom prst="rect">
            <a:avLst/>
          </a:prstGeom>
          <a:solidFill>
            <a:srgbClr val="FF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ea typeface="宋体" pitchFamily="2" charset="-122"/>
              </a:rPr>
              <a:t>2B</a:t>
            </a:r>
          </a:p>
        </p:txBody>
      </p:sp>
      <p:sp>
        <p:nvSpPr>
          <p:cNvPr id="492595" name="Rectangle 51"/>
          <p:cNvSpPr>
            <a:spLocks noChangeArrowheads="1"/>
          </p:cNvSpPr>
          <p:nvPr/>
        </p:nvSpPr>
        <p:spPr bwMode="auto">
          <a:xfrm>
            <a:off x="4114800" y="3200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96" name="Rectangle 52"/>
          <p:cNvSpPr>
            <a:spLocks noChangeArrowheads="1"/>
          </p:cNvSpPr>
          <p:nvPr/>
        </p:nvSpPr>
        <p:spPr bwMode="auto">
          <a:xfrm>
            <a:off x="4419600" y="3200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97" name="Rectangle 53"/>
          <p:cNvSpPr>
            <a:spLocks noChangeArrowheads="1"/>
          </p:cNvSpPr>
          <p:nvPr/>
        </p:nvSpPr>
        <p:spPr bwMode="auto">
          <a:xfrm>
            <a:off x="4724400" y="3200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98" name="Rectangle 54"/>
          <p:cNvSpPr>
            <a:spLocks noChangeArrowheads="1"/>
          </p:cNvSpPr>
          <p:nvPr/>
        </p:nvSpPr>
        <p:spPr bwMode="auto">
          <a:xfrm>
            <a:off x="4114800" y="3581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599" name="Rectangle 55"/>
          <p:cNvSpPr>
            <a:spLocks noChangeArrowheads="1"/>
          </p:cNvSpPr>
          <p:nvPr/>
        </p:nvSpPr>
        <p:spPr bwMode="auto">
          <a:xfrm>
            <a:off x="4419600" y="3581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0" name="Rectangle 56"/>
          <p:cNvSpPr>
            <a:spLocks noChangeArrowheads="1"/>
          </p:cNvSpPr>
          <p:nvPr/>
        </p:nvSpPr>
        <p:spPr bwMode="auto">
          <a:xfrm>
            <a:off x="4724400" y="3581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1" name="Rectangle 57"/>
          <p:cNvSpPr>
            <a:spLocks noChangeArrowheads="1"/>
          </p:cNvSpPr>
          <p:nvPr/>
        </p:nvSpPr>
        <p:spPr bwMode="auto">
          <a:xfrm>
            <a:off x="4114800" y="3962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2" name="Rectangle 58"/>
          <p:cNvSpPr>
            <a:spLocks noChangeArrowheads="1"/>
          </p:cNvSpPr>
          <p:nvPr/>
        </p:nvSpPr>
        <p:spPr bwMode="auto">
          <a:xfrm>
            <a:off x="4419600" y="3962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3" name="Rectangle 59"/>
          <p:cNvSpPr>
            <a:spLocks noChangeArrowheads="1"/>
          </p:cNvSpPr>
          <p:nvPr/>
        </p:nvSpPr>
        <p:spPr bwMode="auto">
          <a:xfrm>
            <a:off x="4724400" y="3962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4" name="Rectangle 60"/>
          <p:cNvSpPr>
            <a:spLocks noChangeArrowheads="1"/>
          </p:cNvSpPr>
          <p:nvPr/>
        </p:nvSpPr>
        <p:spPr bwMode="auto">
          <a:xfrm>
            <a:off x="4114800" y="4343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5" name="Rectangle 61"/>
          <p:cNvSpPr>
            <a:spLocks noChangeArrowheads="1"/>
          </p:cNvSpPr>
          <p:nvPr/>
        </p:nvSpPr>
        <p:spPr bwMode="auto">
          <a:xfrm>
            <a:off x="4419600" y="4343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6" name="Rectangle 62"/>
          <p:cNvSpPr>
            <a:spLocks noChangeArrowheads="1"/>
          </p:cNvSpPr>
          <p:nvPr/>
        </p:nvSpPr>
        <p:spPr bwMode="auto">
          <a:xfrm>
            <a:off x="4724400" y="4343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7" name="Rectangle 63"/>
          <p:cNvSpPr>
            <a:spLocks noChangeArrowheads="1"/>
          </p:cNvSpPr>
          <p:nvPr/>
        </p:nvSpPr>
        <p:spPr bwMode="auto">
          <a:xfrm>
            <a:off x="4114800" y="4724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8" name="Rectangle 64"/>
          <p:cNvSpPr>
            <a:spLocks noChangeArrowheads="1"/>
          </p:cNvSpPr>
          <p:nvPr/>
        </p:nvSpPr>
        <p:spPr bwMode="auto">
          <a:xfrm>
            <a:off x="4419600" y="4724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09" name="Rectangle 65"/>
          <p:cNvSpPr>
            <a:spLocks noChangeArrowheads="1"/>
          </p:cNvSpPr>
          <p:nvPr/>
        </p:nvSpPr>
        <p:spPr bwMode="auto">
          <a:xfrm>
            <a:off x="4724400" y="4724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10" name="Rectangle 66"/>
          <p:cNvSpPr>
            <a:spLocks noChangeArrowheads="1"/>
          </p:cNvSpPr>
          <p:nvPr/>
        </p:nvSpPr>
        <p:spPr bwMode="auto">
          <a:xfrm>
            <a:off x="4114800" y="5105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11" name="Rectangle 67"/>
          <p:cNvSpPr>
            <a:spLocks noChangeArrowheads="1"/>
          </p:cNvSpPr>
          <p:nvPr/>
        </p:nvSpPr>
        <p:spPr bwMode="auto">
          <a:xfrm>
            <a:off x="4419600" y="5105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12" name="Rectangle 68"/>
          <p:cNvSpPr>
            <a:spLocks noChangeArrowheads="1"/>
          </p:cNvSpPr>
          <p:nvPr/>
        </p:nvSpPr>
        <p:spPr bwMode="auto">
          <a:xfrm>
            <a:off x="4724400" y="5105400"/>
            <a:ext cx="274638" cy="274638"/>
          </a:xfrm>
          <a:prstGeom prst="rect">
            <a:avLst/>
          </a:prstGeom>
          <a:solidFill>
            <a:srgbClr val="0000FF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sz="1600">
              <a:ea typeface="宋体" pitchFamily="2" charset="-122"/>
            </a:endParaRPr>
          </a:p>
        </p:txBody>
      </p:sp>
      <p:sp>
        <p:nvSpPr>
          <p:cNvPr id="492613" name="AutoShape 69"/>
          <p:cNvSpPr>
            <a:spLocks/>
          </p:cNvSpPr>
          <p:nvPr/>
        </p:nvSpPr>
        <p:spPr bwMode="auto">
          <a:xfrm>
            <a:off x="5257800" y="2590800"/>
            <a:ext cx="228600" cy="2667000"/>
          </a:xfrm>
          <a:prstGeom prst="rightBrace">
            <a:avLst>
              <a:gd name="adj1" fmla="val 97222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2614" name="Line 70"/>
          <p:cNvSpPr>
            <a:spLocks noChangeShapeType="1"/>
          </p:cNvSpPr>
          <p:nvPr/>
        </p:nvSpPr>
        <p:spPr bwMode="auto">
          <a:xfrm>
            <a:off x="5562600" y="3962400"/>
            <a:ext cx="7620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347663" y="1809750"/>
            <a:ext cx="8415337" cy="472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None/>
              <a:tabLst/>
              <a:defRPr/>
            </a:pPr>
            <a:r>
              <a:rPr kumimoji="0" lang="en-US" altLang="zh-CN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For each </a:t>
            </a:r>
            <a:r>
              <a:rPr lang="en-US" altLang="zh-CN" sz="3100" i="0" kern="0" dirty="0" smtClean="0">
                <a:latin typeface="+mn-lt"/>
                <a:ea typeface="宋体" pitchFamily="2" charset="-122"/>
              </a:rPr>
              <a:t>output</a:t>
            </a:r>
            <a:r>
              <a:rPr kumimoji="0" lang="en-US" altLang="zh-CN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 pixel, keep input</a:t>
            </a:r>
            <a:r>
              <a:rPr kumimoji="0" lang="en-US" altLang="zh-CN" sz="31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 location info</a:t>
            </a:r>
            <a:endParaRPr kumimoji="0" lang="en-US" altLang="zh-CN" sz="3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9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9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2" grpId="0" animBg="1"/>
      <p:bldP spid="492569" grpId="0" animBg="1"/>
      <p:bldP spid="492570" grpId="0" animBg="1"/>
      <p:bldP spid="492571" grpId="0" animBg="1"/>
      <p:bldP spid="492572" grpId="0" animBg="1"/>
      <p:bldP spid="492573" grpId="0" animBg="1"/>
      <p:bldP spid="492574" grpId="0" animBg="1"/>
      <p:bldP spid="492575" grpId="0" animBg="1"/>
      <p:bldP spid="492576" grpId="0" animBg="1"/>
      <p:bldP spid="492577" grpId="0" animBg="1"/>
      <p:bldP spid="492578" grpId="0" animBg="1"/>
      <p:bldP spid="492579" grpId="0" animBg="1"/>
      <p:bldP spid="492580" grpId="0" animBg="1"/>
      <p:bldP spid="492581" grpId="0" animBg="1"/>
      <p:bldP spid="492582" grpId="0" animBg="1"/>
      <p:bldP spid="492583" grpId="0" animBg="1"/>
      <p:bldP spid="492584" grpId="0" animBg="1"/>
      <p:bldP spid="492585" grpId="0" animBg="1"/>
      <p:bldP spid="492586" grpId="0" animBg="1"/>
      <p:bldP spid="492589" grpId="0" animBg="1"/>
      <p:bldP spid="492590" grpId="0" animBg="1"/>
      <p:bldP spid="492591" grpId="0" animBg="1"/>
      <p:bldP spid="492592" grpId="0" animBg="1"/>
      <p:bldP spid="492593" grpId="0" animBg="1"/>
      <p:bldP spid="492594" grpId="0" animBg="1"/>
      <p:bldP spid="492595" grpId="0" animBg="1"/>
      <p:bldP spid="492596" grpId="0" animBg="1"/>
      <p:bldP spid="492597" grpId="0" animBg="1"/>
      <p:bldP spid="492598" grpId="0" animBg="1"/>
      <p:bldP spid="492599" grpId="0" animBg="1"/>
      <p:bldP spid="492600" grpId="0" animBg="1"/>
      <p:bldP spid="492601" grpId="0" animBg="1"/>
      <p:bldP spid="492602" grpId="0" animBg="1"/>
      <p:bldP spid="492603" grpId="0" animBg="1"/>
      <p:bldP spid="492604" grpId="0" animBg="1"/>
      <p:bldP spid="492605" grpId="0" animBg="1"/>
      <p:bldP spid="492606" grpId="0" animBg="1"/>
      <p:bldP spid="492607" grpId="0" animBg="1"/>
      <p:bldP spid="492608" grpId="0" animBg="1"/>
      <p:bldP spid="492609" grpId="0" animBg="1"/>
      <p:bldP spid="492610" grpId="0" animBg="1"/>
      <p:bldP spid="492611" grpId="0" animBg="1"/>
      <p:bldP spid="492612" grpId="0" animBg="1"/>
      <p:bldP spid="492613" grpId="0" animBg="1"/>
      <p:bldP spid="4926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Acceleration – k-coherence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Results</a:t>
            </a:r>
            <a:endParaRPr lang="zh-CN" altLang="en-US" sz="3300" smtClean="0">
              <a:ea typeface="宋体" pitchFamily="2" charset="-122"/>
            </a:endParaRPr>
          </a:p>
        </p:txBody>
      </p:sp>
      <p:pic>
        <p:nvPicPr>
          <p:cNvPr id="50179" name="Picture 5" descr="V14_k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438400"/>
            <a:ext cx="27336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V14_k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438400"/>
            <a:ext cx="27336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V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352800"/>
            <a:ext cx="18192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609600" y="50292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2895600" y="5105400"/>
            <a:ext cx="2266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full search</a:t>
            </a: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6019800" y="5105400"/>
            <a:ext cx="2698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k-coherence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6"/>
          <p:cNvPicPr>
            <a:picLocks noChangeAspect="1" noChangeArrowheads="1"/>
          </p:cNvPicPr>
          <p:nvPr/>
        </p:nvPicPr>
        <p:blipFill>
          <a:blip r:embed="rId3">
            <a:lum bright="54000" contrast="-54000"/>
          </a:blip>
          <a:srcRect l="26732" r="31151" b="56581"/>
          <a:stretch>
            <a:fillRect/>
          </a:stretch>
        </p:blipFill>
        <p:spPr bwMode="blackGray">
          <a:xfrm>
            <a:off x="762000" y="1562100"/>
            <a:ext cx="4105275" cy="3200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2192506" name="Picture 122"/>
          <p:cNvPicPr>
            <a:picLocks noChangeAspect="1" noChangeArrowheads="1"/>
          </p:cNvPicPr>
          <p:nvPr/>
        </p:nvPicPr>
        <p:blipFill>
          <a:blip r:embed="rId4">
            <a:lum bright="24000"/>
          </a:blip>
          <a:srcRect l="14523" t="21143" r="19392" b="10277"/>
          <a:stretch>
            <a:fillRect/>
          </a:stretch>
        </p:blipFill>
        <p:spPr bwMode="blackGray">
          <a:xfrm>
            <a:off x="762000" y="1562100"/>
            <a:ext cx="4105275" cy="3200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51204" name="Rectangle 124"/>
          <p:cNvSpPr>
            <a:spLocks noChangeArrowheads="1"/>
          </p:cNvSpPr>
          <p:nvPr/>
        </p:nvSpPr>
        <p:spPr bwMode="blackGray">
          <a:xfrm>
            <a:off x="3028950" y="3162300"/>
            <a:ext cx="228600" cy="2286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51205" name="Picture 9" descr="aniso_7_rotation"/>
          <p:cNvPicPr>
            <a:picLocks noChangeAspect="1" noChangeArrowheads="1"/>
          </p:cNvPicPr>
          <p:nvPr/>
        </p:nvPicPr>
        <p:blipFill>
          <a:blip r:embed="rId5">
            <a:lum bright="54000" contrast="-66000"/>
          </a:blip>
          <a:srcRect/>
          <a:stretch>
            <a:fillRect/>
          </a:stretch>
        </p:blipFill>
        <p:spPr bwMode="auto">
          <a:xfrm>
            <a:off x="5638800" y="15621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2504" name="Picture 120" descr="aniso_7_rotation"/>
          <p:cNvPicPr>
            <a:picLocks noChangeAspect="1" noChangeArrowheads="1"/>
          </p:cNvPicPr>
          <p:nvPr/>
        </p:nvPicPr>
        <p:blipFill>
          <a:blip r:embed="rId6">
            <a:lum bright="42000" contrast="-60000"/>
          </a:blip>
          <a:srcRect/>
          <a:stretch>
            <a:fillRect/>
          </a:stretch>
        </p:blipFill>
        <p:spPr bwMode="auto">
          <a:xfrm>
            <a:off x="5638800" y="15621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2389" name="Text Box 5"/>
          <p:cNvSpPr txBox="1">
            <a:spLocks noChangeArrowheads="1"/>
          </p:cNvSpPr>
          <p:nvPr/>
        </p:nvSpPr>
        <p:spPr bwMode="blackGray">
          <a:xfrm>
            <a:off x="685800" y="4767263"/>
            <a:ext cx="4343400" cy="5191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Texture being synthesized</a:t>
            </a:r>
          </a:p>
        </p:txBody>
      </p:sp>
      <p:sp>
        <p:nvSpPr>
          <p:cNvPr id="2192391" name="Text Box 7"/>
          <p:cNvSpPr txBox="1">
            <a:spLocks noChangeArrowheads="1"/>
          </p:cNvSpPr>
          <p:nvPr/>
        </p:nvSpPr>
        <p:spPr bwMode="blackGray">
          <a:xfrm>
            <a:off x="5524500" y="4152900"/>
            <a:ext cx="1689100" cy="5191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Exemplar</a:t>
            </a:r>
          </a:p>
        </p:txBody>
      </p:sp>
      <p:sp>
        <p:nvSpPr>
          <p:cNvPr id="51209" name="Rectangle 6"/>
          <p:cNvSpPr>
            <a:spLocks noChangeArrowheads="1"/>
          </p:cNvSpPr>
          <p:nvPr/>
        </p:nvSpPr>
        <p:spPr bwMode="blackGray">
          <a:xfrm>
            <a:off x="5638800" y="1562100"/>
            <a:ext cx="2590800" cy="25908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1210" name="Rectangle 22"/>
          <p:cNvSpPr>
            <a:spLocks noChangeArrowheads="1"/>
          </p:cNvSpPr>
          <p:nvPr/>
        </p:nvSpPr>
        <p:spPr bwMode="blackGray">
          <a:xfrm>
            <a:off x="3028950" y="3162300"/>
            <a:ext cx="228600" cy="228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571750" y="2705100"/>
            <a:ext cx="1143000" cy="1143000"/>
            <a:chOff x="1620" y="1536"/>
            <a:chExt cx="720" cy="720"/>
          </a:xfrm>
        </p:grpSpPr>
        <p:sp>
          <p:nvSpPr>
            <p:cNvPr id="51278" name="Rectangle 10"/>
            <p:cNvSpPr>
              <a:spLocks noChangeArrowheads="1"/>
            </p:cNvSpPr>
            <p:nvPr/>
          </p:nvSpPr>
          <p:spPr bwMode="blackGray">
            <a:xfrm>
              <a:off x="1620" y="168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79" name="Rectangle 11"/>
            <p:cNvSpPr>
              <a:spLocks noChangeArrowheads="1"/>
            </p:cNvSpPr>
            <p:nvPr/>
          </p:nvSpPr>
          <p:spPr bwMode="blackGray">
            <a:xfrm>
              <a:off x="1764" y="168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0" name="Rectangle 12"/>
            <p:cNvSpPr>
              <a:spLocks noChangeArrowheads="1"/>
            </p:cNvSpPr>
            <p:nvPr/>
          </p:nvSpPr>
          <p:spPr bwMode="blackGray">
            <a:xfrm>
              <a:off x="1764" y="182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1" name="Rectangle 13"/>
            <p:cNvSpPr>
              <a:spLocks noChangeArrowheads="1"/>
            </p:cNvSpPr>
            <p:nvPr/>
          </p:nvSpPr>
          <p:spPr bwMode="blackGray">
            <a:xfrm>
              <a:off x="1620" y="182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2" name="Rectangle 14"/>
            <p:cNvSpPr>
              <a:spLocks noChangeArrowheads="1"/>
            </p:cNvSpPr>
            <p:nvPr/>
          </p:nvSpPr>
          <p:spPr bwMode="blackGray">
            <a:xfrm>
              <a:off x="1620" y="153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3" name="Rectangle 15"/>
            <p:cNvSpPr>
              <a:spLocks noChangeArrowheads="1"/>
            </p:cNvSpPr>
            <p:nvPr/>
          </p:nvSpPr>
          <p:spPr bwMode="blackGray">
            <a:xfrm>
              <a:off x="1764" y="153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4" name="Rectangle 16"/>
            <p:cNvSpPr>
              <a:spLocks noChangeArrowheads="1"/>
            </p:cNvSpPr>
            <p:nvPr/>
          </p:nvSpPr>
          <p:spPr bwMode="blackGray">
            <a:xfrm>
              <a:off x="1764" y="19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5" name="Rectangle 17"/>
            <p:cNvSpPr>
              <a:spLocks noChangeArrowheads="1"/>
            </p:cNvSpPr>
            <p:nvPr/>
          </p:nvSpPr>
          <p:spPr bwMode="blackGray">
            <a:xfrm>
              <a:off x="1620" y="19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6" name="Rectangle 19"/>
            <p:cNvSpPr>
              <a:spLocks noChangeArrowheads="1"/>
            </p:cNvSpPr>
            <p:nvPr/>
          </p:nvSpPr>
          <p:spPr bwMode="blackGray">
            <a:xfrm>
              <a:off x="1908" y="168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7" name="Rectangle 20"/>
            <p:cNvSpPr>
              <a:spLocks noChangeArrowheads="1"/>
            </p:cNvSpPr>
            <p:nvPr/>
          </p:nvSpPr>
          <p:spPr bwMode="blackGray">
            <a:xfrm>
              <a:off x="2052" y="168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8" name="Rectangle 21"/>
            <p:cNvSpPr>
              <a:spLocks noChangeArrowheads="1"/>
            </p:cNvSpPr>
            <p:nvPr/>
          </p:nvSpPr>
          <p:spPr bwMode="blackGray">
            <a:xfrm>
              <a:off x="2052" y="182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89" name="Rectangle 23"/>
            <p:cNvSpPr>
              <a:spLocks noChangeArrowheads="1"/>
            </p:cNvSpPr>
            <p:nvPr/>
          </p:nvSpPr>
          <p:spPr bwMode="blackGray">
            <a:xfrm>
              <a:off x="1908" y="153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0" name="Rectangle 24"/>
            <p:cNvSpPr>
              <a:spLocks noChangeArrowheads="1"/>
            </p:cNvSpPr>
            <p:nvPr/>
          </p:nvSpPr>
          <p:spPr bwMode="blackGray">
            <a:xfrm>
              <a:off x="2052" y="153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1" name="Rectangle 25"/>
            <p:cNvSpPr>
              <a:spLocks noChangeArrowheads="1"/>
            </p:cNvSpPr>
            <p:nvPr/>
          </p:nvSpPr>
          <p:spPr bwMode="blackGray">
            <a:xfrm>
              <a:off x="2052" y="19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2" name="Rectangle 26"/>
            <p:cNvSpPr>
              <a:spLocks noChangeArrowheads="1"/>
            </p:cNvSpPr>
            <p:nvPr/>
          </p:nvSpPr>
          <p:spPr bwMode="blackGray">
            <a:xfrm>
              <a:off x="1908" y="19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3" name="Rectangle 27"/>
            <p:cNvSpPr>
              <a:spLocks noChangeArrowheads="1"/>
            </p:cNvSpPr>
            <p:nvPr/>
          </p:nvSpPr>
          <p:spPr bwMode="blackGray">
            <a:xfrm>
              <a:off x="2196" y="168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4" name="Rectangle 28"/>
            <p:cNvSpPr>
              <a:spLocks noChangeArrowheads="1"/>
            </p:cNvSpPr>
            <p:nvPr/>
          </p:nvSpPr>
          <p:spPr bwMode="blackGray">
            <a:xfrm>
              <a:off x="2196" y="182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5" name="Rectangle 29"/>
            <p:cNvSpPr>
              <a:spLocks noChangeArrowheads="1"/>
            </p:cNvSpPr>
            <p:nvPr/>
          </p:nvSpPr>
          <p:spPr bwMode="blackGray">
            <a:xfrm>
              <a:off x="2196" y="153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6" name="Rectangle 30"/>
            <p:cNvSpPr>
              <a:spLocks noChangeArrowheads="1"/>
            </p:cNvSpPr>
            <p:nvPr/>
          </p:nvSpPr>
          <p:spPr bwMode="blackGray">
            <a:xfrm>
              <a:off x="2196" y="19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7" name="Rectangle 31"/>
            <p:cNvSpPr>
              <a:spLocks noChangeArrowheads="1"/>
            </p:cNvSpPr>
            <p:nvPr/>
          </p:nvSpPr>
          <p:spPr bwMode="blackGray">
            <a:xfrm>
              <a:off x="1620" y="211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8" name="Rectangle 32"/>
            <p:cNvSpPr>
              <a:spLocks noChangeArrowheads="1"/>
            </p:cNvSpPr>
            <p:nvPr/>
          </p:nvSpPr>
          <p:spPr bwMode="blackGray">
            <a:xfrm>
              <a:off x="1764" y="211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99" name="Rectangle 33"/>
            <p:cNvSpPr>
              <a:spLocks noChangeArrowheads="1"/>
            </p:cNvSpPr>
            <p:nvPr/>
          </p:nvSpPr>
          <p:spPr bwMode="blackGray">
            <a:xfrm>
              <a:off x="1908" y="211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300" name="Rectangle 34"/>
            <p:cNvSpPr>
              <a:spLocks noChangeArrowheads="1"/>
            </p:cNvSpPr>
            <p:nvPr/>
          </p:nvSpPr>
          <p:spPr bwMode="blackGray">
            <a:xfrm>
              <a:off x="2052" y="211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301" name="Rectangle 35"/>
            <p:cNvSpPr>
              <a:spLocks noChangeArrowheads="1"/>
            </p:cNvSpPr>
            <p:nvPr/>
          </p:nvSpPr>
          <p:spPr bwMode="blackGray">
            <a:xfrm>
              <a:off x="2196" y="211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51212" name="Rectangle 4"/>
          <p:cNvSpPr>
            <a:spLocks noChangeArrowheads="1"/>
          </p:cNvSpPr>
          <p:nvPr/>
        </p:nvSpPr>
        <p:spPr bwMode="blackGray">
          <a:xfrm>
            <a:off x="762000" y="1562100"/>
            <a:ext cx="4114800" cy="32004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5791200" y="1790700"/>
            <a:ext cx="381000" cy="381000"/>
            <a:chOff x="3312" y="2832"/>
            <a:chExt cx="720" cy="720"/>
          </a:xfrm>
        </p:grpSpPr>
        <p:sp>
          <p:nvSpPr>
            <p:cNvPr id="51252" name="Rectangle 38"/>
            <p:cNvSpPr>
              <a:spLocks noChangeArrowheads="1"/>
            </p:cNvSpPr>
            <p:nvPr/>
          </p:nvSpPr>
          <p:spPr bwMode="blackGray">
            <a:xfrm>
              <a:off x="3600" y="3120"/>
              <a:ext cx="144" cy="144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grpSp>
          <p:nvGrpSpPr>
            <p:cNvPr id="51253" name="Group 39"/>
            <p:cNvGrpSpPr>
              <a:grpSpLocks/>
            </p:cNvGrpSpPr>
            <p:nvPr/>
          </p:nvGrpSpPr>
          <p:grpSpPr bwMode="auto">
            <a:xfrm>
              <a:off x="3312" y="2832"/>
              <a:ext cx="720" cy="720"/>
              <a:chOff x="1620" y="1536"/>
              <a:chExt cx="720" cy="720"/>
            </a:xfrm>
          </p:grpSpPr>
          <p:sp>
            <p:nvSpPr>
              <p:cNvPr id="51254" name="Rectangle 40"/>
              <p:cNvSpPr>
                <a:spLocks noChangeArrowheads="1"/>
              </p:cNvSpPr>
              <p:nvPr/>
            </p:nvSpPr>
            <p:spPr bwMode="blackGray">
              <a:xfrm>
                <a:off x="1620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5" name="Rectangle 41"/>
              <p:cNvSpPr>
                <a:spLocks noChangeArrowheads="1"/>
              </p:cNvSpPr>
              <p:nvPr/>
            </p:nvSpPr>
            <p:spPr bwMode="blackGray">
              <a:xfrm>
                <a:off x="1764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6" name="Rectangle 42"/>
              <p:cNvSpPr>
                <a:spLocks noChangeArrowheads="1"/>
              </p:cNvSpPr>
              <p:nvPr/>
            </p:nvSpPr>
            <p:spPr bwMode="blackGray">
              <a:xfrm>
                <a:off x="1764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7" name="Rectangle 43"/>
              <p:cNvSpPr>
                <a:spLocks noChangeArrowheads="1"/>
              </p:cNvSpPr>
              <p:nvPr/>
            </p:nvSpPr>
            <p:spPr bwMode="blackGray">
              <a:xfrm>
                <a:off x="1620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8" name="Rectangle 44"/>
              <p:cNvSpPr>
                <a:spLocks noChangeArrowheads="1"/>
              </p:cNvSpPr>
              <p:nvPr/>
            </p:nvSpPr>
            <p:spPr bwMode="blackGray">
              <a:xfrm>
                <a:off x="1620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9" name="Rectangle 45"/>
              <p:cNvSpPr>
                <a:spLocks noChangeArrowheads="1"/>
              </p:cNvSpPr>
              <p:nvPr/>
            </p:nvSpPr>
            <p:spPr bwMode="blackGray">
              <a:xfrm>
                <a:off x="1764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0" name="Rectangle 46"/>
              <p:cNvSpPr>
                <a:spLocks noChangeArrowheads="1"/>
              </p:cNvSpPr>
              <p:nvPr/>
            </p:nvSpPr>
            <p:spPr bwMode="blackGray">
              <a:xfrm>
                <a:off x="1764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1" name="Rectangle 47"/>
              <p:cNvSpPr>
                <a:spLocks noChangeArrowheads="1"/>
              </p:cNvSpPr>
              <p:nvPr/>
            </p:nvSpPr>
            <p:spPr bwMode="blackGray">
              <a:xfrm>
                <a:off x="1620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2" name="Rectangle 48"/>
              <p:cNvSpPr>
                <a:spLocks noChangeArrowheads="1"/>
              </p:cNvSpPr>
              <p:nvPr/>
            </p:nvSpPr>
            <p:spPr bwMode="blackGray">
              <a:xfrm>
                <a:off x="1908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3" name="Rectangle 49"/>
              <p:cNvSpPr>
                <a:spLocks noChangeArrowheads="1"/>
              </p:cNvSpPr>
              <p:nvPr/>
            </p:nvSpPr>
            <p:spPr bwMode="blackGray">
              <a:xfrm>
                <a:off x="2052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4" name="Rectangle 50"/>
              <p:cNvSpPr>
                <a:spLocks noChangeArrowheads="1"/>
              </p:cNvSpPr>
              <p:nvPr/>
            </p:nvSpPr>
            <p:spPr bwMode="blackGray">
              <a:xfrm>
                <a:off x="2052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5" name="Rectangle 51"/>
              <p:cNvSpPr>
                <a:spLocks noChangeArrowheads="1"/>
              </p:cNvSpPr>
              <p:nvPr/>
            </p:nvSpPr>
            <p:spPr bwMode="blackGray">
              <a:xfrm>
                <a:off x="1908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6" name="Rectangle 52"/>
              <p:cNvSpPr>
                <a:spLocks noChangeArrowheads="1"/>
              </p:cNvSpPr>
              <p:nvPr/>
            </p:nvSpPr>
            <p:spPr bwMode="blackGray">
              <a:xfrm>
                <a:off x="2052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7" name="Rectangle 53"/>
              <p:cNvSpPr>
                <a:spLocks noChangeArrowheads="1"/>
              </p:cNvSpPr>
              <p:nvPr/>
            </p:nvSpPr>
            <p:spPr bwMode="blackGray">
              <a:xfrm>
                <a:off x="2052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8" name="Rectangle 54"/>
              <p:cNvSpPr>
                <a:spLocks noChangeArrowheads="1"/>
              </p:cNvSpPr>
              <p:nvPr/>
            </p:nvSpPr>
            <p:spPr bwMode="blackGray">
              <a:xfrm>
                <a:off x="1908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69" name="Rectangle 55"/>
              <p:cNvSpPr>
                <a:spLocks noChangeArrowheads="1"/>
              </p:cNvSpPr>
              <p:nvPr/>
            </p:nvSpPr>
            <p:spPr bwMode="blackGray">
              <a:xfrm>
                <a:off x="2196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0" name="Rectangle 56"/>
              <p:cNvSpPr>
                <a:spLocks noChangeArrowheads="1"/>
              </p:cNvSpPr>
              <p:nvPr/>
            </p:nvSpPr>
            <p:spPr bwMode="blackGray">
              <a:xfrm>
                <a:off x="2196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1" name="Rectangle 57"/>
              <p:cNvSpPr>
                <a:spLocks noChangeArrowheads="1"/>
              </p:cNvSpPr>
              <p:nvPr/>
            </p:nvSpPr>
            <p:spPr bwMode="blackGray">
              <a:xfrm>
                <a:off x="2196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2" name="Rectangle 58"/>
              <p:cNvSpPr>
                <a:spLocks noChangeArrowheads="1"/>
              </p:cNvSpPr>
              <p:nvPr/>
            </p:nvSpPr>
            <p:spPr bwMode="blackGray">
              <a:xfrm>
                <a:off x="2196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3" name="Rectangle 59"/>
              <p:cNvSpPr>
                <a:spLocks noChangeArrowheads="1"/>
              </p:cNvSpPr>
              <p:nvPr/>
            </p:nvSpPr>
            <p:spPr bwMode="blackGray">
              <a:xfrm>
                <a:off x="1620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4" name="Rectangle 60"/>
              <p:cNvSpPr>
                <a:spLocks noChangeArrowheads="1"/>
              </p:cNvSpPr>
              <p:nvPr/>
            </p:nvSpPr>
            <p:spPr bwMode="blackGray">
              <a:xfrm>
                <a:off x="1764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5" name="Rectangle 61"/>
              <p:cNvSpPr>
                <a:spLocks noChangeArrowheads="1"/>
              </p:cNvSpPr>
              <p:nvPr/>
            </p:nvSpPr>
            <p:spPr bwMode="blackGray">
              <a:xfrm>
                <a:off x="1908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6" name="Rectangle 62"/>
              <p:cNvSpPr>
                <a:spLocks noChangeArrowheads="1"/>
              </p:cNvSpPr>
              <p:nvPr/>
            </p:nvSpPr>
            <p:spPr bwMode="blackGray">
              <a:xfrm>
                <a:off x="2052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77" name="Rectangle 63"/>
              <p:cNvSpPr>
                <a:spLocks noChangeArrowheads="1"/>
              </p:cNvSpPr>
              <p:nvPr/>
            </p:nvSpPr>
            <p:spPr bwMode="blackGray">
              <a:xfrm>
                <a:off x="2196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858000" y="2933700"/>
            <a:ext cx="381000" cy="381000"/>
            <a:chOff x="3312" y="2832"/>
            <a:chExt cx="720" cy="720"/>
          </a:xfrm>
        </p:grpSpPr>
        <p:sp>
          <p:nvSpPr>
            <p:cNvPr id="51226" name="Rectangle 66"/>
            <p:cNvSpPr>
              <a:spLocks noChangeArrowheads="1"/>
            </p:cNvSpPr>
            <p:nvPr/>
          </p:nvSpPr>
          <p:spPr bwMode="blackGray">
            <a:xfrm>
              <a:off x="3600" y="3120"/>
              <a:ext cx="144" cy="144"/>
            </a:xfrm>
            <a:prstGeom prst="rect">
              <a:avLst/>
            </a:prstGeom>
            <a:solidFill>
              <a:srgbClr val="D7AC57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grpSp>
          <p:nvGrpSpPr>
            <p:cNvPr id="51227" name="Group 67"/>
            <p:cNvGrpSpPr>
              <a:grpSpLocks/>
            </p:cNvGrpSpPr>
            <p:nvPr/>
          </p:nvGrpSpPr>
          <p:grpSpPr bwMode="auto">
            <a:xfrm>
              <a:off x="3312" y="2832"/>
              <a:ext cx="720" cy="720"/>
              <a:chOff x="1620" y="1536"/>
              <a:chExt cx="720" cy="720"/>
            </a:xfrm>
          </p:grpSpPr>
          <p:sp>
            <p:nvSpPr>
              <p:cNvPr id="51228" name="Rectangle 68"/>
              <p:cNvSpPr>
                <a:spLocks noChangeArrowheads="1"/>
              </p:cNvSpPr>
              <p:nvPr/>
            </p:nvSpPr>
            <p:spPr bwMode="blackGray">
              <a:xfrm>
                <a:off x="1620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29" name="Rectangle 69"/>
              <p:cNvSpPr>
                <a:spLocks noChangeArrowheads="1"/>
              </p:cNvSpPr>
              <p:nvPr/>
            </p:nvSpPr>
            <p:spPr bwMode="blackGray">
              <a:xfrm>
                <a:off x="1764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0" name="Rectangle 70"/>
              <p:cNvSpPr>
                <a:spLocks noChangeArrowheads="1"/>
              </p:cNvSpPr>
              <p:nvPr/>
            </p:nvSpPr>
            <p:spPr bwMode="blackGray">
              <a:xfrm>
                <a:off x="1764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1" name="Rectangle 71"/>
              <p:cNvSpPr>
                <a:spLocks noChangeArrowheads="1"/>
              </p:cNvSpPr>
              <p:nvPr/>
            </p:nvSpPr>
            <p:spPr bwMode="blackGray">
              <a:xfrm>
                <a:off x="1620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2" name="Rectangle 72"/>
              <p:cNvSpPr>
                <a:spLocks noChangeArrowheads="1"/>
              </p:cNvSpPr>
              <p:nvPr/>
            </p:nvSpPr>
            <p:spPr bwMode="blackGray">
              <a:xfrm>
                <a:off x="1620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3" name="Rectangle 73"/>
              <p:cNvSpPr>
                <a:spLocks noChangeArrowheads="1"/>
              </p:cNvSpPr>
              <p:nvPr/>
            </p:nvSpPr>
            <p:spPr bwMode="blackGray">
              <a:xfrm>
                <a:off x="1764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4" name="Rectangle 74"/>
              <p:cNvSpPr>
                <a:spLocks noChangeArrowheads="1"/>
              </p:cNvSpPr>
              <p:nvPr/>
            </p:nvSpPr>
            <p:spPr bwMode="blackGray">
              <a:xfrm>
                <a:off x="1764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5" name="Rectangle 75"/>
              <p:cNvSpPr>
                <a:spLocks noChangeArrowheads="1"/>
              </p:cNvSpPr>
              <p:nvPr/>
            </p:nvSpPr>
            <p:spPr bwMode="blackGray">
              <a:xfrm>
                <a:off x="1620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6" name="Rectangle 76"/>
              <p:cNvSpPr>
                <a:spLocks noChangeArrowheads="1"/>
              </p:cNvSpPr>
              <p:nvPr/>
            </p:nvSpPr>
            <p:spPr bwMode="blackGray">
              <a:xfrm>
                <a:off x="1908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7" name="Rectangle 77"/>
              <p:cNvSpPr>
                <a:spLocks noChangeArrowheads="1"/>
              </p:cNvSpPr>
              <p:nvPr/>
            </p:nvSpPr>
            <p:spPr bwMode="blackGray">
              <a:xfrm>
                <a:off x="2052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8" name="Rectangle 78"/>
              <p:cNvSpPr>
                <a:spLocks noChangeArrowheads="1"/>
              </p:cNvSpPr>
              <p:nvPr/>
            </p:nvSpPr>
            <p:spPr bwMode="blackGray">
              <a:xfrm>
                <a:off x="2052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39" name="Rectangle 79"/>
              <p:cNvSpPr>
                <a:spLocks noChangeArrowheads="1"/>
              </p:cNvSpPr>
              <p:nvPr/>
            </p:nvSpPr>
            <p:spPr bwMode="blackGray">
              <a:xfrm>
                <a:off x="1908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0" name="Rectangle 80"/>
              <p:cNvSpPr>
                <a:spLocks noChangeArrowheads="1"/>
              </p:cNvSpPr>
              <p:nvPr/>
            </p:nvSpPr>
            <p:spPr bwMode="blackGray">
              <a:xfrm>
                <a:off x="2052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1" name="Rectangle 81"/>
              <p:cNvSpPr>
                <a:spLocks noChangeArrowheads="1"/>
              </p:cNvSpPr>
              <p:nvPr/>
            </p:nvSpPr>
            <p:spPr bwMode="blackGray">
              <a:xfrm>
                <a:off x="2052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2" name="Rectangle 82"/>
              <p:cNvSpPr>
                <a:spLocks noChangeArrowheads="1"/>
              </p:cNvSpPr>
              <p:nvPr/>
            </p:nvSpPr>
            <p:spPr bwMode="blackGray">
              <a:xfrm>
                <a:off x="1908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3" name="Rectangle 83"/>
              <p:cNvSpPr>
                <a:spLocks noChangeArrowheads="1"/>
              </p:cNvSpPr>
              <p:nvPr/>
            </p:nvSpPr>
            <p:spPr bwMode="blackGray">
              <a:xfrm>
                <a:off x="2196" y="168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4" name="Rectangle 84"/>
              <p:cNvSpPr>
                <a:spLocks noChangeArrowheads="1"/>
              </p:cNvSpPr>
              <p:nvPr/>
            </p:nvSpPr>
            <p:spPr bwMode="blackGray">
              <a:xfrm>
                <a:off x="2196" y="182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5" name="Rectangle 85"/>
              <p:cNvSpPr>
                <a:spLocks noChangeArrowheads="1"/>
              </p:cNvSpPr>
              <p:nvPr/>
            </p:nvSpPr>
            <p:spPr bwMode="blackGray">
              <a:xfrm>
                <a:off x="2196" y="153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6" name="Rectangle 86"/>
              <p:cNvSpPr>
                <a:spLocks noChangeArrowheads="1"/>
              </p:cNvSpPr>
              <p:nvPr/>
            </p:nvSpPr>
            <p:spPr bwMode="blackGray">
              <a:xfrm>
                <a:off x="2196" y="196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7" name="Rectangle 87"/>
              <p:cNvSpPr>
                <a:spLocks noChangeArrowheads="1"/>
              </p:cNvSpPr>
              <p:nvPr/>
            </p:nvSpPr>
            <p:spPr bwMode="blackGray">
              <a:xfrm>
                <a:off x="1620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8" name="Rectangle 88"/>
              <p:cNvSpPr>
                <a:spLocks noChangeArrowheads="1"/>
              </p:cNvSpPr>
              <p:nvPr/>
            </p:nvSpPr>
            <p:spPr bwMode="blackGray">
              <a:xfrm>
                <a:off x="1764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49" name="Rectangle 89"/>
              <p:cNvSpPr>
                <a:spLocks noChangeArrowheads="1"/>
              </p:cNvSpPr>
              <p:nvPr/>
            </p:nvSpPr>
            <p:spPr bwMode="blackGray">
              <a:xfrm>
                <a:off x="1908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0" name="Rectangle 90"/>
              <p:cNvSpPr>
                <a:spLocks noChangeArrowheads="1"/>
              </p:cNvSpPr>
              <p:nvPr/>
            </p:nvSpPr>
            <p:spPr bwMode="blackGray">
              <a:xfrm>
                <a:off x="2052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1251" name="Rectangle 91"/>
              <p:cNvSpPr>
                <a:spLocks noChangeArrowheads="1"/>
              </p:cNvSpPr>
              <p:nvPr/>
            </p:nvSpPr>
            <p:spPr bwMode="blackGray">
              <a:xfrm>
                <a:off x="2196" y="211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2192476" name="Freeform 92"/>
          <p:cNvSpPr>
            <a:spLocks/>
          </p:cNvSpPr>
          <p:nvPr/>
        </p:nvSpPr>
        <p:spPr bwMode="blackGray">
          <a:xfrm>
            <a:off x="3276600" y="2286000"/>
            <a:ext cx="3733800" cy="876300"/>
          </a:xfrm>
          <a:custGeom>
            <a:avLst/>
            <a:gdLst>
              <a:gd name="T0" fmla="*/ 2147483647 w 2352"/>
              <a:gd name="T1" fmla="*/ 2147483647 h 552"/>
              <a:gd name="T2" fmla="*/ 2147483647 w 2352"/>
              <a:gd name="T3" fmla="*/ 2147483647 h 552"/>
              <a:gd name="T4" fmla="*/ 2147483647 w 2352"/>
              <a:gd name="T5" fmla="*/ 2147483647 h 552"/>
              <a:gd name="T6" fmla="*/ 0 w 2352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2352"/>
              <a:gd name="T13" fmla="*/ 0 h 552"/>
              <a:gd name="T14" fmla="*/ 2352 w 2352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2" h="552">
                <a:moveTo>
                  <a:pt x="2352" y="504"/>
                </a:moveTo>
                <a:cubicBezTo>
                  <a:pt x="2168" y="348"/>
                  <a:pt x="1984" y="192"/>
                  <a:pt x="1680" y="120"/>
                </a:cubicBezTo>
                <a:cubicBezTo>
                  <a:pt x="1376" y="48"/>
                  <a:pt x="808" y="0"/>
                  <a:pt x="528" y="72"/>
                </a:cubicBezTo>
                <a:cubicBezTo>
                  <a:pt x="248" y="144"/>
                  <a:pt x="124" y="348"/>
                  <a:pt x="0" y="55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192477" name="Rectangle 93"/>
          <p:cNvSpPr>
            <a:spLocks noChangeArrowheads="1"/>
          </p:cNvSpPr>
          <p:nvPr/>
        </p:nvSpPr>
        <p:spPr bwMode="blackGray">
          <a:xfrm>
            <a:off x="3028950" y="3162300"/>
            <a:ext cx="228600" cy="228600"/>
          </a:xfrm>
          <a:prstGeom prst="rect">
            <a:avLst/>
          </a:prstGeom>
          <a:solidFill>
            <a:srgbClr val="D7AC57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7" name="Group 119"/>
          <p:cNvGrpSpPr>
            <a:grpSpLocks/>
          </p:cNvGrpSpPr>
          <p:nvPr/>
        </p:nvGrpSpPr>
        <p:grpSpPr bwMode="auto">
          <a:xfrm>
            <a:off x="2800350" y="2933700"/>
            <a:ext cx="685800" cy="685800"/>
            <a:chOff x="3696" y="3168"/>
            <a:chExt cx="432" cy="432"/>
          </a:xfrm>
        </p:grpSpPr>
        <p:sp>
          <p:nvSpPr>
            <p:cNvPr id="51221" name="Rectangle 96"/>
            <p:cNvSpPr>
              <a:spLocks noChangeArrowheads="1"/>
            </p:cNvSpPr>
            <p:nvPr/>
          </p:nvSpPr>
          <p:spPr bwMode="blackGray">
            <a:xfrm>
              <a:off x="3696" y="31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22" name="Rectangle 101"/>
            <p:cNvSpPr>
              <a:spLocks noChangeArrowheads="1"/>
            </p:cNvSpPr>
            <p:nvPr/>
          </p:nvSpPr>
          <p:spPr bwMode="blackGray">
            <a:xfrm>
              <a:off x="3696" y="345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23" name="Rectangle 104"/>
            <p:cNvSpPr>
              <a:spLocks noChangeArrowheads="1"/>
            </p:cNvSpPr>
            <p:nvPr/>
          </p:nvSpPr>
          <p:spPr bwMode="blackGray">
            <a:xfrm>
              <a:off x="3984" y="316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24" name="Rectangle 108"/>
            <p:cNvSpPr>
              <a:spLocks noChangeArrowheads="1"/>
            </p:cNvSpPr>
            <p:nvPr/>
          </p:nvSpPr>
          <p:spPr bwMode="blackGray">
            <a:xfrm>
              <a:off x="3984" y="345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1225" name="Rectangle 97"/>
            <p:cNvSpPr>
              <a:spLocks noChangeArrowheads="1"/>
            </p:cNvSpPr>
            <p:nvPr/>
          </p:nvSpPr>
          <p:spPr bwMode="blackGray">
            <a:xfrm>
              <a:off x="3840" y="3312"/>
              <a:ext cx="144" cy="144"/>
            </a:xfrm>
            <a:prstGeom prst="rect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2192507" name="Text Box 123"/>
          <p:cNvSpPr txBox="1">
            <a:spLocks noChangeArrowheads="1"/>
          </p:cNvSpPr>
          <p:nvPr/>
        </p:nvSpPr>
        <p:spPr bwMode="blackGray">
          <a:xfrm>
            <a:off x="5643563" y="4691063"/>
            <a:ext cx="2836862" cy="523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Appearance space</a:t>
            </a:r>
          </a:p>
        </p:txBody>
      </p:sp>
      <p:sp>
        <p:nvSpPr>
          <p:cNvPr id="44051" name="Rectangle 10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100" b="0" smtClean="0">
                <a:ea typeface="宋体" pitchFamily="2" charset="-122"/>
              </a:rPr>
              <a:t>[Lefebvre &amp; Hoppe 2006]</a:t>
            </a:r>
            <a:br>
              <a:rPr lang="en-US" altLang="zh-CN" sz="3100" b="0" smtClean="0">
                <a:ea typeface="宋体" pitchFamily="2" charset="-122"/>
              </a:rPr>
            </a:br>
            <a:r>
              <a:rPr lang="en-US" altLang="zh-CN" sz="3100" b="0" smtClean="0">
                <a:ea typeface="宋体" pitchFamily="2" charset="-122"/>
              </a:rPr>
              <a:t>Gather neighborhood information into pixels</a:t>
            </a:r>
          </a:p>
        </p:txBody>
      </p:sp>
      <p:sp>
        <p:nvSpPr>
          <p:cNvPr id="66467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anchor="ctr"/>
          <a:lstStyle/>
          <a:p>
            <a:pPr eaLnBrk="0">
              <a:defRPr/>
            </a:pPr>
            <a:r>
              <a:rPr lang="en-US" altLang="zh-CN" sz="3700" b="1" i="0">
                <a:ea typeface="宋体" pitchFamily="2" charset="-122"/>
              </a:rPr>
              <a:t>Acceleration – Appearance Space</a:t>
            </a:r>
            <a:endParaRPr lang="en-US" sz="3700" b="1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0.03576 -0.00023 0.15 0 0.21458 -0.00139 C 0.15312 0.02083 0.06666 0.06389 -0.01146 0.09028 C 0.05104 0.09167 0.15833 0.08472 0.21354 0.08333 C 0.15729 0.10139 0.05 0.16667 -0.00417 0.18472 C 0.06979 0.18333 0.15416 0.18889 0.21354 0.18889 C 0.15625 0.20833 0.05625 0.25417 -0.00313 0.27639 C 0.05833 0.27917 0.16753 0.27639 0.2125 0.27639 " pathEditMode="relative" rAng="0" ptsTypes="affffff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476" grpId="0" animBg="1"/>
      <p:bldP spid="2192476" grpId="1" animBg="1"/>
      <p:bldP spid="2192477" grpId="0" animBg="1"/>
      <p:bldP spid="2192477" grpId="1" animBg="1"/>
      <p:bldP spid="21925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Acceleration – Appearance Space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Neighborhood </a:t>
            </a:r>
            <a:r>
              <a:rPr lang="en-US" altLang="zh-CN" sz="3300" smtClean="0">
                <a:ea typeface="宋体" pitchFamily="2" charset="-122"/>
                <a:cs typeface="Arial" pitchFamily="34" charset="0"/>
              </a:rPr>
              <a:t>→ </a:t>
            </a:r>
            <a:r>
              <a:rPr lang="en-US" altLang="zh-CN" sz="3300" smtClean="0">
                <a:ea typeface="宋体" pitchFamily="2" charset="-122"/>
              </a:rPr>
              <a:t>Pixel Information</a:t>
            </a:r>
            <a:endParaRPr lang="en-US" sz="3300" smtClean="0"/>
          </a:p>
        </p:txBody>
      </p:sp>
      <p:grpSp>
        <p:nvGrpSpPr>
          <p:cNvPr id="52227" name="Group 88"/>
          <p:cNvGrpSpPr>
            <a:grpSpLocks/>
          </p:cNvGrpSpPr>
          <p:nvPr/>
        </p:nvGrpSpPr>
        <p:grpSpPr bwMode="auto">
          <a:xfrm>
            <a:off x="609600" y="1876425"/>
            <a:ext cx="1600200" cy="1828800"/>
            <a:chOff x="384" y="1440"/>
            <a:chExt cx="1008" cy="1152"/>
          </a:xfrm>
        </p:grpSpPr>
        <p:grpSp>
          <p:nvGrpSpPr>
            <p:cNvPr id="52393" name="Group 12"/>
            <p:cNvGrpSpPr>
              <a:grpSpLocks/>
            </p:cNvGrpSpPr>
            <p:nvPr/>
          </p:nvGrpSpPr>
          <p:grpSpPr bwMode="auto">
            <a:xfrm>
              <a:off x="384" y="1440"/>
              <a:ext cx="144" cy="1152"/>
              <a:chOff x="384" y="1440"/>
              <a:chExt cx="144" cy="1152"/>
            </a:xfrm>
          </p:grpSpPr>
          <p:sp>
            <p:nvSpPr>
              <p:cNvPr id="52448" name="Rectangle 4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9" name="Rectangle 5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0" name="Rectangle 6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1" name="Rectangle 7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2" name="Rectangle 8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3" name="Rectangle 9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4" name="Rectangle 10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55" name="Rectangle 11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4" name="Group 13"/>
            <p:cNvGrpSpPr>
              <a:grpSpLocks/>
            </p:cNvGrpSpPr>
            <p:nvPr/>
          </p:nvGrpSpPr>
          <p:grpSpPr bwMode="auto">
            <a:xfrm>
              <a:off x="528" y="1440"/>
              <a:ext cx="144" cy="1152"/>
              <a:chOff x="384" y="1440"/>
              <a:chExt cx="144" cy="1152"/>
            </a:xfrm>
          </p:grpSpPr>
          <p:sp>
            <p:nvSpPr>
              <p:cNvPr id="52440" name="Rectangle 14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1" name="Rectangle 15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2" name="Rectangle 16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3" name="Rectangle 17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4" name="Rectangle 18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5" name="Rectangle 19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6" name="Rectangle 20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47" name="Rectangle 21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5" name="Group 22"/>
            <p:cNvGrpSpPr>
              <a:grpSpLocks/>
            </p:cNvGrpSpPr>
            <p:nvPr/>
          </p:nvGrpSpPr>
          <p:grpSpPr bwMode="auto">
            <a:xfrm>
              <a:off x="672" y="1440"/>
              <a:ext cx="144" cy="1152"/>
              <a:chOff x="384" y="1440"/>
              <a:chExt cx="144" cy="1152"/>
            </a:xfrm>
          </p:grpSpPr>
          <p:sp>
            <p:nvSpPr>
              <p:cNvPr id="52432" name="Rectangle 23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3" name="Rectangle 24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4" name="Rectangle 25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5" name="Rectangle 26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6" name="Rectangle 27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7" name="Rectangle 28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8" name="Rectangle 29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9" name="Rectangle 30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6" name="Group 31"/>
            <p:cNvGrpSpPr>
              <a:grpSpLocks/>
            </p:cNvGrpSpPr>
            <p:nvPr/>
          </p:nvGrpSpPr>
          <p:grpSpPr bwMode="auto">
            <a:xfrm>
              <a:off x="816" y="1440"/>
              <a:ext cx="144" cy="1152"/>
              <a:chOff x="384" y="1440"/>
              <a:chExt cx="144" cy="1152"/>
            </a:xfrm>
          </p:grpSpPr>
          <p:sp>
            <p:nvSpPr>
              <p:cNvPr id="52424" name="Rectangle 32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5" name="Rectangle 33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6" name="Rectangle 34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7" name="Rectangle 35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8" name="Rectangle 36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9" name="Rectangle 37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0" name="Rectangle 38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31" name="Rectangle 39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7" name="Group 40"/>
            <p:cNvGrpSpPr>
              <a:grpSpLocks/>
            </p:cNvGrpSpPr>
            <p:nvPr/>
          </p:nvGrpSpPr>
          <p:grpSpPr bwMode="auto">
            <a:xfrm>
              <a:off x="960" y="1440"/>
              <a:ext cx="144" cy="1152"/>
              <a:chOff x="384" y="1440"/>
              <a:chExt cx="144" cy="1152"/>
            </a:xfrm>
          </p:grpSpPr>
          <p:sp>
            <p:nvSpPr>
              <p:cNvPr id="52416" name="Rectangle 41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7" name="Rectangle 42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8" name="Rectangle 43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9" name="Rectangle 44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0" name="Rectangle 45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1" name="Rectangle 46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2" name="Rectangle 47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23" name="Rectangle 48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8" name="Group 49"/>
            <p:cNvGrpSpPr>
              <a:grpSpLocks/>
            </p:cNvGrpSpPr>
            <p:nvPr/>
          </p:nvGrpSpPr>
          <p:grpSpPr bwMode="auto">
            <a:xfrm>
              <a:off x="1104" y="1440"/>
              <a:ext cx="144" cy="1152"/>
              <a:chOff x="384" y="1440"/>
              <a:chExt cx="144" cy="1152"/>
            </a:xfrm>
          </p:grpSpPr>
          <p:sp>
            <p:nvSpPr>
              <p:cNvPr id="52408" name="Rectangle 50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9" name="Rectangle 51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0" name="Rectangle 52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1" name="Rectangle 53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2" name="Rectangle 54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3" name="Rectangle 55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4" name="Rectangle 56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15" name="Rectangle 57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99" name="Group 58"/>
            <p:cNvGrpSpPr>
              <a:grpSpLocks/>
            </p:cNvGrpSpPr>
            <p:nvPr/>
          </p:nvGrpSpPr>
          <p:grpSpPr bwMode="auto">
            <a:xfrm>
              <a:off x="1248" y="1440"/>
              <a:ext cx="144" cy="1152"/>
              <a:chOff x="384" y="1440"/>
              <a:chExt cx="144" cy="1152"/>
            </a:xfrm>
          </p:grpSpPr>
          <p:sp>
            <p:nvSpPr>
              <p:cNvPr id="52400" name="Rectangle 59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1" name="Rectangle 60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2" name="Rectangle 61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3" name="Rectangle 62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4" name="Rectangle 63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5" name="Rectangle 64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6" name="Rectangle 65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407" name="Rectangle 66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</p:grpSp>
      <p:grpSp>
        <p:nvGrpSpPr>
          <p:cNvPr id="10" name="Group 257"/>
          <p:cNvGrpSpPr>
            <a:grpSpLocks/>
          </p:cNvGrpSpPr>
          <p:nvPr/>
        </p:nvGrpSpPr>
        <p:grpSpPr bwMode="auto">
          <a:xfrm>
            <a:off x="838200" y="2105025"/>
            <a:ext cx="1143000" cy="1143000"/>
            <a:chOff x="528" y="1392"/>
            <a:chExt cx="720" cy="720"/>
          </a:xfrm>
        </p:grpSpPr>
        <p:sp>
          <p:nvSpPr>
            <p:cNvPr id="52391" name="Rectangle 85"/>
            <p:cNvSpPr>
              <a:spLocks noChangeArrowheads="1"/>
            </p:cNvSpPr>
            <p:nvPr/>
          </p:nvSpPr>
          <p:spPr bwMode="blackGray">
            <a:xfrm>
              <a:off x="816" y="1680"/>
              <a:ext cx="144" cy="144"/>
            </a:xfrm>
            <a:prstGeom prst="rect">
              <a:avLst/>
            </a:prstGeom>
            <a:noFill/>
            <a:ln w="38100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92" name="Rectangle 86"/>
            <p:cNvSpPr>
              <a:spLocks noChangeArrowheads="1"/>
            </p:cNvSpPr>
            <p:nvPr/>
          </p:nvSpPr>
          <p:spPr bwMode="blackGray">
            <a:xfrm>
              <a:off x="528" y="1392"/>
              <a:ext cx="720" cy="720"/>
            </a:xfrm>
            <a:prstGeom prst="rect">
              <a:avLst/>
            </a:prstGeom>
            <a:noFill/>
            <a:ln w="38100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1984599" name="Line 87"/>
          <p:cNvSpPr>
            <a:spLocks noChangeShapeType="1"/>
          </p:cNvSpPr>
          <p:nvPr/>
        </p:nvSpPr>
        <p:spPr bwMode="blackGray">
          <a:xfrm>
            <a:off x="2362200" y="2714625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" name="Group 89"/>
          <p:cNvGrpSpPr>
            <a:grpSpLocks/>
          </p:cNvGrpSpPr>
          <p:nvPr/>
        </p:nvGrpSpPr>
        <p:grpSpPr bwMode="auto">
          <a:xfrm>
            <a:off x="2971800" y="1876425"/>
            <a:ext cx="1600200" cy="1828800"/>
            <a:chOff x="384" y="1440"/>
            <a:chExt cx="1008" cy="1152"/>
          </a:xfrm>
        </p:grpSpPr>
        <p:grpSp>
          <p:nvGrpSpPr>
            <p:cNvPr id="52328" name="Group 90"/>
            <p:cNvGrpSpPr>
              <a:grpSpLocks/>
            </p:cNvGrpSpPr>
            <p:nvPr/>
          </p:nvGrpSpPr>
          <p:grpSpPr bwMode="auto">
            <a:xfrm>
              <a:off x="384" y="1440"/>
              <a:ext cx="144" cy="1152"/>
              <a:chOff x="384" y="1440"/>
              <a:chExt cx="144" cy="1152"/>
            </a:xfrm>
          </p:grpSpPr>
          <p:sp>
            <p:nvSpPr>
              <p:cNvPr id="52383" name="Rectangle 91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4" name="Rectangle 92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5" name="Rectangle 93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6" name="Rectangle 94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7" name="Rectangle 95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8" name="Rectangle 96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9" name="Rectangle 97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90" name="Rectangle 98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29" name="Group 99"/>
            <p:cNvGrpSpPr>
              <a:grpSpLocks/>
            </p:cNvGrpSpPr>
            <p:nvPr/>
          </p:nvGrpSpPr>
          <p:grpSpPr bwMode="auto">
            <a:xfrm>
              <a:off x="528" y="1440"/>
              <a:ext cx="144" cy="1152"/>
              <a:chOff x="384" y="1440"/>
              <a:chExt cx="144" cy="1152"/>
            </a:xfrm>
          </p:grpSpPr>
          <p:sp>
            <p:nvSpPr>
              <p:cNvPr id="52375" name="Rectangle 100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6" name="Rectangle 101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7" name="Rectangle 102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8" name="Rectangle 103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9" name="Rectangle 104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0" name="Rectangle 105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1" name="Rectangle 106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82" name="Rectangle 107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30" name="Group 108"/>
            <p:cNvGrpSpPr>
              <a:grpSpLocks/>
            </p:cNvGrpSpPr>
            <p:nvPr/>
          </p:nvGrpSpPr>
          <p:grpSpPr bwMode="auto">
            <a:xfrm>
              <a:off x="672" y="1440"/>
              <a:ext cx="144" cy="1152"/>
              <a:chOff x="384" y="1440"/>
              <a:chExt cx="144" cy="1152"/>
            </a:xfrm>
          </p:grpSpPr>
          <p:sp>
            <p:nvSpPr>
              <p:cNvPr id="52367" name="Rectangle 109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8" name="Rectangle 110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9" name="Rectangle 111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0" name="Rectangle 112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1" name="Rectangle 113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2" name="Rectangle 114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3" name="Rectangle 115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74" name="Rectangle 116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31" name="Group 117"/>
            <p:cNvGrpSpPr>
              <a:grpSpLocks/>
            </p:cNvGrpSpPr>
            <p:nvPr/>
          </p:nvGrpSpPr>
          <p:grpSpPr bwMode="auto">
            <a:xfrm>
              <a:off x="816" y="1440"/>
              <a:ext cx="144" cy="1152"/>
              <a:chOff x="384" y="1440"/>
              <a:chExt cx="144" cy="1152"/>
            </a:xfrm>
          </p:grpSpPr>
          <p:sp>
            <p:nvSpPr>
              <p:cNvPr id="52359" name="Rectangle 118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0" name="Rectangle 119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1" name="Rectangle 120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2" name="Rectangle 121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3" name="Rectangle 122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4" name="Rectangle 123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5" name="Rectangle 124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66" name="Rectangle 125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32" name="Group 126"/>
            <p:cNvGrpSpPr>
              <a:grpSpLocks/>
            </p:cNvGrpSpPr>
            <p:nvPr/>
          </p:nvGrpSpPr>
          <p:grpSpPr bwMode="auto">
            <a:xfrm>
              <a:off x="960" y="1440"/>
              <a:ext cx="144" cy="1152"/>
              <a:chOff x="384" y="1440"/>
              <a:chExt cx="144" cy="1152"/>
            </a:xfrm>
          </p:grpSpPr>
          <p:sp>
            <p:nvSpPr>
              <p:cNvPr id="52351" name="Rectangle 127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2" name="Rectangle 128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3" name="Rectangle 129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4" name="Rectangle 130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5" name="Rectangle 131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6" name="Rectangle 132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7" name="Rectangle 133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8" name="Rectangle 134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33" name="Group 135"/>
            <p:cNvGrpSpPr>
              <a:grpSpLocks/>
            </p:cNvGrpSpPr>
            <p:nvPr/>
          </p:nvGrpSpPr>
          <p:grpSpPr bwMode="auto">
            <a:xfrm>
              <a:off x="1104" y="1440"/>
              <a:ext cx="144" cy="1152"/>
              <a:chOff x="384" y="1440"/>
              <a:chExt cx="144" cy="1152"/>
            </a:xfrm>
          </p:grpSpPr>
          <p:sp>
            <p:nvSpPr>
              <p:cNvPr id="52343" name="Rectangle 136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4" name="Rectangle 137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5" name="Rectangle 138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6" name="Rectangle 139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7" name="Rectangle 140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8" name="Rectangle 141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9" name="Rectangle 142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50" name="Rectangle 143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334" name="Group 144"/>
            <p:cNvGrpSpPr>
              <a:grpSpLocks/>
            </p:cNvGrpSpPr>
            <p:nvPr/>
          </p:nvGrpSpPr>
          <p:grpSpPr bwMode="auto">
            <a:xfrm>
              <a:off x="1248" y="1440"/>
              <a:ext cx="144" cy="1152"/>
              <a:chOff x="384" y="1440"/>
              <a:chExt cx="144" cy="1152"/>
            </a:xfrm>
          </p:grpSpPr>
          <p:sp>
            <p:nvSpPr>
              <p:cNvPr id="52335" name="Rectangle 145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36" name="Rectangle 146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37" name="Rectangle 147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38" name="Rectangle 148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39" name="Rectangle 149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0" name="Rectangle 150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1" name="Rectangle 151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42" name="Rectangle 152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1984665" name="Rectangle 153"/>
          <p:cNvSpPr>
            <a:spLocks noChangeArrowheads="1"/>
          </p:cNvSpPr>
          <p:nvPr/>
        </p:nvSpPr>
        <p:spPr bwMode="blackGray">
          <a:xfrm>
            <a:off x="3657600" y="2562225"/>
            <a:ext cx="228600" cy="228600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984681" name="Line 169"/>
          <p:cNvSpPr>
            <a:spLocks noChangeShapeType="1"/>
          </p:cNvSpPr>
          <p:nvPr/>
        </p:nvSpPr>
        <p:spPr bwMode="blackGray">
          <a:xfrm>
            <a:off x="5772150" y="2714625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9" name="Group 178"/>
          <p:cNvGrpSpPr>
            <a:grpSpLocks/>
          </p:cNvGrpSpPr>
          <p:nvPr/>
        </p:nvGrpSpPr>
        <p:grpSpPr bwMode="auto">
          <a:xfrm>
            <a:off x="6430963" y="1647825"/>
            <a:ext cx="228600" cy="1828800"/>
            <a:chOff x="3984" y="1296"/>
            <a:chExt cx="144" cy="1152"/>
          </a:xfrm>
        </p:grpSpPr>
        <p:sp>
          <p:nvSpPr>
            <p:cNvPr id="52320" name="Rectangle 170"/>
            <p:cNvSpPr>
              <a:spLocks noChangeArrowheads="1"/>
            </p:cNvSpPr>
            <p:nvPr/>
          </p:nvSpPr>
          <p:spPr bwMode="blackGray">
            <a:xfrm>
              <a:off x="3984" y="129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1" name="Rectangle 171"/>
            <p:cNvSpPr>
              <a:spLocks noChangeArrowheads="1"/>
            </p:cNvSpPr>
            <p:nvPr/>
          </p:nvSpPr>
          <p:spPr bwMode="blackGray">
            <a:xfrm>
              <a:off x="3984" y="144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2" name="Rectangle 172"/>
            <p:cNvSpPr>
              <a:spLocks noChangeArrowheads="1"/>
            </p:cNvSpPr>
            <p:nvPr/>
          </p:nvSpPr>
          <p:spPr bwMode="blackGray">
            <a:xfrm>
              <a:off x="3984" y="158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3" name="Rectangle 173"/>
            <p:cNvSpPr>
              <a:spLocks noChangeArrowheads="1"/>
            </p:cNvSpPr>
            <p:nvPr/>
          </p:nvSpPr>
          <p:spPr bwMode="blackGray">
            <a:xfrm>
              <a:off x="3984" y="172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4" name="Rectangle 174"/>
            <p:cNvSpPr>
              <a:spLocks noChangeArrowheads="1"/>
            </p:cNvSpPr>
            <p:nvPr/>
          </p:nvSpPr>
          <p:spPr bwMode="blackGray">
            <a:xfrm>
              <a:off x="3984" y="1872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5" name="Rectangle 175"/>
            <p:cNvSpPr>
              <a:spLocks noChangeArrowheads="1"/>
            </p:cNvSpPr>
            <p:nvPr/>
          </p:nvSpPr>
          <p:spPr bwMode="blackGray">
            <a:xfrm>
              <a:off x="3984" y="2016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6" name="Rectangle 176"/>
            <p:cNvSpPr>
              <a:spLocks noChangeArrowheads="1"/>
            </p:cNvSpPr>
            <p:nvPr/>
          </p:nvSpPr>
          <p:spPr bwMode="blackGray">
            <a:xfrm>
              <a:off x="3984" y="2160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327" name="Rectangle 177"/>
            <p:cNvSpPr>
              <a:spLocks noChangeArrowheads="1"/>
            </p:cNvSpPr>
            <p:nvPr/>
          </p:nvSpPr>
          <p:spPr bwMode="blackGray">
            <a:xfrm>
              <a:off x="3984" y="230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grpSp>
        <p:nvGrpSpPr>
          <p:cNvPr id="20" name="Group 180"/>
          <p:cNvGrpSpPr>
            <a:grpSpLocks/>
          </p:cNvGrpSpPr>
          <p:nvPr/>
        </p:nvGrpSpPr>
        <p:grpSpPr bwMode="auto">
          <a:xfrm>
            <a:off x="7239000" y="1876425"/>
            <a:ext cx="1600200" cy="1828800"/>
            <a:chOff x="384" y="1440"/>
            <a:chExt cx="1008" cy="1152"/>
          </a:xfrm>
        </p:grpSpPr>
        <p:grpSp>
          <p:nvGrpSpPr>
            <p:cNvPr id="52257" name="Group 181"/>
            <p:cNvGrpSpPr>
              <a:grpSpLocks/>
            </p:cNvGrpSpPr>
            <p:nvPr/>
          </p:nvGrpSpPr>
          <p:grpSpPr bwMode="auto">
            <a:xfrm>
              <a:off x="384" y="1440"/>
              <a:ext cx="144" cy="1152"/>
              <a:chOff x="384" y="1440"/>
              <a:chExt cx="144" cy="1152"/>
            </a:xfrm>
          </p:grpSpPr>
          <p:sp>
            <p:nvSpPr>
              <p:cNvPr id="52312" name="Rectangle 182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3" name="Rectangle 183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4" name="Rectangle 184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5" name="Rectangle 185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6" name="Rectangle 186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7" name="Rectangle 187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8" name="Rectangle 188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9" name="Rectangle 189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58" name="Group 190"/>
            <p:cNvGrpSpPr>
              <a:grpSpLocks/>
            </p:cNvGrpSpPr>
            <p:nvPr/>
          </p:nvGrpSpPr>
          <p:grpSpPr bwMode="auto">
            <a:xfrm>
              <a:off x="528" y="1440"/>
              <a:ext cx="144" cy="1152"/>
              <a:chOff x="384" y="1440"/>
              <a:chExt cx="144" cy="1152"/>
            </a:xfrm>
          </p:grpSpPr>
          <p:sp>
            <p:nvSpPr>
              <p:cNvPr id="52304" name="Rectangle 191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5" name="Rectangle 192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6" name="Rectangle 193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7" name="Rectangle 194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8" name="Rectangle 195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9" name="Rectangle 196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0" name="Rectangle 197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11" name="Rectangle 198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59" name="Group 199"/>
            <p:cNvGrpSpPr>
              <a:grpSpLocks/>
            </p:cNvGrpSpPr>
            <p:nvPr/>
          </p:nvGrpSpPr>
          <p:grpSpPr bwMode="auto">
            <a:xfrm>
              <a:off x="672" y="1440"/>
              <a:ext cx="144" cy="1152"/>
              <a:chOff x="384" y="1440"/>
              <a:chExt cx="144" cy="1152"/>
            </a:xfrm>
          </p:grpSpPr>
          <p:sp>
            <p:nvSpPr>
              <p:cNvPr id="52296" name="Rectangle 200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7" name="Rectangle 201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8" name="Rectangle 202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9" name="Rectangle 203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0" name="Rectangle 204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1" name="Rectangle 205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2" name="Rectangle 206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303" name="Rectangle 207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60" name="Group 208"/>
            <p:cNvGrpSpPr>
              <a:grpSpLocks/>
            </p:cNvGrpSpPr>
            <p:nvPr/>
          </p:nvGrpSpPr>
          <p:grpSpPr bwMode="auto">
            <a:xfrm>
              <a:off x="816" y="1440"/>
              <a:ext cx="144" cy="1152"/>
              <a:chOff x="384" y="1440"/>
              <a:chExt cx="144" cy="1152"/>
            </a:xfrm>
          </p:grpSpPr>
          <p:sp>
            <p:nvSpPr>
              <p:cNvPr id="52288" name="Rectangle 209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9" name="Rectangle 210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0" name="Rectangle 211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1" name="Rectangle 212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2" name="Rectangle 213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3" name="Rectangle 214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4" name="Rectangle 215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95" name="Rectangle 216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61" name="Group 217"/>
            <p:cNvGrpSpPr>
              <a:grpSpLocks/>
            </p:cNvGrpSpPr>
            <p:nvPr/>
          </p:nvGrpSpPr>
          <p:grpSpPr bwMode="auto">
            <a:xfrm>
              <a:off x="960" y="1440"/>
              <a:ext cx="144" cy="1152"/>
              <a:chOff x="384" y="1440"/>
              <a:chExt cx="144" cy="1152"/>
            </a:xfrm>
          </p:grpSpPr>
          <p:sp>
            <p:nvSpPr>
              <p:cNvPr id="52280" name="Rectangle 218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1" name="Rectangle 219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2" name="Rectangle 220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3" name="Rectangle 221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4" name="Rectangle 222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5" name="Rectangle 223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6" name="Rectangle 224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87" name="Rectangle 225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62" name="Group 226"/>
            <p:cNvGrpSpPr>
              <a:grpSpLocks/>
            </p:cNvGrpSpPr>
            <p:nvPr/>
          </p:nvGrpSpPr>
          <p:grpSpPr bwMode="auto">
            <a:xfrm>
              <a:off x="1104" y="1440"/>
              <a:ext cx="144" cy="1152"/>
              <a:chOff x="384" y="1440"/>
              <a:chExt cx="144" cy="1152"/>
            </a:xfrm>
          </p:grpSpPr>
          <p:sp>
            <p:nvSpPr>
              <p:cNvPr id="52272" name="Rectangle 227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3" name="Rectangle 228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4" name="Rectangle 229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5" name="Rectangle 230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6" name="Rectangle 231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7" name="Rectangle 232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8" name="Rectangle 233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9" name="Rectangle 234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2263" name="Group 235"/>
            <p:cNvGrpSpPr>
              <a:grpSpLocks/>
            </p:cNvGrpSpPr>
            <p:nvPr/>
          </p:nvGrpSpPr>
          <p:grpSpPr bwMode="auto">
            <a:xfrm>
              <a:off x="1248" y="1440"/>
              <a:ext cx="144" cy="1152"/>
              <a:chOff x="384" y="1440"/>
              <a:chExt cx="144" cy="1152"/>
            </a:xfrm>
          </p:grpSpPr>
          <p:sp>
            <p:nvSpPr>
              <p:cNvPr id="52264" name="Rectangle 236"/>
              <p:cNvSpPr>
                <a:spLocks noChangeArrowheads="1"/>
              </p:cNvSpPr>
              <p:nvPr/>
            </p:nvSpPr>
            <p:spPr bwMode="blackGray">
              <a:xfrm>
                <a:off x="384" y="144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65" name="Rectangle 237"/>
              <p:cNvSpPr>
                <a:spLocks noChangeArrowheads="1"/>
              </p:cNvSpPr>
              <p:nvPr/>
            </p:nvSpPr>
            <p:spPr bwMode="blackGray">
              <a:xfrm>
                <a:off x="384" y="158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66" name="Rectangle 238"/>
              <p:cNvSpPr>
                <a:spLocks noChangeArrowheads="1"/>
              </p:cNvSpPr>
              <p:nvPr/>
            </p:nvSpPr>
            <p:spPr bwMode="blackGray">
              <a:xfrm>
                <a:off x="384" y="172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67" name="Rectangle 239"/>
              <p:cNvSpPr>
                <a:spLocks noChangeArrowheads="1"/>
              </p:cNvSpPr>
              <p:nvPr/>
            </p:nvSpPr>
            <p:spPr bwMode="blackGray">
              <a:xfrm>
                <a:off x="384" y="1872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68" name="Rectangle 240"/>
              <p:cNvSpPr>
                <a:spLocks noChangeArrowheads="1"/>
              </p:cNvSpPr>
              <p:nvPr/>
            </p:nvSpPr>
            <p:spPr bwMode="blackGray">
              <a:xfrm>
                <a:off x="384" y="2016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69" name="Rectangle 241"/>
              <p:cNvSpPr>
                <a:spLocks noChangeArrowheads="1"/>
              </p:cNvSpPr>
              <p:nvPr/>
            </p:nvSpPr>
            <p:spPr bwMode="blackGray">
              <a:xfrm>
                <a:off x="384" y="2160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0" name="Rectangle 242"/>
              <p:cNvSpPr>
                <a:spLocks noChangeArrowheads="1"/>
              </p:cNvSpPr>
              <p:nvPr/>
            </p:nvSpPr>
            <p:spPr bwMode="blackGray">
              <a:xfrm>
                <a:off x="384" y="2304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2271" name="Rectangle 243"/>
              <p:cNvSpPr>
                <a:spLocks noChangeArrowheads="1"/>
              </p:cNvSpPr>
              <p:nvPr/>
            </p:nvSpPr>
            <p:spPr bwMode="blackGray">
              <a:xfrm>
                <a:off x="384" y="2448"/>
                <a:ext cx="144" cy="14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1984756" name="Rectangle 244"/>
          <p:cNvSpPr>
            <a:spLocks noChangeArrowheads="1"/>
          </p:cNvSpPr>
          <p:nvPr/>
        </p:nvSpPr>
        <p:spPr bwMode="blackGray">
          <a:xfrm>
            <a:off x="7924800" y="2562225"/>
            <a:ext cx="228600" cy="228600"/>
          </a:xfrm>
          <a:prstGeom prst="rect">
            <a:avLst/>
          </a:prstGeom>
          <a:noFill/>
          <a:ln w="38100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984757" name="Freeform 245"/>
          <p:cNvSpPr>
            <a:spLocks/>
          </p:cNvSpPr>
          <p:nvPr/>
        </p:nvSpPr>
        <p:spPr bwMode="blackGray">
          <a:xfrm>
            <a:off x="3962400" y="2308225"/>
            <a:ext cx="1219200" cy="177800"/>
          </a:xfrm>
          <a:custGeom>
            <a:avLst/>
            <a:gdLst>
              <a:gd name="T0" fmla="*/ 0 w 768"/>
              <a:gd name="T1" fmla="*/ 2147483647 h 112"/>
              <a:gd name="T2" fmla="*/ 2147483647 w 768"/>
              <a:gd name="T3" fmla="*/ 2147483647 h 112"/>
              <a:gd name="T4" fmla="*/ 2147483647 w 768"/>
              <a:gd name="T5" fmla="*/ 2147483647 h 112"/>
              <a:gd name="T6" fmla="*/ 0 60000 65536"/>
              <a:gd name="T7" fmla="*/ 0 60000 65536"/>
              <a:gd name="T8" fmla="*/ 0 60000 65536"/>
              <a:gd name="T9" fmla="*/ 0 w 768"/>
              <a:gd name="T10" fmla="*/ 0 h 112"/>
              <a:gd name="T11" fmla="*/ 768 w 768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112">
                <a:moveTo>
                  <a:pt x="0" y="112"/>
                </a:moveTo>
                <a:cubicBezTo>
                  <a:pt x="176" y="72"/>
                  <a:pt x="352" y="32"/>
                  <a:pt x="480" y="16"/>
                </a:cubicBezTo>
                <a:cubicBezTo>
                  <a:pt x="608" y="0"/>
                  <a:pt x="688" y="8"/>
                  <a:pt x="768" y="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984758" name="Freeform 246"/>
          <p:cNvSpPr>
            <a:spLocks/>
          </p:cNvSpPr>
          <p:nvPr/>
        </p:nvSpPr>
        <p:spPr bwMode="blackGray">
          <a:xfrm>
            <a:off x="6838950" y="2382838"/>
            <a:ext cx="1019175" cy="160337"/>
          </a:xfrm>
          <a:custGeom>
            <a:avLst/>
            <a:gdLst>
              <a:gd name="T0" fmla="*/ 0 w 642"/>
              <a:gd name="T1" fmla="*/ 2147483647 h 101"/>
              <a:gd name="T2" fmla="*/ 2147483647 w 642"/>
              <a:gd name="T3" fmla="*/ 2147483647 h 101"/>
              <a:gd name="T4" fmla="*/ 2147483647 w 642"/>
              <a:gd name="T5" fmla="*/ 2147483647 h 101"/>
              <a:gd name="T6" fmla="*/ 0 60000 65536"/>
              <a:gd name="T7" fmla="*/ 0 60000 65536"/>
              <a:gd name="T8" fmla="*/ 0 60000 65536"/>
              <a:gd name="T9" fmla="*/ 0 w 642"/>
              <a:gd name="T10" fmla="*/ 0 h 101"/>
              <a:gd name="T11" fmla="*/ 642 w 642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2" h="101">
                <a:moveTo>
                  <a:pt x="0" y="101"/>
                </a:moveTo>
                <a:cubicBezTo>
                  <a:pt x="55" y="85"/>
                  <a:pt x="229" y="10"/>
                  <a:pt x="336" y="5"/>
                </a:cubicBezTo>
                <a:cubicBezTo>
                  <a:pt x="443" y="0"/>
                  <a:pt x="578" y="57"/>
                  <a:pt x="642" y="7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8" name="Group 250"/>
          <p:cNvGrpSpPr>
            <a:grpSpLocks/>
          </p:cNvGrpSpPr>
          <p:nvPr/>
        </p:nvGrpSpPr>
        <p:grpSpPr bwMode="auto">
          <a:xfrm>
            <a:off x="5334000" y="1571625"/>
            <a:ext cx="228600" cy="2743200"/>
            <a:chOff x="3360" y="1008"/>
            <a:chExt cx="144" cy="1728"/>
          </a:xfrm>
        </p:grpSpPr>
        <p:sp>
          <p:nvSpPr>
            <p:cNvPr id="52246" name="Rectangle 155"/>
            <p:cNvSpPr>
              <a:spLocks noChangeArrowheads="1"/>
            </p:cNvSpPr>
            <p:nvPr/>
          </p:nvSpPr>
          <p:spPr bwMode="blackGray">
            <a:xfrm>
              <a:off x="3360" y="1008"/>
              <a:ext cx="144" cy="144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47" name="Rectangle 156"/>
            <p:cNvSpPr>
              <a:spLocks noChangeArrowheads="1"/>
            </p:cNvSpPr>
            <p:nvPr/>
          </p:nvSpPr>
          <p:spPr bwMode="blackGray">
            <a:xfrm>
              <a:off x="3360" y="1152"/>
              <a:ext cx="144" cy="144"/>
            </a:xfrm>
            <a:prstGeom prst="rect">
              <a:avLst/>
            </a:prstGeom>
            <a:solidFill>
              <a:srgbClr val="99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48" name="Rectangle 157"/>
            <p:cNvSpPr>
              <a:spLocks noChangeArrowheads="1"/>
            </p:cNvSpPr>
            <p:nvPr/>
          </p:nvSpPr>
          <p:spPr bwMode="blackGray">
            <a:xfrm>
              <a:off x="3360" y="1296"/>
              <a:ext cx="144" cy="144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49" name="Rectangle 158"/>
            <p:cNvSpPr>
              <a:spLocks noChangeArrowheads="1"/>
            </p:cNvSpPr>
            <p:nvPr/>
          </p:nvSpPr>
          <p:spPr bwMode="blackGray">
            <a:xfrm>
              <a:off x="3360" y="1440"/>
              <a:ext cx="144" cy="144"/>
            </a:xfrm>
            <a:prstGeom prst="rect">
              <a:avLst/>
            </a:prstGeom>
            <a:solidFill>
              <a:srgbClr val="99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0" name="Rectangle 159"/>
            <p:cNvSpPr>
              <a:spLocks noChangeArrowheads="1"/>
            </p:cNvSpPr>
            <p:nvPr/>
          </p:nvSpPr>
          <p:spPr bwMode="blackGray">
            <a:xfrm>
              <a:off x="3360" y="1584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1" name="Rectangle 160"/>
            <p:cNvSpPr>
              <a:spLocks noChangeArrowheads="1"/>
            </p:cNvSpPr>
            <p:nvPr/>
          </p:nvSpPr>
          <p:spPr bwMode="blackGray">
            <a:xfrm>
              <a:off x="3360" y="1728"/>
              <a:ext cx="144" cy="14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2" name="Rectangle 161"/>
            <p:cNvSpPr>
              <a:spLocks noChangeArrowheads="1"/>
            </p:cNvSpPr>
            <p:nvPr/>
          </p:nvSpPr>
          <p:spPr bwMode="blackGray">
            <a:xfrm>
              <a:off x="3360" y="2448"/>
              <a:ext cx="144" cy="144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3" name="Rectangle 162"/>
            <p:cNvSpPr>
              <a:spLocks noChangeArrowheads="1"/>
            </p:cNvSpPr>
            <p:nvPr/>
          </p:nvSpPr>
          <p:spPr bwMode="blackGray">
            <a:xfrm>
              <a:off x="3360" y="2592"/>
              <a:ext cx="144" cy="144"/>
            </a:xfrm>
            <a:prstGeom prst="rect">
              <a:avLst/>
            </a:prstGeom>
            <a:solidFill>
              <a:srgbClr val="CCEC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4" name="Line 163"/>
            <p:cNvSpPr>
              <a:spLocks noChangeShapeType="1"/>
            </p:cNvSpPr>
            <p:nvPr/>
          </p:nvSpPr>
          <p:spPr bwMode="blackGray">
            <a:xfrm>
              <a:off x="3432" y="2208"/>
              <a:ext cx="0" cy="19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5" name="Rectangle 165"/>
            <p:cNvSpPr>
              <a:spLocks noChangeArrowheads="1"/>
            </p:cNvSpPr>
            <p:nvPr/>
          </p:nvSpPr>
          <p:spPr bwMode="blackGray">
            <a:xfrm>
              <a:off x="3360" y="1872"/>
              <a:ext cx="144" cy="144"/>
            </a:xfrm>
            <a:prstGeom prst="rect">
              <a:avLst/>
            </a:prstGeom>
            <a:solidFill>
              <a:srgbClr val="CCEC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2256" name="Rectangle 249"/>
            <p:cNvSpPr>
              <a:spLocks noChangeArrowheads="1"/>
            </p:cNvSpPr>
            <p:nvPr/>
          </p:nvSpPr>
          <p:spPr bwMode="blackGray">
            <a:xfrm>
              <a:off x="3360" y="2016"/>
              <a:ext cx="144" cy="144"/>
            </a:xfrm>
            <a:prstGeom prst="rect">
              <a:avLst/>
            </a:prstGeom>
            <a:solidFill>
              <a:srgbClr val="CCEC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1984763" name="Text Box 251"/>
          <p:cNvSpPr txBox="1">
            <a:spLocks noChangeArrowheads="1"/>
          </p:cNvSpPr>
          <p:nvPr/>
        </p:nvSpPr>
        <p:spPr bwMode="blackGray">
          <a:xfrm>
            <a:off x="381000" y="3781425"/>
            <a:ext cx="1765300" cy="7080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Color exemplar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5x5</a:t>
            </a:r>
          </a:p>
        </p:txBody>
      </p:sp>
      <p:sp>
        <p:nvSpPr>
          <p:cNvPr id="1984764" name="Text Box 252"/>
          <p:cNvSpPr txBox="1">
            <a:spLocks noChangeArrowheads="1"/>
          </p:cNvSpPr>
          <p:nvPr/>
        </p:nvSpPr>
        <p:spPr bwMode="blackGray">
          <a:xfrm>
            <a:off x="2622550" y="3781425"/>
            <a:ext cx="2109788" cy="7080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Appearance-space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exemplar</a:t>
            </a:r>
          </a:p>
        </p:txBody>
      </p:sp>
      <p:sp>
        <p:nvSpPr>
          <p:cNvPr id="1984765" name="Text Box 253"/>
          <p:cNvSpPr txBox="1">
            <a:spLocks noChangeArrowheads="1"/>
          </p:cNvSpPr>
          <p:nvPr/>
        </p:nvSpPr>
        <p:spPr bwMode="blackGray">
          <a:xfrm>
            <a:off x="4683125" y="4314825"/>
            <a:ext cx="1460500" cy="13239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Appearance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75D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(5x5xRGB)</a:t>
            </a:r>
            <a:endParaRPr lang="en-US" sz="1600" b="1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984766" name="Text Box 254"/>
          <p:cNvSpPr txBox="1">
            <a:spLocks noChangeArrowheads="1"/>
          </p:cNvSpPr>
          <p:nvPr/>
        </p:nvSpPr>
        <p:spPr bwMode="blackGray">
          <a:xfrm>
            <a:off x="6075363" y="3486150"/>
            <a:ext cx="90487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4D/8D</a:t>
            </a:r>
          </a:p>
        </p:txBody>
      </p:sp>
      <p:sp>
        <p:nvSpPr>
          <p:cNvPr id="1984767" name="Text Box 255"/>
          <p:cNvSpPr txBox="1">
            <a:spLocks noChangeArrowheads="1"/>
          </p:cNvSpPr>
          <p:nvPr/>
        </p:nvSpPr>
        <p:spPr bwMode="blackGray">
          <a:xfrm>
            <a:off x="7181850" y="3781425"/>
            <a:ext cx="1589088" cy="7080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Transformed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exemplar</a:t>
            </a:r>
          </a:p>
        </p:txBody>
      </p:sp>
      <p:sp>
        <p:nvSpPr>
          <p:cNvPr id="1984768" name="Text Box 256"/>
          <p:cNvSpPr txBox="1">
            <a:spLocks noChangeArrowheads="1"/>
          </p:cNvSpPr>
          <p:nvPr/>
        </p:nvSpPr>
        <p:spPr bwMode="blackGray">
          <a:xfrm>
            <a:off x="5589588" y="2181225"/>
            <a:ext cx="8112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PCA</a:t>
            </a:r>
          </a:p>
        </p:txBody>
      </p:sp>
      <p:sp>
        <p:nvSpPr>
          <p:cNvPr id="1984772" name="Text Box 260"/>
          <p:cNvSpPr txBox="1">
            <a:spLocks noChangeArrowheads="1"/>
          </p:cNvSpPr>
          <p:nvPr/>
        </p:nvSpPr>
        <p:spPr bwMode="blackGray">
          <a:xfrm>
            <a:off x="403225" y="5786438"/>
            <a:ext cx="6154738" cy="4619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</a:t>
            </a:r>
            <a:r>
              <a:rPr lang="en-US" sz="2400" i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 Possibly, non linear dimensionality reduction</a:t>
            </a:r>
            <a:endParaRPr 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4599" grpId="0" animBg="1"/>
      <p:bldP spid="1984665" grpId="0" animBg="1"/>
      <p:bldP spid="1984681" grpId="0" animBg="1"/>
      <p:bldP spid="1984756" grpId="0" animBg="1"/>
      <p:bldP spid="1984757" grpId="0" animBg="1"/>
      <p:bldP spid="1984758" grpId="0" animBg="1"/>
      <p:bldP spid="1984764" grpId="0"/>
      <p:bldP spid="1984766" grpId="0"/>
      <p:bldP spid="1984767" grpId="0"/>
      <p:bldP spid="1984768" grpId="0"/>
      <p:bldP spid="198477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42875"/>
            <a:ext cx="8229600" cy="1143000"/>
          </a:xfrm>
        </p:spPr>
        <p:txBody>
          <a:bodyPr/>
          <a:lstStyle/>
          <a:p>
            <a:pPr hangingPunct="1">
              <a:defRPr/>
            </a:pPr>
            <a:r>
              <a:rPr lang="en-US" b="0" smtClean="0"/>
              <a:t>RGB</a:t>
            </a:r>
            <a:r>
              <a:rPr lang="en-US" smtClean="0"/>
              <a:t> versus </a:t>
            </a:r>
            <a:r>
              <a:rPr lang="en-US" b="0" smtClean="0"/>
              <a:t>3D</a:t>
            </a:r>
            <a:r>
              <a:rPr lang="en-US" smtClean="0"/>
              <a:t> appearance space</a:t>
            </a:r>
          </a:p>
        </p:txBody>
      </p:sp>
      <p:sp>
        <p:nvSpPr>
          <p:cNvPr id="53251" name="Line 17"/>
          <p:cNvSpPr>
            <a:spLocks noChangeShapeType="1"/>
          </p:cNvSpPr>
          <p:nvPr/>
        </p:nvSpPr>
        <p:spPr bwMode="blackGray">
          <a:xfrm flipV="1">
            <a:off x="228600" y="3781425"/>
            <a:ext cx="8763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66098" name="Text Box 18"/>
          <p:cNvSpPr txBox="1">
            <a:spLocks noChangeArrowheads="1"/>
          </p:cNvSpPr>
          <p:nvPr/>
        </p:nvSpPr>
        <p:spPr bwMode="blackGray">
          <a:xfrm>
            <a:off x="228600" y="3200400"/>
            <a:ext cx="735013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RGB</a:t>
            </a:r>
          </a:p>
        </p:txBody>
      </p:sp>
      <p:sp>
        <p:nvSpPr>
          <p:cNvPr id="1966099" name="Text Box 19"/>
          <p:cNvSpPr txBox="1">
            <a:spLocks noChangeArrowheads="1"/>
          </p:cNvSpPr>
          <p:nvPr/>
        </p:nvSpPr>
        <p:spPr bwMode="blackGray">
          <a:xfrm>
            <a:off x="192088" y="3962400"/>
            <a:ext cx="1990725" cy="7016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3D</a:t>
            </a: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appearance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space</a:t>
            </a:r>
          </a:p>
        </p:txBody>
      </p:sp>
      <p:pic>
        <p:nvPicPr>
          <p:cNvPr id="1966085" name="Picture 5" descr="compare_trsf_9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4638" y="1023938"/>
            <a:ext cx="267176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88" name="Picture 8" descr="compare_trsf_64truc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1023938"/>
            <a:ext cx="267176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87" name="Picture 7" descr="compare_trsf_9_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3275" y="819150"/>
            <a:ext cx="1127125" cy="11271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089" name="Picture 9" descr="compare_trsf_64truc_r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9613" y="819150"/>
            <a:ext cx="819150" cy="8191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086" name="Picture 6" descr="compare_trsf_9_3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4038600"/>
            <a:ext cx="27432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90" name="Picture 10" descr="compare_trsf_64truc_3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4913" y="4056063"/>
            <a:ext cx="2706687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84" name="Picture 4" descr="compare_trsf_9_3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5210175"/>
            <a:ext cx="1141413" cy="11414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091" name="Picture 11" descr="compare_trsf_64truc_3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4876800"/>
            <a:ext cx="830263" cy="830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102" name="Picture 22" descr="compare_trsf_64truc_r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3886200"/>
            <a:ext cx="819150" cy="8191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103" name="Picture 23" descr="compare_trsf_9_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3886200"/>
            <a:ext cx="1127125" cy="11271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228600" y="5073650"/>
            <a:ext cx="1190625" cy="1555750"/>
            <a:chOff x="209" y="3120"/>
            <a:chExt cx="564" cy="737"/>
          </a:xfrm>
        </p:grpSpPr>
        <p:sp>
          <p:nvSpPr>
            <p:cNvPr id="53265" name="Line 25"/>
            <p:cNvSpPr>
              <a:spLocks noChangeShapeType="1"/>
            </p:cNvSpPr>
            <p:nvPr/>
          </p:nvSpPr>
          <p:spPr bwMode="blackGray">
            <a:xfrm>
              <a:off x="495" y="3411"/>
              <a:ext cx="1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266" name="Rectangle 27"/>
            <p:cNvSpPr>
              <a:spLocks noChangeArrowheads="1"/>
            </p:cNvSpPr>
            <p:nvPr/>
          </p:nvSpPr>
          <p:spPr bwMode="blackGray">
            <a:xfrm>
              <a:off x="663" y="3315"/>
              <a:ext cx="58" cy="5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3267" name="Rectangle 28"/>
            <p:cNvSpPr>
              <a:spLocks noChangeArrowheads="1"/>
            </p:cNvSpPr>
            <p:nvPr/>
          </p:nvSpPr>
          <p:spPr bwMode="blackGray">
            <a:xfrm>
              <a:off x="663" y="3373"/>
              <a:ext cx="58" cy="59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3268" name="Rectangle 29"/>
            <p:cNvSpPr>
              <a:spLocks noChangeArrowheads="1"/>
            </p:cNvSpPr>
            <p:nvPr/>
          </p:nvSpPr>
          <p:spPr bwMode="blackGray">
            <a:xfrm>
              <a:off x="663" y="3432"/>
              <a:ext cx="58" cy="5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grpSp>
          <p:nvGrpSpPr>
            <p:cNvPr id="53269" name="Group 99"/>
            <p:cNvGrpSpPr>
              <a:grpSpLocks/>
            </p:cNvGrpSpPr>
            <p:nvPr/>
          </p:nvGrpSpPr>
          <p:grpSpPr bwMode="auto">
            <a:xfrm>
              <a:off x="383" y="3120"/>
              <a:ext cx="59" cy="584"/>
              <a:chOff x="4818" y="41"/>
              <a:chExt cx="59" cy="584"/>
            </a:xfrm>
          </p:grpSpPr>
          <p:sp>
            <p:nvSpPr>
              <p:cNvPr id="53273" name="Rectangle 100"/>
              <p:cNvSpPr>
                <a:spLocks noChangeArrowheads="1"/>
              </p:cNvSpPr>
              <p:nvPr/>
            </p:nvSpPr>
            <p:spPr bwMode="blackGray">
              <a:xfrm>
                <a:off x="4818" y="41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4" name="Rectangle 101"/>
              <p:cNvSpPr>
                <a:spLocks noChangeArrowheads="1"/>
              </p:cNvSpPr>
              <p:nvPr/>
            </p:nvSpPr>
            <p:spPr bwMode="blackGray">
              <a:xfrm>
                <a:off x="4818" y="99"/>
                <a:ext cx="59" cy="59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5" name="Rectangle 102"/>
              <p:cNvSpPr>
                <a:spLocks noChangeArrowheads="1"/>
              </p:cNvSpPr>
              <p:nvPr/>
            </p:nvSpPr>
            <p:spPr bwMode="blackGray">
              <a:xfrm>
                <a:off x="4818" y="158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6" name="Rectangle 103"/>
              <p:cNvSpPr>
                <a:spLocks noChangeArrowheads="1"/>
              </p:cNvSpPr>
              <p:nvPr/>
            </p:nvSpPr>
            <p:spPr bwMode="blackGray">
              <a:xfrm>
                <a:off x="4818" y="216"/>
                <a:ext cx="59" cy="58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7" name="Rectangle 104"/>
              <p:cNvSpPr>
                <a:spLocks noChangeArrowheads="1"/>
              </p:cNvSpPr>
              <p:nvPr/>
            </p:nvSpPr>
            <p:spPr bwMode="blackGray">
              <a:xfrm>
                <a:off x="4818" y="509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8" name="Rectangle 105"/>
              <p:cNvSpPr>
                <a:spLocks noChangeArrowheads="1"/>
              </p:cNvSpPr>
              <p:nvPr/>
            </p:nvSpPr>
            <p:spPr bwMode="blackGray">
              <a:xfrm>
                <a:off x="4818" y="567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79" name="Line 106"/>
              <p:cNvSpPr>
                <a:spLocks noChangeShapeType="1"/>
              </p:cNvSpPr>
              <p:nvPr/>
            </p:nvSpPr>
            <p:spPr bwMode="blackGray">
              <a:xfrm>
                <a:off x="4848" y="411"/>
                <a:ext cx="0" cy="7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80" name="Rectangle 107"/>
              <p:cNvSpPr>
                <a:spLocks noChangeArrowheads="1"/>
              </p:cNvSpPr>
              <p:nvPr/>
            </p:nvSpPr>
            <p:spPr bwMode="blackGray">
              <a:xfrm>
                <a:off x="4818" y="276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3281" name="Rectangle 108"/>
              <p:cNvSpPr>
                <a:spLocks noChangeArrowheads="1"/>
              </p:cNvSpPr>
              <p:nvPr/>
            </p:nvSpPr>
            <p:spPr bwMode="blackGray">
              <a:xfrm>
                <a:off x="4818" y="334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966189" name="Text Box 109"/>
            <p:cNvSpPr txBox="1">
              <a:spLocks noChangeArrowheads="1"/>
            </p:cNvSpPr>
            <p:nvPr/>
          </p:nvSpPr>
          <p:spPr bwMode="blackGray">
            <a:xfrm>
              <a:off x="209" y="3684"/>
              <a:ext cx="398" cy="17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Appearance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Vector</a:t>
              </a:r>
            </a:p>
          </p:txBody>
        </p:sp>
        <p:sp>
          <p:nvSpPr>
            <p:cNvPr id="1966190" name="Text Box 110"/>
            <p:cNvSpPr txBox="1">
              <a:spLocks noChangeArrowheads="1"/>
            </p:cNvSpPr>
            <p:nvPr/>
          </p:nvSpPr>
          <p:spPr bwMode="blackGray">
            <a:xfrm>
              <a:off x="452" y="3247"/>
              <a:ext cx="198" cy="10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PCA</a:t>
              </a:r>
            </a:p>
          </p:txBody>
        </p:sp>
        <p:sp>
          <p:nvSpPr>
            <p:cNvPr id="1966191" name="Text Box 111"/>
            <p:cNvSpPr txBox="1">
              <a:spLocks noChangeArrowheads="1"/>
            </p:cNvSpPr>
            <p:nvPr/>
          </p:nvSpPr>
          <p:spPr bwMode="blackGray">
            <a:xfrm>
              <a:off x="609" y="3494"/>
              <a:ext cx="164" cy="11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3D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098" grpId="0"/>
      <p:bldP spid="19660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760538"/>
            <a:ext cx="8229600" cy="882650"/>
          </a:xfrm>
        </p:spPr>
        <p:txBody>
          <a:bodyPr/>
          <a:lstStyle/>
          <a:p>
            <a:pPr hangingPunct="1"/>
            <a:r>
              <a:rPr lang="en-US" smtClean="0"/>
              <a:t>Feature distance  	5x5x</a:t>
            </a:r>
            <a:r>
              <a:rPr lang="en-US" smtClean="0">
                <a:solidFill>
                  <a:srgbClr val="376092"/>
                </a:solidFill>
              </a:rPr>
              <a:t>4D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z="2400" smtClean="0"/>
              <a:t>(</a:t>
            </a:r>
            <a:r>
              <a:rPr lang="en-US" sz="2400" smtClean="0">
                <a:sym typeface="Wingdings" pitchFamily="2" charset="2"/>
              </a:rPr>
              <a:t> 100D)</a:t>
            </a:r>
            <a:endParaRPr lang="en-US" sz="2400" smtClean="0"/>
          </a:p>
          <a:p>
            <a:pPr lvl="1" hangingPunct="1"/>
            <a:endParaRPr lang="en-US" sz="2200" smtClean="0"/>
          </a:p>
          <a:p>
            <a:pPr lvl="1" hangingPunct="1"/>
            <a:endParaRPr lang="en-US" smtClean="0"/>
          </a:p>
          <a:p>
            <a:pPr lvl="1" hangingPunct="1"/>
            <a:endParaRPr lang="en-US" smtClean="0"/>
          </a:p>
          <a:p>
            <a:pPr lvl="1" hangingPunct="1"/>
            <a:endParaRPr lang="en-US" sz="1100" smtClean="0"/>
          </a:p>
          <a:p>
            <a:pPr hangingPunct="1"/>
            <a:endParaRPr lang="en-US" sz="1800" smtClean="0"/>
          </a:p>
          <a:p>
            <a:pPr hangingPunct="1"/>
            <a:endParaRPr lang="en-US" sz="2200" smtClean="0"/>
          </a:p>
        </p:txBody>
      </p:sp>
      <p:sp>
        <p:nvSpPr>
          <p:cNvPr id="65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Acceleration – Appearance Space</a:t>
            </a:r>
            <a:r>
              <a:rPr lang="en-US" sz="3300" smtClean="0"/>
              <a:t> Appearance Vectors</a:t>
            </a:r>
          </a:p>
        </p:txBody>
      </p:sp>
      <p:sp>
        <p:nvSpPr>
          <p:cNvPr id="2007057" name="Freeform 17"/>
          <p:cNvSpPr>
            <a:spLocks/>
          </p:cNvSpPr>
          <p:nvPr/>
        </p:nvSpPr>
        <p:spPr bwMode="blackGray">
          <a:xfrm>
            <a:off x="1501775" y="3219450"/>
            <a:ext cx="1511300" cy="388938"/>
          </a:xfrm>
          <a:custGeom>
            <a:avLst/>
            <a:gdLst>
              <a:gd name="T0" fmla="*/ 0 w 1140"/>
              <a:gd name="T1" fmla="*/ 2147483647 h 367"/>
              <a:gd name="T2" fmla="*/ 2147483647 w 1140"/>
              <a:gd name="T3" fmla="*/ 2147483647 h 367"/>
              <a:gd name="T4" fmla="*/ 2147483647 w 1140"/>
              <a:gd name="T5" fmla="*/ 2147483647 h 367"/>
              <a:gd name="T6" fmla="*/ 2147483647 w 1140"/>
              <a:gd name="T7" fmla="*/ 2147483647 h 367"/>
              <a:gd name="T8" fmla="*/ 2147483647 w 1140"/>
              <a:gd name="T9" fmla="*/ 2147483647 h 3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40"/>
              <a:gd name="T16" fmla="*/ 0 h 367"/>
              <a:gd name="T17" fmla="*/ 1140 w 1140"/>
              <a:gd name="T18" fmla="*/ 367 h 3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40" h="367">
                <a:moveTo>
                  <a:pt x="0" y="361"/>
                </a:moveTo>
                <a:cubicBezTo>
                  <a:pt x="33" y="320"/>
                  <a:pt x="101" y="175"/>
                  <a:pt x="198" y="115"/>
                </a:cubicBezTo>
                <a:cubicBezTo>
                  <a:pt x="295" y="55"/>
                  <a:pt x="457" y="2"/>
                  <a:pt x="582" y="1"/>
                </a:cubicBezTo>
                <a:cubicBezTo>
                  <a:pt x="707" y="0"/>
                  <a:pt x="855" y="48"/>
                  <a:pt x="948" y="109"/>
                </a:cubicBezTo>
                <a:cubicBezTo>
                  <a:pt x="1041" y="170"/>
                  <a:pt x="1100" y="313"/>
                  <a:pt x="1140" y="36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zh-CN" altLang="en-US" sz="1800" i="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007049" name="Picture 9" descr="compare_fmap_S19_fmap_d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913" y="3657600"/>
            <a:ext cx="1020762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50" name="Picture 10" descr="compare_fmap_S19_fmap_d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475" y="2709863"/>
            <a:ext cx="20415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51" name="Picture 11" descr="compare_fmap_S19_fmap_di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4938" y="3657600"/>
            <a:ext cx="1020762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52" name="Picture 12" descr="compare_fmap_S19_fmap_di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657600"/>
            <a:ext cx="1020763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53" name="Picture 13" descr="S19_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036888"/>
            <a:ext cx="4905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133600" y="4005263"/>
            <a:ext cx="280988" cy="325437"/>
            <a:chOff x="1200" y="3504"/>
            <a:chExt cx="192" cy="192"/>
          </a:xfrm>
        </p:grpSpPr>
        <p:sp>
          <p:nvSpPr>
            <p:cNvPr id="54376" name="Line 14"/>
            <p:cNvSpPr>
              <a:spLocks noChangeShapeType="1"/>
            </p:cNvSpPr>
            <p:nvPr/>
          </p:nvSpPr>
          <p:spPr bwMode="blackGray">
            <a:xfrm>
              <a:off x="1296" y="350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377" name="Line 15"/>
            <p:cNvSpPr>
              <a:spLocks noChangeShapeType="1"/>
            </p:cNvSpPr>
            <p:nvPr/>
          </p:nvSpPr>
          <p:spPr bwMode="blackGray">
            <a:xfrm>
              <a:off x="1200" y="3600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07058" name="Line 18"/>
          <p:cNvSpPr>
            <a:spLocks noChangeShapeType="1"/>
          </p:cNvSpPr>
          <p:nvPr/>
        </p:nvSpPr>
        <p:spPr bwMode="blackGray">
          <a:xfrm>
            <a:off x="3810000" y="4167188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07059" name="Line 19"/>
          <p:cNvSpPr>
            <a:spLocks noChangeShapeType="1"/>
          </p:cNvSpPr>
          <p:nvPr/>
        </p:nvSpPr>
        <p:spPr bwMode="blackGray">
          <a:xfrm>
            <a:off x="5638800" y="4167188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54285" name="Group 131"/>
          <p:cNvGrpSpPr>
            <a:grpSpLocks/>
          </p:cNvGrpSpPr>
          <p:nvPr/>
        </p:nvGrpSpPr>
        <p:grpSpPr bwMode="auto">
          <a:xfrm>
            <a:off x="7269163" y="65088"/>
            <a:ext cx="1798637" cy="1260475"/>
            <a:chOff x="4579" y="41"/>
            <a:chExt cx="1133" cy="794"/>
          </a:xfrm>
        </p:grpSpPr>
        <p:sp>
          <p:nvSpPr>
            <p:cNvPr id="54290" name="Line 37"/>
            <p:cNvSpPr>
              <a:spLocks noChangeShapeType="1"/>
            </p:cNvSpPr>
            <p:nvPr/>
          </p:nvSpPr>
          <p:spPr bwMode="blackGray">
            <a:xfrm>
              <a:off x="4930" y="332"/>
              <a:ext cx="1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4291" name="Group 130"/>
            <p:cNvGrpSpPr>
              <a:grpSpLocks/>
            </p:cNvGrpSpPr>
            <p:nvPr/>
          </p:nvGrpSpPr>
          <p:grpSpPr bwMode="auto">
            <a:xfrm>
              <a:off x="5098" y="144"/>
              <a:ext cx="58" cy="351"/>
              <a:chOff x="5098" y="144"/>
              <a:chExt cx="58" cy="351"/>
            </a:xfrm>
          </p:grpSpPr>
          <p:sp>
            <p:nvSpPr>
              <p:cNvPr id="54370" name="Rectangle 39"/>
              <p:cNvSpPr>
                <a:spLocks noChangeArrowheads="1"/>
              </p:cNvSpPr>
              <p:nvPr/>
            </p:nvSpPr>
            <p:spPr bwMode="blackGray">
              <a:xfrm>
                <a:off x="5098" y="144"/>
                <a:ext cx="58" cy="58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71" name="Rectangle 40"/>
              <p:cNvSpPr>
                <a:spLocks noChangeArrowheads="1"/>
              </p:cNvSpPr>
              <p:nvPr/>
            </p:nvSpPr>
            <p:spPr bwMode="blackGray">
              <a:xfrm>
                <a:off x="5098" y="202"/>
                <a:ext cx="58" cy="59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72" name="Rectangle 41"/>
              <p:cNvSpPr>
                <a:spLocks noChangeArrowheads="1"/>
              </p:cNvSpPr>
              <p:nvPr/>
            </p:nvSpPr>
            <p:spPr bwMode="blackGray">
              <a:xfrm>
                <a:off x="5098" y="261"/>
                <a:ext cx="58" cy="58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73" name="Rectangle 42"/>
              <p:cNvSpPr>
                <a:spLocks noChangeArrowheads="1"/>
              </p:cNvSpPr>
              <p:nvPr/>
            </p:nvSpPr>
            <p:spPr bwMode="blackGray">
              <a:xfrm>
                <a:off x="5098" y="319"/>
                <a:ext cx="58" cy="59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74" name="Rectangle 45"/>
              <p:cNvSpPr>
                <a:spLocks noChangeArrowheads="1"/>
              </p:cNvSpPr>
              <p:nvPr/>
            </p:nvSpPr>
            <p:spPr bwMode="blackGray">
              <a:xfrm>
                <a:off x="5098" y="378"/>
                <a:ext cx="58" cy="59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75" name="Rectangle 46"/>
              <p:cNvSpPr>
                <a:spLocks noChangeArrowheads="1"/>
              </p:cNvSpPr>
              <p:nvPr/>
            </p:nvSpPr>
            <p:spPr bwMode="blackGray">
              <a:xfrm>
                <a:off x="5098" y="437"/>
                <a:ext cx="58" cy="58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54292" name="Group 47"/>
            <p:cNvGrpSpPr>
              <a:grpSpLocks/>
            </p:cNvGrpSpPr>
            <p:nvPr/>
          </p:nvGrpSpPr>
          <p:grpSpPr bwMode="auto">
            <a:xfrm>
              <a:off x="5304" y="119"/>
              <a:ext cx="408" cy="466"/>
              <a:chOff x="384" y="1440"/>
              <a:chExt cx="1008" cy="1152"/>
            </a:xfrm>
          </p:grpSpPr>
          <p:grpSp>
            <p:nvGrpSpPr>
              <p:cNvPr id="54307" name="Group 48"/>
              <p:cNvGrpSpPr>
                <a:grpSpLocks/>
              </p:cNvGrpSpPr>
              <p:nvPr/>
            </p:nvGrpSpPr>
            <p:grpSpPr bwMode="auto">
              <a:xfrm>
                <a:off x="384" y="1440"/>
                <a:ext cx="144" cy="1152"/>
                <a:chOff x="384" y="1440"/>
                <a:chExt cx="144" cy="1152"/>
              </a:xfrm>
            </p:grpSpPr>
            <p:sp>
              <p:nvSpPr>
                <p:cNvPr id="54362" name="Rectangle 49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3" name="Rectangle 50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4" name="Rectangle 51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5" name="Rectangle 52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6" name="Rectangle 53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7" name="Rectangle 54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8" name="Rectangle 55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9" name="Rectangle 56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08" name="Group 57"/>
              <p:cNvGrpSpPr>
                <a:grpSpLocks/>
              </p:cNvGrpSpPr>
              <p:nvPr/>
            </p:nvGrpSpPr>
            <p:grpSpPr bwMode="auto">
              <a:xfrm>
                <a:off x="528" y="1440"/>
                <a:ext cx="144" cy="1152"/>
                <a:chOff x="384" y="1440"/>
                <a:chExt cx="144" cy="1152"/>
              </a:xfrm>
            </p:grpSpPr>
            <p:sp>
              <p:nvSpPr>
                <p:cNvPr id="54354" name="Rectangle 58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5" name="Rectangle 59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6" name="Rectangle 60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7" name="Rectangle 61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8" name="Rectangle 62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9" name="Rectangle 63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0" name="Rectangle 64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61" name="Rectangle 65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09" name="Group 66"/>
              <p:cNvGrpSpPr>
                <a:grpSpLocks/>
              </p:cNvGrpSpPr>
              <p:nvPr/>
            </p:nvGrpSpPr>
            <p:grpSpPr bwMode="auto">
              <a:xfrm>
                <a:off x="672" y="1440"/>
                <a:ext cx="144" cy="1152"/>
                <a:chOff x="384" y="1440"/>
                <a:chExt cx="144" cy="1152"/>
              </a:xfrm>
            </p:grpSpPr>
            <p:sp>
              <p:nvSpPr>
                <p:cNvPr id="54346" name="Rectangle 67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7" name="Rectangle 68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8" name="Rectangle 69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9" name="Rectangle 70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0" name="Rectangle 71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1" name="Rectangle 72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2" name="Rectangle 73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53" name="Rectangle 74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10" name="Group 75"/>
              <p:cNvGrpSpPr>
                <a:grpSpLocks/>
              </p:cNvGrpSpPr>
              <p:nvPr/>
            </p:nvGrpSpPr>
            <p:grpSpPr bwMode="auto">
              <a:xfrm>
                <a:off x="816" y="1440"/>
                <a:ext cx="144" cy="1152"/>
                <a:chOff x="384" y="1440"/>
                <a:chExt cx="144" cy="1152"/>
              </a:xfrm>
            </p:grpSpPr>
            <p:sp>
              <p:nvSpPr>
                <p:cNvPr id="54338" name="Rectangle 76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9" name="Rectangle 77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0" name="Rectangle 78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1" name="Rectangle 79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2" name="Rectangle 80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3" name="Rectangle 81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4" name="Rectangle 82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45" name="Rectangle 83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11" name="Group 84"/>
              <p:cNvGrpSpPr>
                <a:grpSpLocks/>
              </p:cNvGrpSpPr>
              <p:nvPr/>
            </p:nvGrpSpPr>
            <p:grpSpPr bwMode="auto">
              <a:xfrm>
                <a:off x="960" y="1440"/>
                <a:ext cx="144" cy="1152"/>
                <a:chOff x="384" y="1440"/>
                <a:chExt cx="144" cy="1152"/>
              </a:xfrm>
            </p:grpSpPr>
            <p:sp>
              <p:nvSpPr>
                <p:cNvPr id="54330" name="Rectangle 85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1" name="Rectangle 86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2" name="Rectangle 87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3" name="Rectangle 88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4" name="Rectangle 89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5" name="Rectangle 90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6" name="Rectangle 91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37" name="Rectangle 92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12" name="Group 93"/>
              <p:cNvGrpSpPr>
                <a:grpSpLocks/>
              </p:cNvGrpSpPr>
              <p:nvPr/>
            </p:nvGrpSpPr>
            <p:grpSpPr bwMode="auto">
              <a:xfrm>
                <a:off x="1104" y="1440"/>
                <a:ext cx="144" cy="1152"/>
                <a:chOff x="384" y="1440"/>
                <a:chExt cx="144" cy="1152"/>
              </a:xfrm>
            </p:grpSpPr>
            <p:sp>
              <p:nvSpPr>
                <p:cNvPr id="54322" name="Rectangle 94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3" name="Rectangle 95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4" name="Rectangle 96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5" name="Rectangle 97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6" name="Rectangle 98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7" name="Rectangle 99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8" name="Rectangle 100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9" name="Rectangle 101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54313" name="Group 102"/>
              <p:cNvGrpSpPr>
                <a:grpSpLocks/>
              </p:cNvGrpSpPr>
              <p:nvPr/>
            </p:nvGrpSpPr>
            <p:grpSpPr bwMode="auto">
              <a:xfrm>
                <a:off x="1248" y="1440"/>
                <a:ext cx="144" cy="1152"/>
                <a:chOff x="384" y="1440"/>
                <a:chExt cx="144" cy="1152"/>
              </a:xfrm>
            </p:grpSpPr>
            <p:sp>
              <p:nvSpPr>
                <p:cNvPr id="54314" name="Rectangle 103"/>
                <p:cNvSpPr>
                  <a:spLocks noChangeArrowheads="1"/>
                </p:cNvSpPr>
                <p:nvPr/>
              </p:nvSpPr>
              <p:spPr bwMode="blackGray">
                <a:xfrm>
                  <a:off x="384" y="144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15" name="Rectangle 104"/>
                <p:cNvSpPr>
                  <a:spLocks noChangeArrowheads="1"/>
                </p:cNvSpPr>
                <p:nvPr/>
              </p:nvSpPr>
              <p:spPr bwMode="blackGray">
                <a:xfrm>
                  <a:off x="384" y="158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16" name="Rectangle 105"/>
                <p:cNvSpPr>
                  <a:spLocks noChangeArrowheads="1"/>
                </p:cNvSpPr>
                <p:nvPr/>
              </p:nvSpPr>
              <p:spPr bwMode="blackGray">
                <a:xfrm>
                  <a:off x="384" y="172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17" name="Rectangle 106"/>
                <p:cNvSpPr>
                  <a:spLocks noChangeArrowheads="1"/>
                </p:cNvSpPr>
                <p:nvPr/>
              </p:nvSpPr>
              <p:spPr bwMode="blackGray">
                <a:xfrm>
                  <a:off x="384" y="1872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18" name="Rectangle 107"/>
                <p:cNvSpPr>
                  <a:spLocks noChangeArrowheads="1"/>
                </p:cNvSpPr>
                <p:nvPr/>
              </p:nvSpPr>
              <p:spPr bwMode="blackGray">
                <a:xfrm>
                  <a:off x="384" y="2016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19" name="Rectangle 108"/>
                <p:cNvSpPr>
                  <a:spLocks noChangeArrowheads="1"/>
                </p:cNvSpPr>
                <p:nvPr/>
              </p:nvSpPr>
              <p:spPr bwMode="blackGray">
                <a:xfrm>
                  <a:off x="384" y="2160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0" name="Rectangle 109"/>
                <p:cNvSpPr>
                  <a:spLocks noChangeArrowheads="1"/>
                </p:cNvSpPr>
                <p:nvPr/>
              </p:nvSpPr>
              <p:spPr bwMode="blackGray">
                <a:xfrm>
                  <a:off x="384" y="2304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54321" name="Rectangle 110"/>
                <p:cNvSpPr>
                  <a:spLocks noChangeArrowheads="1"/>
                </p:cNvSpPr>
                <p:nvPr/>
              </p:nvSpPr>
              <p:spPr bwMode="blackGray">
                <a:xfrm>
                  <a:off x="384" y="2448"/>
                  <a:ext cx="144" cy="144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zh-CN" altLang="en-US" sz="1800" i="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</p:grpSp>
        <p:sp>
          <p:nvSpPr>
            <p:cNvPr id="54293" name="Rectangle 111"/>
            <p:cNvSpPr>
              <a:spLocks noChangeArrowheads="1"/>
            </p:cNvSpPr>
            <p:nvPr/>
          </p:nvSpPr>
          <p:spPr bwMode="blackGray">
            <a:xfrm>
              <a:off x="5479" y="294"/>
              <a:ext cx="58" cy="58"/>
            </a:xfrm>
            <a:prstGeom prst="rect">
              <a:avLst/>
            </a:prstGeom>
            <a:noFill/>
            <a:ln w="38100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54294" name="Freeform 112"/>
            <p:cNvSpPr>
              <a:spLocks/>
            </p:cNvSpPr>
            <p:nvPr/>
          </p:nvSpPr>
          <p:spPr bwMode="blackGray">
            <a:xfrm>
              <a:off x="5202" y="248"/>
              <a:ext cx="260" cy="41"/>
            </a:xfrm>
            <a:custGeom>
              <a:avLst/>
              <a:gdLst>
                <a:gd name="T0" fmla="*/ 0 w 642"/>
                <a:gd name="T1" fmla="*/ 0 h 101"/>
                <a:gd name="T2" fmla="*/ 0 w 642"/>
                <a:gd name="T3" fmla="*/ 0 h 101"/>
                <a:gd name="T4" fmla="*/ 0 w 642"/>
                <a:gd name="T5" fmla="*/ 0 h 101"/>
                <a:gd name="T6" fmla="*/ 0 60000 65536"/>
                <a:gd name="T7" fmla="*/ 0 60000 65536"/>
                <a:gd name="T8" fmla="*/ 0 60000 65536"/>
                <a:gd name="T9" fmla="*/ 0 w 642"/>
                <a:gd name="T10" fmla="*/ 0 h 101"/>
                <a:gd name="T11" fmla="*/ 642 w 642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2" h="101">
                  <a:moveTo>
                    <a:pt x="0" y="101"/>
                  </a:moveTo>
                  <a:cubicBezTo>
                    <a:pt x="55" y="85"/>
                    <a:pt x="229" y="10"/>
                    <a:pt x="336" y="5"/>
                  </a:cubicBezTo>
                  <a:cubicBezTo>
                    <a:pt x="443" y="0"/>
                    <a:pt x="578" y="57"/>
                    <a:pt x="642" y="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zh-CN" altLang="en-US" sz="1800" i="0">
                <a:solidFill>
                  <a:schemeClr val="tx1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grpSp>
          <p:nvGrpSpPr>
            <p:cNvPr id="54295" name="Group 129"/>
            <p:cNvGrpSpPr>
              <a:grpSpLocks/>
            </p:cNvGrpSpPr>
            <p:nvPr/>
          </p:nvGrpSpPr>
          <p:grpSpPr bwMode="auto">
            <a:xfrm>
              <a:off x="4818" y="41"/>
              <a:ext cx="59" cy="584"/>
              <a:chOff x="4818" y="41"/>
              <a:chExt cx="59" cy="584"/>
            </a:xfrm>
          </p:grpSpPr>
          <p:sp>
            <p:nvSpPr>
              <p:cNvPr id="54298" name="Rectangle 114"/>
              <p:cNvSpPr>
                <a:spLocks noChangeArrowheads="1"/>
              </p:cNvSpPr>
              <p:nvPr/>
            </p:nvSpPr>
            <p:spPr bwMode="blackGray">
              <a:xfrm>
                <a:off x="4818" y="41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299" name="Rectangle 115"/>
              <p:cNvSpPr>
                <a:spLocks noChangeArrowheads="1"/>
              </p:cNvSpPr>
              <p:nvPr/>
            </p:nvSpPr>
            <p:spPr bwMode="blackGray">
              <a:xfrm>
                <a:off x="4818" y="99"/>
                <a:ext cx="59" cy="59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0" name="Rectangle 116"/>
              <p:cNvSpPr>
                <a:spLocks noChangeArrowheads="1"/>
              </p:cNvSpPr>
              <p:nvPr/>
            </p:nvSpPr>
            <p:spPr bwMode="blackGray">
              <a:xfrm>
                <a:off x="4818" y="158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1" name="Rectangle 117"/>
              <p:cNvSpPr>
                <a:spLocks noChangeArrowheads="1"/>
              </p:cNvSpPr>
              <p:nvPr/>
            </p:nvSpPr>
            <p:spPr bwMode="blackGray">
              <a:xfrm>
                <a:off x="4818" y="216"/>
                <a:ext cx="59" cy="58"/>
              </a:xfrm>
              <a:prstGeom prst="rect">
                <a:avLst/>
              </a:prstGeom>
              <a:solidFill>
                <a:srgbClr val="99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2" name="Rectangle 120"/>
              <p:cNvSpPr>
                <a:spLocks noChangeArrowheads="1"/>
              </p:cNvSpPr>
              <p:nvPr/>
            </p:nvSpPr>
            <p:spPr bwMode="blackGray">
              <a:xfrm>
                <a:off x="4818" y="509"/>
                <a:ext cx="59" cy="58"/>
              </a:xfrm>
              <a:prstGeom prst="rect">
                <a:avLst/>
              </a:prstGeom>
              <a:solidFill>
                <a:srgbClr val="FFFF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3" name="Rectangle 121"/>
              <p:cNvSpPr>
                <a:spLocks noChangeArrowheads="1"/>
              </p:cNvSpPr>
              <p:nvPr/>
            </p:nvSpPr>
            <p:spPr bwMode="blackGray">
              <a:xfrm>
                <a:off x="4818" y="567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4" name="Line 122"/>
              <p:cNvSpPr>
                <a:spLocks noChangeShapeType="1"/>
              </p:cNvSpPr>
              <p:nvPr/>
            </p:nvSpPr>
            <p:spPr bwMode="blackGray">
              <a:xfrm>
                <a:off x="4848" y="411"/>
                <a:ext cx="0" cy="7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305" name="Rectangle 123"/>
              <p:cNvSpPr>
                <a:spLocks noChangeArrowheads="1"/>
              </p:cNvSpPr>
              <p:nvPr/>
            </p:nvSpPr>
            <p:spPr bwMode="blackGray">
              <a:xfrm>
                <a:off x="4818" y="276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54306" name="Rectangle 124"/>
              <p:cNvSpPr>
                <a:spLocks noChangeArrowheads="1"/>
              </p:cNvSpPr>
              <p:nvPr/>
            </p:nvSpPr>
            <p:spPr bwMode="blackGray">
              <a:xfrm>
                <a:off x="4818" y="334"/>
                <a:ext cx="59" cy="58"/>
              </a:xfrm>
              <a:prstGeom prst="rect">
                <a:avLst/>
              </a:prstGeom>
              <a:solidFill>
                <a:srgbClr val="CCECFF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 sz="1800" i="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2007165" name="Text Box 125"/>
            <p:cNvSpPr txBox="1">
              <a:spLocks noChangeArrowheads="1"/>
            </p:cNvSpPr>
            <p:nvPr/>
          </p:nvSpPr>
          <p:spPr bwMode="blackGray">
            <a:xfrm>
              <a:off x="4579" y="605"/>
              <a:ext cx="528" cy="23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Appearance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Vector</a:t>
              </a:r>
            </a:p>
          </p:txBody>
        </p:sp>
        <p:sp>
          <p:nvSpPr>
            <p:cNvPr id="2007167" name="Text Box 127"/>
            <p:cNvSpPr txBox="1">
              <a:spLocks noChangeArrowheads="1"/>
            </p:cNvSpPr>
            <p:nvPr/>
          </p:nvSpPr>
          <p:spPr bwMode="blackGray">
            <a:xfrm>
              <a:off x="4854" y="168"/>
              <a:ext cx="264" cy="14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PCA</a:t>
              </a:r>
            </a:p>
          </p:txBody>
        </p:sp>
      </p:grpSp>
      <p:sp>
        <p:nvSpPr>
          <p:cNvPr id="2007172" name="Text Box 132"/>
          <p:cNvSpPr txBox="1">
            <a:spLocks noChangeArrowheads="1"/>
          </p:cNvSpPr>
          <p:nvPr/>
        </p:nvSpPr>
        <p:spPr bwMode="blackGray">
          <a:xfrm>
            <a:off x="1447800" y="2678113"/>
            <a:ext cx="1735138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Feature mask</a:t>
            </a:r>
          </a:p>
        </p:txBody>
      </p:sp>
      <p:sp>
        <p:nvSpPr>
          <p:cNvPr id="2007173" name="Text Box 133"/>
          <p:cNvSpPr txBox="1">
            <a:spLocks noChangeArrowheads="1"/>
          </p:cNvSpPr>
          <p:nvPr/>
        </p:nvSpPr>
        <p:spPr bwMode="blackGray">
          <a:xfrm>
            <a:off x="2117725" y="4598988"/>
            <a:ext cx="2074863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Feature distance</a:t>
            </a:r>
          </a:p>
        </p:txBody>
      </p:sp>
      <p:sp>
        <p:nvSpPr>
          <p:cNvPr id="2007199" name="Text Box 159"/>
          <p:cNvSpPr txBox="1">
            <a:spLocks noChangeArrowheads="1"/>
          </p:cNvSpPr>
          <p:nvPr/>
        </p:nvSpPr>
        <p:spPr bwMode="blackGray">
          <a:xfrm>
            <a:off x="4757738" y="4675188"/>
            <a:ext cx="50958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4D</a:t>
            </a:r>
          </a:p>
        </p:txBody>
      </p:sp>
      <p:sp>
        <p:nvSpPr>
          <p:cNvPr id="2007202" name="Text Box 162"/>
          <p:cNvSpPr txBox="1">
            <a:spLocks noChangeArrowheads="1"/>
          </p:cNvSpPr>
          <p:nvPr/>
        </p:nvSpPr>
        <p:spPr bwMode="blackGray">
          <a:xfrm>
            <a:off x="3702050" y="2738438"/>
            <a:ext cx="2089150" cy="641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[Zhang et al 2003,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Wu and Yu 2004]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57" grpId="0" animBg="1"/>
      <p:bldP spid="2007058" grpId="0" animBg="1"/>
      <p:bldP spid="2007059" grpId="0" animBg="1"/>
      <p:bldP spid="2007172" grpId="0"/>
      <p:bldP spid="2007173" grpId="0"/>
      <p:bldP spid="2007199" grpId="0"/>
      <p:bldP spid="20072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Acceleration – Appearance Space</a:t>
            </a:r>
            <a:r>
              <a:rPr lang="en-US" sz="3300" smtClean="0"/>
              <a:t> Feature preservation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1428750"/>
            <a:ext cx="8229600" cy="4525963"/>
          </a:xfrm>
        </p:spPr>
        <p:txBody>
          <a:bodyPr/>
          <a:lstStyle/>
          <a:p>
            <a:pPr hangingPunct="1"/>
            <a:r>
              <a:rPr lang="en-US" smtClean="0"/>
              <a:t>Add feature distance to appearance vector</a:t>
            </a:r>
          </a:p>
          <a:p>
            <a:pPr hangingPunct="1">
              <a:buFont typeface="Monotype Sorts"/>
              <a:buNone/>
            </a:pPr>
            <a:r>
              <a:rPr lang="en-US" smtClean="0"/>
              <a:t>	(100D </a:t>
            </a:r>
            <a:r>
              <a:rPr lang="en-US" smtClean="0">
                <a:sym typeface="Wingdings" pitchFamily="2" charset="2"/>
              </a:rPr>
              <a:t> 4D</a:t>
            </a:r>
            <a:r>
              <a:rPr lang="en-US" smtClean="0"/>
              <a:t>)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blackGray">
          <a:xfrm>
            <a:off x="6553200" y="1905000"/>
            <a:ext cx="0" cy="480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68134" name="Text Box 6"/>
          <p:cNvSpPr txBox="1">
            <a:spLocks noChangeArrowheads="1"/>
          </p:cNvSpPr>
          <p:nvPr/>
        </p:nvSpPr>
        <p:spPr bwMode="blackGray">
          <a:xfrm>
            <a:off x="7324725" y="6186488"/>
            <a:ext cx="962025" cy="369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Without</a:t>
            </a:r>
          </a:p>
        </p:txBody>
      </p:sp>
      <p:pic>
        <p:nvPicPr>
          <p:cNvPr id="55302" name="Picture 7" descr="compare_fmap_leopard_nof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209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 descr="compare_fmap_leopard_fmap_d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209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9" descr="compare_fmap_leopard_fmap_di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7900" y="2667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 descr="compare_fmap_leopard_fmap_di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2667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1" descr="compare_fmap_7_w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4191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2" descr="compare_fmap_7_fmap_dis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57425" y="469582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13" descr="compare_fmap_7_fmap_di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469582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4" descr="compare_fmap_7_nofma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4191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0" name="Line 15"/>
          <p:cNvSpPr>
            <a:spLocks noChangeShapeType="1"/>
          </p:cNvSpPr>
          <p:nvPr/>
        </p:nvSpPr>
        <p:spPr bwMode="blackGray">
          <a:xfrm>
            <a:off x="3352800" y="3124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blackGray">
          <a:xfrm>
            <a:off x="3352800" y="51816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blackGray">
          <a:xfrm>
            <a:off x="5002213" y="6143625"/>
            <a:ext cx="641350" cy="369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With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Texturing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Apply texture images to surfaces to represent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Surface color, geometry, material property, etc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Smaller data size, faster computation</a:t>
            </a:r>
          </a:p>
          <a:p>
            <a:pPr lvl="1" hangingPunct="1"/>
            <a:endParaRPr lang="en-US" altLang="zh-CN" smtClean="0">
              <a:ea typeface="宋体" pitchFamily="2" charset="-122"/>
            </a:endParaRPr>
          </a:p>
        </p:txBody>
      </p:sp>
      <p:pic>
        <p:nvPicPr>
          <p:cNvPr id="21508" name="Picture 4" descr="shutbug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54450"/>
            <a:ext cx="3665538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shutbug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854450"/>
            <a:ext cx="3665538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143000" y="6216650"/>
            <a:ext cx="2597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not textured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638800" y="6216650"/>
            <a:ext cx="1835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textured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Patch-based Algorithm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Synthesis in unit of patches instead of pixels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Chaos mosaic [Liang et al 2000]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105400" y="2971800"/>
          <a:ext cx="3409950" cy="3400425"/>
        </p:xfrm>
        <a:graphic>
          <a:graphicData uri="http://schemas.openxmlformats.org/presentationml/2006/ole">
            <p:oleObj spid="_x0000_s3074" name="Bitmap Image" r:id="rId4" imgW="7104762" imgH="3610479" progId="PBrush">
              <p:embed/>
            </p:oleObj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1524000" y="2971800"/>
          <a:ext cx="3352800" cy="3400425"/>
        </p:xfrm>
        <a:graphic>
          <a:graphicData uri="http://schemas.openxmlformats.org/presentationml/2006/ole">
            <p:oleObj spid="_x0000_s3075" name="Bitmap Image" r:id="rId5" imgW="7104762" imgH="3610479" progId="PBrush">
              <p:embed/>
            </p:oleObj>
          </a:graphicData>
        </a:graphic>
      </p:graphicFrame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457200" y="4191000"/>
          <a:ext cx="836613" cy="847725"/>
        </p:xfrm>
        <a:graphic>
          <a:graphicData uri="http://schemas.openxmlformats.org/presentationml/2006/ole">
            <p:oleObj spid="_x0000_s3076" name="Bitmap Image" r:id="rId6" imgW="7104762" imgH="3610479" progId="PBrush">
              <p:embed/>
            </p:oleObj>
          </a:graphicData>
        </a:graphic>
      </p:graphicFrame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81000" y="50292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794000" y="64008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idea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7763" y="6400800"/>
            <a:ext cx="1011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result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Patch-based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[Liang et al 2000]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Problematic for structured textures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981200" y="3962400"/>
          <a:ext cx="865188" cy="914400"/>
        </p:xfrm>
        <a:graphic>
          <a:graphicData uri="http://schemas.openxmlformats.org/presentationml/2006/ole">
            <p:oleObj spid="_x0000_s4098" name="Bitmap Image" r:id="rId4" imgW="4123810" imgH="3219899" progId="PBrush">
              <p:embed/>
            </p:oleObj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3352800" y="2819400"/>
          <a:ext cx="3482975" cy="3403600"/>
        </p:xfrm>
        <a:graphic>
          <a:graphicData uri="http://schemas.openxmlformats.org/presentationml/2006/ole">
            <p:oleObj spid="_x0000_s4099" name="Bitmap Image" r:id="rId5" imgW="4123810" imgH="3219899" progId="PBrush">
              <p:embed/>
            </p:oleObj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887538" y="4876800"/>
            <a:ext cx="93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627563" y="6248400"/>
            <a:ext cx="1011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Patch-based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[Efros &amp; Freeman 2001]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z="2700" smtClean="0">
                <a:ea typeface="宋体" pitchFamily="2" charset="-122"/>
              </a:rPr>
              <a:t>Replacing pixels in [Efros &amp; Leung 1999] with patches</a:t>
            </a:r>
          </a:p>
        </p:txBody>
      </p:sp>
      <p:sp>
        <p:nvSpPr>
          <p:cNvPr id="56324" name="Text Box 860"/>
          <p:cNvSpPr txBox="1">
            <a:spLocks noChangeArrowheads="1"/>
          </p:cNvSpPr>
          <p:nvPr/>
        </p:nvSpPr>
        <p:spPr bwMode="auto">
          <a:xfrm>
            <a:off x="1022350" y="70246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 image</a:t>
            </a:r>
            <a:r>
              <a:rPr lang="en-US" altLang="zh-CN" sz="16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 </a:t>
            </a:r>
          </a:p>
        </p:txBody>
      </p:sp>
      <p:grpSp>
        <p:nvGrpSpPr>
          <p:cNvPr id="56325" name="Group 863"/>
          <p:cNvGrpSpPr>
            <a:grpSpLocks/>
          </p:cNvGrpSpPr>
          <p:nvPr/>
        </p:nvGrpSpPr>
        <p:grpSpPr bwMode="auto">
          <a:xfrm>
            <a:off x="5410200" y="3276600"/>
            <a:ext cx="3321050" cy="2227263"/>
            <a:chOff x="2852" y="973"/>
            <a:chExt cx="2092" cy="1403"/>
          </a:xfrm>
        </p:grpSpPr>
        <p:pic>
          <p:nvPicPr>
            <p:cNvPr id="56814" name="Picture 864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6815" name="Group 865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57073" name="Rectangle 86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4" name="Rectangle 86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5" name="Rectangle 86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6" name="Rectangle 86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7" name="Rectangle 87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8" name="Rectangle 87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79" name="Rectangle 87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0" name="Rectangle 87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1" name="Rectangle 87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2" name="Rectangle 87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3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4" name="Rectangle 87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5" name="Rectangle 87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86" name="Rectangle 87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087" name="Group 880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7182" name="Rectangle 8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3" name="Rectangle 8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4" name="Rectangle 8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5" name="Rectangle 8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6" name="Rectangle 8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7" name="Rectangle 8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8" name="Rectangle 8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9" name="Rectangle 8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90" name="Rectangle 8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088" name="Group 890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7173" name="Rectangle 8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4" name="Rectangle 8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5" name="Rectangle 8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6" name="Rectangle 8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7" name="Rectangle 8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8" name="Rectangle 8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9" name="Rectangle 8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0" name="Rectangle 8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81" name="Rectangle 8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089" name="Rectangle 90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0" name="Rectangle 90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1" name="Rectangle 90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2" name="Rectangle 90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3" name="Rectangle 90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4" name="Rectangle 90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5" name="Rectangle 90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6" name="Rectangle 90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7" name="Rectangle 90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8" name="Rectangle 90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99" name="Rectangle 91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100" name="Rectangle 911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101" name="Rectangle 91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102" name="Group 913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7164" name="Rectangle 9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5" name="Rectangle 9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6" name="Rectangle 9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7" name="Rectangle 9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8" name="Rectangle 9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9" name="Rectangle 9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0" name="Rectangle 9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1" name="Rectangle 9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72" name="Rectangle 9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3" name="Group 923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7155" name="Rectangle 9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6" name="Rectangle 9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7" name="Rectangle 9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8" name="Rectangle 9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9" name="Rectangle 9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0" name="Rectangle 9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1" name="Rectangle 9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2" name="Rectangle 9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63" name="Rectangle 9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4" name="Group 933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7146" name="Rectangle 9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7" name="Rectangle 9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8" name="Rectangle 9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9" name="Rectangle 9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0" name="Rectangle 9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1" name="Rectangle 9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2" name="Rectangle 9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3" name="Rectangle 9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54" name="Rectangle 9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5" name="Group 943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7137" name="Rectangle 9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8" name="Rectangle 9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9" name="Rectangle 9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0" name="Rectangle 9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1" name="Rectangle 9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2" name="Rectangle 9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3" name="Rectangle 9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4" name="Rectangle 9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45" name="Rectangle 9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6" name="Group 953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7128" name="Rectangle 9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9" name="Rectangle 9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0" name="Rectangle 9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1" name="Rectangle 9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2" name="Rectangle 9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3" name="Rectangle 9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4" name="Rectangle 9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5" name="Rectangle 9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36" name="Rectangle 9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7" name="Group 963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7119" name="Rectangle 9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0" name="Rectangle 9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1" name="Rectangle 9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2" name="Rectangle 9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3" name="Rectangle 9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4" name="Rectangle 9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5" name="Rectangle 9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6" name="Rectangle 9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27" name="Rectangle 9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108" name="Group 973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7110" name="Rectangle 9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1" name="Rectangle 9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2" name="Rectangle 9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3" name="Rectangle 9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4" name="Rectangle 9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5" name="Rectangle 9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6" name="Rectangle 9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7" name="Rectangle 9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118" name="Rectangle 9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109" name="Rectangle 98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816" name="Group 984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56818" name="Group 985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57033" name="Group 98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64" name="Rectangle 9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5" name="Rectangle 9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6" name="Rectangle 9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7" name="Rectangle 9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8" name="Rectangle 9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9" name="Rectangle 9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70" name="Rectangle 9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71" name="Rectangle 9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72" name="Rectangle 9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034" name="Group 99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55" name="Rectangle 9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6" name="Rectangle 9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7" name="Rectangle 9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8" name="Rectangle 10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9" name="Rectangle 10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0" name="Rectangle 10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1" name="Rectangle 10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2" name="Rectangle 10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63" name="Rectangle 10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035" name="Group 100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46" name="Rectangle 10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7" name="Rectangle 10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8" name="Rectangle 10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9" name="Rectangle 10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0" name="Rectangle 10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1" name="Rectangle 10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2" name="Rectangle 10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3" name="Rectangle 10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54" name="Rectangle 10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036" name="Group 101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37" name="Rectangle 10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38" name="Rectangle 10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39" name="Rectangl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0" name="Rectangle 10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1" name="Rectangle 10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2" name="Rectangle 10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3" name="Rectangle 10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4" name="Rectangle 10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45" name="Rectangle 10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819" name="Group 1026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56993" name="Group 10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24" name="Rectangle 10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5" name="Rectangle 10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6" name="Rectangle 10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7" name="Rectangle 10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8" name="Rectangle 10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9" name="Rectangle 10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30" name="Rectangle 10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31" name="Rectangl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32" name="Rectangle 10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94" name="Group 10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15" name="Rectangle 10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6" name="Rectangle 10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7" name="Rectangle 10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8" name="Rectangle 10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9" name="Rectangle 10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0" name="Rectangle 10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1" name="Rectangle 10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2" name="Rectangle 10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23" name="Rectangle 10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95" name="Group 10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06" name="Rectangle 10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7" name="Rectangle 10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8" name="Rectangle 10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9" name="Rectangle 10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0" name="Rectangle 10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1" name="Rectangle 10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2" name="Rectangle 10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3" name="Rectangle 10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14" name="Rectangle 10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96" name="Group 10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97" name="Rectangle 10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98" name="Rectangle 10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99" name="Rectangle 10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0" name="Rectangle 10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1" name="Rectangle 10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2" name="Rectangle 10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3" name="Rectangle 10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4" name="Rectangle 10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05" name="Rectangle 10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820" name="Group 1067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56953" name="Group 10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84" name="Rectangle 10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5" name="Rectangle 10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6" name="Rectangle 10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7" name="Rectangle 10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8" name="Rectangle 10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9" name="Rectangle 10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90" name="Rectangle 10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91" name="Rectangle 10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92" name="Rectangle 10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54" name="Group 10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75" name="Rectangle 10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6" name="Rectangle 10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7" name="Rectangle 10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8" name="Rectangle 10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9" name="Rectangle 10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0" name="Rectangle 10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1" name="Rectangle 10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2" name="Rectangle 10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83" name="Rectangle 10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55" name="Group 10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66" name="Rectangle 10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7" name="Rectangle 10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8" name="Rectangle 10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9" name="Rectangle 10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0" name="Rectangle 10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1" name="Rectangle 10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2" name="Rectangle 10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3" name="Rectangle 10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74" name="Rectangle 10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56" name="Group 10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57" name="Rectangle 10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58" name="Rectangle 11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59" name="Rectangle 11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0" name="Rectangle 11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1" name="Rectangle 11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2" name="Rectangle 11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3" name="Rectangle 11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4" name="Rectangle 11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65" name="Rectangle 11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821" name="Group 1108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56913" name="Group 11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44" name="Rectangle 11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5" name="Rectangle 11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6" name="Rectangle 11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7" name="Rectangle 11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8" name="Rectangle 11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9" name="Rectangle 11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50" name="Rectangle 11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51" name="Rectangle 11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52" name="Rectangle 11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14" name="Group 11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35" name="Rectangle 11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6" name="Rectangle 11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7" name="Rectangle 11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8" name="Rectangle 11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9" name="Rectangle 11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0" name="Rectangle 11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1" name="Rectangle 1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2" name="Rectangle 1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43" name="Rectangle 1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15" name="Group 11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26" name="Rectangle 1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7" name="Rectangle 1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8" name="Rectangle 1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9" name="Rectangle 1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0" name="Rectangle 1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1" name="Rectangle 1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2" name="Rectangle 1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3" name="Rectangle 1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34" name="Rectangle 1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916" name="Group 11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17" name="Rectangle 1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18" name="Rectangle 1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19" name="Rectangle 1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0" name="Rectangle 1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1" name="Rectangle 1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2" name="Rectangle 1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3" name="Rectangle 1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4" name="Rectangle 1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25" name="Rectangle 1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822" name="Group 1149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56904" name="Rectangle 11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5" name="Rectangle 11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6" name="Rectangle 11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7" name="Rectangle 11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8" name="Rectangle 11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9" name="Rectangle 11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10" name="Rectangle 11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11" name="Rectangle 11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12" name="Rectangle 11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3" name="Group 1159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56895" name="Rectangle 11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6" name="Rectangle 11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7" name="Rectangle 11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8" name="Rectangle 11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9" name="Rectangle 11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0" name="Rectangle 11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1" name="Rectangle 11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2" name="Rectangle 11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03" name="Rectangle 11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4" name="Group 1169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56886" name="Rectangle 11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7" name="Rectangle 11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8" name="Rectangle 11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9" name="Rectangle 11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0" name="Rectangle 11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1" name="Rectangle 11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2" name="Rectangle 11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3" name="Rectangle 11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94" name="Rectangle 11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5" name="Group 1179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56877" name="Rectangle 11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8" name="Rectangle 11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9" name="Rectangle 11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0" name="Rectangle 11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1" name="Rectangle 11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2" name="Rectangle 11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3" name="Rectangle 11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4" name="Rectangle 11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85" name="Rectangle 11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6" name="Group 1189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56868" name="Rectangle 11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9" name="Rectangle 11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0" name="Rectangle 11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1" name="Rectangle 11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2" name="Rectangle 11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3" name="Rectangle 11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4" name="Rectangle 11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5" name="Rectangle 11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76" name="Rectangle 11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7" name="Group 1199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6859" name="Rectangle 12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0" name="Rectangle 12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1" name="Rectangle 12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2" name="Rectangle 12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3" name="Rectangle 12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4" name="Rectangle 12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5" name="Rectangle 12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6" name="Rectangle 12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67" name="Rectangle 12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8" name="Group 1209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56850" name="Rectangle 12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1" name="Rectangle 12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2" name="Rectangle 12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3" name="Rectangle 12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4" name="Rectangle 12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5" name="Rectangle 12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6" name="Rectangle 12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7" name="Rectangle 12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58" name="Rectangle 12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29" name="Group 1219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56841" name="Rectangle 12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2" name="Rectangle 12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3" name="Rectangle 12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4" name="Rectangle 12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5" name="Rectangle 12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6" name="Rectangle 12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7" name="Rectangle 12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8" name="Rectangle 12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9" name="Rectangle 12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830" name="Group 1229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56832" name="Rectangle 12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3" name="Rectangle 12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4" name="Rectangle 12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5" name="Rectangle 12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6" name="Rectangle 12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7" name="Rectangle 12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8" name="Rectangle 12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39" name="Rectangle 12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40" name="Rectangle 12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831" name="Rectangle 1239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216" name="Rectangle 1240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p</a:t>
              </a:r>
              <a:endParaRPr lang="en-US" altLang="zh-CN" sz="27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宋体" pitchFamily="2" charset="-122"/>
              </a:endParaRPr>
            </a:p>
          </p:txBody>
        </p:sp>
      </p:grpSp>
      <p:grpSp>
        <p:nvGrpSpPr>
          <p:cNvPr id="56326" name="Group 1241"/>
          <p:cNvGrpSpPr>
            <a:grpSpLocks/>
          </p:cNvGrpSpPr>
          <p:nvPr/>
        </p:nvGrpSpPr>
        <p:grpSpPr bwMode="auto">
          <a:xfrm>
            <a:off x="457200" y="3200400"/>
            <a:ext cx="2546350" cy="1844675"/>
            <a:chOff x="412" y="1067"/>
            <a:chExt cx="1604" cy="1162"/>
          </a:xfrm>
        </p:grpSpPr>
        <p:pic>
          <p:nvPicPr>
            <p:cNvPr id="56337" name="Picture 1242" descr="ex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6338" name="Group 1243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56696" name="Rectangle 12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97" name="Rectangle 12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98" name="Rectangle 124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99" name="Rectangle 124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0" name="Rectangle 124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1" name="Rectangle 124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2" name="Rectangle 125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3" name="Rectangle 125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4" name="Rectangle 125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5" name="Rectangle 12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6" name="Rectangle 125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7" name="Rectangle 125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8" name="Rectangle 125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09" name="Rectangle 125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710" name="Group 125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805" name="Rectangle 12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6" name="Rectangle 12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7" name="Rectangle 12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8" name="Rectangle 12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9" name="Rectangle 12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10" name="Rectangle 12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11" name="Rectangle 12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12" name="Rectangle 12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13" name="Rectangle 12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11" name="Group 126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796" name="Rectangle 12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7" name="Rectangle 12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8" name="Rectangle 12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9" name="Rectangle 12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0" name="Rectangle 12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1" name="Rectangle 12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2" name="Rectangle 12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3" name="Rectangle 12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04" name="Rectangle 12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12" name="Rectangle 127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3" name="Rectangle 127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4" name="Rectangle 128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5" name="Rectangle 12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6" name="Rectangle 128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7" name="Rectangle 128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8" name="Rectangle 128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19" name="Rectangle 128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20" name="Rectangle 12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21" name="Rectangle 128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22" name="Rectangle 128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23" name="Rectangle 128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24" name="Rectangle 129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725" name="Group 129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787" name="Rectangle 1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8" name="Rectangle 1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9" name="Rectangle 1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0" name="Rectangle 1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1" name="Rectangle 1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2" name="Rectangle 1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3" name="Rectangle 1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4" name="Rectangle 1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95" name="Rectangle 1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26" name="Group 130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778" name="Rectangle 1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9" name="Rectangle 1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0" name="Rectangle 1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1" name="Rectangle 1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2" name="Rectangle 1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3" name="Rectangle 1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4" name="Rectangle 1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5" name="Rectangle 1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86" name="Rectangle 1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27" name="Group 131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769" name="Rectangle 1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0" name="Rectangle 1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1" name="Rectangle 1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2" name="Rectangle 1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3" name="Rectangle 1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4" name="Rectangle 1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5" name="Rectangle 1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6" name="Rectangle 1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77" name="Rectangle 1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28" name="Group 132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760" name="Rectangle 1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1" name="Rectangle 1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2" name="Rectangle 1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3" name="Rectangle 1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4" name="Rectangle 1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5" name="Rectangle 1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6" name="Rectangle 1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7" name="Rectangle 1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68" name="Rectangle 1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29" name="Group 133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751" name="Rectangle 1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2" name="Rectangle 1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3" name="Rectangle 1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4" name="Rectangle 1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5" name="Rectangle 1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6" name="Rectangle 1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7" name="Rectangle 1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8" name="Rectangle 1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9" name="Rectangle 1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30" name="Group 134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742" name="Rectangle 1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3" name="Rectangle 1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4" name="Rectangle 1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5" name="Rectangle 1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6" name="Rectangle 1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7" name="Rectangle 1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8" name="Rectangle 1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9" name="Rectangle 1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50" name="Rectangle 1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31" name="Group 135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733" name="Rectangle 1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4" name="Rectangle 1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5" name="Rectangle 1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6" name="Rectangle 1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7" name="Rectangle 1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8" name="Rectangle 1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39" name="Rectangle 1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0" name="Rectangle 1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41" name="Rectangle 1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732" name="Rectangle 136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39" name="Group 1362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56578" name="Rectangle 13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9" name="Rectangle 13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0" name="Rectangle 136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1" name="Rectangle 136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2" name="Rectangle 136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3" name="Rectangle 136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4" name="Rectangle 136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5" name="Rectangle 137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6" name="Rectangle 137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7" name="Rectangle 137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8" name="Rectangle 137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9" name="Rectangle 137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0" name="Rectangle 137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1" name="Rectangle 137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592" name="Group 137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687" name="Rectangle 1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8" name="Rectangle 1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9" name="Rectangle 1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0" name="Rectangle 1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1" name="Rectangle 1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2" name="Rectangle 1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3" name="Rectangle 1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4" name="Rectangle 1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95" name="Rectangle 1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593" name="Group 138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678" name="Rectangle 1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9" name="Rectangle 1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0" name="Rectangle 1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1" name="Rectangle 1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2" name="Rectangle 1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3" name="Rectangle 1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4" name="Rectangle 1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5" name="Rectangle 1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86" name="Rectangle 1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594" name="Rectangle 139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5" name="Rectangle 139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6" name="Rectangle 139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7" name="Rectangle 140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8" name="Rectangle 140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9" name="Rectangle 140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0" name="Rectangle 140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1" name="Rectangle 140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2" name="Rectangle 14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3" name="Rectangle 140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4" name="Rectangle 140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5" name="Rectangle 140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6" name="Rectangle 140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607" name="Group 141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669" name="Rectangle 1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0" name="Rectangle 1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1" name="Rectangle 1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2" name="Rectangle 1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3" name="Rectangle 1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4" name="Rectangle 1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5" name="Rectangle 1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6" name="Rectangle 1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77" name="Rectangle 1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08" name="Group 142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660" name="Rectangle 1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1" name="Rectangle 1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2" name="Rectangle 1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3" name="Rectangle 1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4" name="Rectangle 1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5" name="Rectangle 1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6" name="Rectangle 1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7" name="Rectangle 1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68" name="Rectangle 1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09" name="Group 143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651" name="Rectangle 1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2" name="Rectangle 1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3" name="Rectangle 1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4" name="Rectangle 1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5" name="Rectangle 1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6" name="Rectangle 1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7" name="Rectangle 1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8" name="Rectangle 1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9" name="Rectangle 1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10" name="Group 144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642" name="Rectangle 1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3" name="Rectangle 14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4" name="Rectangle 1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5" name="Rectangle 1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6" name="Rectangle 1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7" name="Rectangle 1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8" name="Rectangle 1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9" name="Rectangle 1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50" name="Rectangle 1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11" name="Group 145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633" name="Rectangle 1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4" name="Rectangle 1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5" name="Rectangle 1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6" name="Rectangle 1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7" name="Rectangle 1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8" name="Rectangle 1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9" name="Rectangle 1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0" name="Rectangle 1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41" name="Rectangle 1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12" name="Group 146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624" name="Rectangle 1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5" name="Rectangle 1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6" name="Rectangle 1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7" name="Rectangle 1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8" name="Rectangle 1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9" name="Rectangle 1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0" name="Rectangle 1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1" name="Rectangle 1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32" name="Rectangle 1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613" name="Group 147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615" name="Rectangle 1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16" name="Rectangle 1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17" name="Rectangle 1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18" name="Rectangle 1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19" name="Rectangle 1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0" name="Rectangle 1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1" name="Rectangle 1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2" name="Rectangle 1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23" name="Rectangle 1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614" name="Rectangle 148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40" name="Group 1481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56460" name="Rectangle 148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1" name="Rectangle 148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2" name="Rectangle 148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3" name="Rectangle 148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4" name="Rectangle 148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5" name="Rectangle 148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6" name="Rectangle 148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7" name="Rectangle 148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8" name="Rectangle 149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9" name="Rectangle 149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0" name="Rectangle 149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1" name="Rectangle 149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2" name="Rectangle 149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3" name="Rectangle 149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474" name="Group 149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569" name="Rectangle 1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0" name="Rectangle 1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1" name="Rectangle 1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2" name="Rectangle 1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3" name="Rectangle 1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4" name="Rectangle 1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5" name="Rectangle 1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6" name="Rectangle 1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77" name="Rectangle 1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75" name="Group 150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560" name="Rectangle 1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1" name="Rectangle 1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2" name="Rectangle 1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3" name="Rectangle 1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4" name="Rectangle 1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5" name="Rectangle 1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6" name="Rectangle 1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7" name="Rectangle 1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68" name="Rectangle 1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76" name="Rectangle 151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7" name="Rectangle 151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8" name="Rectangle 151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9" name="Rectangle 151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0" name="Rectangle 152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1" name="Rectangle 152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2" name="Rectangle 152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3" name="Rectangle 152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4" name="Rectangle 15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5" name="Rectangle 152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6" name="Rectangle 152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7" name="Rectangle 152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88" name="Rectangle 152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489" name="Group 152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551" name="Rectangle 1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2" name="Rectangle 1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3" name="Rectangle 1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4" name="Rectangle 1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5" name="Rectangle 1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6" name="Rectangle 1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7" name="Rectangle 1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8" name="Rectangle 1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9" name="Rectangle 1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0" name="Group 153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542" name="Rectangle 1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3" name="Rectangle 1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4" name="Rectangle 1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5" name="Rectangle 1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6" name="Rectangle 1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7" name="Rectangle 1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8" name="Rectangle 1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9" name="Rectangle 1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50" name="Rectangle 1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1" name="Group 154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533" name="Rectangle 1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4" name="Rectangle 1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5" name="Rectangle 1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6" name="Rectangle 1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7" name="Rectangle 1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8" name="Rectangle 1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9" name="Rectangle 1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0" name="Rectangle 1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41" name="Rectangle 1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2" name="Group 155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524" name="Rectangle 1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5" name="Rectangle 15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6" name="Rectangle 1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7" name="Rectangle 1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8" name="Rectangle 1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9" name="Rectangle 1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0" name="Rectangle 1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1" name="Rectangle 1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32" name="Rectangle 1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3" name="Group 156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515" name="Rectangle 1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6" name="Rectangle 1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7" name="Rectangle 1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8" name="Rectangle 1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9" name="Rectangle 1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0" name="Rectangle 1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1" name="Rectangle 1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2" name="Rectangle 1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23" name="Rectangle 1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4" name="Group 157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506" name="Rectangle 1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7" name="Rectangle 1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8" name="Rectangle 1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9" name="Rectangle 1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0" name="Rectangle 1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1" name="Rectangle 1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2" name="Rectangle 1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3" name="Rectangle 1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14" name="Rectangle 1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5" name="Group 158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497" name="Rectangle 1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8" name="Rectangle 1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9" name="Rectangle 1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0" name="Rectangle 1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1" name="Rectangle 1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2" name="Rectangle 1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3" name="Rectangle 1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4" name="Rectangle 1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5" name="Rectangle 1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96" name="Rectangle 159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41" name="Group 1600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56342" name="Rectangle 160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3" name="Rectangle 160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4" name="Rectangle 160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5" name="Rectangle 16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6" name="Rectangle 160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7" name="Rectangle 160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8" name="Rectangle 160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9" name="Rectangle 160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0" name="Rectangle 16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1" name="Rectangle 161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2" name="Rectangle 16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Rectangle 16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4" name="Rectangle 16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5" name="Rectangle 16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56" name="Group 161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451" name="Rectangle 1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2" name="Rectangle 1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3" name="Rectangle 1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4" name="Rectangle 1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5" name="Rectangle 1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6" name="Rectangle 1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7" name="Rectangle 1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8" name="Rectangle 1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9" name="Rectangle 1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57" name="Group 162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442" name="Rectangle 1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3" name="Rectangle 1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4" name="Rectangle 1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5" name="Rectangle 1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6" name="Rectangle 1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7" name="Rectangle 1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8" name="Rectangle 1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9" name="Rectangle 1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0" name="Rectangle 1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58" name="Rectangle 163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9" name="Rectangle 163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0" name="Rectangle 16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1" name="Rectangle 163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2" name="Rectangle 16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3" name="Rectangle 16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4" name="Rectangle 16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5" name="Rectangle 16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6" name="Rectangle 164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7" name="Rectangle 164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8" name="Rectangle 16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9" name="Rectangle 164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0" name="Rectangle 16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71" name="Group 164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433" name="Rectangle 1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4" name="Rectangle 1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5" name="Rectangle 1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6" name="Rectangle 1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7" name="Rectangle 1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8" name="Rectangle 1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9" name="Rectangle 1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0" name="Rectangle 1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1" name="Rectangle 1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2" name="Group 165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424" name="Rectangle 1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5" name="Rectangle 1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6" name="Rectangle 1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7" name="Rectangle 1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8" name="Rectangle 1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9" name="Rectangle 1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0" name="Rectangle 1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1" name="Rectangle 1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2" name="Rectangle 1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3" name="Group 166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415" name="Rectangle 1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6" name="Rectangle 1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7" name="Rectangle 1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8" name="Rectangle 1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9" name="Rectangle 1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0" name="Rectangle 1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1" name="Rectangle 1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2" name="Rectangle 1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3" name="Rectangle 1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4" name="Group 167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406" name="Rectangle 1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7" name="Rectangle 16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8" name="Rectangle 1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9" name="Rectangle 1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0" name="Rectangle 1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1" name="Rectangle 1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2" name="Rectangle 1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3" name="Rectangle 1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4" name="Rectangle 1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5" name="Group 168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397" name="Rectangle 1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8" name="Rectangle 1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9" name="Rectangle 1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0" name="Rectangle 1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1" name="Rectangle 1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2" name="Rectangle 1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3" name="Rectangle 1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4" name="Rectangle 1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5" name="Rectangle 1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6" name="Group 169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388" name="Rectangle 1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9" name="Rectangle 1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0" name="Rectangle 1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1" name="Rectangle 1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2" name="Rectangle 1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3" name="Rectangle 1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4" name="Rectangle 1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5" name="Rectangle 1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6" name="Rectangle 1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77" name="Group 170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379" name="Rectangle 1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0" name="Rectangle 1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1" name="Rectangle 1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2" name="Rectangle 1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3" name="Rectangle 1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4" name="Rectangle 1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5" name="Rectangle 1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6" name="Rectangle 1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7" name="Rectangle 1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78" name="Rectangle 171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327" name="Text Box 1719"/>
          <p:cNvSpPr txBox="1">
            <a:spLocks noChangeArrowheads="1"/>
          </p:cNvSpPr>
          <p:nvPr/>
        </p:nvSpPr>
        <p:spPr bwMode="auto">
          <a:xfrm>
            <a:off x="1022350" y="50434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 image</a:t>
            </a:r>
            <a:r>
              <a:rPr lang="en-US" altLang="zh-CN" sz="16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 </a:t>
            </a:r>
          </a:p>
        </p:txBody>
      </p:sp>
      <p:sp>
        <p:nvSpPr>
          <p:cNvPr id="56328" name="AutoShape 1720"/>
          <p:cNvSpPr>
            <a:spLocks noChangeArrowheads="1"/>
          </p:cNvSpPr>
          <p:nvPr/>
        </p:nvSpPr>
        <p:spPr bwMode="auto">
          <a:xfrm>
            <a:off x="3429000" y="4114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Text Box 1721"/>
          <p:cNvSpPr txBox="1">
            <a:spLocks noChangeArrowheads="1"/>
          </p:cNvSpPr>
          <p:nvPr/>
        </p:nvSpPr>
        <p:spPr bwMode="auto">
          <a:xfrm>
            <a:off x="3519488" y="3609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non-parametric</a:t>
            </a:r>
          </a:p>
          <a:p>
            <a:pPr algn="ctr" eaLnBrk="0" hangingPunct="0"/>
            <a:r>
              <a:rPr lang="en-US" altLang="zh-CN" sz="16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sampling</a:t>
            </a:r>
          </a:p>
        </p:txBody>
      </p:sp>
      <p:sp>
        <p:nvSpPr>
          <p:cNvPr id="512698" name="Rectangle 1722"/>
          <p:cNvSpPr>
            <a:spLocks noChangeAspect="1" noChangeArrowheads="1"/>
          </p:cNvSpPr>
          <p:nvPr/>
        </p:nvSpPr>
        <p:spPr bwMode="auto">
          <a:xfrm flipV="1">
            <a:off x="6445250" y="4143375"/>
            <a:ext cx="1028700" cy="1028700"/>
          </a:xfrm>
          <a:prstGeom prst="rect">
            <a:avLst/>
          </a:prstGeom>
          <a:solidFill>
            <a:srgbClr val="11B119"/>
          </a:solidFill>
          <a:ln w="1270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99" name="Rectangle 1723"/>
          <p:cNvSpPr>
            <a:spLocks noChangeAspect="1" noChangeArrowheads="1"/>
          </p:cNvSpPr>
          <p:nvPr/>
        </p:nvSpPr>
        <p:spPr bwMode="auto">
          <a:xfrm flipV="1">
            <a:off x="1060450" y="4324350"/>
            <a:ext cx="400050" cy="400050"/>
          </a:xfrm>
          <a:prstGeom prst="rect">
            <a:avLst/>
          </a:prstGeom>
          <a:solidFill>
            <a:srgbClr val="11B119"/>
          </a:solidFill>
          <a:ln w="1270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00" name="Rectangle 1724"/>
          <p:cNvSpPr>
            <a:spLocks noChangeAspect="1" noChangeArrowheads="1"/>
          </p:cNvSpPr>
          <p:nvPr/>
        </p:nvSpPr>
        <p:spPr bwMode="auto">
          <a:xfrm flipV="1">
            <a:off x="598488" y="3352800"/>
            <a:ext cx="400050" cy="400050"/>
          </a:xfrm>
          <a:prstGeom prst="rect">
            <a:avLst/>
          </a:prstGeom>
          <a:solidFill>
            <a:srgbClr val="11B119"/>
          </a:solidFill>
          <a:ln w="1270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01" name="Rectangle 1725"/>
          <p:cNvSpPr>
            <a:spLocks noChangeAspect="1" noChangeArrowheads="1"/>
          </p:cNvSpPr>
          <p:nvPr/>
        </p:nvSpPr>
        <p:spPr bwMode="auto">
          <a:xfrm flipV="1">
            <a:off x="2041525" y="3686175"/>
            <a:ext cx="400050" cy="400050"/>
          </a:xfrm>
          <a:prstGeom prst="rect">
            <a:avLst/>
          </a:prstGeom>
          <a:solidFill>
            <a:srgbClr val="11B119"/>
          </a:solidFill>
          <a:ln w="1270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02" name="Rectangle 1726"/>
          <p:cNvSpPr>
            <a:spLocks noChangeAspect="1" noChangeArrowheads="1"/>
          </p:cNvSpPr>
          <p:nvPr/>
        </p:nvSpPr>
        <p:spPr bwMode="auto">
          <a:xfrm flipV="1">
            <a:off x="2460625" y="4643438"/>
            <a:ext cx="400050" cy="400050"/>
          </a:xfrm>
          <a:prstGeom prst="rect">
            <a:avLst/>
          </a:prstGeom>
          <a:solidFill>
            <a:srgbClr val="11B119"/>
          </a:solidFill>
          <a:ln w="1270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03" name="Rectangle 1727"/>
          <p:cNvSpPr>
            <a:spLocks noChangeArrowheads="1"/>
          </p:cNvSpPr>
          <p:nvPr/>
        </p:nvSpPr>
        <p:spPr bwMode="auto">
          <a:xfrm>
            <a:off x="6429375" y="4687888"/>
            <a:ext cx="3889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B</a:t>
            </a:r>
            <a:endParaRPr lang="en-US" altLang="zh-CN" sz="27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56336" name="Text Box 1728"/>
          <p:cNvSpPr txBox="1">
            <a:spLocks noChangeArrowheads="1"/>
          </p:cNvSpPr>
          <p:nvPr/>
        </p:nvSpPr>
        <p:spPr bwMode="auto">
          <a:xfrm>
            <a:off x="5815013" y="5548313"/>
            <a:ext cx="235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Synthesizing a block</a:t>
            </a:r>
            <a:endParaRPr lang="en-US" altLang="zh-CN" sz="1600" i="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98" grpId="0" animBg="1"/>
      <p:bldP spid="512699" grpId="0" animBg="1"/>
      <p:bldP spid="512700" grpId="0" animBg="1"/>
      <p:bldP spid="512701" grpId="0" animBg="1"/>
      <p:bldP spid="51270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t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 texture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B1</a:t>
            </a:r>
            <a:endParaRPr lang="en-US" altLang="zh-CN" sz="2400" i="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B2</a:t>
            </a:r>
            <a:endParaRPr lang="en-US" altLang="zh-CN" sz="2400" i="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Random placement </a:t>
            </a:r>
          </a:p>
          <a:p>
            <a:pPr algn="ctr"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of blocks 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block</a:t>
            </a:r>
          </a:p>
        </p:txBody>
      </p:sp>
      <p:pic>
        <p:nvPicPr>
          <p:cNvPr id="57353" name="Picture 9" descr="tile_rand_c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34" name="Picture 10" descr="tile_r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57370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1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B1</a:t>
              </a:r>
              <a:endPara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endParaRPr>
            </a:p>
          </p:txBody>
        </p:sp>
        <p:sp>
          <p:nvSpPr>
            <p:cNvPr id="57372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B2</a:t>
              </a:r>
              <a:endPara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endParaRPr>
            </a:p>
          </p:txBody>
        </p:sp>
        <p:sp>
          <p:nvSpPr>
            <p:cNvPr id="57373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0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Neighboring blocks</a:t>
              </a:r>
            </a:p>
            <a:p>
              <a:pPr algn="ctr" eaLnBrk="0" hangingPunct="0"/>
              <a:r>
                <a:rPr lang="en-US" altLang="zh-CN" sz="20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constrained by overlap</a:t>
              </a:r>
            </a:p>
          </p:txBody>
        </p:sp>
        <p:pic>
          <p:nvPicPr>
            <p:cNvPr id="57374" name="Picture 17" descr="tile_match_cu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75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6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57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57362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3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B1</a:t>
              </a:r>
              <a:endPara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endParaRPr>
            </a:p>
          </p:txBody>
        </p:sp>
        <p:sp>
          <p:nvSpPr>
            <p:cNvPr id="57364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B2</a:t>
              </a:r>
              <a:endPara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endParaRPr>
            </a:p>
          </p:txBody>
        </p:sp>
        <p:sp>
          <p:nvSpPr>
            <p:cNvPr id="57365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zh-CN" altLang="en-US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57366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0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Minimal error</a:t>
              </a:r>
            </a:p>
            <a:p>
              <a:pPr algn="ctr" eaLnBrk="0" hangingPunct="0"/>
              <a:r>
                <a:rPr lang="en-US" altLang="zh-CN" sz="20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boundary cut</a:t>
              </a:r>
            </a:p>
          </p:txBody>
        </p:sp>
        <p:pic>
          <p:nvPicPr>
            <p:cNvPr id="57367" name="Picture 27" descr="tile_DP_cu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8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9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59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3055" name="Picture 31" descr="tile_matc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56" name="Picture 32" descr="tile_D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58399" name="Picture 3" descr="lef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00" name="Picture 4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1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min. error boundary</a:t>
              </a:r>
            </a:p>
          </p:txBody>
        </p:sp>
      </p:grpSp>
      <p:pic>
        <p:nvPicPr>
          <p:cNvPr id="58371" name="Picture 6" descr="rig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7" descr="lef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Minimal error boundary</a:t>
            </a:r>
          </a:p>
        </p:txBody>
      </p:sp>
      <p:pic>
        <p:nvPicPr>
          <p:cNvPr id="58374" name="Picture 9" descr="resul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58397" name="Picture 11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58395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396" name="Picture 15" descr="resul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77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overlapping blocks</a:t>
            </a:r>
          </a:p>
        </p:txBody>
      </p:sp>
      <p:sp>
        <p:nvSpPr>
          <p:cNvPr id="58378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vertical boundary</a:t>
            </a:r>
          </a:p>
        </p:txBody>
      </p:sp>
      <p:sp>
        <p:nvSpPr>
          <p:cNvPr id="58379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58382" name="Picture 20" descr="err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83" name="Picture 21" descr="left"/>
            <p:cNvPicPr>
              <a:picLocks noChangeAspect="1" noChangeArrowheads="1"/>
            </p:cNvPicPr>
            <p:nvPr/>
          </p:nvPicPr>
          <p:blipFill>
            <a:blip r:embed="rId6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84" name="Picture 22" descr="right"/>
            <p:cNvPicPr>
              <a:picLocks noChangeAspect="1" noChangeArrowheads="1"/>
            </p:cNvPicPr>
            <p:nvPr/>
          </p:nvPicPr>
          <p:blipFill>
            <a:blip r:embed="rId5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5095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zh-CN" sz="7200" i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宋体" pitchFamily="2" charset="-122"/>
                </a:rPr>
                <a:t>_</a:t>
              </a:r>
            </a:p>
          </p:txBody>
        </p:sp>
        <p:sp>
          <p:nvSpPr>
            <p:cNvPr id="515096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zh-CN" sz="66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  <a:ea typeface="宋体" pitchFamily="2" charset="-122"/>
                </a:rPr>
                <a:t>=</a:t>
              </a:r>
            </a:p>
          </p:txBody>
        </p:sp>
        <p:sp>
          <p:nvSpPr>
            <p:cNvPr id="515097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zh-CN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ea typeface="宋体" pitchFamily="2" charset="-122"/>
                </a:rPr>
                <a:t>2</a:t>
              </a:r>
            </a:p>
          </p:txBody>
        </p:sp>
        <p:sp>
          <p:nvSpPr>
            <p:cNvPr id="58388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0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2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3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overlap error</a:t>
              </a:r>
            </a:p>
          </p:txBody>
        </p:sp>
        <p:sp>
          <p:nvSpPr>
            <p:cNvPr id="58394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5105" name="Picture 33" descr="mask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Patch-based Algorithm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Graph cut [Kwatra et al 2004]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Use graph cut rather than dynamic programming for finding 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 image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Portilla &amp; Simoncelli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Wei &amp; Levoy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629400" y="6461125"/>
            <a:ext cx="189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rgbClr val="47F96D"/>
                </a:solidFill>
                <a:latin typeface="Trebuchet MS" pitchFamily="34" charset="0"/>
                <a:ea typeface="宋体" pitchFamily="2" charset="-122"/>
              </a:rPr>
              <a:t>Image Quilting</a:t>
            </a:r>
          </a:p>
        </p:txBody>
      </p:sp>
      <p:pic>
        <p:nvPicPr>
          <p:cNvPr id="60422" name="Picture 6" descr="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 descr="D1_m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D1_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 descr="D1_We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 descr="D1_ou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Xu, Guo &amp; Shum</a:t>
            </a:r>
          </a:p>
        </p:txBody>
      </p:sp>
    </p:spTree>
  </p:cSld>
  <p:clrMapOvr>
    <a:masterClrMapping/>
  </p:clrMapOvr>
  <p:transition advTm="3036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Portilla &amp; Simoncelli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Wei &amp; Levoy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629400" y="6461125"/>
            <a:ext cx="189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rgbClr val="47F96D"/>
                </a:solidFill>
                <a:latin typeface="Trebuchet MS" pitchFamily="34" charset="0"/>
                <a:ea typeface="宋体" pitchFamily="2" charset="-122"/>
              </a:rPr>
              <a:t>Image Quilting</a:t>
            </a:r>
          </a:p>
        </p:txBody>
      </p:sp>
      <p:pic>
        <p:nvPicPr>
          <p:cNvPr id="61445" name="Picture 5" descr="brick3_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brick3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 descr="brick3_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 descr="brick3_s_We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9" descr="brick3_s_ou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0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Xu, Guo &amp; Shum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input image</a:t>
            </a:r>
          </a:p>
        </p:txBody>
      </p:sp>
    </p:spTree>
  </p:cSld>
  <p:clrMapOvr>
    <a:masterClrMapping/>
  </p:clrMapOvr>
  <p:transition advTm="529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Remember Our Goal?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Pixel/patch-based algorithms are heuristics</a:t>
            </a:r>
          </a:p>
          <a:p>
            <a:pPr hangingPunct="1"/>
            <a:endParaRPr lang="en-US" altLang="zh-CN" smtClean="0">
              <a:ea typeface="宋体" pitchFamily="2" charset="-122"/>
            </a:endParaRPr>
          </a:p>
        </p:txBody>
      </p:sp>
      <p:pic>
        <p:nvPicPr>
          <p:cNvPr id="5127" name="Picture 4" descr="vidGrn_flowSink_01_30fps_frame_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895600"/>
            <a:ext cx="24320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4953000" y="2819400"/>
            <a:ext cx="2590800" cy="25908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9" name="Picture 6" descr="gre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9718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990600" y="2895600"/>
            <a:ext cx="1371600" cy="13716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31" name="Group 8"/>
          <p:cNvGrpSpPr>
            <a:grpSpLocks/>
          </p:cNvGrpSpPr>
          <p:nvPr/>
        </p:nvGrpSpPr>
        <p:grpSpPr bwMode="auto">
          <a:xfrm>
            <a:off x="5291138" y="4714875"/>
            <a:ext cx="338137" cy="338138"/>
            <a:chOff x="778" y="1181"/>
            <a:chExt cx="206" cy="176"/>
          </a:xfrm>
        </p:grpSpPr>
        <p:sp>
          <p:nvSpPr>
            <p:cNvPr id="5155" name="Rectangle 9"/>
            <p:cNvSpPr>
              <a:spLocks noChangeArrowheads="1"/>
            </p:cNvSpPr>
            <p:nvPr/>
          </p:nvSpPr>
          <p:spPr bwMode="auto">
            <a:xfrm>
              <a:off x="779" y="1183"/>
              <a:ext cx="204" cy="173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Line 10"/>
            <p:cNvSpPr>
              <a:spLocks noChangeShapeType="1"/>
            </p:cNvSpPr>
            <p:nvPr/>
          </p:nvSpPr>
          <p:spPr bwMode="auto">
            <a:xfrm>
              <a:off x="820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Line 11"/>
            <p:cNvSpPr>
              <a:spLocks noChangeShapeType="1"/>
            </p:cNvSpPr>
            <p:nvPr/>
          </p:nvSpPr>
          <p:spPr bwMode="auto">
            <a:xfrm>
              <a:off x="861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Line 12"/>
            <p:cNvSpPr>
              <a:spLocks noChangeShapeType="1"/>
            </p:cNvSpPr>
            <p:nvPr/>
          </p:nvSpPr>
          <p:spPr bwMode="auto">
            <a:xfrm>
              <a:off x="902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Line 13"/>
            <p:cNvSpPr>
              <a:spLocks noChangeShapeType="1"/>
            </p:cNvSpPr>
            <p:nvPr/>
          </p:nvSpPr>
          <p:spPr bwMode="auto">
            <a:xfrm>
              <a:off x="943" y="1181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Line 14"/>
            <p:cNvSpPr>
              <a:spLocks noChangeShapeType="1"/>
            </p:cNvSpPr>
            <p:nvPr/>
          </p:nvSpPr>
          <p:spPr bwMode="auto">
            <a:xfrm rot="5400000">
              <a:off x="880" y="1116"/>
              <a:ext cx="0" cy="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Line 15"/>
            <p:cNvSpPr>
              <a:spLocks noChangeShapeType="1"/>
            </p:cNvSpPr>
            <p:nvPr/>
          </p:nvSpPr>
          <p:spPr bwMode="auto">
            <a:xfrm rot="5400000">
              <a:off x="881" y="1149"/>
              <a:ext cx="0" cy="2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Line 16"/>
            <p:cNvSpPr>
              <a:spLocks noChangeShapeType="1"/>
            </p:cNvSpPr>
            <p:nvPr/>
          </p:nvSpPr>
          <p:spPr bwMode="auto">
            <a:xfrm rot="5400000">
              <a:off x="882" y="1184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Line 17"/>
            <p:cNvSpPr>
              <a:spLocks noChangeShapeType="1"/>
            </p:cNvSpPr>
            <p:nvPr/>
          </p:nvSpPr>
          <p:spPr bwMode="auto">
            <a:xfrm rot="5400000">
              <a:off x="882" y="1219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2" name="Group 18"/>
          <p:cNvGrpSpPr>
            <a:grpSpLocks/>
          </p:cNvGrpSpPr>
          <p:nvPr/>
        </p:nvGrpSpPr>
        <p:grpSpPr bwMode="auto">
          <a:xfrm>
            <a:off x="1228725" y="3676650"/>
            <a:ext cx="338138" cy="338138"/>
            <a:chOff x="1140" y="1888"/>
            <a:chExt cx="213" cy="213"/>
          </a:xfrm>
        </p:grpSpPr>
        <p:grpSp>
          <p:nvGrpSpPr>
            <p:cNvPr id="5144" name="Group 19"/>
            <p:cNvGrpSpPr>
              <a:grpSpLocks/>
            </p:cNvGrpSpPr>
            <p:nvPr/>
          </p:nvGrpSpPr>
          <p:grpSpPr bwMode="auto">
            <a:xfrm>
              <a:off x="1140" y="1888"/>
              <a:ext cx="213" cy="213"/>
              <a:chOff x="778" y="1181"/>
              <a:chExt cx="206" cy="176"/>
            </a:xfrm>
          </p:grpSpPr>
          <p:sp>
            <p:nvSpPr>
              <p:cNvPr id="5146" name="Rectangle 20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Line 21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Line 22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Line 23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0" name="Line 24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" name="Line 25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Line 26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3" name="Line 27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Line 28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45" name="Rectangle 29"/>
            <p:cNvSpPr>
              <a:spLocks noChangeArrowheads="1"/>
            </p:cNvSpPr>
            <p:nvPr/>
          </p:nvSpPr>
          <p:spPr bwMode="auto">
            <a:xfrm>
              <a:off x="1226" y="1974"/>
              <a:ext cx="42" cy="42"/>
            </a:xfrm>
            <a:prstGeom prst="rect">
              <a:avLst/>
            </a:prstGeom>
            <a:solidFill>
              <a:schemeClr val="accent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3" name="Rectangle 30"/>
          <p:cNvSpPr>
            <a:spLocks noChangeArrowheads="1"/>
          </p:cNvSpPr>
          <p:nvPr/>
        </p:nvSpPr>
        <p:spPr bwMode="auto">
          <a:xfrm>
            <a:off x="5426075" y="4851400"/>
            <a:ext cx="66675" cy="666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Freeform 31"/>
          <p:cNvSpPr>
            <a:spLocks/>
          </p:cNvSpPr>
          <p:nvPr/>
        </p:nvSpPr>
        <p:spPr bwMode="auto">
          <a:xfrm>
            <a:off x="1600200" y="3327400"/>
            <a:ext cx="3581400" cy="1320800"/>
          </a:xfrm>
          <a:custGeom>
            <a:avLst/>
            <a:gdLst>
              <a:gd name="T0" fmla="*/ 2147483647 w 2256"/>
              <a:gd name="T1" fmla="*/ 2147483647 h 832"/>
              <a:gd name="T2" fmla="*/ 2147483647 w 2256"/>
              <a:gd name="T3" fmla="*/ 2147483647 h 832"/>
              <a:gd name="T4" fmla="*/ 0 w 2256"/>
              <a:gd name="T5" fmla="*/ 2147483647 h 832"/>
              <a:gd name="T6" fmla="*/ 0 60000 65536"/>
              <a:gd name="T7" fmla="*/ 0 60000 65536"/>
              <a:gd name="T8" fmla="*/ 0 60000 65536"/>
              <a:gd name="T9" fmla="*/ 0 w 2256"/>
              <a:gd name="T10" fmla="*/ 0 h 832"/>
              <a:gd name="T11" fmla="*/ 2256 w 2256"/>
              <a:gd name="T12" fmla="*/ 832 h 8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832">
                <a:moveTo>
                  <a:pt x="2256" y="832"/>
                </a:moveTo>
                <a:cubicBezTo>
                  <a:pt x="1604" y="528"/>
                  <a:pt x="952" y="224"/>
                  <a:pt x="576" y="112"/>
                </a:cubicBezTo>
                <a:cubicBezTo>
                  <a:pt x="200" y="0"/>
                  <a:pt x="96" y="160"/>
                  <a:pt x="0" y="16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32"/>
          <p:cNvGraphicFramePr>
            <a:graphicFrameLocks noChangeAspect="1"/>
          </p:cNvGraphicFramePr>
          <p:nvPr/>
        </p:nvGraphicFramePr>
        <p:xfrm>
          <a:off x="5624513" y="4495800"/>
          <a:ext cx="1462087" cy="246063"/>
        </p:xfrm>
        <a:graphic>
          <a:graphicData uri="http://schemas.openxmlformats.org/presentationml/2006/ole">
            <p:oleObj spid="_x0000_s5122" name="Equation" r:id="rId6" imgW="1206360" imgH="203040" progId="">
              <p:embed/>
            </p:oleObj>
          </a:graphicData>
        </a:graphic>
      </p:graphicFrame>
      <p:graphicFrame>
        <p:nvGraphicFramePr>
          <p:cNvPr id="5123" name="Object 33"/>
          <p:cNvGraphicFramePr>
            <a:graphicFrameLocks noChangeAspect="1"/>
          </p:cNvGraphicFramePr>
          <p:nvPr/>
        </p:nvGraphicFramePr>
        <p:xfrm>
          <a:off x="1662113" y="3810000"/>
          <a:ext cx="1682750" cy="247650"/>
        </p:xfrm>
        <a:graphic>
          <a:graphicData uri="http://schemas.openxmlformats.org/presentationml/2006/ole">
            <p:oleObj spid="_x0000_s5123" name="Equation" r:id="rId7" imgW="1384200" imgH="203040" progId="">
              <p:embed/>
            </p:oleObj>
          </a:graphicData>
        </a:graphic>
      </p:graphicFrame>
      <p:grpSp>
        <p:nvGrpSpPr>
          <p:cNvPr id="5135" name="Group 34"/>
          <p:cNvGrpSpPr>
            <a:grpSpLocks/>
          </p:cNvGrpSpPr>
          <p:nvPr/>
        </p:nvGrpSpPr>
        <p:grpSpPr bwMode="auto">
          <a:xfrm>
            <a:off x="1568450" y="3814763"/>
            <a:ext cx="3724275" cy="2128837"/>
            <a:chOff x="1036" y="1971"/>
            <a:chExt cx="2346" cy="1341"/>
          </a:xfrm>
        </p:grpSpPr>
        <p:sp>
          <p:nvSpPr>
            <p:cNvPr id="5139" name="Oval 35"/>
            <p:cNvSpPr>
              <a:spLocks noChangeArrowheads="1"/>
            </p:cNvSpPr>
            <p:nvPr/>
          </p:nvSpPr>
          <p:spPr bwMode="auto">
            <a:xfrm>
              <a:off x="2160" y="2448"/>
              <a:ext cx="336" cy="336"/>
            </a:xfrm>
            <a:prstGeom prst="ellipse">
              <a:avLst/>
            </a:prstGeom>
            <a:solidFill>
              <a:srgbClr val="000000">
                <a:alpha val="50195"/>
              </a:srgbClr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Line 36"/>
            <p:cNvSpPr>
              <a:spLocks noChangeShapeType="1"/>
            </p:cNvSpPr>
            <p:nvPr/>
          </p:nvSpPr>
          <p:spPr bwMode="auto">
            <a:xfrm>
              <a:off x="2160" y="2622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141" name="AutoShape 37"/>
            <p:cNvCxnSpPr>
              <a:cxnSpLocks noChangeShapeType="1"/>
              <a:stCxn id="5152" idx="0"/>
              <a:endCxn id="5139" idx="0"/>
            </p:cNvCxnSpPr>
            <p:nvPr/>
          </p:nvCxnSpPr>
          <p:spPr bwMode="auto">
            <a:xfrm>
              <a:off x="1036" y="1971"/>
              <a:ext cx="1292" cy="469"/>
            </a:xfrm>
            <a:prstGeom prst="bentConnector2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5142" name="AutoShape 38"/>
            <p:cNvCxnSpPr>
              <a:cxnSpLocks noChangeShapeType="1"/>
              <a:stCxn id="5161" idx="1"/>
              <a:endCxn id="5139" idx="6"/>
            </p:cNvCxnSpPr>
            <p:nvPr/>
          </p:nvCxnSpPr>
          <p:spPr bwMode="auto">
            <a:xfrm flipH="1" flipV="1">
              <a:off x="2504" y="2616"/>
              <a:ext cx="878" cy="9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</p:cxnSp>
        <p:sp>
          <p:nvSpPr>
            <p:cNvPr id="5143" name="Line 39"/>
            <p:cNvSpPr>
              <a:spLocks noChangeShapeType="1"/>
            </p:cNvSpPr>
            <p:nvPr/>
          </p:nvSpPr>
          <p:spPr bwMode="auto">
            <a:xfrm>
              <a:off x="2334" y="2784"/>
              <a:ext cx="0" cy="5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6" name="Text Box 40"/>
          <p:cNvSpPr txBox="1">
            <a:spLocks noChangeArrowheads="1"/>
          </p:cNvSpPr>
          <p:nvPr/>
        </p:nvSpPr>
        <p:spPr bwMode="auto">
          <a:xfrm rot="1380000">
            <a:off x="2514600" y="3505200"/>
            <a:ext cx="2492375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i="0">
                <a:ea typeface="宋体" pitchFamily="2" charset="-122"/>
              </a:rPr>
              <a:t>Search</a:t>
            </a:r>
          </a:p>
        </p:txBody>
      </p:sp>
      <p:sp>
        <p:nvSpPr>
          <p:cNvPr id="5137" name="Text Box 41"/>
          <p:cNvSpPr txBox="1">
            <a:spLocks noChangeArrowheads="1"/>
          </p:cNvSpPr>
          <p:nvPr/>
        </p:nvSpPr>
        <p:spPr bwMode="auto">
          <a:xfrm>
            <a:off x="990600" y="4114800"/>
            <a:ext cx="1581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 input</a:t>
            </a:r>
          </a:p>
        </p:txBody>
      </p:sp>
      <p:sp>
        <p:nvSpPr>
          <p:cNvPr id="5138" name="Text Box 42"/>
          <p:cNvSpPr txBox="1">
            <a:spLocks noChangeArrowheads="1"/>
          </p:cNvSpPr>
          <p:nvPr/>
        </p:nvSpPr>
        <p:spPr bwMode="auto">
          <a:xfrm>
            <a:off x="5334000" y="5257800"/>
            <a:ext cx="1885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 output</a:t>
            </a:r>
          </a:p>
        </p:txBody>
      </p:sp>
      <p:graphicFrame>
        <p:nvGraphicFramePr>
          <p:cNvPr id="5125" name="Object 4"/>
          <p:cNvGraphicFramePr>
            <a:graphicFrameLocks noChangeAspect="1"/>
          </p:cNvGraphicFramePr>
          <p:nvPr/>
        </p:nvGraphicFramePr>
        <p:xfrm>
          <a:off x="912813" y="5867400"/>
          <a:ext cx="4106862" cy="847725"/>
        </p:xfrm>
        <a:graphic>
          <a:graphicData uri="http://schemas.openxmlformats.org/presentationml/2006/ole">
            <p:oleObj spid="_x0000_s5125" name="Equation" r:id="rId8" imgW="12315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4000" dirty="0" smtClean="0">
                <a:ea typeface="宋体" pitchFamily="2" charset="-122"/>
              </a:rPr>
              <a:t>Texture Optimization</a:t>
            </a:r>
            <a:br>
              <a:rPr lang="en-US" altLang="zh-CN" sz="4000" dirty="0" smtClean="0">
                <a:ea typeface="宋体" pitchFamily="2" charset="-122"/>
              </a:rPr>
            </a:br>
            <a:r>
              <a:rPr lang="en-US" altLang="zh-CN" sz="4000" dirty="0" smtClean="0">
                <a:ea typeface="宋体" pitchFamily="2" charset="-122"/>
              </a:rPr>
              <a:t>[</a:t>
            </a:r>
            <a:r>
              <a:rPr lang="en-US" altLang="zh-CN" sz="4000" dirty="0" err="1" smtClean="0">
                <a:ea typeface="宋体" pitchFamily="2" charset="-122"/>
              </a:rPr>
              <a:t>Kwatra</a:t>
            </a:r>
            <a:r>
              <a:rPr lang="en-US" altLang="zh-CN" sz="4000" dirty="0" smtClean="0">
                <a:ea typeface="宋体" pitchFamily="2" charset="-122"/>
              </a:rPr>
              <a:t> et al 2005]</a:t>
            </a:r>
            <a:endParaRPr lang="en-US" altLang="zh-CN" dirty="0" smtClean="0">
              <a:ea typeface="宋体" pitchFamily="2" charset="-122"/>
            </a:endParaRP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Really try to solve this energy function!</a:t>
            </a:r>
          </a:p>
          <a:p>
            <a:pPr hangingPunct="1"/>
            <a:endParaRPr lang="en-US" altLang="zh-CN" dirty="0" smtClean="0">
              <a:ea typeface="宋体" pitchFamily="2" charset="-122"/>
            </a:endParaRPr>
          </a:p>
        </p:txBody>
      </p:sp>
      <p:pic>
        <p:nvPicPr>
          <p:cNvPr id="5127" name="Picture 4" descr="vidGrn_flowSink_01_30fps_frame_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895600"/>
            <a:ext cx="24320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4953000" y="2819400"/>
            <a:ext cx="2590800" cy="25908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9" name="Picture 6" descr="gre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9718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990600" y="2895600"/>
            <a:ext cx="1371600" cy="1371600"/>
          </a:xfrm>
          <a:prstGeom prst="rect">
            <a:avLst/>
          </a:prstGeom>
          <a:solidFill>
            <a:srgbClr val="000000">
              <a:alpha val="50195"/>
            </a:srgbClr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91138" y="4714875"/>
            <a:ext cx="338137" cy="338138"/>
            <a:chOff x="778" y="1181"/>
            <a:chExt cx="206" cy="176"/>
          </a:xfrm>
        </p:grpSpPr>
        <p:sp>
          <p:nvSpPr>
            <p:cNvPr id="5155" name="Rectangle 9"/>
            <p:cNvSpPr>
              <a:spLocks noChangeArrowheads="1"/>
            </p:cNvSpPr>
            <p:nvPr/>
          </p:nvSpPr>
          <p:spPr bwMode="auto">
            <a:xfrm>
              <a:off x="779" y="1183"/>
              <a:ext cx="204" cy="173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Line 10"/>
            <p:cNvSpPr>
              <a:spLocks noChangeShapeType="1"/>
            </p:cNvSpPr>
            <p:nvPr/>
          </p:nvSpPr>
          <p:spPr bwMode="auto">
            <a:xfrm>
              <a:off x="820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Line 11"/>
            <p:cNvSpPr>
              <a:spLocks noChangeShapeType="1"/>
            </p:cNvSpPr>
            <p:nvPr/>
          </p:nvSpPr>
          <p:spPr bwMode="auto">
            <a:xfrm>
              <a:off x="861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Line 12"/>
            <p:cNvSpPr>
              <a:spLocks noChangeShapeType="1"/>
            </p:cNvSpPr>
            <p:nvPr/>
          </p:nvSpPr>
          <p:spPr bwMode="auto">
            <a:xfrm>
              <a:off x="902" y="1182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Line 13"/>
            <p:cNvSpPr>
              <a:spLocks noChangeShapeType="1"/>
            </p:cNvSpPr>
            <p:nvPr/>
          </p:nvSpPr>
          <p:spPr bwMode="auto">
            <a:xfrm>
              <a:off x="943" y="1181"/>
              <a:ext cx="0" cy="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Line 14"/>
            <p:cNvSpPr>
              <a:spLocks noChangeShapeType="1"/>
            </p:cNvSpPr>
            <p:nvPr/>
          </p:nvSpPr>
          <p:spPr bwMode="auto">
            <a:xfrm rot="5400000">
              <a:off x="880" y="1116"/>
              <a:ext cx="0" cy="20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Line 15"/>
            <p:cNvSpPr>
              <a:spLocks noChangeShapeType="1"/>
            </p:cNvSpPr>
            <p:nvPr/>
          </p:nvSpPr>
          <p:spPr bwMode="auto">
            <a:xfrm rot="5400000">
              <a:off x="881" y="1149"/>
              <a:ext cx="0" cy="2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Line 16"/>
            <p:cNvSpPr>
              <a:spLocks noChangeShapeType="1"/>
            </p:cNvSpPr>
            <p:nvPr/>
          </p:nvSpPr>
          <p:spPr bwMode="auto">
            <a:xfrm rot="5400000">
              <a:off x="882" y="1184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Line 17"/>
            <p:cNvSpPr>
              <a:spLocks noChangeShapeType="1"/>
            </p:cNvSpPr>
            <p:nvPr/>
          </p:nvSpPr>
          <p:spPr bwMode="auto">
            <a:xfrm rot="5400000">
              <a:off x="882" y="1219"/>
              <a:ext cx="0" cy="2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228725" y="3676650"/>
            <a:ext cx="338138" cy="338138"/>
            <a:chOff x="1140" y="1888"/>
            <a:chExt cx="213" cy="213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1140" y="1888"/>
              <a:ext cx="213" cy="213"/>
              <a:chOff x="778" y="1181"/>
              <a:chExt cx="206" cy="176"/>
            </a:xfrm>
          </p:grpSpPr>
          <p:sp>
            <p:nvSpPr>
              <p:cNvPr id="5146" name="Rectangle 20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Line 21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Line 22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Line 23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0" name="Line 24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" name="Line 25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Line 26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3" name="Line 27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Line 28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45" name="Rectangle 29"/>
            <p:cNvSpPr>
              <a:spLocks noChangeArrowheads="1"/>
            </p:cNvSpPr>
            <p:nvPr/>
          </p:nvSpPr>
          <p:spPr bwMode="auto">
            <a:xfrm>
              <a:off x="1226" y="1974"/>
              <a:ext cx="42" cy="42"/>
            </a:xfrm>
            <a:prstGeom prst="rect">
              <a:avLst/>
            </a:prstGeom>
            <a:solidFill>
              <a:schemeClr val="accent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3" name="Rectangle 30"/>
          <p:cNvSpPr>
            <a:spLocks noChangeArrowheads="1"/>
          </p:cNvSpPr>
          <p:nvPr/>
        </p:nvSpPr>
        <p:spPr bwMode="auto">
          <a:xfrm>
            <a:off x="5426075" y="4851400"/>
            <a:ext cx="66675" cy="666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Freeform 31"/>
          <p:cNvSpPr>
            <a:spLocks/>
          </p:cNvSpPr>
          <p:nvPr/>
        </p:nvSpPr>
        <p:spPr bwMode="auto">
          <a:xfrm>
            <a:off x="1600200" y="3327400"/>
            <a:ext cx="3581400" cy="1320800"/>
          </a:xfrm>
          <a:custGeom>
            <a:avLst/>
            <a:gdLst>
              <a:gd name="T0" fmla="*/ 2147483647 w 2256"/>
              <a:gd name="T1" fmla="*/ 2147483647 h 832"/>
              <a:gd name="T2" fmla="*/ 2147483647 w 2256"/>
              <a:gd name="T3" fmla="*/ 2147483647 h 832"/>
              <a:gd name="T4" fmla="*/ 0 w 2256"/>
              <a:gd name="T5" fmla="*/ 2147483647 h 832"/>
              <a:gd name="T6" fmla="*/ 0 60000 65536"/>
              <a:gd name="T7" fmla="*/ 0 60000 65536"/>
              <a:gd name="T8" fmla="*/ 0 60000 65536"/>
              <a:gd name="T9" fmla="*/ 0 w 2256"/>
              <a:gd name="T10" fmla="*/ 0 h 832"/>
              <a:gd name="T11" fmla="*/ 2256 w 2256"/>
              <a:gd name="T12" fmla="*/ 832 h 8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832">
                <a:moveTo>
                  <a:pt x="2256" y="832"/>
                </a:moveTo>
                <a:cubicBezTo>
                  <a:pt x="1604" y="528"/>
                  <a:pt x="952" y="224"/>
                  <a:pt x="576" y="112"/>
                </a:cubicBezTo>
                <a:cubicBezTo>
                  <a:pt x="200" y="0"/>
                  <a:pt x="96" y="160"/>
                  <a:pt x="0" y="16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2" name="Object 32"/>
          <p:cNvGraphicFramePr>
            <a:graphicFrameLocks noChangeAspect="1"/>
          </p:cNvGraphicFramePr>
          <p:nvPr/>
        </p:nvGraphicFramePr>
        <p:xfrm>
          <a:off x="5624513" y="4495800"/>
          <a:ext cx="1462087" cy="246063"/>
        </p:xfrm>
        <a:graphic>
          <a:graphicData uri="http://schemas.openxmlformats.org/presentationml/2006/ole">
            <p:oleObj spid="_x0000_s225282" name="Equation" r:id="rId6" imgW="1206360" imgH="203040" progId="">
              <p:embed/>
            </p:oleObj>
          </a:graphicData>
        </a:graphic>
      </p:graphicFrame>
      <p:graphicFrame>
        <p:nvGraphicFramePr>
          <p:cNvPr id="5123" name="Object 33"/>
          <p:cNvGraphicFramePr>
            <a:graphicFrameLocks noChangeAspect="1"/>
          </p:cNvGraphicFramePr>
          <p:nvPr/>
        </p:nvGraphicFramePr>
        <p:xfrm>
          <a:off x="1662113" y="3810000"/>
          <a:ext cx="1682750" cy="247650"/>
        </p:xfrm>
        <a:graphic>
          <a:graphicData uri="http://schemas.openxmlformats.org/presentationml/2006/ole">
            <p:oleObj spid="_x0000_s225283" name="Equation" r:id="rId7" imgW="1384200" imgH="203040" progId="">
              <p:embed/>
            </p:oleObj>
          </a:graphicData>
        </a:graphic>
      </p:graphicFrame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1568450" y="3814763"/>
            <a:ext cx="3724275" cy="2128837"/>
            <a:chOff x="1036" y="1971"/>
            <a:chExt cx="2346" cy="1341"/>
          </a:xfrm>
        </p:grpSpPr>
        <p:sp>
          <p:nvSpPr>
            <p:cNvPr id="5139" name="Oval 35"/>
            <p:cNvSpPr>
              <a:spLocks noChangeArrowheads="1"/>
            </p:cNvSpPr>
            <p:nvPr/>
          </p:nvSpPr>
          <p:spPr bwMode="auto">
            <a:xfrm>
              <a:off x="2160" y="2448"/>
              <a:ext cx="336" cy="336"/>
            </a:xfrm>
            <a:prstGeom prst="ellipse">
              <a:avLst/>
            </a:prstGeom>
            <a:solidFill>
              <a:srgbClr val="000000">
                <a:alpha val="50195"/>
              </a:srgbClr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Line 36"/>
            <p:cNvSpPr>
              <a:spLocks noChangeShapeType="1"/>
            </p:cNvSpPr>
            <p:nvPr/>
          </p:nvSpPr>
          <p:spPr bwMode="auto">
            <a:xfrm>
              <a:off x="2160" y="2622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141" name="AutoShape 37"/>
            <p:cNvCxnSpPr>
              <a:cxnSpLocks noChangeShapeType="1"/>
              <a:stCxn id="5152" idx="0"/>
              <a:endCxn id="5139" idx="0"/>
            </p:cNvCxnSpPr>
            <p:nvPr/>
          </p:nvCxnSpPr>
          <p:spPr bwMode="auto">
            <a:xfrm>
              <a:off x="1036" y="1971"/>
              <a:ext cx="1292" cy="469"/>
            </a:xfrm>
            <a:prstGeom prst="bentConnector2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5142" name="AutoShape 38"/>
            <p:cNvCxnSpPr>
              <a:cxnSpLocks noChangeShapeType="1"/>
              <a:stCxn id="5161" idx="1"/>
              <a:endCxn id="5139" idx="6"/>
            </p:cNvCxnSpPr>
            <p:nvPr/>
          </p:nvCxnSpPr>
          <p:spPr bwMode="auto">
            <a:xfrm flipH="1" flipV="1">
              <a:off x="2504" y="2616"/>
              <a:ext cx="878" cy="9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</p:cxnSp>
        <p:sp>
          <p:nvSpPr>
            <p:cNvPr id="5143" name="Line 39"/>
            <p:cNvSpPr>
              <a:spLocks noChangeShapeType="1"/>
            </p:cNvSpPr>
            <p:nvPr/>
          </p:nvSpPr>
          <p:spPr bwMode="auto">
            <a:xfrm>
              <a:off x="2334" y="2784"/>
              <a:ext cx="0" cy="5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6" name="Text Box 40"/>
          <p:cNvSpPr txBox="1">
            <a:spLocks noChangeArrowheads="1"/>
          </p:cNvSpPr>
          <p:nvPr/>
        </p:nvSpPr>
        <p:spPr bwMode="auto">
          <a:xfrm rot="1380000">
            <a:off x="2514600" y="3505200"/>
            <a:ext cx="2492375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i="0">
                <a:ea typeface="宋体" pitchFamily="2" charset="-122"/>
              </a:rPr>
              <a:t>Search</a:t>
            </a:r>
          </a:p>
        </p:txBody>
      </p:sp>
      <p:sp>
        <p:nvSpPr>
          <p:cNvPr id="5137" name="Text Box 41"/>
          <p:cNvSpPr txBox="1">
            <a:spLocks noChangeArrowheads="1"/>
          </p:cNvSpPr>
          <p:nvPr/>
        </p:nvSpPr>
        <p:spPr bwMode="auto">
          <a:xfrm>
            <a:off x="990600" y="4114800"/>
            <a:ext cx="1581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 input</a:t>
            </a:r>
          </a:p>
        </p:txBody>
      </p:sp>
      <p:sp>
        <p:nvSpPr>
          <p:cNvPr id="5138" name="Text Box 42"/>
          <p:cNvSpPr txBox="1">
            <a:spLocks noChangeArrowheads="1"/>
          </p:cNvSpPr>
          <p:nvPr/>
        </p:nvSpPr>
        <p:spPr bwMode="auto">
          <a:xfrm>
            <a:off x="5334000" y="5257800"/>
            <a:ext cx="1885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 output</a:t>
            </a:r>
          </a:p>
        </p:txBody>
      </p:sp>
      <p:graphicFrame>
        <p:nvGraphicFramePr>
          <p:cNvPr id="5125" name="Object 4"/>
          <p:cNvGraphicFramePr>
            <a:graphicFrameLocks noChangeAspect="1"/>
          </p:cNvGraphicFramePr>
          <p:nvPr/>
        </p:nvGraphicFramePr>
        <p:xfrm>
          <a:off x="912813" y="5867400"/>
          <a:ext cx="4106862" cy="847725"/>
        </p:xfrm>
        <a:graphic>
          <a:graphicData uri="http://schemas.openxmlformats.org/presentationml/2006/ole">
            <p:oleObj spid="_x0000_s225284" name="Equation" r:id="rId8" imgW="12315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Texturing Example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Game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Logo/sign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Material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Light/shadow</a:t>
            </a:r>
          </a:p>
          <a:p>
            <a:pPr lvl="1" hangingPunct="1"/>
            <a:endParaRPr lang="en-US" altLang="zh-CN" smtClean="0">
              <a:ea typeface="宋体" pitchFamily="2" charset="-122"/>
            </a:endParaRPr>
          </a:p>
        </p:txBody>
      </p:sp>
      <p:pic>
        <p:nvPicPr>
          <p:cNvPr id="22532" name="Picture 4" descr="quake4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057400"/>
            <a:ext cx="60610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Other Methods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A lot of interesting methodologies other than the ones I just described</a:t>
            </a:r>
          </a:p>
          <a:p>
            <a:pPr hangingPunct="1"/>
            <a:r>
              <a:rPr lang="en-US" altLang="zh-CN" dirty="0" smtClean="0">
                <a:ea typeface="宋体" pitchFamily="2" charset="-122"/>
              </a:rPr>
              <a:t>I will mention a few here; it is impossible to provide an exhaustive coverage in 45 min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Sylvain will cover more</a:t>
            </a:r>
          </a:p>
          <a:p>
            <a:pPr lvl="1" hangingPunct="1"/>
            <a:r>
              <a:rPr lang="en-US" altLang="zh-CN" dirty="0" smtClean="0">
                <a:ea typeface="宋体" pitchFamily="2" charset="-122"/>
              </a:rPr>
              <a:t>Don’t hate us if you don’t see your stuff 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dirty="0" smtClean="0">
                <a:ea typeface="宋体" pitchFamily="2" charset="-122"/>
              </a:rPr>
              <a:t>Pyramid Statistics</a:t>
            </a:r>
            <a:br>
              <a:rPr lang="en-US" altLang="zh-CN" sz="3300" dirty="0" smtClean="0">
                <a:ea typeface="宋体" pitchFamily="2" charset="-122"/>
              </a:rPr>
            </a:br>
            <a:r>
              <a:rPr lang="en-US" altLang="zh-CN" sz="2500" dirty="0" smtClean="0">
                <a:ea typeface="宋体" pitchFamily="2" charset="-122"/>
              </a:rPr>
              <a:t>[</a:t>
            </a:r>
            <a:r>
              <a:rPr lang="en-US" altLang="zh-CN" sz="2500" dirty="0" err="1" smtClean="0">
                <a:ea typeface="宋体" pitchFamily="2" charset="-122"/>
              </a:rPr>
              <a:t>Heeger</a:t>
            </a:r>
            <a:r>
              <a:rPr lang="en-US" altLang="zh-CN" sz="2500" dirty="0" smtClean="0">
                <a:ea typeface="宋体" pitchFamily="2" charset="-122"/>
              </a:rPr>
              <a:t> &amp; Bergen 1995; </a:t>
            </a:r>
            <a:r>
              <a:rPr lang="en-US" altLang="zh-CN" sz="2500" dirty="0" err="1" smtClean="0">
                <a:ea typeface="宋体" pitchFamily="2" charset="-122"/>
              </a:rPr>
              <a:t>Portilla</a:t>
            </a:r>
            <a:r>
              <a:rPr lang="en-US" altLang="zh-CN" sz="2500" dirty="0" smtClean="0">
                <a:ea typeface="宋体" pitchFamily="2" charset="-122"/>
              </a:rPr>
              <a:t> &amp; </a:t>
            </a:r>
            <a:r>
              <a:rPr lang="en-US" altLang="zh-CN" sz="2500" dirty="0" err="1" smtClean="0">
                <a:ea typeface="宋体" pitchFamily="2" charset="-122"/>
              </a:rPr>
              <a:t>Simoncelli</a:t>
            </a:r>
            <a:r>
              <a:rPr lang="en-US" altLang="zh-CN" sz="2500" dirty="0" smtClean="0">
                <a:ea typeface="宋体" pitchFamily="2" charset="-122"/>
              </a:rPr>
              <a:t> 2000]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1695450"/>
          </a:xfrm>
        </p:spPr>
        <p:txBody>
          <a:bodyPr/>
          <a:lstStyle/>
          <a:p>
            <a:pPr hangingPunct="1">
              <a:lnSpc>
                <a:spcPct val="100000"/>
              </a:lnSpc>
            </a:pPr>
            <a:r>
              <a:rPr lang="en-US" altLang="zh-CN" sz="2700" dirty="0" smtClean="0">
                <a:ea typeface="宋体" pitchFamily="2" charset="-122"/>
              </a:rPr>
              <a:t>Global statistics based on filter responses</a:t>
            </a:r>
          </a:p>
          <a:p>
            <a:pPr hangingPunct="1">
              <a:lnSpc>
                <a:spcPct val="100000"/>
              </a:lnSpc>
            </a:pPr>
            <a:r>
              <a:rPr lang="en-US" altLang="zh-CN" sz="2700" dirty="0" smtClean="0">
                <a:ea typeface="宋体" pitchFamily="2" charset="-122"/>
              </a:rPr>
              <a:t>Quality not yet there for graphics </a:t>
            </a:r>
          </a:p>
          <a:p>
            <a:pPr hangingPunct="1">
              <a:lnSpc>
                <a:spcPct val="100000"/>
              </a:lnSpc>
            </a:pPr>
            <a:r>
              <a:rPr lang="en-US" altLang="zh-CN" sz="2700" dirty="0" smtClean="0">
                <a:ea typeface="宋体" pitchFamily="2" charset="-122"/>
              </a:rPr>
              <a:t>But interesting &amp; fundamental human perception issue</a:t>
            </a:r>
          </a:p>
        </p:txBody>
      </p:sp>
      <p:pic>
        <p:nvPicPr>
          <p:cNvPr id="63492" name="Picture 7" descr="radishes2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4965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9" descr="radishes_sc_scale_out"/>
          <p:cNvPicPr>
            <a:picLocks noChangeAspect="1" noChangeArrowheads="1"/>
          </p:cNvPicPr>
          <p:nvPr/>
        </p:nvPicPr>
        <p:blipFill>
          <a:blip r:embed="rId4"/>
          <a:srcRect r="46500" b="46500"/>
          <a:stretch>
            <a:fillRect/>
          </a:stretch>
        </p:blipFill>
        <p:spPr bwMode="auto">
          <a:xfrm>
            <a:off x="3276600" y="354965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10" descr="radishes_sc_sca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54965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822325" y="6183313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63496" name="Text Box 12"/>
          <p:cNvSpPr txBox="1">
            <a:spLocks noChangeArrowheads="1"/>
          </p:cNvSpPr>
          <p:nvPr/>
        </p:nvSpPr>
        <p:spPr bwMode="auto">
          <a:xfrm>
            <a:off x="3276600" y="6216650"/>
            <a:ext cx="26225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optimization</a:t>
            </a:r>
          </a:p>
        </p:txBody>
      </p:sp>
      <p:sp>
        <p:nvSpPr>
          <p:cNvPr id="63497" name="Text Box 13"/>
          <p:cNvSpPr txBox="1">
            <a:spLocks noChangeArrowheads="1"/>
          </p:cNvSpPr>
          <p:nvPr/>
        </p:nvSpPr>
        <p:spPr bwMode="auto">
          <a:xfrm>
            <a:off x="6010275" y="6292850"/>
            <a:ext cx="3133725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Portilla&amp;Simoncelli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Lower Resolution Pyramid Statistics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[De Bonet 1997]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Correlations at the same pyramid level not considered</a:t>
            </a:r>
          </a:p>
        </p:txBody>
      </p:sp>
      <p:pic>
        <p:nvPicPr>
          <p:cNvPr id="64516" name="Picture 4" descr="161_debo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505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161_mine_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505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1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4114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127125" y="5148263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200400" y="5715000"/>
            <a:ext cx="2089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De Bonet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791200" y="5715000"/>
            <a:ext cx="2520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pixel-based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Wang Tiles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[Cohen et al 2003]</a:t>
            </a:r>
          </a:p>
        </p:txBody>
      </p:sp>
      <p:pic>
        <p:nvPicPr>
          <p:cNvPr id="65539" name="Picture 4" descr="tile_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828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 descr="tile_1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7432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tile_2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6576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 descr="tile_3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36576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 descr="tile_3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45720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9" descr="tile_4_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0388" y="2741613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0" descr="tile_2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45720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1" descr="tile_1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8800" y="1828800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12813" y="1828800"/>
            <a:ext cx="1738312" cy="3565525"/>
            <a:chOff x="575" y="1152"/>
            <a:chExt cx="1095" cy="2246"/>
          </a:xfrm>
        </p:grpSpPr>
        <p:grpSp>
          <p:nvGrpSpPr>
            <p:cNvPr id="65733" name="Group 13"/>
            <p:cNvGrpSpPr>
              <a:grpSpLocks/>
            </p:cNvGrpSpPr>
            <p:nvPr/>
          </p:nvGrpSpPr>
          <p:grpSpPr bwMode="auto">
            <a:xfrm>
              <a:off x="575" y="1152"/>
              <a:ext cx="519" cy="518"/>
              <a:chOff x="1151" y="1152"/>
              <a:chExt cx="519" cy="518"/>
            </a:xfrm>
          </p:grpSpPr>
          <p:sp>
            <p:nvSpPr>
              <p:cNvPr id="65769" name="Rectangle 14"/>
              <p:cNvSpPr>
                <a:spLocks noChangeArrowheads="1"/>
              </p:cNvSpPr>
              <p:nvPr/>
            </p:nvSpPr>
            <p:spPr bwMode="auto">
              <a:xfrm>
                <a:off x="1180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70" name="Rectangle 15"/>
              <p:cNvSpPr>
                <a:spLocks noChangeArrowheads="1"/>
              </p:cNvSpPr>
              <p:nvPr/>
            </p:nvSpPr>
            <p:spPr bwMode="auto">
              <a:xfrm>
                <a:off x="1180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71" name="Rectangle 16"/>
              <p:cNvSpPr>
                <a:spLocks noChangeArrowheads="1"/>
              </p:cNvSpPr>
              <p:nvPr/>
            </p:nvSpPr>
            <p:spPr bwMode="auto">
              <a:xfrm>
                <a:off x="1151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72" name="Rectangle 17"/>
              <p:cNvSpPr>
                <a:spLocks noChangeArrowheads="1"/>
              </p:cNvSpPr>
              <p:nvPr/>
            </p:nvSpPr>
            <p:spPr bwMode="auto">
              <a:xfrm>
                <a:off x="1641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4" name="Group 18"/>
            <p:cNvGrpSpPr>
              <a:grpSpLocks/>
            </p:cNvGrpSpPr>
            <p:nvPr/>
          </p:nvGrpSpPr>
          <p:grpSpPr bwMode="auto">
            <a:xfrm>
              <a:off x="576" y="2304"/>
              <a:ext cx="518" cy="517"/>
              <a:chOff x="576" y="1728"/>
              <a:chExt cx="518" cy="517"/>
            </a:xfrm>
          </p:grpSpPr>
          <p:sp>
            <p:nvSpPr>
              <p:cNvPr id="65765" name="Rectangle 19"/>
              <p:cNvSpPr>
                <a:spLocks noChangeArrowheads="1"/>
              </p:cNvSpPr>
              <p:nvPr/>
            </p:nvSpPr>
            <p:spPr bwMode="auto">
              <a:xfrm>
                <a:off x="576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6" name="Rectangle 20"/>
              <p:cNvSpPr>
                <a:spLocks noChangeArrowheads="1"/>
              </p:cNvSpPr>
              <p:nvPr/>
            </p:nvSpPr>
            <p:spPr bwMode="auto">
              <a:xfrm>
                <a:off x="1065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7" name="Rectangle 21"/>
              <p:cNvSpPr>
                <a:spLocks noChangeArrowheads="1"/>
              </p:cNvSpPr>
              <p:nvPr/>
            </p:nvSpPr>
            <p:spPr bwMode="auto">
              <a:xfrm>
                <a:off x="604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8" name="Rectangle 22"/>
              <p:cNvSpPr>
                <a:spLocks noChangeArrowheads="1"/>
              </p:cNvSpPr>
              <p:nvPr/>
            </p:nvSpPr>
            <p:spPr bwMode="auto">
              <a:xfrm>
                <a:off x="604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5" name="Group 23"/>
            <p:cNvGrpSpPr>
              <a:grpSpLocks/>
            </p:cNvGrpSpPr>
            <p:nvPr/>
          </p:nvGrpSpPr>
          <p:grpSpPr bwMode="auto">
            <a:xfrm>
              <a:off x="1151" y="2305"/>
              <a:ext cx="519" cy="517"/>
              <a:chOff x="1151" y="2304"/>
              <a:chExt cx="519" cy="517"/>
            </a:xfrm>
          </p:grpSpPr>
          <p:sp>
            <p:nvSpPr>
              <p:cNvPr id="65761" name="Rectangle 24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2" name="Rectangle 25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3" name="Rectangle 26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4" name="Rectangle 27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6" name="Group 28"/>
            <p:cNvGrpSpPr>
              <a:grpSpLocks/>
            </p:cNvGrpSpPr>
            <p:nvPr/>
          </p:nvGrpSpPr>
          <p:grpSpPr bwMode="auto">
            <a:xfrm>
              <a:off x="1153" y="1727"/>
              <a:ext cx="517" cy="517"/>
              <a:chOff x="1728" y="2880"/>
              <a:chExt cx="517" cy="517"/>
            </a:xfrm>
          </p:grpSpPr>
          <p:sp>
            <p:nvSpPr>
              <p:cNvPr id="65757" name="Rectangle 29"/>
              <p:cNvSpPr>
                <a:spLocks noChangeArrowheads="1"/>
              </p:cNvSpPr>
              <p:nvPr/>
            </p:nvSpPr>
            <p:spPr bwMode="auto">
              <a:xfrm>
                <a:off x="1756" y="3368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8" name="Rectangle 30"/>
              <p:cNvSpPr>
                <a:spLocks noChangeArrowheads="1"/>
              </p:cNvSpPr>
              <p:nvPr/>
            </p:nvSpPr>
            <p:spPr bwMode="auto">
              <a:xfrm>
                <a:off x="1756" y="2880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9" name="Rectangle 31"/>
              <p:cNvSpPr>
                <a:spLocks noChangeArrowheads="1"/>
              </p:cNvSpPr>
              <p:nvPr/>
            </p:nvSpPr>
            <p:spPr bwMode="auto">
              <a:xfrm>
                <a:off x="1728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0" name="Rectangle 32"/>
              <p:cNvSpPr>
                <a:spLocks noChangeArrowheads="1"/>
              </p:cNvSpPr>
              <p:nvPr/>
            </p:nvSpPr>
            <p:spPr bwMode="auto">
              <a:xfrm>
                <a:off x="2216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7" name="Group 33"/>
            <p:cNvGrpSpPr>
              <a:grpSpLocks/>
            </p:cNvGrpSpPr>
            <p:nvPr/>
          </p:nvGrpSpPr>
          <p:grpSpPr bwMode="auto">
            <a:xfrm>
              <a:off x="575" y="1728"/>
              <a:ext cx="518" cy="518"/>
              <a:chOff x="2303" y="1152"/>
              <a:chExt cx="518" cy="518"/>
            </a:xfrm>
          </p:grpSpPr>
          <p:sp>
            <p:nvSpPr>
              <p:cNvPr id="65753" name="Rectangle 34"/>
              <p:cNvSpPr>
                <a:spLocks noChangeArrowheads="1"/>
              </p:cNvSpPr>
              <p:nvPr/>
            </p:nvSpPr>
            <p:spPr bwMode="auto">
              <a:xfrm>
                <a:off x="2332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4" name="Rectangle 35"/>
              <p:cNvSpPr>
                <a:spLocks noChangeArrowheads="1"/>
              </p:cNvSpPr>
              <p:nvPr/>
            </p:nvSpPr>
            <p:spPr bwMode="auto">
              <a:xfrm>
                <a:off x="2332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5" name="Rectangle 36"/>
              <p:cNvSpPr>
                <a:spLocks noChangeArrowheads="1"/>
              </p:cNvSpPr>
              <p:nvPr/>
            </p:nvSpPr>
            <p:spPr bwMode="auto">
              <a:xfrm>
                <a:off x="2792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6" name="Rectangle 37"/>
              <p:cNvSpPr>
                <a:spLocks noChangeArrowheads="1"/>
              </p:cNvSpPr>
              <p:nvPr/>
            </p:nvSpPr>
            <p:spPr bwMode="auto">
              <a:xfrm>
                <a:off x="2303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8" name="Group 38"/>
            <p:cNvGrpSpPr>
              <a:grpSpLocks/>
            </p:cNvGrpSpPr>
            <p:nvPr/>
          </p:nvGrpSpPr>
          <p:grpSpPr bwMode="auto">
            <a:xfrm>
              <a:off x="575" y="2881"/>
              <a:ext cx="518" cy="517"/>
              <a:chOff x="2303" y="2304"/>
              <a:chExt cx="518" cy="517"/>
            </a:xfrm>
          </p:grpSpPr>
          <p:sp>
            <p:nvSpPr>
              <p:cNvPr id="65749" name="Rectangle 39"/>
              <p:cNvSpPr>
                <a:spLocks noChangeArrowheads="1"/>
              </p:cNvSpPr>
              <p:nvPr/>
            </p:nvSpPr>
            <p:spPr bwMode="auto">
              <a:xfrm>
                <a:off x="2332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0" name="Rectangle 40"/>
              <p:cNvSpPr>
                <a:spLocks noChangeArrowheads="1"/>
              </p:cNvSpPr>
              <p:nvPr/>
            </p:nvSpPr>
            <p:spPr bwMode="auto">
              <a:xfrm>
                <a:off x="2792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1" name="Rectangle 41"/>
              <p:cNvSpPr>
                <a:spLocks noChangeArrowheads="1"/>
              </p:cNvSpPr>
              <p:nvPr/>
            </p:nvSpPr>
            <p:spPr bwMode="auto">
              <a:xfrm>
                <a:off x="2332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2" name="Rectangle 42"/>
              <p:cNvSpPr>
                <a:spLocks noChangeArrowheads="1"/>
              </p:cNvSpPr>
              <p:nvPr/>
            </p:nvSpPr>
            <p:spPr bwMode="auto">
              <a:xfrm>
                <a:off x="2303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39" name="Group 43"/>
            <p:cNvGrpSpPr>
              <a:grpSpLocks/>
            </p:cNvGrpSpPr>
            <p:nvPr/>
          </p:nvGrpSpPr>
          <p:grpSpPr bwMode="auto">
            <a:xfrm>
              <a:off x="1151" y="2880"/>
              <a:ext cx="518" cy="517"/>
              <a:chOff x="2303" y="1728"/>
              <a:chExt cx="518" cy="517"/>
            </a:xfrm>
          </p:grpSpPr>
          <p:sp>
            <p:nvSpPr>
              <p:cNvPr id="65745" name="Rectangle 44"/>
              <p:cNvSpPr>
                <a:spLocks noChangeArrowheads="1"/>
              </p:cNvSpPr>
              <p:nvPr/>
            </p:nvSpPr>
            <p:spPr bwMode="auto">
              <a:xfrm>
                <a:off x="2792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6" name="Rectangle 45"/>
              <p:cNvSpPr>
                <a:spLocks noChangeArrowheads="1"/>
              </p:cNvSpPr>
              <p:nvPr/>
            </p:nvSpPr>
            <p:spPr bwMode="auto">
              <a:xfrm>
                <a:off x="2332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7" name="Rectangle 46"/>
              <p:cNvSpPr>
                <a:spLocks noChangeArrowheads="1"/>
              </p:cNvSpPr>
              <p:nvPr/>
            </p:nvSpPr>
            <p:spPr bwMode="auto">
              <a:xfrm>
                <a:off x="2332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8" name="Rectangle 47"/>
              <p:cNvSpPr>
                <a:spLocks noChangeArrowheads="1"/>
              </p:cNvSpPr>
              <p:nvPr/>
            </p:nvSpPr>
            <p:spPr bwMode="auto">
              <a:xfrm>
                <a:off x="2303" y="1756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740" name="Group 48"/>
            <p:cNvGrpSpPr>
              <a:grpSpLocks/>
            </p:cNvGrpSpPr>
            <p:nvPr/>
          </p:nvGrpSpPr>
          <p:grpSpPr bwMode="auto">
            <a:xfrm>
              <a:off x="1152" y="1152"/>
              <a:ext cx="518" cy="518"/>
              <a:chOff x="576" y="1152"/>
              <a:chExt cx="518" cy="518"/>
            </a:xfrm>
          </p:grpSpPr>
          <p:sp>
            <p:nvSpPr>
              <p:cNvPr id="65741" name="Rectangle 49"/>
              <p:cNvSpPr>
                <a:spLocks noChangeArrowheads="1"/>
              </p:cNvSpPr>
              <p:nvPr/>
            </p:nvSpPr>
            <p:spPr bwMode="auto">
              <a:xfrm>
                <a:off x="604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2" name="Rectangle 50"/>
              <p:cNvSpPr>
                <a:spLocks noChangeArrowheads="1"/>
              </p:cNvSpPr>
              <p:nvPr/>
            </p:nvSpPr>
            <p:spPr bwMode="auto">
              <a:xfrm>
                <a:off x="604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3" name="Rectangle 51"/>
              <p:cNvSpPr>
                <a:spLocks noChangeArrowheads="1"/>
              </p:cNvSpPr>
              <p:nvPr/>
            </p:nvSpPr>
            <p:spPr bwMode="auto">
              <a:xfrm>
                <a:off x="576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4" name="Rectangle 52"/>
              <p:cNvSpPr>
                <a:spLocks noChangeArrowheads="1"/>
              </p:cNvSpPr>
              <p:nvPr/>
            </p:nvSpPr>
            <p:spPr bwMode="auto">
              <a:xfrm>
                <a:off x="1065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4572000" y="1828800"/>
            <a:ext cx="822325" cy="822325"/>
            <a:chOff x="2448" y="1152"/>
            <a:chExt cx="518" cy="518"/>
          </a:xfrm>
        </p:grpSpPr>
        <p:pic>
          <p:nvPicPr>
            <p:cNvPr id="65727" name="Picture 54" descr="tile_1_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8" y="1152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728" name="Group 55"/>
            <p:cNvGrpSpPr>
              <a:grpSpLocks/>
            </p:cNvGrpSpPr>
            <p:nvPr/>
          </p:nvGrpSpPr>
          <p:grpSpPr bwMode="auto">
            <a:xfrm>
              <a:off x="2448" y="1152"/>
              <a:ext cx="518" cy="518"/>
              <a:chOff x="2303" y="1152"/>
              <a:chExt cx="518" cy="518"/>
            </a:xfrm>
          </p:grpSpPr>
          <p:sp>
            <p:nvSpPr>
              <p:cNvPr id="65729" name="Rectangle 56"/>
              <p:cNvSpPr>
                <a:spLocks noChangeArrowheads="1"/>
              </p:cNvSpPr>
              <p:nvPr/>
            </p:nvSpPr>
            <p:spPr bwMode="auto">
              <a:xfrm>
                <a:off x="2332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30" name="Rectangle 57"/>
              <p:cNvSpPr>
                <a:spLocks noChangeArrowheads="1"/>
              </p:cNvSpPr>
              <p:nvPr/>
            </p:nvSpPr>
            <p:spPr bwMode="auto">
              <a:xfrm>
                <a:off x="2332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31" name="Rectangle 58"/>
              <p:cNvSpPr>
                <a:spLocks noChangeArrowheads="1"/>
              </p:cNvSpPr>
              <p:nvPr/>
            </p:nvSpPr>
            <p:spPr bwMode="auto">
              <a:xfrm>
                <a:off x="2792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32" name="Rectangle 59"/>
              <p:cNvSpPr>
                <a:spLocks noChangeArrowheads="1"/>
              </p:cNvSpPr>
              <p:nvPr/>
            </p:nvSpPr>
            <p:spPr bwMode="auto">
              <a:xfrm>
                <a:off x="2303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60"/>
          <p:cNvGrpSpPr>
            <a:grpSpLocks/>
          </p:cNvGrpSpPr>
          <p:nvPr/>
        </p:nvGrpSpPr>
        <p:grpSpPr bwMode="auto">
          <a:xfrm>
            <a:off x="5383213" y="1828800"/>
            <a:ext cx="822325" cy="822325"/>
            <a:chOff x="2959" y="1152"/>
            <a:chExt cx="518" cy="518"/>
          </a:xfrm>
        </p:grpSpPr>
        <p:pic>
          <p:nvPicPr>
            <p:cNvPr id="65721" name="Picture 61" descr="tile_1_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59" y="1152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722" name="Group 62"/>
            <p:cNvGrpSpPr>
              <a:grpSpLocks/>
            </p:cNvGrpSpPr>
            <p:nvPr/>
          </p:nvGrpSpPr>
          <p:grpSpPr bwMode="auto">
            <a:xfrm>
              <a:off x="2959" y="1152"/>
              <a:ext cx="518" cy="518"/>
              <a:chOff x="576" y="1152"/>
              <a:chExt cx="518" cy="518"/>
            </a:xfrm>
          </p:grpSpPr>
          <p:sp>
            <p:nvSpPr>
              <p:cNvPr id="65723" name="Rectangle 63"/>
              <p:cNvSpPr>
                <a:spLocks noChangeArrowheads="1"/>
              </p:cNvSpPr>
              <p:nvPr/>
            </p:nvSpPr>
            <p:spPr bwMode="auto">
              <a:xfrm>
                <a:off x="604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24" name="Rectangle 64"/>
              <p:cNvSpPr>
                <a:spLocks noChangeArrowheads="1"/>
              </p:cNvSpPr>
              <p:nvPr/>
            </p:nvSpPr>
            <p:spPr bwMode="auto">
              <a:xfrm>
                <a:off x="604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25" name="Rectangle 65"/>
              <p:cNvSpPr>
                <a:spLocks noChangeArrowheads="1"/>
              </p:cNvSpPr>
              <p:nvPr/>
            </p:nvSpPr>
            <p:spPr bwMode="auto">
              <a:xfrm>
                <a:off x="576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26" name="Rectangle 66"/>
              <p:cNvSpPr>
                <a:spLocks noChangeArrowheads="1"/>
              </p:cNvSpPr>
              <p:nvPr/>
            </p:nvSpPr>
            <p:spPr bwMode="auto">
              <a:xfrm>
                <a:off x="1065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oup 67"/>
          <p:cNvGrpSpPr>
            <a:grpSpLocks/>
          </p:cNvGrpSpPr>
          <p:nvPr/>
        </p:nvGrpSpPr>
        <p:grpSpPr bwMode="auto">
          <a:xfrm>
            <a:off x="6197600" y="1828800"/>
            <a:ext cx="823913" cy="820738"/>
            <a:chOff x="3472" y="1152"/>
            <a:chExt cx="519" cy="517"/>
          </a:xfrm>
        </p:grpSpPr>
        <p:pic>
          <p:nvPicPr>
            <p:cNvPr id="65715" name="Picture 68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72" y="1152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716" name="Group 69"/>
            <p:cNvGrpSpPr>
              <a:grpSpLocks/>
            </p:cNvGrpSpPr>
            <p:nvPr/>
          </p:nvGrpSpPr>
          <p:grpSpPr bwMode="auto">
            <a:xfrm>
              <a:off x="3472" y="1152"/>
              <a:ext cx="519" cy="517"/>
              <a:chOff x="1151" y="2304"/>
              <a:chExt cx="519" cy="517"/>
            </a:xfrm>
          </p:grpSpPr>
          <p:sp>
            <p:nvSpPr>
              <p:cNvPr id="65717" name="Rectangle 70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8" name="Rectangle 71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9" name="Rectangle 72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20" name="Rectangle 73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7008813" y="1828800"/>
            <a:ext cx="822325" cy="822325"/>
            <a:chOff x="3983" y="1152"/>
            <a:chExt cx="518" cy="518"/>
          </a:xfrm>
        </p:grpSpPr>
        <p:pic>
          <p:nvPicPr>
            <p:cNvPr id="65709" name="Picture 75" descr="tile_1_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84" y="1152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710" name="Group 76"/>
            <p:cNvGrpSpPr>
              <a:grpSpLocks/>
            </p:cNvGrpSpPr>
            <p:nvPr/>
          </p:nvGrpSpPr>
          <p:grpSpPr bwMode="auto">
            <a:xfrm>
              <a:off x="3983" y="1152"/>
              <a:ext cx="518" cy="518"/>
              <a:chOff x="2303" y="1152"/>
              <a:chExt cx="518" cy="518"/>
            </a:xfrm>
          </p:grpSpPr>
          <p:sp>
            <p:nvSpPr>
              <p:cNvPr id="65711" name="Rectangle 77"/>
              <p:cNvSpPr>
                <a:spLocks noChangeArrowheads="1"/>
              </p:cNvSpPr>
              <p:nvPr/>
            </p:nvSpPr>
            <p:spPr bwMode="auto">
              <a:xfrm>
                <a:off x="2332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2" name="Rectangle 78"/>
              <p:cNvSpPr>
                <a:spLocks noChangeArrowheads="1"/>
              </p:cNvSpPr>
              <p:nvPr/>
            </p:nvSpPr>
            <p:spPr bwMode="auto">
              <a:xfrm>
                <a:off x="2332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3" name="Rectangle 79"/>
              <p:cNvSpPr>
                <a:spLocks noChangeArrowheads="1"/>
              </p:cNvSpPr>
              <p:nvPr/>
            </p:nvSpPr>
            <p:spPr bwMode="auto">
              <a:xfrm>
                <a:off x="2792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4" name="Rectangle 80"/>
              <p:cNvSpPr>
                <a:spLocks noChangeArrowheads="1"/>
              </p:cNvSpPr>
              <p:nvPr/>
            </p:nvSpPr>
            <p:spPr bwMode="auto">
              <a:xfrm>
                <a:off x="2303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9" name="Group 81"/>
          <p:cNvGrpSpPr>
            <a:grpSpLocks/>
          </p:cNvGrpSpPr>
          <p:nvPr/>
        </p:nvGrpSpPr>
        <p:grpSpPr bwMode="auto">
          <a:xfrm>
            <a:off x="7824788" y="1828800"/>
            <a:ext cx="823912" cy="820738"/>
            <a:chOff x="4497" y="1152"/>
            <a:chExt cx="519" cy="517"/>
          </a:xfrm>
        </p:grpSpPr>
        <p:pic>
          <p:nvPicPr>
            <p:cNvPr id="65703" name="Picture 82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97" y="1152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704" name="Group 83"/>
            <p:cNvGrpSpPr>
              <a:grpSpLocks/>
            </p:cNvGrpSpPr>
            <p:nvPr/>
          </p:nvGrpSpPr>
          <p:grpSpPr bwMode="auto">
            <a:xfrm>
              <a:off x="4497" y="1152"/>
              <a:ext cx="519" cy="517"/>
              <a:chOff x="1151" y="2304"/>
              <a:chExt cx="519" cy="517"/>
            </a:xfrm>
          </p:grpSpPr>
          <p:sp>
            <p:nvSpPr>
              <p:cNvPr id="65705" name="Rectangle 84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6" name="Rectangle 85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7" name="Rectangle 86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8" name="Rectangle 87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" name="Group 88"/>
          <p:cNvGrpSpPr>
            <a:grpSpLocks/>
          </p:cNvGrpSpPr>
          <p:nvPr/>
        </p:nvGrpSpPr>
        <p:grpSpPr bwMode="auto">
          <a:xfrm>
            <a:off x="4572000" y="2641600"/>
            <a:ext cx="822325" cy="820738"/>
            <a:chOff x="2448" y="1664"/>
            <a:chExt cx="518" cy="517"/>
          </a:xfrm>
        </p:grpSpPr>
        <p:pic>
          <p:nvPicPr>
            <p:cNvPr id="65697" name="Picture 89" descr="tile_2_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48" y="1664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98" name="Group 90"/>
            <p:cNvGrpSpPr>
              <a:grpSpLocks/>
            </p:cNvGrpSpPr>
            <p:nvPr/>
          </p:nvGrpSpPr>
          <p:grpSpPr bwMode="auto">
            <a:xfrm>
              <a:off x="2448" y="1664"/>
              <a:ext cx="518" cy="517"/>
              <a:chOff x="576" y="1728"/>
              <a:chExt cx="518" cy="517"/>
            </a:xfrm>
          </p:grpSpPr>
          <p:sp>
            <p:nvSpPr>
              <p:cNvPr id="65699" name="Rectangle 91"/>
              <p:cNvSpPr>
                <a:spLocks noChangeArrowheads="1"/>
              </p:cNvSpPr>
              <p:nvPr/>
            </p:nvSpPr>
            <p:spPr bwMode="auto">
              <a:xfrm>
                <a:off x="576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0" name="Rectangle 92"/>
              <p:cNvSpPr>
                <a:spLocks noChangeArrowheads="1"/>
              </p:cNvSpPr>
              <p:nvPr/>
            </p:nvSpPr>
            <p:spPr bwMode="auto">
              <a:xfrm>
                <a:off x="1065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1" name="Rectangle 93"/>
              <p:cNvSpPr>
                <a:spLocks noChangeArrowheads="1"/>
              </p:cNvSpPr>
              <p:nvPr/>
            </p:nvSpPr>
            <p:spPr bwMode="auto">
              <a:xfrm>
                <a:off x="604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2" name="Rectangle 94"/>
              <p:cNvSpPr>
                <a:spLocks noChangeArrowheads="1"/>
              </p:cNvSpPr>
              <p:nvPr/>
            </p:nvSpPr>
            <p:spPr bwMode="auto">
              <a:xfrm>
                <a:off x="604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95"/>
          <p:cNvGrpSpPr>
            <a:grpSpLocks/>
          </p:cNvGrpSpPr>
          <p:nvPr/>
        </p:nvGrpSpPr>
        <p:grpSpPr bwMode="auto">
          <a:xfrm>
            <a:off x="5383213" y="2641600"/>
            <a:ext cx="823912" cy="820738"/>
            <a:chOff x="2959" y="1664"/>
            <a:chExt cx="519" cy="517"/>
          </a:xfrm>
        </p:grpSpPr>
        <p:pic>
          <p:nvPicPr>
            <p:cNvPr id="65691" name="Picture 96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59" y="1664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92" name="Group 97"/>
            <p:cNvGrpSpPr>
              <a:grpSpLocks/>
            </p:cNvGrpSpPr>
            <p:nvPr/>
          </p:nvGrpSpPr>
          <p:grpSpPr bwMode="auto">
            <a:xfrm>
              <a:off x="2959" y="1664"/>
              <a:ext cx="519" cy="517"/>
              <a:chOff x="1151" y="2304"/>
              <a:chExt cx="519" cy="517"/>
            </a:xfrm>
          </p:grpSpPr>
          <p:sp>
            <p:nvSpPr>
              <p:cNvPr id="65693" name="Rectangle 98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94" name="Rectangle 99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95" name="Rectangle 100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96" name="Rectangle 101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roup 102"/>
          <p:cNvGrpSpPr>
            <a:grpSpLocks/>
          </p:cNvGrpSpPr>
          <p:nvPr/>
        </p:nvGrpSpPr>
        <p:grpSpPr bwMode="auto">
          <a:xfrm>
            <a:off x="6197600" y="2641600"/>
            <a:ext cx="820738" cy="820738"/>
            <a:chOff x="3472" y="1664"/>
            <a:chExt cx="517" cy="517"/>
          </a:xfrm>
        </p:grpSpPr>
        <p:pic>
          <p:nvPicPr>
            <p:cNvPr id="65685" name="Picture 103" descr="tile_4_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72" y="1664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86" name="Group 104"/>
            <p:cNvGrpSpPr>
              <a:grpSpLocks/>
            </p:cNvGrpSpPr>
            <p:nvPr/>
          </p:nvGrpSpPr>
          <p:grpSpPr bwMode="auto">
            <a:xfrm>
              <a:off x="3472" y="1664"/>
              <a:ext cx="517" cy="517"/>
              <a:chOff x="1728" y="2880"/>
              <a:chExt cx="517" cy="517"/>
            </a:xfrm>
          </p:grpSpPr>
          <p:sp>
            <p:nvSpPr>
              <p:cNvPr id="65687" name="Rectangle 105"/>
              <p:cNvSpPr>
                <a:spLocks noChangeArrowheads="1"/>
              </p:cNvSpPr>
              <p:nvPr/>
            </p:nvSpPr>
            <p:spPr bwMode="auto">
              <a:xfrm>
                <a:off x="1756" y="3368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8" name="Rectangle 106"/>
              <p:cNvSpPr>
                <a:spLocks noChangeArrowheads="1"/>
              </p:cNvSpPr>
              <p:nvPr/>
            </p:nvSpPr>
            <p:spPr bwMode="auto">
              <a:xfrm>
                <a:off x="1756" y="2880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9" name="Rectangle 107"/>
              <p:cNvSpPr>
                <a:spLocks noChangeArrowheads="1"/>
              </p:cNvSpPr>
              <p:nvPr/>
            </p:nvSpPr>
            <p:spPr bwMode="auto">
              <a:xfrm>
                <a:off x="1728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90" name="Rectangle 108"/>
              <p:cNvSpPr>
                <a:spLocks noChangeArrowheads="1"/>
              </p:cNvSpPr>
              <p:nvPr/>
            </p:nvSpPr>
            <p:spPr bwMode="auto">
              <a:xfrm>
                <a:off x="2216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" name="Group 109"/>
          <p:cNvGrpSpPr>
            <a:grpSpLocks/>
          </p:cNvGrpSpPr>
          <p:nvPr/>
        </p:nvGrpSpPr>
        <p:grpSpPr bwMode="auto">
          <a:xfrm>
            <a:off x="7008813" y="2641600"/>
            <a:ext cx="822325" cy="820738"/>
            <a:chOff x="3983" y="1664"/>
            <a:chExt cx="518" cy="517"/>
          </a:xfrm>
        </p:grpSpPr>
        <p:pic>
          <p:nvPicPr>
            <p:cNvPr id="65679" name="Picture 110" descr="tile_2_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84" y="1664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80" name="Group 111"/>
            <p:cNvGrpSpPr>
              <a:grpSpLocks/>
            </p:cNvGrpSpPr>
            <p:nvPr/>
          </p:nvGrpSpPr>
          <p:grpSpPr bwMode="auto">
            <a:xfrm>
              <a:off x="3983" y="1664"/>
              <a:ext cx="518" cy="517"/>
              <a:chOff x="2303" y="1728"/>
              <a:chExt cx="518" cy="517"/>
            </a:xfrm>
          </p:grpSpPr>
          <p:sp>
            <p:nvSpPr>
              <p:cNvPr id="65681" name="Rectangle 112"/>
              <p:cNvSpPr>
                <a:spLocks noChangeArrowheads="1"/>
              </p:cNvSpPr>
              <p:nvPr/>
            </p:nvSpPr>
            <p:spPr bwMode="auto">
              <a:xfrm>
                <a:off x="2792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2" name="Rectangle 113"/>
              <p:cNvSpPr>
                <a:spLocks noChangeArrowheads="1"/>
              </p:cNvSpPr>
              <p:nvPr/>
            </p:nvSpPr>
            <p:spPr bwMode="auto">
              <a:xfrm>
                <a:off x="2332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3" name="Rectangle 114"/>
              <p:cNvSpPr>
                <a:spLocks noChangeArrowheads="1"/>
              </p:cNvSpPr>
              <p:nvPr/>
            </p:nvSpPr>
            <p:spPr bwMode="auto">
              <a:xfrm>
                <a:off x="2332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4" name="Rectangle 115"/>
              <p:cNvSpPr>
                <a:spLocks noChangeArrowheads="1"/>
              </p:cNvSpPr>
              <p:nvPr/>
            </p:nvSpPr>
            <p:spPr bwMode="auto">
              <a:xfrm>
                <a:off x="2303" y="1756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9" name="Group 116"/>
          <p:cNvGrpSpPr>
            <a:grpSpLocks/>
          </p:cNvGrpSpPr>
          <p:nvPr/>
        </p:nvGrpSpPr>
        <p:grpSpPr bwMode="auto">
          <a:xfrm>
            <a:off x="7824788" y="2641600"/>
            <a:ext cx="822325" cy="822325"/>
            <a:chOff x="4497" y="1664"/>
            <a:chExt cx="518" cy="518"/>
          </a:xfrm>
        </p:grpSpPr>
        <p:pic>
          <p:nvPicPr>
            <p:cNvPr id="65673" name="Picture 117" descr="tile_1_1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97" y="1664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74" name="Group 118"/>
            <p:cNvGrpSpPr>
              <a:grpSpLocks/>
            </p:cNvGrpSpPr>
            <p:nvPr/>
          </p:nvGrpSpPr>
          <p:grpSpPr bwMode="auto">
            <a:xfrm>
              <a:off x="4497" y="1664"/>
              <a:ext cx="518" cy="518"/>
              <a:chOff x="576" y="1152"/>
              <a:chExt cx="518" cy="518"/>
            </a:xfrm>
          </p:grpSpPr>
          <p:sp>
            <p:nvSpPr>
              <p:cNvPr id="65675" name="Rectangle 119"/>
              <p:cNvSpPr>
                <a:spLocks noChangeArrowheads="1"/>
              </p:cNvSpPr>
              <p:nvPr/>
            </p:nvSpPr>
            <p:spPr bwMode="auto">
              <a:xfrm>
                <a:off x="604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6" name="Rectangle 120"/>
              <p:cNvSpPr>
                <a:spLocks noChangeArrowheads="1"/>
              </p:cNvSpPr>
              <p:nvPr/>
            </p:nvSpPr>
            <p:spPr bwMode="auto">
              <a:xfrm>
                <a:off x="604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7" name="Rectangle 121"/>
              <p:cNvSpPr>
                <a:spLocks noChangeArrowheads="1"/>
              </p:cNvSpPr>
              <p:nvPr/>
            </p:nvSpPr>
            <p:spPr bwMode="auto">
              <a:xfrm>
                <a:off x="576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8" name="Rectangle 122"/>
              <p:cNvSpPr>
                <a:spLocks noChangeArrowheads="1"/>
              </p:cNvSpPr>
              <p:nvPr/>
            </p:nvSpPr>
            <p:spPr bwMode="auto">
              <a:xfrm>
                <a:off x="1065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" name="Group 123"/>
          <p:cNvGrpSpPr>
            <a:grpSpLocks/>
          </p:cNvGrpSpPr>
          <p:nvPr/>
        </p:nvGrpSpPr>
        <p:grpSpPr bwMode="auto">
          <a:xfrm>
            <a:off x="4570413" y="3454400"/>
            <a:ext cx="822325" cy="820738"/>
            <a:chOff x="2447" y="2176"/>
            <a:chExt cx="518" cy="517"/>
          </a:xfrm>
        </p:grpSpPr>
        <p:pic>
          <p:nvPicPr>
            <p:cNvPr id="65667" name="Picture 124" descr="tile_2_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48" y="2176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68" name="Group 125"/>
            <p:cNvGrpSpPr>
              <a:grpSpLocks/>
            </p:cNvGrpSpPr>
            <p:nvPr/>
          </p:nvGrpSpPr>
          <p:grpSpPr bwMode="auto">
            <a:xfrm>
              <a:off x="2447" y="2176"/>
              <a:ext cx="518" cy="517"/>
              <a:chOff x="2303" y="1728"/>
              <a:chExt cx="518" cy="517"/>
            </a:xfrm>
          </p:grpSpPr>
          <p:sp>
            <p:nvSpPr>
              <p:cNvPr id="65669" name="Rectangle 126"/>
              <p:cNvSpPr>
                <a:spLocks noChangeArrowheads="1"/>
              </p:cNvSpPr>
              <p:nvPr/>
            </p:nvSpPr>
            <p:spPr bwMode="auto">
              <a:xfrm>
                <a:off x="2792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0" name="Rectangle 127"/>
              <p:cNvSpPr>
                <a:spLocks noChangeArrowheads="1"/>
              </p:cNvSpPr>
              <p:nvPr/>
            </p:nvSpPr>
            <p:spPr bwMode="auto">
              <a:xfrm>
                <a:off x="2332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1" name="Rectangle 128"/>
              <p:cNvSpPr>
                <a:spLocks noChangeArrowheads="1"/>
              </p:cNvSpPr>
              <p:nvPr/>
            </p:nvSpPr>
            <p:spPr bwMode="auto">
              <a:xfrm>
                <a:off x="2332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2" name="Rectangle 129"/>
              <p:cNvSpPr>
                <a:spLocks noChangeArrowheads="1"/>
              </p:cNvSpPr>
              <p:nvPr/>
            </p:nvSpPr>
            <p:spPr bwMode="auto">
              <a:xfrm>
                <a:off x="2303" y="1756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37" name="Group 130"/>
          <p:cNvGrpSpPr>
            <a:grpSpLocks/>
          </p:cNvGrpSpPr>
          <p:nvPr/>
        </p:nvGrpSpPr>
        <p:grpSpPr bwMode="auto">
          <a:xfrm>
            <a:off x="5383213" y="3454400"/>
            <a:ext cx="823912" cy="822325"/>
            <a:chOff x="2959" y="2176"/>
            <a:chExt cx="519" cy="518"/>
          </a:xfrm>
        </p:grpSpPr>
        <p:pic>
          <p:nvPicPr>
            <p:cNvPr id="65661" name="Picture 131" descr="tile_1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9" y="2176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62" name="Group 132"/>
            <p:cNvGrpSpPr>
              <a:grpSpLocks/>
            </p:cNvGrpSpPr>
            <p:nvPr/>
          </p:nvGrpSpPr>
          <p:grpSpPr bwMode="auto">
            <a:xfrm>
              <a:off x="2959" y="2176"/>
              <a:ext cx="519" cy="518"/>
              <a:chOff x="1151" y="1152"/>
              <a:chExt cx="519" cy="518"/>
            </a:xfrm>
          </p:grpSpPr>
          <p:sp>
            <p:nvSpPr>
              <p:cNvPr id="65663" name="Rectangle 133"/>
              <p:cNvSpPr>
                <a:spLocks noChangeArrowheads="1"/>
              </p:cNvSpPr>
              <p:nvPr/>
            </p:nvSpPr>
            <p:spPr bwMode="auto">
              <a:xfrm>
                <a:off x="1180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64" name="Rectangle 134"/>
              <p:cNvSpPr>
                <a:spLocks noChangeArrowheads="1"/>
              </p:cNvSpPr>
              <p:nvPr/>
            </p:nvSpPr>
            <p:spPr bwMode="auto">
              <a:xfrm>
                <a:off x="1180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65" name="Rectangle 135"/>
              <p:cNvSpPr>
                <a:spLocks noChangeArrowheads="1"/>
              </p:cNvSpPr>
              <p:nvPr/>
            </p:nvSpPr>
            <p:spPr bwMode="auto">
              <a:xfrm>
                <a:off x="1151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66" name="Rectangle 136"/>
              <p:cNvSpPr>
                <a:spLocks noChangeArrowheads="1"/>
              </p:cNvSpPr>
              <p:nvPr/>
            </p:nvSpPr>
            <p:spPr bwMode="auto">
              <a:xfrm>
                <a:off x="1641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47" name="Group 137"/>
          <p:cNvGrpSpPr>
            <a:grpSpLocks/>
          </p:cNvGrpSpPr>
          <p:nvPr/>
        </p:nvGrpSpPr>
        <p:grpSpPr bwMode="auto">
          <a:xfrm>
            <a:off x="6197600" y="3454400"/>
            <a:ext cx="822325" cy="822325"/>
            <a:chOff x="3472" y="2176"/>
            <a:chExt cx="518" cy="518"/>
          </a:xfrm>
        </p:grpSpPr>
        <p:pic>
          <p:nvPicPr>
            <p:cNvPr id="65655" name="Picture 138" descr="tile_1_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2" y="2176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56" name="Group 139"/>
            <p:cNvGrpSpPr>
              <a:grpSpLocks/>
            </p:cNvGrpSpPr>
            <p:nvPr/>
          </p:nvGrpSpPr>
          <p:grpSpPr bwMode="auto">
            <a:xfrm>
              <a:off x="3472" y="2176"/>
              <a:ext cx="518" cy="518"/>
              <a:chOff x="2303" y="1152"/>
              <a:chExt cx="518" cy="518"/>
            </a:xfrm>
          </p:grpSpPr>
          <p:sp>
            <p:nvSpPr>
              <p:cNvPr id="65657" name="Rectangle 140"/>
              <p:cNvSpPr>
                <a:spLocks noChangeArrowheads="1"/>
              </p:cNvSpPr>
              <p:nvPr/>
            </p:nvSpPr>
            <p:spPr bwMode="auto">
              <a:xfrm>
                <a:off x="2332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8" name="Rectangle 141"/>
              <p:cNvSpPr>
                <a:spLocks noChangeArrowheads="1"/>
              </p:cNvSpPr>
              <p:nvPr/>
            </p:nvSpPr>
            <p:spPr bwMode="auto">
              <a:xfrm>
                <a:off x="2332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9" name="Rectangle 142"/>
              <p:cNvSpPr>
                <a:spLocks noChangeArrowheads="1"/>
              </p:cNvSpPr>
              <p:nvPr/>
            </p:nvSpPr>
            <p:spPr bwMode="auto">
              <a:xfrm>
                <a:off x="2792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60" name="Rectangle 143"/>
              <p:cNvSpPr>
                <a:spLocks noChangeArrowheads="1"/>
              </p:cNvSpPr>
              <p:nvPr/>
            </p:nvSpPr>
            <p:spPr bwMode="auto">
              <a:xfrm>
                <a:off x="2303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49" name="Group 144"/>
          <p:cNvGrpSpPr>
            <a:grpSpLocks/>
          </p:cNvGrpSpPr>
          <p:nvPr/>
        </p:nvGrpSpPr>
        <p:grpSpPr bwMode="auto">
          <a:xfrm>
            <a:off x="7010400" y="3454400"/>
            <a:ext cx="822325" cy="820738"/>
            <a:chOff x="3984" y="2176"/>
            <a:chExt cx="518" cy="517"/>
          </a:xfrm>
        </p:grpSpPr>
        <p:pic>
          <p:nvPicPr>
            <p:cNvPr id="65649" name="Picture 145" descr="tile_2_1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4" y="2176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50" name="Group 146"/>
            <p:cNvGrpSpPr>
              <a:grpSpLocks/>
            </p:cNvGrpSpPr>
            <p:nvPr/>
          </p:nvGrpSpPr>
          <p:grpSpPr bwMode="auto">
            <a:xfrm>
              <a:off x="3984" y="2176"/>
              <a:ext cx="518" cy="517"/>
              <a:chOff x="576" y="1728"/>
              <a:chExt cx="518" cy="517"/>
            </a:xfrm>
          </p:grpSpPr>
          <p:sp>
            <p:nvSpPr>
              <p:cNvPr id="65651" name="Rectangle 147"/>
              <p:cNvSpPr>
                <a:spLocks noChangeArrowheads="1"/>
              </p:cNvSpPr>
              <p:nvPr/>
            </p:nvSpPr>
            <p:spPr bwMode="auto">
              <a:xfrm>
                <a:off x="576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2" name="Rectangle 148"/>
              <p:cNvSpPr>
                <a:spLocks noChangeArrowheads="1"/>
              </p:cNvSpPr>
              <p:nvPr/>
            </p:nvSpPr>
            <p:spPr bwMode="auto">
              <a:xfrm>
                <a:off x="1065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3" name="Rectangle 149"/>
              <p:cNvSpPr>
                <a:spLocks noChangeArrowheads="1"/>
              </p:cNvSpPr>
              <p:nvPr/>
            </p:nvSpPr>
            <p:spPr bwMode="auto">
              <a:xfrm>
                <a:off x="604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4" name="Rectangle 150"/>
              <p:cNvSpPr>
                <a:spLocks noChangeArrowheads="1"/>
              </p:cNvSpPr>
              <p:nvPr/>
            </p:nvSpPr>
            <p:spPr bwMode="auto">
              <a:xfrm>
                <a:off x="604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51" name="Group 151"/>
          <p:cNvGrpSpPr>
            <a:grpSpLocks/>
          </p:cNvGrpSpPr>
          <p:nvPr/>
        </p:nvGrpSpPr>
        <p:grpSpPr bwMode="auto">
          <a:xfrm>
            <a:off x="7824788" y="3454400"/>
            <a:ext cx="823912" cy="820738"/>
            <a:chOff x="4497" y="2176"/>
            <a:chExt cx="519" cy="517"/>
          </a:xfrm>
        </p:grpSpPr>
        <p:pic>
          <p:nvPicPr>
            <p:cNvPr id="65643" name="Picture 152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97" y="2176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44" name="Group 153"/>
            <p:cNvGrpSpPr>
              <a:grpSpLocks/>
            </p:cNvGrpSpPr>
            <p:nvPr/>
          </p:nvGrpSpPr>
          <p:grpSpPr bwMode="auto">
            <a:xfrm>
              <a:off x="4497" y="2176"/>
              <a:ext cx="519" cy="517"/>
              <a:chOff x="1151" y="2304"/>
              <a:chExt cx="519" cy="517"/>
            </a:xfrm>
          </p:grpSpPr>
          <p:sp>
            <p:nvSpPr>
              <p:cNvPr id="65645" name="Rectangle 154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6" name="Rectangle 155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7" name="Rectangle 156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8" name="Rectangle 157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53" name="Group 158"/>
          <p:cNvGrpSpPr>
            <a:grpSpLocks/>
          </p:cNvGrpSpPr>
          <p:nvPr/>
        </p:nvGrpSpPr>
        <p:grpSpPr bwMode="auto">
          <a:xfrm>
            <a:off x="4570413" y="4267200"/>
            <a:ext cx="823912" cy="822325"/>
            <a:chOff x="2447" y="2688"/>
            <a:chExt cx="519" cy="518"/>
          </a:xfrm>
        </p:grpSpPr>
        <p:pic>
          <p:nvPicPr>
            <p:cNvPr id="65637" name="Picture 159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48" y="2688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38" name="Group 160"/>
            <p:cNvGrpSpPr>
              <a:grpSpLocks/>
            </p:cNvGrpSpPr>
            <p:nvPr/>
          </p:nvGrpSpPr>
          <p:grpSpPr bwMode="auto">
            <a:xfrm>
              <a:off x="2447" y="2689"/>
              <a:ext cx="519" cy="517"/>
              <a:chOff x="1151" y="2304"/>
              <a:chExt cx="519" cy="517"/>
            </a:xfrm>
          </p:grpSpPr>
          <p:sp>
            <p:nvSpPr>
              <p:cNvPr id="65639" name="Rectangle 161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0" name="Rectangle 162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1" name="Rectangle 163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2" name="Rectangle 164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55" name="Group 165"/>
          <p:cNvGrpSpPr>
            <a:grpSpLocks/>
          </p:cNvGrpSpPr>
          <p:nvPr/>
        </p:nvGrpSpPr>
        <p:grpSpPr bwMode="auto">
          <a:xfrm>
            <a:off x="5383213" y="4267200"/>
            <a:ext cx="822325" cy="822325"/>
            <a:chOff x="2959" y="2688"/>
            <a:chExt cx="518" cy="518"/>
          </a:xfrm>
        </p:grpSpPr>
        <p:pic>
          <p:nvPicPr>
            <p:cNvPr id="65631" name="Picture 166" descr="tile_3_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59" y="2688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32" name="Group 167"/>
            <p:cNvGrpSpPr>
              <a:grpSpLocks/>
            </p:cNvGrpSpPr>
            <p:nvPr/>
          </p:nvGrpSpPr>
          <p:grpSpPr bwMode="auto">
            <a:xfrm>
              <a:off x="2959" y="2689"/>
              <a:ext cx="518" cy="517"/>
              <a:chOff x="2303" y="2304"/>
              <a:chExt cx="518" cy="517"/>
            </a:xfrm>
          </p:grpSpPr>
          <p:sp>
            <p:nvSpPr>
              <p:cNvPr id="65633" name="Rectangle 168"/>
              <p:cNvSpPr>
                <a:spLocks noChangeArrowheads="1"/>
              </p:cNvSpPr>
              <p:nvPr/>
            </p:nvSpPr>
            <p:spPr bwMode="auto">
              <a:xfrm>
                <a:off x="2332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34" name="Rectangle 169"/>
              <p:cNvSpPr>
                <a:spLocks noChangeArrowheads="1"/>
              </p:cNvSpPr>
              <p:nvPr/>
            </p:nvSpPr>
            <p:spPr bwMode="auto">
              <a:xfrm>
                <a:off x="2792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35" name="Rectangle 170"/>
              <p:cNvSpPr>
                <a:spLocks noChangeArrowheads="1"/>
              </p:cNvSpPr>
              <p:nvPr/>
            </p:nvSpPr>
            <p:spPr bwMode="auto">
              <a:xfrm>
                <a:off x="2332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36" name="Rectangle 171"/>
              <p:cNvSpPr>
                <a:spLocks noChangeArrowheads="1"/>
              </p:cNvSpPr>
              <p:nvPr/>
            </p:nvSpPr>
            <p:spPr bwMode="auto">
              <a:xfrm>
                <a:off x="2303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57" name="Group 172"/>
          <p:cNvGrpSpPr>
            <a:grpSpLocks/>
          </p:cNvGrpSpPr>
          <p:nvPr/>
        </p:nvGrpSpPr>
        <p:grpSpPr bwMode="auto">
          <a:xfrm>
            <a:off x="6197600" y="4267200"/>
            <a:ext cx="823913" cy="822325"/>
            <a:chOff x="3472" y="2688"/>
            <a:chExt cx="519" cy="518"/>
          </a:xfrm>
        </p:grpSpPr>
        <p:pic>
          <p:nvPicPr>
            <p:cNvPr id="65625" name="Picture 173" descr="tile_3_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72" y="2688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26" name="Group 174"/>
            <p:cNvGrpSpPr>
              <a:grpSpLocks/>
            </p:cNvGrpSpPr>
            <p:nvPr/>
          </p:nvGrpSpPr>
          <p:grpSpPr bwMode="auto">
            <a:xfrm>
              <a:off x="3472" y="2689"/>
              <a:ext cx="519" cy="517"/>
              <a:chOff x="1151" y="2304"/>
              <a:chExt cx="519" cy="517"/>
            </a:xfrm>
          </p:grpSpPr>
          <p:sp>
            <p:nvSpPr>
              <p:cNvPr id="65627" name="Rectangle 175"/>
              <p:cNvSpPr>
                <a:spLocks noChangeArrowheads="1"/>
              </p:cNvSpPr>
              <p:nvPr/>
            </p:nvSpPr>
            <p:spPr bwMode="auto">
              <a:xfrm>
                <a:off x="1180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8" name="Rectangle 176"/>
              <p:cNvSpPr>
                <a:spLocks noChangeArrowheads="1"/>
              </p:cNvSpPr>
              <p:nvPr/>
            </p:nvSpPr>
            <p:spPr bwMode="auto">
              <a:xfrm>
                <a:off x="1151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9" name="Rectangle 177"/>
              <p:cNvSpPr>
                <a:spLocks noChangeArrowheads="1"/>
              </p:cNvSpPr>
              <p:nvPr/>
            </p:nvSpPr>
            <p:spPr bwMode="auto">
              <a:xfrm>
                <a:off x="1641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30" name="Rectangle 178"/>
              <p:cNvSpPr>
                <a:spLocks noChangeArrowheads="1"/>
              </p:cNvSpPr>
              <p:nvPr/>
            </p:nvSpPr>
            <p:spPr bwMode="auto">
              <a:xfrm>
                <a:off x="1180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59" name="Group 179"/>
          <p:cNvGrpSpPr>
            <a:grpSpLocks/>
          </p:cNvGrpSpPr>
          <p:nvPr/>
        </p:nvGrpSpPr>
        <p:grpSpPr bwMode="auto">
          <a:xfrm>
            <a:off x="7008813" y="4267200"/>
            <a:ext cx="822325" cy="822325"/>
            <a:chOff x="3983" y="2688"/>
            <a:chExt cx="518" cy="518"/>
          </a:xfrm>
        </p:grpSpPr>
        <p:pic>
          <p:nvPicPr>
            <p:cNvPr id="65619" name="Picture 180" descr="tile_3_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4" y="2688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20" name="Group 181"/>
            <p:cNvGrpSpPr>
              <a:grpSpLocks/>
            </p:cNvGrpSpPr>
            <p:nvPr/>
          </p:nvGrpSpPr>
          <p:grpSpPr bwMode="auto">
            <a:xfrm>
              <a:off x="3983" y="2689"/>
              <a:ext cx="518" cy="517"/>
              <a:chOff x="2303" y="2304"/>
              <a:chExt cx="518" cy="517"/>
            </a:xfrm>
          </p:grpSpPr>
          <p:sp>
            <p:nvSpPr>
              <p:cNvPr id="65621" name="Rectangle 182"/>
              <p:cNvSpPr>
                <a:spLocks noChangeArrowheads="1"/>
              </p:cNvSpPr>
              <p:nvPr/>
            </p:nvSpPr>
            <p:spPr bwMode="auto">
              <a:xfrm>
                <a:off x="2332" y="279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2" name="Rectangle 183"/>
              <p:cNvSpPr>
                <a:spLocks noChangeArrowheads="1"/>
              </p:cNvSpPr>
              <p:nvPr/>
            </p:nvSpPr>
            <p:spPr bwMode="auto">
              <a:xfrm>
                <a:off x="2792" y="2332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3" name="Rectangle 184"/>
              <p:cNvSpPr>
                <a:spLocks noChangeArrowheads="1"/>
              </p:cNvSpPr>
              <p:nvPr/>
            </p:nvSpPr>
            <p:spPr bwMode="auto">
              <a:xfrm>
                <a:off x="2332" y="2304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4" name="Rectangle 185"/>
              <p:cNvSpPr>
                <a:spLocks noChangeArrowheads="1"/>
              </p:cNvSpPr>
              <p:nvPr/>
            </p:nvSpPr>
            <p:spPr bwMode="auto">
              <a:xfrm>
                <a:off x="2303" y="2332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61" name="Group 186"/>
          <p:cNvGrpSpPr>
            <a:grpSpLocks/>
          </p:cNvGrpSpPr>
          <p:nvPr/>
        </p:nvGrpSpPr>
        <p:grpSpPr bwMode="auto">
          <a:xfrm>
            <a:off x="7824788" y="4267200"/>
            <a:ext cx="822325" cy="822325"/>
            <a:chOff x="4497" y="2688"/>
            <a:chExt cx="518" cy="518"/>
          </a:xfrm>
        </p:grpSpPr>
        <p:pic>
          <p:nvPicPr>
            <p:cNvPr id="65613" name="Picture 187" descr="tile_1_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97" y="2688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14" name="Group 188"/>
            <p:cNvGrpSpPr>
              <a:grpSpLocks/>
            </p:cNvGrpSpPr>
            <p:nvPr/>
          </p:nvGrpSpPr>
          <p:grpSpPr bwMode="auto">
            <a:xfrm>
              <a:off x="4497" y="2688"/>
              <a:ext cx="518" cy="518"/>
              <a:chOff x="576" y="1152"/>
              <a:chExt cx="518" cy="518"/>
            </a:xfrm>
          </p:grpSpPr>
          <p:sp>
            <p:nvSpPr>
              <p:cNvPr id="65615" name="Rectangle 189"/>
              <p:cNvSpPr>
                <a:spLocks noChangeArrowheads="1"/>
              </p:cNvSpPr>
              <p:nvPr/>
            </p:nvSpPr>
            <p:spPr bwMode="auto">
              <a:xfrm>
                <a:off x="604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6" name="Rectangle 190"/>
              <p:cNvSpPr>
                <a:spLocks noChangeArrowheads="1"/>
              </p:cNvSpPr>
              <p:nvPr/>
            </p:nvSpPr>
            <p:spPr bwMode="auto">
              <a:xfrm>
                <a:off x="604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7" name="Rectangle 191"/>
              <p:cNvSpPr>
                <a:spLocks noChangeArrowheads="1"/>
              </p:cNvSpPr>
              <p:nvPr/>
            </p:nvSpPr>
            <p:spPr bwMode="auto">
              <a:xfrm>
                <a:off x="576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8" name="Rectangle 192"/>
              <p:cNvSpPr>
                <a:spLocks noChangeArrowheads="1"/>
              </p:cNvSpPr>
              <p:nvPr/>
            </p:nvSpPr>
            <p:spPr bwMode="auto">
              <a:xfrm>
                <a:off x="1065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63" name="Group 193"/>
          <p:cNvGrpSpPr>
            <a:grpSpLocks/>
          </p:cNvGrpSpPr>
          <p:nvPr/>
        </p:nvGrpSpPr>
        <p:grpSpPr bwMode="auto">
          <a:xfrm>
            <a:off x="4572000" y="5081588"/>
            <a:ext cx="820738" cy="820737"/>
            <a:chOff x="2448" y="3201"/>
            <a:chExt cx="517" cy="517"/>
          </a:xfrm>
        </p:grpSpPr>
        <p:pic>
          <p:nvPicPr>
            <p:cNvPr id="65607" name="Picture 194" descr="tile_4_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48" y="3201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08" name="Group 195"/>
            <p:cNvGrpSpPr>
              <a:grpSpLocks/>
            </p:cNvGrpSpPr>
            <p:nvPr/>
          </p:nvGrpSpPr>
          <p:grpSpPr bwMode="auto">
            <a:xfrm>
              <a:off x="2448" y="3201"/>
              <a:ext cx="517" cy="517"/>
              <a:chOff x="1728" y="2880"/>
              <a:chExt cx="517" cy="517"/>
            </a:xfrm>
          </p:grpSpPr>
          <p:sp>
            <p:nvSpPr>
              <p:cNvPr id="65609" name="Rectangle 196"/>
              <p:cNvSpPr>
                <a:spLocks noChangeArrowheads="1"/>
              </p:cNvSpPr>
              <p:nvPr/>
            </p:nvSpPr>
            <p:spPr bwMode="auto">
              <a:xfrm>
                <a:off x="1756" y="3368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0" name="Rectangle 197"/>
              <p:cNvSpPr>
                <a:spLocks noChangeArrowheads="1"/>
              </p:cNvSpPr>
              <p:nvPr/>
            </p:nvSpPr>
            <p:spPr bwMode="auto">
              <a:xfrm>
                <a:off x="1756" y="2880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1" name="Rectangle 198"/>
              <p:cNvSpPr>
                <a:spLocks noChangeArrowheads="1"/>
              </p:cNvSpPr>
              <p:nvPr/>
            </p:nvSpPr>
            <p:spPr bwMode="auto">
              <a:xfrm>
                <a:off x="1728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2" name="Rectangle 199"/>
              <p:cNvSpPr>
                <a:spLocks noChangeArrowheads="1"/>
              </p:cNvSpPr>
              <p:nvPr/>
            </p:nvSpPr>
            <p:spPr bwMode="auto">
              <a:xfrm>
                <a:off x="2216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65" name="Group 200"/>
          <p:cNvGrpSpPr>
            <a:grpSpLocks/>
          </p:cNvGrpSpPr>
          <p:nvPr/>
        </p:nvGrpSpPr>
        <p:grpSpPr bwMode="auto">
          <a:xfrm>
            <a:off x="5383213" y="5081588"/>
            <a:ext cx="822325" cy="822325"/>
            <a:chOff x="2959" y="3201"/>
            <a:chExt cx="518" cy="518"/>
          </a:xfrm>
        </p:grpSpPr>
        <p:pic>
          <p:nvPicPr>
            <p:cNvPr id="65601" name="Picture 201" descr="tile_1_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9" y="3201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602" name="Group 202"/>
            <p:cNvGrpSpPr>
              <a:grpSpLocks/>
            </p:cNvGrpSpPr>
            <p:nvPr/>
          </p:nvGrpSpPr>
          <p:grpSpPr bwMode="auto">
            <a:xfrm>
              <a:off x="2959" y="3201"/>
              <a:ext cx="518" cy="518"/>
              <a:chOff x="2303" y="1152"/>
              <a:chExt cx="518" cy="518"/>
            </a:xfrm>
          </p:grpSpPr>
          <p:sp>
            <p:nvSpPr>
              <p:cNvPr id="65603" name="Rectangle 203"/>
              <p:cNvSpPr>
                <a:spLocks noChangeArrowheads="1"/>
              </p:cNvSpPr>
              <p:nvPr/>
            </p:nvSpPr>
            <p:spPr bwMode="auto">
              <a:xfrm>
                <a:off x="2332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4" name="Rectangle 204"/>
              <p:cNvSpPr>
                <a:spLocks noChangeArrowheads="1"/>
              </p:cNvSpPr>
              <p:nvPr/>
            </p:nvSpPr>
            <p:spPr bwMode="auto">
              <a:xfrm>
                <a:off x="2332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5" name="Rectangle 205"/>
              <p:cNvSpPr>
                <a:spLocks noChangeArrowheads="1"/>
              </p:cNvSpPr>
              <p:nvPr/>
            </p:nvSpPr>
            <p:spPr bwMode="auto">
              <a:xfrm>
                <a:off x="2792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6" name="Rectangle 206"/>
              <p:cNvSpPr>
                <a:spLocks noChangeArrowheads="1"/>
              </p:cNvSpPr>
              <p:nvPr/>
            </p:nvSpPr>
            <p:spPr bwMode="auto">
              <a:xfrm>
                <a:off x="2303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67" name="Group 207"/>
          <p:cNvGrpSpPr>
            <a:grpSpLocks/>
          </p:cNvGrpSpPr>
          <p:nvPr/>
        </p:nvGrpSpPr>
        <p:grpSpPr bwMode="auto">
          <a:xfrm>
            <a:off x="6197600" y="5081588"/>
            <a:ext cx="823913" cy="822325"/>
            <a:chOff x="3472" y="3201"/>
            <a:chExt cx="519" cy="518"/>
          </a:xfrm>
        </p:grpSpPr>
        <p:pic>
          <p:nvPicPr>
            <p:cNvPr id="65595" name="Picture 208" descr="tile_1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72" y="3201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596" name="Group 209"/>
            <p:cNvGrpSpPr>
              <a:grpSpLocks/>
            </p:cNvGrpSpPr>
            <p:nvPr/>
          </p:nvGrpSpPr>
          <p:grpSpPr bwMode="auto">
            <a:xfrm>
              <a:off x="3472" y="3201"/>
              <a:ext cx="519" cy="518"/>
              <a:chOff x="1151" y="1152"/>
              <a:chExt cx="519" cy="518"/>
            </a:xfrm>
          </p:grpSpPr>
          <p:sp>
            <p:nvSpPr>
              <p:cNvPr id="65597" name="Rectangle 210"/>
              <p:cNvSpPr>
                <a:spLocks noChangeArrowheads="1"/>
              </p:cNvSpPr>
              <p:nvPr/>
            </p:nvSpPr>
            <p:spPr bwMode="auto">
              <a:xfrm>
                <a:off x="1180" y="1152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8" name="Rectangle 211"/>
              <p:cNvSpPr>
                <a:spLocks noChangeArrowheads="1"/>
              </p:cNvSpPr>
              <p:nvPr/>
            </p:nvSpPr>
            <p:spPr bwMode="auto">
              <a:xfrm>
                <a:off x="1180" y="1641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9" name="Rectangle 212"/>
              <p:cNvSpPr>
                <a:spLocks noChangeArrowheads="1"/>
              </p:cNvSpPr>
              <p:nvPr/>
            </p:nvSpPr>
            <p:spPr bwMode="auto">
              <a:xfrm>
                <a:off x="1151" y="1180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0" name="Rectangle 213"/>
              <p:cNvSpPr>
                <a:spLocks noChangeArrowheads="1"/>
              </p:cNvSpPr>
              <p:nvPr/>
            </p:nvSpPr>
            <p:spPr bwMode="auto">
              <a:xfrm>
                <a:off x="1641" y="1180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69" name="Group 214"/>
          <p:cNvGrpSpPr>
            <a:grpSpLocks/>
          </p:cNvGrpSpPr>
          <p:nvPr/>
        </p:nvGrpSpPr>
        <p:grpSpPr bwMode="auto">
          <a:xfrm>
            <a:off x="7010400" y="5081588"/>
            <a:ext cx="820738" cy="820737"/>
            <a:chOff x="3984" y="3201"/>
            <a:chExt cx="517" cy="517"/>
          </a:xfrm>
        </p:grpSpPr>
        <p:pic>
          <p:nvPicPr>
            <p:cNvPr id="65589" name="Picture 215" descr="tile_4_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4" y="3201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590" name="Group 216"/>
            <p:cNvGrpSpPr>
              <a:grpSpLocks/>
            </p:cNvGrpSpPr>
            <p:nvPr/>
          </p:nvGrpSpPr>
          <p:grpSpPr bwMode="auto">
            <a:xfrm>
              <a:off x="3984" y="3201"/>
              <a:ext cx="517" cy="517"/>
              <a:chOff x="1728" y="2880"/>
              <a:chExt cx="517" cy="517"/>
            </a:xfrm>
          </p:grpSpPr>
          <p:sp>
            <p:nvSpPr>
              <p:cNvPr id="65591" name="Rectangle 217"/>
              <p:cNvSpPr>
                <a:spLocks noChangeArrowheads="1"/>
              </p:cNvSpPr>
              <p:nvPr/>
            </p:nvSpPr>
            <p:spPr bwMode="auto">
              <a:xfrm>
                <a:off x="1756" y="3368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2" name="Rectangle 218"/>
              <p:cNvSpPr>
                <a:spLocks noChangeArrowheads="1"/>
              </p:cNvSpPr>
              <p:nvPr/>
            </p:nvSpPr>
            <p:spPr bwMode="auto">
              <a:xfrm>
                <a:off x="1756" y="2880"/>
                <a:ext cx="455" cy="29"/>
              </a:xfrm>
              <a:prstGeom prst="rect">
                <a:avLst/>
              </a:prstGeom>
              <a:solidFill>
                <a:srgbClr val="FF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3" name="Rectangle 219"/>
              <p:cNvSpPr>
                <a:spLocks noChangeArrowheads="1"/>
              </p:cNvSpPr>
              <p:nvPr/>
            </p:nvSpPr>
            <p:spPr bwMode="auto">
              <a:xfrm>
                <a:off x="1728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4" name="Rectangle 220"/>
              <p:cNvSpPr>
                <a:spLocks noChangeArrowheads="1"/>
              </p:cNvSpPr>
              <p:nvPr/>
            </p:nvSpPr>
            <p:spPr bwMode="auto">
              <a:xfrm>
                <a:off x="2216" y="2907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571" name="Group 221"/>
          <p:cNvGrpSpPr>
            <a:grpSpLocks/>
          </p:cNvGrpSpPr>
          <p:nvPr/>
        </p:nvGrpSpPr>
        <p:grpSpPr bwMode="auto">
          <a:xfrm>
            <a:off x="7824788" y="5081588"/>
            <a:ext cx="822325" cy="820737"/>
            <a:chOff x="4497" y="3201"/>
            <a:chExt cx="518" cy="517"/>
          </a:xfrm>
        </p:grpSpPr>
        <p:pic>
          <p:nvPicPr>
            <p:cNvPr id="65583" name="Picture 222" descr="tile_2_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7" y="3201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584" name="Group 223"/>
            <p:cNvGrpSpPr>
              <a:grpSpLocks/>
            </p:cNvGrpSpPr>
            <p:nvPr/>
          </p:nvGrpSpPr>
          <p:grpSpPr bwMode="auto">
            <a:xfrm>
              <a:off x="4497" y="3201"/>
              <a:ext cx="518" cy="517"/>
              <a:chOff x="2303" y="1728"/>
              <a:chExt cx="518" cy="517"/>
            </a:xfrm>
          </p:grpSpPr>
          <p:sp>
            <p:nvSpPr>
              <p:cNvPr id="65585" name="Rectangle 224"/>
              <p:cNvSpPr>
                <a:spLocks noChangeArrowheads="1"/>
              </p:cNvSpPr>
              <p:nvPr/>
            </p:nvSpPr>
            <p:spPr bwMode="auto">
              <a:xfrm>
                <a:off x="2792" y="1756"/>
                <a:ext cx="29" cy="45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86" name="Rectangle 225"/>
              <p:cNvSpPr>
                <a:spLocks noChangeArrowheads="1"/>
              </p:cNvSpPr>
              <p:nvPr/>
            </p:nvSpPr>
            <p:spPr bwMode="auto">
              <a:xfrm>
                <a:off x="2332" y="1728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87" name="Rectangle 226"/>
              <p:cNvSpPr>
                <a:spLocks noChangeArrowheads="1"/>
              </p:cNvSpPr>
              <p:nvPr/>
            </p:nvSpPr>
            <p:spPr bwMode="auto">
              <a:xfrm>
                <a:off x="2332" y="2216"/>
                <a:ext cx="455" cy="29"/>
              </a:xfrm>
              <a:prstGeom prst="rect">
                <a:avLst/>
              </a:prstGeom>
              <a:solidFill>
                <a:srgbClr val="00FF00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88" name="Rectangle 227"/>
              <p:cNvSpPr>
                <a:spLocks noChangeArrowheads="1"/>
              </p:cNvSpPr>
              <p:nvPr/>
            </p:nvSpPr>
            <p:spPr bwMode="auto">
              <a:xfrm>
                <a:off x="2303" y="1756"/>
                <a:ext cx="29" cy="455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5573" name="Text Box 228"/>
          <p:cNvSpPr txBox="1">
            <a:spLocks noChangeArrowheads="1"/>
          </p:cNvSpPr>
          <p:nvPr/>
        </p:nvSpPr>
        <p:spPr bwMode="auto">
          <a:xfrm>
            <a:off x="1127125" y="5370513"/>
            <a:ext cx="116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i="0">
                <a:solidFill>
                  <a:schemeClr val="tx1"/>
                </a:solidFill>
                <a:ea typeface="宋体" pitchFamily="2" charset="-122"/>
              </a:rPr>
              <a:t>Input tiles</a:t>
            </a:r>
          </a:p>
        </p:txBody>
      </p:sp>
      <p:grpSp>
        <p:nvGrpSpPr>
          <p:cNvPr id="65574" name="Group 229"/>
          <p:cNvGrpSpPr>
            <a:grpSpLocks/>
          </p:cNvGrpSpPr>
          <p:nvPr/>
        </p:nvGrpSpPr>
        <p:grpSpPr bwMode="auto">
          <a:xfrm>
            <a:off x="3271838" y="3505200"/>
            <a:ext cx="685800" cy="671513"/>
            <a:chOff x="1872" y="2208"/>
            <a:chExt cx="432" cy="423"/>
          </a:xfrm>
        </p:grpSpPr>
        <p:sp>
          <p:nvSpPr>
            <p:cNvPr id="65581" name="Text Box 230"/>
            <p:cNvSpPr txBox="1">
              <a:spLocks noChangeArrowheads="1"/>
            </p:cNvSpPr>
            <p:nvPr/>
          </p:nvSpPr>
          <p:spPr bwMode="auto">
            <a:xfrm>
              <a:off x="1872" y="2400"/>
              <a:ext cx="4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800" i="0">
                  <a:solidFill>
                    <a:schemeClr val="tx1"/>
                  </a:solidFill>
                  <a:ea typeface="宋体" pitchFamily="2" charset="-122"/>
                </a:rPr>
                <a:t>tiling</a:t>
              </a:r>
            </a:p>
          </p:txBody>
        </p:sp>
        <p:sp>
          <p:nvSpPr>
            <p:cNvPr id="65582" name="AutoShape 231"/>
            <p:cNvSpPr>
              <a:spLocks noChangeArrowheads="1"/>
            </p:cNvSpPr>
            <p:nvPr/>
          </p:nvSpPr>
          <p:spPr bwMode="auto">
            <a:xfrm>
              <a:off x="1872" y="2208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736" name="Text Box 232"/>
          <p:cNvSpPr txBox="1">
            <a:spLocks noChangeArrowheads="1"/>
          </p:cNvSpPr>
          <p:nvPr/>
        </p:nvSpPr>
        <p:spPr bwMode="auto">
          <a:xfrm>
            <a:off x="4495800" y="5895975"/>
            <a:ext cx="418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i="0">
                <a:solidFill>
                  <a:schemeClr val="tx2"/>
                </a:solidFill>
                <a:ea typeface="宋体" pitchFamily="2" charset="-122"/>
              </a:rPr>
              <a:t>adjacent tiles share identical edge color</a:t>
            </a:r>
          </a:p>
        </p:txBody>
      </p:sp>
      <p:sp>
        <p:nvSpPr>
          <p:cNvPr id="533737" name="Text Box 233"/>
          <p:cNvSpPr txBox="1">
            <a:spLocks noChangeArrowheads="1"/>
          </p:cNvSpPr>
          <p:nvPr/>
        </p:nvSpPr>
        <p:spPr bwMode="auto">
          <a:xfrm>
            <a:off x="609600" y="5895975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800" i="0">
                <a:solidFill>
                  <a:schemeClr val="tx2"/>
                </a:solidFill>
                <a:ea typeface="宋体" pitchFamily="2" charset="-122"/>
              </a:rPr>
              <a:t>continuous pattern across identical edge color</a:t>
            </a:r>
          </a:p>
        </p:txBody>
      </p:sp>
      <p:sp>
        <p:nvSpPr>
          <p:cNvPr id="533738" name="Text Box 234"/>
          <p:cNvSpPr txBox="1">
            <a:spLocks noChangeArrowheads="1"/>
          </p:cNvSpPr>
          <p:nvPr/>
        </p:nvSpPr>
        <p:spPr bwMode="auto">
          <a:xfrm>
            <a:off x="1066800" y="3733800"/>
            <a:ext cx="47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宋体" pitchFamily="2" charset="-122"/>
              </a:rPr>
              <a:t>1</a:t>
            </a:r>
          </a:p>
        </p:txBody>
      </p:sp>
      <p:sp>
        <p:nvSpPr>
          <p:cNvPr id="533739" name="Text Box 235"/>
          <p:cNvSpPr txBox="1">
            <a:spLocks noChangeArrowheads="1"/>
          </p:cNvSpPr>
          <p:nvPr/>
        </p:nvSpPr>
        <p:spPr bwMode="auto">
          <a:xfrm>
            <a:off x="1981200" y="3733800"/>
            <a:ext cx="47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宋体" pitchFamily="2" charset="-122"/>
              </a:rPr>
              <a:t>2</a:t>
            </a:r>
          </a:p>
        </p:txBody>
      </p:sp>
      <p:sp>
        <p:nvSpPr>
          <p:cNvPr id="533740" name="Text Box 236"/>
          <p:cNvSpPr txBox="1">
            <a:spLocks noChangeArrowheads="1"/>
          </p:cNvSpPr>
          <p:nvPr/>
        </p:nvSpPr>
        <p:spPr bwMode="auto">
          <a:xfrm>
            <a:off x="1066800" y="1905000"/>
            <a:ext cx="47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宋体" pitchFamily="2" charset="-122"/>
              </a:rPr>
              <a:t>3</a:t>
            </a:r>
          </a:p>
        </p:txBody>
      </p:sp>
      <p:sp>
        <p:nvSpPr>
          <p:cNvPr id="533741" name="Text Box 237"/>
          <p:cNvSpPr txBox="1">
            <a:spLocks noChangeArrowheads="1"/>
          </p:cNvSpPr>
          <p:nvPr/>
        </p:nvSpPr>
        <p:spPr bwMode="auto">
          <a:xfrm>
            <a:off x="1981200" y="1905000"/>
            <a:ext cx="47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宋体" pitchFamily="2" charset="-122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736" grpId="0"/>
      <p:bldP spid="533737" grpId="0"/>
      <p:bldP spid="533738" grpId="0"/>
      <p:bldP spid="533738" grpId="1"/>
      <p:bldP spid="533739" grpId="0"/>
      <p:bldP spid="533739" grpId="1"/>
      <p:bldP spid="533740" grpId="0"/>
      <p:bldP spid="5337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Near-Regular Textures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[Liu et al 2004]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Classification of textures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43200"/>
            <a:ext cx="8763000" cy="3152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Near-Regular Textures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[Liu et al 2004]</a:t>
            </a:r>
            <a:endParaRPr lang="zh-CN" altLang="en-US" sz="3300" smtClean="0">
              <a:ea typeface="宋体" pitchFamily="2" charset="-122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Photo editing</a:t>
            </a:r>
          </a:p>
        </p:txBody>
      </p:sp>
      <p:pic>
        <p:nvPicPr>
          <p:cNvPr id="67588" name="Picture 4" descr="near_regular_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81275"/>
            <a:ext cx="8520113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Black Magic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Parameter tuning is important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Texture synthesis cannot guarantee success for every input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But more often than not, people get bad results because of bad parameters, not bad algorithms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Most important ones:</a:t>
            </a:r>
          </a:p>
          <a:p>
            <a:pPr lvl="2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Neighborhood size, # pyramid resolutions, # iterations</a:t>
            </a:r>
          </a:p>
          <a:p>
            <a:pPr lvl="1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Like everything else, this requires some experience</a:t>
            </a:r>
          </a:p>
          <a:p>
            <a:pPr lvl="2" hangingPunct="1">
              <a:lnSpc>
                <a:spcPct val="100000"/>
              </a:lnSpc>
            </a:pPr>
            <a:r>
              <a:rPr lang="en-US" altLang="zh-CN" smtClean="0">
                <a:ea typeface="宋体" pitchFamily="2" charset="-122"/>
              </a:rPr>
              <a:t>Texture synthesis is not alone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smtClean="0">
                <a:ea typeface="宋体" pitchFamily="2" charset="-122"/>
              </a:rPr>
              <a:t>Texture Replacement</a:t>
            </a:r>
          </a:p>
        </p:txBody>
      </p:sp>
      <p:sp>
        <p:nvSpPr>
          <p:cNvPr id="6963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A huge &amp; important literature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but I can only briefly touch it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Image Editing</a:t>
            </a:r>
          </a:p>
        </p:txBody>
      </p:sp>
      <p:pic>
        <p:nvPicPr>
          <p:cNvPr id="70659" name="Picture 3" descr="nfs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4314825" cy="2743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42724" name="Picture 4" descr="nfsg_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200400"/>
            <a:ext cx="4314825" cy="2743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Artifact Removal</a:t>
            </a:r>
          </a:p>
        </p:txBody>
      </p:sp>
      <p:pic>
        <p:nvPicPr>
          <p:cNvPr id="71683" name="Picture 5" descr="side-aisle-roof1-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895600"/>
            <a:ext cx="4113213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 descr="side-aisle-roof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8" y="2895600"/>
            <a:ext cx="411321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5" name="Oval 7"/>
          <p:cNvSpPr>
            <a:spLocks noChangeArrowheads="1"/>
          </p:cNvSpPr>
          <p:nvPr/>
        </p:nvSpPr>
        <p:spPr bwMode="auto">
          <a:xfrm>
            <a:off x="2592388" y="50292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Texturing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It is just an image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438400"/>
            <a:ext cx="5478463" cy="41957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Detail Hallucination</a:t>
            </a:r>
          </a:p>
        </p:txBody>
      </p:sp>
      <p:sp>
        <p:nvSpPr>
          <p:cNvPr id="7270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Alcatraz</a:t>
            </a:r>
          </a:p>
        </p:txBody>
      </p:sp>
      <p:pic>
        <p:nvPicPr>
          <p:cNvPr id="72708" name="Picture 3" descr="PrisonWind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24200"/>
            <a:ext cx="41132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00" name="Picture 4" descr="PrisonWindow_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124200"/>
            <a:ext cx="41132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altLang="zh-CN" dirty="0" smtClean="0">
                <a:ea typeface="宋体" pitchFamily="2" charset="-122"/>
              </a:rPr>
              <a:t>Globally Varying Textures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hangingPunct="1"/>
            <a:endParaRPr lang="zh-CN" altLang="en-US" smtClean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Globally Varying Texture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So far we discuss only homogeneous textures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Limited practical applications, lack variation &amp; control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Most natural textures are globally varying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/>
          <a:stretch>
            <a:fillRect/>
          </a:stretch>
        </p:blipFill>
        <p:spPr bwMode="auto">
          <a:xfrm>
            <a:off x="6553200" y="3886200"/>
            <a:ext cx="1858963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648200"/>
            <a:ext cx="2641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648200"/>
            <a:ext cx="26384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Def of Globally-Varying Texture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2381250"/>
          </a:xfrm>
        </p:spPr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Local, but not stationary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Control map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Moisture, curvature, exposure, temperature, age, etc</a:t>
            </a:r>
          </a:p>
        </p:txBody>
      </p:sp>
      <p:pic>
        <p:nvPicPr>
          <p:cNvPr id="75780" name="Picture 4" descr="food5_glob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2867025" cy="9461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homogeneous</a:t>
            </a:r>
          </a:p>
          <a:p>
            <a:r>
              <a:rPr lang="en-US" altLang="zh-CN" sz="2800">
                <a:ea typeface="宋体" pitchFamily="2" charset="-122"/>
              </a:rPr>
              <a:t>local + stationary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3048000" y="5791200"/>
            <a:ext cx="2687638" cy="954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globally-varying</a:t>
            </a:r>
          </a:p>
          <a:p>
            <a:r>
              <a:rPr lang="en-US" altLang="zh-CN" sz="2800">
                <a:ea typeface="宋体" pitchFamily="2" charset="-122"/>
              </a:rPr>
              <a:t>local only </a:t>
            </a:r>
          </a:p>
        </p:txBody>
      </p:sp>
      <p:pic>
        <p:nvPicPr>
          <p:cNvPr id="550919" name="Picture 7" descr="metal_ru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810000"/>
            <a:ext cx="27511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0920" name="Picture 8" descr="metal_rust_original_contr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810000"/>
            <a:ext cx="2751138" cy="20637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50921" name="Text Box 9"/>
          <p:cNvSpPr txBox="1">
            <a:spLocks noChangeArrowheads="1"/>
          </p:cNvSpPr>
          <p:nvPr/>
        </p:nvSpPr>
        <p:spPr bwMode="auto">
          <a:xfrm>
            <a:off x="6172200" y="5791200"/>
            <a:ext cx="2687638" cy="954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globally-varying</a:t>
            </a:r>
          </a:p>
          <a:p>
            <a:r>
              <a:rPr lang="en-US" altLang="zh-CN" sz="2800">
                <a:ea typeface="宋体" pitchFamily="2" charset="-122"/>
              </a:rPr>
              <a:t>control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build="p"/>
      <p:bldP spid="550918" grpId="0"/>
      <p:bldP spid="5509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Globally-Varying Texture Synthesis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Control serves as constraint</a:t>
            </a:r>
          </a:p>
        </p:txBody>
      </p:sp>
      <p:pic>
        <p:nvPicPr>
          <p:cNvPr id="76804" name="Picture 4" descr="banana_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4573588"/>
            <a:ext cx="2741612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banana_render_degree_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905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banana_original_contro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07493"/>
              </a:clrFrom>
              <a:clrTo>
                <a:srgbClr val="70749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514600"/>
            <a:ext cx="2741613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 descr="banana_render_256_2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4572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Text Box 9"/>
          <p:cNvSpPr txBox="1">
            <a:spLocks noChangeArrowheads="1"/>
          </p:cNvSpPr>
          <p:nvPr/>
        </p:nvSpPr>
        <p:spPr bwMode="auto">
          <a:xfrm>
            <a:off x="7620000" y="2209800"/>
            <a:ext cx="1254125" cy="9461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user</a:t>
            </a:r>
          </a:p>
          <a:p>
            <a:r>
              <a:rPr lang="en-US" altLang="zh-CN" sz="2800">
                <a:ea typeface="宋体" pitchFamily="2" charset="-122"/>
              </a:rPr>
              <a:t>control</a:t>
            </a:r>
          </a:p>
        </p:txBody>
      </p:sp>
      <p:sp>
        <p:nvSpPr>
          <p:cNvPr id="76809" name="Text Box 10"/>
          <p:cNvSpPr txBox="1">
            <a:spLocks noChangeArrowheads="1"/>
          </p:cNvSpPr>
          <p:nvPr/>
        </p:nvSpPr>
        <p:spPr bwMode="auto">
          <a:xfrm>
            <a:off x="7696200" y="5105400"/>
            <a:ext cx="105568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result</a:t>
            </a:r>
          </a:p>
        </p:txBody>
      </p:sp>
      <p:sp>
        <p:nvSpPr>
          <p:cNvPr id="76810" name="Text Box 11"/>
          <p:cNvSpPr txBox="1">
            <a:spLocks noChangeArrowheads="1"/>
          </p:cNvSpPr>
          <p:nvPr/>
        </p:nvSpPr>
        <p:spPr bwMode="auto">
          <a:xfrm>
            <a:off x="3124200" y="5334000"/>
            <a:ext cx="957263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input</a:t>
            </a:r>
          </a:p>
        </p:txBody>
      </p:sp>
      <p:sp>
        <p:nvSpPr>
          <p:cNvPr id="76811" name="Text Box 12"/>
          <p:cNvSpPr txBox="1">
            <a:spLocks noChangeArrowheads="1"/>
          </p:cNvSpPr>
          <p:nvPr/>
        </p:nvSpPr>
        <p:spPr bwMode="auto">
          <a:xfrm>
            <a:off x="3200400" y="2895600"/>
            <a:ext cx="1254125" cy="9461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input</a:t>
            </a:r>
          </a:p>
          <a:p>
            <a:r>
              <a:rPr lang="en-US" altLang="zh-CN" sz="2800">
                <a:ea typeface="宋体" pitchFamily="2" charset="-122"/>
              </a:rPr>
              <a:t>control</a:t>
            </a:r>
          </a:p>
        </p:txBody>
      </p:sp>
      <p:sp>
        <p:nvSpPr>
          <p:cNvPr id="76812" name="Line 13"/>
          <p:cNvSpPr>
            <a:spLocks noChangeShapeType="1"/>
          </p:cNvSpPr>
          <p:nvPr/>
        </p:nvSpPr>
        <p:spPr bwMode="auto">
          <a:xfrm>
            <a:off x="3352800" y="4648200"/>
            <a:ext cx="2057400" cy="762000"/>
          </a:xfrm>
          <a:prstGeom prst="line">
            <a:avLst/>
          </a:prstGeom>
          <a:noFill/>
          <a:ln w="101600">
            <a:solidFill>
              <a:srgbClr val="FFFF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6813" name="Line 14"/>
          <p:cNvSpPr>
            <a:spLocks noChangeShapeType="1"/>
          </p:cNvSpPr>
          <p:nvPr/>
        </p:nvSpPr>
        <p:spPr bwMode="auto">
          <a:xfrm>
            <a:off x="6553200" y="4038600"/>
            <a:ext cx="0" cy="457200"/>
          </a:xfrm>
          <a:prstGeom prst="line">
            <a:avLst/>
          </a:prstGeom>
          <a:noFill/>
          <a:ln w="101600">
            <a:solidFill>
              <a:srgbClr val="FFFF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  <p:bldP spid="76812" grpId="0" animBg="1"/>
      <p:bldP spid="768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Globally-Varying Synthesis Method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90550" hangingPunct="1"/>
            <a:r>
              <a:rPr lang="en-US" altLang="zh-CN" dirty="0" smtClean="0">
                <a:ea typeface="宋体" pitchFamily="2" charset="-122"/>
              </a:rPr>
              <a:t>Treat control and color together</a:t>
            </a:r>
          </a:p>
          <a:p>
            <a:pPr marL="590550" indent="-590550" hangingPunct="1"/>
            <a:r>
              <a:rPr lang="en-US" altLang="zh-CN" dirty="0" smtClean="0">
                <a:ea typeface="宋体" pitchFamily="2" charset="-122"/>
              </a:rPr>
              <a:t>Do not change output control</a:t>
            </a:r>
          </a:p>
          <a:p>
            <a:pPr marL="590550" indent="-590550" hangingPunct="1"/>
            <a:r>
              <a:rPr lang="en-US" altLang="zh-CN" dirty="0" smtClean="0">
                <a:ea typeface="宋体" pitchFamily="2" charset="-122"/>
              </a:rPr>
              <a:t>Applicable to pixel/patch copy or optimization</a:t>
            </a:r>
          </a:p>
          <a:p>
            <a:pPr marL="590550" indent="-590550" hangingPunct="1">
              <a:buFontTx/>
              <a:buChar char="•"/>
            </a:pPr>
            <a:endParaRPr lang="en-US" altLang="zh-CN" dirty="0" smtClean="0">
              <a:ea typeface="宋体" pitchFamily="2" charset="-122"/>
            </a:endParaRPr>
          </a:p>
          <a:p>
            <a:pPr marL="590550" indent="-590550" hangingPunct="1"/>
            <a:endParaRPr lang="en-US" altLang="zh-CN" dirty="0" smtClean="0">
              <a:ea typeface="宋体" pitchFamily="2" charset="-122"/>
            </a:endParaRPr>
          </a:p>
          <a:p>
            <a:pPr marL="590550" indent="-590550" hangingPunct="1"/>
            <a:endParaRPr lang="en-US" altLang="zh-CN" dirty="0" smtClean="0">
              <a:ea typeface="宋体" pitchFamily="2" charset="-122"/>
            </a:endParaRPr>
          </a:p>
        </p:txBody>
      </p:sp>
      <p:pic>
        <p:nvPicPr>
          <p:cNvPr id="7173" name="Picture 4" descr="banana_render_256_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5181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banana_render_degree_2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181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banana_origin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5181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 descr="banana_original_contro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07493"/>
              </a:clrFrom>
              <a:clrTo>
                <a:srgbClr val="70749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5181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7" name="Group 8"/>
          <p:cNvGrpSpPr>
            <a:grpSpLocks/>
          </p:cNvGrpSpPr>
          <p:nvPr/>
        </p:nvGrpSpPr>
        <p:grpSpPr bwMode="auto">
          <a:xfrm>
            <a:off x="7620000" y="5638800"/>
            <a:ext cx="338138" cy="338138"/>
            <a:chOff x="4149" y="2298"/>
            <a:chExt cx="213" cy="213"/>
          </a:xfrm>
        </p:grpSpPr>
        <p:grpSp>
          <p:nvGrpSpPr>
            <p:cNvPr id="7216" name="Group 9"/>
            <p:cNvGrpSpPr>
              <a:grpSpLocks/>
            </p:cNvGrpSpPr>
            <p:nvPr/>
          </p:nvGrpSpPr>
          <p:grpSpPr bwMode="auto">
            <a:xfrm>
              <a:off x="4149" y="2298"/>
              <a:ext cx="213" cy="213"/>
              <a:chOff x="778" y="1181"/>
              <a:chExt cx="206" cy="176"/>
            </a:xfrm>
          </p:grpSpPr>
          <p:sp>
            <p:nvSpPr>
              <p:cNvPr id="7218" name="Rectangle 10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Line 11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Line 12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Line 13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Line 14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Line 15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4" name="Line 16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5" name="Line 17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6" name="Line 18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17" name="Rectangle 19"/>
            <p:cNvSpPr>
              <a:spLocks noChangeArrowheads="1"/>
            </p:cNvSpPr>
            <p:nvPr/>
          </p:nvSpPr>
          <p:spPr bwMode="auto">
            <a:xfrm>
              <a:off x="4234" y="2384"/>
              <a:ext cx="42" cy="42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8" name="Group 20"/>
          <p:cNvGrpSpPr>
            <a:grpSpLocks/>
          </p:cNvGrpSpPr>
          <p:nvPr/>
        </p:nvGrpSpPr>
        <p:grpSpPr bwMode="auto">
          <a:xfrm>
            <a:off x="5638800" y="5638800"/>
            <a:ext cx="338138" cy="338138"/>
            <a:chOff x="4149" y="2298"/>
            <a:chExt cx="213" cy="213"/>
          </a:xfrm>
        </p:grpSpPr>
        <p:grpSp>
          <p:nvGrpSpPr>
            <p:cNvPr id="7205" name="Group 21"/>
            <p:cNvGrpSpPr>
              <a:grpSpLocks/>
            </p:cNvGrpSpPr>
            <p:nvPr/>
          </p:nvGrpSpPr>
          <p:grpSpPr bwMode="auto">
            <a:xfrm>
              <a:off x="4149" y="2298"/>
              <a:ext cx="213" cy="213"/>
              <a:chOff x="778" y="1181"/>
              <a:chExt cx="206" cy="176"/>
            </a:xfrm>
          </p:grpSpPr>
          <p:sp>
            <p:nvSpPr>
              <p:cNvPr id="7207" name="Rectangle 22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8" name="Line 23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4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5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1" name="Line 26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2" name="Line 27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3" name="Line 28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4" name="Line 29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5" name="Line 30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06" name="Rectangle 31"/>
            <p:cNvSpPr>
              <a:spLocks noChangeArrowheads="1"/>
            </p:cNvSpPr>
            <p:nvPr/>
          </p:nvSpPr>
          <p:spPr bwMode="auto">
            <a:xfrm>
              <a:off x="4234" y="2384"/>
              <a:ext cx="42" cy="42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9" name="Text Box 32"/>
          <p:cNvSpPr txBox="1">
            <a:spLocks noChangeArrowheads="1"/>
          </p:cNvSpPr>
          <p:nvPr/>
        </p:nvSpPr>
        <p:spPr bwMode="auto">
          <a:xfrm>
            <a:off x="6477000" y="5486400"/>
            <a:ext cx="615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ea typeface="宋体" pitchFamily="2" charset="-122"/>
              </a:rPr>
              <a:t>X</a:t>
            </a:r>
            <a:r>
              <a:rPr lang="en-US" altLang="zh-CN" baseline="-25000">
                <a:latin typeface="Times New Roman" pitchFamily="18" charset="0"/>
                <a:ea typeface="宋体" pitchFamily="2" charset="-122"/>
              </a:rPr>
              <a:t>p</a:t>
            </a:r>
          </a:p>
        </p:txBody>
      </p:sp>
      <p:sp>
        <p:nvSpPr>
          <p:cNvPr id="7180" name="Text Box 33"/>
          <p:cNvSpPr txBox="1">
            <a:spLocks noChangeArrowheads="1"/>
          </p:cNvSpPr>
          <p:nvPr/>
        </p:nvSpPr>
        <p:spPr bwMode="auto">
          <a:xfrm>
            <a:off x="2286000" y="5562600"/>
            <a:ext cx="5905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ea typeface="宋体" pitchFamily="2" charset="-122"/>
              </a:rPr>
              <a:t>Z</a:t>
            </a:r>
            <a:r>
              <a:rPr lang="en-US" altLang="zh-CN" baseline="-25000">
                <a:latin typeface="Times New Roman" pitchFamily="18" charset="0"/>
                <a:ea typeface="宋体" pitchFamily="2" charset="-122"/>
              </a:rPr>
              <a:t>p</a:t>
            </a:r>
          </a:p>
        </p:txBody>
      </p:sp>
      <p:grpSp>
        <p:nvGrpSpPr>
          <p:cNvPr id="7181" name="Group 34"/>
          <p:cNvGrpSpPr>
            <a:grpSpLocks/>
          </p:cNvGrpSpPr>
          <p:nvPr/>
        </p:nvGrpSpPr>
        <p:grpSpPr bwMode="auto">
          <a:xfrm>
            <a:off x="3505200" y="5638800"/>
            <a:ext cx="338138" cy="338138"/>
            <a:chOff x="4149" y="2298"/>
            <a:chExt cx="213" cy="213"/>
          </a:xfrm>
        </p:grpSpPr>
        <p:grpSp>
          <p:nvGrpSpPr>
            <p:cNvPr id="7194" name="Group 35"/>
            <p:cNvGrpSpPr>
              <a:grpSpLocks/>
            </p:cNvGrpSpPr>
            <p:nvPr/>
          </p:nvGrpSpPr>
          <p:grpSpPr bwMode="auto">
            <a:xfrm>
              <a:off x="4149" y="2298"/>
              <a:ext cx="213" cy="213"/>
              <a:chOff x="778" y="1181"/>
              <a:chExt cx="206" cy="176"/>
            </a:xfrm>
          </p:grpSpPr>
          <p:sp>
            <p:nvSpPr>
              <p:cNvPr id="7196" name="Rectangle 36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Line 37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Line 38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Line 39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0" name="Line 40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1" name="Line 41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2" name="Line 42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3" name="Line 43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4" name="Line 44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Rectangle 45"/>
            <p:cNvSpPr>
              <a:spLocks noChangeArrowheads="1"/>
            </p:cNvSpPr>
            <p:nvPr/>
          </p:nvSpPr>
          <p:spPr bwMode="auto">
            <a:xfrm>
              <a:off x="4234" y="2384"/>
              <a:ext cx="42" cy="42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2" name="Group 46"/>
          <p:cNvGrpSpPr>
            <a:grpSpLocks/>
          </p:cNvGrpSpPr>
          <p:nvPr/>
        </p:nvGrpSpPr>
        <p:grpSpPr bwMode="auto">
          <a:xfrm>
            <a:off x="1219200" y="5638800"/>
            <a:ext cx="338138" cy="338138"/>
            <a:chOff x="4149" y="2298"/>
            <a:chExt cx="213" cy="213"/>
          </a:xfrm>
        </p:grpSpPr>
        <p:grpSp>
          <p:nvGrpSpPr>
            <p:cNvPr id="7183" name="Group 47"/>
            <p:cNvGrpSpPr>
              <a:grpSpLocks/>
            </p:cNvGrpSpPr>
            <p:nvPr/>
          </p:nvGrpSpPr>
          <p:grpSpPr bwMode="auto">
            <a:xfrm>
              <a:off x="4149" y="2298"/>
              <a:ext cx="213" cy="213"/>
              <a:chOff x="778" y="1181"/>
              <a:chExt cx="206" cy="176"/>
            </a:xfrm>
          </p:grpSpPr>
          <p:sp>
            <p:nvSpPr>
              <p:cNvPr id="7185" name="Rectangle 48"/>
              <p:cNvSpPr>
                <a:spLocks noChangeArrowheads="1"/>
              </p:cNvSpPr>
              <p:nvPr/>
            </p:nvSpPr>
            <p:spPr bwMode="auto">
              <a:xfrm>
                <a:off x="779" y="1183"/>
                <a:ext cx="204" cy="173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127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Line 49"/>
              <p:cNvSpPr>
                <a:spLocks noChangeShapeType="1"/>
              </p:cNvSpPr>
              <p:nvPr/>
            </p:nvSpPr>
            <p:spPr bwMode="auto">
              <a:xfrm>
                <a:off x="820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Line 50"/>
              <p:cNvSpPr>
                <a:spLocks noChangeShapeType="1"/>
              </p:cNvSpPr>
              <p:nvPr/>
            </p:nvSpPr>
            <p:spPr bwMode="auto">
              <a:xfrm>
                <a:off x="861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Line 51"/>
              <p:cNvSpPr>
                <a:spLocks noChangeShapeType="1"/>
              </p:cNvSpPr>
              <p:nvPr/>
            </p:nvSpPr>
            <p:spPr bwMode="auto">
              <a:xfrm>
                <a:off x="902" y="1182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Line 52"/>
              <p:cNvSpPr>
                <a:spLocks noChangeShapeType="1"/>
              </p:cNvSpPr>
              <p:nvPr/>
            </p:nvSpPr>
            <p:spPr bwMode="auto">
              <a:xfrm>
                <a:off x="943" y="1181"/>
                <a:ext cx="0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Line 53"/>
              <p:cNvSpPr>
                <a:spLocks noChangeShapeType="1"/>
              </p:cNvSpPr>
              <p:nvPr/>
            </p:nvSpPr>
            <p:spPr bwMode="auto">
              <a:xfrm rot="5400000">
                <a:off x="880" y="1116"/>
                <a:ext cx="0" cy="20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Line 54"/>
              <p:cNvSpPr>
                <a:spLocks noChangeShapeType="1"/>
              </p:cNvSpPr>
              <p:nvPr/>
            </p:nvSpPr>
            <p:spPr bwMode="auto">
              <a:xfrm rot="5400000">
                <a:off x="881" y="1149"/>
                <a:ext cx="0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Line 55"/>
              <p:cNvSpPr>
                <a:spLocks noChangeShapeType="1"/>
              </p:cNvSpPr>
              <p:nvPr/>
            </p:nvSpPr>
            <p:spPr bwMode="auto">
              <a:xfrm rot="5400000">
                <a:off x="882" y="1184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Line 56"/>
              <p:cNvSpPr>
                <a:spLocks noChangeShapeType="1"/>
              </p:cNvSpPr>
              <p:nvPr/>
            </p:nvSpPr>
            <p:spPr bwMode="auto">
              <a:xfrm rot="5400000">
                <a:off x="882" y="1219"/>
                <a:ext cx="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84" name="Rectangle 57"/>
            <p:cNvSpPr>
              <a:spLocks noChangeArrowheads="1"/>
            </p:cNvSpPr>
            <p:nvPr/>
          </p:nvSpPr>
          <p:spPr bwMode="auto">
            <a:xfrm>
              <a:off x="4234" y="2384"/>
              <a:ext cx="42" cy="42"/>
            </a:xfrm>
            <a:prstGeom prst="rect">
              <a:avLst/>
            </a:prstGeom>
            <a:solidFill>
              <a:srgbClr val="FF0000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85800" y="3810000"/>
          <a:ext cx="4529138" cy="1185863"/>
        </p:xfrm>
        <a:graphic>
          <a:graphicData uri="http://schemas.openxmlformats.org/presentationml/2006/ole">
            <p:oleObj spid="_x0000_s7171" name="Equation" r:id="rId8" imgW="1358640" imgH="355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Control Map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Heuristics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[Ashikhmin 2001; Efros &amp; Freeman 2001; Hertzmann et al. 2001; Wang et al. 2006]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Captured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[Gu et al. 2006; Lu et al.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6961188" y="3074988"/>
            <a:ext cx="1444625" cy="2192337"/>
            <a:chOff x="3336" y="1907"/>
            <a:chExt cx="2286" cy="1791"/>
          </a:xfrm>
        </p:grpSpPr>
        <p:sp>
          <p:nvSpPr>
            <p:cNvPr id="78864" name="Rectangle 3"/>
            <p:cNvSpPr>
              <a:spLocks noChangeArrowheads="1"/>
            </p:cNvSpPr>
            <p:nvPr/>
          </p:nvSpPr>
          <p:spPr bwMode="auto">
            <a:xfrm>
              <a:off x="3336" y="1907"/>
              <a:ext cx="2286" cy="1699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8980" name="Text Box 4"/>
            <p:cNvSpPr txBox="1">
              <a:spLocks noChangeArrowheads="1"/>
            </p:cNvSpPr>
            <p:nvPr/>
          </p:nvSpPr>
          <p:spPr bwMode="auto">
            <a:xfrm>
              <a:off x="3615" y="2166"/>
              <a:ext cx="1728" cy="1532"/>
            </a:xfrm>
            <a:prstGeom prst="rect">
              <a:avLst/>
            </a:prstGeom>
            <a:noFill/>
            <a:ln w="38100" cap="rnd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17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Frutiger 55 Roman" pitchFamily="34" charset="0"/>
                  <a:ea typeface="宋体" pitchFamily="2" charset="-122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6389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buFont typeface="Wingdings" pitchFamily="2" charset="2"/>
              <a:buNone/>
              <a:defRPr/>
            </a:pPr>
            <a:r>
              <a:rPr lang="en-US" altLang="zh-CN" sz="3300" smtClean="0">
                <a:ea typeface="宋体" pitchFamily="2" charset="-122"/>
              </a:rPr>
              <a:t>Image analogies [Hertzmann et al 2001] Control Map from Input Images</a:t>
            </a:r>
          </a:p>
        </p:txBody>
      </p:sp>
      <p:pic>
        <p:nvPicPr>
          <p:cNvPr id="78852" name="Picture 6" descr="flower1-small"/>
          <p:cNvPicPr>
            <a:picLocks noChangeAspect="1" noChangeArrowheads="1"/>
          </p:cNvPicPr>
          <p:nvPr/>
        </p:nvPicPr>
        <p:blipFill>
          <a:blip r:embed="rId3"/>
          <a:srcRect l="11696" r="29379"/>
          <a:stretch>
            <a:fillRect/>
          </a:stretch>
        </p:blipFill>
        <p:spPr bwMode="auto">
          <a:xfrm>
            <a:off x="617538" y="3048000"/>
            <a:ext cx="167163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7" descr="flower1-small-blur"/>
          <p:cNvPicPr>
            <a:picLocks noChangeAspect="1" noChangeArrowheads="1"/>
          </p:cNvPicPr>
          <p:nvPr/>
        </p:nvPicPr>
        <p:blipFill>
          <a:blip r:embed="rId4"/>
          <a:srcRect l="11690" r="29362"/>
          <a:stretch>
            <a:fillRect/>
          </a:stretch>
        </p:blipFill>
        <p:spPr bwMode="auto">
          <a:xfrm>
            <a:off x="2652713" y="3048000"/>
            <a:ext cx="16732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8" descr="shore-small"/>
          <p:cNvPicPr>
            <a:picLocks noChangeAspect="1" noChangeArrowheads="1"/>
          </p:cNvPicPr>
          <p:nvPr/>
        </p:nvPicPr>
        <p:blipFill>
          <a:blip r:embed="rId5"/>
          <a:srcRect l="25894" r="21141"/>
          <a:stretch>
            <a:fillRect/>
          </a:stretch>
        </p:blipFill>
        <p:spPr bwMode="auto">
          <a:xfrm>
            <a:off x="5068888" y="3048000"/>
            <a:ext cx="1503362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8985" name="Picture 9" descr="output"/>
          <p:cNvPicPr>
            <a:picLocks noChangeAspect="1" noChangeArrowheads="1"/>
          </p:cNvPicPr>
          <p:nvPr/>
        </p:nvPicPr>
        <p:blipFill>
          <a:blip r:embed="rId6"/>
          <a:srcRect l="26230" r="21198"/>
          <a:stretch>
            <a:fillRect/>
          </a:stretch>
        </p:blipFill>
        <p:spPr bwMode="auto">
          <a:xfrm>
            <a:off x="6934200" y="3048000"/>
            <a:ext cx="14922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6" name="Text Box 10"/>
          <p:cNvSpPr txBox="1">
            <a:spLocks noChangeArrowheads="1"/>
          </p:cNvSpPr>
          <p:nvPr/>
        </p:nvSpPr>
        <p:spPr bwMode="auto">
          <a:xfrm>
            <a:off x="317500" y="5341938"/>
            <a:ext cx="2278063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 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sp>
        <p:nvSpPr>
          <p:cNvPr id="78857" name="Text Box 11"/>
          <p:cNvSpPr txBox="1">
            <a:spLocks noChangeArrowheads="1"/>
          </p:cNvSpPr>
          <p:nvPr/>
        </p:nvSpPr>
        <p:spPr bwMode="auto">
          <a:xfrm>
            <a:off x="3087688" y="5341938"/>
            <a:ext cx="803275" cy="7620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A’</a:t>
            </a:r>
          </a:p>
        </p:txBody>
      </p:sp>
      <p:sp>
        <p:nvSpPr>
          <p:cNvPr id="78858" name="Text Box 12"/>
          <p:cNvSpPr txBox="1">
            <a:spLocks noChangeArrowheads="1"/>
          </p:cNvSpPr>
          <p:nvPr/>
        </p:nvSpPr>
        <p:spPr bwMode="auto">
          <a:xfrm>
            <a:off x="4830763" y="5341938"/>
            <a:ext cx="1978025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sp>
        <p:nvSpPr>
          <p:cNvPr id="78859" name="Text Box 13"/>
          <p:cNvSpPr txBox="1">
            <a:spLocks noChangeArrowheads="1"/>
          </p:cNvSpPr>
          <p:nvPr/>
        </p:nvSpPr>
        <p:spPr bwMode="auto">
          <a:xfrm>
            <a:off x="7283450" y="5341938"/>
            <a:ext cx="795338" cy="7620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B’</a:t>
            </a:r>
          </a:p>
        </p:txBody>
      </p:sp>
      <p:sp>
        <p:nvSpPr>
          <p:cNvPr id="78860" name="Text Box 14"/>
          <p:cNvSpPr txBox="1">
            <a:spLocks noChangeArrowheads="1"/>
          </p:cNvSpPr>
          <p:nvPr/>
        </p:nvSpPr>
        <p:spPr bwMode="auto">
          <a:xfrm>
            <a:off x="2265363" y="3656013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78861" name="Text Box 15"/>
          <p:cNvSpPr txBox="1">
            <a:spLocks noChangeArrowheads="1"/>
          </p:cNvSpPr>
          <p:nvPr/>
        </p:nvSpPr>
        <p:spPr bwMode="auto">
          <a:xfrm>
            <a:off x="6546850" y="3656013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/>
        </p:nvSpPr>
        <p:spPr bwMode="auto">
          <a:xfrm>
            <a:off x="4376738" y="3656013"/>
            <a:ext cx="6413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::</a:t>
            </a:r>
          </a:p>
        </p:txBody>
      </p:sp>
      <p:sp>
        <p:nvSpPr>
          <p:cNvPr id="78863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Simple Blur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Image analogies</a:t>
            </a:r>
          </a:p>
        </p:txBody>
      </p:sp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7369175" y="3143250"/>
            <a:ext cx="1009650" cy="1874838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zh-CN" sz="117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rutiger 55 Roman" pitchFamily="34" charset="0"/>
                <a:ea typeface="宋体" pitchFamily="2" charset="-122"/>
                <a:cs typeface="Arial" pitchFamily="34" charset="0"/>
              </a:rPr>
              <a:t>?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784725" y="2759075"/>
          <a:ext cx="1792288" cy="2579688"/>
        </p:xfrm>
        <a:graphic>
          <a:graphicData uri="http://schemas.openxmlformats.org/presentationml/2006/ole">
            <p:oleObj spid="_x0000_s8194" name="Image" r:id="rId4" imgW="1791740" imgH="2579598" progId="">
              <p:embed/>
            </p:oleObj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266700" y="2962275"/>
          <a:ext cx="1754188" cy="2376488"/>
        </p:xfrm>
        <a:graphic>
          <a:graphicData uri="http://schemas.openxmlformats.org/presentationml/2006/ole">
            <p:oleObj spid="_x0000_s8195" name="Image" r:id="rId5" imgW="1753618" imgH="2376280" progId="">
              <p:embed/>
            </p:oleObj>
          </a:graphicData>
        </a:graphic>
      </p:graphicFrame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030413" y="3592513"/>
            <a:ext cx="384175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6588125" y="3592513"/>
            <a:ext cx="384175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4191000" y="3592513"/>
            <a:ext cx="58420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::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4545013" y="5307013"/>
            <a:ext cx="2278062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7477125" y="5307013"/>
            <a:ext cx="795338" cy="7620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B’</a:t>
            </a: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-36513" y="5307013"/>
            <a:ext cx="2278063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graphicFrame>
        <p:nvGraphicFramePr>
          <p:cNvPr id="8196" name="Object 12"/>
          <p:cNvGraphicFramePr>
            <a:graphicFrameLocks noChangeAspect="1"/>
          </p:cNvGraphicFramePr>
          <p:nvPr/>
        </p:nvGraphicFramePr>
        <p:xfrm>
          <a:off x="2425700" y="2962275"/>
          <a:ext cx="1752600" cy="2374900"/>
        </p:xfrm>
        <a:graphic>
          <a:graphicData uri="http://schemas.openxmlformats.org/presentationml/2006/ole">
            <p:oleObj spid="_x0000_s8196" name="Image" r:id="rId6" imgW="1753618" imgH="2376280" progId="">
              <p:embed/>
            </p:oleObj>
          </a:graphicData>
        </a:graphic>
      </p:graphicFrame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898775" y="5307013"/>
            <a:ext cx="803275" cy="7620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A’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983413" y="2759075"/>
            <a:ext cx="1792287" cy="2559050"/>
          </a:xfrm>
          <a:prstGeom prst="rect">
            <a:avLst/>
          </a:prstGeom>
          <a:noFill/>
          <a:ln w="38100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Artistic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/>
        </p:nvGrpSpPr>
        <p:grpSpPr bwMode="auto">
          <a:xfrm>
            <a:off x="925513" y="4127500"/>
            <a:ext cx="3452812" cy="2163763"/>
            <a:chOff x="600" y="2774"/>
            <a:chExt cx="2175" cy="1363"/>
          </a:xfrm>
        </p:grpSpPr>
        <p:sp>
          <p:nvSpPr>
            <p:cNvPr id="79995" name="Freeform 3"/>
            <p:cNvSpPr>
              <a:spLocks/>
            </p:cNvSpPr>
            <p:nvPr/>
          </p:nvSpPr>
          <p:spPr bwMode="auto">
            <a:xfrm>
              <a:off x="600" y="2774"/>
              <a:ext cx="2175" cy="1357"/>
            </a:xfrm>
            <a:custGeom>
              <a:avLst/>
              <a:gdLst>
                <a:gd name="T0" fmla="*/ 411 w 2175"/>
                <a:gd name="T1" fmla="*/ 2 h 1735"/>
                <a:gd name="T2" fmla="*/ 364 w 2175"/>
                <a:gd name="T3" fmla="*/ 3 h 1735"/>
                <a:gd name="T4" fmla="*/ 317 w 2175"/>
                <a:gd name="T5" fmla="*/ 5 h 1735"/>
                <a:gd name="T6" fmla="*/ 264 w 2175"/>
                <a:gd name="T7" fmla="*/ 10 h 1735"/>
                <a:gd name="T8" fmla="*/ 241 w 2175"/>
                <a:gd name="T9" fmla="*/ 13 h 1735"/>
                <a:gd name="T10" fmla="*/ 229 w 2175"/>
                <a:gd name="T11" fmla="*/ 16 h 1735"/>
                <a:gd name="T12" fmla="*/ 358 w 2175"/>
                <a:gd name="T13" fmla="*/ 30 h 1735"/>
                <a:gd name="T14" fmla="*/ 505 w 2175"/>
                <a:gd name="T15" fmla="*/ 29 h 1735"/>
                <a:gd name="T16" fmla="*/ 535 w 2175"/>
                <a:gd name="T17" fmla="*/ 27 h 1735"/>
                <a:gd name="T18" fmla="*/ 723 w 2175"/>
                <a:gd name="T19" fmla="*/ 23 h 1735"/>
                <a:gd name="T20" fmla="*/ 811 w 2175"/>
                <a:gd name="T21" fmla="*/ 23 h 1735"/>
                <a:gd name="T22" fmla="*/ 846 w 2175"/>
                <a:gd name="T23" fmla="*/ 24 h 1735"/>
                <a:gd name="T24" fmla="*/ 911 w 2175"/>
                <a:gd name="T25" fmla="*/ 25 h 1735"/>
                <a:gd name="T26" fmla="*/ 1058 w 2175"/>
                <a:gd name="T27" fmla="*/ 27 h 1735"/>
                <a:gd name="T28" fmla="*/ 1217 w 2175"/>
                <a:gd name="T29" fmla="*/ 30 h 1735"/>
                <a:gd name="T30" fmla="*/ 1287 w 2175"/>
                <a:gd name="T31" fmla="*/ 32 h 1735"/>
                <a:gd name="T32" fmla="*/ 1328 w 2175"/>
                <a:gd name="T33" fmla="*/ 33 h 1735"/>
                <a:gd name="T34" fmla="*/ 1352 w 2175"/>
                <a:gd name="T35" fmla="*/ 33 h 1735"/>
                <a:gd name="T36" fmla="*/ 1411 w 2175"/>
                <a:gd name="T37" fmla="*/ 35 h 1735"/>
                <a:gd name="T38" fmla="*/ 1452 w 2175"/>
                <a:gd name="T39" fmla="*/ 35 h 1735"/>
                <a:gd name="T40" fmla="*/ 1593 w 2175"/>
                <a:gd name="T41" fmla="*/ 37 h 1735"/>
                <a:gd name="T42" fmla="*/ 1928 w 2175"/>
                <a:gd name="T43" fmla="*/ 35 h 1735"/>
                <a:gd name="T44" fmla="*/ 2051 w 2175"/>
                <a:gd name="T45" fmla="*/ 33 h 1735"/>
                <a:gd name="T46" fmla="*/ 2069 w 2175"/>
                <a:gd name="T47" fmla="*/ 29 h 1735"/>
                <a:gd name="T48" fmla="*/ 2039 w 2175"/>
                <a:gd name="T49" fmla="*/ 20 h 1735"/>
                <a:gd name="T50" fmla="*/ 2028 w 2175"/>
                <a:gd name="T51" fmla="*/ 18 h 1735"/>
                <a:gd name="T52" fmla="*/ 1963 w 2175"/>
                <a:gd name="T53" fmla="*/ 16 h 1735"/>
                <a:gd name="T54" fmla="*/ 1928 w 2175"/>
                <a:gd name="T55" fmla="*/ 14 h 1735"/>
                <a:gd name="T56" fmla="*/ 1881 w 2175"/>
                <a:gd name="T57" fmla="*/ 11 h 1735"/>
                <a:gd name="T58" fmla="*/ 1781 w 2175"/>
                <a:gd name="T59" fmla="*/ 9 h 1735"/>
                <a:gd name="T60" fmla="*/ 1734 w 2175"/>
                <a:gd name="T61" fmla="*/ 6 h 1735"/>
                <a:gd name="T62" fmla="*/ 1681 w 2175"/>
                <a:gd name="T63" fmla="*/ 3 h 1735"/>
                <a:gd name="T64" fmla="*/ 1822 w 2175"/>
                <a:gd name="T65" fmla="*/ 2 h 1735"/>
                <a:gd name="T66" fmla="*/ 1934 w 2175"/>
                <a:gd name="T67" fmla="*/ 2 h 1735"/>
                <a:gd name="T68" fmla="*/ 1963 w 2175"/>
                <a:gd name="T69" fmla="*/ 2 h 1735"/>
                <a:gd name="T70" fmla="*/ 2175 w 2175"/>
                <a:gd name="T71" fmla="*/ 2 h 1735"/>
                <a:gd name="T72" fmla="*/ 2169 w 2175"/>
                <a:gd name="T73" fmla="*/ 72 h 1735"/>
                <a:gd name="T74" fmla="*/ 0 w 2175"/>
                <a:gd name="T75" fmla="*/ 72 h 1735"/>
                <a:gd name="T76" fmla="*/ 6 w 2175"/>
                <a:gd name="T77" fmla="*/ 2 h 1735"/>
                <a:gd name="T78" fmla="*/ 411 w 2175"/>
                <a:gd name="T79" fmla="*/ 2 h 17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75"/>
                <a:gd name="T121" fmla="*/ 0 h 1735"/>
                <a:gd name="T122" fmla="*/ 2175 w 2175"/>
                <a:gd name="T123" fmla="*/ 1735 h 17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75" h="1735">
                  <a:moveTo>
                    <a:pt x="411" y="19"/>
                  </a:moveTo>
                  <a:cubicBezTo>
                    <a:pt x="398" y="39"/>
                    <a:pt x="384" y="52"/>
                    <a:pt x="364" y="66"/>
                  </a:cubicBezTo>
                  <a:cubicBezTo>
                    <a:pt x="350" y="88"/>
                    <a:pt x="328" y="106"/>
                    <a:pt x="317" y="130"/>
                  </a:cubicBezTo>
                  <a:cubicBezTo>
                    <a:pt x="303" y="161"/>
                    <a:pt x="284" y="196"/>
                    <a:pt x="264" y="224"/>
                  </a:cubicBezTo>
                  <a:cubicBezTo>
                    <a:pt x="249" y="296"/>
                    <a:pt x="258" y="257"/>
                    <a:pt x="241" y="324"/>
                  </a:cubicBezTo>
                  <a:cubicBezTo>
                    <a:pt x="237" y="340"/>
                    <a:pt x="229" y="371"/>
                    <a:pt x="229" y="371"/>
                  </a:cubicBezTo>
                  <a:cubicBezTo>
                    <a:pt x="213" y="495"/>
                    <a:pt x="213" y="673"/>
                    <a:pt x="358" y="724"/>
                  </a:cubicBezTo>
                  <a:cubicBezTo>
                    <a:pt x="407" y="722"/>
                    <a:pt x="466" y="743"/>
                    <a:pt x="505" y="712"/>
                  </a:cubicBezTo>
                  <a:cubicBezTo>
                    <a:pt x="517" y="702"/>
                    <a:pt x="523" y="687"/>
                    <a:pt x="535" y="677"/>
                  </a:cubicBezTo>
                  <a:cubicBezTo>
                    <a:pt x="591" y="633"/>
                    <a:pt x="653" y="579"/>
                    <a:pt x="723" y="565"/>
                  </a:cubicBezTo>
                  <a:cubicBezTo>
                    <a:pt x="752" y="567"/>
                    <a:pt x="782" y="568"/>
                    <a:pt x="811" y="571"/>
                  </a:cubicBezTo>
                  <a:cubicBezTo>
                    <a:pt x="832" y="573"/>
                    <a:pt x="828" y="580"/>
                    <a:pt x="846" y="589"/>
                  </a:cubicBezTo>
                  <a:cubicBezTo>
                    <a:pt x="865" y="599"/>
                    <a:pt x="890" y="602"/>
                    <a:pt x="911" y="606"/>
                  </a:cubicBezTo>
                  <a:cubicBezTo>
                    <a:pt x="985" y="656"/>
                    <a:pt x="932" y="644"/>
                    <a:pt x="1058" y="659"/>
                  </a:cubicBezTo>
                  <a:cubicBezTo>
                    <a:pt x="1107" y="684"/>
                    <a:pt x="1164" y="723"/>
                    <a:pt x="1217" y="736"/>
                  </a:cubicBezTo>
                  <a:cubicBezTo>
                    <a:pt x="1233" y="760"/>
                    <a:pt x="1260" y="779"/>
                    <a:pt x="1287" y="789"/>
                  </a:cubicBezTo>
                  <a:cubicBezTo>
                    <a:pt x="1300" y="794"/>
                    <a:pt x="1314" y="796"/>
                    <a:pt x="1328" y="800"/>
                  </a:cubicBezTo>
                  <a:cubicBezTo>
                    <a:pt x="1336" y="802"/>
                    <a:pt x="1352" y="806"/>
                    <a:pt x="1352" y="806"/>
                  </a:cubicBezTo>
                  <a:cubicBezTo>
                    <a:pt x="1372" y="821"/>
                    <a:pt x="1389" y="841"/>
                    <a:pt x="1411" y="853"/>
                  </a:cubicBezTo>
                  <a:cubicBezTo>
                    <a:pt x="1423" y="860"/>
                    <a:pt x="1439" y="859"/>
                    <a:pt x="1452" y="865"/>
                  </a:cubicBezTo>
                  <a:cubicBezTo>
                    <a:pt x="1499" y="886"/>
                    <a:pt x="1542" y="890"/>
                    <a:pt x="1593" y="900"/>
                  </a:cubicBezTo>
                  <a:cubicBezTo>
                    <a:pt x="1714" y="896"/>
                    <a:pt x="1811" y="891"/>
                    <a:pt x="1928" y="871"/>
                  </a:cubicBezTo>
                  <a:cubicBezTo>
                    <a:pt x="1976" y="851"/>
                    <a:pt x="2014" y="839"/>
                    <a:pt x="2051" y="800"/>
                  </a:cubicBezTo>
                  <a:cubicBezTo>
                    <a:pt x="2069" y="748"/>
                    <a:pt x="2062" y="777"/>
                    <a:pt x="2069" y="712"/>
                  </a:cubicBezTo>
                  <a:cubicBezTo>
                    <a:pt x="2065" y="629"/>
                    <a:pt x="2064" y="560"/>
                    <a:pt x="2039" y="483"/>
                  </a:cubicBezTo>
                  <a:cubicBezTo>
                    <a:pt x="2035" y="469"/>
                    <a:pt x="2035" y="455"/>
                    <a:pt x="2028" y="442"/>
                  </a:cubicBezTo>
                  <a:cubicBezTo>
                    <a:pt x="2009" y="410"/>
                    <a:pt x="1994" y="394"/>
                    <a:pt x="1963" y="377"/>
                  </a:cubicBezTo>
                  <a:cubicBezTo>
                    <a:pt x="1951" y="370"/>
                    <a:pt x="1928" y="354"/>
                    <a:pt x="1928" y="354"/>
                  </a:cubicBezTo>
                  <a:cubicBezTo>
                    <a:pt x="1917" y="331"/>
                    <a:pt x="1901" y="288"/>
                    <a:pt x="1881" y="271"/>
                  </a:cubicBezTo>
                  <a:cubicBezTo>
                    <a:pt x="1852" y="246"/>
                    <a:pt x="1809" y="241"/>
                    <a:pt x="1781" y="213"/>
                  </a:cubicBezTo>
                  <a:cubicBezTo>
                    <a:pt x="1771" y="183"/>
                    <a:pt x="1752" y="166"/>
                    <a:pt x="1734" y="142"/>
                  </a:cubicBezTo>
                  <a:cubicBezTo>
                    <a:pt x="1715" y="117"/>
                    <a:pt x="1704" y="94"/>
                    <a:pt x="1681" y="72"/>
                  </a:cubicBezTo>
                  <a:cubicBezTo>
                    <a:pt x="1657" y="0"/>
                    <a:pt x="1791" y="10"/>
                    <a:pt x="1822" y="7"/>
                  </a:cubicBezTo>
                  <a:cubicBezTo>
                    <a:pt x="1862" y="28"/>
                    <a:pt x="1888" y="5"/>
                    <a:pt x="1934" y="13"/>
                  </a:cubicBezTo>
                  <a:cubicBezTo>
                    <a:pt x="1948" y="35"/>
                    <a:pt x="1938" y="30"/>
                    <a:pt x="1963" y="30"/>
                  </a:cubicBezTo>
                  <a:lnTo>
                    <a:pt x="2175" y="25"/>
                  </a:lnTo>
                  <a:lnTo>
                    <a:pt x="2169" y="1735"/>
                  </a:lnTo>
                  <a:lnTo>
                    <a:pt x="0" y="1735"/>
                  </a:lnTo>
                  <a:lnTo>
                    <a:pt x="6" y="19"/>
                  </a:lnTo>
                  <a:lnTo>
                    <a:pt x="411" y="19"/>
                  </a:lnTo>
                  <a:close/>
                </a:path>
              </a:pathLst>
            </a:custGeom>
            <a:solidFill>
              <a:srgbClr val="F4CAE4"/>
            </a:solidFill>
            <a:ln w="38100" cap="rnd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996" name="Rectangle 4"/>
            <p:cNvSpPr>
              <a:spLocks noChangeArrowheads="1"/>
            </p:cNvSpPr>
            <p:nvPr/>
          </p:nvSpPr>
          <p:spPr bwMode="auto">
            <a:xfrm>
              <a:off x="600" y="2793"/>
              <a:ext cx="2169" cy="1344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9875" name="Group 5"/>
          <p:cNvGrpSpPr>
            <a:grpSpLocks/>
          </p:cNvGrpSpPr>
          <p:nvPr/>
        </p:nvGrpSpPr>
        <p:grpSpPr bwMode="auto">
          <a:xfrm>
            <a:off x="4945063" y="4137025"/>
            <a:ext cx="3452812" cy="2162175"/>
            <a:chOff x="3245" y="2396"/>
            <a:chExt cx="2175" cy="1741"/>
          </a:xfrm>
        </p:grpSpPr>
        <p:sp>
          <p:nvSpPr>
            <p:cNvPr id="79993" name="Freeform 6"/>
            <p:cNvSpPr>
              <a:spLocks/>
            </p:cNvSpPr>
            <p:nvPr/>
          </p:nvSpPr>
          <p:spPr bwMode="auto">
            <a:xfrm>
              <a:off x="3245" y="2396"/>
              <a:ext cx="2175" cy="1735"/>
            </a:xfrm>
            <a:custGeom>
              <a:avLst/>
              <a:gdLst>
                <a:gd name="T0" fmla="*/ 411 w 2175"/>
                <a:gd name="T1" fmla="*/ 19 h 1735"/>
                <a:gd name="T2" fmla="*/ 364 w 2175"/>
                <a:gd name="T3" fmla="*/ 66 h 1735"/>
                <a:gd name="T4" fmla="*/ 317 w 2175"/>
                <a:gd name="T5" fmla="*/ 130 h 1735"/>
                <a:gd name="T6" fmla="*/ 264 w 2175"/>
                <a:gd name="T7" fmla="*/ 224 h 1735"/>
                <a:gd name="T8" fmla="*/ 241 w 2175"/>
                <a:gd name="T9" fmla="*/ 324 h 1735"/>
                <a:gd name="T10" fmla="*/ 229 w 2175"/>
                <a:gd name="T11" fmla="*/ 371 h 1735"/>
                <a:gd name="T12" fmla="*/ 358 w 2175"/>
                <a:gd name="T13" fmla="*/ 724 h 1735"/>
                <a:gd name="T14" fmla="*/ 505 w 2175"/>
                <a:gd name="T15" fmla="*/ 712 h 1735"/>
                <a:gd name="T16" fmla="*/ 535 w 2175"/>
                <a:gd name="T17" fmla="*/ 677 h 1735"/>
                <a:gd name="T18" fmla="*/ 723 w 2175"/>
                <a:gd name="T19" fmla="*/ 565 h 1735"/>
                <a:gd name="T20" fmla="*/ 811 w 2175"/>
                <a:gd name="T21" fmla="*/ 571 h 1735"/>
                <a:gd name="T22" fmla="*/ 846 w 2175"/>
                <a:gd name="T23" fmla="*/ 589 h 1735"/>
                <a:gd name="T24" fmla="*/ 911 w 2175"/>
                <a:gd name="T25" fmla="*/ 606 h 1735"/>
                <a:gd name="T26" fmla="*/ 1058 w 2175"/>
                <a:gd name="T27" fmla="*/ 659 h 1735"/>
                <a:gd name="T28" fmla="*/ 1217 w 2175"/>
                <a:gd name="T29" fmla="*/ 736 h 1735"/>
                <a:gd name="T30" fmla="*/ 1287 w 2175"/>
                <a:gd name="T31" fmla="*/ 789 h 1735"/>
                <a:gd name="T32" fmla="*/ 1328 w 2175"/>
                <a:gd name="T33" fmla="*/ 800 h 1735"/>
                <a:gd name="T34" fmla="*/ 1352 w 2175"/>
                <a:gd name="T35" fmla="*/ 806 h 1735"/>
                <a:gd name="T36" fmla="*/ 1411 w 2175"/>
                <a:gd name="T37" fmla="*/ 853 h 1735"/>
                <a:gd name="T38" fmla="*/ 1452 w 2175"/>
                <a:gd name="T39" fmla="*/ 865 h 1735"/>
                <a:gd name="T40" fmla="*/ 1593 w 2175"/>
                <a:gd name="T41" fmla="*/ 900 h 1735"/>
                <a:gd name="T42" fmla="*/ 1928 w 2175"/>
                <a:gd name="T43" fmla="*/ 871 h 1735"/>
                <a:gd name="T44" fmla="*/ 2051 w 2175"/>
                <a:gd name="T45" fmla="*/ 800 h 1735"/>
                <a:gd name="T46" fmla="*/ 2069 w 2175"/>
                <a:gd name="T47" fmla="*/ 712 h 1735"/>
                <a:gd name="T48" fmla="*/ 2039 w 2175"/>
                <a:gd name="T49" fmla="*/ 483 h 1735"/>
                <a:gd name="T50" fmla="*/ 2028 w 2175"/>
                <a:gd name="T51" fmla="*/ 442 h 1735"/>
                <a:gd name="T52" fmla="*/ 1963 w 2175"/>
                <a:gd name="T53" fmla="*/ 377 h 1735"/>
                <a:gd name="T54" fmla="*/ 1928 w 2175"/>
                <a:gd name="T55" fmla="*/ 354 h 1735"/>
                <a:gd name="T56" fmla="*/ 1881 w 2175"/>
                <a:gd name="T57" fmla="*/ 271 h 1735"/>
                <a:gd name="T58" fmla="*/ 1781 w 2175"/>
                <a:gd name="T59" fmla="*/ 213 h 1735"/>
                <a:gd name="T60" fmla="*/ 1734 w 2175"/>
                <a:gd name="T61" fmla="*/ 142 h 1735"/>
                <a:gd name="T62" fmla="*/ 1681 w 2175"/>
                <a:gd name="T63" fmla="*/ 72 h 1735"/>
                <a:gd name="T64" fmla="*/ 1822 w 2175"/>
                <a:gd name="T65" fmla="*/ 7 h 1735"/>
                <a:gd name="T66" fmla="*/ 1934 w 2175"/>
                <a:gd name="T67" fmla="*/ 13 h 1735"/>
                <a:gd name="T68" fmla="*/ 1963 w 2175"/>
                <a:gd name="T69" fmla="*/ 30 h 1735"/>
                <a:gd name="T70" fmla="*/ 2175 w 2175"/>
                <a:gd name="T71" fmla="*/ 25 h 1735"/>
                <a:gd name="T72" fmla="*/ 2169 w 2175"/>
                <a:gd name="T73" fmla="*/ 1735 h 1735"/>
                <a:gd name="T74" fmla="*/ 0 w 2175"/>
                <a:gd name="T75" fmla="*/ 1735 h 1735"/>
                <a:gd name="T76" fmla="*/ 6 w 2175"/>
                <a:gd name="T77" fmla="*/ 19 h 1735"/>
                <a:gd name="T78" fmla="*/ 411 w 2175"/>
                <a:gd name="T79" fmla="*/ 19 h 17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75"/>
                <a:gd name="T121" fmla="*/ 0 h 1735"/>
                <a:gd name="T122" fmla="*/ 2175 w 2175"/>
                <a:gd name="T123" fmla="*/ 1735 h 17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75" h="1735">
                  <a:moveTo>
                    <a:pt x="411" y="19"/>
                  </a:moveTo>
                  <a:cubicBezTo>
                    <a:pt x="398" y="39"/>
                    <a:pt x="384" y="52"/>
                    <a:pt x="364" y="66"/>
                  </a:cubicBezTo>
                  <a:cubicBezTo>
                    <a:pt x="350" y="88"/>
                    <a:pt x="328" y="106"/>
                    <a:pt x="317" y="130"/>
                  </a:cubicBezTo>
                  <a:cubicBezTo>
                    <a:pt x="303" y="161"/>
                    <a:pt x="284" y="196"/>
                    <a:pt x="264" y="224"/>
                  </a:cubicBezTo>
                  <a:cubicBezTo>
                    <a:pt x="249" y="296"/>
                    <a:pt x="258" y="257"/>
                    <a:pt x="241" y="324"/>
                  </a:cubicBezTo>
                  <a:cubicBezTo>
                    <a:pt x="237" y="340"/>
                    <a:pt x="229" y="371"/>
                    <a:pt x="229" y="371"/>
                  </a:cubicBezTo>
                  <a:cubicBezTo>
                    <a:pt x="213" y="495"/>
                    <a:pt x="213" y="673"/>
                    <a:pt x="358" y="724"/>
                  </a:cubicBezTo>
                  <a:cubicBezTo>
                    <a:pt x="407" y="722"/>
                    <a:pt x="466" y="743"/>
                    <a:pt x="505" y="712"/>
                  </a:cubicBezTo>
                  <a:cubicBezTo>
                    <a:pt x="517" y="702"/>
                    <a:pt x="523" y="687"/>
                    <a:pt x="535" y="677"/>
                  </a:cubicBezTo>
                  <a:cubicBezTo>
                    <a:pt x="591" y="633"/>
                    <a:pt x="653" y="579"/>
                    <a:pt x="723" y="565"/>
                  </a:cubicBezTo>
                  <a:cubicBezTo>
                    <a:pt x="752" y="567"/>
                    <a:pt x="782" y="568"/>
                    <a:pt x="811" y="571"/>
                  </a:cubicBezTo>
                  <a:cubicBezTo>
                    <a:pt x="832" y="573"/>
                    <a:pt x="828" y="580"/>
                    <a:pt x="846" y="589"/>
                  </a:cubicBezTo>
                  <a:cubicBezTo>
                    <a:pt x="865" y="599"/>
                    <a:pt x="890" y="602"/>
                    <a:pt x="911" y="606"/>
                  </a:cubicBezTo>
                  <a:cubicBezTo>
                    <a:pt x="985" y="656"/>
                    <a:pt x="932" y="644"/>
                    <a:pt x="1058" y="659"/>
                  </a:cubicBezTo>
                  <a:cubicBezTo>
                    <a:pt x="1107" y="684"/>
                    <a:pt x="1164" y="723"/>
                    <a:pt x="1217" y="736"/>
                  </a:cubicBezTo>
                  <a:cubicBezTo>
                    <a:pt x="1233" y="760"/>
                    <a:pt x="1260" y="779"/>
                    <a:pt x="1287" y="789"/>
                  </a:cubicBezTo>
                  <a:cubicBezTo>
                    <a:pt x="1300" y="794"/>
                    <a:pt x="1314" y="796"/>
                    <a:pt x="1328" y="800"/>
                  </a:cubicBezTo>
                  <a:cubicBezTo>
                    <a:pt x="1336" y="802"/>
                    <a:pt x="1352" y="806"/>
                    <a:pt x="1352" y="806"/>
                  </a:cubicBezTo>
                  <a:cubicBezTo>
                    <a:pt x="1372" y="821"/>
                    <a:pt x="1389" y="841"/>
                    <a:pt x="1411" y="853"/>
                  </a:cubicBezTo>
                  <a:cubicBezTo>
                    <a:pt x="1423" y="860"/>
                    <a:pt x="1439" y="859"/>
                    <a:pt x="1452" y="865"/>
                  </a:cubicBezTo>
                  <a:cubicBezTo>
                    <a:pt x="1499" y="886"/>
                    <a:pt x="1542" y="890"/>
                    <a:pt x="1593" y="900"/>
                  </a:cubicBezTo>
                  <a:cubicBezTo>
                    <a:pt x="1714" y="896"/>
                    <a:pt x="1811" y="891"/>
                    <a:pt x="1928" y="871"/>
                  </a:cubicBezTo>
                  <a:cubicBezTo>
                    <a:pt x="1976" y="851"/>
                    <a:pt x="2014" y="839"/>
                    <a:pt x="2051" y="800"/>
                  </a:cubicBezTo>
                  <a:cubicBezTo>
                    <a:pt x="2069" y="748"/>
                    <a:pt x="2062" y="777"/>
                    <a:pt x="2069" y="712"/>
                  </a:cubicBezTo>
                  <a:cubicBezTo>
                    <a:pt x="2065" y="629"/>
                    <a:pt x="2064" y="560"/>
                    <a:pt x="2039" y="483"/>
                  </a:cubicBezTo>
                  <a:cubicBezTo>
                    <a:pt x="2035" y="469"/>
                    <a:pt x="2035" y="455"/>
                    <a:pt x="2028" y="442"/>
                  </a:cubicBezTo>
                  <a:cubicBezTo>
                    <a:pt x="2009" y="410"/>
                    <a:pt x="1994" y="394"/>
                    <a:pt x="1963" y="377"/>
                  </a:cubicBezTo>
                  <a:cubicBezTo>
                    <a:pt x="1951" y="370"/>
                    <a:pt x="1928" y="354"/>
                    <a:pt x="1928" y="354"/>
                  </a:cubicBezTo>
                  <a:cubicBezTo>
                    <a:pt x="1917" y="331"/>
                    <a:pt x="1901" y="288"/>
                    <a:pt x="1881" y="271"/>
                  </a:cubicBezTo>
                  <a:cubicBezTo>
                    <a:pt x="1852" y="246"/>
                    <a:pt x="1809" y="241"/>
                    <a:pt x="1781" y="213"/>
                  </a:cubicBezTo>
                  <a:cubicBezTo>
                    <a:pt x="1771" y="183"/>
                    <a:pt x="1752" y="166"/>
                    <a:pt x="1734" y="142"/>
                  </a:cubicBezTo>
                  <a:cubicBezTo>
                    <a:pt x="1715" y="117"/>
                    <a:pt x="1704" y="94"/>
                    <a:pt x="1681" y="72"/>
                  </a:cubicBezTo>
                  <a:cubicBezTo>
                    <a:pt x="1657" y="0"/>
                    <a:pt x="1791" y="10"/>
                    <a:pt x="1822" y="7"/>
                  </a:cubicBezTo>
                  <a:cubicBezTo>
                    <a:pt x="1862" y="28"/>
                    <a:pt x="1888" y="5"/>
                    <a:pt x="1934" y="13"/>
                  </a:cubicBezTo>
                  <a:cubicBezTo>
                    <a:pt x="1948" y="35"/>
                    <a:pt x="1938" y="30"/>
                    <a:pt x="1963" y="30"/>
                  </a:cubicBezTo>
                  <a:lnTo>
                    <a:pt x="2175" y="25"/>
                  </a:lnTo>
                  <a:lnTo>
                    <a:pt x="2169" y="1735"/>
                  </a:lnTo>
                  <a:lnTo>
                    <a:pt x="0" y="1735"/>
                  </a:lnTo>
                  <a:lnTo>
                    <a:pt x="6" y="19"/>
                  </a:lnTo>
                  <a:lnTo>
                    <a:pt x="411" y="19"/>
                  </a:lnTo>
                  <a:close/>
                </a:path>
              </a:pathLst>
            </a:custGeom>
            <a:solidFill>
              <a:srgbClr val="C1EFA1"/>
            </a:solidFill>
            <a:ln w="38100" cap="rnd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9994" name="Rectangle 7"/>
            <p:cNvSpPr>
              <a:spLocks noChangeArrowheads="1"/>
            </p:cNvSpPr>
            <p:nvPr/>
          </p:nvSpPr>
          <p:spPr bwMode="auto">
            <a:xfrm>
              <a:off x="3245" y="2415"/>
              <a:ext cx="2169" cy="1722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9876" name="Freeform 8"/>
          <p:cNvSpPr>
            <a:spLocks/>
          </p:cNvSpPr>
          <p:nvPr/>
        </p:nvSpPr>
        <p:spPr bwMode="auto">
          <a:xfrm>
            <a:off x="1638300" y="1733550"/>
            <a:ext cx="2763838" cy="1860550"/>
          </a:xfrm>
          <a:custGeom>
            <a:avLst/>
            <a:gdLst>
              <a:gd name="T0" fmla="*/ 2147483647 w 1741"/>
              <a:gd name="T1" fmla="*/ 2147483647 h 1686"/>
              <a:gd name="T2" fmla="*/ 2147483647 w 1741"/>
              <a:gd name="T3" fmla="*/ 2147483647 h 1686"/>
              <a:gd name="T4" fmla="*/ 2147483647 w 1741"/>
              <a:gd name="T5" fmla="*/ 2147483647 h 1686"/>
              <a:gd name="T6" fmla="*/ 2147483647 w 1741"/>
              <a:gd name="T7" fmla="*/ 2147483647 h 1686"/>
              <a:gd name="T8" fmla="*/ 2147483647 w 1741"/>
              <a:gd name="T9" fmla="*/ 2147483647 h 1686"/>
              <a:gd name="T10" fmla="*/ 2147483647 w 1741"/>
              <a:gd name="T11" fmla="*/ 2147483647 h 1686"/>
              <a:gd name="T12" fmla="*/ 2147483647 w 1741"/>
              <a:gd name="T13" fmla="*/ 2147483647 h 1686"/>
              <a:gd name="T14" fmla="*/ 2147483647 w 1741"/>
              <a:gd name="T15" fmla="*/ 2147483647 h 1686"/>
              <a:gd name="T16" fmla="*/ 2147483647 w 1741"/>
              <a:gd name="T17" fmla="*/ 2147483647 h 1686"/>
              <a:gd name="T18" fmla="*/ 2147483647 w 1741"/>
              <a:gd name="T19" fmla="*/ 2147483647 h 1686"/>
              <a:gd name="T20" fmla="*/ 2147483647 w 1741"/>
              <a:gd name="T21" fmla="*/ 2147483647 h 1686"/>
              <a:gd name="T22" fmla="*/ 2147483647 w 1741"/>
              <a:gd name="T23" fmla="*/ 2147483647 h 1686"/>
              <a:gd name="T24" fmla="*/ 2147483647 w 1741"/>
              <a:gd name="T25" fmla="*/ 2147483647 h 1686"/>
              <a:gd name="T26" fmla="*/ 2147483647 w 1741"/>
              <a:gd name="T27" fmla="*/ 2147483647 h 1686"/>
              <a:gd name="T28" fmla="*/ 2147483647 w 1741"/>
              <a:gd name="T29" fmla="*/ 2147483647 h 1686"/>
              <a:gd name="T30" fmla="*/ 2147483647 w 1741"/>
              <a:gd name="T31" fmla="*/ 2147483647 h 1686"/>
              <a:gd name="T32" fmla="*/ 2147483647 w 1741"/>
              <a:gd name="T33" fmla="*/ 2147483647 h 1686"/>
              <a:gd name="T34" fmla="*/ 2147483647 w 1741"/>
              <a:gd name="T35" fmla="*/ 2147483647 h 1686"/>
              <a:gd name="T36" fmla="*/ 2147483647 w 1741"/>
              <a:gd name="T37" fmla="*/ 2147483647 h 1686"/>
              <a:gd name="T38" fmla="*/ 2147483647 w 1741"/>
              <a:gd name="T39" fmla="*/ 2147483647 h 1686"/>
              <a:gd name="T40" fmla="*/ 2147483647 w 1741"/>
              <a:gd name="T41" fmla="*/ 2147483647 h 1686"/>
              <a:gd name="T42" fmla="*/ 2147483647 w 1741"/>
              <a:gd name="T43" fmla="*/ 2147483647 h 1686"/>
              <a:gd name="T44" fmla="*/ 2147483647 w 1741"/>
              <a:gd name="T45" fmla="*/ 2147483647 h 1686"/>
              <a:gd name="T46" fmla="*/ 2147483647 w 1741"/>
              <a:gd name="T47" fmla="*/ 2147483647 h 1686"/>
              <a:gd name="T48" fmla="*/ 2147483647 w 1741"/>
              <a:gd name="T49" fmla="*/ 0 h 1686"/>
              <a:gd name="T50" fmla="*/ 2147483647 w 1741"/>
              <a:gd name="T51" fmla="*/ 2147483647 h 1686"/>
              <a:gd name="T52" fmla="*/ 2147483647 w 1741"/>
              <a:gd name="T53" fmla="*/ 2147483647 h 16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41"/>
              <a:gd name="T82" fmla="*/ 0 h 1686"/>
              <a:gd name="T83" fmla="*/ 1741 w 1741"/>
              <a:gd name="T84" fmla="*/ 1686 h 16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41" h="1686">
                <a:moveTo>
                  <a:pt x="168" y="1686"/>
                </a:moveTo>
                <a:cubicBezTo>
                  <a:pt x="141" y="1645"/>
                  <a:pt x="148" y="1596"/>
                  <a:pt x="132" y="1550"/>
                </a:cubicBezTo>
                <a:cubicBezTo>
                  <a:pt x="128" y="1538"/>
                  <a:pt x="129" y="1523"/>
                  <a:pt x="120" y="1514"/>
                </a:cubicBezTo>
                <a:cubicBezTo>
                  <a:pt x="97" y="1491"/>
                  <a:pt x="75" y="1468"/>
                  <a:pt x="55" y="1443"/>
                </a:cubicBezTo>
                <a:cubicBezTo>
                  <a:pt x="46" y="1432"/>
                  <a:pt x="31" y="1407"/>
                  <a:pt x="31" y="1407"/>
                </a:cubicBezTo>
                <a:cubicBezTo>
                  <a:pt x="27" y="1393"/>
                  <a:pt x="22" y="1379"/>
                  <a:pt x="19" y="1365"/>
                </a:cubicBezTo>
                <a:cubicBezTo>
                  <a:pt x="14" y="1341"/>
                  <a:pt x="7" y="1294"/>
                  <a:pt x="7" y="1294"/>
                </a:cubicBezTo>
                <a:cubicBezTo>
                  <a:pt x="1" y="1193"/>
                  <a:pt x="0" y="1101"/>
                  <a:pt x="25" y="1003"/>
                </a:cubicBezTo>
                <a:cubicBezTo>
                  <a:pt x="27" y="994"/>
                  <a:pt x="31" y="967"/>
                  <a:pt x="37" y="956"/>
                </a:cubicBezTo>
                <a:cubicBezTo>
                  <a:pt x="70" y="897"/>
                  <a:pt x="119" y="850"/>
                  <a:pt x="174" y="813"/>
                </a:cubicBezTo>
                <a:cubicBezTo>
                  <a:pt x="241" y="768"/>
                  <a:pt x="133" y="823"/>
                  <a:pt x="215" y="778"/>
                </a:cubicBezTo>
                <a:cubicBezTo>
                  <a:pt x="274" y="745"/>
                  <a:pt x="333" y="725"/>
                  <a:pt x="399" y="706"/>
                </a:cubicBezTo>
                <a:cubicBezTo>
                  <a:pt x="424" y="699"/>
                  <a:pt x="451" y="697"/>
                  <a:pt x="476" y="689"/>
                </a:cubicBezTo>
                <a:cubicBezTo>
                  <a:pt x="505" y="679"/>
                  <a:pt x="535" y="666"/>
                  <a:pt x="565" y="659"/>
                </a:cubicBezTo>
                <a:cubicBezTo>
                  <a:pt x="585" y="655"/>
                  <a:pt x="625" y="647"/>
                  <a:pt x="625" y="647"/>
                </a:cubicBezTo>
                <a:cubicBezTo>
                  <a:pt x="667" y="626"/>
                  <a:pt x="704" y="606"/>
                  <a:pt x="744" y="582"/>
                </a:cubicBezTo>
                <a:cubicBezTo>
                  <a:pt x="752" y="570"/>
                  <a:pt x="759" y="558"/>
                  <a:pt x="767" y="546"/>
                </a:cubicBezTo>
                <a:cubicBezTo>
                  <a:pt x="771" y="540"/>
                  <a:pt x="779" y="528"/>
                  <a:pt x="779" y="528"/>
                </a:cubicBezTo>
                <a:cubicBezTo>
                  <a:pt x="788" y="481"/>
                  <a:pt x="795" y="464"/>
                  <a:pt x="779" y="403"/>
                </a:cubicBezTo>
                <a:cubicBezTo>
                  <a:pt x="775" y="387"/>
                  <a:pt x="750" y="362"/>
                  <a:pt x="750" y="362"/>
                </a:cubicBezTo>
                <a:cubicBezTo>
                  <a:pt x="740" y="332"/>
                  <a:pt x="730" y="303"/>
                  <a:pt x="720" y="273"/>
                </a:cubicBezTo>
                <a:cubicBezTo>
                  <a:pt x="715" y="259"/>
                  <a:pt x="696" y="237"/>
                  <a:pt x="696" y="237"/>
                </a:cubicBezTo>
                <a:cubicBezTo>
                  <a:pt x="689" y="210"/>
                  <a:pt x="676" y="183"/>
                  <a:pt x="660" y="160"/>
                </a:cubicBezTo>
                <a:cubicBezTo>
                  <a:pt x="643" y="99"/>
                  <a:pt x="649" y="101"/>
                  <a:pt x="649" y="6"/>
                </a:cubicBezTo>
                <a:lnTo>
                  <a:pt x="1741" y="0"/>
                </a:lnTo>
                <a:lnTo>
                  <a:pt x="1741" y="1686"/>
                </a:lnTo>
                <a:lnTo>
                  <a:pt x="168" y="1686"/>
                </a:lnTo>
                <a:close/>
              </a:path>
            </a:pathLst>
          </a:custGeom>
          <a:solidFill>
            <a:srgbClr val="F4CAE4"/>
          </a:solidFill>
          <a:ln w="3810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77" name="Rectangle 9"/>
          <p:cNvSpPr>
            <a:spLocks noChangeArrowheads="1"/>
          </p:cNvSpPr>
          <p:nvPr/>
        </p:nvSpPr>
        <p:spPr bwMode="auto">
          <a:xfrm>
            <a:off x="801688" y="1733550"/>
            <a:ext cx="3609975" cy="1870075"/>
          </a:xfrm>
          <a:prstGeom prst="rect">
            <a:avLst/>
          </a:prstGeom>
          <a:noFill/>
          <a:ln w="38100" cap="rnd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79878" name="Group 10"/>
          <p:cNvGrpSpPr>
            <a:grpSpLocks/>
          </p:cNvGrpSpPr>
          <p:nvPr/>
        </p:nvGrpSpPr>
        <p:grpSpPr bwMode="auto">
          <a:xfrm>
            <a:off x="4892675" y="1738313"/>
            <a:ext cx="3609975" cy="1860550"/>
            <a:chOff x="3070" y="1663"/>
            <a:chExt cx="2274" cy="1686"/>
          </a:xfrm>
        </p:grpSpPr>
        <p:sp>
          <p:nvSpPr>
            <p:cNvPr id="79991" name="Freeform 11"/>
            <p:cNvSpPr>
              <a:spLocks/>
            </p:cNvSpPr>
            <p:nvPr/>
          </p:nvSpPr>
          <p:spPr bwMode="auto">
            <a:xfrm>
              <a:off x="3597" y="1663"/>
              <a:ext cx="1741" cy="1686"/>
            </a:xfrm>
            <a:custGeom>
              <a:avLst/>
              <a:gdLst>
                <a:gd name="T0" fmla="*/ 168 w 1741"/>
                <a:gd name="T1" fmla="*/ 1686 h 1686"/>
                <a:gd name="T2" fmla="*/ 132 w 1741"/>
                <a:gd name="T3" fmla="*/ 1550 h 1686"/>
                <a:gd name="T4" fmla="*/ 120 w 1741"/>
                <a:gd name="T5" fmla="*/ 1514 h 1686"/>
                <a:gd name="T6" fmla="*/ 55 w 1741"/>
                <a:gd name="T7" fmla="*/ 1443 h 1686"/>
                <a:gd name="T8" fmla="*/ 31 w 1741"/>
                <a:gd name="T9" fmla="*/ 1407 h 1686"/>
                <a:gd name="T10" fmla="*/ 19 w 1741"/>
                <a:gd name="T11" fmla="*/ 1365 h 1686"/>
                <a:gd name="T12" fmla="*/ 7 w 1741"/>
                <a:gd name="T13" fmla="*/ 1294 h 1686"/>
                <a:gd name="T14" fmla="*/ 25 w 1741"/>
                <a:gd name="T15" fmla="*/ 1003 h 1686"/>
                <a:gd name="T16" fmla="*/ 37 w 1741"/>
                <a:gd name="T17" fmla="*/ 956 h 1686"/>
                <a:gd name="T18" fmla="*/ 174 w 1741"/>
                <a:gd name="T19" fmla="*/ 813 h 1686"/>
                <a:gd name="T20" fmla="*/ 215 w 1741"/>
                <a:gd name="T21" fmla="*/ 778 h 1686"/>
                <a:gd name="T22" fmla="*/ 399 w 1741"/>
                <a:gd name="T23" fmla="*/ 706 h 1686"/>
                <a:gd name="T24" fmla="*/ 476 w 1741"/>
                <a:gd name="T25" fmla="*/ 689 h 1686"/>
                <a:gd name="T26" fmla="*/ 565 w 1741"/>
                <a:gd name="T27" fmla="*/ 659 h 1686"/>
                <a:gd name="T28" fmla="*/ 625 w 1741"/>
                <a:gd name="T29" fmla="*/ 647 h 1686"/>
                <a:gd name="T30" fmla="*/ 744 w 1741"/>
                <a:gd name="T31" fmla="*/ 582 h 1686"/>
                <a:gd name="T32" fmla="*/ 767 w 1741"/>
                <a:gd name="T33" fmla="*/ 546 h 1686"/>
                <a:gd name="T34" fmla="*/ 779 w 1741"/>
                <a:gd name="T35" fmla="*/ 528 h 1686"/>
                <a:gd name="T36" fmla="*/ 779 w 1741"/>
                <a:gd name="T37" fmla="*/ 403 h 1686"/>
                <a:gd name="T38" fmla="*/ 750 w 1741"/>
                <a:gd name="T39" fmla="*/ 362 h 1686"/>
                <a:gd name="T40" fmla="*/ 720 w 1741"/>
                <a:gd name="T41" fmla="*/ 273 h 1686"/>
                <a:gd name="T42" fmla="*/ 696 w 1741"/>
                <a:gd name="T43" fmla="*/ 237 h 1686"/>
                <a:gd name="T44" fmla="*/ 660 w 1741"/>
                <a:gd name="T45" fmla="*/ 160 h 1686"/>
                <a:gd name="T46" fmla="*/ 649 w 1741"/>
                <a:gd name="T47" fmla="*/ 6 h 1686"/>
                <a:gd name="T48" fmla="*/ 1741 w 1741"/>
                <a:gd name="T49" fmla="*/ 0 h 1686"/>
                <a:gd name="T50" fmla="*/ 1741 w 1741"/>
                <a:gd name="T51" fmla="*/ 1686 h 1686"/>
                <a:gd name="T52" fmla="*/ 168 w 1741"/>
                <a:gd name="T53" fmla="*/ 1686 h 16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41"/>
                <a:gd name="T82" fmla="*/ 0 h 1686"/>
                <a:gd name="T83" fmla="*/ 1741 w 1741"/>
                <a:gd name="T84" fmla="*/ 1686 h 16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41" h="1686">
                  <a:moveTo>
                    <a:pt x="168" y="1686"/>
                  </a:moveTo>
                  <a:cubicBezTo>
                    <a:pt x="141" y="1645"/>
                    <a:pt x="148" y="1596"/>
                    <a:pt x="132" y="1550"/>
                  </a:cubicBezTo>
                  <a:cubicBezTo>
                    <a:pt x="128" y="1538"/>
                    <a:pt x="129" y="1523"/>
                    <a:pt x="120" y="1514"/>
                  </a:cubicBezTo>
                  <a:cubicBezTo>
                    <a:pt x="97" y="1491"/>
                    <a:pt x="75" y="1468"/>
                    <a:pt x="55" y="1443"/>
                  </a:cubicBezTo>
                  <a:cubicBezTo>
                    <a:pt x="46" y="1432"/>
                    <a:pt x="31" y="1407"/>
                    <a:pt x="31" y="1407"/>
                  </a:cubicBezTo>
                  <a:cubicBezTo>
                    <a:pt x="27" y="1393"/>
                    <a:pt x="22" y="1379"/>
                    <a:pt x="19" y="1365"/>
                  </a:cubicBezTo>
                  <a:cubicBezTo>
                    <a:pt x="14" y="1341"/>
                    <a:pt x="7" y="1294"/>
                    <a:pt x="7" y="1294"/>
                  </a:cubicBezTo>
                  <a:cubicBezTo>
                    <a:pt x="1" y="1193"/>
                    <a:pt x="0" y="1101"/>
                    <a:pt x="25" y="1003"/>
                  </a:cubicBezTo>
                  <a:cubicBezTo>
                    <a:pt x="27" y="994"/>
                    <a:pt x="31" y="967"/>
                    <a:pt x="37" y="956"/>
                  </a:cubicBezTo>
                  <a:cubicBezTo>
                    <a:pt x="70" y="897"/>
                    <a:pt x="119" y="850"/>
                    <a:pt x="174" y="813"/>
                  </a:cubicBezTo>
                  <a:cubicBezTo>
                    <a:pt x="241" y="768"/>
                    <a:pt x="133" y="823"/>
                    <a:pt x="215" y="778"/>
                  </a:cubicBezTo>
                  <a:cubicBezTo>
                    <a:pt x="274" y="745"/>
                    <a:pt x="333" y="725"/>
                    <a:pt x="399" y="706"/>
                  </a:cubicBezTo>
                  <a:cubicBezTo>
                    <a:pt x="424" y="699"/>
                    <a:pt x="451" y="697"/>
                    <a:pt x="476" y="689"/>
                  </a:cubicBezTo>
                  <a:cubicBezTo>
                    <a:pt x="505" y="679"/>
                    <a:pt x="535" y="666"/>
                    <a:pt x="565" y="659"/>
                  </a:cubicBezTo>
                  <a:cubicBezTo>
                    <a:pt x="585" y="655"/>
                    <a:pt x="625" y="647"/>
                    <a:pt x="625" y="647"/>
                  </a:cubicBezTo>
                  <a:cubicBezTo>
                    <a:pt x="667" y="626"/>
                    <a:pt x="704" y="606"/>
                    <a:pt x="744" y="582"/>
                  </a:cubicBezTo>
                  <a:cubicBezTo>
                    <a:pt x="752" y="570"/>
                    <a:pt x="759" y="558"/>
                    <a:pt x="767" y="546"/>
                  </a:cubicBezTo>
                  <a:cubicBezTo>
                    <a:pt x="771" y="540"/>
                    <a:pt x="779" y="528"/>
                    <a:pt x="779" y="528"/>
                  </a:cubicBezTo>
                  <a:cubicBezTo>
                    <a:pt x="788" y="481"/>
                    <a:pt x="795" y="464"/>
                    <a:pt x="779" y="403"/>
                  </a:cubicBezTo>
                  <a:cubicBezTo>
                    <a:pt x="775" y="387"/>
                    <a:pt x="750" y="362"/>
                    <a:pt x="750" y="362"/>
                  </a:cubicBezTo>
                  <a:cubicBezTo>
                    <a:pt x="740" y="332"/>
                    <a:pt x="730" y="303"/>
                    <a:pt x="720" y="273"/>
                  </a:cubicBezTo>
                  <a:cubicBezTo>
                    <a:pt x="715" y="259"/>
                    <a:pt x="696" y="237"/>
                    <a:pt x="696" y="237"/>
                  </a:cubicBezTo>
                  <a:cubicBezTo>
                    <a:pt x="689" y="210"/>
                    <a:pt x="676" y="183"/>
                    <a:pt x="660" y="160"/>
                  </a:cubicBezTo>
                  <a:cubicBezTo>
                    <a:pt x="643" y="99"/>
                    <a:pt x="649" y="101"/>
                    <a:pt x="649" y="6"/>
                  </a:cubicBezTo>
                  <a:lnTo>
                    <a:pt x="1741" y="0"/>
                  </a:lnTo>
                  <a:lnTo>
                    <a:pt x="1741" y="1686"/>
                  </a:lnTo>
                  <a:lnTo>
                    <a:pt x="168" y="1686"/>
                  </a:lnTo>
                  <a:close/>
                </a:path>
              </a:pathLst>
            </a:custGeom>
            <a:solidFill>
              <a:srgbClr val="C1EFA1"/>
            </a:solidFill>
            <a:ln w="38100" cap="rnd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9992" name="Rectangle 12"/>
            <p:cNvSpPr>
              <a:spLocks noChangeArrowheads="1"/>
            </p:cNvSpPr>
            <p:nvPr/>
          </p:nvSpPr>
          <p:spPr bwMode="auto">
            <a:xfrm>
              <a:off x="3070" y="1663"/>
              <a:ext cx="2274" cy="1686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9879" name="Text Box 13"/>
          <p:cNvSpPr txBox="1">
            <a:spLocks noChangeArrowheads="1"/>
          </p:cNvSpPr>
          <p:nvPr/>
        </p:nvSpPr>
        <p:spPr bwMode="auto">
          <a:xfrm>
            <a:off x="4441825" y="2211388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79880" name="Text Box 14"/>
          <p:cNvSpPr txBox="1">
            <a:spLocks noChangeArrowheads="1"/>
          </p:cNvSpPr>
          <p:nvPr/>
        </p:nvSpPr>
        <p:spPr bwMode="auto">
          <a:xfrm>
            <a:off x="6464300" y="3556000"/>
            <a:ext cx="692150" cy="64135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A’</a:t>
            </a:r>
          </a:p>
        </p:txBody>
      </p:sp>
      <p:sp>
        <p:nvSpPr>
          <p:cNvPr id="79881" name="Rectangle 15"/>
          <p:cNvSpPr>
            <a:spLocks noChangeArrowheads="1"/>
          </p:cNvSpPr>
          <p:nvPr/>
        </p:nvSpPr>
        <p:spPr bwMode="auto">
          <a:xfrm>
            <a:off x="423863" y="1282700"/>
            <a:ext cx="6778625" cy="1544638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3088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Image analogies</a:t>
            </a:r>
          </a:p>
        </p:txBody>
      </p:sp>
      <p:sp>
        <p:nvSpPr>
          <p:cNvPr id="7988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589463"/>
          </a:xfrm>
        </p:spPr>
        <p:txBody>
          <a:bodyPr/>
          <a:lstStyle/>
          <a:p>
            <a:pPr hangingPunct="1"/>
            <a:r>
              <a:rPr lang="en-US" altLang="zh-CN" sz="2700" smtClean="0">
                <a:ea typeface="宋体" pitchFamily="2" charset="-122"/>
              </a:rPr>
              <a:t>Goal: Match </a:t>
            </a:r>
            <a:r>
              <a:rPr lang="en-US" altLang="zh-CN" sz="2700" i="1" smtClean="0">
                <a:ea typeface="宋体" pitchFamily="2" charset="-122"/>
              </a:rPr>
              <a:t>conditional</a:t>
            </a:r>
            <a:r>
              <a:rPr lang="en-US" altLang="zh-CN" sz="2700" smtClean="0">
                <a:ea typeface="宋体" pitchFamily="2" charset="-122"/>
              </a:rPr>
              <a:t> image statistics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309813" y="2473325"/>
            <a:ext cx="4814887" cy="749300"/>
            <a:chOff x="1455" y="2331"/>
            <a:chExt cx="3033" cy="472"/>
          </a:xfrm>
        </p:grpSpPr>
        <p:grpSp>
          <p:nvGrpSpPr>
            <p:cNvPr id="79941" name="Group 19"/>
            <p:cNvGrpSpPr>
              <a:grpSpLocks/>
            </p:cNvGrpSpPr>
            <p:nvPr/>
          </p:nvGrpSpPr>
          <p:grpSpPr bwMode="auto">
            <a:xfrm>
              <a:off x="1455" y="2331"/>
              <a:ext cx="471" cy="472"/>
              <a:chOff x="3255" y="2073"/>
              <a:chExt cx="471" cy="472"/>
            </a:xfrm>
          </p:grpSpPr>
          <p:sp>
            <p:nvSpPr>
              <p:cNvPr id="79967" name="Rectangle 20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8" name="Rectangle 21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9" name="Rectangle 22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0" name="Rectangle 23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1" name="Rectangle 24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2" name="Rectangle 25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3" name="Rectangle 26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4" name="Rectangle 27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5" name="Rectangle 28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6" name="Rectangle 29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7" name="Rectangle 30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8" name="Rectangle 31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79" name="Rectangle 32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0" name="Rectangle 33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1" name="Rectangle 34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2" name="Rectangle 35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3" name="Rectangle 36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4" name="Rectangle 37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5" name="Rectangle 38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6" name="Rectangle 39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7" name="Rectangle 40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8" name="Rectangle 41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89" name="Rectangle 42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90" name="Rectangle 43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9942" name="Group 44"/>
            <p:cNvGrpSpPr>
              <a:grpSpLocks/>
            </p:cNvGrpSpPr>
            <p:nvPr/>
          </p:nvGrpSpPr>
          <p:grpSpPr bwMode="auto">
            <a:xfrm>
              <a:off x="4017" y="2331"/>
              <a:ext cx="471" cy="472"/>
              <a:chOff x="3255" y="2073"/>
              <a:chExt cx="471" cy="472"/>
            </a:xfrm>
          </p:grpSpPr>
          <p:sp>
            <p:nvSpPr>
              <p:cNvPr id="79943" name="Rectangle 45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4" name="Rectangle 46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5" name="Rectangle 47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6" name="Rectangle 48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7" name="Rectangle 49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8" name="Rectangle 50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9" name="Rectangle 51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0" name="Rectangle 52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1" name="Rectangle 53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2" name="Rectangle 54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3" name="Rectangle 55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4" name="Rectangle 56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5" name="Rectangle 57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6" name="Rectangle 58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7" name="Rectangle 59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8" name="Rectangle 60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59" name="Rectangle 61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0" name="Rectangle 62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1" name="Rectangle 63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2" name="Rectangle 64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3" name="Rectangle 65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4" name="Rectangle 66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5" name="Rectangle 67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66" name="Rectangle 68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2808288" y="4689475"/>
            <a:ext cx="4814887" cy="749300"/>
            <a:chOff x="1455" y="2331"/>
            <a:chExt cx="3033" cy="472"/>
          </a:xfrm>
        </p:grpSpPr>
        <p:grpSp>
          <p:nvGrpSpPr>
            <p:cNvPr id="79891" name="Group 70"/>
            <p:cNvGrpSpPr>
              <a:grpSpLocks/>
            </p:cNvGrpSpPr>
            <p:nvPr/>
          </p:nvGrpSpPr>
          <p:grpSpPr bwMode="auto">
            <a:xfrm>
              <a:off x="1455" y="2331"/>
              <a:ext cx="471" cy="472"/>
              <a:chOff x="3255" y="2073"/>
              <a:chExt cx="471" cy="472"/>
            </a:xfrm>
          </p:grpSpPr>
          <p:sp>
            <p:nvSpPr>
              <p:cNvPr id="79917" name="Rectangle 71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8" name="Rectangle 72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9" name="Rectangle 73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0" name="Rectangle 74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1" name="Rectangle 75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2" name="Rectangle 76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3" name="Rectangle 77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4" name="Rectangle 78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5" name="Rectangle 79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6" name="Rectangle 80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7" name="Rectangle 81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8" name="Rectangle 82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29" name="Rectangle 83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0" name="Rectangle 84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1" name="Rectangle 85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2" name="Rectangle 86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3" name="Rectangle 87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4" name="Rectangle 88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5" name="Rectangle 89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6" name="Rectangle 90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7" name="Rectangle 91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8" name="Rectangle 92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39" name="Rectangle 93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40" name="Rectangle 94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9892" name="Group 95"/>
            <p:cNvGrpSpPr>
              <a:grpSpLocks/>
            </p:cNvGrpSpPr>
            <p:nvPr/>
          </p:nvGrpSpPr>
          <p:grpSpPr bwMode="auto">
            <a:xfrm>
              <a:off x="4017" y="2331"/>
              <a:ext cx="471" cy="472"/>
              <a:chOff x="3255" y="2073"/>
              <a:chExt cx="471" cy="472"/>
            </a:xfrm>
          </p:grpSpPr>
          <p:sp>
            <p:nvSpPr>
              <p:cNvPr id="79893" name="Rectangle 96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4" name="Rectangle 97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5" name="Rectangle 98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6" name="Rectangle 99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7" name="Rectangle 100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8" name="Rectangle 101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899" name="Rectangle 102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0" name="Rectangle 103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1" name="Rectangle 104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2" name="Rectangle 105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3" name="Rectangle 106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4" name="Rectangle 107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5" name="Rectangle 108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6" name="Rectangle 109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7" name="Rectangle 110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8" name="Rectangle 111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09" name="Rectangle 112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0" name="Rectangle 113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1" name="Rectangle 114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2" name="Rectangle 115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3" name="Rectangle 116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4" name="Rectangle 117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5" name="Rectangle 118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916" name="Rectangle 119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9886" name="Text Box 120"/>
          <p:cNvSpPr txBox="1">
            <a:spLocks noChangeArrowheads="1"/>
          </p:cNvSpPr>
          <p:nvPr/>
        </p:nvSpPr>
        <p:spPr bwMode="auto">
          <a:xfrm>
            <a:off x="4441825" y="4743450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79887" name="Text Box 121"/>
          <p:cNvSpPr txBox="1">
            <a:spLocks noChangeArrowheads="1"/>
          </p:cNvSpPr>
          <p:nvPr/>
        </p:nvSpPr>
        <p:spPr bwMode="auto">
          <a:xfrm>
            <a:off x="8531225" y="2312988"/>
            <a:ext cx="6413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::</a:t>
            </a:r>
          </a:p>
        </p:txBody>
      </p:sp>
      <p:sp>
        <p:nvSpPr>
          <p:cNvPr id="79888" name="Text Box 122"/>
          <p:cNvSpPr txBox="1">
            <a:spLocks noChangeArrowheads="1"/>
          </p:cNvSpPr>
          <p:nvPr/>
        </p:nvSpPr>
        <p:spPr bwMode="auto">
          <a:xfrm>
            <a:off x="1143000" y="3581400"/>
            <a:ext cx="3097323" cy="646331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 dirty="0" smtClean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 (Control)</a:t>
            </a:r>
            <a:endParaRPr lang="en-US" altLang="zh-CN" b="1" i="0" dirty="0">
              <a:solidFill>
                <a:schemeClr val="tx1"/>
              </a:solidFill>
              <a:latin typeface="Verdana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79889" name="Text Box 123"/>
          <p:cNvSpPr txBox="1">
            <a:spLocks noChangeArrowheads="1"/>
          </p:cNvSpPr>
          <p:nvPr/>
        </p:nvSpPr>
        <p:spPr bwMode="auto">
          <a:xfrm>
            <a:off x="5257800" y="6211669"/>
            <a:ext cx="3142207" cy="646331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 dirty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</a:t>
            </a:r>
            <a:r>
              <a:rPr lang="en-US" altLang="zh-CN" b="1" i="0" dirty="0" smtClean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’ (Output)</a:t>
            </a:r>
            <a:endParaRPr lang="en-US" altLang="zh-CN" b="1" i="0" dirty="0">
              <a:solidFill>
                <a:schemeClr val="tx1"/>
              </a:solidFill>
              <a:latin typeface="Verdana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79890" name="Text Box 124"/>
          <p:cNvSpPr txBox="1">
            <a:spLocks noChangeArrowheads="1"/>
          </p:cNvSpPr>
          <p:nvPr/>
        </p:nvSpPr>
        <p:spPr bwMode="auto">
          <a:xfrm>
            <a:off x="1143000" y="6211669"/>
            <a:ext cx="3089307" cy="646331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 dirty="0" smtClean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 (Control)</a:t>
            </a:r>
            <a:endParaRPr lang="en-US" altLang="zh-CN" b="1" i="0" dirty="0">
              <a:solidFill>
                <a:schemeClr val="tx1"/>
              </a:solidFill>
              <a:latin typeface="Verdana" pitchFamily="34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Steps of Texturing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(from Greg Turk)</a:t>
            </a:r>
            <a:endParaRPr lang="zh-CN" altLang="en-US" sz="3300" smtClean="0">
              <a:ea typeface="宋体" pitchFamily="2" charset="-122"/>
            </a:endParaRPr>
          </a:p>
        </p:txBody>
      </p:sp>
      <p:pic>
        <p:nvPicPr>
          <p:cNvPr id="444419" name="Picture 3" descr="alg0a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667000"/>
            <a:ext cx="1984375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3200400" y="2286000"/>
            <a:ext cx="2405063" cy="2386013"/>
            <a:chOff x="2004" y="1248"/>
            <a:chExt cx="1515" cy="1503"/>
          </a:xfrm>
        </p:grpSpPr>
        <p:pic>
          <p:nvPicPr>
            <p:cNvPr id="444421" name="Picture 5" descr="alg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04" y="1248"/>
              <a:ext cx="1503" cy="150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</p:pic>
        <p:pic>
          <p:nvPicPr>
            <p:cNvPr id="444422" name="Picture 6" descr="alg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6" y="1248"/>
              <a:ext cx="1503" cy="15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</p:pic>
      </p:grpSp>
      <p:pic>
        <p:nvPicPr>
          <p:cNvPr id="444423" name="Picture 7" descr="stonebunny_cover_lowres"/>
          <p:cNvPicPr>
            <a:picLocks noGrp="1" noChangeArrowheads="1"/>
          </p:cNvPicPr>
          <p:nvPr>
            <p:ph idx="4294967295"/>
          </p:nvPr>
        </p:nvPicPr>
        <p:blipFill>
          <a:blip r:embed="rId6">
            <a:lum bright="6000"/>
          </a:blip>
          <a:srcRect/>
          <a:stretch>
            <a:fillRect/>
          </a:stretch>
        </p:blipFill>
        <p:spPr bwMode="blackGray">
          <a:xfrm>
            <a:off x="6324600" y="2286000"/>
            <a:ext cx="2386013" cy="2386013"/>
          </a:xfrm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381000" y="4648200"/>
            <a:ext cx="2101850" cy="1066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>
                <a:ea typeface="宋体" pitchFamily="2" charset="-122"/>
              </a:rPr>
              <a:t>texture</a:t>
            </a:r>
          </a:p>
          <a:p>
            <a:r>
              <a:rPr lang="en-US" altLang="zh-CN" sz="3200">
                <a:ea typeface="宋体" pitchFamily="2" charset="-122"/>
              </a:rPr>
              <a:t>acquisition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3200400" y="4724400"/>
            <a:ext cx="1739900" cy="1066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>
                <a:ea typeface="宋体" pitchFamily="2" charset="-122"/>
              </a:rPr>
              <a:t>texture</a:t>
            </a:r>
          </a:p>
          <a:p>
            <a:r>
              <a:rPr lang="en-US" altLang="zh-CN" sz="3200">
                <a:ea typeface="宋体" pitchFamily="2" charset="-122"/>
              </a:rPr>
              <a:t>mapping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6324600" y="4724400"/>
            <a:ext cx="1914307" cy="10772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ea typeface="宋体" pitchFamily="2" charset="-122"/>
              </a:rPr>
              <a:t>texture</a:t>
            </a:r>
          </a:p>
          <a:p>
            <a:r>
              <a:rPr lang="en-US" altLang="zh-CN" sz="3200" dirty="0" smtClean="0">
                <a:ea typeface="宋体" pitchFamily="2" charset="-122"/>
              </a:rPr>
              <a:t>rendering</a:t>
            </a:r>
            <a:endParaRPr lang="en-US" altLang="zh-CN" sz="3200" dirty="0">
              <a:ea typeface="宋体" pitchFamily="2" charset="-122"/>
            </a:endParaRP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6705600" y="6324600"/>
            <a:ext cx="2179638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>
                <a:ea typeface="宋体" pitchFamily="2" charset="-122"/>
              </a:rPr>
              <a:t>Image courtesy of Emil Praun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441825" y="4743450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441825" y="2211388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64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2900" smtClean="0">
                <a:ea typeface="宋体" pitchFamily="2" charset="-122"/>
              </a:rPr>
              <a:t>Synthesis</a:t>
            </a:r>
            <a:endParaRPr lang="en-US" altLang="zh-CN" sz="1900" smtClean="0">
              <a:ea typeface="宋体" pitchFamily="2" charset="-122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925513" y="4127500"/>
            <a:ext cx="3452812" cy="2163763"/>
            <a:chOff x="600" y="2774"/>
            <a:chExt cx="2175" cy="1363"/>
          </a:xfrm>
        </p:grpSpPr>
        <p:sp>
          <p:nvSpPr>
            <p:cNvPr id="81076" name="Freeform 6"/>
            <p:cNvSpPr>
              <a:spLocks/>
            </p:cNvSpPr>
            <p:nvPr/>
          </p:nvSpPr>
          <p:spPr bwMode="auto">
            <a:xfrm>
              <a:off x="600" y="2774"/>
              <a:ext cx="2175" cy="1357"/>
            </a:xfrm>
            <a:custGeom>
              <a:avLst/>
              <a:gdLst>
                <a:gd name="T0" fmla="*/ 411 w 2175"/>
                <a:gd name="T1" fmla="*/ 2 h 1735"/>
                <a:gd name="T2" fmla="*/ 364 w 2175"/>
                <a:gd name="T3" fmla="*/ 3 h 1735"/>
                <a:gd name="T4" fmla="*/ 317 w 2175"/>
                <a:gd name="T5" fmla="*/ 5 h 1735"/>
                <a:gd name="T6" fmla="*/ 264 w 2175"/>
                <a:gd name="T7" fmla="*/ 10 h 1735"/>
                <a:gd name="T8" fmla="*/ 241 w 2175"/>
                <a:gd name="T9" fmla="*/ 13 h 1735"/>
                <a:gd name="T10" fmla="*/ 229 w 2175"/>
                <a:gd name="T11" fmla="*/ 16 h 1735"/>
                <a:gd name="T12" fmla="*/ 358 w 2175"/>
                <a:gd name="T13" fmla="*/ 30 h 1735"/>
                <a:gd name="T14" fmla="*/ 505 w 2175"/>
                <a:gd name="T15" fmla="*/ 29 h 1735"/>
                <a:gd name="T16" fmla="*/ 535 w 2175"/>
                <a:gd name="T17" fmla="*/ 27 h 1735"/>
                <a:gd name="T18" fmla="*/ 723 w 2175"/>
                <a:gd name="T19" fmla="*/ 23 h 1735"/>
                <a:gd name="T20" fmla="*/ 811 w 2175"/>
                <a:gd name="T21" fmla="*/ 23 h 1735"/>
                <a:gd name="T22" fmla="*/ 846 w 2175"/>
                <a:gd name="T23" fmla="*/ 24 h 1735"/>
                <a:gd name="T24" fmla="*/ 911 w 2175"/>
                <a:gd name="T25" fmla="*/ 25 h 1735"/>
                <a:gd name="T26" fmla="*/ 1058 w 2175"/>
                <a:gd name="T27" fmla="*/ 27 h 1735"/>
                <a:gd name="T28" fmla="*/ 1217 w 2175"/>
                <a:gd name="T29" fmla="*/ 30 h 1735"/>
                <a:gd name="T30" fmla="*/ 1287 w 2175"/>
                <a:gd name="T31" fmla="*/ 32 h 1735"/>
                <a:gd name="T32" fmla="*/ 1328 w 2175"/>
                <a:gd name="T33" fmla="*/ 33 h 1735"/>
                <a:gd name="T34" fmla="*/ 1352 w 2175"/>
                <a:gd name="T35" fmla="*/ 33 h 1735"/>
                <a:gd name="T36" fmla="*/ 1411 w 2175"/>
                <a:gd name="T37" fmla="*/ 35 h 1735"/>
                <a:gd name="T38" fmla="*/ 1452 w 2175"/>
                <a:gd name="T39" fmla="*/ 35 h 1735"/>
                <a:gd name="T40" fmla="*/ 1593 w 2175"/>
                <a:gd name="T41" fmla="*/ 37 h 1735"/>
                <a:gd name="T42" fmla="*/ 1928 w 2175"/>
                <a:gd name="T43" fmla="*/ 35 h 1735"/>
                <a:gd name="T44" fmla="*/ 2051 w 2175"/>
                <a:gd name="T45" fmla="*/ 33 h 1735"/>
                <a:gd name="T46" fmla="*/ 2069 w 2175"/>
                <a:gd name="T47" fmla="*/ 29 h 1735"/>
                <a:gd name="T48" fmla="*/ 2039 w 2175"/>
                <a:gd name="T49" fmla="*/ 20 h 1735"/>
                <a:gd name="T50" fmla="*/ 2028 w 2175"/>
                <a:gd name="T51" fmla="*/ 18 h 1735"/>
                <a:gd name="T52" fmla="*/ 1963 w 2175"/>
                <a:gd name="T53" fmla="*/ 16 h 1735"/>
                <a:gd name="T54" fmla="*/ 1928 w 2175"/>
                <a:gd name="T55" fmla="*/ 14 h 1735"/>
                <a:gd name="T56" fmla="*/ 1881 w 2175"/>
                <a:gd name="T57" fmla="*/ 11 h 1735"/>
                <a:gd name="T58" fmla="*/ 1781 w 2175"/>
                <a:gd name="T59" fmla="*/ 9 h 1735"/>
                <a:gd name="T60" fmla="*/ 1734 w 2175"/>
                <a:gd name="T61" fmla="*/ 6 h 1735"/>
                <a:gd name="T62" fmla="*/ 1681 w 2175"/>
                <a:gd name="T63" fmla="*/ 3 h 1735"/>
                <a:gd name="T64" fmla="*/ 1822 w 2175"/>
                <a:gd name="T65" fmla="*/ 2 h 1735"/>
                <a:gd name="T66" fmla="*/ 1934 w 2175"/>
                <a:gd name="T67" fmla="*/ 2 h 1735"/>
                <a:gd name="T68" fmla="*/ 1963 w 2175"/>
                <a:gd name="T69" fmla="*/ 2 h 1735"/>
                <a:gd name="T70" fmla="*/ 2175 w 2175"/>
                <a:gd name="T71" fmla="*/ 2 h 1735"/>
                <a:gd name="T72" fmla="*/ 2169 w 2175"/>
                <a:gd name="T73" fmla="*/ 72 h 1735"/>
                <a:gd name="T74" fmla="*/ 0 w 2175"/>
                <a:gd name="T75" fmla="*/ 72 h 1735"/>
                <a:gd name="T76" fmla="*/ 6 w 2175"/>
                <a:gd name="T77" fmla="*/ 2 h 1735"/>
                <a:gd name="T78" fmla="*/ 411 w 2175"/>
                <a:gd name="T79" fmla="*/ 2 h 17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75"/>
                <a:gd name="T121" fmla="*/ 0 h 1735"/>
                <a:gd name="T122" fmla="*/ 2175 w 2175"/>
                <a:gd name="T123" fmla="*/ 1735 h 17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75" h="1735">
                  <a:moveTo>
                    <a:pt x="411" y="19"/>
                  </a:moveTo>
                  <a:cubicBezTo>
                    <a:pt x="398" y="39"/>
                    <a:pt x="384" y="52"/>
                    <a:pt x="364" y="66"/>
                  </a:cubicBezTo>
                  <a:cubicBezTo>
                    <a:pt x="350" y="88"/>
                    <a:pt x="328" y="106"/>
                    <a:pt x="317" y="130"/>
                  </a:cubicBezTo>
                  <a:cubicBezTo>
                    <a:pt x="303" y="161"/>
                    <a:pt x="284" y="196"/>
                    <a:pt x="264" y="224"/>
                  </a:cubicBezTo>
                  <a:cubicBezTo>
                    <a:pt x="249" y="296"/>
                    <a:pt x="258" y="257"/>
                    <a:pt x="241" y="324"/>
                  </a:cubicBezTo>
                  <a:cubicBezTo>
                    <a:pt x="237" y="340"/>
                    <a:pt x="229" y="371"/>
                    <a:pt x="229" y="371"/>
                  </a:cubicBezTo>
                  <a:cubicBezTo>
                    <a:pt x="213" y="495"/>
                    <a:pt x="213" y="673"/>
                    <a:pt x="358" y="724"/>
                  </a:cubicBezTo>
                  <a:cubicBezTo>
                    <a:pt x="407" y="722"/>
                    <a:pt x="466" y="743"/>
                    <a:pt x="505" y="712"/>
                  </a:cubicBezTo>
                  <a:cubicBezTo>
                    <a:pt x="517" y="702"/>
                    <a:pt x="523" y="687"/>
                    <a:pt x="535" y="677"/>
                  </a:cubicBezTo>
                  <a:cubicBezTo>
                    <a:pt x="591" y="633"/>
                    <a:pt x="653" y="579"/>
                    <a:pt x="723" y="565"/>
                  </a:cubicBezTo>
                  <a:cubicBezTo>
                    <a:pt x="752" y="567"/>
                    <a:pt x="782" y="568"/>
                    <a:pt x="811" y="571"/>
                  </a:cubicBezTo>
                  <a:cubicBezTo>
                    <a:pt x="832" y="573"/>
                    <a:pt x="828" y="580"/>
                    <a:pt x="846" y="589"/>
                  </a:cubicBezTo>
                  <a:cubicBezTo>
                    <a:pt x="865" y="599"/>
                    <a:pt x="890" y="602"/>
                    <a:pt x="911" y="606"/>
                  </a:cubicBezTo>
                  <a:cubicBezTo>
                    <a:pt x="985" y="656"/>
                    <a:pt x="932" y="644"/>
                    <a:pt x="1058" y="659"/>
                  </a:cubicBezTo>
                  <a:cubicBezTo>
                    <a:pt x="1107" y="684"/>
                    <a:pt x="1164" y="723"/>
                    <a:pt x="1217" y="736"/>
                  </a:cubicBezTo>
                  <a:cubicBezTo>
                    <a:pt x="1233" y="760"/>
                    <a:pt x="1260" y="779"/>
                    <a:pt x="1287" y="789"/>
                  </a:cubicBezTo>
                  <a:cubicBezTo>
                    <a:pt x="1300" y="794"/>
                    <a:pt x="1314" y="796"/>
                    <a:pt x="1328" y="800"/>
                  </a:cubicBezTo>
                  <a:cubicBezTo>
                    <a:pt x="1336" y="802"/>
                    <a:pt x="1352" y="806"/>
                    <a:pt x="1352" y="806"/>
                  </a:cubicBezTo>
                  <a:cubicBezTo>
                    <a:pt x="1372" y="821"/>
                    <a:pt x="1389" y="841"/>
                    <a:pt x="1411" y="853"/>
                  </a:cubicBezTo>
                  <a:cubicBezTo>
                    <a:pt x="1423" y="860"/>
                    <a:pt x="1439" y="859"/>
                    <a:pt x="1452" y="865"/>
                  </a:cubicBezTo>
                  <a:cubicBezTo>
                    <a:pt x="1499" y="886"/>
                    <a:pt x="1542" y="890"/>
                    <a:pt x="1593" y="900"/>
                  </a:cubicBezTo>
                  <a:cubicBezTo>
                    <a:pt x="1714" y="896"/>
                    <a:pt x="1811" y="891"/>
                    <a:pt x="1928" y="871"/>
                  </a:cubicBezTo>
                  <a:cubicBezTo>
                    <a:pt x="1976" y="851"/>
                    <a:pt x="2014" y="839"/>
                    <a:pt x="2051" y="800"/>
                  </a:cubicBezTo>
                  <a:cubicBezTo>
                    <a:pt x="2069" y="748"/>
                    <a:pt x="2062" y="777"/>
                    <a:pt x="2069" y="712"/>
                  </a:cubicBezTo>
                  <a:cubicBezTo>
                    <a:pt x="2065" y="629"/>
                    <a:pt x="2064" y="560"/>
                    <a:pt x="2039" y="483"/>
                  </a:cubicBezTo>
                  <a:cubicBezTo>
                    <a:pt x="2035" y="469"/>
                    <a:pt x="2035" y="455"/>
                    <a:pt x="2028" y="442"/>
                  </a:cubicBezTo>
                  <a:cubicBezTo>
                    <a:pt x="2009" y="410"/>
                    <a:pt x="1994" y="394"/>
                    <a:pt x="1963" y="377"/>
                  </a:cubicBezTo>
                  <a:cubicBezTo>
                    <a:pt x="1951" y="370"/>
                    <a:pt x="1928" y="354"/>
                    <a:pt x="1928" y="354"/>
                  </a:cubicBezTo>
                  <a:cubicBezTo>
                    <a:pt x="1917" y="331"/>
                    <a:pt x="1901" y="288"/>
                    <a:pt x="1881" y="271"/>
                  </a:cubicBezTo>
                  <a:cubicBezTo>
                    <a:pt x="1852" y="246"/>
                    <a:pt x="1809" y="241"/>
                    <a:pt x="1781" y="213"/>
                  </a:cubicBezTo>
                  <a:cubicBezTo>
                    <a:pt x="1771" y="183"/>
                    <a:pt x="1752" y="166"/>
                    <a:pt x="1734" y="142"/>
                  </a:cubicBezTo>
                  <a:cubicBezTo>
                    <a:pt x="1715" y="117"/>
                    <a:pt x="1704" y="94"/>
                    <a:pt x="1681" y="72"/>
                  </a:cubicBezTo>
                  <a:cubicBezTo>
                    <a:pt x="1657" y="0"/>
                    <a:pt x="1791" y="10"/>
                    <a:pt x="1822" y="7"/>
                  </a:cubicBezTo>
                  <a:cubicBezTo>
                    <a:pt x="1862" y="28"/>
                    <a:pt x="1888" y="5"/>
                    <a:pt x="1934" y="13"/>
                  </a:cubicBezTo>
                  <a:cubicBezTo>
                    <a:pt x="1948" y="35"/>
                    <a:pt x="1938" y="30"/>
                    <a:pt x="1963" y="30"/>
                  </a:cubicBezTo>
                  <a:lnTo>
                    <a:pt x="2175" y="25"/>
                  </a:lnTo>
                  <a:lnTo>
                    <a:pt x="2169" y="1735"/>
                  </a:lnTo>
                  <a:lnTo>
                    <a:pt x="0" y="1735"/>
                  </a:lnTo>
                  <a:lnTo>
                    <a:pt x="6" y="19"/>
                  </a:lnTo>
                  <a:lnTo>
                    <a:pt x="411" y="19"/>
                  </a:lnTo>
                  <a:close/>
                </a:path>
              </a:pathLst>
            </a:custGeom>
            <a:solidFill>
              <a:srgbClr val="F4CAE4"/>
            </a:solidFill>
            <a:ln w="38100" cap="rnd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1077" name="Rectangle 7"/>
            <p:cNvSpPr>
              <a:spLocks noChangeArrowheads="1"/>
            </p:cNvSpPr>
            <p:nvPr/>
          </p:nvSpPr>
          <p:spPr bwMode="auto">
            <a:xfrm>
              <a:off x="600" y="2793"/>
              <a:ext cx="2169" cy="1344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0902" name="Group 8"/>
          <p:cNvGrpSpPr>
            <a:grpSpLocks/>
          </p:cNvGrpSpPr>
          <p:nvPr/>
        </p:nvGrpSpPr>
        <p:grpSpPr bwMode="auto">
          <a:xfrm>
            <a:off x="4945063" y="4137025"/>
            <a:ext cx="3452812" cy="2162175"/>
            <a:chOff x="3245" y="2396"/>
            <a:chExt cx="2175" cy="1741"/>
          </a:xfrm>
        </p:grpSpPr>
        <p:sp>
          <p:nvSpPr>
            <p:cNvPr id="81074" name="Freeform 9"/>
            <p:cNvSpPr>
              <a:spLocks/>
            </p:cNvSpPr>
            <p:nvPr/>
          </p:nvSpPr>
          <p:spPr bwMode="auto">
            <a:xfrm>
              <a:off x="3245" y="2396"/>
              <a:ext cx="2175" cy="1735"/>
            </a:xfrm>
            <a:custGeom>
              <a:avLst/>
              <a:gdLst>
                <a:gd name="T0" fmla="*/ 411 w 2175"/>
                <a:gd name="T1" fmla="*/ 19 h 1735"/>
                <a:gd name="T2" fmla="*/ 364 w 2175"/>
                <a:gd name="T3" fmla="*/ 66 h 1735"/>
                <a:gd name="T4" fmla="*/ 317 w 2175"/>
                <a:gd name="T5" fmla="*/ 130 h 1735"/>
                <a:gd name="T6" fmla="*/ 264 w 2175"/>
                <a:gd name="T7" fmla="*/ 224 h 1735"/>
                <a:gd name="T8" fmla="*/ 241 w 2175"/>
                <a:gd name="T9" fmla="*/ 324 h 1735"/>
                <a:gd name="T10" fmla="*/ 229 w 2175"/>
                <a:gd name="T11" fmla="*/ 371 h 1735"/>
                <a:gd name="T12" fmla="*/ 358 w 2175"/>
                <a:gd name="T13" fmla="*/ 724 h 1735"/>
                <a:gd name="T14" fmla="*/ 505 w 2175"/>
                <a:gd name="T15" fmla="*/ 712 h 1735"/>
                <a:gd name="T16" fmla="*/ 535 w 2175"/>
                <a:gd name="T17" fmla="*/ 677 h 1735"/>
                <a:gd name="T18" fmla="*/ 723 w 2175"/>
                <a:gd name="T19" fmla="*/ 565 h 1735"/>
                <a:gd name="T20" fmla="*/ 811 w 2175"/>
                <a:gd name="T21" fmla="*/ 571 h 1735"/>
                <a:gd name="T22" fmla="*/ 846 w 2175"/>
                <a:gd name="T23" fmla="*/ 589 h 1735"/>
                <a:gd name="T24" fmla="*/ 911 w 2175"/>
                <a:gd name="T25" fmla="*/ 606 h 1735"/>
                <a:gd name="T26" fmla="*/ 1058 w 2175"/>
                <a:gd name="T27" fmla="*/ 659 h 1735"/>
                <a:gd name="T28" fmla="*/ 1217 w 2175"/>
                <a:gd name="T29" fmla="*/ 736 h 1735"/>
                <a:gd name="T30" fmla="*/ 1287 w 2175"/>
                <a:gd name="T31" fmla="*/ 789 h 1735"/>
                <a:gd name="T32" fmla="*/ 1328 w 2175"/>
                <a:gd name="T33" fmla="*/ 800 h 1735"/>
                <a:gd name="T34" fmla="*/ 1352 w 2175"/>
                <a:gd name="T35" fmla="*/ 806 h 1735"/>
                <a:gd name="T36" fmla="*/ 1411 w 2175"/>
                <a:gd name="T37" fmla="*/ 853 h 1735"/>
                <a:gd name="T38" fmla="*/ 1452 w 2175"/>
                <a:gd name="T39" fmla="*/ 865 h 1735"/>
                <a:gd name="T40" fmla="*/ 1593 w 2175"/>
                <a:gd name="T41" fmla="*/ 900 h 1735"/>
                <a:gd name="T42" fmla="*/ 1928 w 2175"/>
                <a:gd name="T43" fmla="*/ 871 h 1735"/>
                <a:gd name="T44" fmla="*/ 2051 w 2175"/>
                <a:gd name="T45" fmla="*/ 800 h 1735"/>
                <a:gd name="T46" fmla="*/ 2069 w 2175"/>
                <a:gd name="T47" fmla="*/ 712 h 1735"/>
                <a:gd name="T48" fmla="*/ 2039 w 2175"/>
                <a:gd name="T49" fmla="*/ 483 h 1735"/>
                <a:gd name="T50" fmla="*/ 2028 w 2175"/>
                <a:gd name="T51" fmla="*/ 442 h 1735"/>
                <a:gd name="T52" fmla="*/ 1963 w 2175"/>
                <a:gd name="T53" fmla="*/ 377 h 1735"/>
                <a:gd name="T54" fmla="*/ 1928 w 2175"/>
                <a:gd name="T55" fmla="*/ 354 h 1735"/>
                <a:gd name="T56" fmla="*/ 1881 w 2175"/>
                <a:gd name="T57" fmla="*/ 271 h 1735"/>
                <a:gd name="T58" fmla="*/ 1781 w 2175"/>
                <a:gd name="T59" fmla="*/ 213 h 1735"/>
                <a:gd name="T60" fmla="*/ 1734 w 2175"/>
                <a:gd name="T61" fmla="*/ 142 h 1735"/>
                <a:gd name="T62" fmla="*/ 1681 w 2175"/>
                <a:gd name="T63" fmla="*/ 72 h 1735"/>
                <a:gd name="T64" fmla="*/ 1822 w 2175"/>
                <a:gd name="T65" fmla="*/ 7 h 1735"/>
                <a:gd name="T66" fmla="*/ 1934 w 2175"/>
                <a:gd name="T67" fmla="*/ 13 h 1735"/>
                <a:gd name="T68" fmla="*/ 1963 w 2175"/>
                <a:gd name="T69" fmla="*/ 30 h 1735"/>
                <a:gd name="T70" fmla="*/ 2175 w 2175"/>
                <a:gd name="T71" fmla="*/ 25 h 1735"/>
                <a:gd name="T72" fmla="*/ 2169 w 2175"/>
                <a:gd name="T73" fmla="*/ 1735 h 1735"/>
                <a:gd name="T74" fmla="*/ 0 w 2175"/>
                <a:gd name="T75" fmla="*/ 1735 h 1735"/>
                <a:gd name="T76" fmla="*/ 6 w 2175"/>
                <a:gd name="T77" fmla="*/ 19 h 1735"/>
                <a:gd name="T78" fmla="*/ 411 w 2175"/>
                <a:gd name="T79" fmla="*/ 19 h 17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75"/>
                <a:gd name="T121" fmla="*/ 0 h 1735"/>
                <a:gd name="T122" fmla="*/ 2175 w 2175"/>
                <a:gd name="T123" fmla="*/ 1735 h 17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75" h="1735">
                  <a:moveTo>
                    <a:pt x="411" y="19"/>
                  </a:moveTo>
                  <a:cubicBezTo>
                    <a:pt x="398" y="39"/>
                    <a:pt x="384" y="52"/>
                    <a:pt x="364" y="66"/>
                  </a:cubicBezTo>
                  <a:cubicBezTo>
                    <a:pt x="350" y="88"/>
                    <a:pt x="328" y="106"/>
                    <a:pt x="317" y="130"/>
                  </a:cubicBezTo>
                  <a:cubicBezTo>
                    <a:pt x="303" y="161"/>
                    <a:pt x="284" y="196"/>
                    <a:pt x="264" y="224"/>
                  </a:cubicBezTo>
                  <a:cubicBezTo>
                    <a:pt x="249" y="296"/>
                    <a:pt x="258" y="257"/>
                    <a:pt x="241" y="324"/>
                  </a:cubicBezTo>
                  <a:cubicBezTo>
                    <a:pt x="237" y="340"/>
                    <a:pt x="229" y="371"/>
                    <a:pt x="229" y="371"/>
                  </a:cubicBezTo>
                  <a:cubicBezTo>
                    <a:pt x="213" y="495"/>
                    <a:pt x="213" y="673"/>
                    <a:pt x="358" y="724"/>
                  </a:cubicBezTo>
                  <a:cubicBezTo>
                    <a:pt x="407" y="722"/>
                    <a:pt x="466" y="743"/>
                    <a:pt x="505" y="712"/>
                  </a:cubicBezTo>
                  <a:cubicBezTo>
                    <a:pt x="517" y="702"/>
                    <a:pt x="523" y="687"/>
                    <a:pt x="535" y="677"/>
                  </a:cubicBezTo>
                  <a:cubicBezTo>
                    <a:pt x="591" y="633"/>
                    <a:pt x="653" y="579"/>
                    <a:pt x="723" y="565"/>
                  </a:cubicBezTo>
                  <a:cubicBezTo>
                    <a:pt x="752" y="567"/>
                    <a:pt x="782" y="568"/>
                    <a:pt x="811" y="571"/>
                  </a:cubicBezTo>
                  <a:cubicBezTo>
                    <a:pt x="832" y="573"/>
                    <a:pt x="828" y="580"/>
                    <a:pt x="846" y="589"/>
                  </a:cubicBezTo>
                  <a:cubicBezTo>
                    <a:pt x="865" y="599"/>
                    <a:pt x="890" y="602"/>
                    <a:pt x="911" y="606"/>
                  </a:cubicBezTo>
                  <a:cubicBezTo>
                    <a:pt x="985" y="656"/>
                    <a:pt x="932" y="644"/>
                    <a:pt x="1058" y="659"/>
                  </a:cubicBezTo>
                  <a:cubicBezTo>
                    <a:pt x="1107" y="684"/>
                    <a:pt x="1164" y="723"/>
                    <a:pt x="1217" y="736"/>
                  </a:cubicBezTo>
                  <a:cubicBezTo>
                    <a:pt x="1233" y="760"/>
                    <a:pt x="1260" y="779"/>
                    <a:pt x="1287" y="789"/>
                  </a:cubicBezTo>
                  <a:cubicBezTo>
                    <a:pt x="1300" y="794"/>
                    <a:pt x="1314" y="796"/>
                    <a:pt x="1328" y="800"/>
                  </a:cubicBezTo>
                  <a:cubicBezTo>
                    <a:pt x="1336" y="802"/>
                    <a:pt x="1352" y="806"/>
                    <a:pt x="1352" y="806"/>
                  </a:cubicBezTo>
                  <a:cubicBezTo>
                    <a:pt x="1372" y="821"/>
                    <a:pt x="1389" y="841"/>
                    <a:pt x="1411" y="853"/>
                  </a:cubicBezTo>
                  <a:cubicBezTo>
                    <a:pt x="1423" y="860"/>
                    <a:pt x="1439" y="859"/>
                    <a:pt x="1452" y="865"/>
                  </a:cubicBezTo>
                  <a:cubicBezTo>
                    <a:pt x="1499" y="886"/>
                    <a:pt x="1542" y="890"/>
                    <a:pt x="1593" y="900"/>
                  </a:cubicBezTo>
                  <a:cubicBezTo>
                    <a:pt x="1714" y="896"/>
                    <a:pt x="1811" y="891"/>
                    <a:pt x="1928" y="871"/>
                  </a:cubicBezTo>
                  <a:cubicBezTo>
                    <a:pt x="1976" y="851"/>
                    <a:pt x="2014" y="839"/>
                    <a:pt x="2051" y="800"/>
                  </a:cubicBezTo>
                  <a:cubicBezTo>
                    <a:pt x="2069" y="748"/>
                    <a:pt x="2062" y="777"/>
                    <a:pt x="2069" y="712"/>
                  </a:cubicBezTo>
                  <a:cubicBezTo>
                    <a:pt x="2065" y="629"/>
                    <a:pt x="2064" y="560"/>
                    <a:pt x="2039" y="483"/>
                  </a:cubicBezTo>
                  <a:cubicBezTo>
                    <a:pt x="2035" y="469"/>
                    <a:pt x="2035" y="455"/>
                    <a:pt x="2028" y="442"/>
                  </a:cubicBezTo>
                  <a:cubicBezTo>
                    <a:pt x="2009" y="410"/>
                    <a:pt x="1994" y="394"/>
                    <a:pt x="1963" y="377"/>
                  </a:cubicBezTo>
                  <a:cubicBezTo>
                    <a:pt x="1951" y="370"/>
                    <a:pt x="1928" y="354"/>
                    <a:pt x="1928" y="354"/>
                  </a:cubicBezTo>
                  <a:cubicBezTo>
                    <a:pt x="1917" y="331"/>
                    <a:pt x="1901" y="288"/>
                    <a:pt x="1881" y="271"/>
                  </a:cubicBezTo>
                  <a:cubicBezTo>
                    <a:pt x="1852" y="246"/>
                    <a:pt x="1809" y="241"/>
                    <a:pt x="1781" y="213"/>
                  </a:cubicBezTo>
                  <a:cubicBezTo>
                    <a:pt x="1771" y="183"/>
                    <a:pt x="1752" y="166"/>
                    <a:pt x="1734" y="142"/>
                  </a:cubicBezTo>
                  <a:cubicBezTo>
                    <a:pt x="1715" y="117"/>
                    <a:pt x="1704" y="94"/>
                    <a:pt x="1681" y="72"/>
                  </a:cubicBezTo>
                  <a:cubicBezTo>
                    <a:pt x="1657" y="0"/>
                    <a:pt x="1791" y="10"/>
                    <a:pt x="1822" y="7"/>
                  </a:cubicBezTo>
                  <a:cubicBezTo>
                    <a:pt x="1862" y="28"/>
                    <a:pt x="1888" y="5"/>
                    <a:pt x="1934" y="13"/>
                  </a:cubicBezTo>
                  <a:cubicBezTo>
                    <a:pt x="1948" y="35"/>
                    <a:pt x="1938" y="30"/>
                    <a:pt x="1963" y="30"/>
                  </a:cubicBezTo>
                  <a:lnTo>
                    <a:pt x="2175" y="25"/>
                  </a:lnTo>
                  <a:lnTo>
                    <a:pt x="2169" y="1735"/>
                  </a:lnTo>
                  <a:lnTo>
                    <a:pt x="0" y="1735"/>
                  </a:lnTo>
                  <a:lnTo>
                    <a:pt x="6" y="19"/>
                  </a:lnTo>
                  <a:lnTo>
                    <a:pt x="411" y="19"/>
                  </a:lnTo>
                  <a:close/>
                </a:path>
              </a:pathLst>
            </a:custGeom>
            <a:solidFill>
              <a:srgbClr val="C1EFA1"/>
            </a:solidFill>
            <a:ln w="38100" cap="rnd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1075" name="Rectangle 10"/>
            <p:cNvSpPr>
              <a:spLocks noChangeArrowheads="1"/>
            </p:cNvSpPr>
            <p:nvPr/>
          </p:nvSpPr>
          <p:spPr bwMode="auto">
            <a:xfrm>
              <a:off x="3245" y="2415"/>
              <a:ext cx="2169" cy="1722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03" name="Freeform 11"/>
          <p:cNvSpPr>
            <a:spLocks/>
          </p:cNvSpPr>
          <p:nvPr/>
        </p:nvSpPr>
        <p:spPr bwMode="auto">
          <a:xfrm>
            <a:off x="1638300" y="1733550"/>
            <a:ext cx="2763838" cy="1860550"/>
          </a:xfrm>
          <a:custGeom>
            <a:avLst/>
            <a:gdLst>
              <a:gd name="T0" fmla="*/ 2147483647 w 1741"/>
              <a:gd name="T1" fmla="*/ 2147483647 h 1686"/>
              <a:gd name="T2" fmla="*/ 2147483647 w 1741"/>
              <a:gd name="T3" fmla="*/ 2147483647 h 1686"/>
              <a:gd name="T4" fmla="*/ 2147483647 w 1741"/>
              <a:gd name="T5" fmla="*/ 2147483647 h 1686"/>
              <a:gd name="T6" fmla="*/ 2147483647 w 1741"/>
              <a:gd name="T7" fmla="*/ 2147483647 h 1686"/>
              <a:gd name="T8" fmla="*/ 2147483647 w 1741"/>
              <a:gd name="T9" fmla="*/ 2147483647 h 1686"/>
              <a:gd name="T10" fmla="*/ 2147483647 w 1741"/>
              <a:gd name="T11" fmla="*/ 2147483647 h 1686"/>
              <a:gd name="T12" fmla="*/ 2147483647 w 1741"/>
              <a:gd name="T13" fmla="*/ 2147483647 h 1686"/>
              <a:gd name="T14" fmla="*/ 2147483647 w 1741"/>
              <a:gd name="T15" fmla="*/ 2147483647 h 1686"/>
              <a:gd name="T16" fmla="*/ 2147483647 w 1741"/>
              <a:gd name="T17" fmla="*/ 2147483647 h 1686"/>
              <a:gd name="T18" fmla="*/ 2147483647 w 1741"/>
              <a:gd name="T19" fmla="*/ 2147483647 h 1686"/>
              <a:gd name="T20" fmla="*/ 2147483647 w 1741"/>
              <a:gd name="T21" fmla="*/ 2147483647 h 1686"/>
              <a:gd name="T22" fmla="*/ 2147483647 w 1741"/>
              <a:gd name="T23" fmla="*/ 2147483647 h 1686"/>
              <a:gd name="T24" fmla="*/ 2147483647 w 1741"/>
              <a:gd name="T25" fmla="*/ 2147483647 h 1686"/>
              <a:gd name="T26" fmla="*/ 2147483647 w 1741"/>
              <a:gd name="T27" fmla="*/ 2147483647 h 1686"/>
              <a:gd name="T28" fmla="*/ 2147483647 w 1741"/>
              <a:gd name="T29" fmla="*/ 2147483647 h 1686"/>
              <a:gd name="T30" fmla="*/ 2147483647 w 1741"/>
              <a:gd name="T31" fmla="*/ 2147483647 h 1686"/>
              <a:gd name="T32" fmla="*/ 2147483647 w 1741"/>
              <a:gd name="T33" fmla="*/ 2147483647 h 1686"/>
              <a:gd name="T34" fmla="*/ 2147483647 w 1741"/>
              <a:gd name="T35" fmla="*/ 2147483647 h 1686"/>
              <a:gd name="T36" fmla="*/ 2147483647 w 1741"/>
              <a:gd name="T37" fmla="*/ 2147483647 h 1686"/>
              <a:gd name="T38" fmla="*/ 2147483647 w 1741"/>
              <a:gd name="T39" fmla="*/ 2147483647 h 1686"/>
              <a:gd name="T40" fmla="*/ 2147483647 w 1741"/>
              <a:gd name="T41" fmla="*/ 2147483647 h 1686"/>
              <a:gd name="T42" fmla="*/ 2147483647 w 1741"/>
              <a:gd name="T43" fmla="*/ 2147483647 h 1686"/>
              <a:gd name="T44" fmla="*/ 2147483647 w 1741"/>
              <a:gd name="T45" fmla="*/ 2147483647 h 1686"/>
              <a:gd name="T46" fmla="*/ 2147483647 w 1741"/>
              <a:gd name="T47" fmla="*/ 2147483647 h 1686"/>
              <a:gd name="T48" fmla="*/ 2147483647 w 1741"/>
              <a:gd name="T49" fmla="*/ 0 h 1686"/>
              <a:gd name="T50" fmla="*/ 2147483647 w 1741"/>
              <a:gd name="T51" fmla="*/ 2147483647 h 1686"/>
              <a:gd name="T52" fmla="*/ 2147483647 w 1741"/>
              <a:gd name="T53" fmla="*/ 2147483647 h 16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41"/>
              <a:gd name="T82" fmla="*/ 0 h 1686"/>
              <a:gd name="T83" fmla="*/ 1741 w 1741"/>
              <a:gd name="T84" fmla="*/ 1686 h 16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41" h="1686">
                <a:moveTo>
                  <a:pt x="168" y="1686"/>
                </a:moveTo>
                <a:cubicBezTo>
                  <a:pt x="141" y="1645"/>
                  <a:pt x="148" y="1596"/>
                  <a:pt x="132" y="1550"/>
                </a:cubicBezTo>
                <a:cubicBezTo>
                  <a:pt x="128" y="1538"/>
                  <a:pt x="129" y="1523"/>
                  <a:pt x="120" y="1514"/>
                </a:cubicBezTo>
                <a:cubicBezTo>
                  <a:pt x="97" y="1491"/>
                  <a:pt x="75" y="1468"/>
                  <a:pt x="55" y="1443"/>
                </a:cubicBezTo>
                <a:cubicBezTo>
                  <a:pt x="46" y="1432"/>
                  <a:pt x="31" y="1407"/>
                  <a:pt x="31" y="1407"/>
                </a:cubicBezTo>
                <a:cubicBezTo>
                  <a:pt x="27" y="1393"/>
                  <a:pt x="22" y="1379"/>
                  <a:pt x="19" y="1365"/>
                </a:cubicBezTo>
                <a:cubicBezTo>
                  <a:pt x="14" y="1341"/>
                  <a:pt x="7" y="1294"/>
                  <a:pt x="7" y="1294"/>
                </a:cubicBezTo>
                <a:cubicBezTo>
                  <a:pt x="1" y="1193"/>
                  <a:pt x="0" y="1101"/>
                  <a:pt x="25" y="1003"/>
                </a:cubicBezTo>
                <a:cubicBezTo>
                  <a:pt x="27" y="994"/>
                  <a:pt x="31" y="967"/>
                  <a:pt x="37" y="956"/>
                </a:cubicBezTo>
                <a:cubicBezTo>
                  <a:pt x="70" y="897"/>
                  <a:pt x="119" y="850"/>
                  <a:pt x="174" y="813"/>
                </a:cubicBezTo>
                <a:cubicBezTo>
                  <a:pt x="241" y="768"/>
                  <a:pt x="133" y="823"/>
                  <a:pt x="215" y="778"/>
                </a:cubicBezTo>
                <a:cubicBezTo>
                  <a:pt x="274" y="745"/>
                  <a:pt x="333" y="725"/>
                  <a:pt x="399" y="706"/>
                </a:cubicBezTo>
                <a:cubicBezTo>
                  <a:pt x="424" y="699"/>
                  <a:pt x="451" y="697"/>
                  <a:pt x="476" y="689"/>
                </a:cubicBezTo>
                <a:cubicBezTo>
                  <a:pt x="505" y="679"/>
                  <a:pt x="535" y="666"/>
                  <a:pt x="565" y="659"/>
                </a:cubicBezTo>
                <a:cubicBezTo>
                  <a:pt x="585" y="655"/>
                  <a:pt x="625" y="647"/>
                  <a:pt x="625" y="647"/>
                </a:cubicBezTo>
                <a:cubicBezTo>
                  <a:pt x="667" y="626"/>
                  <a:pt x="704" y="606"/>
                  <a:pt x="744" y="582"/>
                </a:cubicBezTo>
                <a:cubicBezTo>
                  <a:pt x="752" y="570"/>
                  <a:pt x="759" y="558"/>
                  <a:pt x="767" y="546"/>
                </a:cubicBezTo>
                <a:cubicBezTo>
                  <a:pt x="771" y="540"/>
                  <a:pt x="779" y="528"/>
                  <a:pt x="779" y="528"/>
                </a:cubicBezTo>
                <a:cubicBezTo>
                  <a:pt x="788" y="481"/>
                  <a:pt x="795" y="464"/>
                  <a:pt x="779" y="403"/>
                </a:cubicBezTo>
                <a:cubicBezTo>
                  <a:pt x="775" y="387"/>
                  <a:pt x="750" y="362"/>
                  <a:pt x="750" y="362"/>
                </a:cubicBezTo>
                <a:cubicBezTo>
                  <a:pt x="740" y="332"/>
                  <a:pt x="730" y="303"/>
                  <a:pt x="720" y="273"/>
                </a:cubicBezTo>
                <a:cubicBezTo>
                  <a:pt x="715" y="259"/>
                  <a:pt x="696" y="237"/>
                  <a:pt x="696" y="237"/>
                </a:cubicBezTo>
                <a:cubicBezTo>
                  <a:pt x="689" y="210"/>
                  <a:pt x="676" y="183"/>
                  <a:pt x="660" y="160"/>
                </a:cubicBezTo>
                <a:cubicBezTo>
                  <a:pt x="643" y="99"/>
                  <a:pt x="649" y="101"/>
                  <a:pt x="649" y="6"/>
                </a:cubicBezTo>
                <a:lnTo>
                  <a:pt x="1741" y="0"/>
                </a:lnTo>
                <a:lnTo>
                  <a:pt x="1741" y="1686"/>
                </a:lnTo>
                <a:lnTo>
                  <a:pt x="168" y="1686"/>
                </a:lnTo>
                <a:close/>
              </a:path>
            </a:pathLst>
          </a:custGeom>
          <a:solidFill>
            <a:srgbClr val="F4CAE4"/>
          </a:solidFill>
          <a:ln w="3810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904" name="Rectangle 12"/>
          <p:cNvSpPr>
            <a:spLocks noChangeArrowheads="1"/>
          </p:cNvSpPr>
          <p:nvPr/>
        </p:nvSpPr>
        <p:spPr bwMode="auto">
          <a:xfrm>
            <a:off x="801688" y="1733550"/>
            <a:ext cx="3609975" cy="1870075"/>
          </a:xfrm>
          <a:prstGeom prst="rect">
            <a:avLst/>
          </a:prstGeom>
          <a:noFill/>
          <a:ln w="38100" cap="rnd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0905" name="Group 13"/>
          <p:cNvGrpSpPr>
            <a:grpSpLocks/>
          </p:cNvGrpSpPr>
          <p:nvPr/>
        </p:nvGrpSpPr>
        <p:grpSpPr bwMode="auto">
          <a:xfrm>
            <a:off x="4892675" y="1738313"/>
            <a:ext cx="3609975" cy="1860550"/>
            <a:chOff x="3070" y="1663"/>
            <a:chExt cx="2274" cy="1686"/>
          </a:xfrm>
        </p:grpSpPr>
        <p:sp>
          <p:nvSpPr>
            <p:cNvPr id="81072" name="Freeform 14"/>
            <p:cNvSpPr>
              <a:spLocks/>
            </p:cNvSpPr>
            <p:nvPr/>
          </p:nvSpPr>
          <p:spPr bwMode="auto">
            <a:xfrm>
              <a:off x="3597" y="1663"/>
              <a:ext cx="1741" cy="1686"/>
            </a:xfrm>
            <a:custGeom>
              <a:avLst/>
              <a:gdLst>
                <a:gd name="T0" fmla="*/ 168 w 1741"/>
                <a:gd name="T1" fmla="*/ 1686 h 1686"/>
                <a:gd name="T2" fmla="*/ 132 w 1741"/>
                <a:gd name="T3" fmla="*/ 1550 h 1686"/>
                <a:gd name="T4" fmla="*/ 120 w 1741"/>
                <a:gd name="T5" fmla="*/ 1514 h 1686"/>
                <a:gd name="T6" fmla="*/ 55 w 1741"/>
                <a:gd name="T7" fmla="*/ 1443 h 1686"/>
                <a:gd name="T8" fmla="*/ 31 w 1741"/>
                <a:gd name="T9" fmla="*/ 1407 h 1686"/>
                <a:gd name="T10" fmla="*/ 19 w 1741"/>
                <a:gd name="T11" fmla="*/ 1365 h 1686"/>
                <a:gd name="T12" fmla="*/ 7 w 1741"/>
                <a:gd name="T13" fmla="*/ 1294 h 1686"/>
                <a:gd name="T14" fmla="*/ 25 w 1741"/>
                <a:gd name="T15" fmla="*/ 1003 h 1686"/>
                <a:gd name="T16" fmla="*/ 37 w 1741"/>
                <a:gd name="T17" fmla="*/ 956 h 1686"/>
                <a:gd name="T18" fmla="*/ 174 w 1741"/>
                <a:gd name="T19" fmla="*/ 813 h 1686"/>
                <a:gd name="T20" fmla="*/ 215 w 1741"/>
                <a:gd name="T21" fmla="*/ 778 h 1686"/>
                <a:gd name="T22" fmla="*/ 399 w 1741"/>
                <a:gd name="T23" fmla="*/ 706 h 1686"/>
                <a:gd name="T24" fmla="*/ 476 w 1741"/>
                <a:gd name="T25" fmla="*/ 689 h 1686"/>
                <a:gd name="T26" fmla="*/ 565 w 1741"/>
                <a:gd name="T27" fmla="*/ 659 h 1686"/>
                <a:gd name="T28" fmla="*/ 625 w 1741"/>
                <a:gd name="T29" fmla="*/ 647 h 1686"/>
                <a:gd name="T30" fmla="*/ 744 w 1741"/>
                <a:gd name="T31" fmla="*/ 582 h 1686"/>
                <a:gd name="T32" fmla="*/ 767 w 1741"/>
                <a:gd name="T33" fmla="*/ 546 h 1686"/>
                <a:gd name="T34" fmla="*/ 779 w 1741"/>
                <a:gd name="T35" fmla="*/ 528 h 1686"/>
                <a:gd name="T36" fmla="*/ 779 w 1741"/>
                <a:gd name="T37" fmla="*/ 403 h 1686"/>
                <a:gd name="T38" fmla="*/ 750 w 1741"/>
                <a:gd name="T39" fmla="*/ 362 h 1686"/>
                <a:gd name="T40" fmla="*/ 720 w 1741"/>
                <a:gd name="T41" fmla="*/ 273 h 1686"/>
                <a:gd name="T42" fmla="*/ 696 w 1741"/>
                <a:gd name="T43" fmla="*/ 237 h 1686"/>
                <a:gd name="T44" fmla="*/ 660 w 1741"/>
                <a:gd name="T45" fmla="*/ 160 h 1686"/>
                <a:gd name="T46" fmla="*/ 649 w 1741"/>
                <a:gd name="T47" fmla="*/ 6 h 1686"/>
                <a:gd name="T48" fmla="*/ 1741 w 1741"/>
                <a:gd name="T49" fmla="*/ 0 h 1686"/>
                <a:gd name="T50" fmla="*/ 1741 w 1741"/>
                <a:gd name="T51" fmla="*/ 1686 h 1686"/>
                <a:gd name="T52" fmla="*/ 168 w 1741"/>
                <a:gd name="T53" fmla="*/ 1686 h 16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41"/>
                <a:gd name="T82" fmla="*/ 0 h 1686"/>
                <a:gd name="T83" fmla="*/ 1741 w 1741"/>
                <a:gd name="T84" fmla="*/ 1686 h 16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41" h="1686">
                  <a:moveTo>
                    <a:pt x="168" y="1686"/>
                  </a:moveTo>
                  <a:cubicBezTo>
                    <a:pt x="141" y="1645"/>
                    <a:pt x="148" y="1596"/>
                    <a:pt x="132" y="1550"/>
                  </a:cubicBezTo>
                  <a:cubicBezTo>
                    <a:pt x="128" y="1538"/>
                    <a:pt x="129" y="1523"/>
                    <a:pt x="120" y="1514"/>
                  </a:cubicBezTo>
                  <a:cubicBezTo>
                    <a:pt x="97" y="1491"/>
                    <a:pt x="75" y="1468"/>
                    <a:pt x="55" y="1443"/>
                  </a:cubicBezTo>
                  <a:cubicBezTo>
                    <a:pt x="46" y="1432"/>
                    <a:pt x="31" y="1407"/>
                    <a:pt x="31" y="1407"/>
                  </a:cubicBezTo>
                  <a:cubicBezTo>
                    <a:pt x="27" y="1393"/>
                    <a:pt x="22" y="1379"/>
                    <a:pt x="19" y="1365"/>
                  </a:cubicBezTo>
                  <a:cubicBezTo>
                    <a:pt x="14" y="1341"/>
                    <a:pt x="7" y="1294"/>
                    <a:pt x="7" y="1294"/>
                  </a:cubicBezTo>
                  <a:cubicBezTo>
                    <a:pt x="1" y="1193"/>
                    <a:pt x="0" y="1101"/>
                    <a:pt x="25" y="1003"/>
                  </a:cubicBezTo>
                  <a:cubicBezTo>
                    <a:pt x="27" y="994"/>
                    <a:pt x="31" y="967"/>
                    <a:pt x="37" y="956"/>
                  </a:cubicBezTo>
                  <a:cubicBezTo>
                    <a:pt x="70" y="897"/>
                    <a:pt x="119" y="850"/>
                    <a:pt x="174" y="813"/>
                  </a:cubicBezTo>
                  <a:cubicBezTo>
                    <a:pt x="241" y="768"/>
                    <a:pt x="133" y="823"/>
                    <a:pt x="215" y="778"/>
                  </a:cubicBezTo>
                  <a:cubicBezTo>
                    <a:pt x="274" y="745"/>
                    <a:pt x="333" y="725"/>
                    <a:pt x="399" y="706"/>
                  </a:cubicBezTo>
                  <a:cubicBezTo>
                    <a:pt x="424" y="699"/>
                    <a:pt x="451" y="697"/>
                    <a:pt x="476" y="689"/>
                  </a:cubicBezTo>
                  <a:cubicBezTo>
                    <a:pt x="505" y="679"/>
                    <a:pt x="535" y="666"/>
                    <a:pt x="565" y="659"/>
                  </a:cubicBezTo>
                  <a:cubicBezTo>
                    <a:pt x="585" y="655"/>
                    <a:pt x="625" y="647"/>
                    <a:pt x="625" y="647"/>
                  </a:cubicBezTo>
                  <a:cubicBezTo>
                    <a:pt x="667" y="626"/>
                    <a:pt x="704" y="606"/>
                    <a:pt x="744" y="582"/>
                  </a:cubicBezTo>
                  <a:cubicBezTo>
                    <a:pt x="752" y="570"/>
                    <a:pt x="759" y="558"/>
                    <a:pt x="767" y="546"/>
                  </a:cubicBezTo>
                  <a:cubicBezTo>
                    <a:pt x="771" y="540"/>
                    <a:pt x="779" y="528"/>
                    <a:pt x="779" y="528"/>
                  </a:cubicBezTo>
                  <a:cubicBezTo>
                    <a:pt x="788" y="481"/>
                    <a:pt x="795" y="464"/>
                    <a:pt x="779" y="403"/>
                  </a:cubicBezTo>
                  <a:cubicBezTo>
                    <a:pt x="775" y="387"/>
                    <a:pt x="750" y="362"/>
                    <a:pt x="750" y="362"/>
                  </a:cubicBezTo>
                  <a:cubicBezTo>
                    <a:pt x="740" y="332"/>
                    <a:pt x="730" y="303"/>
                    <a:pt x="720" y="273"/>
                  </a:cubicBezTo>
                  <a:cubicBezTo>
                    <a:pt x="715" y="259"/>
                    <a:pt x="696" y="237"/>
                    <a:pt x="696" y="237"/>
                  </a:cubicBezTo>
                  <a:cubicBezTo>
                    <a:pt x="689" y="210"/>
                    <a:pt x="676" y="183"/>
                    <a:pt x="660" y="160"/>
                  </a:cubicBezTo>
                  <a:cubicBezTo>
                    <a:pt x="643" y="99"/>
                    <a:pt x="649" y="101"/>
                    <a:pt x="649" y="6"/>
                  </a:cubicBezTo>
                  <a:lnTo>
                    <a:pt x="1741" y="0"/>
                  </a:lnTo>
                  <a:lnTo>
                    <a:pt x="1741" y="1686"/>
                  </a:lnTo>
                  <a:lnTo>
                    <a:pt x="168" y="1686"/>
                  </a:lnTo>
                  <a:close/>
                </a:path>
              </a:pathLst>
            </a:custGeom>
            <a:solidFill>
              <a:srgbClr val="C1EFA1"/>
            </a:solidFill>
            <a:ln w="38100" cap="rnd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1073" name="Rectangle 15"/>
            <p:cNvSpPr>
              <a:spLocks noChangeArrowheads="1"/>
            </p:cNvSpPr>
            <p:nvPr/>
          </p:nvSpPr>
          <p:spPr bwMode="auto">
            <a:xfrm>
              <a:off x="3070" y="1663"/>
              <a:ext cx="2274" cy="1686"/>
            </a:xfrm>
            <a:prstGeom prst="rect">
              <a:avLst/>
            </a:prstGeom>
            <a:noFill/>
            <a:ln w="381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06" name="Text Box 16"/>
          <p:cNvSpPr txBox="1">
            <a:spLocks noChangeArrowheads="1"/>
          </p:cNvSpPr>
          <p:nvPr/>
        </p:nvSpPr>
        <p:spPr bwMode="auto">
          <a:xfrm>
            <a:off x="6464300" y="3556000"/>
            <a:ext cx="692150" cy="64135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A’</a:t>
            </a:r>
          </a:p>
        </p:txBody>
      </p:sp>
      <p:sp>
        <p:nvSpPr>
          <p:cNvPr id="80907" name="Text Box 17"/>
          <p:cNvSpPr txBox="1">
            <a:spLocks noChangeArrowheads="1"/>
          </p:cNvSpPr>
          <p:nvPr/>
        </p:nvSpPr>
        <p:spPr bwMode="auto">
          <a:xfrm>
            <a:off x="2416175" y="3556000"/>
            <a:ext cx="539750" cy="64135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</a:t>
            </a:r>
          </a:p>
        </p:txBody>
      </p:sp>
      <p:sp>
        <p:nvSpPr>
          <p:cNvPr id="80908" name="Text Box 18"/>
          <p:cNvSpPr txBox="1">
            <a:spLocks noChangeArrowheads="1"/>
          </p:cNvSpPr>
          <p:nvPr/>
        </p:nvSpPr>
        <p:spPr bwMode="auto">
          <a:xfrm>
            <a:off x="6469063" y="6205538"/>
            <a:ext cx="684212" cy="64135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B’</a:t>
            </a:r>
          </a:p>
        </p:txBody>
      </p:sp>
      <p:sp>
        <p:nvSpPr>
          <p:cNvPr id="80909" name="Text Box 19"/>
          <p:cNvSpPr txBox="1">
            <a:spLocks noChangeArrowheads="1"/>
          </p:cNvSpPr>
          <p:nvPr/>
        </p:nvSpPr>
        <p:spPr bwMode="auto">
          <a:xfrm>
            <a:off x="2420938" y="6205538"/>
            <a:ext cx="531812" cy="64135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222375" y="2630488"/>
            <a:ext cx="4824413" cy="763587"/>
            <a:chOff x="770" y="1657"/>
            <a:chExt cx="3039" cy="481"/>
          </a:xfrm>
        </p:grpSpPr>
        <p:grpSp>
          <p:nvGrpSpPr>
            <p:cNvPr id="81034" name="Group 21"/>
            <p:cNvGrpSpPr>
              <a:grpSpLocks/>
            </p:cNvGrpSpPr>
            <p:nvPr/>
          </p:nvGrpSpPr>
          <p:grpSpPr bwMode="auto">
            <a:xfrm>
              <a:off x="3338" y="1657"/>
              <a:ext cx="471" cy="282"/>
              <a:chOff x="4017" y="2331"/>
              <a:chExt cx="471" cy="282"/>
            </a:xfrm>
          </p:grpSpPr>
          <p:sp>
            <p:nvSpPr>
              <p:cNvPr id="81060" name="Rectangle 22"/>
              <p:cNvSpPr>
                <a:spLocks noChangeArrowheads="1"/>
              </p:cNvSpPr>
              <p:nvPr/>
            </p:nvSpPr>
            <p:spPr bwMode="auto">
              <a:xfrm>
                <a:off x="4018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1" name="Rectangle 23"/>
              <p:cNvSpPr>
                <a:spLocks noChangeArrowheads="1"/>
              </p:cNvSpPr>
              <p:nvPr/>
            </p:nvSpPr>
            <p:spPr bwMode="auto">
              <a:xfrm>
                <a:off x="4112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2" name="Rectangle 24"/>
              <p:cNvSpPr>
                <a:spLocks noChangeArrowheads="1"/>
              </p:cNvSpPr>
              <p:nvPr/>
            </p:nvSpPr>
            <p:spPr bwMode="auto">
              <a:xfrm>
                <a:off x="4206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3" name="Rectangle 25"/>
              <p:cNvSpPr>
                <a:spLocks noChangeArrowheads="1"/>
              </p:cNvSpPr>
              <p:nvPr/>
            </p:nvSpPr>
            <p:spPr bwMode="auto">
              <a:xfrm>
                <a:off x="4206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4" name="Rectangle 26"/>
              <p:cNvSpPr>
                <a:spLocks noChangeArrowheads="1"/>
              </p:cNvSpPr>
              <p:nvPr/>
            </p:nvSpPr>
            <p:spPr bwMode="auto">
              <a:xfrm>
                <a:off x="4112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5" name="Rectangle 27"/>
              <p:cNvSpPr>
                <a:spLocks noChangeArrowheads="1"/>
              </p:cNvSpPr>
              <p:nvPr/>
            </p:nvSpPr>
            <p:spPr bwMode="auto">
              <a:xfrm>
                <a:off x="4018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6" name="Rectangle 28"/>
              <p:cNvSpPr>
                <a:spLocks noChangeArrowheads="1"/>
              </p:cNvSpPr>
              <p:nvPr/>
            </p:nvSpPr>
            <p:spPr bwMode="auto">
              <a:xfrm>
                <a:off x="4017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7" name="Rectangle 29"/>
              <p:cNvSpPr>
                <a:spLocks noChangeArrowheads="1"/>
              </p:cNvSpPr>
              <p:nvPr/>
            </p:nvSpPr>
            <p:spPr bwMode="auto">
              <a:xfrm>
                <a:off x="4300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8" name="Rectangle 30"/>
              <p:cNvSpPr>
                <a:spLocks noChangeArrowheads="1"/>
              </p:cNvSpPr>
              <p:nvPr/>
            </p:nvSpPr>
            <p:spPr bwMode="auto">
              <a:xfrm>
                <a:off x="4300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69" name="Rectangle 31"/>
              <p:cNvSpPr>
                <a:spLocks noChangeArrowheads="1"/>
              </p:cNvSpPr>
              <p:nvPr/>
            </p:nvSpPr>
            <p:spPr bwMode="auto">
              <a:xfrm>
                <a:off x="4394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70" name="Rectangle 32"/>
              <p:cNvSpPr>
                <a:spLocks noChangeArrowheads="1"/>
              </p:cNvSpPr>
              <p:nvPr/>
            </p:nvSpPr>
            <p:spPr bwMode="auto">
              <a:xfrm>
                <a:off x="4394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71" name="Rectangle 33"/>
              <p:cNvSpPr>
                <a:spLocks noChangeArrowheads="1"/>
              </p:cNvSpPr>
              <p:nvPr/>
            </p:nvSpPr>
            <p:spPr bwMode="auto">
              <a:xfrm>
                <a:off x="4206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035" name="Group 34"/>
            <p:cNvGrpSpPr>
              <a:grpSpLocks/>
            </p:cNvGrpSpPr>
            <p:nvPr/>
          </p:nvGrpSpPr>
          <p:grpSpPr bwMode="auto">
            <a:xfrm>
              <a:off x="770" y="1666"/>
              <a:ext cx="471" cy="472"/>
              <a:chOff x="3255" y="2073"/>
              <a:chExt cx="471" cy="472"/>
            </a:xfrm>
          </p:grpSpPr>
          <p:sp>
            <p:nvSpPr>
              <p:cNvPr id="81036" name="Rectangle 35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37" name="Rectangle 36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38" name="Rectangle 37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39" name="Rectangle 38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0" name="Rectangle 39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1" name="Rectangle 40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2" name="Rectangle 41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3" name="Rectangle 42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4" name="Rectangle 43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5" name="Rectangle 44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6" name="Rectangle 45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7" name="Rectangle 46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8" name="Rectangle 47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49" name="Rectangle 48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0" name="Rectangle 49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1" name="Rectangle 50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2" name="Rectangle 51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3" name="Rectangle 52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4" name="Rectangle 53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5" name="Rectangle 54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6" name="Rectangle 55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7" name="Rectangle 56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8" name="Rectangle 57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59" name="Rectangle 58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0911" name="Group 59"/>
          <p:cNvGrpSpPr>
            <a:grpSpLocks/>
          </p:cNvGrpSpPr>
          <p:nvPr/>
        </p:nvGrpSpPr>
        <p:grpSpPr bwMode="auto">
          <a:xfrm>
            <a:off x="4964113" y="4884738"/>
            <a:ext cx="3414712" cy="1408112"/>
            <a:chOff x="3127" y="2827"/>
            <a:chExt cx="2151" cy="911"/>
          </a:xfrm>
        </p:grpSpPr>
        <p:sp>
          <p:nvSpPr>
            <p:cNvPr id="81032" name="Rectangle 60" descr="Divot"/>
            <p:cNvSpPr>
              <a:spLocks noChangeArrowheads="1"/>
            </p:cNvSpPr>
            <p:nvPr/>
          </p:nvSpPr>
          <p:spPr bwMode="auto">
            <a:xfrm>
              <a:off x="3127" y="2927"/>
              <a:ext cx="2151" cy="811"/>
            </a:xfrm>
            <a:prstGeom prst="rect">
              <a:avLst/>
            </a:prstGeom>
            <a:pattFill prst="divot">
              <a:fgClr>
                <a:schemeClr val="tx2"/>
              </a:fgClr>
              <a:bgClr>
                <a:srgbClr val="FFFFFF"/>
              </a:bgClr>
            </a:pattFill>
            <a:ln w="38100" cap="rnd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1033" name="Rectangle 61" descr="Divot"/>
            <p:cNvSpPr>
              <a:spLocks noChangeArrowheads="1"/>
            </p:cNvSpPr>
            <p:nvPr/>
          </p:nvSpPr>
          <p:spPr bwMode="auto">
            <a:xfrm>
              <a:off x="4742" y="2827"/>
              <a:ext cx="530" cy="118"/>
            </a:xfrm>
            <a:prstGeom prst="rect">
              <a:avLst/>
            </a:prstGeom>
            <a:pattFill prst="divot">
              <a:fgClr>
                <a:schemeClr val="tx2"/>
              </a:fgClr>
              <a:bgClr>
                <a:srgbClr val="FFFFFF"/>
              </a:bgClr>
            </a:pattFill>
            <a:ln w="38100" cap="rnd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45182" name="Rectangle 62"/>
          <p:cNvSpPr>
            <a:spLocks noChangeArrowheads="1"/>
          </p:cNvSpPr>
          <p:nvPr/>
        </p:nvSpPr>
        <p:spPr bwMode="auto">
          <a:xfrm>
            <a:off x="7513638" y="4900613"/>
            <a:ext cx="1397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3127375" y="4594225"/>
            <a:ext cx="4845050" cy="781050"/>
            <a:chOff x="1970" y="2894"/>
            <a:chExt cx="3052" cy="492"/>
          </a:xfrm>
        </p:grpSpPr>
        <p:grpSp>
          <p:nvGrpSpPr>
            <p:cNvPr id="80994" name="Group 64"/>
            <p:cNvGrpSpPr>
              <a:grpSpLocks/>
            </p:cNvGrpSpPr>
            <p:nvPr/>
          </p:nvGrpSpPr>
          <p:grpSpPr bwMode="auto">
            <a:xfrm>
              <a:off x="1970" y="2914"/>
              <a:ext cx="471" cy="472"/>
              <a:chOff x="3255" y="2073"/>
              <a:chExt cx="471" cy="472"/>
            </a:xfrm>
          </p:grpSpPr>
          <p:sp>
            <p:nvSpPr>
              <p:cNvPr id="81008" name="Rectangle 65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9" name="Rectangle 66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0" name="Rectangle 67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1" name="Rectangle 68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2" name="Rectangle 69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3" name="Rectangle 70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4" name="Rectangle 71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5" name="Rectangle 72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6" name="Rectangle 73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7" name="Rectangle 74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8" name="Rectangle 75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19" name="Rectangle 76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0" name="Rectangle 77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1" name="Rectangle 78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2" name="Rectangle 79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3" name="Rectangle 80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4" name="Rectangle 81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5" name="Rectangle 82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6" name="Rectangle 83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7" name="Rectangle 84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8" name="Rectangle 85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29" name="Rectangle 86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30" name="Rectangle 87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31" name="Rectangle 88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995" name="Group 89"/>
            <p:cNvGrpSpPr>
              <a:grpSpLocks/>
            </p:cNvGrpSpPr>
            <p:nvPr/>
          </p:nvGrpSpPr>
          <p:grpSpPr bwMode="auto">
            <a:xfrm>
              <a:off x="4551" y="2894"/>
              <a:ext cx="471" cy="282"/>
              <a:chOff x="4017" y="2331"/>
              <a:chExt cx="471" cy="282"/>
            </a:xfrm>
          </p:grpSpPr>
          <p:sp>
            <p:nvSpPr>
              <p:cNvPr id="80996" name="Rectangle 90"/>
              <p:cNvSpPr>
                <a:spLocks noChangeArrowheads="1"/>
              </p:cNvSpPr>
              <p:nvPr/>
            </p:nvSpPr>
            <p:spPr bwMode="auto">
              <a:xfrm>
                <a:off x="4018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7" name="Rectangle 91"/>
              <p:cNvSpPr>
                <a:spLocks noChangeArrowheads="1"/>
              </p:cNvSpPr>
              <p:nvPr/>
            </p:nvSpPr>
            <p:spPr bwMode="auto">
              <a:xfrm>
                <a:off x="4112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8" name="Rectangle 92"/>
              <p:cNvSpPr>
                <a:spLocks noChangeArrowheads="1"/>
              </p:cNvSpPr>
              <p:nvPr/>
            </p:nvSpPr>
            <p:spPr bwMode="auto">
              <a:xfrm>
                <a:off x="4206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9" name="Rectangle 93"/>
              <p:cNvSpPr>
                <a:spLocks noChangeArrowheads="1"/>
              </p:cNvSpPr>
              <p:nvPr/>
            </p:nvSpPr>
            <p:spPr bwMode="auto">
              <a:xfrm>
                <a:off x="4206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0" name="Rectangle 94"/>
              <p:cNvSpPr>
                <a:spLocks noChangeArrowheads="1"/>
              </p:cNvSpPr>
              <p:nvPr/>
            </p:nvSpPr>
            <p:spPr bwMode="auto">
              <a:xfrm>
                <a:off x="4112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1" name="Rectangle 95"/>
              <p:cNvSpPr>
                <a:spLocks noChangeArrowheads="1"/>
              </p:cNvSpPr>
              <p:nvPr/>
            </p:nvSpPr>
            <p:spPr bwMode="auto">
              <a:xfrm>
                <a:off x="4018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2" name="Rectangle 96"/>
              <p:cNvSpPr>
                <a:spLocks noChangeArrowheads="1"/>
              </p:cNvSpPr>
              <p:nvPr/>
            </p:nvSpPr>
            <p:spPr bwMode="auto">
              <a:xfrm>
                <a:off x="4017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3" name="Rectangle 97"/>
              <p:cNvSpPr>
                <a:spLocks noChangeArrowheads="1"/>
              </p:cNvSpPr>
              <p:nvPr/>
            </p:nvSpPr>
            <p:spPr bwMode="auto">
              <a:xfrm>
                <a:off x="4300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4" name="Rectangle 98"/>
              <p:cNvSpPr>
                <a:spLocks noChangeArrowheads="1"/>
              </p:cNvSpPr>
              <p:nvPr/>
            </p:nvSpPr>
            <p:spPr bwMode="auto">
              <a:xfrm>
                <a:off x="4300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5" name="Rectangle 99"/>
              <p:cNvSpPr>
                <a:spLocks noChangeArrowheads="1"/>
              </p:cNvSpPr>
              <p:nvPr/>
            </p:nvSpPr>
            <p:spPr bwMode="auto">
              <a:xfrm>
                <a:off x="4394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6" name="Rectangle 100"/>
              <p:cNvSpPr>
                <a:spLocks noChangeArrowheads="1"/>
              </p:cNvSpPr>
              <p:nvPr/>
            </p:nvSpPr>
            <p:spPr bwMode="auto">
              <a:xfrm>
                <a:off x="4394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007" name="Rectangle 101"/>
              <p:cNvSpPr>
                <a:spLocks noChangeArrowheads="1"/>
              </p:cNvSpPr>
              <p:nvPr/>
            </p:nvSpPr>
            <p:spPr bwMode="auto">
              <a:xfrm>
                <a:off x="4206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02"/>
          <p:cNvGrpSpPr>
            <a:grpSpLocks/>
          </p:cNvGrpSpPr>
          <p:nvPr/>
        </p:nvGrpSpPr>
        <p:grpSpPr bwMode="auto">
          <a:xfrm>
            <a:off x="2185988" y="1795463"/>
            <a:ext cx="4824412" cy="763587"/>
            <a:chOff x="770" y="1657"/>
            <a:chExt cx="3039" cy="481"/>
          </a:xfrm>
        </p:grpSpPr>
        <p:grpSp>
          <p:nvGrpSpPr>
            <p:cNvPr id="80956" name="Group 103"/>
            <p:cNvGrpSpPr>
              <a:grpSpLocks/>
            </p:cNvGrpSpPr>
            <p:nvPr/>
          </p:nvGrpSpPr>
          <p:grpSpPr bwMode="auto">
            <a:xfrm>
              <a:off x="3338" y="1657"/>
              <a:ext cx="471" cy="282"/>
              <a:chOff x="4017" y="2331"/>
              <a:chExt cx="471" cy="282"/>
            </a:xfrm>
          </p:grpSpPr>
          <p:sp>
            <p:nvSpPr>
              <p:cNvPr id="80982" name="Rectangle 104"/>
              <p:cNvSpPr>
                <a:spLocks noChangeArrowheads="1"/>
              </p:cNvSpPr>
              <p:nvPr/>
            </p:nvSpPr>
            <p:spPr bwMode="auto">
              <a:xfrm>
                <a:off x="4018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3" name="Rectangle 105"/>
              <p:cNvSpPr>
                <a:spLocks noChangeArrowheads="1"/>
              </p:cNvSpPr>
              <p:nvPr/>
            </p:nvSpPr>
            <p:spPr bwMode="auto">
              <a:xfrm>
                <a:off x="4112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4" name="Rectangle 106"/>
              <p:cNvSpPr>
                <a:spLocks noChangeArrowheads="1"/>
              </p:cNvSpPr>
              <p:nvPr/>
            </p:nvSpPr>
            <p:spPr bwMode="auto">
              <a:xfrm>
                <a:off x="4206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5" name="Rectangle 107"/>
              <p:cNvSpPr>
                <a:spLocks noChangeArrowheads="1"/>
              </p:cNvSpPr>
              <p:nvPr/>
            </p:nvSpPr>
            <p:spPr bwMode="auto">
              <a:xfrm>
                <a:off x="4206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6" name="Rectangle 108"/>
              <p:cNvSpPr>
                <a:spLocks noChangeArrowheads="1"/>
              </p:cNvSpPr>
              <p:nvPr/>
            </p:nvSpPr>
            <p:spPr bwMode="auto">
              <a:xfrm>
                <a:off x="4112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7" name="Rectangle 109"/>
              <p:cNvSpPr>
                <a:spLocks noChangeArrowheads="1"/>
              </p:cNvSpPr>
              <p:nvPr/>
            </p:nvSpPr>
            <p:spPr bwMode="auto">
              <a:xfrm>
                <a:off x="4018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8" name="Rectangle 110"/>
              <p:cNvSpPr>
                <a:spLocks noChangeArrowheads="1"/>
              </p:cNvSpPr>
              <p:nvPr/>
            </p:nvSpPr>
            <p:spPr bwMode="auto">
              <a:xfrm>
                <a:off x="4017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9" name="Rectangle 111"/>
              <p:cNvSpPr>
                <a:spLocks noChangeArrowheads="1"/>
              </p:cNvSpPr>
              <p:nvPr/>
            </p:nvSpPr>
            <p:spPr bwMode="auto">
              <a:xfrm>
                <a:off x="4300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0" name="Rectangle 112"/>
              <p:cNvSpPr>
                <a:spLocks noChangeArrowheads="1"/>
              </p:cNvSpPr>
              <p:nvPr/>
            </p:nvSpPr>
            <p:spPr bwMode="auto">
              <a:xfrm>
                <a:off x="4300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1" name="Rectangle 113"/>
              <p:cNvSpPr>
                <a:spLocks noChangeArrowheads="1"/>
              </p:cNvSpPr>
              <p:nvPr/>
            </p:nvSpPr>
            <p:spPr bwMode="auto">
              <a:xfrm>
                <a:off x="4394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2" name="Rectangle 114"/>
              <p:cNvSpPr>
                <a:spLocks noChangeArrowheads="1"/>
              </p:cNvSpPr>
              <p:nvPr/>
            </p:nvSpPr>
            <p:spPr bwMode="auto">
              <a:xfrm>
                <a:off x="4394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93" name="Rectangle 115"/>
              <p:cNvSpPr>
                <a:spLocks noChangeArrowheads="1"/>
              </p:cNvSpPr>
              <p:nvPr/>
            </p:nvSpPr>
            <p:spPr bwMode="auto">
              <a:xfrm>
                <a:off x="4206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957" name="Group 116"/>
            <p:cNvGrpSpPr>
              <a:grpSpLocks/>
            </p:cNvGrpSpPr>
            <p:nvPr/>
          </p:nvGrpSpPr>
          <p:grpSpPr bwMode="auto">
            <a:xfrm>
              <a:off x="770" y="1666"/>
              <a:ext cx="471" cy="472"/>
              <a:chOff x="3255" y="2073"/>
              <a:chExt cx="471" cy="472"/>
            </a:xfrm>
          </p:grpSpPr>
          <p:sp>
            <p:nvSpPr>
              <p:cNvPr id="80958" name="Rectangle 117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9" name="Rectangle 118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0" name="Rectangle 119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1" name="Rectangle 120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2" name="Rectangle 121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3" name="Rectangle 122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4" name="Rectangle 123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5" name="Rectangle 124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6" name="Rectangle 125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7" name="Rectangle 126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8" name="Rectangle 127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69" name="Rectangle 128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0" name="Rectangle 129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1" name="Rectangle 130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2" name="Rectangle 131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3" name="Rectangle 132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4" name="Rectangle 133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5" name="Rectangle 134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6" name="Rectangle 135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7" name="Rectangle 136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8" name="Rectangle 137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79" name="Rectangle 138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0" name="Rectangle 139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81" name="Rectangle 140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" name="Group 141"/>
          <p:cNvGrpSpPr>
            <a:grpSpLocks/>
          </p:cNvGrpSpPr>
          <p:nvPr/>
        </p:nvGrpSpPr>
        <p:grpSpPr bwMode="auto">
          <a:xfrm>
            <a:off x="3168650" y="2362200"/>
            <a:ext cx="4824413" cy="763588"/>
            <a:chOff x="770" y="1657"/>
            <a:chExt cx="3039" cy="481"/>
          </a:xfrm>
        </p:grpSpPr>
        <p:grpSp>
          <p:nvGrpSpPr>
            <p:cNvPr id="80918" name="Group 142"/>
            <p:cNvGrpSpPr>
              <a:grpSpLocks/>
            </p:cNvGrpSpPr>
            <p:nvPr/>
          </p:nvGrpSpPr>
          <p:grpSpPr bwMode="auto">
            <a:xfrm>
              <a:off x="3338" y="1657"/>
              <a:ext cx="471" cy="282"/>
              <a:chOff x="4017" y="2331"/>
              <a:chExt cx="471" cy="282"/>
            </a:xfrm>
          </p:grpSpPr>
          <p:sp>
            <p:nvSpPr>
              <p:cNvPr id="80944" name="Rectangle 143"/>
              <p:cNvSpPr>
                <a:spLocks noChangeArrowheads="1"/>
              </p:cNvSpPr>
              <p:nvPr/>
            </p:nvSpPr>
            <p:spPr bwMode="auto">
              <a:xfrm>
                <a:off x="4018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5" name="Rectangle 144"/>
              <p:cNvSpPr>
                <a:spLocks noChangeArrowheads="1"/>
              </p:cNvSpPr>
              <p:nvPr/>
            </p:nvSpPr>
            <p:spPr bwMode="auto">
              <a:xfrm>
                <a:off x="4112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6" name="Rectangle 145"/>
              <p:cNvSpPr>
                <a:spLocks noChangeArrowheads="1"/>
              </p:cNvSpPr>
              <p:nvPr/>
            </p:nvSpPr>
            <p:spPr bwMode="auto">
              <a:xfrm>
                <a:off x="4206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7" name="Rectangle 146"/>
              <p:cNvSpPr>
                <a:spLocks noChangeArrowheads="1"/>
              </p:cNvSpPr>
              <p:nvPr/>
            </p:nvSpPr>
            <p:spPr bwMode="auto">
              <a:xfrm>
                <a:off x="4206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8" name="Rectangle 147"/>
              <p:cNvSpPr>
                <a:spLocks noChangeArrowheads="1"/>
              </p:cNvSpPr>
              <p:nvPr/>
            </p:nvSpPr>
            <p:spPr bwMode="auto">
              <a:xfrm>
                <a:off x="4112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9" name="Rectangle 148"/>
              <p:cNvSpPr>
                <a:spLocks noChangeArrowheads="1"/>
              </p:cNvSpPr>
              <p:nvPr/>
            </p:nvSpPr>
            <p:spPr bwMode="auto">
              <a:xfrm>
                <a:off x="4018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0" name="Rectangle 149"/>
              <p:cNvSpPr>
                <a:spLocks noChangeArrowheads="1"/>
              </p:cNvSpPr>
              <p:nvPr/>
            </p:nvSpPr>
            <p:spPr bwMode="auto">
              <a:xfrm>
                <a:off x="4017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1" name="Rectangle 150"/>
              <p:cNvSpPr>
                <a:spLocks noChangeArrowheads="1"/>
              </p:cNvSpPr>
              <p:nvPr/>
            </p:nvSpPr>
            <p:spPr bwMode="auto">
              <a:xfrm>
                <a:off x="4300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2" name="Rectangle 151"/>
              <p:cNvSpPr>
                <a:spLocks noChangeArrowheads="1"/>
              </p:cNvSpPr>
              <p:nvPr/>
            </p:nvSpPr>
            <p:spPr bwMode="auto">
              <a:xfrm>
                <a:off x="4300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3" name="Rectangle 152"/>
              <p:cNvSpPr>
                <a:spLocks noChangeArrowheads="1"/>
              </p:cNvSpPr>
              <p:nvPr/>
            </p:nvSpPr>
            <p:spPr bwMode="auto">
              <a:xfrm>
                <a:off x="4394" y="233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4" name="Rectangle 153"/>
              <p:cNvSpPr>
                <a:spLocks noChangeArrowheads="1"/>
              </p:cNvSpPr>
              <p:nvPr/>
            </p:nvSpPr>
            <p:spPr bwMode="auto">
              <a:xfrm>
                <a:off x="4394" y="2425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55" name="Rectangle 154"/>
              <p:cNvSpPr>
                <a:spLocks noChangeArrowheads="1"/>
              </p:cNvSpPr>
              <p:nvPr/>
            </p:nvSpPr>
            <p:spPr bwMode="auto">
              <a:xfrm>
                <a:off x="4206" y="2519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919" name="Group 155"/>
            <p:cNvGrpSpPr>
              <a:grpSpLocks/>
            </p:cNvGrpSpPr>
            <p:nvPr/>
          </p:nvGrpSpPr>
          <p:grpSpPr bwMode="auto">
            <a:xfrm>
              <a:off x="770" y="1666"/>
              <a:ext cx="471" cy="472"/>
              <a:chOff x="3255" y="2073"/>
              <a:chExt cx="471" cy="472"/>
            </a:xfrm>
          </p:grpSpPr>
          <p:sp>
            <p:nvSpPr>
              <p:cNvPr id="80920" name="Rectangle 156"/>
              <p:cNvSpPr>
                <a:spLocks noChangeArrowheads="1"/>
              </p:cNvSpPr>
              <p:nvPr/>
            </p:nvSpPr>
            <p:spPr bwMode="auto">
              <a:xfrm>
                <a:off x="3256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1" name="Rectangle 157"/>
              <p:cNvSpPr>
                <a:spLocks noChangeArrowheads="1"/>
              </p:cNvSpPr>
              <p:nvPr/>
            </p:nvSpPr>
            <p:spPr bwMode="auto">
              <a:xfrm>
                <a:off x="3350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2" name="Rectangle 158"/>
              <p:cNvSpPr>
                <a:spLocks noChangeArrowheads="1"/>
              </p:cNvSpPr>
              <p:nvPr/>
            </p:nvSpPr>
            <p:spPr bwMode="auto">
              <a:xfrm>
                <a:off x="3444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3" name="Rectangle 159"/>
              <p:cNvSpPr>
                <a:spLocks noChangeArrowheads="1"/>
              </p:cNvSpPr>
              <p:nvPr/>
            </p:nvSpPr>
            <p:spPr bwMode="auto">
              <a:xfrm>
                <a:off x="3444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4" name="Rectangle 160"/>
              <p:cNvSpPr>
                <a:spLocks noChangeArrowheads="1"/>
              </p:cNvSpPr>
              <p:nvPr/>
            </p:nvSpPr>
            <p:spPr bwMode="auto">
              <a:xfrm>
                <a:off x="3350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5" name="Rectangle 161"/>
              <p:cNvSpPr>
                <a:spLocks noChangeArrowheads="1"/>
              </p:cNvSpPr>
              <p:nvPr/>
            </p:nvSpPr>
            <p:spPr bwMode="auto">
              <a:xfrm>
                <a:off x="3256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6" name="Rectangle 162"/>
              <p:cNvSpPr>
                <a:spLocks noChangeArrowheads="1"/>
              </p:cNvSpPr>
              <p:nvPr/>
            </p:nvSpPr>
            <p:spPr bwMode="auto">
              <a:xfrm>
                <a:off x="3255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7" name="Rectangle 163"/>
              <p:cNvSpPr>
                <a:spLocks noChangeArrowheads="1"/>
              </p:cNvSpPr>
              <p:nvPr/>
            </p:nvSpPr>
            <p:spPr bwMode="auto">
              <a:xfrm>
                <a:off x="3538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8" name="Rectangle 164"/>
              <p:cNvSpPr>
                <a:spLocks noChangeArrowheads="1"/>
              </p:cNvSpPr>
              <p:nvPr/>
            </p:nvSpPr>
            <p:spPr bwMode="auto">
              <a:xfrm>
                <a:off x="3538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29" name="Rectangle 165"/>
              <p:cNvSpPr>
                <a:spLocks noChangeArrowheads="1"/>
              </p:cNvSpPr>
              <p:nvPr/>
            </p:nvSpPr>
            <p:spPr bwMode="auto">
              <a:xfrm>
                <a:off x="3538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0" name="Rectangle 166"/>
              <p:cNvSpPr>
                <a:spLocks noChangeArrowheads="1"/>
              </p:cNvSpPr>
              <p:nvPr/>
            </p:nvSpPr>
            <p:spPr bwMode="auto">
              <a:xfrm>
                <a:off x="3444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1" name="Rectangle 167"/>
              <p:cNvSpPr>
                <a:spLocks noChangeArrowheads="1"/>
              </p:cNvSpPr>
              <p:nvPr/>
            </p:nvSpPr>
            <p:spPr bwMode="auto">
              <a:xfrm>
                <a:off x="3350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2" name="Rectangle 168"/>
              <p:cNvSpPr>
                <a:spLocks noChangeArrowheads="1"/>
              </p:cNvSpPr>
              <p:nvPr/>
            </p:nvSpPr>
            <p:spPr bwMode="auto">
              <a:xfrm>
                <a:off x="3256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3" name="Rectangle 169"/>
              <p:cNvSpPr>
                <a:spLocks noChangeArrowheads="1"/>
              </p:cNvSpPr>
              <p:nvPr/>
            </p:nvSpPr>
            <p:spPr bwMode="auto">
              <a:xfrm>
                <a:off x="3538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4" name="Rectangle 170"/>
              <p:cNvSpPr>
                <a:spLocks noChangeArrowheads="1"/>
              </p:cNvSpPr>
              <p:nvPr/>
            </p:nvSpPr>
            <p:spPr bwMode="auto">
              <a:xfrm>
                <a:off x="3632" y="2073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5" name="Rectangle 171"/>
              <p:cNvSpPr>
                <a:spLocks noChangeArrowheads="1"/>
              </p:cNvSpPr>
              <p:nvPr/>
            </p:nvSpPr>
            <p:spPr bwMode="auto">
              <a:xfrm>
                <a:off x="3632" y="2167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6" name="Rectangle 172"/>
              <p:cNvSpPr>
                <a:spLocks noChangeArrowheads="1"/>
              </p:cNvSpPr>
              <p:nvPr/>
            </p:nvSpPr>
            <p:spPr bwMode="auto">
              <a:xfrm>
                <a:off x="3632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7" name="Rectangle 173"/>
              <p:cNvSpPr>
                <a:spLocks noChangeArrowheads="1"/>
              </p:cNvSpPr>
              <p:nvPr/>
            </p:nvSpPr>
            <p:spPr bwMode="auto">
              <a:xfrm>
                <a:off x="3632" y="2356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8" name="Rectangle 174"/>
              <p:cNvSpPr>
                <a:spLocks noChangeArrowheads="1"/>
              </p:cNvSpPr>
              <p:nvPr/>
            </p:nvSpPr>
            <p:spPr bwMode="auto">
              <a:xfrm>
                <a:off x="3444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39" name="Rectangle 175"/>
              <p:cNvSpPr>
                <a:spLocks noChangeArrowheads="1"/>
              </p:cNvSpPr>
              <p:nvPr/>
            </p:nvSpPr>
            <p:spPr bwMode="auto">
              <a:xfrm>
                <a:off x="3350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0" name="Rectangle 176"/>
              <p:cNvSpPr>
                <a:spLocks noChangeArrowheads="1"/>
              </p:cNvSpPr>
              <p:nvPr/>
            </p:nvSpPr>
            <p:spPr bwMode="auto">
              <a:xfrm>
                <a:off x="3256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1" name="Rectangle 177"/>
              <p:cNvSpPr>
                <a:spLocks noChangeArrowheads="1"/>
              </p:cNvSpPr>
              <p:nvPr/>
            </p:nvSpPr>
            <p:spPr bwMode="auto">
              <a:xfrm>
                <a:off x="3538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2" name="Rectangle 178"/>
              <p:cNvSpPr>
                <a:spLocks noChangeArrowheads="1"/>
              </p:cNvSpPr>
              <p:nvPr/>
            </p:nvSpPr>
            <p:spPr bwMode="auto">
              <a:xfrm>
                <a:off x="3632" y="245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943" name="Rectangle 179"/>
              <p:cNvSpPr>
                <a:spLocks noChangeArrowheads="1"/>
              </p:cNvSpPr>
              <p:nvPr/>
            </p:nvSpPr>
            <p:spPr bwMode="auto">
              <a:xfrm>
                <a:off x="3444" y="2261"/>
                <a:ext cx="94" cy="94"/>
              </a:xfrm>
              <a:prstGeom prst="rect">
                <a:avLst/>
              </a:prstGeom>
              <a:noFill/>
              <a:ln w="381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645300" name="Line 180"/>
          <p:cNvSpPr>
            <a:spLocks noChangeShapeType="1"/>
          </p:cNvSpPr>
          <p:nvPr/>
        </p:nvSpPr>
        <p:spPr bwMode="auto">
          <a:xfrm>
            <a:off x="6619875" y="2157413"/>
            <a:ext cx="973138" cy="2811462"/>
          </a:xfrm>
          <a:prstGeom prst="line">
            <a:avLst/>
          </a:prstGeom>
          <a:noFill/>
          <a:ln w="38100">
            <a:solidFill>
              <a:srgbClr val="0387E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0917" name="Text Box 181"/>
          <p:cNvSpPr txBox="1">
            <a:spLocks noChangeArrowheads="1"/>
          </p:cNvSpPr>
          <p:nvPr/>
        </p:nvSpPr>
        <p:spPr bwMode="auto">
          <a:xfrm>
            <a:off x="8531225" y="2312988"/>
            <a:ext cx="6413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::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4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2" grpId="0" animBg="1"/>
      <p:bldP spid="64530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Texture-by-numbers</a:t>
            </a:r>
          </a:p>
        </p:txBody>
      </p:sp>
      <p:pic>
        <p:nvPicPr>
          <p:cNvPr id="81923" name="Picture 3" descr="potomac-mas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6388" y="2717800"/>
            <a:ext cx="2127250" cy="1419225"/>
          </a:xfrm>
          <a:noFill/>
        </p:spPr>
      </p:pic>
      <p:pic>
        <p:nvPicPr>
          <p:cNvPr id="81924" name="Picture 4" descr="potomac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46438" y="1609725"/>
            <a:ext cx="5449887" cy="3635375"/>
          </a:xfrm>
          <a:noFill/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628900" y="2968625"/>
            <a:ext cx="4127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54000" y="5548313"/>
            <a:ext cx="2236788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 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568950" y="5549900"/>
            <a:ext cx="803275" cy="7620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otomac-newma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413" y="2719388"/>
            <a:ext cx="21272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Texture-by-numbers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940050" y="2968625"/>
            <a:ext cx="384175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87388" y="5548313"/>
            <a:ext cx="2278062" cy="1127125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4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B</a:t>
            </a:r>
          </a:p>
          <a:p>
            <a:pPr algn="ctr" eaLnBrk="0" hangingPunct="0"/>
            <a:r>
              <a:rPr lang="en-US" altLang="zh-CN" sz="2400" b="1" i="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Arial" pitchFamily="34" charset="0"/>
              </a:rPr>
              <a:t>Control map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01600" y="2971800"/>
            <a:ext cx="641350" cy="914400"/>
          </a:xfrm>
          <a:prstGeom prst="rect">
            <a:avLst/>
          </a:prstGeom>
          <a:noFill/>
          <a:ln w="381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5400" b="1" i="0">
                <a:solidFill>
                  <a:schemeClr val="tx1"/>
                </a:solidFill>
                <a:latin typeface="Times New Roman MT Extra Bold" pitchFamily="18" charset="0"/>
                <a:ea typeface="宋体" pitchFamily="2" charset="-122"/>
                <a:cs typeface="Arial" pitchFamily="34" charset="0"/>
              </a:rPr>
              <a:t>::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21063" y="1639888"/>
            <a:ext cx="5449887" cy="4667250"/>
            <a:chOff x="2155" y="1033"/>
            <a:chExt cx="3433" cy="2940"/>
          </a:xfrm>
        </p:grpSpPr>
        <p:pic>
          <p:nvPicPr>
            <p:cNvPr id="82952" name="Picture 8" descr="potomac-resul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55" y="1033"/>
              <a:ext cx="3433" cy="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3" name="Text Box 9"/>
            <p:cNvSpPr txBox="1">
              <a:spLocks noChangeArrowheads="1"/>
            </p:cNvSpPr>
            <p:nvPr/>
          </p:nvSpPr>
          <p:spPr bwMode="auto">
            <a:xfrm>
              <a:off x="3730" y="3493"/>
              <a:ext cx="501" cy="480"/>
            </a:xfrm>
            <a:prstGeom prst="rect">
              <a:avLst/>
            </a:prstGeom>
            <a:noFill/>
            <a:ln w="38100" cap="rnd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4400" b="1" i="0"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  <a:cs typeface="Arial" pitchFamily="34" charset="0"/>
                </a:rPr>
                <a:t>B’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04800" y="1295400"/>
          <a:ext cx="2144713" cy="2609850"/>
        </p:xfrm>
        <a:graphic>
          <a:graphicData uri="http://schemas.openxmlformats.org/presentationml/2006/ole">
            <p:oleObj spid="_x0000_s9218" name="PhotoSuite Image" r:id="rId4" imgW="1143000" imgH="1390680" progId="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3562350" y="1524000"/>
          <a:ext cx="2076450" cy="2095500"/>
        </p:xfrm>
        <a:graphic>
          <a:graphicData uri="http://schemas.openxmlformats.org/presentationml/2006/ole">
            <p:oleObj spid="_x0000_s9219" name="PhotoSuite Image" r:id="rId5" imgW="2076480" imgH="2095560" progId="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6553200" y="1219200"/>
          <a:ext cx="2286000" cy="2781300"/>
        </p:xfrm>
        <a:graphic>
          <a:graphicData uri="http://schemas.openxmlformats.org/presentationml/2006/ole">
            <p:oleObj spid="_x0000_s9220" name="PhotoSuite Image" r:id="rId6" imgW="2286000" imgH="2781360" progId="">
              <p:embed/>
            </p:oleObj>
          </a:graphicData>
        </a:graphic>
      </p:graphicFrame>
      <p:sp>
        <p:nvSpPr>
          <p:cNvPr id="562181" name="Text Box 5"/>
          <p:cNvSpPr txBox="1">
            <a:spLocks noChangeArrowheads="1"/>
          </p:cNvSpPr>
          <p:nvPr/>
        </p:nvSpPr>
        <p:spPr bwMode="auto">
          <a:xfrm>
            <a:off x="2819400" y="19351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+</a:t>
            </a:r>
            <a:endParaRPr lang="en-US" altLang="zh-CN" sz="60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5715000" y="19351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=</a:t>
            </a:r>
          </a:p>
        </p:txBody>
      </p:sp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4133850"/>
          <a:ext cx="2144713" cy="2609850"/>
        </p:xfrm>
        <a:graphic>
          <a:graphicData uri="http://schemas.openxmlformats.org/presentationml/2006/ole">
            <p:oleObj spid="_x0000_s9221" name="PhotoSuite Image" r:id="rId7" imgW="1143000" imgH="1390680" progId="">
              <p:embed/>
            </p:oleObj>
          </a:graphicData>
        </a:graphic>
      </p:graphicFrame>
      <p:sp>
        <p:nvSpPr>
          <p:cNvPr id="562184" name="Text Box 8"/>
          <p:cNvSpPr txBox="1">
            <a:spLocks noChangeArrowheads="1"/>
          </p:cNvSpPr>
          <p:nvPr/>
        </p:nvSpPr>
        <p:spPr bwMode="auto">
          <a:xfrm>
            <a:off x="2819400" y="49482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+</a:t>
            </a:r>
            <a:endParaRPr lang="en-US" altLang="zh-CN" sz="60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5715000" y="49482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=</a:t>
            </a:r>
          </a:p>
        </p:txBody>
      </p:sp>
      <p:graphicFrame>
        <p:nvGraphicFramePr>
          <p:cNvPr id="9222" name="Object 10"/>
          <p:cNvGraphicFramePr>
            <a:graphicFrameLocks noChangeAspect="1"/>
          </p:cNvGraphicFramePr>
          <p:nvPr/>
        </p:nvGraphicFramePr>
        <p:xfrm>
          <a:off x="6553200" y="4076700"/>
          <a:ext cx="2286000" cy="2781300"/>
        </p:xfrm>
        <a:graphic>
          <a:graphicData uri="http://schemas.openxmlformats.org/presentationml/2006/ole">
            <p:oleObj spid="_x0000_s9222" name="PhotoSuite Image" r:id="rId8" imgW="2286000" imgH="2781360" progId="">
              <p:embed/>
            </p:oleObj>
          </a:graphicData>
        </a:graphic>
      </p:graphicFrame>
      <p:graphicFrame>
        <p:nvGraphicFramePr>
          <p:cNvPr id="9223" name="Object 11"/>
          <p:cNvGraphicFramePr>
            <a:graphicFrameLocks noChangeAspect="1"/>
          </p:cNvGraphicFramePr>
          <p:nvPr/>
        </p:nvGraphicFramePr>
        <p:xfrm>
          <a:off x="3686175" y="4943475"/>
          <a:ext cx="1876425" cy="1266825"/>
        </p:xfrm>
        <a:graphic>
          <a:graphicData uri="http://schemas.openxmlformats.org/presentationml/2006/ole">
            <p:oleObj spid="_x0000_s9223" name="PhotoSuite Image" r:id="rId9" imgW="1876320" imgH="1266840" progId="">
              <p:embed/>
            </p:oleObj>
          </a:graphicData>
        </a:graphic>
      </p:graphicFrame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886200" y="3543300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parmesan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313238" y="43799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rice</a:t>
            </a:r>
          </a:p>
        </p:txBody>
      </p:sp>
      <p:sp>
        <p:nvSpPr>
          <p:cNvPr id="56219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102235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Efros &amp; Freeman 2001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Control Map from Target Color</a:t>
            </a:r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temp2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 descr="temp2-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temp1-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temp2-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temp1-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temp1-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4232" name="Text Box 8"/>
          <p:cNvSpPr txBox="1">
            <a:spLocks noChangeArrowheads="1"/>
          </p:cNvSpPr>
          <p:nvPr/>
        </p:nvSpPr>
        <p:spPr bwMode="auto">
          <a:xfrm>
            <a:off x="3581400" y="9175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+</a:t>
            </a:r>
            <a:endParaRPr lang="en-US" altLang="zh-CN" sz="60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564233" name="Rectangle 9"/>
          <p:cNvSpPr>
            <a:spLocks noChangeArrowheads="1"/>
          </p:cNvSpPr>
          <p:nvPr/>
        </p:nvSpPr>
        <p:spPr bwMode="auto">
          <a:xfrm>
            <a:off x="6934200" y="9175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=</a:t>
            </a:r>
          </a:p>
        </p:txBody>
      </p:sp>
      <p:pic>
        <p:nvPicPr>
          <p:cNvPr id="83978" name="Picture 10" descr="newpotat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5905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11" descr="neworang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572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=</a:t>
            </a:r>
          </a:p>
        </p:txBody>
      </p:sp>
      <p:sp>
        <p:nvSpPr>
          <p:cNvPr id="566275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+</a:t>
            </a:r>
            <a:endParaRPr lang="en-US" altLang="zh-CN" sz="60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84996" name="Picture 4" descr="orange-pe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pe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oPaolina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 descr="Paolina_bla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neworan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338263" y="1616075"/>
            <a:ext cx="1252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Source</a:t>
            </a:r>
          </a:p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texture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29400" y="1616075"/>
            <a:ext cx="1487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 i="0">
                <a:solidFill>
                  <a:schemeClr val="tx1"/>
                </a:solidFill>
                <a:latin typeface="Trebuchet MS" pitchFamily="34" charset="0"/>
                <a:ea typeface="宋体" pitchFamily="2" charset="-122"/>
              </a:rPr>
              <a:t>Target image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52400" y="3581400"/>
            <a:ext cx="9753600" cy="2971800"/>
            <a:chOff x="-96" y="2256"/>
            <a:chExt cx="6144" cy="1872"/>
          </a:xfrm>
        </p:grpSpPr>
        <p:pic>
          <p:nvPicPr>
            <p:cNvPr id="86023" name="Picture 5" descr="psSrcMa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3" y="2256"/>
              <a:ext cx="1133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4" name="Picture 6" descr="richardMa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32" y="2400"/>
              <a:ext cx="1319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5" name="Text Box 7"/>
            <p:cNvSpPr txBox="1">
              <a:spLocks noChangeArrowheads="1"/>
            </p:cNvSpPr>
            <p:nvPr/>
          </p:nvSpPr>
          <p:spPr bwMode="auto">
            <a:xfrm>
              <a:off x="-96" y="2756"/>
              <a:ext cx="172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Source</a:t>
              </a:r>
            </a:p>
            <a:p>
              <a:pPr algn="r"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correspondence</a:t>
              </a:r>
            </a:p>
            <a:p>
              <a:pPr algn="r"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image</a:t>
              </a:r>
            </a:p>
          </p:txBody>
        </p:sp>
        <p:sp>
          <p:nvSpPr>
            <p:cNvPr id="86026" name="Text Box 8"/>
            <p:cNvSpPr txBox="1">
              <a:spLocks noChangeArrowheads="1"/>
            </p:cNvSpPr>
            <p:nvPr/>
          </p:nvSpPr>
          <p:spPr bwMode="auto">
            <a:xfrm>
              <a:off x="4128" y="2756"/>
              <a:ext cx="1920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Target</a:t>
              </a:r>
            </a:p>
            <a:p>
              <a:pPr eaLnBrk="0" hangingPunct="0"/>
              <a:r>
                <a:rPr lang="en-US" altLang="zh-CN" sz="2400" b="1" i="0">
                  <a:solidFill>
                    <a:schemeClr val="tx1"/>
                  </a:solidFill>
                  <a:latin typeface="Trebuchet MS" pitchFamily="34" charset="0"/>
                  <a:ea typeface="宋体" pitchFamily="2" charset="-122"/>
                </a:rPr>
                <a:t>correspondence  image</a:t>
              </a:r>
            </a:p>
          </p:txBody>
        </p:sp>
      </p:grpSp>
      <p:pic>
        <p:nvPicPr>
          <p:cNvPr id="86021" name="Picture 9" descr="Picasso_s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0638" y="479425"/>
            <a:ext cx="17827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10" descr="feynman_sc"/>
          <p:cNvPicPr>
            <a:picLocks noChangeAspect="1" noChangeArrowheads="1"/>
          </p:cNvPicPr>
          <p:nvPr/>
        </p:nvPicPr>
        <p:blipFill>
          <a:blip r:embed="rId6"/>
          <a:srcRect l="1675" t="1976" r="6210" b="3183"/>
          <a:stretch>
            <a:fillRect/>
          </a:stretch>
        </p:blipFill>
        <p:spPr bwMode="auto">
          <a:xfrm>
            <a:off x="4495800" y="685800"/>
            <a:ext cx="2095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3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icasso_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698625"/>
            <a:ext cx="17827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feynman_sc"/>
          <p:cNvPicPr>
            <a:picLocks noChangeAspect="1" noChangeArrowheads="1"/>
          </p:cNvPicPr>
          <p:nvPr/>
        </p:nvPicPr>
        <p:blipFill>
          <a:blip r:embed="rId4"/>
          <a:srcRect l="1675" t="1976" r="6210" b="3183"/>
          <a:stretch>
            <a:fillRect/>
          </a:stretch>
        </p:blipFill>
        <p:spPr bwMode="auto">
          <a:xfrm>
            <a:off x="533400" y="1828800"/>
            <a:ext cx="2095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FeynmanPicasso_s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2363" y="1828800"/>
            <a:ext cx="210343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2819400" y="25447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+</a:t>
            </a:r>
            <a:endParaRPr lang="en-US" altLang="zh-CN" sz="6000" b="1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570374" name="Rectangle 6"/>
          <p:cNvSpPr>
            <a:spLocks noChangeArrowheads="1"/>
          </p:cNvSpPr>
          <p:nvPr/>
        </p:nvSpPr>
        <p:spPr bwMode="auto">
          <a:xfrm>
            <a:off x="5467350" y="25447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7200" b="1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宋体" pitchFamily="2" charset="-122"/>
              </a:rPr>
              <a:t>=</a:t>
            </a:r>
          </a:p>
        </p:txBody>
      </p:sp>
    </p:spTree>
  </p:cSld>
  <p:clrMapOvr>
    <a:masterClrMapping/>
  </p:clrMapOvr>
  <p:transition advTm="15504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[Gu et al. 2006]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Space-time Surface Appearance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1309688"/>
          </a:xfrm>
        </p:spPr>
        <p:txBody>
          <a:bodyPr/>
          <a:lstStyle/>
          <a:p>
            <a:pPr hangingPunct="1"/>
            <a:r>
              <a:rPr lang="en-US" altLang="zh-CN" sz="2700" smtClean="0">
                <a:ea typeface="宋体" pitchFamily="2" charset="-122"/>
              </a:rPr>
              <a:t>Capturing from real data!</a:t>
            </a:r>
          </a:p>
        </p:txBody>
      </p:sp>
      <p:pic>
        <p:nvPicPr>
          <p:cNvPr id="88068" name="Picture 4" descr="dome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2650" y="3006725"/>
            <a:ext cx="4776788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3640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425" y="150813"/>
            <a:ext cx="5549900" cy="393700"/>
          </a:xfrm>
        </p:spPr>
        <p:txBody>
          <a:bodyPr/>
          <a:lstStyle/>
          <a:p>
            <a:pPr hangingPunct="1">
              <a:defRPr/>
            </a:pPr>
            <a:r>
              <a:rPr lang="en-US" altLang="zh-CN" sz="2900" smtClean="0">
                <a:ea typeface="宋体" pitchFamily="2" charset="-122"/>
              </a:rPr>
              <a:t>Database of TSV-BRDF</a:t>
            </a:r>
          </a:p>
        </p:txBody>
      </p:sp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5340350" y="1054100"/>
            <a:ext cx="1092200" cy="1230313"/>
            <a:chOff x="3364" y="664"/>
            <a:chExt cx="688" cy="775"/>
          </a:xfrm>
        </p:grpSpPr>
        <p:pic>
          <p:nvPicPr>
            <p:cNvPr id="89175" name="Picture 4" descr="tvBTF29-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78" y="664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76" name="Text Box 5"/>
            <p:cNvSpPr txBox="1">
              <a:spLocks noChangeArrowheads="1"/>
            </p:cNvSpPr>
            <p:nvPr/>
          </p:nvSpPr>
          <p:spPr bwMode="auto">
            <a:xfrm>
              <a:off x="3364" y="1266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Light Wood 1</a:t>
              </a:r>
            </a:p>
          </p:txBody>
        </p:sp>
      </p:grpSp>
      <p:grpSp>
        <p:nvGrpSpPr>
          <p:cNvPr id="89092" name="Group 6"/>
          <p:cNvGrpSpPr>
            <a:grpSpLocks/>
          </p:cNvGrpSpPr>
          <p:nvPr/>
        </p:nvGrpSpPr>
        <p:grpSpPr bwMode="auto">
          <a:xfrm>
            <a:off x="6492875" y="1054100"/>
            <a:ext cx="1092200" cy="1230313"/>
            <a:chOff x="4090" y="664"/>
            <a:chExt cx="688" cy="775"/>
          </a:xfrm>
        </p:grpSpPr>
        <p:pic>
          <p:nvPicPr>
            <p:cNvPr id="89173" name="Picture 7" descr="tvBTF24-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02" y="664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74" name="Text Box 8"/>
            <p:cNvSpPr txBox="1">
              <a:spLocks noChangeArrowheads="1"/>
            </p:cNvSpPr>
            <p:nvPr/>
          </p:nvSpPr>
          <p:spPr bwMode="auto">
            <a:xfrm>
              <a:off x="4090" y="1266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White Felt</a:t>
              </a:r>
            </a:p>
          </p:txBody>
        </p:sp>
      </p:grpSp>
      <p:grpSp>
        <p:nvGrpSpPr>
          <p:cNvPr id="89093" name="Group 9"/>
          <p:cNvGrpSpPr>
            <a:grpSpLocks/>
          </p:cNvGrpSpPr>
          <p:nvPr/>
        </p:nvGrpSpPr>
        <p:grpSpPr bwMode="auto">
          <a:xfrm>
            <a:off x="7643813" y="1054100"/>
            <a:ext cx="1092200" cy="1230313"/>
            <a:chOff x="4815" y="664"/>
            <a:chExt cx="688" cy="775"/>
          </a:xfrm>
        </p:grpSpPr>
        <p:pic>
          <p:nvPicPr>
            <p:cNvPr id="89171" name="Picture 10" descr="tvBTF23-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25" y="664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72" name="Text Box 11"/>
            <p:cNvSpPr txBox="1">
              <a:spLocks noChangeArrowheads="1"/>
            </p:cNvSpPr>
            <p:nvPr/>
          </p:nvSpPr>
          <p:spPr bwMode="auto">
            <a:xfrm>
              <a:off x="4815" y="1266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Light Wood 2</a:t>
              </a:r>
            </a:p>
          </p:txBody>
        </p:sp>
      </p:grpSp>
      <p:grpSp>
        <p:nvGrpSpPr>
          <p:cNvPr id="89094" name="Group 12"/>
          <p:cNvGrpSpPr>
            <a:grpSpLocks/>
          </p:cNvGrpSpPr>
          <p:nvPr/>
        </p:nvGrpSpPr>
        <p:grpSpPr bwMode="auto">
          <a:xfrm>
            <a:off x="5322888" y="2317750"/>
            <a:ext cx="1092200" cy="1216025"/>
            <a:chOff x="3353" y="1422"/>
            <a:chExt cx="688" cy="766"/>
          </a:xfrm>
        </p:grpSpPr>
        <p:pic>
          <p:nvPicPr>
            <p:cNvPr id="89169" name="Picture 13" descr="tvBTF22-0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80" y="1422"/>
              <a:ext cx="630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70" name="Text Box 14"/>
            <p:cNvSpPr txBox="1">
              <a:spLocks noChangeArrowheads="1"/>
            </p:cNvSpPr>
            <p:nvPr/>
          </p:nvSpPr>
          <p:spPr bwMode="auto">
            <a:xfrm>
              <a:off x="3353" y="2015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Orange Cloth</a:t>
              </a:r>
            </a:p>
          </p:txBody>
        </p:sp>
      </p:grpSp>
      <p:grpSp>
        <p:nvGrpSpPr>
          <p:cNvPr id="89095" name="Group 15"/>
          <p:cNvGrpSpPr>
            <a:grpSpLocks/>
          </p:cNvGrpSpPr>
          <p:nvPr/>
        </p:nvGrpSpPr>
        <p:grpSpPr bwMode="auto">
          <a:xfrm>
            <a:off x="6473825" y="2317750"/>
            <a:ext cx="1093788" cy="1216025"/>
            <a:chOff x="4078" y="1422"/>
            <a:chExt cx="689" cy="766"/>
          </a:xfrm>
        </p:grpSpPr>
        <p:pic>
          <p:nvPicPr>
            <p:cNvPr id="89167" name="Picture 16" descr="tvBTF34-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00" y="1422"/>
              <a:ext cx="629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68" name="Text Box 17"/>
            <p:cNvSpPr txBox="1">
              <a:spLocks noChangeArrowheads="1"/>
            </p:cNvSpPr>
            <p:nvPr/>
          </p:nvSpPr>
          <p:spPr bwMode="auto">
            <a:xfrm>
              <a:off x="4078" y="2015"/>
              <a:ext cx="68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Pattern Cloth</a:t>
              </a:r>
            </a:p>
          </p:txBody>
        </p:sp>
      </p:grpSp>
      <p:grpSp>
        <p:nvGrpSpPr>
          <p:cNvPr id="89096" name="Group 18"/>
          <p:cNvGrpSpPr>
            <a:grpSpLocks/>
          </p:cNvGrpSpPr>
          <p:nvPr/>
        </p:nvGrpSpPr>
        <p:grpSpPr bwMode="auto">
          <a:xfrm>
            <a:off x="7627938" y="2316163"/>
            <a:ext cx="1092200" cy="1217612"/>
            <a:chOff x="4805" y="1421"/>
            <a:chExt cx="688" cy="767"/>
          </a:xfrm>
        </p:grpSpPr>
        <p:pic>
          <p:nvPicPr>
            <p:cNvPr id="89165" name="Picture 19" descr="tvBTF30-29-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25" y="1421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66" name="Text Box 20"/>
            <p:cNvSpPr txBox="1">
              <a:spLocks noChangeArrowheads="1"/>
            </p:cNvSpPr>
            <p:nvPr/>
          </p:nvSpPr>
          <p:spPr bwMode="auto">
            <a:xfrm>
              <a:off x="4805" y="2015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Cotton Cloth</a:t>
              </a:r>
            </a:p>
          </p:txBody>
        </p:sp>
      </p:grpSp>
      <p:grpSp>
        <p:nvGrpSpPr>
          <p:cNvPr id="89097" name="Group 21"/>
          <p:cNvGrpSpPr>
            <a:grpSpLocks/>
          </p:cNvGrpSpPr>
          <p:nvPr/>
        </p:nvGrpSpPr>
        <p:grpSpPr bwMode="auto">
          <a:xfrm>
            <a:off x="2598738" y="1054100"/>
            <a:ext cx="1425575" cy="1230313"/>
            <a:chOff x="1637" y="664"/>
            <a:chExt cx="898" cy="775"/>
          </a:xfrm>
        </p:grpSpPr>
        <p:pic>
          <p:nvPicPr>
            <p:cNvPr id="89163" name="Picture 22" descr="tvBTF32-1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1" y="664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64" name="Text Box 23"/>
            <p:cNvSpPr txBox="1">
              <a:spLocks noChangeArrowheads="1"/>
            </p:cNvSpPr>
            <p:nvPr/>
          </p:nvSpPr>
          <p:spPr bwMode="auto">
            <a:xfrm>
              <a:off x="1637" y="1266"/>
              <a:ext cx="89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Rusting Steel 1</a:t>
              </a:r>
            </a:p>
          </p:txBody>
        </p:sp>
      </p:grpSp>
      <p:grpSp>
        <p:nvGrpSpPr>
          <p:cNvPr id="89098" name="Group 24"/>
          <p:cNvGrpSpPr>
            <a:grpSpLocks/>
          </p:cNvGrpSpPr>
          <p:nvPr/>
        </p:nvGrpSpPr>
        <p:grpSpPr bwMode="auto">
          <a:xfrm>
            <a:off x="2598738" y="2314575"/>
            <a:ext cx="1425575" cy="1219200"/>
            <a:chOff x="1637" y="1420"/>
            <a:chExt cx="898" cy="768"/>
          </a:xfrm>
        </p:grpSpPr>
        <p:pic>
          <p:nvPicPr>
            <p:cNvPr id="89161" name="Picture 25" descr="tvBTF45-1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61" y="1420"/>
              <a:ext cx="630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62" name="Text Box 26"/>
            <p:cNvSpPr txBox="1">
              <a:spLocks noChangeArrowheads="1"/>
            </p:cNvSpPr>
            <p:nvPr/>
          </p:nvSpPr>
          <p:spPr bwMode="auto">
            <a:xfrm>
              <a:off x="1637" y="2015"/>
              <a:ext cx="89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Rusting Steel 2</a:t>
              </a:r>
            </a:p>
          </p:txBody>
        </p:sp>
      </p:grpSp>
      <p:grpSp>
        <p:nvGrpSpPr>
          <p:cNvPr id="89099" name="Group 27"/>
          <p:cNvGrpSpPr>
            <a:grpSpLocks/>
          </p:cNvGrpSpPr>
          <p:nvPr/>
        </p:nvGrpSpPr>
        <p:grpSpPr bwMode="auto">
          <a:xfrm>
            <a:off x="3727450" y="1054100"/>
            <a:ext cx="1470025" cy="1230313"/>
            <a:chOff x="2348" y="664"/>
            <a:chExt cx="926" cy="775"/>
          </a:xfrm>
        </p:grpSpPr>
        <p:pic>
          <p:nvPicPr>
            <p:cNvPr id="89159" name="Picture 28" descr="tvBTF44-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89" y="664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60" name="Text Box 29"/>
            <p:cNvSpPr txBox="1">
              <a:spLocks noChangeArrowheads="1"/>
            </p:cNvSpPr>
            <p:nvPr/>
          </p:nvSpPr>
          <p:spPr bwMode="auto">
            <a:xfrm>
              <a:off x="2348" y="1266"/>
              <a:ext cx="92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Copper Patina</a:t>
              </a:r>
            </a:p>
          </p:txBody>
        </p:sp>
      </p:grpSp>
      <p:grpSp>
        <p:nvGrpSpPr>
          <p:cNvPr id="89100" name="Group 30"/>
          <p:cNvGrpSpPr>
            <a:grpSpLocks/>
          </p:cNvGrpSpPr>
          <p:nvPr/>
        </p:nvGrpSpPr>
        <p:grpSpPr bwMode="auto">
          <a:xfrm>
            <a:off x="3919538" y="2314575"/>
            <a:ext cx="1092200" cy="1219200"/>
            <a:chOff x="2469" y="1420"/>
            <a:chExt cx="688" cy="768"/>
          </a:xfrm>
        </p:grpSpPr>
        <p:pic>
          <p:nvPicPr>
            <p:cNvPr id="89157" name="Picture 31" descr="tvBTF43-1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89" y="1420"/>
              <a:ext cx="630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58" name="Text Box 32"/>
            <p:cNvSpPr txBox="1">
              <a:spLocks noChangeArrowheads="1"/>
            </p:cNvSpPr>
            <p:nvPr/>
          </p:nvSpPr>
          <p:spPr bwMode="auto">
            <a:xfrm>
              <a:off x="2469" y="2015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Iron Rusting</a:t>
              </a:r>
            </a:p>
          </p:txBody>
        </p:sp>
      </p:grpSp>
      <p:grpSp>
        <p:nvGrpSpPr>
          <p:cNvPr id="89101" name="Group 33"/>
          <p:cNvGrpSpPr>
            <a:grpSpLocks/>
          </p:cNvGrpSpPr>
          <p:nvPr/>
        </p:nvGrpSpPr>
        <p:grpSpPr bwMode="auto">
          <a:xfrm>
            <a:off x="19050" y="1054100"/>
            <a:ext cx="1454150" cy="1230313"/>
            <a:chOff x="12" y="664"/>
            <a:chExt cx="916" cy="775"/>
          </a:xfrm>
        </p:grpSpPr>
        <p:pic>
          <p:nvPicPr>
            <p:cNvPr id="89155" name="Picture 34" descr="tvBTF40-1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5" y="664"/>
              <a:ext cx="63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56" name="Text Box 35"/>
            <p:cNvSpPr txBox="1">
              <a:spLocks noChangeArrowheads="1"/>
            </p:cNvSpPr>
            <p:nvPr/>
          </p:nvSpPr>
          <p:spPr bwMode="auto">
            <a:xfrm>
              <a:off x="12" y="1266"/>
              <a:ext cx="9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Charred Wood 1</a:t>
              </a:r>
            </a:p>
          </p:txBody>
        </p:sp>
      </p:grpSp>
      <p:pic>
        <p:nvPicPr>
          <p:cNvPr id="89102" name="Picture 36" descr="tvBTF09-03"/>
          <p:cNvPicPr>
            <a:picLocks noGrp="1" noChangeArrowheads="1"/>
          </p:cNvPicPr>
          <p:nvPr>
            <p:ph sz="quarter" idx="2"/>
          </p:nvPr>
        </p:nvPicPr>
        <p:blipFill>
          <a:blip r:embed="rId14"/>
          <a:srcRect/>
          <a:stretch>
            <a:fillRect/>
          </a:stretch>
        </p:blipFill>
        <p:spPr>
          <a:xfrm>
            <a:off x="1447800" y="2286000"/>
            <a:ext cx="1022350" cy="954088"/>
          </a:xfrm>
          <a:noFill/>
        </p:spPr>
      </p:pic>
      <p:sp>
        <p:nvSpPr>
          <p:cNvPr id="89103" name="Text Box 37"/>
          <p:cNvSpPr txBox="1">
            <a:spLocks noChangeArrowheads="1"/>
          </p:cNvSpPr>
          <p:nvPr/>
        </p:nvSpPr>
        <p:spPr bwMode="auto">
          <a:xfrm>
            <a:off x="1258888" y="3270250"/>
            <a:ext cx="15081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i="0">
                <a:solidFill>
                  <a:srgbClr val="DDDDDD"/>
                </a:solidFill>
                <a:ea typeface="宋体" pitchFamily="2" charset="-122"/>
              </a:rPr>
              <a:t>Charred Wood 2</a:t>
            </a:r>
          </a:p>
        </p:txBody>
      </p:sp>
      <p:grpSp>
        <p:nvGrpSpPr>
          <p:cNvPr id="89104" name="Group 38"/>
          <p:cNvGrpSpPr>
            <a:grpSpLocks/>
          </p:cNvGrpSpPr>
          <p:nvPr/>
        </p:nvGrpSpPr>
        <p:grpSpPr bwMode="auto">
          <a:xfrm>
            <a:off x="1308100" y="1054100"/>
            <a:ext cx="1296988" cy="1230313"/>
            <a:chOff x="824" y="664"/>
            <a:chExt cx="817" cy="775"/>
          </a:xfrm>
        </p:grpSpPr>
        <p:pic>
          <p:nvPicPr>
            <p:cNvPr id="89153" name="Picture 39" descr="tvBTF42-0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02" y="664"/>
              <a:ext cx="63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54" name="Text Box 40"/>
            <p:cNvSpPr txBox="1">
              <a:spLocks noChangeArrowheads="1"/>
            </p:cNvSpPr>
            <p:nvPr/>
          </p:nvSpPr>
          <p:spPr bwMode="auto">
            <a:xfrm>
              <a:off x="824" y="1266"/>
              <a:ext cx="81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Bread Toasting</a:t>
              </a:r>
            </a:p>
          </p:txBody>
        </p:sp>
      </p:grpSp>
      <p:pic>
        <p:nvPicPr>
          <p:cNvPr id="89105" name="Picture 41" descr="tvBTF41-1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1775" y="2316163"/>
            <a:ext cx="10001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Text Box 42"/>
          <p:cNvSpPr txBox="1">
            <a:spLocks noChangeArrowheads="1"/>
          </p:cNvSpPr>
          <p:nvPr/>
        </p:nvSpPr>
        <p:spPr bwMode="auto">
          <a:xfrm>
            <a:off x="106363" y="3259138"/>
            <a:ext cx="12969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i="0">
                <a:solidFill>
                  <a:srgbClr val="DDDDDD"/>
                </a:solidFill>
                <a:ea typeface="宋体" pitchFamily="2" charset="-122"/>
              </a:rPr>
              <a:t>Waffle Toasting</a:t>
            </a:r>
          </a:p>
        </p:txBody>
      </p:sp>
      <p:sp>
        <p:nvSpPr>
          <p:cNvPr id="89107" name="Line 43"/>
          <p:cNvSpPr>
            <a:spLocks noChangeShapeType="1"/>
          </p:cNvSpPr>
          <p:nvPr/>
        </p:nvSpPr>
        <p:spPr bwMode="auto">
          <a:xfrm>
            <a:off x="5170488" y="712788"/>
            <a:ext cx="7937" cy="590391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08" name="Line 44"/>
          <p:cNvSpPr>
            <a:spLocks noChangeShapeType="1"/>
          </p:cNvSpPr>
          <p:nvPr/>
        </p:nvSpPr>
        <p:spPr bwMode="auto">
          <a:xfrm>
            <a:off x="260350" y="712788"/>
            <a:ext cx="8410575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09" name="Rectangle 45"/>
          <p:cNvSpPr>
            <a:spLocks noChangeArrowheads="1"/>
          </p:cNvSpPr>
          <p:nvPr/>
        </p:nvSpPr>
        <p:spPr bwMode="auto">
          <a:xfrm>
            <a:off x="923925" y="711200"/>
            <a:ext cx="88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1600" i="0">
                <a:solidFill>
                  <a:schemeClr val="bg1"/>
                </a:solidFill>
                <a:ea typeface="宋体" pitchFamily="2" charset="-122"/>
              </a:rPr>
              <a:t>Burning</a:t>
            </a:r>
          </a:p>
        </p:txBody>
      </p:sp>
      <p:sp>
        <p:nvSpPr>
          <p:cNvPr id="89110" name="Rectangle 46"/>
          <p:cNvSpPr>
            <a:spLocks noChangeArrowheads="1"/>
          </p:cNvSpPr>
          <p:nvPr/>
        </p:nvSpPr>
        <p:spPr bwMode="auto">
          <a:xfrm>
            <a:off x="5483225" y="711200"/>
            <a:ext cx="3057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 i="0">
                <a:solidFill>
                  <a:schemeClr val="bg1"/>
                </a:solidFill>
                <a:ea typeface="宋体" pitchFamily="2" charset="-122"/>
              </a:rPr>
              <a:t>Drying (Smooth Surface)</a:t>
            </a:r>
          </a:p>
        </p:txBody>
      </p:sp>
      <p:sp>
        <p:nvSpPr>
          <p:cNvPr id="89111" name="Rectangle 47"/>
          <p:cNvSpPr>
            <a:spLocks noChangeArrowheads="1"/>
          </p:cNvSpPr>
          <p:nvPr/>
        </p:nvSpPr>
        <p:spPr bwMode="auto">
          <a:xfrm>
            <a:off x="3343275" y="701675"/>
            <a:ext cx="1063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1600" i="0">
                <a:solidFill>
                  <a:schemeClr val="bg1"/>
                </a:solidFill>
                <a:ea typeface="宋体" pitchFamily="2" charset="-122"/>
              </a:rPr>
              <a:t>Corrosion</a:t>
            </a:r>
          </a:p>
        </p:txBody>
      </p:sp>
      <p:grpSp>
        <p:nvGrpSpPr>
          <p:cNvPr id="89112" name="Group 48"/>
          <p:cNvGrpSpPr>
            <a:grpSpLocks/>
          </p:cNvGrpSpPr>
          <p:nvPr/>
        </p:nvGrpSpPr>
        <p:grpSpPr bwMode="auto">
          <a:xfrm>
            <a:off x="5340350" y="5256213"/>
            <a:ext cx="2244725" cy="1244600"/>
            <a:chOff x="3364" y="3311"/>
            <a:chExt cx="1414" cy="784"/>
          </a:xfrm>
        </p:grpSpPr>
        <p:sp>
          <p:nvSpPr>
            <p:cNvPr id="89149" name="Text Box 49"/>
            <p:cNvSpPr txBox="1">
              <a:spLocks noChangeArrowheads="1"/>
            </p:cNvSpPr>
            <p:nvPr/>
          </p:nvSpPr>
          <p:spPr bwMode="auto">
            <a:xfrm>
              <a:off x="3364" y="3922"/>
              <a:ext cx="62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Banana</a:t>
              </a:r>
            </a:p>
          </p:txBody>
        </p:sp>
        <p:pic>
          <p:nvPicPr>
            <p:cNvPr id="89150" name="Picture 50" descr="tvBTF28-1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105" y="3311"/>
              <a:ext cx="629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9151" name="Picture 51" descr="tvBTF31-1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374" y="3311"/>
              <a:ext cx="630" cy="6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52" name="Text Box 52"/>
            <p:cNvSpPr txBox="1">
              <a:spLocks noChangeArrowheads="1"/>
            </p:cNvSpPr>
            <p:nvPr/>
          </p:nvSpPr>
          <p:spPr bwMode="auto">
            <a:xfrm>
              <a:off x="4090" y="3922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Apple Core</a:t>
              </a:r>
            </a:p>
          </p:txBody>
        </p:sp>
      </p:grpSp>
      <p:grpSp>
        <p:nvGrpSpPr>
          <p:cNvPr id="89113" name="Group 53"/>
          <p:cNvGrpSpPr>
            <a:grpSpLocks/>
          </p:cNvGrpSpPr>
          <p:nvPr/>
        </p:nvGrpSpPr>
        <p:grpSpPr bwMode="auto">
          <a:xfrm>
            <a:off x="5319713" y="4005263"/>
            <a:ext cx="3417887" cy="1236662"/>
            <a:chOff x="3364" y="2542"/>
            <a:chExt cx="2153" cy="779"/>
          </a:xfrm>
        </p:grpSpPr>
        <p:grpSp>
          <p:nvGrpSpPr>
            <p:cNvPr id="89140" name="Group 54"/>
            <p:cNvGrpSpPr>
              <a:grpSpLocks/>
            </p:cNvGrpSpPr>
            <p:nvPr/>
          </p:nvGrpSpPr>
          <p:grpSpPr bwMode="auto">
            <a:xfrm>
              <a:off x="4065" y="2542"/>
              <a:ext cx="688" cy="779"/>
              <a:chOff x="4065" y="2542"/>
              <a:chExt cx="688" cy="779"/>
            </a:xfrm>
          </p:grpSpPr>
          <p:pic>
            <p:nvPicPr>
              <p:cNvPr id="89147" name="Picture 55" descr="tvBTF33-11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113" y="2542"/>
                <a:ext cx="630" cy="61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89148" name="Text Box 56"/>
              <p:cNvSpPr txBox="1">
                <a:spLocks noChangeArrowheads="1"/>
              </p:cNvSpPr>
              <p:nvPr/>
            </p:nvSpPr>
            <p:spPr bwMode="auto">
              <a:xfrm>
                <a:off x="4065" y="3148"/>
                <a:ext cx="688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200" i="0">
                    <a:solidFill>
                      <a:srgbClr val="DDDDDD"/>
                    </a:solidFill>
                    <a:ea typeface="宋体" pitchFamily="2" charset="-122"/>
                  </a:rPr>
                  <a:t>Leaf</a:t>
                </a:r>
              </a:p>
            </p:txBody>
          </p:sp>
        </p:grpSp>
        <p:grpSp>
          <p:nvGrpSpPr>
            <p:cNvPr id="89141" name="Group 57"/>
            <p:cNvGrpSpPr>
              <a:grpSpLocks/>
            </p:cNvGrpSpPr>
            <p:nvPr/>
          </p:nvGrpSpPr>
          <p:grpSpPr bwMode="auto">
            <a:xfrm>
              <a:off x="4829" y="2542"/>
              <a:ext cx="688" cy="779"/>
              <a:chOff x="4829" y="2542"/>
              <a:chExt cx="688" cy="779"/>
            </a:xfrm>
          </p:grpSpPr>
          <p:pic>
            <p:nvPicPr>
              <p:cNvPr id="89145" name="Picture 58" descr="tvBTF39-26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4844" y="2542"/>
                <a:ext cx="630" cy="6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89146" name="Text Box 59"/>
              <p:cNvSpPr txBox="1">
                <a:spLocks noChangeArrowheads="1"/>
              </p:cNvSpPr>
              <p:nvPr/>
            </p:nvSpPr>
            <p:spPr bwMode="auto">
              <a:xfrm>
                <a:off x="4829" y="3148"/>
                <a:ext cx="688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200" i="0">
                    <a:solidFill>
                      <a:srgbClr val="DDDDDD"/>
                    </a:solidFill>
                    <a:ea typeface="宋体" pitchFamily="2" charset="-122"/>
                  </a:rPr>
                  <a:t>Potato</a:t>
                </a:r>
              </a:p>
            </p:txBody>
          </p:sp>
        </p:grpSp>
        <p:grpSp>
          <p:nvGrpSpPr>
            <p:cNvPr id="89142" name="Group 60"/>
            <p:cNvGrpSpPr>
              <a:grpSpLocks/>
            </p:cNvGrpSpPr>
            <p:nvPr/>
          </p:nvGrpSpPr>
          <p:grpSpPr bwMode="auto">
            <a:xfrm>
              <a:off x="3364" y="2542"/>
              <a:ext cx="688" cy="779"/>
              <a:chOff x="3364" y="2542"/>
              <a:chExt cx="688" cy="779"/>
            </a:xfrm>
          </p:grpSpPr>
          <p:pic>
            <p:nvPicPr>
              <p:cNvPr id="89143" name="Picture 61" descr="tvBTF35-12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3388" y="2542"/>
                <a:ext cx="630" cy="61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89144" name="Text Box 62"/>
              <p:cNvSpPr txBox="1">
                <a:spLocks noChangeArrowheads="1"/>
              </p:cNvSpPr>
              <p:nvPr/>
            </p:nvSpPr>
            <p:spPr bwMode="auto">
              <a:xfrm>
                <a:off x="3364" y="3148"/>
                <a:ext cx="688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200" i="0">
                    <a:solidFill>
                      <a:srgbClr val="DDDDDD"/>
                    </a:solidFill>
                    <a:ea typeface="宋体" pitchFamily="2" charset="-122"/>
                  </a:rPr>
                  <a:t>Apple Slice</a:t>
                </a:r>
              </a:p>
            </p:txBody>
          </p:sp>
        </p:grpSp>
      </p:grpSp>
      <p:grpSp>
        <p:nvGrpSpPr>
          <p:cNvPr id="89114" name="Group 63"/>
          <p:cNvGrpSpPr>
            <a:grpSpLocks/>
          </p:cNvGrpSpPr>
          <p:nvPr/>
        </p:nvGrpSpPr>
        <p:grpSpPr bwMode="auto">
          <a:xfrm>
            <a:off x="231775" y="4005263"/>
            <a:ext cx="1092200" cy="1235075"/>
            <a:chOff x="146" y="2523"/>
            <a:chExt cx="688" cy="778"/>
          </a:xfrm>
        </p:grpSpPr>
        <p:pic>
          <p:nvPicPr>
            <p:cNvPr id="89138" name="Picture 64" descr="tvBTF20-04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69" y="2523"/>
              <a:ext cx="63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39" name="Text Box 65"/>
            <p:cNvSpPr txBox="1">
              <a:spLocks noChangeArrowheads="1"/>
            </p:cNvSpPr>
            <p:nvPr/>
          </p:nvSpPr>
          <p:spPr bwMode="auto">
            <a:xfrm>
              <a:off x="146" y="3128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Rock</a:t>
              </a:r>
            </a:p>
          </p:txBody>
        </p:sp>
      </p:grpSp>
      <p:grpSp>
        <p:nvGrpSpPr>
          <p:cNvPr id="89115" name="Group 66"/>
          <p:cNvGrpSpPr>
            <a:grpSpLocks/>
          </p:cNvGrpSpPr>
          <p:nvPr/>
        </p:nvGrpSpPr>
        <p:grpSpPr bwMode="auto">
          <a:xfrm>
            <a:off x="2635250" y="5257800"/>
            <a:ext cx="1092200" cy="1249363"/>
            <a:chOff x="1660" y="3312"/>
            <a:chExt cx="688" cy="787"/>
          </a:xfrm>
        </p:grpSpPr>
        <p:pic>
          <p:nvPicPr>
            <p:cNvPr id="89136" name="Picture 67" descr="tvBTF37-01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695" y="3312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37" name="Text Box 68"/>
            <p:cNvSpPr txBox="1">
              <a:spLocks noChangeArrowheads="1"/>
            </p:cNvSpPr>
            <p:nvPr/>
          </p:nvSpPr>
          <p:spPr bwMode="auto">
            <a:xfrm>
              <a:off x="1660" y="3926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Granite</a:t>
              </a:r>
            </a:p>
          </p:txBody>
        </p:sp>
      </p:grpSp>
      <p:grpSp>
        <p:nvGrpSpPr>
          <p:cNvPr id="89116" name="Group 69"/>
          <p:cNvGrpSpPr>
            <a:grpSpLocks/>
          </p:cNvGrpSpPr>
          <p:nvPr/>
        </p:nvGrpSpPr>
        <p:grpSpPr bwMode="auto">
          <a:xfrm>
            <a:off x="1422400" y="5257800"/>
            <a:ext cx="1092200" cy="1249363"/>
            <a:chOff x="896" y="3312"/>
            <a:chExt cx="688" cy="787"/>
          </a:xfrm>
        </p:grpSpPr>
        <p:pic>
          <p:nvPicPr>
            <p:cNvPr id="89134" name="Picture 70" descr="tvBTF25-24-2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920" y="3312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35" name="Text Box 71"/>
            <p:cNvSpPr txBox="1">
              <a:spLocks noChangeArrowheads="1"/>
            </p:cNvSpPr>
            <p:nvPr/>
          </p:nvSpPr>
          <p:spPr bwMode="auto">
            <a:xfrm>
              <a:off x="896" y="3926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Paper Towel</a:t>
              </a:r>
            </a:p>
          </p:txBody>
        </p:sp>
      </p:grpSp>
      <p:grpSp>
        <p:nvGrpSpPr>
          <p:cNvPr id="89117" name="Group 72"/>
          <p:cNvGrpSpPr>
            <a:grpSpLocks/>
          </p:cNvGrpSpPr>
          <p:nvPr/>
        </p:nvGrpSpPr>
        <p:grpSpPr bwMode="auto">
          <a:xfrm>
            <a:off x="214313" y="5257800"/>
            <a:ext cx="1093787" cy="1249363"/>
            <a:chOff x="135" y="3312"/>
            <a:chExt cx="689" cy="787"/>
          </a:xfrm>
        </p:grpSpPr>
        <p:pic>
          <p:nvPicPr>
            <p:cNvPr id="89132" name="Picture 73" descr="tvBTF21-1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70" y="3312"/>
              <a:ext cx="63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33" name="Text Box 74"/>
            <p:cNvSpPr txBox="1">
              <a:spLocks noChangeArrowheads="1"/>
            </p:cNvSpPr>
            <p:nvPr/>
          </p:nvSpPr>
          <p:spPr bwMode="auto">
            <a:xfrm>
              <a:off x="135" y="3926"/>
              <a:ext cx="68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Dark Wood</a:t>
              </a:r>
            </a:p>
          </p:txBody>
        </p:sp>
      </p:grpSp>
      <p:grpSp>
        <p:nvGrpSpPr>
          <p:cNvPr id="89118" name="Group 75"/>
          <p:cNvGrpSpPr>
            <a:grpSpLocks/>
          </p:cNvGrpSpPr>
          <p:nvPr/>
        </p:nvGrpSpPr>
        <p:grpSpPr bwMode="auto">
          <a:xfrm>
            <a:off x="1422400" y="4005263"/>
            <a:ext cx="1092200" cy="1235075"/>
            <a:chOff x="896" y="2523"/>
            <a:chExt cx="688" cy="778"/>
          </a:xfrm>
        </p:grpSpPr>
        <p:pic>
          <p:nvPicPr>
            <p:cNvPr id="89130" name="Picture 76" descr="tvBTF26-29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920" y="2523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31" name="Text Box 77"/>
            <p:cNvSpPr txBox="1">
              <a:spLocks noChangeArrowheads="1"/>
            </p:cNvSpPr>
            <p:nvPr/>
          </p:nvSpPr>
          <p:spPr bwMode="auto">
            <a:xfrm>
              <a:off x="896" y="3128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Cardboard</a:t>
              </a:r>
            </a:p>
          </p:txBody>
        </p:sp>
      </p:grpSp>
      <p:grpSp>
        <p:nvGrpSpPr>
          <p:cNvPr id="89119" name="Group 78"/>
          <p:cNvGrpSpPr>
            <a:grpSpLocks/>
          </p:cNvGrpSpPr>
          <p:nvPr/>
        </p:nvGrpSpPr>
        <p:grpSpPr bwMode="auto">
          <a:xfrm>
            <a:off x="2651125" y="4005263"/>
            <a:ext cx="1092200" cy="1235075"/>
            <a:chOff x="1670" y="2523"/>
            <a:chExt cx="688" cy="778"/>
          </a:xfrm>
        </p:grpSpPr>
        <p:pic>
          <p:nvPicPr>
            <p:cNvPr id="89128" name="Picture 79" descr="tvBTF38-08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694" y="2523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29" name="Text Box 80"/>
            <p:cNvSpPr txBox="1">
              <a:spLocks noChangeArrowheads="1"/>
            </p:cNvSpPr>
            <p:nvPr/>
          </p:nvSpPr>
          <p:spPr bwMode="auto">
            <a:xfrm>
              <a:off x="1670" y="3128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Tree Bark</a:t>
              </a:r>
            </a:p>
          </p:txBody>
        </p:sp>
      </p:grpSp>
      <p:grpSp>
        <p:nvGrpSpPr>
          <p:cNvPr id="89120" name="Group 81"/>
          <p:cNvGrpSpPr>
            <a:grpSpLocks/>
          </p:cNvGrpSpPr>
          <p:nvPr/>
        </p:nvGrpSpPr>
        <p:grpSpPr bwMode="auto">
          <a:xfrm>
            <a:off x="3841750" y="4005263"/>
            <a:ext cx="1092200" cy="1235075"/>
            <a:chOff x="2420" y="2523"/>
            <a:chExt cx="688" cy="778"/>
          </a:xfrm>
        </p:grpSpPr>
        <p:pic>
          <p:nvPicPr>
            <p:cNvPr id="89126" name="Picture 82" descr="tvBTF27-31-2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445" y="2523"/>
              <a:ext cx="630" cy="6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9127" name="Text Box 83"/>
            <p:cNvSpPr txBox="1">
              <a:spLocks noChangeArrowheads="1"/>
            </p:cNvSpPr>
            <p:nvPr/>
          </p:nvSpPr>
          <p:spPr bwMode="auto">
            <a:xfrm>
              <a:off x="2420" y="3128"/>
              <a:ext cx="68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i="0">
                  <a:solidFill>
                    <a:srgbClr val="DDDDDD"/>
                  </a:solidFill>
                  <a:ea typeface="宋体" pitchFamily="2" charset="-122"/>
                </a:rPr>
                <a:t>Brick</a:t>
              </a:r>
            </a:p>
          </p:txBody>
        </p:sp>
      </p:grpSp>
      <p:sp>
        <p:nvSpPr>
          <p:cNvPr id="89121" name="Rectangle 84"/>
          <p:cNvSpPr>
            <a:spLocks noChangeArrowheads="1"/>
          </p:cNvSpPr>
          <p:nvPr/>
        </p:nvSpPr>
        <p:spPr bwMode="auto">
          <a:xfrm>
            <a:off x="6534150" y="3619500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600" i="0">
                <a:solidFill>
                  <a:schemeClr val="bg1"/>
                </a:solidFill>
                <a:ea typeface="宋体" pitchFamily="2" charset="-122"/>
              </a:rPr>
              <a:t>Decaying</a:t>
            </a:r>
          </a:p>
        </p:txBody>
      </p:sp>
      <p:sp>
        <p:nvSpPr>
          <p:cNvPr id="89122" name="Rectangle 85"/>
          <p:cNvSpPr>
            <a:spLocks noChangeArrowheads="1"/>
          </p:cNvSpPr>
          <p:nvPr/>
        </p:nvSpPr>
        <p:spPr bwMode="auto">
          <a:xfrm>
            <a:off x="1116013" y="3630613"/>
            <a:ext cx="3057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 i="0">
                <a:solidFill>
                  <a:schemeClr val="bg1"/>
                </a:solidFill>
                <a:ea typeface="宋体" pitchFamily="2" charset="-122"/>
              </a:rPr>
              <a:t>Drying (Rough Surface)</a:t>
            </a:r>
          </a:p>
        </p:txBody>
      </p:sp>
      <p:sp>
        <p:nvSpPr>
          <p:cNvPr id="89123" name="Line 86"/>
          <p:cNvSpPr>
            <a:spLocks noChangeShapeType="1"/>
          </p:cNvSpPr>
          <p:nvPr/>
        </p:nvSpPr>
        <p:spPr bwMode="auto">
          <a:xfrm>
            <a:off x="246063" y="3581400"/>
            <a:ext cx="8410575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24" name="Line 87"/>
          <p:cNvSpPr>
            <a:spLocks noChangeShapeType="1"/>
          </p:cNvSpPr>
          <p:nvPr/>
        </p:nvSpPr>
        <p:spPr bwMode="auto">
          <a:xfrm>
            <a:off x="246063" y="6616700"/>
            <a:ext cx="8410575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25" name="Line 88"/>
          <p:cNvSpPr>
            <a:spLocks noChangeShapeType="1"/>
          </p:cNvSpPr>
          <p:nvPr/>
        </p:nvSpPr>
        <p:spPr bwMode="auto">
          <a:xfrm>
            <a:off x="2613025" y="701675"/>
            <a:ext cx="0" cy="288131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131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lnSpc>
                <a:spcPct val="90000"/>
              </a:lnSpc>
            </a:pPr>
            <a:r>
              <a:rPr lang="en-US" altLang="zh-CN" sz="2200" dirty="0" smtClean="0">
                <a:ea typeface="宋体" pitchFamily="2" charset="-122"/>
              </a:rPr>
              <a:t>Manual art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00FF00"/>
                </a:solidFill>
                <a:ea typeface="宋体" pitchFamily="2" charset="-122"/>
                <a:cs typeface="Arial" pitchFamily="34" charset="0"/>
              </a:rPr>
              <a:t>○</a:t>
            </a:r>
            <a:r>
              <a:rPr lang="en-US" altLang="zh-CN" sz="2000" dirty="0" smtClean="0">
                <a:ea typeface="宋体" pitchFamily="2" charset="-122"/>
              </a:rPr>
              <a:t> Flexible &amp; control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×</a:t>
            </a:r>
            <a:r>
              <a:rPr lang="en-US" altLang="zh-CN" sz="2000" dirty="0" smtClean="0">
                <a:ea typeface="宋体" pitchFamily="2" charset="-122"/>
              </a:rPr>
              <a:t> Not for everyone, tedious</a:t>
            </a:r>
          </a:p>
          <a:p>
            <a:pPr hangingPunct="1">
              <a:lnSpc>
                <a:spcPct val="90000"/>
              </a:lnSpc>
            </a:pPr>
            <a:r>
              <a:rPr lang="en-US" altLang="zh-CN" sz="2200" dirty="0" smtClean="0">
                <a:ea typeface="宋体" pitchFamily="2" charset="-122"/>
              </a:rPr>
              <a:t>Procedural code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00FF00"/>
                </a:solidFill>
                <a:ea typeface="宋体" pitchFamily="2" charset="-122"/>
              </a:rPr>
              <a:t>○</a:t>
            </a: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2000" dirty="0" smtClean="0">
                <a:ea typeface="宋体" pitchFamily="2" charset="-122"/>
              </a:rPr>
              <a:t>Efficiency, </a:t>
            </a:r>
            <a:r>
              <a:rPr lang="en-US" altLang="zh-CN" sz="2000" dirty="0" smtClean="0">
                <a:ea typeface="宋体" pitchFamily="2" charset="-122"/>
              </a:rPr>
              <a:t>compact</a:t>
            </a:r>
            <a:r>
              <a:rPr lang="en-US" altLang="zh-CN" sz="2000" dirty="0" smtClean="0">
                <a:ea typeface="宋体" pitchFamily="2" charset="-122"/>
              </a:rPr>
              <a:t>, </a:t>
            </a:r>
            <a:r>
              <a:rPr lang="en-US" altLang="zh-CN" sz="2000" dirty="0" smtClean="0">
                <a:ea typeface="宋体" pitchFamily="2" charset="-122"/>
              </a:rPr>
              <a:t>&amp; control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×</a:t>
            </a:r>
            <a:r>
              <a:rPr lang="en-US" altLang="zh-CN" sz="2000" dirty="0" smtClean="0">
                <a:ea typeface="宋体" pitchFamily="2" charset="-122"/>
              </a:rPr>
              <a:t> Not general </a:t>
            </a:r>
          </a:p>
          <a:p>
            <a:pPr hangingPunct="1">
              <a:lnSpc>
                <a:spcPct val="90000"/>
              </a:lnSpc>
            </a:pPr>
            <a:r>
              <a:rPr lang="en-US" altLang="zh-CN" sz="2200" dirty="0" smtClean="0">
                <a:ea typeface="宋体" pitchFamily="2" charset="-122"/>
              </a:rPr>
              <a:t>Photographs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00FF00"/>
                </a:solidFill>
                <a:ea typeface="宋体" pitchFamily="2" charset="-122"/>
              </a:rPr>
              <a:t>○</a:t>
            </a: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2000" dirty="0" smtClean="0">
                <a:ea typeface="宋体" pitchFamily="2" charset="-122"/>
              </a:rPr>
              <a:t>General 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× </a:t>
            </a:r>
            <a:r>
              <a:rPr lang="en-US" altLang="zh-CN" sz="2000" dirty="0" smtClean="0">
                <a:ea typeface="宋体" pitchFamily="2" charset="-122"/>
              </a:rPr>
              <a:t>Control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×</a:t>
            </a:r>
            <a:r>
              <a:rPr lang="en-US" altLang="zh-CN" sz="2000" dirty="0" smtClean="0">
                <a:ea typeface="宋体" pitchFamily="2" charset="-122"/>
              </a:rPr>
              <a:t> Too small due to curvature &amp; limited surface area</a:t>
            </a:r>
          </a:p>
          <a:p>
            <a:pPr lvl="1" hangingPunct="1">
              <a:lnSpc>
                <a:spcPct val="90000"/>
              </a:lnSpc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×</a:t>
            </a:r>
            <a:r>
              <a:rPr lang="en-US" altLang="zh-CN" sz="2000" dirty="0" smtClean="0">
                <a:ea typeface="宋体" pitchFamily="2" charset="-122"/>
              </a:rPr>
              <a:t> Too large due to global variation</a:t>
            </a:r>
            <a:endParaRPr lang="zh-CN" altLang="en-US" sz="2000" dirty="0" smtClean="0">
              <a:ea typeface="宋体" pitchFamily="2" charset="-122"/>
            </a:endParaRPr>
          </a:p>
        </p:txBody>
      </p:sp>
      <p:pic>
        <p:nvPicPr>
          <p:cNvPr id="25603" name="Picture 3" descr="Oran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4343400"/>
            <a:ext cx="1828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rackling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438400"/>
            <a:ext cx="390366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How to Acquire Textures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Space-Time Factorization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2063" y="1547813"/>
            <a:ext cx="3727450" cy="3994150"/>
          </a:xfrm>
        </p:spPr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With factorization, we can easily do:</a:t>
            </a:r>
            <a:endParaRPr lang="en-US" altLang="zh-CN" smtClean="0">
              <a:solidFill>
                <a:srgbClr val="33CCFF"/>
              </a:solidFill>
              <a:ea typeface="宋体" pitchFamily="2" charset="-122"/>
            </a:endParaRPr>
          </a:p>
          <a:p>
            <a:pPr lvl="1" hangingPunct="1"/>
            <a:endParaRPr lang="en-US" altLang="zh-CN" sz="900" smtClean="0">
              <a:solidFill>
                <a:srgbClr val="33CCFF"/>
              </a:solidFill>
              <a:ea typeface="宋体" pitchFamily="2" charset="-122"/>
            </a:endParaRPr>
          </a:p>
          <a:p>
            <a:pPr lvl="1" hangingPunct="1"/>
            <a:r>
              <a:rPr lang="en-US" altLang="zh-CN" smtClean="0">
                <a:solidFill>
                  <a:srgbClr val="33CCFF"/>
                </a:solidFill>
                <a:ea typeface="宋体" pitchFamily="2" charset="-122"/>
              </a:rPr>
              <a:t>Control</a:t>
            </a:r>
          </a:p>
          <a:p>
            <a:pPr lvl="1" hangingPunct="1"/>
            <a:endParaRPr lang="en-US" altLang="zh-CN" sz="900" smtClean="0">
              <a:solidFill>
                <a:srgbClr val="33CCFF"/>
              </a:solidFill>
              <a:ea typeface="宋体" pitchFamily="2" charset="-122"/>
            </a:endParaRPr>
          </a:p>
          <a:p>
            <a:pPr lvl="1" hangingPunct="1"/>
            <a:r>
              <a:rPr lang="en-US" altLang="zh-CN" smtClean="0">
                <a:solidFill>
                  <a:srgbClr val="33CCFF"/>
                </a:solidFill>
                <a:ea typeface="宋体" pitchFamily="2" charset="-122"/>
              </a:rPr>
              <a:t>Synthesis</a:t>
            </a:r>
          </a:p>
          <a:p>
            <a:pPr lvl="1" hangingPunct="1"/>
            <a:endParaRPr lang="en-US" altLang="zh-CN" sz="900" smtClean="0">
              <a:solidFill>
                <a:srgbClr val="33CCFF"/>
              </a:solidFill>
              <a:ea typeface="宋体" pitchFamily="2" charset="-122"/>
            </a:endParaRPr>
          </a:p>
          <a:p>
            <a:pPr lvl="1" hangingPunct="1"/>
            <a:r>
              <a:rPr lang="en-US" altLang="zh-CN" smtClean="0">
                <a:solidFill>
                  <a:srgbClr val="33CCFF"/>
                </a:solidFill>
                <a:ea typeface="宋体" pitchFamily="2" charset="-122"/>
              </a:rPr>
              <a:t>Transfer</a:t>
            </a:r>
          </a:p>
          <a:p>
            <a:pPr lvl="1" hangingPunct="1"/>
            <a:endParaRPr lang="en-US" altLang="zh-CN" sz="900" smtClean="0">
              <a:solidFill>
                <a:srgbClr val="33CCFF"/>
              </a:solidFill>
              <a:ea typeface="宋体" pitchFamily="2" charset="-122"/>
            </a:endParaRPr>
          </a:p>
          <a:p>
            <a:pPr lvl="1" hangingPunct="1"/>
            <a:r>
              <a:rPr lang="en-US" altLang="zh-CN" smtClean="0">
                <a:solidFill>
                  <a:srgbClr val="33CCFF"/>
                </a:solidFill>
                <a:ea typeface="宋体" pitchFamily="2" charset="-122"/>
              </a:rPr>
              <a:t>…</a:t>
            </a:r>
          </a:p>
        </p:txBody>
      </p:sp>
      <p:sp>
        <p:nvSpPr>
          <p:cNvPr id="579588" name="Text Box 4"/>
          <p:cNvSpPr txBox="1">
            <a:spLocks noChangeArrowheads="1"/>
          </p:cNvSpPr>
          <p:nvPr/>
        </p:nvSpPr>
        <p:spPr bwMode="auto">
          <a:xfrm>
            <a:off x="231775" y="4683125"/>
            <a:ext cx="19970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i="0">
                <a:solidFill>
                  <a:schemeClr val="bg1"/>
                </a:solidFill>
                <a:ea typeface="宋体" pitchFamily="2" charset="-122"/>
              </a:rPr>
              <a:t>Time-Varying Appearance</a:t>
            </a:r>
          </a:p>
        </p:txBody>
      </p:sp>
      <p:sp>
        <p:nvSpPr>
          <p:cNvPr id="579589" name="Line 5"/>
          <p:cNvSpPr>
            <a:spLocks noChangeShapeType="1"/>
          </p:cNvSpPr>
          <p:nvPr/>
        </p:nvSpPr>
        <p:spPr bwMode="auto">
          <a:xfrm flipV="1">
            <a:off x="2114550" y="2430463"/>
            <a:ext cx="690563" cy="12287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579590" name="Picture 6" descr="tvBTF29-sim-a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6450" y="1741488"/>
            <a:ext cx="1379538" cy="13795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2921000" y="3262313"/>
            <a:ext cx="22669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i="0">
                <a:solidFill>
                  <a:schemeClr val="bg1"/>
                </a:solidFill>
                <a:ea typeface="宋体" pitchFamily="2" charset="-122"/>
              </a:rPr>
              <a:t>Spatial Variation</a:t>
            </a:r>
          </a:p>
        </p:txBody>
      </p:sp>
      <p:sp>
        <p:nvSpPr>
          <p:cNvPr id="579592" name="Line 8"/>
          <p:cNvSpPr>
            <a:spLocks noChangeShapeType="1"/>
          </p:cNvSpPr>
          <p:nvPr/>
        </p:nvSpPr>
        <p:spPr bwMode="auto">
          <a:xfrm>
            <a:off x="2114550" y="3889375"/>
            <a:ext cx="728663" cy="884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2728913" y="5643563"/>
            <a:ext cx="25733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i="0">
                <a:solidFill>
                  <a:schemeClr val="bg1"/>
                </a:solidFill>
                <a:ea typeface="宋体" pitchFamily="2" charset="-122"/>
              </a:rPr>
              <a:t>Temporal Variation</a:t>
            </a:r>
          </a:p>
        </p:txBody>
      </p:sp>
      <p:pic>
        <p:nvPicPr>
          <p:cNvPr id="579594" name="aa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343275" y="4121150"/>
            <a:ext cx="1379538" cy="13795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79595" name="a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84200" y="3116263"/>
            <a:ext cx="1379538" cy="13795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79596" name="Picture 12" descr="tvbtf29-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35300" y="4413250"/>
            <a:ext cx="9874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7" name="Picture 13" descr="tvBTF29-Kd-B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11625" y="440531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7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57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9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9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9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9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5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9594"/>
                </p:tgtEl>
              </p:cMediaNode>
            </p:video>
            <p:video>
              <p:cMediaNode>
                <p:cTn id="7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9595"/>
                </p:tgtEl>
              </p:cMediaNode>
            </p:video>
          </p:childTnLst>
        </p:cTn>
      </p:par>
    </p:tnLst>
    <p:bldLst>
      <p:bldP spid="579587" grpId="0" build="p"/>
      <p:bldP spid="579588" grpId="0"/>
      <p:bldP spid="579589" grpId="0" animBg="1"/>
      <p:bldP spid="579591" grpId="0"/>
      <p:bldP spid="579592" grpId="0" animBg="1"/>
      <p:bldP spid="57959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Key Assumption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643937" cy="1049338"/>
          </a:xfrm>
        </p:spPr>
        <p:txBody>
          <a:bodyPr/>
          <a:lstStyle/>
          <a:p>
            <a:pPr hangingPunct="1"/>
            <a:r>
              <a:rPr lang="en-US" altLang="zh-CN" sz="2700" smtClean="0">
                <a:ea typeface="宋体" pitchFamily="2" charset="-122"/>
              </a:rPr>
              <a:t>All points have one common “</a:t>
            </a:r>
            <a:r>
              <a:rPr lang="en-US" altLang="zh-CN" sz="2700" smtClean="0">
                <a:solidFill>
                  <a:srgbClr val="33CCFF"/>
                </a:solidFill>
                <a:ea typeface="宋体" pitchFamily="2" charset="-122"/>
              </a:rPr>
              <a:t>overall temporal variation</a:t>
            </a:r>
            <a:r>
              <a:rPr lang="en-US" altLang="zh-CN" sz="2700" smtClean="0">
                <a:ea typeface="宋体" pitchFamily="2" charset="-122"/>
              </a:rPr>
              <a:t>”.</a:t>
            </a:r>
          </a:p>
          <a:p>
            <a:pPr hangingPunct="1"/>
            <a:r>
              <a:rPr lang="en-US" altLang="zh-CN" sz="2700" smtClean="0">
                <a:ea typeface="宋体" pitchFamily="2" charset="-122"/>
              </a:rPr>
              <a:t>Different points evolve at different </a:t>
            </a:r>
            <a:r>
              <a:rPr lang="en-US" altLang="zh-CN" sz="2700" smtClean="0">
                <a:solidFill>
                  <a:srgbClr val="33CCFF"/>
                </a:solidFill>
                <a:ea typeface="宋体" pitchFamily="2" charset="-122"/>
              </a:rPr>
              <a:t>rates</a:t>
            </a:r>
            <a:r>
              <a:rPr lang="en-US" altLang="zh-CN" sz="2700" smtClean="0">
                <a:ea typeface="宋体" pitchFamily="2" charset="-122"/>
              </a:rPr>
              <a:t> and </a:t>
            </a:r>
            <a:r>
              <a:rPr lang="en-US" altLang="zh-CN" sz="2700" smtClean="0">
                <a:solidFill>
                  <a:srgbClr val="33CCFF"/>
                </a:solidFill>
                <a:ea typeface="宋体" pitchFamily="2" charset="-122"/>
              </a:rPr>
              <a:t>offsets</a:t>
            </a:r>
            <a:r>
              <a:rPr lang="en-US" altLang="zh-CN" sz="2700" smtClean="0">
                <a:ea typeface="宋体" pitchFamily="2" charset="-122"/>
              </a:rPr>
              <a:t>.</a:t>
            </a:r>
          </a:p>
        </p:txBody>
      </p:sp>
      <p:sp>
        <p:nvSpPr>
          <p:cNvPr id="583684" name="AutoShape 4"/>
          <p:cNvSpPr>
            <a:spLocks noChangeArrowheads="1"/>
          </p:cNvSpPr>
          <p:nvPr/>
        </p:nvSpPr>
        <p:spPr bwMode="auto">
          <a:xfrm>
            <a:off x="5175250" y="3724275"/>
            <a:ext cx="844550" cy="652463"/>
          </a:xfrm>
          <a:prstGeom prst="rightArrow">
            <a:avLst>
              <a:gd name="adj1" fmla="val 50000"/>
              <a:gd name="adj2" fmla="val 3236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2447925" y="3224213"/>
            <a:ext cx="2522538" cy="2195512"/>
            <a:chOff x="945" y="1521"/>
            <a:chExt cx="1589" cy="1383"/>
          </a:xfrm>
        </p:grpSpPr>
        <p:pic>
          <p:nvPicPr>
            <p:cNvPr id="91156" name="Picture 6" descr="tvbtf29-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5" y="1521"/>
              <a:ext cx="1589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7" name="Text Box 7"/>
            <p:cNvSpPr txBox="1">
              <a:spLocks noChangeArrowheads="1"/>
            </p:cNvSpPr>
            <p:nvPr/>
          </p:nvSpPr>
          <p:spPr bwMode="auto">
            <a:xfrm>
              <a:off x="1041" y="2692"/>
              <a:ext cx="140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FFFF00"/>
                  </a:solidFill>
                  <a:ea typeface="宋体" pitchFamily="2" charset="-122"/>
                </a:rPr>
                <a:t>Original Data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019800" y="3224213"/>
            <a:ext cx="2803525" cy="2200275"/>
            <a:chOff x="3195" y="1521"/>
            <a:chExt cx="1766" cy="1386"/>
          </a:xfrm>
        </p:grpSpPr>
        <p:pic>
          <p:nvPicPr>
            <p:cNvPr id="91154" name="Picture 9" descr="tvbtf29-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0" y="1521"/>
              <a:ext cx="1589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5" name="Text Box 10"/>
            <p:cNvSpPr txBox="1">
              <a:spLocks noChangeArrowheads="1"/>
            </p:cNvSpPr>
            <p:nvPr/>
          </p:nvSpPr>
          <p:spPr bwMode="auto">
            <a:xfrm>
              <a:off x="3195" y="2695"/>
              <a:ext cx="176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FFFF00"/>
                  </a:solidFill>
                  <a:ea typeface="宋体" pitchFamily="2" charset="-122"/>
                </a:rPr>
                <a:t>Overall Temporal Variation</a:t>
              </a:r>
            </a:p>
          </p:txBody>
        </p:sp>
      </p:grpSp>
      <p:sp>
        <p:nvSpPr>
          <p:cNvPr id="583691" name="Text Box 11"/>
          <p:cNvSpPr txBox="1">
            <a:spLocks noChangeArrowheads="1"/>
          </p:cNvSpPr>
          <p:nvPr/>
        </p:nvSpPr>
        <p:spPr bwMode="auto">
          <a:xfrm>
            <a:off x="5254625" y="3467100"/>
            <a:ext cx="500063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8000" i="0">
                <a:solidFill>
                  <a:srgbClr val="FFFF00"/>
                </a:solidFill>
                <a:latin typeface="Comic Sans MS" pitchFamily="66" charset="0"/>
                <a:ea typeface="宋体" pitchFamily="2" charset="-122"/>
              </a:rPr>
              <a:t>?</a:t>
            </a:r>
          </a:p>
        </p:txBody>
      </p:sp>
      <p:sp>
        <p:nvSpPr>
          <p:cNvPr id="583692" name="Rectangle 12"/>
          <p:cNvSpPr>
            <a:spLocks noChangeArrowheads="1"/>
          </p:cNvSpPr>
          <p:nvPr/>
        </p:nvSpPr>
        <p:spPr bwMode="auto">
          <a:xfrm>
            <a:off x="304800" y="5105400"/>
            <a:ext cx="82296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altLang="zh-CN" sz="2700" i="0">
                <a:ea typeface="宋体" pitchFamily="2" charset="-122"/>
              </a:rPr>
              <a:t>Two problems:</a:t>
            </a:r>
          </a:p>
          <a:p>
            <a:pPr marL="742950" lvl="1" indent="-285750" eaLnBrk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None/>
            </a:pPr>
            <a:r>
              <a:rPr lang="en-US" altLang="zh-CN" sz="2200" i="0">
                <a:ea typeface="宋体" pitchFamily="2" charset="-122"/>
              </a:rPr>
              <a:t>What is the “</a:t>
            </a:r>
            <a:r>
              <a:rPr lang="en-US" altLang="zh-CN" sz="2200" i="0">
                <a:solidFill>
                  <a:srgbClr val="33CCFF"/>
                </a:solidFill>
                <a:ea typeface="宋体" pitchFamily="2" charset="-122"/>
              </a:rPr>
              <a:t>overall temporal variation</a:t>
            </a:r>
            <a:r>
              <a:rPr lang="en-US" altLang="zh-CN" sz="2200" i="0">
                <a:ea typeface="宋体" pitchFamily="2" charset="-122"/>
              </a:rPr>
              <a:t>”?</a:t>
            </a:r>
          </a:p>
          <a:p>
            <a:pPr marL="742950" lvl="1" indent="-285750" eaLnBrk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None/>
            </a:pPr>
            <a:r>
              <a:rPr lang="en-US" altLang="zh-CN" sz="2200" i="0">
                <a:ea typeface="宋体" pitchFamily="2" charset="-122"/>
              </a:rPr>
              <a:t>How to define and calculate the </a:t>
            </a:r>
            <a:r>
              <a:rPr lang="en-US" altLang="zh-CN" sz="2200" i="0">
                <a:solidFill>
                  <a:srgbClr val="33CCFF"/>
                </a:solidFill>
                <a:ea typeface="宋体" pitchFamily="2" charset="-122"/>
              </a:rPr>
              <a:t>rates</a:t>
            </a:r>
            <a:r>
              <a:rPr lang="en-US" altLang="zh-CN" sz="2600" i="0">
                <a:solidFill>
                  <a:srgbClr val="33CCFF"/>
                </a:solidFill>
                <a:ea typeface="宋体" pitchFamily="2" charset="-122"/>
              </a:rPr>
              <a:t> </a:t>
            </a:r>
            <a:r>
              <a:rPr lang="en-US" altLang="zh-CN" sz="2200" i="0">
                <a:ea typeface="宋体" pitchFamily="2" charset="-122"/>
              </a:rPr>
              <a:t>and </a:t>
            </a:r>
            <a:r>
              <a:rPr lang="en-US" altLang="zh-CN" sz="2200" i="0">
                <a:solidFill>
                  <a:srgbClr val="33CCFF"/>
                </a:solidFill>
                <a:ea typeface="宋体" pitchFamily="2" charset="-122"/>
              </a:rPr>
              <a:t>offsets</a:t>
            </a:r>
            <a:r>
              <a:rPr lang="en-US" altLang="zh-CN" sz="2200" i="0">
                <a:ea typeface="宋体" pitchFamily="2" charset="-122"/>
              </a:rPr>
              <a:t>?</a:t>
            </a:r>
          </a:p>
        </p:txBody>
      </p:sp>
      <p:pic>
        <p:nvPicPr>
          <p:cNvPr id="583693" name="Picture 13" descr="tvbtf29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7275" y="3224213"/>
            <a:ext cx="2532063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94" name="Rectangle 14"/>
          <p:cNvSpPr>
            <a:spLocks noChangeArrowheads="1"/>
          </p:cNvSpPr>
          <p:nvPr/>
        </p:nvSpPr>
        <p:spPr bwMode="auto">
          <a:xfrm>
            <a:off x="6096000" y="2895600"/>
            <a:ext cx="2725738" cy="2381250"/>
          </a:xfrm>
          <a:prstGeom prst="rect">
            <a:avLst/>
          </a:prstGeom>
          <a:solidFill>
            <a:srgbClr val="1C1C1C">
              <a:alpha val="7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1147" name="Picture 17" descr="wood_original_time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3352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8" name="Text Box 18"/>
          <p:cNvSpPr txBox="1">
            <a:spLocks noChangeArrowheads="1"/>
          </p:cNvSpPr>
          <p:nvPr/>
        </p:nvSpPr>
        <p:spPr bwMode="auto">
          <a:xfrm>
            <a:off x="838200" y="3505200"/>
            <a:ext cx="3365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i="0">
                <a:solidFill>
                  <a:srgbClr val="00FF00"/>
                </a:solidFill>
                <a:ea typeface="宋体" pitchFamily="2" charset="-122"/>
              </a:rPr>
              <a:t>A</a:t>
            </a:r>
          </a:p>
        </p:txBody>
      </p:sp>
      <p:sp>
        <p:nvSpPr>
          <p:cNvPr id="91149" name="Oval 19"/>
          <p:cNvSpPr>
            <a:spLocks noChangeAspect="1" noChangeArrowheads="1"/>
          </p:cNvSpPr>
          <p:nvPr/>
        </p:nvSpPr>
        <p:spPr bwMode="auto">
          <a:xfrm>
            <a:off x="762000" y="3657600"/>
            <a:ext cx="92075" cy="92075"/>
          </a:xfrm>
          <a:prstGeom prst="ellipse">
            <a:avLst/>
          </a:prstGeom>
          <a:solidFill>
            <a:srgbClr val="00FF00"/>
          </a:solidFill>
          <a:ln w="254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1150" name="Text Box 20"/>
          <p:cNvSpPr txBox="1">
            <a:spLocks noChangeArrowheads="1"/>
          </p:cNvSpPr>
          <p:nvPr/>
        </p:nvSpPr>
        <p:spPr bwMode="auto">
          <a:xfrm>
            <a:off x="990600" y="4191000"/>
            <a:ext cx="3365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i="0">
                <a:solidFill>
                  <a:srgbClr val="0000FF"/>
                </a:solidFill>
                <a:ea typeface="宋体" pitchFamily="2" charset="-122"/>
              </a:rPr>
              <a:t>B</a:t>
            </a:r>
          </a:p>
        </p:txBody>
      </p:sp>
      <p:sp>
        <p:nvSpPr>
          <p:cNvPr id="91151" name="Oval 21"/>
          <p:cNvSpPr>
            <a:spLocks noChangeAspect="1" noChangeArrowheads="1"/>
          </p:cNvSpPr>
          <p:nvPr/>
        </p:nvSpPr>
        <p:spPr bwMode="auto">
          <a:xfrm>
            <a:off x="914400" y="4343400"/>
            <a:ext cx="92075" cy="92075"/>
          </a:xfrm>
          <a:prstGeom prst="ellipse">
            <a:avLst/>
          </a:prstGeom>
          <a:solidFill>
            <a:srgbClr val="0000FF"/>
          </a:solidFill>
          <a:ln w="254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1600200" y="3810000"/>
            <a:ext cx="3492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800" i="0">
                <a:solidFill>
                  <a:srgbClr val="FF0000"/>
                </a:solidFill>
                <a:ea typeface="宋体" pitchFamily="2" charset="-122"/>
              </a:rPr>
              <a:t>C</a:t>
            </a:r>
          </a:p>
        </p:txBody>
      </p:sp>
      <p:sp>
        <p:nvSpPr>
          <p:cNvPr id="91153" name="Oval 23"/>
          <p:cNvSpPr>
            <a:spLocks noChangeAspect="1" noChangeArrowheads="1"/>
          </p:cNvSpPr>
          <p:nvPr/>
        </p:nvSpPr>
        <p:spPr bwMode="auto">
          <a:xfrm>
            <a:off x="1524000" y="3962400"/>
            <a:ext cx="92075" cy="92075"/>
          </a:xfrm>
          <a:prstGeom prst="ellipse">
            <a:avLst/>
          </a:prstGeom>
          <a:solidFill>
            <a:srgbClr val="FF0000"/>
          </a:solidFill>
          <a:ln w="254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89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4" grpId="0" animBg="1"/>
      <p:bldP spid="583691" grpId="0"/>
      <p:bldP spid="583692" grpId="0"/>
      <p:bldP spid="58369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951038" y="4381500"/>
            <a:ext cx="5083175" cy="1384300"/>
          </a:xfrm>
          <a:prstGeom prst="rect">
            <a:avLst/>
          </a:prstGeom>
          <a:noFill/>
          <a:ln w="25400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209800" y="4419600"/>
            <a:ext cx="480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>
                <a:ea typeface="宋体" pitchFamily="2" charset="-122"/>
              </a:rPr>
              <a:t>p(x,y,t)</a:t>
            </a:r>
            <a:r>
              <a:rPr lang="en-US" altLang="zh-CN" sz="2400" i="0">
                <a:ea typeface="宋体" pitchFamily="2" charset="-122"/>
              </a:rPr>
              <a:t> = </a:t>
            </a:r>
            <a:r>
              <a:rPr lang="en-US" altLang="zh-CN" sz="2800" i="0">
                <a:ea typeface="宋体" pitchFamily="2" charset="-122"/>
              </a:rPr>
              <a:t>A(x,y)</a:t>
            </a:r>
            <a:r>
              <a:rPr lang="en-US" altLang="zh-CN" sz="2400" i="0">
                <a:ea typeface="宋体" pitchFamily="2" charset="-122"/>
              </a:rPr>
              <a:t> </a:t>
            </a:r>
            <a:r>
              <a:rPr lang="en-US" altLang="zh-CN" sz="3200" i="0">
                <a:latin typeface="Symbol" pitchFamily="18" charset="2"/>
                <a:ea typeface="宋体" pitchFamily="2" charset="-122"/>
              </a:rPr>
              <a:t>f</a:t>
            </a:r>
            <a:r>
              <a:rPr lang="en-US" altLang="zh-CN" sz="2400" i="0">
                <a:ea typeface="宋体" pitchFamily="2" charset="-122"/>
              </a:rPr>
              <a:t>(t’) </a:t>
            </a:r>
            <a:r>
              <a:rPr lang="en-US" altLang="zh-CN" sz="2800" i="0">
                <a:ea typeface="宋体" pitchFamily="2" charset="-122"/>
              </a:rPr>
              <a:t>+ D(x,y)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132138" y="5072063"/>
            <a:ext cx="3263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>
                <a:ea typeface="宋体" pitchFamily="2" charset="-122"/>
              </a:rPr>
              <a:t>t’</a:t>
            </a:r>
            <a:r>
              <a:rPr lang="en-US" altLang="zh-CN" sz="2400" i="0">
                <a:ea typeface="宋体" pitchFamily="2" charset="-122"/>
              </a:rPr>
              <a:t> = </a:t>
            </a:r>
            <a:r>
              <a:rPr lang="en-US" altLang="zh-CN" sz="2800" i="0">
                <a:ea typeface="宋体" pitchFamily="2" charset="-122"/>
              </a:rPr>
              <a:t>R(x,y)</a:t>
            </a:r>
            <a:r>
              <a:rPr lang="en-US" altLang="zh-CN" sz="2400" i="0">
                <a:ea typeface="宋体" pitchFamily="2" charset="-122"/>
              </a:rPr>
              <a:t> </a:t>
            </a:r>
            <a:r>
              <a:rPr lang="en-US" altLang="zh-CN" sz="2800" i="0">
                <a:ea typeface="宋体" pitchFamily="2" charset="-122"/>
              </a:rPr>
              <a:t>t</a:t>
            </a:r>
            <a:r>
              <a:rPr lang="en-US" altLang="zh-CN" sz="2400" i="0">
                <a:ea typeface="宋体" pitchFamily="2" charset="-122"/>
              </a:rPr>
              <a:t> </a:t>
            </a:r>
            <a:r>
              <a:rPr lang="en-US" altLang="zh-CN" sz="2800" i="0">
                <a:ea typeface="宋体" pitchFamily="2" charset="-122"/>
              </a:rPr>
              <a:t>- O(x,y)</a:t>
            </a:r>
          </a:p>
        </p:txBody>
      </p:sp>
      <p:sp>
        <p:nvSpPr>
          <p:cNvPr id="60315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STAF Model</a:t>
            </a:r>
          </a:p>
        </p:txBody>
      </p:sp>
      <p:sp>
        <p:nvSpPr>
          <p:cNvPr id="92166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For texture synthesis, assign A/D/R/O per (x,y)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A/D: spatial variation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R/O: temporal variation</a:t>
            </a:r>
          </a:p>
        </p:txBody>
      </p:sp>
    </p:spTree>
  </p:cSld>
  <p:clrMapOvr>
    <a:masterClrMapping/>
  </p:clrMapOvr>
  <p:transition advTm="1786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57200" y="241300"/>
            <a:ext cx="82296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/>
            <a:r>
              <a:rPr lang="en-US" altLang="zh-CN" sz="3700" b="1" i="0">
                <a:ea typeface="宋体" pitchFamily="2" charset="-122"/>
              </a:rPr>
              <a:t>STAF Model Estimation Result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3611563" y="1470025"/>
            <a:ext cx="1920875" cy="4891088"/>
            <a:chOff x="2275" y="926"/>
            <a:chExt cx="1210" cy="3081"/>
          </a:xfrm>
        </p:grpSpPr>
        <p:pic>
          <p:nvPicPr>
            <p:cNvPr id="93201" name="Picture 4" descr="tvBTF29-Kd-B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75" y="92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202" name="Text Box 5"/>
            <p:cNvSpPr txBox="1">
              <a:spLocks noChangeArrowheads="1"/>
            </p:cNvSpPr>
            <p:nvPr/>
          </p:nvSpPr>
          <p:spPr bwMode="auto">
            <a:xfrm>
              <a:off x="2275" y="2136"/>
              <a:ext cx="121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Rate: R(x,y)</a:t>
              </a:r>
            </a:p>
          </p:txBody>
        </p:sp>
        <p:pic>
          <p:nvPicPr>
            <p:cNvPr id="93203" name="Picture 6" descr="tvBTF29-Kd-C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99" y="255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204" name="Text Box 7"/>
            <p:cNvSpPr txBox="1">
              <a:spLocks noChangeArrowheads="1"/>
            </p:cNvSpPr>
            <p:nvPr/>
          </p:nvSpPr>
          <p:spPr bwMode="auto">
            <a:xfrm>
              <a:off x="2299" y="3757"/>
              <a:ext cx="116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Offset: O(x,y)</a:t>
              </a:r>
            </a:p>
          </p:txBody>
        </p:sp>
      </p:grpSp>
      <p:grpSp>
        <p:nvGrpSpPr>
          <p:cNvPr id="93188" name="Group 8"/>
          <p:cNvGrpSpPr>
            <a:grpSpLocks/>
          </p:cNvGrpSpPr>
          <p:nvPr/>
        </p:nvGrpSpPr>
        <p:grpSpPr bwMode="auto">
          <a:xfrm>
            <a:off x="1000125" y="1471613"/>
            <a:ext cx="1958975" cy="4872037"/>
            <a:chOff x="630" y="927"/>
            <a:chExt cx="1234" cy="3069"/>
          </a:xfrm>
        </p:grpSpPr>
        <p:pic>
          <p:nvPicPr>
            <p:cNvPr id="93197" name="Picture 9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4" y="927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8" name="Text Box 10"/>
            <p:cNvSpPr txBox="1">
              <a:spLocks noChangeArrowheads="1"/>
            </p:cNvSpPr>
            <p:nvPr/>
          </p:nvSpPr>
          <p:spPr bwMode="auto">
            <a:xfrm>
              <a:off x="654" y="2090"/>
              <a:ext cx="11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Diffuse: </a:t>
              </a:r>
              <a:r>
                <a:rPr lang="en-US" altLang="zh-CN" sz="2400" i="0">
                  <a:latin typeface="Symbol" pitchFamily="18" charset="2"/>
                  <a:ea typeface="宋体" pitchFamily="2" charset="-122"/>
                </a:rPr>
                <a:t>f</a:t>
              </a:r>
              <a:r>
                <a:rPr lang="en-US" altLang="zh-CN" sz="2000" i="0">
                  <a:ea typeface="宋体" pitchFamily="2" charset="-122"/>
                </a:rPr>
                <a:t>(t’)</a:t>
              </a:r>
            </a:p>
          </p:txBody>
        </p:sp>
        <p:pic>
          <p:nvPicPr>
            <p:cNvPr id="93199" name="Picture 11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9" y="255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200" name="Text Box 12"/>
            <p:cNvSpPr txBox="1">
              <a:spLocks noChangeArrowheads="1"/>
            </p:cNvSpPr>
            <p:nvPr/>
          </p:nvSpPr>
          <p:spPr bwMode="auto">
            <a:xfrm>
              <a:off x="630" y="370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Specular: </a:t>
              </a:r>
              <a:r>
                <a:rPr lang="en-US" altLang="zh-CN" sz="2400" i="0">
                  <a:latin typeface="Symbol" pitchFamily="18" charset="2"/>
                  <a:ea typeface="宋体" pitchFamily="2" charset="-122"/>
                </a:rPr>
                <a:t>f</a:t>
              </a:r>
              <a:r>
                <a:rPr lang="en-US" altLang="zh-CN" sz="2000" i="0">
                  <a:ea typeface="宋体" pitchFamily="2" charset="-122"/>
                </a:rPr>
                <a:t>(t’)</a:t>
              </a:r>
            </a:p>
          </p:txBody>
        </p:sp>
      </p:grpSp>
      <p:grpSp>
        <p:nvGrpSpPr>
          <p:cNvPr id="93189" name="Group 13"/>
          <p:cNvGrpSpPr>
            <a:grpSpLocks/>
          </p:cNvGrpSpPr>
          <p:nvPr/>
        </p:nvGrpSpPr>
        <p:grpSpPr bwMode="auto">
          <a:xfrm>
            <a:off x="6223000" y="1470025"/>
            <a:ext cx="1958975" cy="4873625"/>
            <a:chOff x="3920" y="926"/>
            <a:chExt cx="1234" cy="3070"/>
          </a:xfrm>
        </p:grpSpPr>
        <p:pic>
          <p:nvPicPr>
            <p:cNvPr id="93193" name="Picture 14" descr="tvBTF29-sim-aa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44" y="92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4" name="Text Box 15"/>
            <p:cNvSpPr txBox="1">
              <a:spLocks noChangeArrowheads="1"/>
            </p:cNvSpPr>
            <p:nvPr/>
          </p:nvSpPr>
          <p:spPr bwMode="auto">
            <a:xfrm>
              <a:off x="3920" y="2114"/>
              <a:ext cx="1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Initial: A</a:t>
              </a:r>
              <a:r>
                <a:rPr lang="en-US" altLang="zh-CN" sz="2400" i="0">
                  <a:latin typeface="Symbol" pitchFamily="18" charset="2"/>
                  <a:ea typeface="宋体" pitchFamily="2" charset="-122"/>
                </a:rPr>
                <a:t>f</a:t>
              </a:r>
              <a:r>
                <a:rPr lang="en-US" altLang="zh-CN" sz="2000" i="0">
                  <a:ea typeface="宋体" pitchFamily="2" charset="-122"/>
                </a:rPr>
                <a:t>(0)+D</a:t>
              </a:r>
            </a:p>
          </p:txBody>
        </p:sp>
        <p:pic>
          <p:nvPicPr>
            <p:cNvPr id="93195" name="Picture 16" descr="tvBTF29-sim-bbb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53" y="255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6" name="Text Box 17"/>
            <p:cNvSpPr txBox="1">
              <a:spLocks noChangeArrowheads="1"/>
            </p:cNvSpPr>
            <p:nvPr/>
          </p:nvSpPr>
          <p:spPr bwMode="auto">
            <a:xfrm>
              <a:off x="3920" y="3708"/>
              <a:ext cx="1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i="0">
                  <a:ea typeface="宋体" pitchFamily="2" charset="-122"/>
                </a:rPr>
                <a:t>Final: A</a:t>
              </a:r>
              <a:r>
                <a:rPr lang="en-US" altLang="zh-CN" sz="2400" i="0">
                  <a:latin typeface="Symbol" pitchFamily="18" charset="2"/>
                  <a:ea typeface="宋体" pitchFamily="2" charset="-122"/>
                </a:rPr>
                <a:t>f</a:t>
              </a:r>
              <a:r>
                <a:rPr lang="en-US" altLang="zh-CN" sz="2000" i="0">
                  <a:ea typeface="宋体" pitchFamily="2" charset="-122"/>
                </a:rPr>
                <a:t>(1)+D</a:t>
              </a:r>
            </a:p>
          </p:txBody>
        </p:sp>
      </p:grpSp>
      <p:sp>
        <p:nvSpPr>
          <p:cNvPr id="605202" name="Rectangle 18"/>
          <p:cNvSpPr>
            <a:spLocks noChangeArrowheads="1"/>
          </p:cNvSpPr>
          <p:nvPr/>
        </p:nvSpPr>
        <p:spPr bwMode="auto">
          <a:xfrm>
            <a:off x="693738" y="1316038"/>
            <a:ext cx="2495550" cy="5108575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5203" name="Rectangle 19"/>
          <p:cNvSpPr>
            <a:spLocks noChangeArrowheads="1"/>
          </p:cNvSpPr>
          <p:nvPr/>
        </p:nvSpPr>
        <p:spPr bwMode="auto">
          <a:xfrm>
            <a:off x="3305175" y="1316038"/>
            <a:ext cx="2495550" cy="5108575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5204" name="Rectangle 20"/>
          <p:cNvSpPr>
            <a:spLocks noChangeArrowheads="1"/>
          </p:cNvSpPr>
          <p:nvPr/>
        </p:nvSpPr>
        <p:spPr bwMode="auto">
          <a:xfrm>
            <a:off x="5916613" y="1316038"/>
            <a:ext cx="2495550" cy="5108575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3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02" grpId="0" animBg="1"/>
      <p:bldP spid="605203" grpId="0" animBg="1"/>
      <p:bldP spid="60520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STAF Synthesis Result</a:t>
            </a:r>
          </a:p>
        </p:txBody>
      </p:sp>
      <p:pic>
        <p:nvPicPr>
          <p:cNvPr id="609283" name="Picture 3" descr="crop-scene-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590800"/>
            <a:ext cx="466566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23950" y="2590800"/>
            <a:ext cx="1651000" cy="3284538"/>
            <a:chOff x="896" y="1362"/>
            <a:chExt cx="1040" cy="2069"/>
          </a:xfrm>
        </p:grpSpPr>
        <p:pic>
          <p:nvPicPr>
            <p:cNvPr id="94213" name="Picture 5" descr="footprint-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17" y="2450"/>
              <a:ext cx="777" cy="7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94214" name="Picture 6" descr="footprint-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17" y="1362"/>
              <a:ext cx="777" cy="7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896" y="2088"/>
              <a:ext cx="101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 i="0">
                  <a:solidFill>
                    <a:srgbClr val="FF9900"/>
                  </a:solidFill>
                  <a:ea typeface="宋体" pitchFamily="2" charset="-122"/>
                </a:rPr>
                <a:t>Rate: R(x,y)</a:t>
              </a:r>
            </a:p>
          </p:txBody>
        </p:sp>
        <p:sp>
          <p:nvSpPr>
            <p:cNvPr id="94216" name="Text Box 8"/>
            <p:cNvSpPr txBox="1">
              <a:spLocks noChangeArrowheads="1"/>
            </p:cNvSpPr>
            <p:nvPr/>
          </p:nvSpPr>
          <p:spPr bwMode="auto">
            <a:xfrm>
              <a:off x="896" y="3200"/>
              <a:ext cx="10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 i="0">
                  <a:solidFill>
                    <a:srgbClr val="FF9900"/>
                  </a:solidFill>
                  <a:ea typeface="宋体" pitchFamily="2" charset="-122"/>
                </a:rPr>
                <a:t>Offset: O(x,y)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72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[Lu et al. 2007]</a:t>
            </a:r>
            <a:br>
              <a:rPr lang="en-US" altLang="zh-CN" sz="3300" smtClean="0">
                <a:ea typeface="宋体" pitchFamily="2" charset="-122"/>
              </a:rPr>
            </a:br>
            <a:r>
              <a:rPr lang="en-US" altLang="zh-CN" sz="3300" smtClean="0">
                <a:ea typeface="宋体" pitchFamily="2" charset="-122"/>
              </a:rPr>
              <a:t>Control Map from Measurement</a:t>
            </a:r>
          </a:p>
        </p:txBody>
      </p:sp>
      <p:pic>
        <p:nvPicPr>
          <p:cNvPr id="95235" name="Picture 5" descr="patina_original_contr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25" y="27432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17" descr="patina_original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4113213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18" descr="patina_original_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1875" y="41148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19" descr="patina_original_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41148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20" descr="patina_original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550" y="20574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21" descr="patina_original_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1875" y="20574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22" descr="patina_original_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7200" y="20574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2" name="Text Box 24"/>
          <p:cNvSpPr txBox="1">
            <a:spLocks noChangeArrowheads="1"/>
          </p:cNvSpPr>
          <p:nvPr/>
        </p:nvSpPr>
        <p:spPr bwMode="auto">
          <a:xfrm>
            <a:off x="2667000" y="59436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color</a:t>
            </a:r>
          </a:p>
        </p:txBody>
      </p:sp>
      <p:sp>
        <p:nvSpPr>
          <p:cNvPr id="95243" name="Text Box 25"/>
          <p:cNvSpPr txBox="1">
            <a:spLocks noChangeArrowheads="1"/>
          </p:cNvSpPr>
          <p:nvPr/>
        </p:nvSpPr>
        <p:spPr bwMode="auto">
          <a:xfrm>
            <a:off x="7134225" y="4572000"/>
            <a:ext cx="1555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control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66825" y="3048000"/>
            <a:ext cx="4114800" cy="2133600"/>
            <a:chOff x="672" y="2208"/>
            <a:chExt cx="2592" cy="1344"/>
          </a:xfrm>
        </p:grpSpPr>
        <p:sp>
          <p:nvSpPr>
            <p:cNvPr id="95245" name="Line 26"/>
            <p:cNvSpPr>
              <a:spLocks noChangeShapeType="1"/>
            </p:cNvSpPr>
            <p:nvPr/>
          </p:nvSpPr>
          <p:spPr bwMode="auto">
            <a:xfrm>
              <a:off x="672" y="2208"/>
              <a:ext cx="259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246" name="Line 27"/>
            <p:cNvSpPr>
              <a:spLocks noChangeShapeType="1"/>
            </p:cNvSpPr>
            <p:nvPr/>
          </p:nvSpPr>
          <p:spPr bwMode="auto">
            <a:xfrm flipH="1">
              <a:off x="672" y="2208"/>
              <a:ext cx="2592" cy="1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247" name="Line 28"/>
            <p:cNvSpPr>
              <a:spLocks noChangeShapeType="1"/>
            </p:cNvSpPr>
            <p:nvPr/>
          </p:nvSpPr>
          <p:spPr bwMode="auto">
            <a:xfrm>
              <a:off x="672" y="3552"/>
              <a:ext cx="254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248" name="Text Box 29"/>
            <p:cNvSpPr txBox="1">
              <a:spLocks noChangeArrowheads="1"/>
            </p:cNvSpPr>
            <p:nvPr/>
          </p:nvSpPr>
          <p:spPr bwMode="auto">
            <a:xfrm>
              <a:off x="1286" y="2619"/>
              <a:ext cx="660" cy="40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FF00"/>
                  </a:solidFill>
                  <a:ea typeface="宋体" pitchFamily="2" charset="-122"/>
                </a:rPr>
                <a:t>time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Synthesis</a:t>
            </a:r>
          </a:p>
        </p:txBody>
      </p:sp>
      <p:pic>
        <p:nvPicPr>
          <p:cNvPr id="96260" name="Picture 10" descr="patina_original_time10"/>
          <p:cNvPicPr>
            <a:picLocks noChangeAspect="1" noChangeArrowheads="1"/>
          </p:cNvPicPr>
          <p:nvPr/>
        </p:nvPicPr>
        <p:blipFill>
          <a:blip r:embed="rId3"/>
          <a:srcRect l="24001" r="24001"/>
          <a:stretch>
            <a:fillRect/>
          </a:stretch>
        </p:blipFill>
        <p:spPr bwMode="auto">
          <a:xfrm>
            <a:off x="7315200" y="1371600"/>
            <a:ext cx="199231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11" descr="patina_original_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23622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12" descr="patina_original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3622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13" descr="patina_original_contro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4267200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42" name="AutoShape 14"/>
          <p:cNvSpPr>
            <a:spLocks noChangeArrowheads="1"/>
          </p:cNvSpPr>
          <p:nvPr/>
        </p:nvSpPr>
        <p:spPr bwMode="auto">
          <a:xfrm>
            <a:off x="4724400" y="3581400"/>
            <a:ext cx="844550" cy="652463"/>
          </a:xfrm>
          <a:prstGeom prst="rightArrow">
            <a:avLst>
              <a:gd name="adj1" fmla="val 50000"/>
              <a:gd name="adj2" fmla="val 3236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Text Box 15"/>
          <p:cNvSpPr txBox="1">
            <a:spLocks noChangeArrowheads="1"/>
          </p:cNvSpPr>
          <p:nvPr/>
        </p:nvSpPr>
        <p:spPr bwMode="auto">
          <a:xfrm>
            <a:off x="1752600" y="60960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pic>
        <p:nvPicPr>
          <p:cNvPr id="96267" name="Picture 9" descr="patina_original_time1"/>
          <p:cNvPicPr>
            <a:picLocks noChangeAspect="1" noChangeArrowheads="1"/>
          </p:cNvPicPr>
          <p:nvPr/>
        </p:nvPicPr>
        <p:blipFill>
          <a:blip r:embed="rId7"/>
          <a:srcRect l="24001" r="24001"/>
          <a:stretch>
            <a:fillRect/>
          </a:stretch>
        </p:blipFill>
        <p:spPr bwMode="auto">
          <a:xfrm>
            <a:off x="5791200" y="1371600"/>
            <a:ext cx="199231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8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dirty="0" smtClean="0">
                <a:ea typeface="宋体" pitchFamily="2" charset="-122"/>
              </a:rPr>
              <a:t>The color contains multiple frames</a:t>
            </a:r>
          </a:p>
        </p:txBody>
      </p:sp>
      <p:pic>
        <p:nvPicPr>
          <p:cNvPr id="96259" name="Picture 8" descr="patina_target_control"/>
          <p:cNvPicPr>
            <a:picLocks noChangeAspect="1" noChangeArrowheads="1"/>
          </p:cNvPicPr>
          <p:nvPr/>
        </p:nvPicPr>
        <p:blipFill>
          <a:blip r:embed="rId8"/>
          <a:srcRect l="24001" r="24001"/>
          <a:stretch>
            <a:fillRect/>
          </a:stretch>
        </p:blipFill>
        <p:spPr bwMode="auto">
          <a:xfrm>
            <a:off x="6553200" y="3984625"/>
            <a:ext cx="199231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6" name="Text Box 16"/>
          <p:cNvSpPr txBox="1">
            <a:spLocks noChangeArrowheads="1"/>
          </p:cNvSpPr>
          <p:nvPr/>
        </p:nvSpPr>
        <p:spPr bwMode="auto">
          <a:xfrm>
            <a:off x="5486400" y="601980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dirty="0" smtClean="0">
                <a:ea typeface="宋体" pitchFamily="2" charset="-122"/>
              </a:rPr>
              <a:t>Globally-Varying Synthesis Result</a:t>
            </a:r>
            <a:br>
              <a:rPr lang="en-US" altLang="zh-CN" sz="3300" dirty="0" smtClean="0">
                <a:ea typeface="宋体" pitchFamily="2" charset="-122"/>
              </a:rPr>
            </a:br>
            <a:r>
              <a:rPr lang="en-US" altLang="zh-CN" sz="3300" dirty="0" smtClean="0">
                <a:ea typeface="宋体" pitchFamily="2" charset="-122"/>
              </a:rPr>
              <a:t>[Lu et al 2007]</a:t>
            </a:r>
          </a:p>
        </p:txBody>
      </p:sp>
      <p:pic>
        <p:nvPicPr>
          <p:cNvPr id="97283" name="Picture 3" descr="source_ironspot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rust_spott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0574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source_cracklingpai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0574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paintcrack_sippylion_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20574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7" descr="source_dir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4495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8" descr="dirt_liontop_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4495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9" descr="mold_cheese_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4495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10" descr="source_chees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4495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1447800" y="3810000"/>
            <a:ext cx="1471613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iron rust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5638800" y="3810000"/>
            <a:ext cx="190658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paint crack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990600" y="6248400"/>
            <a:ext cx="305593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dust accumulation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5562600" y="6248400"/>
            <a:ext cx="220503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ea typeface="宋体" pitchFamily="2" charset="-122"/>
              </a:rPr>
              <a:t>cheese mold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Synthesis Result</a:t>
            </a:r>
          </a:p>
        </p:txBody>
      </p:sp>
      <p:pic>
        <p:nvPicPr>
          <p:cNvPr id="98307" name="Picture 5" descr="rust_spotty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6" descr="rust_spott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7" descr="rust_spott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8" descr="rust_spotty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9" descr="rust_spotty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10" descr="source_ironspot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827213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3" name="Text Box 11"/>
          <p:cNvSpPr txBox="1">
            <a:spLocks noChangeArrowheads="1"/>
          </p:cNvSpPr>
          <p:nvPr/>
        </p:nvSpPr>
        <p:spPr bwMode="auto">
          <a:xfrm>
            <a:off x="2193925" y="2328863"/>
            <a:ext cx="1835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iron rust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Synthesis Result</a:t>
            </a:r>
          </a:p>
        </p:txBody>
      </p:sp>
      <p:pic>
        <p:nvPicPr>
          <p:cNvPr id="99331" name="Picture 3" descr="rust_spotty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 descr="rust_spott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rust_spott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 descr="rust_spotty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7" descr="rust_spotty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8" descr="source_ironspot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827213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2193925" y="2328863"/>
            <a:ext cx="2393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paint crack</a:t>
            </a:r>
          </a:p>
        </p:txBody>
      </p:sp>
      <p:pic>
        <p:nvPicPr>
          <p:cNvPr id="99338" name="Picture 10" descr="source_cracklingpain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828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9" name="Picture 16" descr="paintcrack_sippylion_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0" name="Picture 17" descr="paintcrack_sippylion_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48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1" name="Picture 18" descr="paintcrack_sippylion_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574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2" name="Picture 19" descr="paintcrack_sippylion_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3" name="Picture 20" descr="paintcrack_sippylion_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Example-based Texture Synthesis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For (photographic) textures that are too small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Produce an arbitrarily large output with similar look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General Input – needs to satisfy certain assumptions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629400" y="601980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2819400" y="5181600"/>
            <a:ext cx="2781300" cy="457200"/>
          </a:xfrm>
          <a:prstGeom prst="rightArrow">
            <a:avLst>
              <a:gd name="adj1" fmla="val 50000"/>
              <a:gd name="adj2" fmla="val 15208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en-US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124200" y="4035425"/>
            <a:ext cx="1944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i="0">
                <a:ea typeface="宋体" pitchFamily="2" charset="-122"/>
              </a:rPr>
              <a:t>Synthesis</a:t>
            </a:r>
          </a:p>
          <a:p>
            <a:pPr eaLnBrk="0" hangingPunct="0"/>
            <a:r>
              <a:rPr lang="en-US" altLang="zh-CN" sz="3200" i="0">
                <a:ea typeface="宋体" pitchFamily="2" charset="-122"/>
              </a:rPr>
              <a:t>Algorithm</a:t>
            </a:r>
            <a:endParaRPr lang="en-US" altLang="zh-CN" sz="2400" i="0">
              <a:ea typeface="宋体" pitchFamily="2" charset="-122"/>
            </a:endParaRPr>
          </a:p>
        </p:txBody>
      </p:sp>
      <p:pic>
        <p:nvPicPr>
          <p:cNvPr id="26632" name="Picture 8" descr="S2_o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70205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 descr="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431165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Synthesis Result</a:t>
            </a:r>
          </a:p>
        </p:txBody>
      </p:sp>
      <p:pic>
        <p:nvPicPr>
          <p:cNvPr id="100355" name="Picture 3" descr="rust_spotty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 descr="rust_spott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 descr="rust_spott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 descr="rust_spotty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7" descr="rust_spotty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0" name="Picture 8" descr="source_ironspot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827213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2193925" y="2328863"/>
            <a:ext cx="3867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dust accumulation</a:t>
            </a:r>
          </a:p>
        </p:txBody>
      </p:sp>
      <p:pic>
        <p:nvPicPr>
          <p:cNvPr id="100362" name="Picture 10" descr="source_dir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828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3" name="Picture 11" descr="dirt_liontop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4" name="Picture 12" descr="dirt_liontop_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5" name="Picture 13" descr="dirt_liontop_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6" name="Picture 14" descr="dirt_liontop_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7" name="Picture 15" descr="dirt_liontop_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574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smtClean="0">
                <a:ea typeface="宋体" pitchFamily="2" charset="-122"/>
              </a:rPr>
              <a:t>Context-Aware Texture Synthesis Result</a:t>
            </a:r>
          </a:p>
        </p:txBody>
      </p:sp>
      <p:pic>
        <p:nvPicPr>
          <p:cNvPr id="101379" name="Picture 3" descr="rust_spotty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 descr="rust_spotty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 descr="rust_spotty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6" descr="rust_spotty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7" descr="rust_spotty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4113213"/>
            <a:ext cx="16541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8" descr="source_ironspot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827213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2193925" y="2328863"/>
            <a:ext cx="27749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cheese mold</a:t>
            </a:r>
          </a:p>
        </p:txBody>
      </p:sp>
      <p:pic>
        <p:nvPicPr>
          <p:cNvPr id="101386" name="Picture 10" descr="source_chees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828800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11" descr="mold_cheese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12" descr="mold_cheese_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13" descr="mold_cheese_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52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Picture 14" descr="mold_cheese_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1" name="Picture 15" descr="mold_cheese_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57400" y="4114800"/>
            <a:ext cx="16541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Issues with Globally-Varying Texture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Often very large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To cover sufficient variation and detail</a:t>
            </a:r>
          </a:p>
          <a:p>
            <a:pPr hangingPunct="1"/>
            <a:r>
              <a:rPr lang="en-US" altLang="zh-CN" smtClean="0">
                <a:ea typeface="宋体" pitchFamily="2" charset="-122"/>
              </a:rPr>
              <a:t>Traditional image compression little help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/>
          <a:stretch>
            <a:fillRect/>
          </a:stretch>
        </p:blipFill>
        <p:spPr bwMode="auto">
          <a:xfrm>
            <a:off x="6934200" y="3886200"/>
            <a:ext cx="1858963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572000"/>
            <a:ext cx="2641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6" descr="source_cracklingwa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114800"/>
            <a:ext cx="24765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Inverse Texture Synthesis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dirty="0" smtClean="0">
                <a:ea typeface="宋体" pitchFamily="2" charset="-122"/>
              </a:rPr>
              <a:t>[Wei et al. 2008]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For inputs that are too big</a:t>
            </a:r>
          </a:p>
        </p:txBody>
      </p:sp>
      <p:pic>
        <p:nvPicPr>
          <p:cNvPr id="103428" name="Picture 4" descr="banana_inv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724400"/>
            <a:ext cx="3016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 descr="banana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429000"/>
            <a:ext cx="341153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1981200" y="5791200"/>
            <a:ext cx="11747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input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6629400" y="5105400"/>
            <a:ext cx="14541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output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495800" y="3657600"/>
            <a:ext cx="1944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i="0">
                <a:ea typeface="宋体" pitchFamily="2" charset="-122"/>
              </a:rPr>
              <a:t>Inverse</a:t>
            </a:r>
          </a:p>
          <a:p>
            <a:pPr eaLnBrk="0" hangingPunct="0"/>
            <a:r>
              <a:rPr lang="en-US" altLang="zh-CN" sz="3200" i="0">
                <a:ea typeface="宋体" pitchFamily="2" charset="-122"/>
              </a:rPr>
              <a:t>Synthesis</a:t>
            </a:r>
            <a:endParaRPr lang="en-US" altLang="zh-CN" sz="2400" i="0">
              <a:ea typeface="宋体" pitchFamily="2" charset="-122"/>
            </a:endParaRPr>
          </a:p>
        </p:txBody>
      </p:sp>
      <p:sp>
        <p:nvSpPr>
          <p:cNvPr id="103433" name="AutoShape 9"/>
          <p:cNvSpPr>
            <a:spLocks noChangeArrowheads="1"/>
          </p:cNvSpPr>
          <p:nvPr/>
        </p:nvSpPr>
        <p:spPr bwMode="auto">
          <a:xfrm>
            <a:off x="4267200" y="4648200"/>
            <a:ext cx="2781300" cy="457200"/>
          </a:xfrm>
          <a:prstGeom prst="rightArrow">
            <a:avLst>
              <a:gd name="adj1" fmla="val 50000"/>
              <a:gd name="adj2" fmla="val 15208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en-US" sz="2400" i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04451" name="Picture 11" descr="banana_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6175" y="1695450"/>
            <a:ext cx="17192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052513" y="4864100"/>
            <a:ext cx="6742112" cy="1719263"/>
            <a:chOff x="1051956" y="4863934"/>
            <a:chExt cx="6742528" cy="1719937"/>
          </a:xfrm>
        </p:grpSpPr>
        <p:pic>
          <p:nvPicPr>
            <p:cNvPr id="104465" name="Picture 5" descr="banana_render_64_25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75221" y="4864608"/>
              <a:ext cx="1719263" cy="171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66" name="Picture 17" descr="banana_render_256_25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51956" y="4863934"/>
              <a:ext cx="1709738" cy="170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4453" name="Text Box 4"/>
          <p:cNvSpPr txBox="1">
            <a:spLocks noChangeArrowheads="1"/>
          </p:cNvSpPr>
          <p:nvPr/>
        </p:nvSpPr>
        <p:spPr bwMode="auto">
          <a:xfrm>
            <a:off x="160338" y="2660650"/>
            <a:ext cx="1076325" cy="8302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input</a:t>
            </a:r>
          </a:p>
          <a:p>
            <a:r>
              <a:rPr lang="en-US" altLang="zh-CN" sz="2400">
                <a:ea typeface="宋体" pitchFamily="2" charset="-122"/>
              </a:rPr>
              <a:t>(large)</a:t>
            </a:r>
          </a:p>
        </p:txBody>
      </p:sp>
      <p:grpSp>
        <p:nvGrpSpPr>
          <p:cNvPr id="104454" name="Group 21"/>
          <p:cNvGrpSpPr>
            <a:grpSpLocks/>
          </p:cNvGrpSpPr>
          <p:nvPr/>
        </p:nvGrpSpPr>
        <p:grpSpPr bwMode="auto">
          <a:xfrm>
            <a:off x="2813050" y="2171700"/>
            <a:ext cx="5368925" cy="1392238"/>
            <a:chOff x="2813462" y="2171204"/>
            <a:chExt cx="5367692" cy="1393671"/>
          </a:xfrm>
        </p:grpSpPr>
        <p:pic>
          <p:nvPicPr>
            <p:cNvPr id="104461" name="Picture 13" descr="banana_inv_12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54142" y="2948050"/>
              <a:ext cx="401638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62" name="AutoShape 6"/>
            <p:cNvSpPr>
              <a:spLocks noChangeArrowheads="1"/>
            </p:cNvSpPr>
            <p:nvPr/>
          </p:nvSpPr>
          <p:spPr bwMode="auto">
            <a:xfrm>
              <a:off x="2921329" y="2968831"/>
              <a:ext cx="3443844" cy="249383"/>
            </a:xfrm>
            <a:prstGeom prst="rightArrow">
              <a:avLst>
                <a:gd name="adj1" fmla="val 50000"/>
                <a:gd name="adj2" fmla="val 152096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4463" name="Text Box 7"/>
            <p:cNvSpPr txBox="1">
              <a:spLocks noChangeArrowheads="1"/>
            </p:cNvSpPr>
            <p:nvPr/>
          </p:nvSpPr>
          <p:spPr bwMode="auto">
            <a:xfrm>
              <a:off x="2813462" y="2171204"/>
              <a:ext cx="3572768" cy="83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altLang="zh-CN" sz="2400">
                <a:ea typeface="宋体" pitchFamily="2" charset="-122"/>
              </a:endParaRPr>
            </a:p>
            <a:p>
              <a:pPr eaLnBrk="0" hangingPunct="0"/>
              <a:r>
                <a:rPr lang="en-US" altLang="zh-CN" sz="2400">
                  <a:ea typeface="宋体" pitchFamily="2" charset="-122"/>
                </a:rPr>
                <a:t>inverse texture synthesis</a:t>
              </a:r>
            </a:p>
          </p:txBody>
        </p:sp>
        <p:sp>
          <p:nvSpPr>
            <p:cNvPr id="104464" name="Text Box 4"/>
            <p:cNvSpPr txBox="1">
              <a:spLocks noChangeArrowheads="1"/>
            </p:cNvSpPr>
            <p:nvPr/>
          </p:nvSpPr>
          <p:spPr bwMode="auto">
            <a:xfrm>
              <a:off x="7071756" y="2733342"/>
              <a:ext cx="1109398" cy="83153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output</a:t>
              </a:r>
            </a:p>
            <a:p>
              <a:r>
                <a:rPr lang="en-US" altLang="zh-CN" sz="2400">
                  <a:ea typeface="宋体" pitchFamily="2" charset="-122"/>
                </a:rPr>
                <a:t>(small)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793875" y="3775075"/>
            <a:ext cx="6592888" cy="1022350"/>
            <a:chOff x="1793174" y="3774375"/>
            <a:chExt cx="6593467" cy="1023260"/>
          </a:xfrm>
        </p:grpSpPr>
        <p:sp>
          <p:nvSpPr>
            <p:cNvPr id="104457" name="AutoShape 6"/>
            <p:cNvSpPr>
              <a:spLocks noChangeArrowheads="1"/>
            </p:cNvSpPr>
            <p:nvPr/>
          </p:nvSpPr>
          <p:spPr bwMode="auto">
            <a:xfrm rot="5400000">
              <a:off x="1425037" y="4203868"/>
              <a:ext cx="961904" cy="225630"/>
            </a:xfrm>
            <a:prstGeom prst="rightArrow">
              <a:avLst>
                <a:gd name="adj1" fmla="val 50000"/>
                <a:gd name="adj2" fmla="val 152074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4458" name="Text Box 4"/>
            <p:cNvSpPr txBox="1">
              <a:spLocks noChangeArrowheads="1"/>
            </p:cNvSpPr>
            <p:nvPr/>
          </p:nvSpPr>
          <p:spPr bwMode="auto">
            <a:xfrm>
              <a:off x="2010888" y="3905003"/>
              <a:ext cx="1366346" cy="83173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texturing</a:t>
              </a:r>
            </a:p>
            <a:p>
              <a:r>
                <a:rPr lang="en-US" altLang="zh-CN" sz="2400">
                  <a:ea typeface="宋体" pitchFamily="2" charset="-122"/>
                </a:rPr>
                <a:t>(slow)</a:t>
              </a:r>
            </a:p>
          </p:txBody>
        </p:sp>
        <p:sp>
          <p:nvSpPr>
            <p:cNvPr id="104459" name="AutoShape 6"/>
            <p:cNvSpPr>
              <a:spLocks noChangeArrowheads="1"/>
            </p:cNvSpPr>
            <p:nvPr/>
          </p:nvSpPr>
          <p:spPr bwMode="auto">
            <a:xfrm rot="5400000">
              <a:off x="6375068" y="4142512"/>
              <a:ext cx="961904" cy="225630"/>
            </a:xfrm>
            <a:prstGeom prst="rightArrow">
              <a:avLst>
                <a:gd name="adj1" fmla="val 50000"/>
                <a:gd name="adj2" fmla="val 152074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4460" name="Text Box 4"/>
            <p:cNvSpPr txBox="1">
              <a:spLocks noChangeArrowheads="1"/>
            </p:cNvSpPr>
            <p:nvPr/>
          </p:nvSpPr>
          <p:spPr bwMode="auto">
            <a:xfrm>
              <a:off x="7020295" y="3819896"/>
              <a:ext cx="1366346" cy="83173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texturing</a:t>
              </a:r>
            </a:p>
            <a:p>
              <a:r>
                <a:rPr lang="en-US" altLang="zh-CN" sz="2400">
                  <a:ea typeface="宋体" pitchFamily="2" charset="-122"/>
                </a:rPr>
                <a:t>(fast)</a:t>
              </a:r>
            </a:p>
          </p:txBody>
        </p:sp>
      </p:grpSp>
      <p:sp>
        <p:nvSpPr>
          <p:cNvPr id="19" name="Left-Right Arrow 18"/>
          <p:cNvSpPr>
            <a:spLocks noChangeArrowheads="1"/>
          </p:cNvSpPr>
          <p:nvPr/>
        </p:nvSpPr>
        <p:spPr bwMode="auto">
          <a:xfrm>
            <a:off x="3005138" y="5224463"/>
            <a:ext cx="2849562" cy="917575"/>
          </a:xfrm>
          <a:prstGeom prst="leftRightArrow">
            <a:avLst>
              <a:gd name="adj1" fmla="val 50000"/>
              <a:gd name="adj2" fmla="val 49962"/>
            </a:avLst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similar quality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Related work: image compression</a:t>
            </a:r>
            <a:endParaRPr lang="en-US" dirty="0"/>
          </a:p>
        </p:txBody>
      </p:sp>
      <p:pic>
        <p:nvPicPr>
          <p:cNvPr id="134149" name="Picture 5" descr="C:\home\lywei\trees\liyiwei-msra\Research\InverseTextureSynthesis\doc\figs\raster\D95_inv_64_resynthesi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4114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6" descr="C:\home\lywei\trees\liyiwei-msra\Research\InverseTextureSynthesis\doc\figs\raster\D95_origi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828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7" descr="C:\home\lywei\trees\liyiwei-msra\Research\InverseTextureSynthesis\doc\figs\raster\D95_inv_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495800"/>
            <a:ext cx="4111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6" descr="C:\home\lywei\trees\liyiwei-msra\Research\InverseTextureSynthesis\doc\figs\raster\D95_origi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71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362200" y="2743200"/>
            <a:ext cx="1519238" cy="762000"/>
            <a:chOff x="2362200" y="2743200"/>
            <a:chExt cx="1519968" cy="762000"/>
          </a:xfrm>
        </p:grpSpPr>
        <p:sp>
          <p:nvSpPr>
            <p:cNvPr id="105493" name="AutoShape 6"/>
            <p:cNvSpPr>
              <a:spLocks noChangeArrowheads="1"/>
            </p:cNvSpPr>
            <p:nvPr/>
          </p:nvSpPr>
          <p:spPr bwMode="auto">
            <a:xfrm>
              <a:off x="2362200" y="3200400"/>
              <a:ext cx="1447800" cy="304800"/>
            </a:xfrm>
            <a:prstGeom prst="rightArrow">
              <a:avLst>
                <a:gd name="adj1" fmla="val 50000"/>
                <a:gd name="adj2" fmla="val 15208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05494" name="Text Box 4"/>
            <p:cNvSpPr txBox="1">
              <a:spLocks noChangeArrowheads="1"/>
            </p:cNvSpPr>
            <p:nvPr/>
          </p:nvSpPr>
          <p:spPr bwMode="auto">
            <a:xfrm>
              <a:off x="2362200" y="2743200"/>
              <a:ext cx="1519968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compress</a:t>
              </a:r>
            </a:p>
          </p:txBody>
        </p:sp>
      </p:grpSp>
      <p:sp>
        <p:nvSpPr>
          <p:cNvPr id="16" name="Cloud 15"/>
          <p:cNvSpPr/>
          <p:nvPr/>
        </p:nvSpPr>
        <p:spPr bwMode="auto">
          <a:xfrm>
            <a:off x="4114800" y="3124200"/>
            <a:ext cx="457200" cy="457200"/>
          </a:xfrm>
          <a:prstGeom prst="cloud">
            <a:avLst/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286000" y="4572000"/>
            <a:ext cx="1998663" cy="690563"/>
            <a:chOff x="2286000" y="4572000"/>
            <a:chExt cx="1999265" cy="690265"/>
          </a:xfrm>
        </p:grpSpPr>
        <p:sp>
          <p:nvSpPr>
            <p:cNvPr id="105491" name="Text Box 4"/>
            <p:cNvSpPr txBox="1">
              <a:spLocks noChangeArrowheads="1"/>
            </p:cNvSpPr>
            <p:nvPr/>
          </p:nvSpPr>
          <p:spPr bwMode="auto">
            <a:xfrm>
              <a:off x="2286000" y="4800600"/>
              <a:ext cx="1999265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inverse synth</a:t>
              </a:r>
            </a:p>
          </p:txBody>
        </p:sp>
        <p:sp>
          <p:nvSpPr>
            <p:cNvPr id="105492" name="AutoShape 6"/>
            <p:cNvSpPr>
              <a:spLocks noChangeArrowheads="1"/>
            </p:cNvSpPr>
            <p:nvPr/>
          </p:nvSpPr>
          <p:spPr bwMode="auto">
            <a:xfrm>
              <a:off x="2362200" y="4572000"/>
              <a:ext cx="1447800" cy="304800"/>
            </a:xfrm>
            <a:prstGeom prst="rightArrow">
              <a:avLst>
                <a:gd name="adj1" fmla="val 50000"/>
                <a:gd name="adj2" fmla="val 15208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648200" y="4572000"/>
            <a:ext cx="1946275" cy="690563"/>
            <a:chOff x="4648200" y="4572000"/>
            <a:chExt cx="1946367" cy="690265"/>
          </a:xfrm>
        </p:grpSpPr>
        <p:sp>
          <p:nvSpPr>
            <p:cNvPr id="105489" name="Text Box 4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1946367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texture synth</a:t>
              </a:r>
            </a:p>
          </p:txBody>
        </p:sp>
        <p:sp>
          <p:nvSpPr>
            <p:cNvPr id="105490" name="AutoShape 6"/>
            <p:cNvSpPr>
              <a:spLocks noChangeArrowheads="1"/>
            </p:cNvSpPr>
            <p:nvPr/>
          </p:nvSpPr>
          <p:spPr bwMode="auto">
            <a:xfrm>
              <a:off x="4953000" y="4572000"/>
              <a:ext cx="1600200" cy="304800"/>
            </a:xfrm>
            <a:prstGeom prst="rightArrow">
              <a:avLst>
                <a:gd name="adj1" fmla="val 50000"/>
                <a:gd name="adj2" fmla="val 15208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105483" name="Text Box 4"/>
          <p:cNvSpPr txBox="1">
            <a:spLocks noChangeArrowheads="1"/>
          </p:cNvSpPr>
          <p:nvPr/>
        </p:nvSpPr>
        <p:spPr bwMode="auto">
          <a:xfrm>
            <a:off x="838200" y="5029200"/>
            <a:ext cx="852488" cy="4619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input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800600" y="2743200"/>
            <a:ext cx="1863725" cy="762000"/>
            <a:chOff x="4800600" y="2743200"/>
            <a:chExt cx="1863011" cy="762000"/>
          </a:xfrm>
        </p:grpSpPr>
        <p:sp>
          <p:nvSpPr>
            <p:cNvPr id="105487" name="Text Box 4"/>
            <p:cNvSpPr txBox="1">
              <a:spLocks noChangeArrowheads="1"/>
            </p:cNvSpPr>
            <p:nvPr/>
          </p:nvSpPr>
          <p:spPr bwMode="auto">
            <a:xfrm>
              <a:off x="4800600" y="2743200"/>
              <a:ext cx="1863011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decompress</a:t>
              </a:r>
            </a:p>
          </p:txBody>
        </p:sp>
        <p:sp>
          <p:nvSpPr>
            <p:cNvPr id="105488" name="AutoShape 6"/>
            <p:cNvSpPr>
              <a:spLocks noChangeArrowheads="1"/>
            </p:cNvSpPr>
            <p:nvPr/>
          </p:nvSpPr>
          <p:spPr bwMode="auto">
            <a:xfrm>
              <a:off x="4953000" y="3200400"/>
              <a:ext cx="1600200" cy="304800"/>
            </a:xfrm>
            <a:prstGeom prst="rightArrow">
              <a:avLst>
                <a:gd name="adj1" fmla="val 50000"/>
                <a:gd name="adj2" fmla="val 15208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400" i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876800" y="1905000"/>
            <a:ext cx="1539875" cy="8302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pixel-wise</a:t>
            </a:r>
          </a:p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identical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76800" y="5334000"/>
            <a:ext cx="1624013" cy="8302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perceptual</a:t>
            </a:r>
          </a:p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similar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Basic formulation</a:t>
            </a:r>
          </a:p>
        </p:txBody>
      </p:sp>
      <p:sp>
        <p:nvSpPr>
          <p:cNvPr id="1024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47663" y="1809750"/>
            <a:ext cx="8415337" cy="781050"/>
          </a:xfrm>
        </p:spPr>
        <p:txBody>
          <a:bodyPr/>
          <a:lstStyle/>
          <a:p>
            <a:pPr hangingPunct="1"/>
            <a:r>
              <a:rPr lang="en-US" altLang="zh-CN" sz="2700" smtClean="0">
                <a:ea typeface="宋体" pitchFamily="2" charset="-122"/>
              </a:rPr>
              <a:t>Inspired by texture optimization [Kwatra et al. 2005]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457200" y="2360613"/>
          <a:ext cx="6842125" cy="996950"/>
        </p:xfrm>
        <a:graphic>
          <a:graphicData uri="http://schemas.openxmlformats.org/presentationml/2006/ole">
            <p:oleObj spid="_x0000_s10242" name="Equation" r:id="rId4" imgW="3047760" imgH="444240" progId="">
              <p:embed/>
            </p:oleObj>
          </a:graphicData>
        </a:graphic>
      </p:graphicFrame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827213" y="3348038"/>
            <a:ext cx="2449512" cy="568325"/>
            <a:chOff x="1151" y="2206"/>
            <a:chExt cx="1543" cy="358"/>
          </a:xfrm>
        </p:grpSpPr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152" y="2352"/>
              <a:ext cx="1542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FF0000"/>
                  </a:solidFill>
                  <a:latin typeface="Tahoma" pitchFamily="34" charset="0"/>
                  <a:ea typeface="宋体" pitchFamily="2" charset="-122"/>
                </a:rPr>
                <a:t>inverse term (New!)</a:t>
              </a:r>
            </a:p>
          </p:txBody>
        </p:sp>
        <p:sp>
          <p:nvSpPr>
            <p:cNvPr id="10295" name="AutoShape 8"/>
            <p:cNvSpPr>
              <a:spLocks/>
            </p:cNvSpPr>
            <p:nvPr/>
          </p:nvSpPr>
          <p:spPr bwMode="auto">
            <a:xfrm rot="-5400000">
              <a:off x="1854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4495800" y="3348038"/>
            <a:ext cx="3594100" cy="568325"/>
            <a:chOff x="2832" y="2206"/>
            <a:chExt cx="2264" cy="358"/>
          </a:xfrm>
        </p:grpSpPr>
        <p:sp>
          <p:nvSpPr>
            <p:cNvPr id="10292" name="Text Box 7"/>
            <p:cNvSpPr txBox="1">
              <a:spLocks noChangeArrowheads="1"/>
            </p:cNvSpPr>
            <p:nvPr/>
          </p:nvSpPr>
          <p:spPr bwMode="auto">
            <a:xfrm>
              <a:off x="2832" y="2352"/>
              <a:ext cx="2264" cy="212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600" i="0">
                  <a:solidFill>
                    <a:srgbClr val="00FF00"/>
                  </a:solidFill>
                  <a:latin typeface="Tahoma" pitchFamily="34" charset="0"/>
                  <a:ea typeface="宋体" pitchFamily="2" charset="-122"/>
                </a:rPr>
                <a:t>forward term [Kwatra et al. 2005]</a:t>
              </a:r>
            </a:p>
          </p:txBody>
        </p:sp>
        <p:sp>
          <p:nvSpPr>
            <p:cNvPr id="10293" name="AutoShape 9"/>
            <p:cNvSpPr>
              <a:spLocks/>
            </p:cNvSpPr>
            <p:nvPr/>
          </p:nvSpPr>
          <p:spPr bwMode="auto">
            <a:xfrm rot="-5400000">
              <a:off x="3647" y="1503"/>
              <a:ext cx="136" cy="1542"/>
            </a:xfrm>
            <a:prstGeom prst="leftBrace">
              <a:avLst>
                <a:gd name="adj1" fmla="val 94485"/>
                <a:gd name="adj2" fmla="val 50000"/>
              </a:avLst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0247" name="Picture 11" descr="metal_rust_orig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9624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metal_rust_inv_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875213"/>
            <a:ext cx="5857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4419600" y="6246813"/>
            <a:ext cx="1347788" cy="461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X (input)</a:t>
            </a:r>
          </a:p>
        </p:txBody>
      </p:sp>
      <p:sp>
        <p:nvSpPr>
          <p:cNvPr id="10250" name="Text Box 7"/>
          <p:cNvSpPr txBox="1">
            <a:spLocks noChangeArrowheads="1"/>
          </p:cNvSpPr>
          <p:nvPr/>
        </p:nvSpPr>
        <p:spPr bwMode="auto">
          <a:xfrm>
            <a:off x="6096000" y="5484813"/>
            <a:ext cx="1517650" cy="461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Z (output)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733800" y="5103813"/>
            <a:ext cx="3268663" cy="1371600"/>
            <a:chOff x="3733800" y="5103812"/>
            <a:chExt cx="3268663" cy="1371600"/>
          </a:xfrm>
        </p:grpSpPr>
        <p:sp>
          <p:nvSpPr>
            <p:cNvPr id="10276" name="Text Box 7"/>
            <p:cNvSpPr txBox="1">
              <a:spLocks noChangeArrowheads="1"/>
            </p:cNvSpPr>
            <p:nvPr/>
          </p:nvSpPr>
          <p:spPr bwMode="auto">
            <a:xfrm>
              <a:off x="6553200" y="5103812"/>
              <a:ext cx="449263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FF00"/>
                  </a:solidFill>
                  <a:ea typeface="宋体" pitchFamily="2" charset="-122"/>
                </a:rPr>
                <a:t>z</a:t>
              </a:r>
              <a:r>
                <a:rPr lang="en-US" altLang="zh-CN" sz="2400" baseline="-25000">
                  <a:solidFill>
                    <a:srgbClr val="00FF00"/>
                  </a:solidFill>
                  <a:ea typeface="宋体" pitchFamily="2" charset="-122"/>
                </a:rPr>
                <a:t>q</a:t>
              </a:r>
            </a:p>
          </p:txBody>
        </p:sp>
        <p:grpSp>
          <p:nvGrpSpPr>
            <p:cNvPr id="10277" name="Group 33"/>
            <p:cNvGrpSpPr>
              <a:grpSpLocks/>
            </p:cNvGrpSpPr>
            <p:nvPr/>
          </p:nvGrpSpPr>
          <p:grpSpPr bwMode="auto">
            <a:xfrm>
              <a:off x="6324600" y="5180012"/>
              <a:ext cx="228600" cy="228600"/>
              <a:chOff x="4656" y="3408"/>
              <a:chExt cx="144" cy="144"/>
            </a:xfrm>
          </p:grpSpPr>
          <p:sp>
            <p:nvSpPr>
              <p:cNvPr id="10287" name="Line 2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Line 2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0" name="Line 3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Line 3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8" name="Text Box 7"/>
            <p:cNvSpPr txBox="1">
              <a:spLocks noChangeArrowheads="1"/>
            </p:cNvSpPr>
            <p:nvPr/>
          </p:nvSpPr>
          <p:spPr bwMode="auto">
            <a:xfrm>
              <a:off x="3886200" y="6018212"/>
              <a:ext cx="449263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FF00"/>
                  </a:solidFill>
                  <a:ea typeface="宋体" pitchFamily="2" charset="-122"/>
                </a:rPr>
                <a:t>x</a:t>
              </a:r>
              <a:r>
                <a:rPr lang="en-US" altLang="zh-CN" sz="2400" baseline="-25000">
                  <a:solidFill>
                    <a:srgbClr val="00FF00"/>
                  </a:solidFill>
                  <a:ea typeface="宋体" pitchFamily="2" charset="-122"/>
                </a:rPr>
                <a:t>q</a:t>
              </a:r>
            </a:p>
          </p:txBody>
        </p:sp>
        <p:grpSp>
          <p:nvGrpSpPr>
            <p:cNvPr id="10279" name="Group 35"/>
            <p:cNvGrpSpPr>
              <a:grpSpLocks/>
            </p:cNvGrpSpPr>
            <p:nvPr/>
          </p:nvGrpSpPr>
          <p:grpSpPr bwMode="auto">
            <a:xfrm>
              <a:off x="3733800" y="6018212"/>
              <a:ext cx="228600" cy="228600"/>
              <a:chOff x="4656" y="3408"/>
              <a:chExt cx="144" cy="144"/>
            </a:xfrm>
          </p:grpSpPr>
          <p:sp>
            <p:nvSpPr>
              <p:cNvPr id="10282" name="Line 36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Line 37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5" name="Line 39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Line 40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0" name="Line 41"/>
            <p:cNvSpPr>
              <a:spLocks noChangeShapeType="1"/>
            </p:cNvSpPr>
            <p:nvPr/>
          </p:nvSpPr>
          <p:spPr bwMode="auto">
            <a:xfrm flipH="1">
              <a:off x="4038600" y="5332412"/>
              <a:ext cx="2209800" cy="7620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281" name="Text Box 7"/>
            <p:cNvSpPr txBox="1">
              <a:spLocks noChangeArrowheads="1"/>
            </p:cNvSpPr>
            <p:nvPr/>
          </p:nvSpPr>
          <p:spPr bwMode="auto">
            <a:xfrm rot="-1181713">
              <a:off x="4295564" y="5300456"/>
              <a:ext cx="1689886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FF00"/>
                  </a:solidFill>
                  <a:ea typeface="宋体" pitchFamily="2" charset="-122"/>
                </a:rPr>
                <a:t>best match</a:t>
              </a: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3505200" y="4265613"/>
            <a:ext cx="2924175" cy="900112"/>
            <a:chOff x="3505200" y="4265612"/>
            <a:chExt cx="2924430" cy="900748"/>
          </a:xfrm>
        </p:grpSpPr>
        <p:grpSp>
          <p:nvGrpSpPr>
            <p:cNvPr id="10260" name="Group 14"/>
            <p:cNvGrpSpPr>
              <a:grpSpLocks noChangeAspect="1"/>
            </p:cNvGrpSpPr>
            <p:nvPr/>
          </p:nvGrpSpPr>
          <p:grpSpPr bwMode="auto">
            <a:xfrm>
              <a:off x="6069013" y="4937760"/>
              <a:ext cx="228600" cy="228600"/>
              <a:chOff x="2304" y="2496"/>
              <a:chExt cx="432" cy="432"/>
            </a:xfrm>
          </p:grpSpPr>
          <p:sp>
            <p:nvSpPr>
              <p:cNvPr id="10271" name="Line 15"/>
              <p:cNvSpPr>
                <a:spLocks noChangeAspect="1" noChangeShapeType="1"/>
              </p:cNvSpPr>
              <p:nvPr/>
            </p:nvSpPr>
            <p:spPr bwMode="auto">
              <a:xfrm>
                <a:off x="2448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Line 16"/>
              <p:cNvSpPr>
                <a:spLocks noChangeAspect="1" noChangeShapeType="1"/>
              </p:cNvSpPr>
              <p:nvPr/>
            </p:nvSpPr>
            <p:spPr bwMode="auto">
              <a:xfrm>
                <a:off x="2592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304" y="2496"/>
                <a:ext cx="432" cy="4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4" name="Line 18"/>
              <p:cNvSpPr>
                <a:spLocks noChangeAspect="1" noChangeShapeType="1"/>
              </p:cNvSpPr>
              <p:nvPr/>
            </p:nvSpPr>
            <p:spPr bwMode="auto">
              <a:xfrm>
                <a:off x="2304" y="2640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Line 19"/>
              <p:cNvSpPr>
                <a:spLocks noChangeAspect="1" noChangeShapeType="1"/>
              </p:cNvSpPr>
              <p:nvPr/>
            </p:nvSpPr>
            <p:spPr bwMode="auto">
              <a:xfrm>
                <a:off x="2304" y="2784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1" name="Group 42"/>
            <p:cNvGrpSpPr>
              <a:grpSpLocks noChangeAspect="1"/>
            </p:cNvGrpSpPr>
            <p:nvPr/>
          </p:nvGrpSpPr>
          <p:grpSpPr bwMode="auto">
            <a:xfrm>
              <a:off x="3886200" y="4722812"/>
              <a:ext cx="228600" cy="228600"/>
              <a:chOff x="2304" y="2496"/>
              <a:chExt cx="432" cy="432"/>
            </a:xfrm>
          </p:grpSpPr>
          <p:sp>
            <p:nvSpPr>
              <p:cNvPr id="10266" name="Line 43"/>
              <p:cNvSpPr>
                <a:spLocks noChangeAspect="1" noChangeShapeType="1"/>
              </p:cNvSpPr>
              <p:nvPr/>
            </p:nvSpPr>
            <p:spPr bwMode="auto">
              <a:xfrm>
                <a:off x="2448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7" name="Line 44"/>
              <p:cNvSpPr>
                <a:spLocks noChangeAspect="1" noChangeShapeType="1"/>
              </p:cNvSpPr>
              <p:nvPr/>
            </p:nvSpPr>
            <p:spPr bwMode="auto">
              <a:xfrm>
                <a:off x="2592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2304" y="2496"/>
                <a:ext cx="432" cy="4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9" name="Line 46"/>
              <p:cNvSpPr>
                <a:spLocks noChangeAspect="1" noChangeShapeType="1"/>
              </p:cNvSpPr>
              <p:nvPr/>
            </p:nvSpPr>
            <p:spPr bwMode="auto">
              <a:xfrm>
                <a:off x="2304" y="2640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Line 47"/>
              <p:cNvSpPr>
                <a:spLocks noChangeAspect="1" noChangeShapeType="1"/>
              </p:cNvSpPr>
              <p:nvPr/>
            </p:nvSpPr>
            <p:spPr bwMode="auto">
              <a:xfrm>
                <a:off x="2304" y="2784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62" name="Text Box 7"/>
            <p:cNvSpPr txBox="1">
              <a:spLocks noChangeArrowheads="1"/>
            </p:cNvSpPr>
            <p:nvPr/>
          </p:nvSpPr>
          <p:spPr bwMode="auto">
            <a:xfrm>
              <a:off x="3505200" y="4265612"/>
              <a:ext cx="449263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x</a:t>
              </a:r>
              <a:r>
                <a:rPr lang="en-US" altLang="zh-CN" sz="2400" baseline="-25000">
                  <a:solidFill>
                    <a:srgbClr val="FF0000"/>
                  </a:solidFill>
                  <a:ea typeface="宋体" pitchFamily="2" charset="-122"/>
                </a:rPr>
                <a:t>p</a:t>
              </a:r>
            </a:p>
          </p:txBody>
        </p:sp>
        <p:sp>
          <p:nvSpPr>
            <p:cNvPr id="10263" name="Text Box 7"/>
            <p:cNvSpPr txBox="1">
              <a:spLocks noChangeArrowheads="1"/>
            </p:cNvSpPr>
            <p:nvPr/>
          </p:nvSpPr>
          <p:spPr bwMode="auto">
            <a:xfrm>
              <a:off x="5943600" y="4419600"/>
              <a:ext cx="486030" cy="4619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Z</a:t>
              </a:r>
              <a:r>
                <a:rPr lang="en-US" altLang="zh-CN" sz="2400" baseline="-25000">
                  <a:solidFill>
                    <a:srgbClr val="FF0000"/>
                  </a:solidFill>
                  <a:ea typeface="宋体" pitchFamily="2" charset="-122"/>
                </a:rPr>
                <a:t>p</a:t>
              </a:r>
            </a:p>
          </p:txBody>
        </p:sp>
        <p:sp>
          <p:nvSpPr>
            <p:cNvPr id="10264" name="Line 50"/>
            <p:cNvSpPr>
              <a:spLocks noChangeShapeType="1"/>
            </p:cNvSpPr>
            <p:nvPr/>
          </p:nvSpPr>
          <p:spPr bwMode="auto">
            <a:xfrm>
              <a:off x="4191000" y="4875212"/>
              <a:ext cx="1828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265" name="Text Box 7"/>
            <p:cNvSpPr txBox="1">
              <a:spLocks noChangeArrowheads="1"/>
            </p:cNvSpPr>
            <p:nvPr/>
          </p:nvSpPr>
          <p:spPr bwMode="auto">
            <a:xfrm rot="271472">
              <a:off x="4204478" y="4475265"/>
              <a:ext cx="1689886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best match</a:t>
              </a:r>
            </a:p>
          </p:txBody>
        </p: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410200" y="2514600"/>
            <a:ext cx="533400" cy="82232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514600" y="2514600"/>
            <a:ext cx="533400" cy="82232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4724400" y="2438400"/>
            <a:ext cx="731838" cy="82232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773238" y="2438400"/>
            <a:ext cx="731837" cy="82232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5867400" y="2514600"/>
            <a:ext cx="1371600" cy="646113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048000" y="2514600"/>
            <a:ext cx="1676400" cy="646113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9" name="Rectangle 55"/>
          <p:cNvSpPr>
            <a:spLocks noChangeAspect="1"/>
          </p:cNvSpPr>
          <p:nvPr/>
        </p:nvSpPr>
        <p:spPr bwMode="auto">
          <a:xfrm>
            <a:off x="1050925" y="2743200"/>
            <a:ext cx="92075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D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" y="3933825"/>
            <a:ext cx="203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0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dirty="0" smtClean="0">
                <a:ea typeface="宋体" pitchFamily="2" charset="-122"/>
              </a:rPr>
              <a:t>Energy plot</a:t>
            </a: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 flipV="1">
            <a:off x="2246313" y="2492375"/>
            <a:ext cx="0" cy="34575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2268538" y="5949950"/>
            <a:ext cx="49672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71" name="Freeform 6"/>
          <p:cNvSpPr>
            <a:spLocks/>
          </p:cNvSpPr>
          <p:nvPr/>
        </p:nvSpPr>
        <p:spPr bwMode="auto">
          <a:xfrm>
            <a:off x="2371725" y="2862263"/>
            <a:ext cx="4557713" cy="1990725"/>
          </a:xfrm>
          <a:custGeom>
            <a:avLst/>
            <a:gdLst>
              <a:gd name="T0" fmla="*/ 0 w 2871"/>
              <a:gd name="T1" fmla="*/ 0 h 1254"/>
              <a:gd name="T2" fmla="*/ 2147483647 w 2871"/>
              <a:gd name="T3" fmla="*/ 2147483647 h 1254"/>
              <a:gd name="T4" fmla="*/ 2147483647 w 2871"/>
              <a:gd name="T5" fmla="*/ 2147483647 h 1254"/>
              <a:gd name="T6" fmla="*/ 2147483647 w 2871"/>
              <a:gd name="T7" fmla="*/ 2147483647 h 1254"/>
              <a:gd name="T8" fmla="*/ 2147483647 w 2871"/>
              <a:gd name="T9" fmla="*/ 2147483647 h 1254"/>
              <a:gd name="T10" fmla="*/ 2147483647 w 2871"/>
              <a:gd name="T11" fmla="*/ 2147483647 h 1254"/>
              <a:gd name="T12" fmla="*/ 2147483647 w 2871"/>
              <a:gd name="T13" fmla="*/ 2147483647 h 1254"/>
              <a:gd name="T14" fmla="*/ 2147483647 w 2871"/>
              <a:gd name="T15" fmla="*/ 2147483647 h 1254"/>
              <a:gd name="T16" fmla="*/ 2147483647 w 2871"/>
              <a:gd name="T17" fmla="*/ 2147483647 h 1254"/>
              <a:gd name="T18" fmla="*/ 2147483647 w 2871"/>
              <a:gd name="T19" fmla="*/ 2147483647 h 1254"/>
              <a:gd name="T20" fmla="*/ 2147483647 w 2871"/>
              <a:gd name="T21" fmla="*/ 2147483647 h 1254"/>
              <a:gd name="T22" fmla="*/ 2147483647 w 2871"/>
              <a:gd name="T23" fmla="*/ 2147483647 h 1254"/>
              <a:gd name="T24" fmla="*/ 2147483647 w 2871"/>
              <a:gd name="T25" fmla="*/ 2147483647 h 1254"/>
              <a:gd name="T26" fmla="*/ 2147483647 w 2871"/>
              <a:gd name="T27" fmla="*/ 2147483647 h 1254"/>
              <a:gd name="T28" fmla="*/ 2147483647 w 2871"/>
              <a:gd name="T29" fmla="*/ 2147483647 h 1254"/>
              <a:gd name="T30" fmla="*/ 2147483647 w 2871"/>
              <a:gd name="T31" fmla="*/ 2147483647 h 1254"/>
              <a:gd name="T32" fmla="*/ 2147483647 w 2871"/>
              <a:gd name="T33" fmla="*/ 2147483647 h 1254"/>
              <a:gd name="T34" fmla="*/ 2147483647 w 2871"/>
              <a:gd name="T35" fmla="*/ 2147483647 h 1254"/>
              <a:gd name="T36" fmla="*/ 2147483647 w 2871"/>
              <a:gd name="T37" fmla="*/ 2147483647 h 1254"/>
              <a:gd name="T38" fmla="*/ 2147483647 w 2871"/>
              <a:gd name="T39" fmla="*/ 2147483647 h 12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871"/>
              <a:gd name="T61" fmla="*/ 0 h 1254"/>
              <a:gd name="T62" fmla="*/ 2871 w 2871"/>
              <a:gd name="T63" fmla="*/ 1254 h 12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871" h="1254">
                <a:moveTo>
                  <a:pt x="0" y="0"/>
                </a:moveTo>
                <a:lnTo>
                  <a:pt x="129" y="342"/>
                </a:lnTo>
                <a:lnTo>
                  <a:pt x="255" y="507"/>
                </a:lnTo>
                <a:lnTo>
                  <a:pt x="387" y="615"/>
                </a:lnTo>
                <a:lnTo>
                  <a:pt x="516" y="687"/>
                </a:lnTo>
                <a:lnTo>
                  <a:pt x="648" y="750"/>
                </a:lnTo>
                <a:lnTo>
                  <a:pt x="777" y="798"/>
                </a:lnTo>
                <a:lnTo>
                  <a:pt x="906" y="843"/>
                </a:lnTo>
                <a:lnTo>
                  <a:pt x="1044" y="879"/>
                </a:lnTo>
                <a:lnTo>
                  <a:pt x="1173" y="912"/>
                </a:lnTo>
                <a:lnTo>
                  <a:pt x="1305" y="945"/>
                </a:lnTo>
                <a:lnTo>
                  <a:pt x="1434" y="975"/>
                </a:lnTo>
                <a:lnTo>
                  <a:pt x="1569" y="1002"/>
                </a:lnTo>
                <a:lnTo>
                  <a:pt x="1695" y="1020"/>
                </a:lnTo>
                <a:lnTo>
                  <a:pt x="1824" y="1050"/>
                </a:lnTo>
                <a:lnTo>
                  <a:pt x="1959" y="1068"/>
                </a:lnTo>
                <a:lnTo>
                  <a:pt x="2091" y="1098"/>
                </a:lnTo>
                <a:lnTo>
                  <a:pt x="2352" y="1152"/>
                </a:lnTo>
                <a:lnTo>
                  <a:pt x="2610" y="1206"/>
                </a:lnTo>
                <a:lnTo>
                  <a:pt x="2871" y="1254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83" name="AutoShape 7"/>
          <p:cNvSpPr>
            <a:spLocks noChangeArrowheads="1"/>
          </p:cNvSpPr>
          <p:nvPr/>
        </p:nvSpPr>
        <p:spPr bwMode="auto">
          <a:xfrm>
            <a:off x="2474913" y="3289300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4" name="AutoShape 8"/>
          <p:cNvSpPr>
            <a:spLocks noChangeArrowheads="1"/>
          </p:cNvSpPr>
          <p:nvPr/>
        </p:nvSpPr>
        <p:spPr bwMode="auto">
          <a:xfrm>
            <a:off x="2686050" y="3568700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5" name="AutoShape 9"/>
          <p:cNvSpPr>
            <a:spLocks noChangeArrowheads="1"/>
          </p:cNvSpPr>
          <p:nvPr/>
        </p:nvSpPr>
        <p:spPr bwMode="auto">
          <a:xfrm>
            <a:off x="2882900" y="3716338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6" name="AutoShape 10"/>
          <p:cNvSpPr>
            <a:spLocks noChangeArrowheads="1"/>
          </p:cNvSpPr>
          <p:nvPr/>
        </p:nvSpPr>
        <p:spPr bwMode="auto">
          <a:xfrm>
            <a:off x="3295650" y="39338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7" name="AutoShape 11"/>
          <p:cNvSpPr>
            <a:spLocks noChangeArrowheads="1"/>
          </p:cNvSpPr>
          <p:nvPr/>
        </p:nvSpPr>
        <p:spPr bwMode="auto">
          <a:xfrm>
            <a:off x="3097213" y="38322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8" name="AutoShape 12"/>
          <p:cNvSpPr>
            <a:spLocks noChangeArrowheads="1"/>
          </p:cNvSpPr>
          <p:nvPr/>
        </p:nvSpPr>
        <p:spPr bwMode="auto">
          <a:xfrm>
            <a:off x="3502025" y="40100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89" name="AutoShape 13"/>
          <p:cNvSpPr>
            <a:spLocks noChangeArrowheads="1"/>
          </p:cNvSpPr>
          <p:nvPr/>
        </p:nvSpPr>
        <p:spPr bwMode="auto">
          <a:xfrm>
            <a:off x="3708400" y="40862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0" name="AutoShape 14"/>
          <p:cNvSpPr>
            <a:spLocks noChangeArrowheads="1"/>
          </p:cNvSpPr>
          <p:nvPr/>
        </p:nvSpPr>
        <p:spPr bwMode="auto">
          <a:xfrm>
            <a:off x="3924300" y="41497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1" name="AutoShape 15"/>
          <p:cNvSpPr>
            <a:spLocks noChangeArrowheads="1"/>
          </p:cNvSpPr>
          <p:nvPr/>
        </p:nvSpPr>
        <p:spPr bwMode="auto">
          <a:xfrm>
            <a:off x="4140200" y="4208463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2" name="AutoShape 16"/>
          <p:cNvSpPr>
            <a:spLocks noChangeArrowheads="1"/>
          </p:cNvSpPr>
          <p:nvPr/>
        </p:nvSpPr>
        <p:spPr bwMode="auto">
          <a:xfrm>
            <a:off x="4341813" y="4246563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3" name="AutoShape 17"/>
          <p:cNvSpPr>
            <a:spLocks noChangeArrowheads="1"/>
          </p:cNvSpPr>
          <p:nvPr/>
        </p:nvSpPr>
        <p:spPr bwMode="auto">
          <a:xfrm>
            <a:off x="2273300" y="2717800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83" name="Text Box 18"/>
          <p:cNvSpPr txBox="1">
            <a:spLocks noChangeArrowheads="1"/>
          </p:cNvSpPr>
          <p:nvPr/>
        </p:nvSpPr>
        <p:spPr bwMode="auto">
          <a:xfrm>
            <a:off x="5715000" y="5943600"/>
            <a:ext cx="2371725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400" i="0">
                <a:ea typeface="宋体" pitchFamily="2" charset="-122"/>
              </a:rPr>
              <a:t>compaction size</a:t>
            </a:r>
          </a:p>
        </p:txBody>
      </p:sp>
      <p:sp>
        <p:nvSpPr>
          <p:cNvPr id="11284" name="Text Box 19"/>
          <p:cNvSpPr txBox="1">
            <a:spLocks noChangeArrowheads="1"/>
          </p:cNvSpPr>
          <p:nvPr/>
        </p:nvSpPr>
        <p:spPr bwMode="auto">
          <a:xfrm rot="10800000">
            <a:off x="1674813" y="2684463"/>
            <a:ext cx="549275" cy="1025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400" i="0">
                <a:ea typeface="宋体" pitchFamily="2" charset="-122"/>
              </a:rPr>
              <a:t>energy</a:t>
            </a:r>
          </a:p>
        </p:txBody>
      </p:sp>
      <p:sp>
        <p:nvSpPr>
          <p:cNvPr id="510996" name="AutoShape 20"/>
          <p:cNvSpPr>
            <a:spLocks noChangeArrowheads="1"/>
          </p:cNvSpPr>
          <p:nvPr/>
        </p:nvSpPr>
        <p:spPr bwMode="auto">
          <a:xfrm>
            <a:off x="4548188" y="4297363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7" name="AutoShape 21"/>
          <p:cNvSpPr>
            <a:spLocks noChangeArrowheads="1"/>
          </p:cNvSpPr>
          <p:nvPr/>
        </p:nvSpPr>
        <p:spPr bwMode="auto">
          <a:xfrm>
            <a:off x="4740275" y="434657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8" name="AutoShape 22"/>
          <p:cNvSpPr>
            <a:spLocks noChangeArrowheads="1"/>
          </p:cNvSpPr>
          <p:nvPr/>
        </p:nvSpPr>
        <p:spPr bwMode="auto">
          <a:xfrm>
            <a:off x="4946650" y="43656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0999" name="AutoShape 23"/>
          <p:cNvSpPr>
            <a:spLocks noChangeArrowheads="1"/>
          </p:cNvSpPr>
          <p:nvPr/>
        </p:nvSpPr>
        <p:spPr bwMode="auto">
          <a:xfrm>
            <a:off x="5157788" y="4424363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1000" name="AutoShape 24"/>
          <p:cNvSpPr>
            <a:spLocks noChangeArrowheads="1"/>
          </p:cNvSpPr>
          <p:nvPr/>
        </p:nvSpPr>
        <p:spPr bwMode="auto">
          <a:xfrm>
            <a:off x="5373688" y="444182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1001" name="AutoShape 25"/>
          <p:cNvSpPr>
            <a:spLocks noChangeArrowheads="1"/>
          </p:cNvSpPr>
          <p:nvPr/>
        </p:nvSpPr>
        <p:spPr bwMode="auto">
          <a:xfrm>
            <a:off x="5580063" y="4494213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1002" name="AutoShape 26"/>
          <p:cNvSpPr>
            <a:spLocks noChangeArrowheads="1"/>
          </p:cNvSpPr>
          <p:nvPr/>
        </p:nvSpPr>
        <p:spPr bwMode="auto">
          <a:xfrm>
            <a:off x="6011863" y="4575175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1003" name="AutoShape 27"/>
          <p:cNvSpPr>
            <a:spLocks noChangeArrowheads="1"/>
          </p:cNvSpPr>
          <p:nvPr/>
        </p:nvSpPr>
        <p:spPr bwMode="auto">
          <a:xfrm>
            <a:off x="6415088" y="4662488"/>
            <a:ext cx="215900" cy="204787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11004" name="AutoShape 28"/>
          <p:cNvSpPr>
            <a:spLocks noChangeArrowheads="1"/>
          </p:cNvSpPr>
          <p:nvPr/>
        </p:nvSpPr>
        <p:spPr bwMode="auto">
          <a:xfrm>
            <a:off x="6837363" y="4724400"/>
            <a:ext cx="215900" cy="204788"/>
          </a:xfrm>
          <a:prstGeom prst="star5">
            <a:avLst/>
          </a:prstGeom>
          <a:solidFill>
            <a:srgbClr val="FFFFF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294" name="Picture 29" descr="D15_ours_192x192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8313" y="162877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0" descr="D15_ours_16x16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338" y="2411413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6" name="Picture 31" descr="D15_ours_24x24_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2373313"/>
            <a:ext cx="1143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7" name="Picture 32" descr="D15_ours_32x32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0213" y="2335213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8" name="Picture 33" descr="D15_ours_40x40_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950" y="2297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9" name="Picture 34" descr="D15_ours_48x48_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0900" y="225901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0" name="Picture 35" descr="D15_ours_56x56_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16013" y="2220913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1" name="Picture 36" descr="D15_ours_64x64_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60500" y="2179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2" name="Picture 37" descr="D15_ours_72x72_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20863" y="2141538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3" name="Picture 38" descr="D15_ours_80x80_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38375" y="2106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4" name="Picture 39" descr="D15_ours_88x88_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86050" y="2070100"/>
            <a:ext cx="419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" name="Picture 40" descr="D15_ours_96x96_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75000" y="203041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6" name="Picture 41" descr="D15_ours_104x104_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94113" y="1982788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7" name="Picture 42" descr="D15_ours_112x112_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64025" y="1954213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8" name="Picture 43" descr="D15_ours_120x120_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859338" y="191611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9" name="Picture 44" descr="D15_ours_144x144_0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541963" y="1844675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0" name="Picture 45" descr="D15_ours_160x160_0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00788" y="1773238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1" name="Picture 46" descr="D15_ours_176x176_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64388" y="1700213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051050" y="2565400"/>
            <a:ext cx="6942138" cy="2620963"/>
            <a:chOff x="1292" y="1616"/>
            <a:chExt cx="4373" cy="1651"/>
          </a:xfrm>
        </p:grpSpPr>
        <p:pic>
          <p:nvPicPr>
            <p:cNvPr id="11315" name="Picture 48" descr="D15_ours_192x192_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13" y="2115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16" name="Picture 49" descr="D15_ours_72x72_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787" y="2115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17" name="Line 50"/>
            <p:cNvSpPr>
              <a:spLocks noChangeShapeType="1"/>
            </p:cNvSpPr>
            <p:nvPr/>
          </p:nvSpPr>
          <p:spPr bwMode="auto">
            <a:xfrm flipH="1">
              <a:off x="5239" y="1616"/>
              <a:ext cx="181" cy="453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1318" name="Line 51"/>
            <p:cNvSpPr>
              <a:spLocks noChangeShapeType="1"/>
            </p:cNvSpPr>
            <p:nvPr/>
          </p:nvSpPr>
          <p:spPr bwMode="auto">
            <a:xfrm>
              <a:off x="1292" y="1616"/>
              <a:ext cx="2450" cy="68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11266" name="Object 52"/>
          <p:cNvGraphicFramePr>
            <a:graphicFrameLocks noChangeAspect="1"/>
          </p:cNvGraphicFramePr>
          <p:nvPr>
            <p:ph idx="1"/>
          </p:nvPr>
        </p:nvGraphicFramePr>
        <p:xfrm>
          <a:off x="3276600" y="685800"/>
          <a:ext cx="5484813" cy="800100"/>
        </p:xfrm>
        <a:graphic>
          <a:graphicData uri="http://schemas.openxmlformats.org/presentationml/2006/ole">
            <p:oleObj spid="_x0000_s11266" name="Equation" r:id="rId23" imgW="3047760" imgH="444240" progId="">
              <p:embed/>
            </p:oleObj>
          </a:graphicData>
        </a:graphic>
      </p:graphicFrame>
      <p:sp>
        <p:nvSpPr>
          <p:cNvPr id="11313" name="Text Box 7"/>
          <p:cNvSpPr txBox="1">
            <a:spLocks noChangeArrowheads="1"/>
          </p:cNvSpPr>
          <p:nvPr/>
        </p:nvSpPr>
        <p:spPr bwMode="auto">
          <a:xfrm>
            <a:off x="457200" y="5943600"/>
            <a:ext cx="1169988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original</a:t>
            </a:r>
          </a:p>
        </p:txBody>
      </p:sp>
      <p:sp>
        <p:nvSpPr>
          <p:cNvPr id="11314" name="Rectangle 53"/>
          <p:cNvSpPr>
            <a:spLocks noChangeAspect="1"/>
          </p:cNvSpPr>
          <p:nvPr/>
        </p:nvSpPr>
        <p:spPr bwMode="auto">
          <a:xfrm>
            <a:off x="3749675" y="990600"/>
            <a:ext cx="90488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z="3300" dirty="0" smtClean="0">
                <a:ea typeface="宋体" pitchFamily="2" charset="-122"/>
              </a:rPr>
              <a:t>Why both terms?</a:t>
            </a:r>
            <a:br>
              <a:rPr lang="en-US" altLang="zh-CN" sz="3300" dirty="0" smtClean="0">
                <a:ea typeface="宋体" pitchFamily="2" charset="-122"/>
              </a:rPr>
            </a:br>
            <a:endParaRPr lang="en-US" altLang="zh-CN" sz="3300" dirty="0" smtClean="0">
              <a:ea typeface="宋体" pitchFamily="2" charset="-122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736725"/>
            <a:ext cx="8415337" cy="1314450"/>
          </a:xfrm>
        </p:spPr>
        <p:txBody>
          <a:bodyPr/>
          <a:lstStyle/>
          <a:p>
            <a:pPr hangingPunct="1">
              <a:lnSpc>
                <a:spcPct val="100000"/>
              </a:lnSpc>
            </a:pPr>
            <a:r>
              <a:rPr lang="en-US" altLang="zh-CN" smtClean="0">
                <a:solidFill>
                  <a:srgbClr val="FF0000"/>
                </a:solidFill>
                <a:ea typeface="宋体" pitchFamily="2" charset="-122"/>
              </a:rPr>
              <a:t>inverse</a:t>
            </a:r>
            <a:r>
              <a:rPr lang="en-US" altLang="zh-CN" smtClean="0">
                <a:ea typeface="宋体" pitchFamily="2" charset="-122"/>
              </a:rPr>
              <a:t> term preserves all input features</a:t>
            </a:r>
          </a:p>
          <a:p>
            <a:pPr hangingPunct="1">
              <a:lnSpc>
                <a:spcPct val="100000"/>
              </a:lnSpc>
            </a:pPr>
            <a:r>
              <a:rPr lang="en-US" altLang="zh-CN" smtClean="0">
                <a:solidFill>
                  <a:srgbClr val="00FF00"/>
                </a:solidFill>
                <a:ea typeface="宋体" pitchFamily="2" charset="-122"/>
              </a:rPr>
              <a:t>forward</a:t>
            </a:r>
            <a:r>
              <a:rPr lang="en-US" altLang="zh-CN" smtClean="0">
                <a:ea typeface="宋体" pitchFamily="2" charset="-122"/>
              </a:rPr>
              <a:t> term avoids artifacts in compaction</a:t>
            </a:r>
          </a:p>
        </p:txBody>
      </p:sp>
      <p:graphicFrame>
        <p:nvGraphicFramePr>
          <p:cNvPr id="12290" name="Object 8"/>
          <p:cNvGraphicFramePr>
            <a:graphicFrameLocks noChangeAspect="1"/>
          </p:cNvGraphicFramePr>
          <p:nvPr>
            <p:ph sz="half" idx="4294967295"/>
          </p:nvPr>
        </p:nvGraphicFramePr>
        <p:xfrm>
          <a:off x="381000" y="990600"/>
          <a:ext cx="5484813" cy="800100"/>
        </p:xfrm>
        <a:graphic>
          <a:graphicData uri="http://schemas.openxmlformats.org/presentationml/2006/ole">
            <p:oleObj spid="_x0000_s12290" name="Equation" r:id="rId4" imgW="3047760" imgH="444240" progId="">
              <p:embed/>
            </p:oleObj>
          </a:graphicData>
        </a:graphic>
      </p:graphicFrame>
      <p:pic>
        <p:nvPicPr>
          <p:cNvPr id="12293" name="Picture 12" descr="missing_orig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971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 descr="discontinuity_origin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971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8" descr="garbage_origin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2971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438400" y="1371600"/>
            <a:ext cx="116840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inverse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85800" y="5348288"/>
            <a:ext cx="2252663" cy="1355725"/>
            <a:chOff x="685800" y="5348287"/>
            <a:chExt cx="2252663" cy="1355725"/>
          </a:xfrm>
        </p:grpSpPr>
        <p:pic>
          <p:nvPicPr>
            <p:cNvPr id="12343" name="Picture 11" descr="missing_no_i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14400" y="5348287"/>
              <a:ext cx="612775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4" name="Text Box 7"/>
            <p:cNvSpPr txBox="1">
              <a:spLocks noChangeArrowheads="1"/>
            </p:cNvSpPr>
            <p:nvPr/>
          </p:nvSpPr>
          <p:spPr bwMode="auto">
            <a:xfrm>
              <a:off x="685800" y="5881687"/>
              <a:ext cx="2252663" cy="82232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FF00"/>
                  </a:solidFill>
                  <a:ea typeface="宋体" pitchFamily="2" charset="-122"/>
                </a:rPr>
                <a:t>f-only</a:t>
              </a:r>
            </a:p>
            <a:p>
              <a:r>
                <a:rPr lang="en-US" altLang="zh-CN" sz="2400">
                  <a:solidFill>
                    <a:srgbClr val="00FF00"/>
                  </a:solidFill>
                  <a:ea typeface="宋体" pitchFamily="2" charset="-122"/>
                </a:rPr>
                <a:t>missing feature</a:t>
              </a:r>
            </a:p>
          </p:txBody>
        </p:sp>
      </p:grp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4648200" y="1371600"/>
            <a:ext cx="1201738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00"/>
                </a:solidFill>
                <a:ea typeface="宋体" pitchFamily="2" charset="-122"/>
              </a:rPr>
              <a:t>forward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828800" y="5348288"/>
            <a:ext cx="777875" cy="976312"/>
            <a:chOff x="1828800" y="5348287"/>
            <a:chExt cx="777875" cy="976313"/>
          </a:xfrm>
        </p:grpSpPr>
        <p:pic>
          <p:nvPicPr>
            <p:cNvPr id="12341" name="Picture 13" descr="missing_ou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05000" y="5348287"/>
              <a:ext cx="612775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2" name="Text Box 7"/>
            <p:cNvSpPr txBox="1">
              <a:spLocks noChangeArrowheads="1"/>
            </p:cNvSpPr>
            <p:nvPr/>
          </p:nvSpPr>
          <p:spPr bwMode="auto">
            <a:xfrm>
              <a:off x="1828800" y="5867400"/>
              <a:ext cx="777875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both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648200" y="5348288"/>
            <a:ext cx="777875" cy="990600"/>
            <a:chOff x="4648200" y="5348287"/>
            <a:chExt cx="777875" cy="990600"/>
          </a:xfrm>
        </p:grpSpPr>
        <p:pic>
          <p:nvPicPr>
            <p:cNvPr id="12339" name="Picture 10" descr="garbage_ou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24400" y="5348287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0" name="Text Box 7"/>
            <p:cNvSpPr txBox="1">
              <a:spLocks noChangeArrowheads="1"/>
            </p:cNvSpPr>
            <p:nvPr/>
          </p:nvSpPr>
          <p:spPr bwMode="auto">
            <a:xfrm>
              <a:off x="4648200" y="5881687"/>
              <a:ext cx="777875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both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391400" y="5348288"/>
            <a:ext cx="777875" cy="976312"/>
            <a:chOff x="7391400" y="5348287"/>
            <a:chExt cx="777875" cy="976313"/>
          </a:xfrm>
        </p:grpSpPr>
        <p:pic>
          <p:nvPicPr>
            <p:cNvPr id="12337" name="Picture 16" descr="discontinuity_ou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467600" y="5348287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8" name="Text Box 7"/>
            <p:cNvSpPr txBox="1">
              <a:spLocks noChangeArrowheads="1"/>
            </p:cNvSpPr>
            <p:nvPr/>
          </p:nvSpPr>
          <p:spPr bwMode="auto">
            <a:xfrm>
              <a:off x="7391400" y="5867400"/>
              <a:ext cx="777875" cy="457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ea typeface="宋体" pitchFamily="2" charset="-122"/>
                </a:rPr>
                <a:t>both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429000" y="5348288"/>
            <a:ext cx="1304925" cy="1355725"/>
            <a:chOff x="3429000" y="5348287"/>
            <a:chExt cx="1304925" cy="1355725"/>
          </a:xfrm>
        </p:grpSpPr>
        <p:pic>
          <p:nvPicPr>
            <p:cNvPr id="12335" name="Picture 17" descr="garbage_no_f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57600" y="5348287"/>
              <a:ext cx="609600" cy="609600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2336" name="Text Box 7"/>
            <p:cNvSpPr txBox="1">
              <a:spLocks noChangeArrowheads="1"/>
            </p:cNvSpPr>
            <p:nvPr/>
          </p:nvSpPr>
          <p:spPr bwMode="auto">
            <a:xfrm>
              <a:off x="3429000" y="5881687"/>
              <a:ext cx="1304925" cy="82232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i-only</a:t>
              </a:r>
            </a:p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garbage</a:t>
              </a: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6324600" y="5348288"/>
            <a:ext cx="1863725" cy="1355725"/>
            <a:chOff x="6324600" y="5348287"/>
            <a:chExt cx="1863725" cy="1355725"/>
          </a:xfrm>
        </p:grpSpPr>
        <p:pic>
          <p:nvPicPr>
            <p:cNvPr id="12333" name="Picture 14" descr="discontinuity_no_f"/>
            <p:cNvPicPr preferRelativeResize="0"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477000" y="5348287"/>
              <a:ext cx="609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4" name="Text Box 7"/>
            <p:cNvSpPr txBox="1">
              <a:spLocks noChangeArrowheads="1"/>
            </p:cNvSpPr>
            <p:nvPr/>
          </p:nvSpPr>
          <p:spPr bwMode="auto">
            <a:xfrm>
              <a:off x="6324600" y="5881687"/>
              <a:ext cx="1863725" cy="82232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i-only</a:t>
              </a:r>
            </a:p>
            <a:p>
              <a:r>
                <a:rPr lang="en-US" altLang="zh-CN" sz="2400">
                  <a:solidFill>
                    <a:srgbClr val="FF0000"/>
                  </a:solidFill>
                  <a:ea typeface="宋体" pitchFamily="2" charset="-122"/>
                </a:rPr>
                <a:t>discontinuity</a:t>
              </a:r>
            </a:p>
          </p:txBody>
        </p: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990600" y="4419600"/>
            <a:ext cx="381000" cy="1295400"/>
            <a:chOff x="990600" y="4419600"/>
            <a:chExt cx="381000" cy="1295400"/>
          </a:xfrm>
        </p:grpSpPr>
        <p:grpSp>
          <p:nvGrpSpPr>
            <p:cNvPr id="12320" name="Group 33"/>
            <p:cNvGrpSpPr>
              <a:grpSpLocks/>
            </p:cNvGrpSpPr>
            <p:nvPr/>
          </p:nvGrpSpPr>
          <p:grpSpPr bwMode="auto">
            <a:xfrm>
              <a:off x="1143000" y="5486400"/>
              <a:ext cx="228600" cy="228600"/>
              <a:chOff x="4656" y="3408"/>
              <a:chExt cx="144" cy="144"/>
            </a:xfrm>
          </p:grpSpPr>
          <p:sp>
            <p:nvSpPr>
              <p:cNvPr id="12328" name="Line 2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9" name="Line 2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1" name="Line 3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2" name="Line 3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1" name="Line 41"/>
            <p:cNvSpPr>
              <a:spLocks noChangeShapeType="1"/>
            </p:cNvSpPr>
            <p:nvPr/>
          </p:nvSpPr>
          <p:spPr bwMode="auto">
            <a:xfrm flipH="1" flipV="1">
              <a:off x="1143000" y="4724400"/>
              <a:ext cx="76200" cy="6858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2322" name="Group 33"/>
            <p:cNvGrpSpPr>
              <a:grpSpLocks/>
            </p:cNvGrpSpPr>
            <p:nvPr/>
          </p:nvGrpSpPr>
          <p:grpSpPr bwMode="auto">
            <a:xfrm>
              <a:off x="990600" y="4419600"/>
              <a:ext cx="228600" cy="228600"/>
              <a:chOff x="4656" y="3408"/>
              <a:chExt cx="144" cy="144"/>
            </a:xfrm>
          </p:grpSpPr>
          <p:sp>
            <p:nvSpPr>
              <p:cNvPr id="12323" name="Line 28"/>
              <p:cNvSpPr>
                <a:spLocks noChangeAspect="1" noChangeShapeType="1"/>
              </p:cNvSpPr>
              <p:nvPr/>
            </p:nvSpPr>
            <p:spPr bwMode="auto">
              <a:xfrm>
                <a:off x="4704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4" name="Line 29"/>
              <p:cNvSpPr>
                <a:spLocks noChangeAspect="1" noChangeShapeType="1"/>
              </p:cNvSpPr>
              <p:nvPr/>
            </p:nvSpPr>
            <p:spPr bwMode="auto">
              <a:xfrm>
                <a:off x="4752" y="340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5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656" y="3408"/>
                <a:ext cx="144" cy="144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6" name="Line 31"/>
              <p:cNvSpPr>
                <a:spLocks noChangeAspect="1" noChangeShapeType="1"/>
              </p:cNvSpPr>
              <p:nvPr/>
            </p:nvSpPr>
            <p:spPr bwMode="auto">
              <a:xfrm>
                <a:off x="4656" y="345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7" name="Line 32"/>
              <p:cNvSpPr>
                <a:spLocks noChangeAspect="1" noChangeShapeType="1"/>
              </p:cNvSpPr>
              <p:nvPr/>
            </p:nvSpPr>
            <p:spPr bwMode="auto">
              <a:xfrm>
                <a:off x="4656" y="350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72"/>
          <p:cNvGrpSpPr>
            <a:grpSpLocks/>
          </p:cNvGrpSpPr>
          <p:nvPr/>
        </p:nvGrpSpPr>
        <p:grpSpPr bwMode="auto">
          <a:xfrm>
            <a:off x="3886200" y="4191000"/>
            <a:ext cx="304800" cy="1752600"/>
            <a:chOff x="3886200" y="4191000"/>
            <a:chExt cx="304800" cy="1752600"/>
          </a:xfrm>
        </p:grpSpPr>
        <p:grpSp>
          <p:nvGrpSpPr>
            <p:cNvPr id="12307" name="Group 42"/>
            <p:cNvGrpSpPr>
              <a:grpSpLocks noChangeAspect="1"/>
            </p:cNvGrpSpPr>
            <p:nvPr/>
          </p:nvGrpSpPr>
          <p:grpSpPr bwMode="auto">
            <a:xfrm>
              <a:off x="3962400" y="4191000"/>
              <a:ext cx="228600" cy="228600"/>
              <a:chOff x="2304" y="2496"/>
              <a:chExt cx="432" cy="432"/>
            </a:xfrm>
          </p:grpSpPr>
          <p:sp>
            <p:nvSpPr>
              <p:cNvPr id="12315" name="Line 43"/>
              <p:cNvSpPr>
                <a:spLocks noChangeAspect="1" noChangeShapeType="1"/>
              </p:cNvSpPr>
              <p:nvPr/>
            </p:nvSpPr>
            <p:spPr bwMode="auto">
              <a:xfrm>
                <a:off x="2448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6" name="Line 44"/>
              <p:cNvSpPr>
                <a:spLocks noChangeAspect="1" noChangeShapeType="1"/>
              </p:cNvSpPr>
              <p:nvPr/>
            </p:nvSpPr>
            <p:spPr bwMode="auto">
              <a:xfrm>
                <a:off x="2592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7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2304" y="2496"/>
                <a:ext cx="432" cy="4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8" name="Line 46"/>
              <p:cNvSpPr>
                <a:spLocks noChangeAspect="1" noChangeShapeType="1"/>
              </p:cNvSpPr>
              <p:nvPr/>
            </p:nvSpPr>
            <p:spPr bwMode="auto">
              <a:xfrm>
                <a:off x="2304" y="2640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9" name="Line 47"/>
              <p:cNvSpPr>
                <a:spLocks noChangeAspect="1" noChangeShapeType="1"/>
              </p:cNvSpPr>
              <p:nvPr/>
            </p:nvSpPr>
            <p:spPr bwMode="auto">
              <a:xfrm>
                <a:off x="2304" y="2784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Line 50"/>
            <p:cNvSpPr>
              <a:spLocks noChangeShapeType="1"/>
            </p:cNvSpPr>
            <p:nvPr/>
          </p:nvSpPr>
          <p:spPr bwMode="auto">
            <a:xfrm flipH="1">
              <a:off x="3962400" y="4495800"/>
              <a:ext cx="152400" cy="1143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2309" name="Group 42"/>
            <p:cNvGrpSpPr>
              <a:grpSpLocks noChangeAspect="1"/>
            </p:cNvGrpSpPr>
            <p:nvPr/>
          </p:nvGrpSpPr>
          <p:grpSpPr bwMode="auto">
            <a:xfrm>
              <a:off x="3886200" y="5715000"/>
              <a:ext cx="228600" cy="228600"/>
              <a:chOff x="2304" y="2496"/>
              <a:chExt cx="432" cy="432"/>
            </a:xfrm>
          </p:grpSpPr>
          <p:sp>
            <p:nvSpPr>
              <p:cNvPr id="12310" name="Line 43"/>
              <p:cNvSpPr>
                <a:spLocks noChangeAspect="1" noChangeShapeType="1"/>
              </p:cNvSpPr>
              <p:nvPr/>
            </p:nvSpPr>
            <p:spPr bwMode="auto">
              <a:xfrm>
                <a:off x="2448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1" name="Line 44"/>
              <p:cNvSpPr>
                <a:spLocks noChangeAspect="1" noChangeShapeType="1"/>
              </p:cNvSpPr>
              <p:nvPr/>
            </p:nvSpPr>
            <p:spPr bwMode="auto">
              <a:xfrm>
                <a:off x="2592" y="2496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2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2304" y="2496"/>
                <a:ext cx="432" cy="4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3" name="Line 46"/>
              <p:cNvSpPr>
                <a:spLocks noChangeAspect="1" noChangeShapeType="1"/>
              </p:cNvSpPr>
              <p:nvPr/>
            </p:nvSpPr>
            <p:spPr bwMode="auto">
              <a:xfrm>
                <a:off x="2304" y="2640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4" name="Line 47"/>
              <p:cNvSpPr>
                <a:spLocks noChangeAspect="1" noChangeShapeType="1"/>
              </p:cNvSpPr>
              <p:nvPr/>
            </p:nvSpPr>
            <p:spPr bwMode="auto">
              <a:xfrm>
                <a:off x="2304" y="2784"/>
                <a:ext cx="4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306" name="Rectangle 55"/>
          <p:cNvSpPr>
            <a:spLocks noChangeAspect="1"/>
          </p:cNvSpPr>
          <p:nvPr/>
        </p:nvSpPr>
        <p:spPr bwMode="auto">
          <a:xfrm>
            <a:off x="858838" y="1295400"/>
            <a:ext cx="92075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altLang="zh-CN" smtClean="0">
                <a:ea typeface="宋体" pitchFamily="2" charset="-122"/>
              </a:rPr>
              <a:t>Solver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r>
              <a:rPr lang="en-US" altLang="zh-CN" smtClean="0">
                <a:ea typeface="宋体" pitchFamily="2" charset="-122"/>
              </a:rPr>
              <a:t>How to solve this?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Texture optimization [Kwatra et al. 2005]</a:t>
            </a:r>
          </a:p>
          <a:p>
            <a:pPr lvl="1" hangingPunct="1"/>
            <a:r>
              <a:rPr lang="en-US" altLang="zh-CN" smtClean="0">
                <a:ea typeface="宋体" pitchFamily="2" charset="-122"/>
              </a:rPr>
              <a:t>Discrete solver [Han et al. 2006]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2057400" y="533400"/>
          <a:ext cx="6856413" cy="1000125"/>
        </p:xfrm>
        <a:graphic>
          <a:graphicData uri="http://schemas.openxmlformats.org/presentationml/2006/ole">
            <p:oleObj spid="_x0000_s13314" name="Equation" r:id="rId4" imgW="3047760" imgH="444240" progId="">
              <p:embed/>
            </p:oleObj>
          </a:graphicData>
        </a:graphic>
      </p:graphicFrame>
      <p:sp>
        <p:nvSpPr>
          <p:cNvPr id="13317" name="Rectangle 4"/>
          <p:cNvSpPr>
            <a:spLocks noChangeAspect="1"/>
          </p:cNvSpPr>
          <p:nvPr/>
        </p:nvSpPr>
        <p:spPr bwMode="auto">
          <a:xfrm>
            <a:off x="2667000" y="914400"/>
            <a:ext cx="92075" cy="92075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9|1.7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6.6|5.3|6.5|5.8|16.6|3.5|6.3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1.4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.6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Custom Design">
  <a:themeElements>
    <a:clrScheme name="Custom Design 1">
      <a:dk1>
        <a:srgbClr val="004731"/>
      </a:dk1>
      <a:lt1>
        <a:srgbClr val="C1BC7B"/>
      </a:lt1>
      <a:dk2>
        <a:srgbClr val="000000"/>
      </a:dk2>
      <a:lt2>
        <a:srgbClr val="C1BC7B"/>
      </a:lt2>
      <a:accent1>
        <a:srgbClr val="7BC5A2"/>
      </a:accent1>
      <a:accent2>
        <a:srgbClr val="7BC5A2"/>
      </a:accent2>
      <a:accent3>
        <a:srgbClr val="AAAAAA"/>
      </a:accent3>
      <a:accent4>
        <a:srgbClr val="A4A068"/>
      </a:accent4>
      <a:accent5>
        <a:srgbClr val="BFDFCE"/>
      </a:accent5>
      <a:accent6>
        <a:srgbClr val="6FB292"/>
      </a:accent6>
      <a:hlink>
        <a:srgbClr val="D7E300"/>
      </a:hlink>
      <a:folHlink>
        <a:srgbClr val="7BC5A2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4731"/>
        </a:dk1>
        <a:lt1>
          <a:srgbClr val="C1BC7B"/>
        </a:lt1>
        <a:dk2>
          <a:srgbClr val="000000"/>
        </a:dk2>
        <a:lt2>
          <a:srgbClr val="C1BC7B"/>
        </a:lt2>
        <a:accent1>
          <a:srgbClr val="7BC5A2"/>
        </a:accent1>
        <a:accent2>
          <a:srgbClr val="7BC5A2"/>
        </a:accent2>
        <a:accent3>
          <a:srgbClr val="AAAAAA"/>
        </a:accent3>
        <a:accent4>
          <a:srgbClr val="A4A068"/>
        </a:accent4>
        <a:accent5>
          <a:srgbClr val="BFDFCE"/>
        </a:accent5>
        <a:accent6>
          <a:srgbClr val="6FB292"/>
        </a:accent6>
        <a:hlink>
          <a:srgbClr val="D7E300"/>
        </a:hlink>
        <a:folHlink>
          <a:srgbClr val="7BC5A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4731"/>
      </a:dk1>
      <a:lt1>
        <a:srgbClr val="C1BC7B"/>
      </a:lt1>
      <a:dk2>
        <a:srgbClr val="000000"/>
      </a:dk2>
      <a:lt2>
        <a:srgbClr val="C1BC7B"/>
      </a:lt2>
      <a:accent1>
        <a:srgbClr val="7BC5A2"/>
      </a:accent1>
      <a:accent2>
        <a:srgbClr val="7BC5A2"/>
      </a:accent2>
      <a:accent3>
        <a:srgbClr val="AAAAAA"/>
      </a:accent3>
      <a:accent4>
        <a:srgbClr val="A4A068"/>
      </a:accent4>
      <a:accent5>
        <a:srgbClr val="BFDFCE"/>
      </a:accent5>
      <a:accent6>
        <a:srgbClr val="6FB292"/>
      </a:accent6>
      <a:hlink>
        <a:srgbClr val="D7E300"/>
      </a:hlink>
      <a:folHlink>
        <a:srgbClr val="7BC5A2"/>
      </a:folHlink>
    </a:clrScheme>
    <a:fontScheme name="1_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ustom Design 1">
        <a:dk1>
          <a:srgbClr val="004731"/>
        </a:dk1>
        <a:lt1>
          <a:srgbClr val="C1BC7B"/>
        </a:lt1>
        <a:dk2>
          <a:srgbClr val="000000"/>
        </a:dk2>
        <a:lt2>
          <a:srgbClr val="C1BC7B"/>
        </a:lt2>
        <a:accent1>
          <a:srgbClr val="7BC5A2"/>
        </a:accent1>
        <a:accent2>
          <a:srgbClr val="7BC5A2"/>
        </a:accent2>
        <a:accent3>
          <a:srgbClr val="AAAAAA"/>
        </a:accent3>
        <a:accent4>
          <a:srgbClr val="A4A068"/>
        </a:accent4>
        <a:accent5>
          <a:srgbClr val="BFDFCE"/>
        </a:accent5>
        <a:accent6>
          <a:srgbClr val="6FB292"/>
        </a:accent6>
        <a:hlink>
          <a:srgbClr val="D7E300"/>
        </a:hlink>
        <a:folHlink>
          <a:srgbClr val="7BC5A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FFFFFF"/>
      </a:accent3>
      <a:accent4>
        <a:srgbClr val="000000"/>
      </a:accent4>
      <a:accent5>
        <a:srgbClr val="B5C1D6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2916</Words>
  <Application>Microsoft PowerPoint</Application>
  <PresentationFormat>On-screen Show (4:3)</PresentationFormat>
  <Paragraphs>780</Paragraphs>
  <Slides>103</Slides>
  <Notes>100</Notes>
  <HiddenSlides>35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Custom Design</vt:lpstr>
      <vt:lpstr>1_Custom Design</vt:lpstr>
      <vt:lpstr>Equation</vt:lpstr>
      <vt:lpstr>Bitmap Image</vt:lpstr>
      <vt:lpstr>Image</vt:lpstr>
      <vt:lpstr>PhotoSuite Image</vt:lpstr>
      <vt:lpstr>Example-Based Texture Synthesis</vt:lpstr>
      <vt:lpstr>Acknowledgements (sorted alphabetically by last name)</vt:lpstr>
      <vt:lpstr>Preliminaries</vt:lpstr>
      <vt:lpstr>Texturing</vt:lpstr>
      <vt:lpstr>Texturing Example</vt:lpstr>
      <vt:lpstr>Texturing Example</vt:lpstr>
      <vt:lpstr>Steps of Texturing (from Greg Turk)</vt:lpstr>
      <vt:lpstr>How to Acquire Textures</vt:lpstr>
      <vt:lpstr>Example-based Texture Synthesis</vt:lpstr>
      <vt:lpstr>What is Texture?</vt:lpstr>
      <vt:lpstr>Methods/Models for Texture Synthesis</vt:lpstr>
      <vt:lpstr>Neighborhood-based Texture Model</vt:lpstr>
      <vt:lpstr>Slide 13</vt:lpstr>
      <vt:lpstr>Basic Formulation for Texture Synthesis</vt:lpstr>
      <vt:lpstr>Basic Algorithms</vt:lpstr>
      <vt:lpstr>Pixel-based Algorithms</vt:lpstr>
      <vt:lpstr>Pixel-based Algorithm [Efros &amp; Leung 1999]</vt:lpstr>
      <vt:lpstr>Pixel-based Algorithm [Efros &amp; Leung 1999]</vt:lpstr>
      <vt:lpstr>Pixel-based Algorithm [Efros &amp; Leung 1999]</vt:lpstr>
      <vt:lpstr>Pixel-based Algorithm [Wei &amp; Levoy 2000]</vt:lpstr>
      <vt:lpstr>Pixel-based Algorithm [Wei &amp; Levoy 2000]</vt:lpstr>
      <vt:lpstr>Pixel-based Algorithm [Wei &amp; Levoy 2000]</vt:lpstr>
      <vt:lpstr>Pixel-based Algorithm [Wei &amp; Levoy 2000]</vt:lpstr>
      <vt:lpstr>Pixel-based Algorithm Results</vt:lpstr>
      <vt:lpstr>Pixel-based Algorithm Results</vt:lpstr>
      <vt:lpstr>Pixel-based Algorithm Acceleration</vt:lpstr>
      <vt:lpstr>Pixel-based Algorithm Acceleration</vt:lpstr>
      <vt:lpstr>Acceleration - TSVQ</vt:lpstr>
      <vt:lpstr>Acceleration - TSVQ</vt:lpstr>
      <vt:lpstr>Acceleration - TSVQ</vt:lpstr>
      <vt:lpstr>Acceleration – k-coherence</vt:lpstr>
      <vt:lpstr>Acceleration – k-coherence Preprocess</vt:lpstr>
      <vt:lpstr>Acceleration – k-coherence Synthesis</vt:lpstr>
      <vt:lpstr>Acceleration – k-coherence Results</vt:lpstr>
      <vt:lpstr>[Lefebvre &amp; Hoppe 2006] Gather neighborhood information into pixels</vt:lpstr>
      <vt:lpstr>Acceleration – Appearance Space Neighborhood → Pixel Information</vt:lpstr>
      <vt:lpstr>RGB versus 3D appearance space</vt:lpstr>
      <vt:lpstr>Acceleration – Appearance Space Appearance Vectors</vt:lpstr>
      <vt:lpstr>Acceleration – Appearance Space Feature preservation</vt:lpstr>
      <vt:lpstr>Patch-based Algorithm</vt:lpstr>
      <vt:lpstr>Patch-based Algorithm [Liang et al 2000]</vt:lpstr>
      <vt:lpstr>Patch-based Algorithm [Efros &amp; Freeman 2001]</vt:lpstr>
      <vt:lpstr>Slide 43</vt:lpstr>
      <vt:lpstr>Minimal error boundary</vt:lpstr>
      <vt:lpstr>Patch-based Algorithm Graph cut [Kwatra et al 2004]</vt:lpstr>
      <vt:lpstr>Slide 46</vt:lpstr>
      <vt:lpstr>Slide 47</vt:lpstr>
      <vt:lpstr>Remember Our Goal?</vt:lpstr>
      <vt:lpstr>Texture Optimization [Kwatra et al 2005]</vt:lpstr>
      <vt:lpstr>Other Methods</vt:lpstr>
      <vt:lpstr>Pyramid Statistics [Heeger &amp; Bergen 1995; Portilla &amp; Simoncelli 2000]</vt:lpstr>
      <vt:lpstr>Lower Resolution Pyramid Statistics [De Bonet 1997]</vt:lpstr>
      <vt:lpstr>Wang Tiles [Cohen et al 2003]</vt:lpstr>
      <vt:lpstr>Near-Regular Textures [Liu et al 2004]</vt:lpstr>
      <vt:lpstr>Near-Regular Textures [Liu et al 2004]</vt:lpstr>
      <vt:lpstr>Black Magic</vt:lpstr>
      <vt:lpstr>Texture Replacement</vt:lpstr>
      <vt:lpstr>Image Editing</vt:lpstr>
      <vt:lpstr>Artifact Removal</vt:lpstr>
      <vt:lpstr>Detail Hallucination</vt:lpstr>
      <vt:lpstr>Globally Varying Textures</vt:lpstr>
      <vt:lpstr>Globally Varying Texture</vt:lpstr>
      <vt:lpstr>Def of Globally-Varying Texture</vt:lpstr>
      <vt:lpstr>Globally-Varying Texture Synthesis</vt:lpstr>
      <vt:lpstr>Globally-Varying Synthesis Method</vt:lpstr>
      <vt:lpstr>Control Map</vt:lpstr>
      <vt:lpstr>Image analogies [Hertzmann et al 2001] Control Map from Input Images</vt:lpstr>
      <vt:lpstr>Image analogies</vt:lpstr>
      <vt:lpstr>Image analogies</vt:lpstr>
      <vt:lpstr>Synthesis</vt:lpstr>
      <vt:lpstr>Texture-by-numbers</vt:lpstr>
      <vt:lpstr>Texture-by-numbers</vt:lpstr>
      <vt:lpstr>Efros &amp; Freeman 2001 Control Map from Target Color</vt:lpstr>
      <vt:lpstr>Slide 74</vt:lpstr>
      <vt:lpstr>Slide 75</vt:lpstr>
      <vt:lpstr>Slide 76</vt:lpstr>
      <vt:lpstr>Slide 77</vt:lpstr>
      <vt:lpstr>[Gu et al. 2006] Space-time Surface Appearance </vt:lpstr>
      <vt:lpstr>Database of TSV-BRDF</vt:lpstr>
      <vt:lpstr>Space-Time Factorization</vt:lpstr>
      <vt:lpstr>Key Assumption</vt:lpstr>
      <vt:lpstr>STAF Model</vt:lpstr>
      <vt:lpstr>Slide 83</vt:lpstr>
      <vt:lpstr>STAF Synthesis Result</vt:lpstr>
      <vt:lpstr>Context-Aware Texture [Lu et al. 2007] Control Map from Measurement</vt:lpstr>
      <vt:lpstr>Context-Aware Texture Synthesis</vt:lpstr>
      <vt:lpstr>Globally-Varying Synthesis Result [Lu et al 2007]</vt:lpstr>
      <vt:lpstr>Context-Aware Texture Synthesis Result</vt:lpstr>
      <vt:lpstr>Context-Aware Texture Synthesis Result</vt:lpstr>
      <vt:lpstr>Context-Aware Texture Synthesis Result</vt:lpstr>
      <vt:lpstr>Context-Aware Texture Synthesis Result</vt:lpstr>
      <vt:lpstr>Issues with Globally-Varying Texture</vt:lpstr>
      <vt:lpstr>Inverse Texture Synthesis [Wei et al. 2008]</vt:lpstr>
      <vt:lpstr>Overview</vt:lpstr>
      <vt:lpstr>Related work: image compression</vt:lpstr>
      <vt:lpstr>Basic formulation</vt:lpstr>
      <vt:lpstr>Energy plot</vt:lpstr>
      <vt:lpstr>Why both terms? </vt:lpstr>
      <vt:lpstr>Solver</vt:lpstr>
      <vt:lpstr>Optimization [Kwatra et al. 2005]</vt:lpstr>
      <vt:lpstr>Our solver</vt:lpstr>
      <vt:lpstr>To Be Continued …</vt:lpstr>
      <vt:lpstr>Slide 103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Art in Example-based Texture Synthesis</dc:title>
  <dc:subject>Eurographics 2009 STAR</dc:subject>
  <dc:creator/>
  <cp:lastModifiedBy/>
  <cp:revision>909</cp:revision>
  <dcterms:created xsi:type="dcterms:W3CDTF">2003-01-26T07:16:40Z</dcterms:created>
  <dcterms:modified xsi:type="dcterms:W3CDTF">2009-04-02T08:24:12Z</dcterms:modified>
</cp:coreProperties>
</file>