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7" r:id="rId5"/>
  </p:sldMasterIdLst>
  <p:notesMasterIdLst>
    <p:notesMasterId r:id="rId30"/>
  </p:notesMasterIdLst>
  <p:handoutMasterIdLst>
    <p:handoutMasterId r:id="rId31"/>
  </p:handoutMasterIdLst>
  <p:sldIdLst>
    <p:sldId id="433" r:id="rId6"/>
    <p:sldId id="439" r:id="rId7"/>
    <p:sldId id="454" r:id="rId8"/>
    <p:sldId id="455" r:id="rId9"/>
    <p:sldId id="463" r:id="rId10"/>
    <p:sldId id="457" r:id="rId11"/>
    <p:sldId id="451" r:id="rId12"/>
    <p:sldId id="458" r:id="rId13"/>
    <p:sldId id="461" r:id="rId14"/>
    <p:sldId id="450" r:id="rId15"/>
    <p:sldId id="462" r:id="rId16"/>
    <p:sldId id="459" r:id="rId17"/>
    <p:sldId id="453" r:id="rId18"/>
    <p:sldId id="441" r:id="rId19"/>
    <p:sldId id="442" r:id="rId20"/>
    <p:sldId id="443" r:id="rId21"/>
    <p:sldId id="464" r:id="rId22"/>
    <p:sldId id="429" r:id="rId23"/>
    <p:sldId id="444" r:id="rId24"/>
    <p:sldId id="445" r:id="rId25"/>
    <p:sldId id="446" r:id="rId26"/>
    <p:sldId id="447" r:id="rId27"/>
    <p:sldId id="448" r:id="rId28"/>
    <p:sldId id="449" r:id="rId29"/>
  </p:sldIdLst>
  <p:sldSz cx="9144000" cy="6858000" type="screen4x3"/>
  <p:notesSz cx="7137400" cy="942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69C"/>
    <a:srgbClr val="091625"/>
    <a:srgbClr val="1147E1"/>
    <a:srgbClr val="3399FF"/>
    <a:srgbClr val="7CA1CE"/>
    <a:srgbClr val="AFF0FF"/>
    <a:srgbClr val="69B4FF"/>
    <a:srgbClr val="CC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667" autoAdjust="0"/>
    <p:restoredTop sz="84322" autoAdjust="0"/>
  </p:normalViewPr>
  <p:slideViewPr>
    <p:cSldViewPr>
      <p:cViewPr>
        <p:scale>
          <a:sx n="110" d="100"/>
          <a:sy n="110" d="100"/>
        </p:scale>
        <p:origin x="-120" y="594"/>
      </p:cViewPr>
      <p:guideLst>
        <p:guide orient="horz" pos="1824"/>
        <p:guide pos="2736"/>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OSInfectionRate!$B$1</c:f>
              <c:strCache>
                <c:ptCount val="1"/>
                <c:pt idx="0">
                  <c:v>32 bit</c:v>
                </c:pt>
              </c:strCache>
            </c:strRef>
          </c:tx>
          <c:invertIfNegative val="0"/>
          <c:dLbls>
            <c:txPr>
              <a:bodyPr/>
              <a:lstStyle/>
              <a:p>
                <a:pPr>
                  <a:defRPr sz="700">
                    <a:latin typeface="Segoe Condensed" pitchFamily="34" charset="0"/>
                  </a:defRPr>
                </a:pPr>
                <a:endParaRPr lang="en-US"/>
              </a:p>
            </c:txPr>
            <c:showLegendKey val="0"/>
            <c:showVal val="1"/>
            <c:showCatName val="0"/>
            <c:showSerName val="0"/>
            <c:showPercent val="0"/>
            <c:showBubbleSize val="0"/>
            <c:showLeaderLines val="0"/>
          </c:dLbls>
          <c:cat>
            <c:strRef>
              <c:f>OSInfectionRate!$A$2:$A$13</c:f>
              <c:strCache>
                <c:ptCount val="12"/>
                <c:pt idx="0">
                  <c:v>Windows XP SP1</c:v>
                </c:pt>
                <c:pt idx="1">
                  <c:v>Windows XP SP2</c:v>
                </c:pt>
                <c:pt idx="2">
                  <c:v>Windows XP SP3</c:v>
                </c:pt>
                <c:pt idx="3">
                  <c:v>Windows Vista RTM</c:v>
                </c:pt>
                <c:pt idx="4">
                  <c:v>Windows Vista SP1</c:v>
                </c:pt>
                <c:pt idx="5">
                  <c:v>Windows Vista SP2</c:v>
                </c:pt>
                <c:pt idx="6">
                  <c:v>Windows 7 RTM</c:v>
                </c:pt>
                <c:pt idx="7">
                  <c:v>Windows 2000 SP4</c:v>
                </c:pt>
                <c:pt idx="8">
                  <c:v>Windows Server 2003 SP2</c:v>
                </c:pt>
                <c:pt idx="9">
                  <c:v>Windows Server 2008 RTM</c:v>
                </c:pt>
                <c:pt idx="10">
                  <c:v>Windows Server 2008 SP2</c:v>
                </c:pt>
                <c:pt idx="11">
                  <c:v>Windows Server 2008 R2</c:v>
                </c:pt>
              </c:strCache>
            </c:strRef>
          </c:cat>
          <c:val>
            <c:numRef>
              <c:f>OSInfectionRate!$B$2:$B$13</c:f>
              <c:numCache>
                <c:formatCode>0.0</c:formatCode>
                <c:ptCount val="12"/>
                <c:pt idx="0">
                  <c:v>21.7</c:v>
                </c:pt>
                <c:pt idx="1">
                  <c:v>14.5</c:v>
                </c:pt>
                <c:pt idx="2">
                  <c:v>7</c:v>
                </c:pt>
                <c:pt idx="3">
                  <c:v>5.4</c:v>
                </c:pt>
                <c:pt idx="4">
                  <c:v>3.6</c:v>
                </c:pt>
                <c:pt idx="5">
                  <c:v>2.2000000000000002</c:v>
                </c:pt>
                <c:pt idx="6">
                  <c:v>2.8</c:v>
                </c:pt>
                <c:pt idx="7">
                  <c:v>3.6</c:v>
                </c:pt>
                <c:pt idx="8">
                  <c:v>3</c:v>
                </c:pt>
              </c:numCache>
            </c:numRef>
          </c:val>
        </c:ser>
        <c:ser>
          <c:idx val="1"/>
          <c:order val="1"/>
          <c:tx>
            <c:strRef>
              <c:f>OSInfectionRate!$C$1</c:f>
              <c:strCache>
                <c:ptCount val="1"/>
                <c:pt idx="0">
                  <c:v>64 bit</c:v>
                </c:pt>
              </c:strCache>
            </c:strRef>
          </c:tx>
          <c:invertIfNegative val="0"/>
          <c:dLbls>
            <c:txPr>
              <a:bodyPr/>
              <a:lstStyle/>
              <a:p>
                <a:pPr>
                  <a:defRPr sz="700">
                    <a:latin typeface="Segoe Condensed" pitchFamily="34" charset="0"/>
                  </a:defRPr>
                </a:pPr>
                <a:endParaRPr lang="en-US"/>
              </a:p>
            </c:txPr>
            <c:showLegendKey val="0"/>
            <c:showVal val="1"/>
            <c:showCatName val="0"/>
            <c:showSerName val="0"/>
            <c:showPercent val="0"/>
            <c:showBubbleSize val="0"/>
            <c:showLeaderLines val="0"/>
          </c:dLbls>
          <c:cat>
            <c:strRef>
              <c:f>OSInfectionRate!$A$2:$A$13</c:f>
              <c:strCache>
                <c:ptCount val="12"/>
                <c:pt idx="0">
                  <c:v>Windows XP SP1</c:v>
                </c:pt>
                <c:pt idx="1">
                  <c:v>Windows XP SP2</c:v>
                </c:pt>
                <c:pt idx="2">
                  <c:v>Windows XP SP3</c:v>
                </c:pt>
                <c:pt idx="3">
                  <c:v>Windows Vista RTM</c:v>
                </c:pt>
                <c:pt idx="4">
                  <c:v>Windows Vista SP1</c:v>
                </c:pt>
                <c:pt idx="5">
                  <c:v>Windows Vista SP2</c:v>
                </c:pt>
                <c:pt idx="6">
                  <c:v>Windows 7 RTM</c:v>
                </c:pt>
                <c:pt idx="7">
                  <c:v>Windows 2000 SP4</c:v>
                </c:pt>
                <c:pt idx="8">
                  <c:v>Windows Server 2003 SP2</c:v>
                </c:pt>
                <c:pt idx="9">
                  <c:v>Windows Server 2008 RTM</c:v>
                </c:pt>
                <c:pt idx="10">
                  <c:v>Windows Server 2008 SP2</c:v>
                </c:pt>
                <c:pt idx="11">
                  <c:v>Windows Server 2008 R2</c:v>
                </c:pt>
              </c:strCache>
            </c:strRef>
          </c:cat>
          <c:val>
            <c:numRef>
              <c:f>OSInfectionRate!$C$2:$C$13</c:f>
              <c:numCache>
                <c:formatCode>0.0</c:formatCode>
                <c:ptCount val="12"/>
                <c:pt idx="1">
                  <c:v>4.5</c:v>
                </c:pt>
                <c:pt idx="3">
                  <c:v>2.9</c:v>
                </c:pt>
                <c:pt idx="4">
                  <c:v>2.2999999999999998</c:v>
                </c:pt>
                <c:pt idx="5">
                  <c:v>1.4</c:v>
                </c:pt>
                <c:pt idx="6">
                  <c:v>1.4</c:v>
                </c:pt>
                <c:pt idx="8">
                  <c:v>4.7</c:v>
                </c:pt>
                <c:pt idx="9">
                  <c:v>3.6</c:v>
                </c:pt>
                <c:pt idx="10">
                  <c:v>3</c:v>
                </c:pt>
                <c:pt idx="11">
                  <c:v>1.8</c:v>
                </c:pt>
              </c:numCache>
            </c:numRef>
          </c:val>
        </c:ser>
        <c:dLbls>
          <c:showLegendKey val="0"/>
          <c:showVal val="0"/>
          <c:showCatName val="0"/>
          <c:showSerName val="0"/>
          <c:showPercent val="0"/>
          <c:showBubbleSize val="0"/>
        </c:dLbls>
        <c:gapWidth val="150"/>
        <c:axId val="118145408"/>
        <c:axId val="118146944"/>
      </c:barChart>
      <c:catAx>
        <c:axId val="118145408"/>
        <c:scaling>
          <c:orientation val="minMax"/>
        </c:scaling>
        <c:delete val="0"/>
        <c:axPos val="b"/>
        <c:majorTickMark val="out"/>
        <c:minorTickMark val="none"/>
        <c:tickLblPos val="nextTo"/>
        <c:txPr>
          <a:bodyPr/>
          <a:lstStyle/>
          <a:p>
            <a:pPr>
              <a:defRPr sz="900">
                <a:latin typeface="Segoe Condensed" pitchFamily="34" charset="0"/>
              </a:defRPr>
            </a:pPr>
            <a:endParaRPr lang="en-US"/>
          </a:p>
        </c:txPr>
        <c:crossAx val="118146944"/>
        <c:crosses val="autoZero"/>
        <c:auto val="1"/>
        <c:lblAlgn val="ctr"/>
        <c:lblOffset val="100"/>
        <c:noMultiLvlLbl val="0"/>
      </c:catAx>
      <c:valAx>
        <c:axId val="118146944"/>
        <c:scaling>
          <c:orientation val="minMax"/>
        </c:scaling>
        <c:delete val="0"/>
        <c:axPos val="l"/>
        <c:majorGridlines>
          <c:spPr>
            <a:ln>
              <a:noFill/>
            </a:ln>
          </c:spPr>
        </c:majorGridlines>
        <c:numFmt formatCode="0.0" sourceLinked="1"/>
        <c:majorTickMark val="out"/>
        <c:minorTickMark val="none"/>
        <c:tickLblPos val="nextTo"/>
        <c:txPr>
          <a:bodyPr/>
          <a:lstStyle/>
          <a:p>
            <a:pPr>
              <a:defRPr sz="800">
                <a:latin typeface="Segoe Condensed" pitchFamily="34" charset="0"/>
              </a:defRPr>
            </a:pPr>
            <a:endParaRPr lang="en-US"/>
          </a:p>
        </c:txPr>
        <c:crossAx val="118145408"/>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0DD20-DCF9-4C78-96F6-8A62DD8AAE29}" type="doc">
      <dgm:prSet loTypeId="urn:microsoft.com/office/officeart/2005/8/layout/cycle7" loCatId="cycle" qsTypeId="urn:microsoft.com/office/officeart/2005/8/quickstyle/3d2" qsCatId="3D" csTypeId="urn:microsoft.com/office/officeart/2005/8/colors/colorful4" csCatId="colorful" phldr="1"/>
      <dgm:spPr/>
      <dgm:t>
        <a:bodyPr/>
        <a:lstStyle/>
        <a:p>
          <a:endParaRPr lang="en-US"/>
        </a:p>
      </dgm:t>
    </dgm:pt>
    <dgm:pt modelId="{4A473BD9-3C08-4808-85E8-D2DE372CBCE7}">
      <dgm:prSet phldrT="[Text]"/>
      <dgm:spPr/>
      <dgm:t>
        <a:bodyPr/>
        <a:lstStyle/>
        <a:p>
          <a:r>
            <a:rPr lang="en-US" b="1" dirty="0" smtClean="0"/>
            <a:t>Microsoft Malware Protection Center (MMPC)</a:t>
          </a:r>
          <a:endParaRPr lang="en-US" b="1" dirty="0"/>
        </a:p>
      </dgm:t>
    </dgm:pt>
    <dgm:pt modelId="{D81E2471-A49C-4DC4-AFF7-00FBB6CC8439}" type="parTrans" cxnId="{6ADB2D87-4ED0-44FA-82FE-B289F95E936E}">
      <dgm:prSet/>
      <dgm:spPr/>
      <dgm:t>
        <a:bodyPr/>
        <a:lstStyle/>
        <a:p>
          <a:endParaRPr lang="en-US" b="1"/>
        </a:p>
      </dgm:t>
    </dgm:pt>
    <dgm:pt modelId="{AA44E44F-EBE2-40CC-B8B7-2F1E696A2A1B}" type="sibTrans" cxnId="{6ADB2D87-4ED0-44FA-82FE-B289F95E936E}">
      <dgm:prSet/>
      <dgm:spPr/>
      <dgm:t>
        <a:bodyPr/>
        <a:lstStyle/>
        <a:p>
          <a:endParaRPr lang="en-US" b="1"/>
        </a:p>
      </dgm:t>
    </dgm:pt>
    <dgm:pt modelId="{20EED919-C9B7-4079-8239-C4DCAF3D4F31}">
      <dgm:prSet phldrT="[Text]"/>
      <dgm:spPr/>
      <dgm:t>
        <a:bodyPr/>
        <a:lstStyle/>
        <a:p>
          <a:r>
            <a:rPr lang="en-US" b="1" dirty="0" smtClean="0"/>
            <a:t>Microsoft Security Engineering Center (MSEC)</a:t>
          </a:r>
          <a:endParaRPr lang="en-US" b="1" dirty="0"/>
        </a:p>
      </dgm:t>
    </dgm:pt>
    <dgm:pt modelId="{6FF5DFC5-F3A5-487F-A6DB-313E206A19E1}" type="parTrans" cxnId="{3AFCB54D-5A1E-4B5C-B459-6095BC3C9324}">
      <dgm:prSet/>
      <dgm:spPr/>
      <dgm:t>
        <a:bodyPr/>
        <a:lstStyle/>
        <a:p>
          <a:endParaRPr lang="en-US" b="1"/>
        </a:p>
      </dgm:t>
    </dgm:pt>
    <dgm:pt modelId="{283B999E-EB83-4521-A9C8-534E83F28A46}" type="sibTrans" cxnId="{3AFCB54D-5A1E-4B5C-B459-6095BC3C9324}">
      <dgm:prSet/>
      <dgm:spPr/>
      <dgm:t>
        <a:bodyPr/>
        <a:lstStyle/>
        <a:p>
          <a:endParaRPr lang="en-US" b="1"/>
        </a:p>
      </dgm:t>
    </dgm:pt>
    <dgm:pt modelId="{EA71E697-BBCC-4D14-932B-22A19D42D957}">
      <dgm:prSet phldrT="[Text]"/>
      <dgm:spPr/>
      <dgm:t>
        <a:bodyPr/>
        <a:lstStyle/>
        <a:p>
          <a:r>
            <a:rPr lang="en-US" b="1" dirty="0" smtClean="0"/>
            <a:t>Microsoft Security Response Center (MSRC)</a:t>
          </a:r>
          <a:endParaRPr lang="en-US" b="1" dirty="0"/>
        </a:p>
      </dgm:t>
    </dgm:pt>
    <dgm:pt modelId="{4048CCAE-0664-4398-81F8-7A6E014EF3AD}" type="parTrans" cxnId="{D1C4E2F9-6A64-482A-86CE-3D3E9DB77C97}">
      <dgm:prSet/>
      <dgm:spPr/>
      <dgm:t>
        <a:bodyPr/>
        <a:lstStyle/>
        <a:p>
          <a:endParaRPr lang="en-US" b="1"/>
        </a:p>
      </dgm:t>
    </dgm:pt>
    <dgm:pt modelId="{EBFBF0B8-2B1E-4CBD-AA8A-4902DEC9B73F}" type="sibTrans" cxnId="{D1C4E2F9-6A64-482A-86CE-3D3E9DB77C97}">
      <dgm:prSet/>
      <dgm:spPr/>
      <dgm:t>
        <a:bodyPr/>
        <a:lstStyle/>
        <a:p>
          <a:endParaRPr lang="en-US" b="1"/>
        </a:p>
      </dgm:t>
    </dgm:pt>
    <dgm:pt modelId="{87B3CFE3-D238-4691-AE2B-3754530F9121}" type="pres">
      <dgm:prSet presAssocID="{4740DD20-DCF9-4C78-96F6-8A62DD8AAE29}" presName="Name0" presStyleCnt="0">
        <dgm:presLayoutVars>
          <dgm:dir/>
          <dgm:resizeHandles val="exact"/>
        </dgm:presLayoutVars>
      </dgm:prSet>
      <dgm:spPr/>
      <dgm:t>
        <a:bodyPr/>
        <a:lstStyle/>
        <a:p>
          <a:endParaRPr lang="en-US"/>
        </a:p>
      </dgm:t>
    </dgm:pt>
    <dgm:pt modelId="{F207FF68-6866-4E59-8B1F-793DBC8C467B}" type="pres">
      <dgm:prSet presAssocID="{4A473BD9-3C08-4808-85E8-D2DE372CBCE7}" presName="node" presStyleLbl="node1" presStyleIdx="0" presStyleCnt="3">
        <dgm:presLayoutVars>
          <dgm:bulletEnabled val="1"/>
        </dgm:presLayoutVars>
      </dgm:prSet>
      <dgm:spPr/>
      <dgm:t>
        <a:bodyPr/>
        <a:lstStyle/>
        <a:p>
          <a:endParaRPr lang="en-US"/>
        </a:p>
      </dgm:t>
    </dgm:pt>
    <dgm:pt modelId="{E7BD69D4-861D-4A81-8CDD-0A47160D6A5C}" type="pres">
      <dgm:prSet presAssocID="{AA44E44F-EBE2-40CC-B8B7-2F1E696A2A1B}" presName="sibTrans" presStyleLbl="sibTrans2D1" presStyleIdx="0" presStyleCnt="3"/>
      <dgm:spPr/>
      <dgm:t>
        <a:bodyPr/>
        <a:lstStyle/>
        <a:p>
          <a:endParaRPr lang="en-US"/>
        </a:p>
      </dgm:t>
    </dgm:pt>
    <dgm:pt modelId="{75A9BF92-4A3F-49DE-8C56-14D28A4BD610}" type="pres">
      <dgm:prSet presAssocID="{AA44E44F-EBE2-40CC-B8B7-2F1E696A2A1B}" presName="connectorText" presStyleLbl="sibTrans2D1" presStyleIdx="0" presStyleCnt="3"/>
      <dgm:spPr/>
      <dgm:t>
        <a:bodyPr/>
        <a:lstStyle/>
        <a:p>
          <a:endParaRPr lang="en-US"/>
        </a:p>
      </dgm:t>
    </dgm:pt>
    <dgm:pt modelId="{9F28F5AB-91A1-4EC9-B31C-743959773782}" type="pres">
      <dgm:prSet presAssocID="{20EED919-C9B7-4079-8239-C4DCAF3D4F31}" presName="node" presStyleLbl="node1" presStyleIdx="1" presStyleCnt="3">
        <dgm:presLayoutVars>
          <dgm:bulletEnabled val="1"/>
        </dgm:presLayoutVars>
      </dgm:prSet>
      <dgm:spPr/>
      <dgm:t>
        <a:bodyPr/>
        <a:lstStyle/>
        <a:p>
          <a:endParaRPr lang="en-US"/>
        </a:p>
      </dgm:t>
    </dgm:pt>
    <dgm:pt modelId="{0927BCAC-47A1-4CE4-BBC0-0104D16453D0}" type="pres">
      <dgm:prSet presAssocID="{283B999E-EB83-4521-A9C8-534E83F28A46}" presName="sibTrans" presStyleLbl="sibTrans2D1" presStyleIdx="1" presStyleCnt="3"/>
      <dgm:spPr/>
      <dgm:t>
        <a:bodyPr/>
        <a:lstStyle/>
        <a:p>
          <a:endParaRPr lang="en-US"/>
        </a:p>
      </dgm:t>
    </dgm:pt>
    <dgm:pt modelId="{C40AC1D3-7B3C-4295-A1C6-211A03FEB5AE}" type="pres">
      <dgm:prSet presAssocID="{283B999E-EB83-4521-A9C8-534E83F28A46}" presName="connectorText" presStyleLbl="sibTrans2D1" presStyleIdx="1" presStyleCnt="3"/>
      <dgm:spPr/>
      <dgm:t>
        <a:bodyPr/>
        <a:lstStyle/>
        <a:p>
          <a:endParaRPr lang="en-US"/>
        </a:p>
      </dgm:t>
    </dgm:pt>
    <dgm:pt modelId="{750558A5-8DCB-47DA-B027-38E46339552C}" type="pres">
      <dgm:prSet presAssocID="{EA71E697-BBCC-4D14-932B-22A19D42D957}" presName="node" presStyleLbl="node1" presStyleIdx="2" presStyleCnt="3">
        <dgm:presLayoutVars>
          <dgm:bulletEnabled val="1"/>
        </dgm:presLayoutVars>
      </dgm:prSet>
      <dgm:spPr/>
      <dgm:t>
        <a:bodyPr/>
        <a:lstStyle/>
        <a:p>
          <a:endParaRPr lang="en-US"/>
        </a:p>
      </dgm:t>
    </dgm:pt>
    <dgm:pt modelId="{0F452B5A-590C-4F4C-814F-B198A8FDC7DD}" type="pres">
      <dgm:prSet presAssocID="{EBFBF0B8-2B1E-4CBD-AA8A-4902DEC9B73F}" presName="sibTrans" presStyleLbl="sibTrans2D1" presStyleIdx="2" presStyleCnt="3"/>
      <dgm:spPr/>
      <dgm:t>
        <a:bodyPr/>
        <a:lstStyle/>
        <a:p>
          <a:endParaRPr lang="en-US"/>
        </a:p>
      </dgm:t>
    </dgm:pt>
    <dgm:pt modelId="{7C760189-D32D-463A-B60A-92FCF97614B7}" type="pres">
      <dgm:prSet presAssocID="{EBFBF0B8-2B1E-4CBD-AA8A-4902DEC9B73F}" presName="connectorText" presStyleLbl="sibTrans2D1" presStyleIdx="2" presStyleCnt="3"/>
      <dgm:spPr/>
      <dgm:t>
        <a:bodyPr/>
        <a:lstStyle/>
        <a:p>
          <a:endParaRPr lang="en-US"/>
        </a:p>
      </dgm:t>
    </dgm:pt>
  </dgm:ptLst>
  <dgm:cxnLst>
    <dgm:cxn modelId="{562FD9FA-86AB-43EE-BEAB-758A8A47E099}" type="presOf" srcId="{20EED919-C9B7-4079-8239-C4DCAF3D4F31}" destId="{9F28F5AB-91A1-4EC9-B31C-743959773782}" srcOrd="0" destOrd="0" presId="urn:microsoft.com/office/officeart/2005/8/layout/cycle7"/>
    <dgm:cxn modelId="{D007CD54-2611-4452-A24C-F3A7914186A6}" type="presOf" srcId="{283B999E-EB83-4521-A9C8-534E83F28A46}" destId="{C40AC1D3-7B3C-4295-A1C6-211A03FEB5AE}" srcOrd="1" destOrd="0" presId="urn:microsoft.com/office/officeart/2005/8/layout/cycle7"/>
    <dgm:cxn modelId="{FDCD2062-94A5-4611-B7C6-01D2CBA31F97}" type="presOf" srcId="{AA44E44F-EBE2-40CC-B8B7-2F1E696A2A1B}" destId="{75A9BF92-4A3F-49DE-8C56-14D28A4BD610}" srcOrd="1" destOrd="0" presId="urn:microsoft.com/office/officeart/2005/8/layout/cycle7"/>
    <dgm:cxn modelId="{AF93AE6E-BC7B-449B-8D14-C39B86271B33}" type="presOf" srcId="{EBFBF0B8-2B1E-4CBD-AA8A-4902DEC9B73F}" destId="{7C760189-D32D-463A-B60A-92FCF97614B7}" srcOrd="1" destOrd="0" presId="urn:microsoft.com/office/officeart/2005/8/layout/cycle7"/>
    <dgm:cxn modelId="{0DB5BBFB-1733-42CF-911C-8685D618B9EA}" type="presOf" srcId="{EA71E697-BBCC-4D14-932B-22A19D42D957}" destId="{750558A5-8DCB-47DA-B027-38E46339552C}" srcOrd="0" destOrd="0" presId="urn:microsoft.com/office/officeart/2005/8/layout/cycle7"/>
    <dgm:cxn modelId="{1395D617-03FB-4058-BA2A-4B7B31B972DF}" type="presOf" srcId="{AA44E44F-EBE2-40CC-B8B7-2F1E696A2A1B}" destId="{E7BD69D4-861D-4A81-8CDD-0A47160D6A5C}" srcOrd="0" destOrd="0" presId="urn:microsoft.com/office/officeart/2005/8/layout/cycle7"/>
    <dgm:cxn modelId="{3AFCB54D-5A1E-4B5C-B459-6095BC3C9324}" srcId="{4740DD20-DCF9-4C78-96F6-8A62DD8AAE29}" destId="{20EED919-C9B7-4079-8239-C4DCAF3D4F31}" srcOrd="1" destOrd="0" parTransId="{6FF5DFC5-F3A5-487F-A6DB-313E206A19E1}" sibTransId="{283B999E-EB83-4521-A9C8-534E83F28A46}"/>
    <dgm:cxn modelId="{D1C4E2F9-6A64-482A-86CE-3D3E9DB77C97}" srcId="{4740DD20-DCF9-4C78-96F6-8A62DD8AAE29}" destId="{EA71E697-BBCC-4D14-932B-22A19D42D957}" srcOrd="2" destOrd="0" parTransId="{4048CCAE-0664-4398-81F8-7A6E014EF3AD}" sibTransId="{EBFBF0B8-2B1E-4CBD-AA8A-4902DEC9B73F}"/>
    <dgm:cxn modelId="{637A65FD-F4A2-482B-8A24-767CD21CD374}" type="presOf" srcId="{283B999E-EB83-4521-A9C8-534E83F28A46}" destId="{0927BCAC-47A1-4CE4-BBC0-0104D16453D0}" srcOrd="0" destOrd="0" presId="urn:microsoft.com/office/officeart/2005/8/layout/cycle7"/>
    <dgm:cxn modelId="{637E0B6E-4971-4BEC-88DF-797B9DBCAEEE}" type="presOf" srcId="{4740DD20-DCF9-4C78-96F6-8A62DD8AAE29}" destId="{87B3CFE3-D238-4691-AE2B-3754530F9121}" srcOrd="0" destOrd="0" presId="urn:microsoft.com/office/officeart/2005/8/layout/cycle7"/>
    <dgm:cxn modelId="{6ADB2D87-4ED0-44FA-82FE-B289F95E936E}" srcId="{4740DD20-DCF9-4C78-96F6-8A62DD8AAE29}" destId="{4A473BD9-3C08-4808-85E8-D2DE372CBCE7}" srcOrd="0" destOrd="0" parTransId="{D81E2471-A49C-4DC4-AFF7-00FBB6CC8439}" sibTransId="{AA44E44F-EBE2-40CC-B8B7-2F1E696A2A1B}"/>
    <dgm:cxn modelId="{46BAC643-5380-49A3-B38D-34D1B16520BF}" type="presOf" srcId="{EBFBF0B8-2B1E-4CBD-AA8A-4902DEC9B73F}" destId="{0F452B5A-590C-4F4C-814F-B198A8FDC7DD}" srcOrd="0" destOrd="0" presId="urn:microsoft.com/office/officeart/2005/8/layout/cycle7"/>
    <dgm:cxn modelId="{F9B6010A-BB9C-4B20-9661-335E08C2228C}" type="presOf" srcId="{4A473BD9-3C08-4808-85E8-D2DE372CBCE7}" destId="{F207FF68-6866-4E59-8B1F-793DBC8C467B}" srcOrd="0" destOrd="0" presId="urn:microsoft.com/office/officeart/2005/8/layout/cycle7"/>
    <dgm:cxn modelId="{6AE72A86-FC52-4749-9948-5DD4E12617BF}" type="presParOf" srcId="{87B3CFE3-D238-4691-AE2B-3754530F9121}" destId="{F207FF68-6866-4E59-8B1F-793DBC8C467B}" srcOrd="0" destOrd="0" presId="urn:microsoft.com/office/officeart/2005/8/layout/cycle7"/>
    <dgm:cxn modelId="{6A50032E-3BCD-4138-985B-329354A6E793}" type="presParOf" srcId="{87B3CFE3-D238-4691-AE2B-3754530F9121}" destId="{E7BD69D4-861D-4A81-8CDD-0A47160D6A5C}" srcOrd="1" destOrd="0" presId="urn:microsoft.com/office/officeart/2005/8/layout/cycle7"/>
    <dgm:cxn modelId="{07086452-C285-41C3-9957-6080A4DD35BF}" type="presParOf" srcId="{E7BD69D4-861D-4A81-8CDD-0A47160D6A5C}" destId="{75A9BF92-4A3F-49DE-8C56-14D28A4BD610}" srcOrd="0" destOrd="0" presId="urn:microsoft.com/office/officeart/2005/8/layout/cycle7"/>
    <dgm:cxn modelId="{95FA0B4A-30A7-41FB-AEE4-0B068277AB0C}" type="presParOf" srcId="{87B3CFE3-D238-4691-AE2B-3754530F9121}" destId="{9F28F5AB-91A1-4EC9-B31C-743959773782}" srcOrd="2" destOrd="0" presId="urn:microsoft.com/office/officeart/2005/8/layout/cycle7"/>
    <dgm:cxn modelId="{0C0383EA-C32A-4746-AA92-019C3F613A70}" type="presParOf" srcId="{87B3CFE3-D238-4691-AE2B-3754530F9121}" destId="{0927BCAC-47A1-4CE4-BBC0-0104D16453D0}" srcOrd="3" destOrd="0" presId="urn:microsoft.com/office/officeart/2005/8/layout/cycle7"/>
    <dgm:cxn modelId="{B9B2C876-C148-4FD9-B5C9-1581BDEF063D}" type="presParOf" srcId="{0927BCAC-47A1-4CE4-BBC0-0104D16453D0}" destId="{C40AC1D3-7B3C-4295-A1C6-211A03FEB5AE}" srcOrd="0" destOrd="0" presId="urn:microsoft.com/office/officeart/2005/8/layout/cycle7"/>
    <dgm:cxn modelId="{E035B1DE-1B80-4F9B-8E9F-0DE867EAF8D8}" type="presParOf" srcId="{87B3CFE3-D238-4691-AE2B-3754530F9121}" destId="{750558A5-8DCB-47DA-B027-38E46339552C}" srcOrd="4" destOrd="0" presId="urn:microsoft.com/office/officeart/2005/8/layout/cycle7"/>
    <dgm:cxn modelId="{B939F741-EA34-4218-9652-FCC05639B1CC}" type="presParOf" srcId="{87B3CFE3-D238-4691-AE2B-3754530F9121}" destId="{0F452B5A-590C-4F4C-814F-B198A8FDC7DD}" srcOrd="5" destOrd="0" presId="urn:microsoft.com/office/officeart/2005/8/layout/cycle7"/>
    <dgm:cxn modelId="{229581C4-467F-4E5A-A1F3-136F092B1E82}" type="presParOf" srcId="{0F452B5A-590C-4F4C-814F-B198A8FDC7DD}" destId="{7C760189-D32D-463A-B60A-92FCF97614B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D7D04-23C3-458B-A1BF-E3D10C068F4D}" type="doc">
      <dgm:prSet loTypeId="urn:microsoft.com/office/officeart/2005/8/layout/rings" loCatId="relationship" qsTypeId="urn:microsoft.com/office/officeart/2005/8/quickstyle/3d7" qsCatId="3D" csTypeId="urn:microsoft.com/office/officeart/2005/8/colors/colorful4" csCatId="colorful" phldr="1"/>
      <dgm:spPr/>
    </dgm:pt>
    <dgm:pt modelId="{27A0B10A-DC0B-4CC3-85B9-A68867FD7FB4}">
      <dgm:prSet phldrT="[Text]" custT="1"/>
      <dgm:spPr>
        <a:solidFill>
          <a:schemeClr val="accent4">
            <a:hueOff val="0"/>
            <a:satOff val="0"/>
            <a:lumOff val="0"/>
          </a:schemeClr>
        </a:solidFill>
      </dgm:spPr>
      <dgm:t>
        <a:bodyPr/>
        <a:lstStyle/>
        <a:p>
          <a:r>
            <a:rPr lang="en-US" sz="2000" b="1" dirty="0" smtClean="0">
              <a:solidFill>
                <a:srgbClr val="00B050"/>
              </a:solidFill>
            </a:rPr>
            <a:t>Publishing</a:t>
          </a:r>
          <a:endParaRPr lang="en-US" sz="2100" b="1" dirty="0">
            <a:solidFill>
              <a:srgbClr val="00B050"/>
            </a:solidFill>
          </a:endParaRPr>
        </a:p>
      </dgm:t>
    </dgm:pt>
    <dgm:pt modelId="{B26E4150-AEF8-4BAA-803D-9EDB2A43E1F1}" type="parTrans" cxnId="{5F4D7A7E-4AC2-41CD-85B0-F53BE83AF6C9}">
      <dgm:prSet/>
      <dgm:spPr/>
      <dgm:t>
        <a:bodyPr/>
        <a:lstStyle/>
        <a:p>
          <a:endParaRPr lang="en-US"/>
        </a:p>
      </dgm:t>
    </dgm:pt>
    <dgm:pt modelId="{B9305692-30E6-4D8D-9954-2947721E2574}" type="sibTrans" cxnId="{5F4D7A7E-4AC2-41CD-85B0-F53BE83AF6C9}">
      <dgm:prSet/>
      <dgm:spPr/>
      <dgm:t>
        <a:bodyPr/>
        <a:lstStyle/>
        <a:p>
          <a:endParaRPr lang="en-US"/>
        </a:p>
      </dgm:t>
    </dgm:pt>
    <dgm:pt modelId="{0ED67C8B-D001-4DCE-BA4E-C3A9C92D3D7E}">
      <dgm:prSet phldrT="[Text]"/>
      <dgm:spPr/>
      <dgm:t>
        <a:bodyPr/>
        <a:lstStyle/>
        <a:p>
          <a:r>
            <a:rPr lang="en-US" dirty="0" smtClean="0"/>
            <a:t>Research Management</a:t>
          </a:r>
          <a:endParaRPr lang="en-US" dirty="0"/>
        </a:p>
      </dgm:t>
    </dgm:pt>
    <dgm:pt modelId="{F901D2E1-DEE7-4150-B18E-5648C86F4B09}" type="parTrans" cxnId="{9027B00C-6B0A-4A12-AF43-08D6D49967DF}">
      <dgm:prSet/>
      <dgm:spPr/>
      <dgm:t>
        <a:bodyPr/>
        <a:lstStyle/>
        <a:p>
          <a:endParaRPr lang="en-US"/>
        </a:p>
      </dgm:t>
    </dgm:pt>
    <dgm:pt modelId="{ACEEC669-39FC-41D6-B044-F630A863F6EE}" type="sibTrans" cxnId="{9027B00C-6B0A-4A12-AF43-08D6D49967DF}">
      <dgm:prSet/>
      <dgm:spPr/>
      <dgm:t>
        <a:bodyPr/>
        <a:lstStyle/>
        <a:p>
          <a:endParaRPr lang="en-US"/>
        </a:p>
      </dgm:t>
    </dgm:pt>
    <dgm:pt modelId="{5F375355-5560-4C16-BF7A-82914D66DBCE}">
      <dgm:prSet/>
      <dgm:spPr/>
      <dgm:t>
        <a:bodyPr/>
        <a:lstStyle/>
        <a:p>
          <a:r>
            <a:rPr lang="en-US" smtClean="0"/>
            <a:t>Scientific Computing</a:t>
          </a:r>
          <a:endParaRPr lang="en-US" dirty="0"/>
        </a:p>
      </dgm:t>
    </dgm:pt>
    <dgm:pt modelId="{80965330-5CC0-4173-BD84-5C8B7C8D3765}" type="parTrans" cxnId="{F849E671-2879-450A-A5B8-2789558474FA}">
      <dgm:prSet/>
      <dgm:spPr/>
      <dgm:t>
        <a:bodyPr/>
        <a:lstStyle/>
        <a:p>
          <a:endParaRPr lang="en-US"/>
        </a:p>
      </dgm:t>
    </dgm:pt>
    <dgm:pt modelId="{E632E04C-C78C-4DE8-8DDC-7405CD124DE5}" type="sibTrans" cxnId="{F849E671-2879-450A-A5B8-2789558474FA}">
      <dgm:prSet/>
      <dgm:spPr/>
      <dgm:t>
        <a:bodyPr/>
        <a:lstStyle/>
        <a:p>
          <a:endParaRPr lang="en-US"/>
        </a:p>
      </dgm:t>
    </dgm:pt>
    <dgm:pt modelId="{BE4E743F-69FE-497A-A272-B51779465449}" type="pres">
      <dgm:prSet presAssocID="{22FD7D04-23C3-458B-A1BF-E3D10C068F4D}" presName="Name0" presStyleCnt="0">
        <dgm:presLayoutVars>
          <dgm:chMax val="7"/>
          <dgm:dir/>
          <dgm:resizeHandles val="exact"/>
        </dgm:presLayoutVars>
      </dgm:prSet>
      <dgm:spPr/>
    </dgm:pt>
    <dgm:pt modelId="{894F7C39-9FA8-4D7F-86C7-1AFEEA2D996B}" type="pres">
      <dgm:prSet presAssocID="{22FD7D04-23C3-458B-A1BF-E3D10C068F4D}" presName="ellipse1" presStyleLbl="vennNode1" presStyleIdx="0" presStyleCnt="3">
        <dgm:presLayoutVars>
          <dgm:bulletEnabled val="1"/>
        </dgm:presLayoutVars>
      </dgm:prSet>
      <dgm:spPr/>
      <dgm:t>
        <a:bodyPr/>
        <a:lstStyle/>
        <a:p>
          <a:endParaRPr lang="en-US"/>
        </a:p>
      </dgm:t>
    </dgm:pt>
    <dgm:pt modelId="{0CD485F8-A09D-4A8F-89CE-4B298FD20AFE}" type="pres">
      <dgm:prSet presAssocID="{22FD7D04-23C3-458B-A1BF-E3D10C068F4D}" presName="ellipse2" presStyleLbl="vennNode1" presStyleIdx="1" presStyleCnt="3">
        <dgm:presLayoutVars>
          <dgm:bulletEnabled val="1"/>
        </dgm:presLayoutVars>
      </dgm:prSet>
      <dgm:spPr/>
      <dgm:t>
        <a:bodyPr/>
        <a:lstStyle/>
        <a:p>
          <a:endParaRPr lang="en-US"/>
        </a:p>
      </dgm:t>
    </dgm:pt>
    <dgm:pt modelId="{12951BBD-C8A1-44B6-BFCB-9DA25AE6F154}" type="pres">
      <dgm:prSet presAssocID="{22FD7D04-23C3-458B-A1BF-E3D10C068F4D}" presName="ellipse3" presStyleLbl="vennNode1" presStyleIdx="2" presStyleCnt="3">
        <dgm:presLayoutVars>
          <dgm:bulletEnabled val="1"/>
        </dgm:presLayoutVars>
      </dgm:prSet>
      <dgm:spPr/>
      <dgm:t>
        <a:bodyPr/>
        <a:lstStyle/>
        <a:p>
          <a:endParaRPr lang="en-US"/>
        </a:p>
      </dgm:t>
    </dgm:pt>
  </dgm:ptLst>
  <dgm:cxnLst>
    <dgm:cxn modelId="{9027B00C-6B0A-4A12-AF43-08D6D49967DF}" srcId="{22FD7D04-23C3-458B-A1BF-E3D10C068F4D}" destId="{0ED67C8B-D001-4DCE-BA4E-C3A9C92D3D7E}" srcOrd="1" destOrd="0" parTransId="{F901D2E1-DEE7-4150-B18E-5648C86F4B09}" sibTransId="{ACEEC669-39FC-41D6-B044-F630A863F6EE}"/>
    <dgm:cxn modelId="{9B3A9C02-DC15-4AF3-BC63-0217299E01DD}" type="presOf" srcId="{0ED67C8B-D001-4DCE-BA4E-C3A9C92D3D7E}" destId="{0CD485F8-A09D-4A8F-89CE-4B298FD20AFE}" srcOrd="0" destOrd="0" presId="urn:microsoft.com/office/officeart/2005/8/layout/rings"/>
    <dgm:cxn modelId="{5F4D7A7E-4AC2-41CD-85B0-F53BE83AF6C9}" srcId="{22FD7D04-23C3-458B-A1BF-E3D10C068F4D}" destId="{27A0B10A-DC0B-4CC3-85B9-A68867FD7FB4}" srcOrd="0" destOrd="0" parTransId="{B26E4150-AEF8-4BAA-803D-9EDB2A43E1F1}" sibTransId="{B9305692-30E6-4D8D-9954-2947721E2574}"/>
    <dgm:cxn modelId="{C7958CF0-7EFF-4DD3-8375-4C15523F79D3}" type="presOf" srcId="{22FD7D04-23C3-458B-A1BF-E3D10C068F4D}" destId="{BE4E743F-69FE-497A-A272-B51779465449}" srcOrd="0" destOrd="0" presId="urn:microsoft.com/office/officeart/2005/8/layout/rings"/>
    <dgm:cxn modelId="{6FE2326E-4F2C-4975-9055-8E6E89A3470D}" type="presOf" srcId="{5F375355-5560-4C16-BF7A-82914D66DBCE}" destId="{12951BBD-C8A1-44B6-BFCB-9DA25AE6F154}" srcOrd="0" destOrd="0" presId="urn:microsoft.com/office/officeart/2005/8/layout/rings"/>
    <dgm:cxn modelId="{F849E671-2879-450A-A5B8-2789558474FA}" srcId="{22FD7D04-23C3-458B-A1BF-E3D10C068F4D}" destId="{5F375355-5560-4C16-BF7A-82914D66DBCE}" srcOrd="2" destOrd="0" parTransId="{80965330-5CC0-4173-BD84-5C8B7C8D3765}" sibTransId="{E632E04C-C78C-4DE8-8DDC-7405CD124DE5}"/>
    <dgm:cxn modelId="{747D3C1E-EB66-4F6B-BF8F-DD9BF9243C83}" type="presOf" srcId="{27A0B10A-DC0B-4CC3-85B9-A68867FD7FB4}" destId="{894F7C39-9FA8-4D7F-86C7-1AFEEA2D996B}" srcOrd="0" destOrd="0" presId="urn:microsoft.com/office/officeart/2005/8/layout/rings"/>
    <dgm:cxn modelId="{E94C96FF-4BF1-4A92-BE06-CE0D5F01AC08}" type="presParOf" srcId="{BE4E743F-69FE-497A-A272-B51779465449}" destId="{894F7C39-9FA8-4D7F-86C7-1AFEEA2D996B}" srcOrd="0" destOrd="0" presId="urn:microsoft.com/office/officeart/2005/8/layout/rings"/>
    <dgm:cxn modelId="{12A77293-9B6C-4C8B-BAEC-61A61A9F3A82}" type="presParOf" srcId="{BE4E743F-69FE-497A-A272-B51779465449}" destId="{0CD485F8-A09D-4A8F-89CE-4B298FD20AFE}" srcOrd="1" destOrd="0" presId="urn:microsoft.com/office/officeart/2005/8/layout/rings"/>
    <dgm:cxn modelId="{7A5100CE-8893-43DB-A4E2-D2F77AE228C2}" type="presParOf" srcId="{BE4E743F-69FE-497A-A272-B51779465449}" destId="{12951BBD-C8A1-44B6-BFCB-9DA25AE6F154}" srcOrd="2" destOrd="0" presId="urn:microsoft.com/office/officeart/2005/8/layout/ring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D7D04-23C3-458B-A1BF-E3D10C068F4D}" type="doc">
      <dgm:prSet loTypeId="urn:microsoft.com/office/officeart/2005/8/layout/rings" loCatId="relationship" qsTypeId="urn:microsoft.com/office/officeart/2005/8/quickstyle/3d7" qsCatId="3D" csTypeId="urn:microsoft.com/office/officeart/2005/8/colors/colorful4" csCatId="colorful" phldr="1"/>
      <dgm:spPr/>
    </dgm:pt>
    <dgm:pt modelId="{27A0B10A-DC0B-4CC3-85B9-A68867FD7FB4}">
      <dgm:prSet phldrT="[Text]"/>
      <dgm:spPr/>
      <dgm:t>
        <a:bodyPr/>
        <a:lstStyle/>
        <a:p>
          <a:r>
            <a:rPr lang="en-US" b="0" dirty="0" smtClean="0"/>
            <a:t>Publishing</a:t>
          </a:r>
          <a:endParaRPr lang="en-US" b="0" dirty="0"/>
        </a:p>
      </dgm:t>
    </dgm:pt>
    <dgm:pt modelId="{B26E4150-AEF8-4BAA-803D-9EDB2A43E1F1}" type="parTrans" cxnId="{5F4D7A7E-4AC2-41CD-85B0-F53BE83AF6C9}">
      <dgm:prSet/>
      <dgm:spPr/>
      <dgm:t>
        <a:bodyPr/>
        <a:lstStyle/>
        <a:p>
          <a:endParaRPr lang="en-US"/>
        </a:p>
      </dgm:t>
    </dgm:pt>
    <dgm:pt modelId="{B9305692-30E6-4D8D-9954-2947721E2574}" type="sibTrans" cxnId="{5F4D7A7E-4AC2-41CD-85B0-F53BE83AF6C9}">
      <dgm:prSet/>
      <dgm:spPr/>
      <dgm:t>
        <a:bodyPr/>
        <a:lstStyle/>
        <a:p>
          <a:endParaRPr lang="en-US"/>
        </a:p>
      </dgm:t>
    </dgm:pt>
    <dgm:pt modelId="{0ED67C8B-D001-4DCE-BA4E-C3A9C92D3D7E}">
      <dgm:prSet phldrT="[Text]"/>
      <dgm:spPr/>
      <dgm:t>
        <a:bodyPr/>
        <a:lstStyle/>
        <a:p>
          <a:r>
            <a:rPr lang="en-US" b="1" dirty="0" smtClean="0">
              <a:solidFill>
                <a:srgbClr val="00B050"/>
              </a:solidFill>
            </a:rPr>
            <a:t>Research Management</a:t>
          </a:r>
          <a:endParaRPr lang="en-US" b="1" dirty="0">
            <a:solidFill>
              <a:srgbClr val="00B050"/>
            </a:solidFill>
          </a:endParaRPr>
        </a:p>
      </dgm:t>
    </dgm:pt>
    <dgm:pt modelId="{F901D2E1-DEE7-4150-B18E-5648C86F4B09}" type="parTrans" cxnId="{9027B00C-6B0A-4A12-AF43-08D6D49967DF}">
      <dgm:prSet/>
      <dgm:spPr/>
      <dgm:t>
        <a:bodyPr/>
        <a:lstStyle/>
        <a:p>
          <a:endParaRPr lang="en-US"/>
        </a:p>
      </dgm:t>
    </dgm:pt>
    <dgm:pt modelId="{ACEEC669-39FC-41D6-B044-F630A863F6EE}" type="sibTrans" cxnId="{9027B00C-6B0A-4A12-AF43-08D6D49967DF}">
      <dgm:prSet/>
      <dgm:spPr/>
      <dgm:t>
        <a:bodyPr/>
        <a:lstStyle/>
        <a:p>
          <a:endParaRPr lang="en-US"/>
        </a:p>
      </dgm:t>
    </dgm:pt>
    <dgm:pt modelId="{5F375355-5560-4C16-BF7A-82914D66DBCE}">
      <dgm:prSet/>
      <dgm:spPr/>
      <dgm:t>
        <a:bodyPr/>
        <a:lstStyle/>
        <a:p>
          <a:r>
            <a:rPr lang="en-US" smtClean="0"/>
            <a:t>Scientific Computing</a:t>
          </a:r>
          <a:endParaRPr lang="en-US" dirty="0"/>
        </a:p>
      </dgm:t>
    </dgm:pt>
    <dgm:pt modelId="{80965330-5CC0-4173-BD84-5C8B7C8D3765}" type="parTrans" cxnId="{F849E671-2879-450A-A5B8-2789558474FA}">
      <dgm:prSet/>
      <dgm:spPr/>
      <dgm:t>
        <a:bodyPr/>
        <a:lstStyle/>
        <a:p>
          <a:endParaRPr lang="en-US"/>
        </a:p>
      </dgm:t>
    </dgm:pt>
    <dgm:pt modelId="{E632E04C-C78C-4DE8-8DDC-7405CD124DE5}" type="sibTrans" cxnId="{F849E671-2879-450A-A5B8-2789558474FA}">
      <dgm:prSet/>
      <dgm:spPr/>
      <dgm:t>
        <a:bodyPr/>
        <a:lstStyle/>
        <a:p>
          <a:endParaRPr lang="en-US"/>
        </a:p>
      </dgm:t>
    </dgm:pt>
    <dgm:pt modelId="{BE4E743F-69FE-497A-A272-B51779465449}" type="pres">
      <dgm:prSet presAssocID="{22FD7D04-23C3-458B-A1BF-E3D10C068F4D}" presName="Name0" presStyleCnt="0">
        <dgm:presLayoutVars>
          <dgm:chMax val="7"/>
          <dgm:dir/>
          <dgm:resizeHandles val="exact"/>
        </dgm:presLayoutVars>
      </dgm:prSet>
      <dgm:spPr/>
    </dgm:pt>
    <dgm:pt modelId="{894F7C39-9FA8-4D7F-86C7-1AFEEA2D996B}" type="pres">
      <dgm:prSet presAssocID="{22FD7D04-23C3-458B-A1BF-E3D10C068F4D}" presName="ellipse1" presStyleLbl="vennNode1" presStyleIdx="0" presStyleCnt="3">
        <dgm:presLayoutVars>
          <dgm:bulletEnabled val="1"/>
        </dgm:presLayoutVars>
      </dgm:prSet>
      <dgm:spPr/>
      <dgm:t>
        <a:bodyPr/>
        <a:lstStyle/>
        <a:p>
          <a:endParaRPr lang="en-US"/>
        </a:p>
      </dgm:t>
    </dgm:pt>
    <dgm:pt modelId="{0CD485F8-A09D-4A8F-89CE-4B298FD20AFE}" type="pres">
      <dgm:prSet presAssocID="{22FD7D04-23C3-458B-A1BF-E3D10C068F4D}" presName="ellipse2" presStyleLbl="vennNode1" presStyleIdx="1" presStyleCnt="3">
        <dgm:presLayoutVars>
          <dgm:bulletEnabled val="1"/>
        </dgm:presLayoutVars>
      </dgm:prSet>
      <dgm:spPr/>
      <dgm:t>
        <a:bodyPr/>
        <a:lstStyle/>
        <a:p>
          <a:endParaRPr lang="en-US"/>
        </a:p>
      </dgm:t>
    </dgm:pt>
    <dgm:pt modelId="{12951BBD-C8A1-44B6-BFCB-9DA25AE6F154}" type="pres">
      <dgm:prSet presAssocID="{22FD7D04-23C3-458B-A1BF-E3D10C068F4D}" presName="ellipse3" presStyleLbl="vennNode1" presStyleIdx="2" presStyleCnt="3">
        <dgm:presLayoutVars>
          <dgm:bulletEnabled val="1"/>
        </dgm:presLayoutVars>
      </dgm:prSet>
      <dgm:spPr/>
      <dgm:t>
        <a:bodyPr/>
        <a:lstStyle/>
        <a:p>
          <a:endParaRPr lang="en-US"/>
        </a:p>
      </dgm:t>
    </dgm:pt>
  </dgm:ptLst>
  <dgm:cxnLst>
    <dgm:cxn modelId="{9027B00C-6B0A-4A12-AF43-08D6D49967DF}" srcId="{22FD7D04-23C3-458B-A1BF-E3D10C068F4D}" destId="{0ED67C8B-D001-4DCE-BA4E-C3A9C92D3D7E}" srcOrd="1" destOrd="0" parTransId="{F901D2E1-DEE7-4150-B18E-5648C86F4B09}" sibTransId="{ACEEC669-39FC-41D6-B044-F630A863F6EE}"/>
    <dgm:cxn modelId="{5F4D7A7E-4AC2-41CD-85B0-F53BE83AF6C9}" srcId="{22FD7D04-23C3-458B-A1BF-E3D10C068F4D}" destId="{27A0B10A-DC0B-4CC3-85B9-A68867FD7FB4}" srcOrd="0" destOrd="0" parTransId="{B26E4150-AEF8-4BAA-803D-9EDB2A43E1F1}" sibTransId="{B9305692-30E6-4D8D-9954-2947721E2574}"/>
    <dgm:cxn modelId="{3400656B-9AD5-4C43-815D-CEF87C33A458}" type="presOf" srcId="{27A0B10A-DC0B-4CC3-85B9-A68867FD7FB4}" destId="{894F7C39-9FA8-4D7F-86C7-1AFEEA2D996B}" srcOrd="0" destOrd="0" presId="urn:microsoft.com/office/officeart/2005/8/layout/rings"/>
    <dgm:cxn modelId="{5CEB6CEC-599D-428D-93A2-06B4D6CAFA2D}" type="presOf" srcId="{0ED67C8B-D001-4DCE-BA4E-C3A9C92D3D7E}" destId="{0CD485F8-A09D-4A8F-89CE-4B298FD20AFE}" srcOrd="0" destOrd="0" presId="urn:microsoft.com/office/officeart/2005/8/layout/rings"/>
    <dgm:cxn modelId="{F849E671-2879-450A-A5B8-2789558474FA}" srcId="{22FD7D04-23C3-458B-A1BF-E3D10C068F4D}" destId="{5F375355-5560-4C16-BF7A-82914D66DBCE}" srcOrd="2" destOrd="0" parTransId="{80965330-5CC0-4173-BD84-5C8B7C8D3765}" sibTransId="{E632E04C-C78C-4DE8-8DDC-7405CD124DE5}"/>
    <dgm:cxn modelId="{C7B045D0-C82B-4ADA-8472-868910E01F62}" type="presOf" srcId="{22FD7D04-23C3-458B-A1BF-E3D10C068F4D}" destId="{BE4E743F-69FE-497A-A272-B51779465449}" srcOrd="0" destOrd="0" presId="urn:microsoft.com/office/officeart/2005/8/layout/rings"/>
    <dgm:cxn modelId="{C54DDD73-761E-48A0-BC54-9135C0DB765D}" type="presOf" srcId="{5F375355-5560-4C16-BF7A-82914D66DBCE}" destId="{12951BBD-C8A1-44B6-BFCB-9DA25AE6F154}" srcOrd="0" destOrd="0" presId="urn:microsoft.com/office/officeart/2005/8/layout/rings"/>
    <dgm:cxn modelId="{C4DE8E63-D164-4C0A-86CB-50C1E9E7B204}" type="presParOf" srcId="{BE4E743F-69FE-497A-A272-B51779465449}" destId="{894F7C39-9FA8-4D7F-86C7-1AFEEA2D996B}" srcOrd="0" destOrd="0" presId="urn:microsoft.com/office/officeart/2005/8/layout/rings"/>
    <dgm:cxn modelId="{F1E0472B-4E98-4478-BED2-2EAD00B9C3A0}" type="presParOf" srcId="{BE4E743F-69FE-497A-A272-B51779465449}" destId="{0CD485F8-A09D-4A8F-89CE-4B298FD20AFE}" srcOrd="1" destOrd="0" presId="urn:microsoft.com/office/officeart/2005/8/layout/rings"/>
    <dgm:cxn modelId="{DC77357F-E6AE-4416-978B-E1D43F3DC106}" type="presParOf" srcId="{BE4E743F-69FE-497A-A272-B51779465449}" destId="{12951BBD-C8A1-44B6-BFCB-9DA25AE6F154}" srcOrd="2" destOrd="0" presId="urn:microsoft.com/office/officeart/2005/8/layout/ring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FD7D04-23C3-458B-A1BF-E3D10C068F4D}" type="doc">
      <dgm:prSet loTypeId="urn:microsoft.com/office/officeart/2005/8/layout/rings" loCatId="relationship" qsTypeId="urn:microsoft.com/office/officeart/2005/8/quickstyle/3d7" qsCatId="3D" csTypeId="urn:microsoft.com/office/officeart/2005/8/colors/colorful4" csCatId="colorful" phldr="1"/>
      <dgm:spPr/>
    </dgm:pt>
    <dgm:pt modelId="{27A0B10A-DC0B-4CC3-85B9-A68867FD7FB4}">
      <dgm:prSet phldrT="[Text]"/>
      <dgm:spPr/>
      <dgm:t>
        <a:bodyPr/>
        <a:lstStyle/>
        <a:p>
          <a:r>
            <a:rPr lang="en-US" b="0" dirty="0" smtClean="0"/>
            <a:t>Publishing</a:t>
          </a:r>
          <a:endParaRPr lang="en-US" b="0" dirty="0"/>
        </a:p>
      </dgm:t>
    </dgm:pt>
    <dgm:pt modelId="{B26E4150-AEF8-4BAA-803D-9EDB2A43E1F1}" type="parTrans" cxnId="{5F4D7A7E-4AC2-41CD-85B0-F53BE83AF6C9}">
      <dgm:prSet/>
      <dgm:spPr/>
      <dgm:t>
        <a:bodyPr/>
        <a:lstStyle/>
        <a:p>
          <a:endParaRPr lang="en-US"/>
        </a:p>
      </dgm:t>
    </dgm:pt>
    <dgm:pt modelId="{B9305692-30E6-4D8D-9954-2947721E2574}" type="sibTrans" cxnId="{5F4D7A7E-4AC2-41CD-85B0-F53BE83AF6C9}">
      <dgm:prSet/>
      <dgm:spPr/>
      <dgm:t>
        <a:bodyPr/>
        <a:lstStyle/>
        <a:p>
          <a:endParaRPr lang="en-US"/>
        </a:p>
      </dgm:t>
    </dgm:pt>
    <dgm:pt modelId="{0ED67C8B-D001-4DCE-BA4E-C3A9C92D3D7E}">
      <dgm:prSet phldrT="[Text]"/>
      <dgm:spPr/>
      <dgm:t>
        <a:bodyPr/>
        <a:lstStyle/>
        <a:p>
          <a:r>
            <a:rPr lang="en-US" dirty="0" smtClean="0"/>
            <a:t>Research Management</a:t>
          </a:r>
          <a:endParaRPr lang="en-US" dirty="0"/>
        </a:p>
      </dgm:t>
    </dgm:pt>
    <dgm:pt modelId="{F901D2E1-DEE7-4150-B18E-5648C86F4B09}" type="parTrans" cxnId="{9027B00C-6B0A-4A12-AF43-08D6D49967DF}">
      <dgm:prSet/>
      <dgm:spPr/>
      <dgm:t>
        <a:bodyPr/>
        <a:lstStyle/>
        <a:p>
          <a:endParaRPr lang="en-US"/>
        </a:p>
      </dgm:t>
    </dgm:pt>
    <dgm:pt modelId="{ACEEC669-39FC-41D6-B044-F630A863F6EE}" type="sibTrans" cxnId="{9027B00C-6B0A-4A12-AF43-08D6D49967DF}">
      <dgm:prSet/>
      <dgm:spPr/>
      <dgm:t>
        <a:bodyPr/>
        <a:lstStyle/>
        <a:p>
          <a:endParaRPr lang="en-US"/>
        </a:p>
      </dgm:t>
    </dgm:pt>
    <dgm:pt modelId="{5F375355-5560-4C16-BF7A-82914D66DBCE}">
      <dgm:prSet custT="1"/>
      <dgm:spPr/>
      <dgm:t>
        <a:bodyPr/>
        <a:lstStyle/>
        <a:p>
          <a:r>
            <a:rPr lang="en-US" sz="2000" b="1" dirty="0" smtClean="0">
              <a:solidFill>
                <a:srgbClr val="00B050"/>
              </a:solidFill>
            </a:rPr>
            <a:t>Scientific Computing</a:t>
          </a:r>
          <a:endParaRPr lang="en-US" sz="2000" b="1" dirty="0">
            <a:solidFill>
              <a:srgbClr val="00B050"/>
            </a:solidFill>
          </a:endParaRPr>
        </a:p>
      </dgm:t>
    </dgm:pt>
    <dgm:pt modelId="{80965330-5CC0-4173-BD84-5C8B7C8D3765}" type="parTrans" cxnId="{F849E671-2879-450A-A5B8-2789558474FA}">
      <dgm:prSet/>
      <dgm:spPr/>
      <dgm:t>
        <a:bodyPr/>
        <a:lstStyle/>
        <a:p>
          <a:endParaRPr lang="en-US"/>
        </a:p>
      </dgm:t>
    </dgm:pt>
    <dgm:pt modelId="{E632E04C-C78C-4DE8-8DDC-7405CD124DE5}" type="sibTrans" cxnId="{F849E671-2879-450A-A5B8-2789558474FA}">
      <dgm:prSet/>
      <dgm:spPr/>
      <dgm:t>
        <a:bodyPr/>
        <a:lstStyle/>
        <a:p>
          <a:endParaRPr lang="en-US"/>
        </a:p>
      </dgm:t>
    </dgm:pt>
    <dgm:pt modelId="{BE4E743F-69FE-497A-A272-B51779465449}" type="pres">
      <dgm:prSet presAssocID="{22FD7D04-23C3-458B-A1BF-E3D10C068F4D}" presName="Name0" presStyleCnt="0">
        <dgm:presLayoutVars>
          <dgm:chMax val="7"/>
          <dgm:dir/>
          <dgm:resizeHandles val="exact"/>
        </dgm:presLayoutVars>
      </dgm:prSet>
      <dgm:spPr/>
    </dgm:pt>
    <dgm:pt modelId="{894F7C39-9FA8-4D7F-86C7-1AFEEA2D996B}" type="pres">
      <dgm:prSet presAssocID="{22FD7D04-23C3-458B-A1BF-E3D10C068F4D}" presName="ellipse1" presStyleLbl="vennNode1" presStyleIdx="0" presStyleCnt="3">
        <dgm:presLayoutVars>
          <dgm:bulletEnabled val="1"/>
        </dgm:presLayoutVars>
      </dgm:prSet>
      <dgm:spPr/>
      <dgm:t>
        <a:bodyPr/>
        <a:lstStyle/>
        <a:p>
          <a:endParaRPr lang="en-US"/>
        </a:p>
      </dgm:t>
    </dgm:pt>
    <dgm:pt modelId="{0CD485F8-A09D-4A8F-89CE-4B298FD20AFE}" type="pres">
      <dgm:prSet presAssocID="{22FD7D04-23C3-458B-A1BF-E3D10C068F4D}" presName="ellipse2" presStyleLbl="vennNode1" presStyleIdx="1" presStyleCnt="3">
        <dgm:presLayoutVars>
          <dgm:bulletEnabled val="1"/>
        </dgm:presLayoutVars>
      </dgm:prSet>
      <dgm:spPr/>
      <dgm:t>
        <a:bodyPr/>
        <a:lstStyle/>
        <a:p>
          <a:endParaRPr lang="en-US"/>
        </a:p>
      </dgm:t>
    </dgm:pt>
    <dgm:pt modelId="{12951BBD-C8A1-44B6-BFCB-9DA25AE6F154}" type="pres">
      <dgm:prSet presAssocID="{22FD7D04-23C3-458B-A1BF-E3D10C068F4D}" presName="ellipse3" presStyleLbl="vennNode1" presStyleIdx="2" presStyleCnt="3">
        <dgm:presLayoutVars>
          <dgm:bulletEnabled val="1"/>
        </dgm:presLayoutVars>
      </dgm:prSet>
      <dgm:spPr/>
      <dgm:t>
        <a:bodyPr/>
        <a:lstStyle/>
        <a:p>
          <a:endParaRPr lang="en-US"/>
        </a:p>
      </dgm:t>
    </dgm:pt>
  </dgm:ptLst>
  <dgm:cxnLst>
    <dgm:cxn modelId="{9027B00C-6B0A-4A12-AF43-08D6D49967DF}" srcId="{22FD7D04-23C3-458B-A1BF-E3D10C068F4D}" destId="{0ED67C8B-D001-4DCE-BA4E-C3A9C92D3D7E}" srcOrd="1" destOrd="0" parTransId="{F901D2E1-DEE7-4150-B18E-5648C86F4B09}" sibTransId="{ACEEC669-39FC-41D6-B044-F630A863F6EE}"/>
    <dgm:cxn modelId="{3D10FB8E-AF8A-4E79-87F7-1E36829C3890}" type="presOf" srcId="{22FD7D04-23C3-458B-A1BF-E3D10C068F4D}" destId="{BE4E743F-69FE-497A-A272-B51779465449}" srcOrd="0" destOrd="0" presId="urn:microsoft.com/office/officeart/2005/8/layout/rings"/>
    <dgm:cxn modelId="{0DEB6BC4-6133-4423-9645-F2C2F5BA671D}" type="presOf" srcId="{0ED67C8B-D001-4DCE-BA4E-C3A9C92D3D7E}" destId="{0CD485F8-A09D-4A8F-89CE-4B298FD20AFE}" srcOrd="0" destOrd="0" presId="urn:microsoft.com/office/officeart/2005/8/layout/rings"/>
    <dgm:cxn modelId="{5F4D7A7E-4AC2-41CD-85B0-F53BE83AF6C9}" srcId="{22FD7D04-23C3-458B-A1BF-E3D10C068F4D}" destId="{27A0B10A-DC0B-4CC3-85B9-A68867FD7FB4}" srcOrd="0" destOrd="0" parTransId="{B26E4150-AEF8-4BAA-803D-9EDB2A43E1F1}" sibTransId="{B9305692-30E6-4D8D-9954-2947721E2574}"/>
    <dgm:cxn modelId="{CC87C952-4F52-4920-AC07-3C277CBCC0CA}" type="presOf" srcId="{5F375355-5560-4C16-BF7A-82914D66DBCE}" destId="{12951BBD-C8A1-44B6-BFCB-9DA25AE6F154}" srcOrd="0" destOrd="0" presId="urn:microsoft.com/office/officeart/2005/8/layout/rings"/>
    <dgm:cxn modelId="{6EC55AA1-23AC-40BF-A1A9-FF988F68B07F}" type="presOf" srcId="{27A0B10A-DC0B-4CC3-85B9-A68867FD7FB4}" destId="{894F7C39-9FA8-4D7F-86C7-1AFEEA2D996B}" srcOrd="0" destOrd="0" presId="urn:microsoft.com/office/officeart/2005/8/layout/rings"/>
    <dgm:cxn modelId="{F849E671-2879-450A-A5B8-2789558474FA}" srcId="{22FD7D04-23C3-458B-A1BF-E3D10C068F4D}" destId="{5F375355-5560-4C16-BF7A-82914D66DBCE}" srcOrd="2" destOrd="0" parTransId="{80965330-5CC0-4173-BD84-5C8B7C8D3765}" sibTransId="{E632E04C-C78C-4DE8-8DDC-7405CD124DE5}"/>
    <dgm:cxn modelId="{DDF0A3A8-29D2-4672-AA69-FF3FD7C9E935}" type="presParOf" srcId="{BE4E743F-69FE-497A-A272-B51779465449}" destId="{894F7C39-9FA8-4D7F-86C7-1AFEEA2D996B}" srcOrd="0" destOrd="0" presId="urn:microsoft.com/office/officeart/2005/8/layout/rings"/>
    <dgm:cxn modelId="{CE2D4FDB-6663-4573-BF27-41DBBDE40E5A}" type="presParOf" srcId="{BE4E743F-69FE-497A-A272-B51779465449}" destId="{0CD485F8-A09D-4A8F-89CE-4B298FD20AFE}" srcOrd="1" destOrd="0" presId="urn:microsoft.com/office/officeart/2005/8/layout/rings"/>
    <dgm:cxn modelId="{60600D84-D0A4-4EB6-9E3B-8EC77E4C3B63}" type="presParOf" srcId="{BE4E743F-69FE-497A-A272-B51779465449}" destId="{12951BBD-C8A1-44B6-BFCB-9DA25AE6F154}" srcOrd="2" destOrd="0" presId="urn:microsoft.com/office/officeart/2005/8/layout/ring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93D5E5-99AC-4A91-B295-17D7EB422E0B}" type="doc">
      <dgm:prSet loTypeId="urn:microsoft.com/office/officeart/2005/8/layout/hierarchy4" loCatId="list" qsTypeId="urn:microsoft.com/office/officeart/2005/8/quickstyle/3d2" qsCatId="3D" csTypeId="urn:microsoft.com/office/officeart/2005/8/colors/accent1_2" csCatId="accent1" phldr="1"/>
      <dgm:spPr/>
    </dgm:pt>
    <dgm:pt modelId="{5A7D0526-A87F-4EE9-A8FF-985C2008D28A}">
      <dgm:prSet phldrT="[Text]" custT="1"/>
      <dgm:spPr/>
      <dgm:t>
        <a:bodyPr/>
        <a:lstStyle/>
        <a:p>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Core  Computer Science</a:t>
          </a: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BC093B3F-EF0A-465A-88EA-8ED97901652E}" type="parTrans" cxnId="{4CAAFDE9-5FD7-4A68-984F-53E0E31EE0BD}">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1694CD70-7E06-4384-AC97-C611FEE5EEA9}" type="sibTrans" cxnId="{4CAAFDE9-5FD7-4A68-984F-53E0E31EE0BD}">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279B5D34-CD5D-46FD-9E24-79D1DEA58EA7}">
      <dgm:prSet phldrT="[Text]" custT="1"/>
      <dgm:spPr/>
      <dgm:t>
        <a:bodyPr/>
        <a:lstStyle/>
        <a:p>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Earth, Energy &amp;</a:t>
          </a:r>
          <a:br>
            <a:rPr lang="en-US" sz="1600" b="1" dirty="0" smtClean="0">
              <a:solidFill>
                <a:schemeClr val="bg1"/>
              </a:solidFill>
              <a:effectLst>
                <a:outerShdw blurRad="38100" dist="38100" dir="2700000" algn="tl">
                  <a:srgbClr val="000000">
                    <a:alpha val="43137"/>
                  </a:srgbClr>
                </a:outerShdw>
              </a:effectLst>
              <a:latin typeface="+mj-lt"/>
              <a:cs typeface="Arial" pitchFamily="34" charset="0"/>
            </a:rPr>
          </a:br>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Environment</a:t>
          </a: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E08339D7-E89D-472C-AF8D-9F9E7D398D31}" type="parTrans" cxnId="{C113BA0E-DD5B-4131-B144-58DA3EB0C2E1}">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8786222F-D483-40FC-931A-63DE1F080FC6}" type="sibTrans" cxnId="{C113BA0E-DD5B-4131-B144-58DA3EB0C2E1}">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2BAC5F03-5703-4E46-B595-A09F3A413879}">
      <dgm:prSet phldrT="[Text]" custT="1"/>
      <dgm:spPr/>
      <dgm:t>
        <a:bodyPr/>
        <a:lstStyle/>
        <a:p>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Health &amp; Wellbeing</a:t>
          </a: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ECB66254-2CA7-4418-B815-F63309F27CEE}" type="parTrans" cxnId="{A6BB1B6C-E62E-46A3-AF30-A29CBF2AA1F8}">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BC0DC066-3A09-46F9-B884-5D6D30D2417C}" type="sibTrans" cxnId="{A6BB1B6C-E62E-46A3-AF30-A29CBF2AA1F8}">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0A3DFEC9-3540-4095-89ED-973A2DF553FB}">
      <dgm:prSet phldrT="[Text]" custT="1"/>
      <dgm:spPr/>
      <dgm:t>
        <a:bodyPr/>
        <a:lstStyle/>
        <a:p>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Education &amp; Scholarly Communication</a:t>
          </a: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r>
            <a:rPr lang="en-US" sz="1400" b="1" dirty="0" smtClean="0">
              <a:solidFill>
                <a:schemeClr val="bg1"/>
              </a:solidFill>
              <a:effectLst>
                <a:outerShdw blurRad="38100" dist="38100" dir="2700000" algn="tl">
                  <a:srgbClr val="000000">
                    <a:alpha val="43137"/>
                  </a:srgbClr>
                </a:outerShdw>
              </a:effectLst>
              <a:latin typeface="+mj-lt"/>
              <a:cs typeface="Arial" pitchFamily="34" charset="0"/>
            </a:rPr>
            <a:t> </a:t>
          </a:r>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581BE32E-18FA-4143-BBFD-39F912DFE6ED}" type="parTrans" cxnId="{3BD99187-AB11-4464-B226-8575C8D03AE5}">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807E2B26-DD56-4865-A933-66F900DA5170}" type="sibTrans" cxnId="{3BD99187-AB11-4464-B226-8575C8D03AE5}">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4141CFEF-36E0-4242-96E0-C678C00904A0}" type="pres">
      <dgm:prSet presAssocID="{8A93D5E5-99AC-4A91-B295-17D7EB422E0B}" presName="Name0" presStyleCnt="0">
        <dgm:presLayoutVars>
          <dgm:chPref val="1"/>
          <dgm:dir/>
          <dgm:animOne val="branch"/>
          <dgm:animLvl val="lvl"/>
          <dgm:resizeHandles/>
        </dgm:presLayoutVars>
      </dgm:prSet>
      <dgm:spPr/>
    </dgm:pt>
    <dgm:pt modelId="{24FC1D55-1433-4A9F-891E-7659EBE5EB3C}" type="pres">
      <dgm:prSet presAssocID="{5A7D0526-A87F-4EE9-A8FF-985C2008D28A}" presName="vertOne" presStyleCnt="0"/>
      <dgm:spPr/>
    </dgm:pt>
    <dgm:pt modelId="{45D288DE-1997-481C-B4AF-63281ECF881E}" type="pres">
      <dgm:prSet presAssocID="{5A7D0526-A87F-4EE9-A8FF-985C2008D28A}" presName="txOne" presStyleLbl="node0" presStyleIdx="0" presStyleCnt="4" custScaleX="58051">
        <dgm:presLayoutVars>
          <dgm:chPref val="3"/>
        </dgm:presLayoutVars>
      </dgm:prSet>
      <dgm:spPr/>
      <dgm:t>
        <a:bodyPr/>
        <a:lstStyle/>
        <a:p>
          <a:endParaRPr lang="en-US"/>
        </a:p>
      </dgm:t>
    </dgm:pt>
    <dgm:pt modelId="{77A465F6-C7F5-4317-A341-52EF779236BD}" type="pres">
      <dgm:prSet presAssocID="{5A7D0526-A87F-4EE9-A8FF-985C2008D28A}" presName="horzOne" presStyleCnt="0"/>
      <dgm:spPr/>
    </dgm:pt>
    <dgm:pt modelId="{D4B5D8D5-2D27-496F-8BD1-94DC36621660}" type="pres">
      <dgm:prSet presAssocID="{1694CD70-7E06-4384-AC97-C611FEE5EEA9}" presName="sibSpaceOne" presStyleCnt="0"/>
      <dgm:spPr/>
    </dgm:pt>
    <dgm:pt modelId="{51E61416-D2A1-4713-BCC1-AB223F8426E4}" type="pres">
      <dgm:prSet presAssocID="{279B5D34-CD5D-46FD-9E24-79D1DEA58EA7}" presName="vertOne" presStyleCnt="0"/>
      <dgm:spPr/>
    </dgm:pt>
    <dgm:pt modelId="{B8A37E08-9FC9-4BDB-9A1F-97BC329946FE}" type="pres">
      <dgm:prSet presAssocID="{279B5D34-CD5D-46FD-9E24-79D1DEA58EA7}" presName="txOne" presStyleLbl="node0" presStyleIdx="1" presStyleCnt="4" custScaleX="57594">
        <dgm:presLayoutVars>
          <dgm:chPref val="3"/>
        </dgm:presLayoutVars>
      </dgm:prSet>
      <dgm:spPr/>
      <dgm:t>
        <a:bodyPr/>
        <a:lstStyle/>
        <a:p>
          <a:endParaRPr lang="en-US"/>
        </a:p>
      </dgm:t>
    </dgm:pt>
    <dgm:pt modelId="{A2D96018-00B0-4657-B51B-97E7EB02D324}" type="pres">
      <dgm:prSet presAssocID="{279B5D34-CD5D-46FD-9E24-79D1DEA58EA7}" presName="horzOne" presStyleCnt="0"/>
      <dgm:spPr/>
    </dgm:pt>
    <dgm:pt modelId="{7B0E08D7-3F4C-41CB-93A8-B3F9C60B699F}" type="pres">
      <dgm:prSet presAssocID="{8786222F-D483-40FC-931A-63DE1F080FC6}" presName="sibSpaceOne" presStyleCnt="0"/>
      <dgm:spPr/>
    </dgm:pt>
    <dgm:pt modelId="{A8436D9A-0712-41A0-9F24-0859191168E2}" type="pres">
      <dgm:prSet presAssocID="{0A3DFEC9-3540-4095-89ED-973A2DF553FB}" presName="vertOne" presStyleCnt="0"/>
      <dgm:spPr/>
    </dgm:pt>
    <dgm:pt modelId="{831AA79F-B7E1-4096-A21F-666ECB7E6D8F}" type="pres">
      <dgm:prSet presAssocID="{0A3DFEC9-3540-4095-89ED-973A2DF553FB}" presName="txOne" presStyleLbl="node0" presStyleIdx="2" presStyleCnt="4" custScaleX="60777" custLinFactNeighborY="237">
        <dgm:presLayoutVars>
          <dgm:chPref val="3"/>
        </dgm:presLayoutVars>
      </dgm:prSet>
      <dgm:spPr/>
      <dgm:t>
        <a:bodyPr/>
        <a:lstStyle/>
        <a:p>
          <a:endParaRPr lang="en-US"/>
        </a:p>
      </dgm:t>
    </dgm:pt>
    <dgm:pt modelId="{6F64C487-15BF-499F-996C-4A30613BEC2B}" type="pres">
      <dgm:prSet presAssocID="{0A3DFEC9-3540-4095-89ED-973A2DF553FB}" presName="horzOne" presStyleCnt="0"/>
      <dgm:spPr/>
    </dgm:pt>
    <dgm:pt modelId="{51A90789-85F0-4E1F-A224-75914C9058AD}" type="pres">
      <dgm:prSet presAssocID="{807E2B26-DD56-4865-A933-66F900DA5170}" presName="sibSpaceOne" presStyleCnt="0"/>
      <dgm:spPr/>
    </dgm:pt>
    <dgm:pt modelId="{4ABDA412-558C-4B67-929A-6199D63F13C4}" type="pres">
      <dgm:prSet presAssocID="{2BAC5F03-5703-4E46-B595-A09F3A413879}" presName="vertOne" presStyleCnt="0"/>
      <dgm:spPr/>
    </dgm:pt>
    <dgm:pt modelId="{C6CC447D-4777-44AA-BB27-425FE1D1D2FF}" type="pres">
      <dgm:prSet presAssocID="{2BAC5F03-5703-4E46-B595-A09F3A413879}" presName="txOne" presStyleLbl="node0" presStyleIdx="3" presStyleCnt="4" custScaleX="63657">
        <dgm:presLayoutVars>
          <dgm:chPref val="3"/>
        </dgm:presLayoutVars>
      </dgm:prSet>
      <dgm:spPr/>
      <dgm:t>
        <a:bodyPr/>
        <a:lstStyle/>
        <a:p>
          <a:endParaRPr lang="en-US"/>
        </a:p>
      </dgm:t>
    </dgm:pt>
    <dgm:pt modelId="{91FE1AB5-C627-41AD-BB0C-6FA3C439CE05}" type="pres">
      <dgm:prSet presAssocID="{2BAC5F03-5703-4E46-B595-A09F3A413879}" presName="horzOne" presStyleCnt="0"/>
      <dgm:spPr/>
    </dgm:pt>
  </dgm:ptLst>
  <dgm:cxnLst>
    <dgm:cxn modelId="{3BD99187-AB11-4464-B226-8575C8D03AE5}" srcId="{8A93D5E5-99AC-4A91-B295-17D7EB422E0B}" destId="{0A3DFEC9-3540-4095-89ED-973A2DF553FB}" srcOrd="2" destOrd="0" parTransId="{581BE32E-18FA-4143-BBFD-39F912DFE6ED}" sibTransId="{807E2B26-DD56-4865-A933-66F900DA5170}"/>
    <dgm:cxn modelId="{8D4F0AEA-E4F1-41D8-B577-6990963603B4}" type="presOf" srcId="{0A3DFEC9-3540-4095-89ED-973A2DF553FB}" destId="{831AA79F-B7E1-4096-A21F-666ECB7E6D8F}" srcOrd="0" destOrd="0" presId="urn:microsoft.com/office/officeart/2005/8/layout/hierarchy4"/>
    <dgm:cxn modelId="{C113BA0E-DD5B-4131-B144-58DA3EB0C2E1}" srcId="{8A93D5E5-99AC-4A91-B295-17D7EB422E0B}" destId="{279B5D34-CD5D-46FD-9E24-79D1DEA58EA7}" srcOrd="1" destOrd="0" parTransId="{E08339D7-E89D-472C-AF8D-9F9E7D398D31}" sibTransId="{8786222F-D483-40FC-931A-63DE1F080FC6}"/>
    <dgm:cxn modelId="{264AA210-7F6B-4AAF-92C3-4A7384791AC9}" type="presOf" srcId="{279B5D34-CD5D-46FD-9E24-79D1DEA58EA7}" destId="{B8A37E08-9FC9-4BDB-9A1F-97BC329946FE}" srcOrd="0" destOrd="0" presId="urn:microsoft.com/office/officeart/2005/8/layout/hierarchy4"/>
    <dgm:cxn modelId="{0889E675-0E1B-4DE4-B606-B531BBD75DB2}" type="presOf" srcId="{2BAC5F03-5703-4E46-B595-A09F3A413879}" destId="{C6CC447D-4777-44AA-BB27-425FE1D1D2FF}" srcOrd="0" destOrd="0" presId="urn:microsoft.com/office/officeart/2005/8/layout/hierarchy4"/>
    <dgm:cxn modelId="{715E67F8-010C-4CF4-9ACE-3A3B11AEA00B}" type="presOf" srcId="{8A93D5E5-99AC-4A91-B295-17D7EB422E0B}" destId="{4141CFEF-36E0-4242-96E0-C678C00904A0}" srcOrd="0" destOrd="0" presId="urn:microsoft.com/office/officeart/2005/8/layout/hierarchy4"/>
    <dgm:cxn modelId="{732C51CE-EE1B-4A4E-82A5-9E22E2D62664}" type="presOf" srcId="{5A7D0526-A87F-4EE9-A8FF-985C2008D28A}" destId="{45D288DE-1997-481C-B4AF-63281ECF881E}" srcOrd="0" destOrd="0" presId="urn:microsoft.com/office/officeart/2005/8/layout/hierarchy4"/>
    <dgm:cxn modelId="{4CAAFDE9-5FD7-4A68-984F-53E0E31EE0BD}" srcId="{8A93D5E5-99AC-4A91-B295-17D7EB422E0B}" destId="{5A7D0526-A87F-4EE9-A8FF-985C2008D28A}" srcOrd="0" destOrd="0" parTransId="{BC093B3F-EF0A-465A-88EA-8ED97901652E}" sibTransId="{1694CD70-7E06-4384-AC97-C611FEE5EEA9}"/>
    <dgm:cxn modelId="{A6BB1B6C-E62E-46A3-AF30-A29CBF2AA1F8}" srcId="{8A93D5E5-99AC-4A91-B295-17D7EB422E0B}" destId="{2BAC5F03-5703-4E46-B595-A09F3A413879}" srcOrd="3" destOrd="0" parTransId="{ECB66254-2CA7-4418-B815-F63309F27CEE}" sibTransId="{BC0DC066-3A09-46F9-B884-5D6D30D2417C}"/>
    <dgm:cxn modelId="{ABE22438-08DA-4EE8-8155-2A1D6C98CB79}" type="presParOf" srcId="{4141CFEF-36E0-4242-96E0-C678C00904A0}" destId="{24FC1D55-1433-4A9F-891E-7659EBE5EB3C}" srcOrd="0" destOrd="0" presId="urn:microsoft.com/office/officeart/2005/8/layout/hierarchy4"/>
    <dgm:cxn modelId="{A691DD45-B57B-4F81-8988-CC36C37ED9A5}" type="presParOf" srcId="{24FC1D55-1433-4A9F-891E-7659EBE5EB3C}" destId="{45D288DE-1997-481C-B4AF-63281ECF881E}" srcOrd="0" destOrd="0" presId="urn:microsoft.com/office/officeart/2005/8/layout/hierarchy4"/>
    <dgm:cxn modelId="{A0242F99-B4A0-4763-9FDF-C219FEA90C16}" type="presParOf" srcId="{24FC1D55-1433-4A9F-891E-7659EBE5EB3C}" destId="{77A465F6-C7F5-4317-A341-52EF779236BD}" srcOrd="1" destOrd="0" presId="urn:microsoft.com/office/officeart/2005/8/layout/hierarchy4"/>
    <dgm:cxn modelId="{5F3C047F-F911-4389-803E-D6289854EFAF}" type="presParOf" srcId="{4141CFEF-36E0-4242-96E0-C678C00904A0}" destId="{D4B5D8D5-2D27-496F-8BD1-94DC36621660}" srcOrd="1" destOrd="0" presId="urn:microsoft.com/office/officeart/2005/8/layout/hierarchy4"/>
    <dgm:cxn modelId="{FA8F90FD-C664-47A4-BD29-8D525C5BEA9B}" type="presParOf" srcId="{4141CFEF-36E0-4242-96E0-C678C00904A0}" destId="{51E61416-D2A1-4713-BCC1-AB223F8426E4}" srcOrd="2" destOrd="0" presId="urn:microsoft.com/office/officeart/2005/8/layout/hierarchy4"/>
    <dgm:cxn modelId="{EFB9F047-774D-45A7-AC74-7364F50FD378}" type="presParOf" srcId="{51E61416-D2A1-4713-BCC1-AB223F8426E4}" destId="{B8A37E08-9FC9-4BDB-9A1F-97BC329946FE}" srcOrd="0" destOrd="0" presId="urn:microsoft.com/office/officeart/2005/8/layout/hierarchy4"/>
    <dgm:cxn modelId="{DBE80026-0ABE-4635-A940-D684CBE6B9A7}" type="presParOf" srcId="{51E61416-D2A1-4713-BCC1-AB223F8426E4}" destId="{A2D96018-00B0-4657-B51B-97E7EB02D324}" srcOrd="1" destOrd="0" presId="urn:microsoft.com/office/officeart/2005/8/layout/hierarchy4"/>
    <dgm:cxn modelId="{94E7F60E-AEBB-4385-A243-05EAF63BF77C}" type="presParOf" srcId="{4141CFEF-36E0-4242-96E0-C678C00904A0}" destId="{7B0E08D7-3F4C-41CB-93A8-B3F9C60B699F}" srcOrd="3" destOrd="0" presId="urn:microsoft.com/office/officeart/2005/8/layout/hierarchy4"/>
    <dgm:cxn modelId="{B21F3415-F23A-4765-9370-4474EE0760E3}" type="presParOf" srcId="{4141CFEF-36E0-4242-96E0-C678C00904A0}" destId="{A8436D9A-0712-41A0-9F24-0859191168E2}" srcOrd="4" destOrd="0" presId="urn:microsoft.com/office/officeart/2005/8/layout/hierarchy4"/>
    <dgm:cxn modelId="{AF63D747-0EB3-47AB-A95E-08B614E46A15}" type="presParOf" srcId="{A8436D9A-0712-41A0-9F24-0859191168E2}" destId="{831AA79F-B7E1-4096-A21F-666ECB7E6D8F}" srcOrd="0" destOrd="0" presId="urn:microsoft.com/office/officeart/2005/8/layout/hierarchy4"/>
    <dgm:cxn modelId="{C3E9CC26-3547-4FD5-9BE7-BDF5A6C92FDA}" type="presParOf" srcId="{A8436D9A-0712-41A0-9F24-0859191168E2}" destId="{6F64C487-15BF-499F-996C-4A30613BEC2B}" srcOrd="1" destOrd="0" presId="urn:microsoft.com/office/officeart/2005/8/layout/hierarchy4"/>
    <dgm:cxn modelId="{7F66C9E9-A38C-4634-BE4B-689E7710B2B9}" type="presParOf" srcId="{4141CFEF-36E0-4242-96E0-C678C00904A0}" destId="{51A90789-85F0-4E1F-A224-75914C9058AD}" srcOrd="5" destOrd="0" presId="urn:microsoft.com/office/officeart/2005/8/layout/hierarchy4"/>
    <dgm:cxn modelId="{CCC162C6-A721-49C0-8B05-8E3958A29D9E}" type="presParOf" srcId="{4141CFEF-36E0-4242-96E0-C678C00904A0}" destId="{4ABDA412-558C-4B67-929A-6199D63F13C4}" srcOrd="6" destOrd="0" presId="urn:microsoft.com/office/officeart/2005/8/layout/hierarchy4"/>
    <dgm:cxn modelId="{87E18634-0FB6-4255-93C5-E610F2F7B194}" type="presParOf" srcId="{4ABDA412-558C-4B67-929A-6199D63F13C4}" destId="{C6CC447D-4777-44AA-BB27-425FE1D1D2FF}" srcOrd="0" destOrd="0" presId="urn:microsoft.com/office/officeart/2005/8/layout/hierarchy4"/>
    <dgm:cxn modelId="{B0D2E675-226D-479C-A1C1-9764D34C6F32}" type="presParOf" srcId="{4ABDA412-558C-4B67-929A-6199D63F13C4}" destId="{91FE1AB5-C627-41AD-BB0C-6FA3C439CE05}"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F7C39-9FA8-4D7F-86C7-1AFEEA2D996B}">
      <dsp:nvSpPr>
        <dsp:cNvPr id="0" name=""/>
        <dsp:cNvSpPr/>
      </dsp:nvSpPr>
      <dsp:spPr>
        <a:xfrm>
          <a:off x="1373113" y="0"/>
          <a:ext cx="2139370" cy="2139339"/>
        </a:xfrm>
        <a:prstGeom prst="ellipse">
          <a:avLst/>
        </a:prstGeom>
        <a:solidFill>
          <a:schemeClr val="accent4">
            <a:hueOff val="0"/>
            <a:satOff val="0"/>
            <a:lum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50"/>
              </a:solidFill>
            </a:rPr>
            <a:t>Publishing</a:t>
          </a:r>
          <a:endParaRPr lang="en-US" sz="2100" b="1" kern="1200" dirty="0">
            <a:solidFill>
              <a:srgbClr val="00B050"/>
            </a:solidFill>
          </a:endParaRPr>
        </a:p>
      </dsp:txBody>
      <dsp:txXfrm>
        <a:off x="1686416" y="313299"/>
        <a:ext cx="1512764" cy="1512741"/>
      </dsp:txXfrm>
    </dsp:sp>
    <dsp:sp modelId="{0CD485F8-A09D-4A8F-89CE-4B298FD20AFE}">
      <dsp:nvSpPr>
        <dsp:cNvPr id="0" name=""/>
        <dsp:cNvSpPr/>
      </dsp:nvSpPr>
      <dsp:spPr>
        <a:xfrm>
          <a:off x="2474266" y="1426820"/>
          <a:ext cx="2139370" cy="2139339"/>
        </a:xfrm>
        <a:prstGeom prst="ellipse">
          <a:avLst/>
        </a:prstGeom>
        <a:solidFill>
          <a:schemeClr val="accent4">
            <a:alpha val="50000"/>
            <a:hueOff val="-2232385"/>
            <a:satOff val="13449"/>
            <a:lumOff val="1078"/>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Research Management</a:t>
          </a:r>
          <a:endParaRPr lang="en-US" sz="1900" kern="1200" dirty="0"/>
        </a:p>
      </dsp:txBody>
      <dsp:txXfrm>
        <a:off x="2787569" y="1740119"/>
        <a:ext cx="1512764" cy="1512741"/>
      </dsp:txXfrm>
    </dsp:sp>
    <dsp:sp modelId="{12951BBD-C8A1-44B6-BFCB-9DA25AE6F154}">
      <dsp:nvSpPr>
        <dsp:cNvPr id="0" name=""/>
        <dsp:cNvSpPr/>
      </dsp:nvSpPr>
      <dsp:spPr>
        <a:xfrm>
          <a:off x="3574116" y="0"/>
          <a:ext cx="2139370" cy="2139339"/>
        </a:xfrm>
        <a:prstGeom prst="ellipse">
          <a:avLst/>
        </a:prstGeom>
        <a:solidFill>
          <a:schemeClr val="accent4">
            <a:alpha val="50000"/>
            <a:hueOff val="-4464770"/>
            <a:satOff val="26899"/>
            <a:lumOff val="2156"/>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Scientific Computing</a:t>
          </a:r>
          <a:endParaRPr lang="en-US" sz="1900" kern="1200" dirty="0"/>
        </a:p>
      </dsp:txBody>
      <dsp:txXfrm>
        <a:off x="3887419" y="313299"/>
        <a:ext cx="1512764" cy="1512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F7C39-9FA8-4D7F-86C7-1AFEEA2D996B}">
      <dsp:nvSpPr>
        <dsp:cNvPr id="0" name=""/>
        <dsp:cNvSpPr/>
      </dsp:nvSpPr>
      <dsp:spPr>
        <a:xfrm>
          <a:off x="1373113" y="0"/>
          <a:ext cx="2139370" cy="2139339"/>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dirty="0" smtClean="0"/>
            <a:t>Publishing</a:t>
          </a:r>
          <a:endParaRPr lang="en-US" sz="1900" b="0" kern="1200" dirty="0"/>
        </a:p>
      </dsp:txBody>
      <dsp:txXfrm>
        <a:off x="1686416" y="313299"/>
        <a:ext cx="1512764" cy="1512741"/>
      </dsp:txXfrm>
    </dsp:sp>
    <dsp:sp modelId="{0CD485F8-A09D-4A8F-89CE-4B298FD20AFE}">
      <dsp:nvSpPr>
        <dsp:cNvPr id="0" name=""/>
        <dsp:cNvSpPr/>
      </dsp:nvSpPr>
      <dsp:spPr>
        <a:xfrm>
          <a:off x="2474266" y="1426820"/>
          <a:ext cx="2139370" cy="2139339"/>
        </a:xfrm>
        <a:prstGeom prst="ellipse">
          <a:avLst/>
        </a:prstGeom>
        <a:solidFill>
          <a:schemeClr val="accent4">
            <a:alpha val="50000"/>
            <a:hueOff val="-2232385"/>
            <a:satOff val="13449"/>
            <a:lumOff val="1078"/>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B050"/>
              </a:solidFill>
            </a:rPr>
            <a:t>Research Management</a:t>
          </a:r>
          <a:endParaRPr lang="en-US" sz="1900" b="1" kern="1200" dirty="0">
            <a:solidFill>
              <a:srgbClr val="00B050"/>
            </a:solidFill>
          </a:endParaRPr>
        </a:p>
      </dsp:txBody>
      <dsp:txXfrm>
        <a:off x="2787569" y="1740119"/>
        <a:ext cx="1512764" cy="1512741"/>
      </dsp:txXfrm>
    </dsp:sp>
    <dsp:sp modelId="{12951BBD-C8A1-44B6-BFCB-9DA25AE6F154}">
      <dsp:nvSpPr>
        <dsp:cNvPr id="0" name=""/>
        <dsp:cNvSpPr/>
      </dsp:nvSpPr>
      <dsp:spPr>
        <a:xfrm>
          <a:off x="3574116" y="0"/>
          <a:ext cx="2139370" cy="2139339"/>
        </a:xfrm>
        <a:prstGeom prst="ellipse">
          <a:avLst/>
        </a:prstGeom>
        <a:solidFill>
          <a:schemeClr val="accent4">
            <a:alpha val="50000"/>
            <a:hueOff val="-4464770"/>
            <a:satOff val="26899"/>
            <a:lumOff val="2156"/>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Scientific Computing</a:t>
          </a:r>
          <a:endParaRPr lang="en-US" sz="1900" kern="1200" dirty="0"/>
        </a:p>
      </dsp:txBody>
      <dsp:txXfrm>
        <a:off x="3887419" y="313299"/>
        <a:ext cx="1512764" cy="1512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F7C39-9FA8-4D7F-86C7-1AFEEA2D996B}">
      <dsp:nvSpPr>
        <dsp:cNvPr id="0" name=""/>
        <dsp:cNvSpPr/>
      </dsp:nvSpPr>
      <dsp:spPr>
        <a:xfrm>
          <a:off x="1373113" y="0"/>
          <a:ext cx="2139370" cy="2139339"/>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dirty="0" smtClean="0"/>
            <a:t>Publishing</a:t>
          </a:r>
          <a:endParaRPr lang="en-US" sz="1900" b="0" kern="1200" dirty="0"/>
        </a:p>
      </dsp:txBody>
      <dsp:txXfrm>
        <a:off x="1686416" y="313299"/>
        <a:ext cx="1512764" cy="1512741"/>
      </dsp:txXfrm>
    </dsp:sp>
    <dsp:sp modelId="{0CD485F8-A09D-4A8F-89CE-4B298FD20AFE}">
      <dsp:nvSpPr>
        <dsp:cNvPr id="0" name=""/>
        <dsp:cNvSpPr/>
      </dsp:nvSpPr>
      <dsp:spPr>
        <a:xfrm>
          <a:off x="2474266" y="1426820"/>
          <a:ext cx="2139370" cy="2139339"/>
        </a:xfrm>
        <a:prstGeom prst="ellipse">
          <a:avLst/>
        </a:prstGeom>
        <a:solidFill>
          <a:schemeClr val="accent4">
            <a:alpha val="50000"/>
            <a:hueOff val="-2232385"/>
            <a:satOff val="13449"/>
            <a:lumOff val="1078"/>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Research Management</a:t>
          </a:r>
          <a:endParaRPr lang="en-US" sz="1900" kern="1200" dirty="0"/>
        </a:p>
      </dsp:txBody>
      <dsp:txXfrm>
        <a:off x="2787569" y="1740119"/>
        <a:ext cx="1512764" cy="1512741"/>
      </dsp:txXfrm>
    </dsp:sp>
    <dsp:sp modelId="{12951BBD-C8A1-44B6-BFCB-9DA25AE6F154}">
      <dsp:nvSpPr>
        <dsp:cNvPr id="0" name=""/>
        <dsp:cNvSpPr/>
      </dsp:nvSpPr>
      <dsp:spPr>
        <a:xfrm>
          <a:off x="3574116" y="0"/>
          <a:ext cx="2139370" cy="2139339"/>
        </a:xfrm>
        <a:prstGeom prst="ellipse">
          <a:avLst/>
        </a:prstGeom>
        <a:solidFill>
          <a:schemeClr val="accent4">
            <a:alpha val="50000"/>
            <a:hueOff val="-4464770"/>
            <a:satOff val="26899"/>
            <a:lumOff val="2156"/>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50"/>
              </a:solidFill>
            </a:rPr>
            <a:t>Scientific Computing</a:t>
          </a:r>
          <a:endParaRPr lang="en-US" sz="2000" b="1" kern="1200" dirty="0">
            <a:solidFill>
              <a:srgbClr val="00B050"/>
            </a:solidFill>
          </a:endParaRPr>
        </a:p>
      </dsp:txBody>
      <dsp:txXfrm>
        <a:off x="3887419" y="313299"/>
        <a:ext cx="1512764" cy="1512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92657" cy="471170"/>
          </a:xfrm>
          <a:prstGeom prst="rect">
            <a:avLst/>
          </a:prstGeom>
        </p:spPr>
        <p:txBody>
          <a:bodyPr vert="horz" lIns="93067" tIns="46533" rIns="93067" bIns="46533" rtlCol="0"/>
          <a:lstStyle>
            <a:lvl1pPr algn="l">
              <a:defRPr sz="1200"/>
            </a:lvl1pPr>
          </a:lstStyle>
          <a:p>
            <a:endParaRPr lang="en-US"/>
          </a:p>
        </p:txBody>
      </p:sp>
      <p:sp>
        <p:nvSpPr>
          <p:cNvPr id="3" name="Date Placeholder 2"/>
          <p:cNvSpPr>
            <a:spLocks noGrp="1"/>
          </p:cNvSpPr>
          <p:nvPr>
            <p:ph type="dt" sz="quarter" idx="1"/>
          </p:nvPr>
        </p:nvSpPr>
        <p:spPr>
          <a:xfrm>
            <a:off x="4043128" y="2"/>
            <a:ext cx="3092657" cy="471170"/>
          </a:xfrm>
          <a:prstGeom prst="rect">
            <a:avLst/>
          </a:prstGeom>
        </p:spPr>
        <p:txBody>
          <a:bodyPr vert="horz" lIns="93067" tIns="46533" rIns="93067" bIns="46533" rtlCol="0"/>
          <a:lstStyle>
            <a:lvl1pPr algn="r">
              <a:defRPr sz="1200"/>
            </a:lvl1pPr>
          </a:lstStyle>
          <a:p>
            <a:fld id="{622BB480-31DA-4E7A-A6FB-A9BE051A5E66}" type="datetimeFigureOut">
              <a:rPr lang="en-US" smtClean="0"/>
              <a:pPr/>
              <a:t>7/1/2010</a:t>
            </a:fld>
            <a:endParaRPr lang="en-US"/>
          </a:p>
        </p:txBody>
      </p:sp>
      <p:sp>
        <p:nvSpPr>
          <p:cNvPr id="4" name="Footer Placeholder 3"/>
          <p:cNvSpPr>
            <a:spLocks noGrp="1"/>
          </p:cNvSpPr>
          <p:nvPr>
            <p:ph type="ftr" sz="quarter" idx="2"/>
          </p:nvPr>
        </p:nvSpPr>
        <p:spPr>
          <a:xfrm>
            <a:off x="3" y="8950617"/>
            <a:ext cx="3092657" cy="471170"/>
          </a:xfrm>
          <a:prstGeom prst="rect">
            <a:avLst/>
          </a:prstGeom>
        </p:spPr>
        <p:txBody>
          <a:bodyPr vert="horz" lIns="93067" tIns="46533" rIns="93067" bIns="46533" rtlCol="0" anchor="b"/>
          <a:lstStyle>
            <a:lvl1pPr algn="l">
              <a:defRPr sz="1200"/>
            </a:lvl1pPr>
          </a:lstStyle>
          <a:p>
            <a:endParaRPr lang="en-US"/>
          </a:p>
        </p:txBody>
      </p:sp>
      <p:sp>
        <p:nvSpPr>
          <p:cNvPr id="5" name="Slide Number Placeholder 4"/>
          <p:cNvSpPr>
            <a:spLocks noGrp="1"/>
          </p:cNvSpPr>
          <p:nvPr>
            <p:ph type="sldNum" sz="quarter" idx="3"/>
          </p:nvPr>
        </p:nvSpPr>
        <p:spPr>
          <a:xfrm>
            <a:off x="4043128" y="8950617"/>
            <a:ext cx="3092657" cy="471170"/>
          </a:xfrm>
          <a:prstGeom prst="rect">
            <a:avLst/>
          </a:prstGeom>
        </p:spPr>
        <p:txBody>
          <a:bodyPr vert="horz" lIns="93067" tIns="46533" rIns="93067" bIns="46533" rtlCol="0" anchor="b"/>
          <a:lstStyle>
            <a:lvl1pPr algn="r">
              <a:defRPr sz="1200"/>
            </a:lvl1pPr>
          </a:lstStyle>
          <a:p>
            <a:fld id="{182BC2CC-2600-44CA-B9B6-CCEFB2B13E6C}" type="slidenum">
              <a:rPr lang="en-US" smtClean="0"/>
              <a:pPr/>
              <a:t>‹#›</a:t>
            </a:fld>
            <a:endParaRPr lang="en-US"/>
          </a:p>
        </p:txBody>
      </p:sp>
    </p:spTree>
    <p:extLst>
      <p:ext uri="{BB962C8B-B14F-4D97-AF65-F5344CB8AC3E}">
        <p14:creationId xmlns:p14="http://schemas.microsoft.com/office/powerpoint/2010/main" val="2113412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92874" cy="471170"/>
          </a:xfrm>
          <a:prstGeom prst="rect">
            <a:avLst/>
          </a:prstGeom>
        </p:spPr>
        <p:txBody>
          <a:bodyPr vert="horz" lIns="94612" tIns="47306" rIns="94612" bIns="47306" rtlCol="0"/>
          <a:lstStyle>
            <a:lvl1pPr algn="l">
              <a:defRPr sz="1200"/>
            </a:lvl1pPr>
          </a:lstStyle>
          <a:p>
            <a:endParaRPr lang="en-US"/>
          </a:p>
        </p:txBody>
      </p:sp>
      <p:sp>
        <p:nvSpPr>
          <p:cNvPr id="3" name="Date Placeholder 2"/>
          <p:cNvSpPr>
            <a:spLocks noGrp="1"/>
          </p:cNvSpPr>
          <p:nvPr>
            <p:ph type="dt" idx="1"/>
          </p:nvPr>
        </p:nvSpPr>
        <p:spPr>
          <a:xfrm>
            <a:off x="4042876" y="2"/>
            <a:ext cx="3092874" cy="471170"/>
          </a:xfrm>
          <a:prstGeom prst="rect">
            <a:avLst/>
          </a:prstGeom>
        </p:spPr>
        <p:txBody>
          <a:bodyPr vert="horz" lIns="94612" tIns="47306" rIns="94612" bIns="47306" rtlCol="0"/>
          <a:lstStyle>
            <a:lvl1pPr algn="r">
              <a:defRPr sz="1200"/>
            </a:lvl1pPr>
          </a:lstStyle>
          <a:p>
            <a:fld id="{C17E5DD0-BF71-435E-A99F-8D4025820C4E}" type="datetimeFigureOut">
              <a:rPr lang="en-US" smtClean="0"/>
              <a:pPr/>
              <a:t>7/1/2010</a:t>
            </a:fld>
            <a:endParaRPr lang="en-US"/>
          </a:p>
        </p:txBody>
      </p:sp>
      <p:sp>
        <p:nvSpPr>
          <p:cNvPr id="4" name="Slide Image Placeholder 3"/>
          <p:cNvSpPr>
            <a:spLocks noGrp="1" noRot="1" noChangeAspect="1"/>
          </p:cNvSpPr>
          <p:nvPr>
            <p:ph type="sldImg" idx="2"/>
          </p:nvPr>
        </p:nvSpPr>
        <p:spPr>
          <a:xfrm>
            <a:off x="1212850" y="708025"/>
            <a:ext cx="4711700" cy="3533775"/>
          </a:xfrm>
          <a:prstGeom prst="rect">
            <a:avLst/>
          </a:prstGeom>
          <a:noFill/>
          <a:ln w="12700">
            <a:solidFill>
              <a:prstClr val="black"/>
            </a:solidFill>
          </a:ln>
        </p:spPr>
        <p:txBody>
          <a:bodyPr vert="horz" lIns="94612" tIns="47306" rIns="94612" bIns="47306" rtlCol="0" anchor="ctr"/>
          <a:lstStyle/>
          <a:p>
            <a:endParaRPr lang="en-US"/>
          </a:p>
        </p:txBody>
      </p:sp>
      <p:sp>
        <p:nvSpPr>
          <p:cNvPr id="5" name="Notes Placeholder 4"/>
          <p:cNvSpPr>
            <a:spLocks noGrp="1"/>
          </p:cNvSpPr>
          <p:nvPr>
            <p:ph type="body" sz="quarter" idx="3"/>
          </p:nvPr>
        </p:nvSpPr>
        <p:spPr>
          <a:xfrm>
            <a:off x="713740" y="4476116"/>
            <a:ext cx="5709920" cy="4240530"/>
          </a:xfrm>
          <a:prstGeom prst="rect">
            <a:avLst/>
          </a:prstGeom>
        </p:spPr>
        <p:txBody>
          <a:bodyPr vert="horz" lIns="94612" tIns="47306" rIns="94612" bIns="473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950596"/>
            <a:ext cx="3092874" cy="471170"/>
          </a:xfrm>
          <a:prstGeom prst="rect">
            <a:avLst/>
          </a:prstGeom>
        </p:spPr>
        <p:txBody>
          <a:bodyPr vert="horz" lIns="94612" tIns="47306" rIns="94612" bIns="47306" rtlCol="0" anchor="b"/>
          <a:lstStyle>
            <a:lvl1pPr algn="l">
              <a:defRPr sz="1200"/>
            </a:lvl1pPr>
          </a:lstStyle>
          <a:p>
            <a:endParaRPr lang="en-US"/>
          </a:p>
        </p:txBody>
      </p:sp>
      <p:sp>
        <p:nvSpPr>
          <p:cNvPr id="7" name="Slide Number Placeholder 6"/>
          <p:cNvSpPr>
            <a:spLocks noGrp="1"/>
          </p:cNvSpPr>
          <p:nvPr>
            <p:ph type="sldNum" sz="quarter" idx="5"/>
          </p:nvPr>
        </p:nvSpPr>
        <p:spPr>
          <a:xfrm>
            <a:off x="4042876" y="8950596"/>
            <a:ext cx="3092874" cy="471170"/>
          </a:xfrm>
          <a:prstGeom prst="rect">
            <a:avLst/>
          </a:prstGeom>
        </p:spPr>
        <p:txBody>
          <a:bodyPr vert="horz" lIns="94612" tIns="47306" rIns="94612" bIns="47306" rtlCol="0" anchor="b"/>
          <a:lstStyle>
            <a:lvl1pPr algn="r">
              <a:defRPr sz="1200"/>
            </a:lvl1pPr>
          </a:lstStyle>
          <a:p>
            <a:fld id="{DC1D7485-AE8C-482D-A7D6-9FFB000FEA4F}" type="slidenum">
              <a:rPr lang="en-US" smtClean="0"/>
              <a:pPr/>
              <a:t>‹#›</a:t>
            </a:fld>
            <a:endParaRPr lang="en-US"/>
          </a:p>
        </p:txBody>
      </p:sp>
    </p:spTree>
    <p:extLst>
      <p:ext uri="{BB962C8B-B14F-4D97-AF65-F5344CB8AC3E}">
        <p14:creationId xmlns:p14="http://schemas.microsoft.com/office/powerpoint/2010/main" val="87913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on10.net/" TargetMode="External"/><Relationship Id="rId13" Type="http://schemas.openxmlformats.org/officeDocument/2006/relationships/hyperlink" Target="http://connect.microsoft.com/" TargetMode="External"/><Relationship Id="rId18" Type="http://schemas.openxmlformats.org/officeDocument/2006/relationships/hyperlink" Target="http://www.microsoft.com/practices" TargetMode="External"/><Relationship Id="rId3" Type="http://schemas.openxmlformats.org/officeDocument/2006/relationships/hyperlink" Target="http://www.novell.com/" TargetMode="External"/><Relationship Id="rId7" Type="http://schemas.openxmlformats.org/officeDocument/2006/relationships/hyperlink" Target="http://channel9.msdn.com/" TargetMode="External"/><Relationship Id="rId12" Type="http://schemas.openxmlformats.org/officeDocument/2006/relationships/hyperlink" Target="http://www.microsoft.com/learning" TargetMode="External"/><Relationship Id="rId17" Type="http://schemas.openxmlformats.org/officeDocument/2006/relationships/hyperlink" Target="http://research.microsoft.com/accelerators" TargetMode="External"/><Relationship Id="rId2" Type="http://schemas.openxmlformats.org/officeDocument/2006/relationships/slide" Target="../slides/slide9.xml"/><Relationship Id="rId16" Type="http://schemas.openxmlformats.org/officeDocument/2006/relationships/hyperlink" Target="http://www.solutionaccelerators.com/" TargetMode="External"/><Relationship Id="rId1" Type="http://schemas.openxmlformats.org/officeDocument/2006/relationships/notesMaster" Target="../notesMasters/notesMaster1.xml"/><Relationship Id="rId6" Type="http://schemas.openxmlformats.org/officeDocument/2006/relationships/hyperlink" Target="http://www.mono-project.com/Mono:Runtime" TargetMode="External"/><Relationship Id="rId11" Type="http://schemas.openxmlformats.org/officeDocument/2006/relationships/hyperlink" Target="http://www.microsoft.com/communities" TargetMode="External"/><Relationship Id="rId5" Type="http://schemas.openxmlformats.org/officeDocument/2006/relationships/hyperlink" Target="http://www.mono-project.com/CSharp_Compiler" TargetMode="External"/><Relationship Id="rId15" Type="http://schemas.openxmlformats.org/officeDocument/2006/relationships/hyperlink" Target="http://www.microsoftstartupzone.com/pages/home.aspx" TargetMode="External"/><Relationship Id="rId10" Type="http://schemas.openxmlformats.org/officeDocument/2006/relationships/hyperlink" Target="http://mvp.support.microsoft.com/" TargetMode="External"/><Relationship Id="rId4" Type="http://schemas.openxmlformats.org/officeDocument/2006/relationships/hyperlink" Target="http://www.mono-project.com/ECMA" TargetMode="External"/><Relationship Id="rId9" Type="http://schemas.openxmlformats.org/officeDocument/2006/relationships/hyperlink" Target="http://port25.technet.com/" TargetMode="External"/><Relationship Id="rId14" Type="http://schemas.openxmlformats.org/officeDocument/2006/relationships/hyperlink" Target="https://www.dreamspark.com/default.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Microsoft incubation labs often have strong relationships with Microsoft Research.  Many of the projects you see here have been incubated by or heavily</a:t>
            </a:r>
            <a:r>
              <a:rPr lang="en-US" b="0" baseline="0" dirty="0" smtClean="0"/>
              <a:t> influenced by MSR.</a:t>
            </a:r>
          </a:p>
          <a:p>
            <a:endParaRPr lang="en-US" b="0" dirty="0" smtClean="0"/>
          </a:p>
          <a:p>
            <a:r>
              <a:rPr lang="en-US" b="1" dirty="0" smtClean="0"/>
              <a:t>Live Labs</a:t>
            </a:r>
          </a:p>
          <a:p>
            <a:pPr marL="171450" indent="-171450">
              <a:buFont typeface="Arial" pitchFamily="34" charset="0"/>
              <a:buChar char="•"/>
            </a:pPr>
            <a:r>
              <a:rPr lang="en-US" dirty="0" smtClean="0"/>
              <a:t>Pivot = </a:t>
            </a:r>
          </a:p>
          <a:p>
            <a:pPr marL="171450" indent="-171450">
              <a:buFont typeface="Arial" pitchFamily="34" charset="0"/>
              <a:buChar char="•"/>
            </a:pPr>
            <a:r>
              <a:rPr lang="en-US" dirty="0" err="1" smtClean="0"/>
              <a:t>Seadragon</a:t>
            </a:r>
            <a:r>
              <a:rPr lang="en-US" dirty="0" smtClean="0"/>
              <a:t> =</a:t>
            </a:r>
          </a:p>
          <a:p>
            <a:pPr marL="171450" indent="-171450">
              <a:buFont typeface="Arial" pitchFamily="34" charset="0"/>
              <a:buChar char="•"/>
            </a:pPr>
            <a:r>
              <a:rPr lang="en-US" dirty="0" err="1" smtClean="0"/>
              <a:t>PhotoSynth</a:t>
            </a:r>
            <a:r>
              <a:rPr lang="en-US" dirty="0" smtClean="0"/>
              <a:t> = </a:t>
            </a:r>
          </a:p>
          <a:p>
            <a:endParaRPr lang="en-US" dirty="0" smtClean="0"/>
          </a:p>
          <a:p>
            <a:r>
              <a:rPr lang="en-US" b="1" dirty="0" smtClean="0"/>
              <a:t>FUSE Labs</a:t>
            </a:r>
          </a:p>
          <a:p>
            <a:pPr marL="171450" indent="-171450">
              <a:buFont typeface="Arial" pitchFamily="34" charset="0"/>
              <a:buChar char="•"/>
            </a:pPr>
            <a:r>
              <a:rPr lang="en-US" dirty="0" smtClean="0"/>
              <a:t>Docs.com = Office Online + Facebook</a:t>
            </a:r>
          </a:p>
          <a:p>
            <a:pPr marL="171450" indent="-171450">
              <a:buFont typeface="Arial" pitchFamily="34" charset="0"/>
              <a:buChar char="•"/>
            </a:pPr>
            <a:r>
              <a:rPr lang="en-US" dirty="0" err="1" smtClean="0"/>
              <a:t>Spindex</a:t>
            </a:r>
            <a:r>
              <a:rPr lang="en-US" dirty="0" smtClean="0"/>
              <a:t> = Your entire social world</a:t>
            </a:r>
            <a:r>
              <a:rPr lang="en-US" baseline="0" dirty="0" smtClean="0"/>
              <a:t> in one page</a:t>
            </a:r>
          </a:p>
          <a:p>
            <a:pPr marL="171450" indent="-171450">
              <a:buFont typeface="Arial" pitchFamily="34" charset="0"/>
              <a:buChar char="•"/>
            </a:pPr>
            <a:r>
              <a:rPr lang="en-US" baseline="0" dirty="0" smtClean="0"/>
              <a:t>Project Emporia = Explore trending Social networking topics</a:t>
            </a:r>
          </a:p>
          <a:p>
            <a:pPr marL="171450" indent="-171450">
              <a:buFont typeface="Arial" pitchFamily="34" charset="0"/>
              <a:buChar char="•"/>
            </a:pPr>
            <a:r>
              <a:rPr lang="en-US" baseline="0" dirty="0" smtClean="0"/>
              <a:t>Bing Twitter = Search Twitter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Bing Twitter Maps = Browse tweets close to you</a:t>
            </a:r>
          </a:p>
          <a:p>
            <a:endParaRPr lang="en-US" dirty="0" smtClean="0"/>
          </a:p>
          <a:p>
            <a:r>
              <a:rPr lang="en-US" b="1" dirty="0" smtClean="0"/>
              <a:t>Israel Innovation Labs</a:t>
            </a:r>
          </a:p>
          <a:p>
            <a:pPr marL="171450" indent="-171450">
              <a:buFont typeface="Arial" pitchFamily="34" charset="0"/>
              <a:buChar char="•"/>
            </a:pPr>
            <a:r>
              <a:rPr lang="en-US" dirty="0" smtClean="0"/>
              <a:t>Deep Zoom Advertising = </a:t>
            </a:r>
          </a:p>
          <a:p>
            <a:pPr marL="171450" indent="-171450">
              <a:buFont typeface="Arial" pitchFamily="34" charset="0"/>
              <a:buChar char="•"/>
            </a:pPr>
            <a:r>
              <a:rPr lang="en-US" dirty="0" err="1" smtClean="0"/>
              <a:t>OneAlbum</a:t>
            </a:r>
            <a:r>
              <a:rPr lang="en-US" dirty="0" smtClean="0"/>
              <a:t> = </a:t>
            </a:r>
          </a:p>
          <a:p>
            <a:pPr marL="171450" indent="-171450">
              <a:buFont typeface="Arial" pitchFamily="34" charset="0"/>
              <a:buChar char="•"/>
            </a:pPr>
            <a:r>
              <a:rPr lang="en-US" dirty="0" smtClean="0"/>
              <a:t>Digital Lens =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AF45C1-F743-4A43-AEE3-036F952D32F4}" type="slidenum">
              <a:rPr lang="en-US"/>
              <a:t>3</a:t>
            </a:fld>
            <a:endParaRPr lang="en-US"/>
          </a:p>
        </p:txBody>
      </p:sp>
    </p:spTree>
    <p:extLst>
      <p:ext uri="{BB962C8B-B14F-4D97-AF65-F5344CB8AC3E}">
        <p14:creationId xmlns:p14="http://schemas.microsoft.com/office/powerpoint/2010/main" val="2854804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CodePlex Foundation is a separate legal entity for open source projects with collaborators from many different communities: commercial software companies (like Microsoft), corporations, academic institutions,</a:t>
            </a:r>
            <a:r>
              <a:rPr lang="en-US" baseline="0" dirty="0" smtClean="0"/>
              <a:t> and a massive community of open source developers.</a:t>
            </a:r>
          </a:p>
          <a:p>
            <a:pPr eaLnBrk="1" hangingPunct="1"/>
            <a:endParaRPr lang="en-US" dirty="0" smtClean="0"/>
          </a:p>
          <a:p>
            <a:pPr eaLnBrk="1" hangingPunct="1"/>
            <a:r>
              <a:rPr lang="en-US" dirty="0" smtClean="0"/>
              <a:t>Commercial software companies and academic institutions often have strategic patent portfolios that they need to protect,</a:t>
            </a:r>
            <a:r>
              <a:rPr lang="en-US" baseline="0" dirty="0" smtClean="0"/>
              <a:t> while enabling work on open source.  The CodePlex Foundation allows you to work in both worlds.</a:t>
            </a:r>
          </a:p>
          <a:p>
            <a:pPr eaLnBrk="1" hangingPunct="1"/>
            <a:endParaRPr lang="en-US" dirty="0" smtClean="0"/>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access</a:t>
            </a:r>
          </a:p>
          <a:p>
            <a:pPr lvl="0"/>
            <a:r>
              <a:rPr lang="en-US" dirty="0"/>
              <a:t> </a:t>
            </a:r>
          </a:p>
          <a:p>
            <a:r>
              <a:rPr lang="en-US" dirty="0"/>
              <a:t>Branch Cache</a:t>
            </a:r>
          </a:p>
          <a:p>
            <a:pPr lvl="0"/>
            <a:r>
              <a:rPr lang="en-US" dirty="0"/>
              <a:t> </a:t>
            </a:r>
          </a:p>
          <a:p>
            <a:endParaRPr lang="en-US" dirty="0"/>
          </a:p>
        </p:txBody>
      </p:sp>
      <p:sp>
        <p:nvSpPr>
          <p:cNvPr id="4" name="Slide Number Placeholder 3"/>
          <p:cNvSpPr>
            <a:spLocks noGrp="1"/>
          </p:cNvSpPr>
          <p:nvPr>
            <p:ph type="sldNum" sz="quarter" idx="10"/>
          </p:nvPr>
        </p:nvSpPr>
        <p:spPr/>
        <p:txBody>
          <a:bodyPr/>
          <a:lstStyle/>
          <a:p>
            <a:fld id="{0D69A6C0-7668-4019-86DC-0A6DC37FA97D}" type="slidenum">
              <a:rPr lang="en-US" smtClean="0"/>
              <a:t>20</a:t>
            </a:fld>
            <a:endParaRPr lang="en-US"/>
          </a:p>
        </p:txBody>
      </p:sp>
    </p:spTree>
    <p:extLst>
      <p:ext uri="{BB962C8B-B14F-4D97-AF65-F5344CB8AC3E}">
        <p14:creationId xmlns:p14="http://schemas.microsoft.com/office/powerpoint/2010/main" val="364956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9A6C0-7668-4019-86DC-0A6DC37FA97D}" type="slidenum">
              <a:rPr lang="en-US" smtClean="0"/>
              <a:t>21</a:t>
            </a:fld>
            <a:endParaRPr lang="en-US"/>
          </a:p>
        </p:txBody>
      </p:sp>
    </p:spTree>
    <p:extLst>
      <p:ext uri="{BB962C8B-B14F-4D97-AF65-F5344CB8AC3E}">
        <p14:creationId xmlns:p14="http://schemas.microsoft.com/office/powerpoint/2010/main" val="34559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F45C1-F743-4A43-AEE3-036F952D32F4}" type="slidenum">
              <a:rPr lang="en-US"/>
              <a:t>4</a:t>
            </a:fld>
            <a:endParaRPr lang="en-US"/>
          </a:p>
        </p:txBody>
      </p:sp>
    </p:spTree>
    <p:extLst>
      <p:ext uri="{BB962C8B-B14F-4D97-AF65-F5344CB8AC3E}">
        <p14:creationId xmlns:p14="http://schemas.microsoft.com/office/powerpoint/2010/main" val="285480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Mono</a:t>
            </a:r>
            <a:r>
              <a:rPr lang="en-US" dirty="0" smtClean="0"/>
              <a:t> is a software platform designed to allow developers to easily create cross platform applications. Sponsored by </a:t>
            </a:r>
            <a:r>
              <a:rPr lang="en-US" dirty="0" smtClean="0">
                <a:hlinkClick r:id="rId3" tooltip="http://www.novell.com/"/>
              </a:rPr>
              <a:t>Novell</a:t>
            </a:r>
            <a:r>
              <a:rPr lang="en-US" dirty="0" smtClean="0"/>
              <a:t> (</a:t>
            </a:r>
            <a:r>
              <a:rPr lang="en-US" i="1" dirty="0" smtClean="0"/>
              <a:t>http://www.novell.com/</a:t>
            </a:r>
            <a:r>
              <a:rPr lang="en-US" dirty="0" smtClean="0"/>
              <a:t>), Mono is an open source implementation of Microsoft's .NET Framework based on the </a:t>
            </a:r>
            <a:r>
              <a:rPr lang="en-US" dirty="0" smtClean="0">
                <a:hlinkClick r:id="rId4" action="ppaction://hlinkfile" tooltip="ECMA"/>
              </a:rPr>
              <a:t>ECMA</a:t>
            </a:r>
            <a:r>
              <a:rPr lang="en-US" dirty="0" smtClean="0"/>
              <a:t> standards for </a:t>
            </a:r>
            <a:r>
              <a:rPr lang="en-US" dirty="0" smtClean="0">
                <a:hlinkClick r:id="rId5" action="ppaction://hlinkfile" tooltip="CSharp Compiler"/>
              </a:rPr>
              <a:t>C#</a:t>
            </a:r>
            <a:r>
              <a:rPr lang="en-US" dirty="0" smtClean="0"/>
              <a:t> and the </a:t>
            </a:r>
            <a:r>
              <a:rPr lang="en-US" dirty="0" smtClean="0">
                <a:hlinkClick r:id="rId6" action="ppaction://hlinkfile" tooltip="Mono:Runtime"/>
              </a:rPr>
              <a:t>Common Language Runtime</a:t>
            </a:r>
            <a:r>
              <a:rPr lang="en-US" dirty="0" smtClean="0"/>
              <a:t>. A growing family of solutions and an active and enthusiastic contributing community is helping position Mono to become the leading choice for development of Linux applications. </a:t>
            </a:r>
          </a:p>
          <a:p>
            <a:endParaRPr lang="en-US" sz="1200" b="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7"/>
              </a:rPr>
              <a:t>Channel 9</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8"/>
              </a:rPr>
              <a:t>Channel 10</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9"/>
              </a:rPr>
              <a:t>Port 25</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0"/>
              </a:rPr>
              <a:t>Most Valuable Professional (MVP) program</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1"/>
              </a:rPr>
              <a:t>Technical Communities</a:t>
            </a:r>
            <a:r>
              <a:rPr lang="en-US" sz="1200" kern="1200" dirty="0" smtClean="0">
                <a:solidFill>
                  <a:schemeClr val="tx1"/>
                </a:solidFill>
                <a:effectLst/>
                <a:latin typeface="+mn-lt"/>
                <a:ea typeface="+mn-ea"/>
                <a:cs typeface="+mn-cs"/>
              </a:rPr>
              <a:t>. (Forums, newsgroups, webcasts)</a:t>
            </a:r>
          </a:p>
          <a:p>
            <a:r>
              <a:rPr lang="en-US" sz="1200" u="sng" kern="1200" dirty="0" smtClean="0">
                <a:solidFill>
                  <a:schemeClr val="tx1"/>
                </a:solidFill>
                <a:effectLst/>
                <a:latin typeface="+mn-lt"/>
                <a:ea typeface="+mn-ea"/>
                <a:cs typeface="+mn-cs"/>
                <a:hlinkClick r:id="rId12"/>
              </a:rPr>
              <a:t>Microsoft Learning</a:t>
            </a:r>
            <a:r>
              <a:rPr lang="en-US" sz="1200" kern="1200" dirty="0" smtClean="0">
                <a:solidFill>
                  <a:schemeClr val="tx1"/>
                </a:solidFill>
                <a:effectLst/>
                <a:latin typeface="+mn-lt"/>
                <a:ea typeface="+mn-ea"/>
                <a:cs typeface="+mn-cs"/>
              </a:rPr>
              <a:t>. (Learning snacks)</a:t>
            </a:r>
          </a:p>
          <a:p>
            <a:r>
              <a:rPr lang="en-US" sz="1200" u="sng" kern="1200" dirty="0" smtClean="0">
                <a:solidFill>
                  <a:schemeClr val="tx1"/>
                </a:solidFill>
                <a:effectLst/>
                <a:latin typeface="+mn-lt"/>
                <a:ea typeface="+mn-ea"/>
                <a:cs typeface="+mn-cs"/>
                <a:hlinkClick r:id="rId13"/>
              </a:rPr>
              <a:t>Microsoft Connect</a:t>
            </a:r>
            <a:r>
              <a:rPr lang="en-US" sz="1200" kern="1200" dirty="0" smtClean="0">
                <a:solidFill>
                  <a:schemeClr val="tx1"/>
                </a:solidFill>
                <a:effectLst/>
                <a:latin typeface="+mn-lt"/>
                <a:ea typeface="+mn-ea"/>
                <a:cs typeface="+mn-cs"/>
              </a:rPr>
              <a:t>. (Beta products and technologies from Microsoft.)</a:t>
            </a:r>
          </a:p>
          <a:p>
            <a:r>
              <a:rPr lang="en-US" sz="1200" u="sng" kern="1200" dirty="0" smtClean="0">
                <a:solidFill>
                  <a:schemeClr val="tx1"/>
                </a:solidFill>
                <a:effectLst/>
                <a:latin typeface="+mn-lt"/>
                <a:ea typeface="+mn-ea"/>
                <a:cs typeface="+mn-cs"/>
                <a:hlinkClick r:id="rId14"/>
              </a:rPr>
              <a:t>Microsoft </a:t>
            </a:r>
            <a:r>
              <a:rPr lang="en-US" sz="1200" u="sng" kern="1200" dirty="0" err="1" smtClean="0">
                <a:solidFill>
                  <a:schemeClr val="tx1"/>
                </a:solidFill>
                <a:effectLst/>
                <a:latin typeface="+mn-lt"/>
                <a:ea typeface="+mn-ea"/>
                <a:cs typeface="+mn-cs"/>
                <a:hlinkClick r:id="rId14"/>
              </a:rPr>
              <a:t>DreamSpark</a:t>
            </a:r>
            <a:r>
              <a:rPr lang="en-US" sz="1200" kern="1200" dirty="0" smtClean="0">
                <a:solidFill>
                  <a:schemeClr val="tx1"/>
                </a:solidFill>
                <a:effectLst/>
                <a:latin typeface="+mn-lt"/>
                <a:ea typeface="+mn-ea"/>
                <a:cs typeface="+mn-cs"/>
              </a:rPr>
              <a:t>. (Free software for students.)</a:t>
            </a:r>
          </a:p>
          <a:p>
            <a:r>
              <a:rPr lang="en-US" sz="1200" u="sng" kern="1200" dirty="0" smtClean="0">
                <a:solidFill>
                  <a:schemeClr val="tx1"/>
                </a:solidFill>
                <a:effectLst/>
                <a:latin typeface="+mn-lt"/>
                <a:ea typeface="+mn-ea"/>
                <a:cs typeface="+mn-cs"/>
                <a:hlinkClick r:id="rId15"/>
              </a:rPr>
              <a:t>Microsoft </a:t>
            </a:r>
            <a:r>
              <a:rPr lang="en-US" sz="1200" u="sng" kern="1200" dirty="0" err="1" smtClean="0">
                <a:solidFill>
                  <a:schemeClr val="tx1"/>
                </a:solidFill>
                <a:effectLst/>
                <a:latin typeface="+mn-lt"/>
                <a:ea typeface="+mn-ea"/>
                <a:cs typeface="+mn-cs"/>
                <a:hlinkClick r:id="rId15"/>
              </a:rPr>
              <a:t>BizSpark</a:t>
            </a:r>
            <a:r>
              <a:rPr lang="en-US" sz="1200" kern="1200" dirty="0" smtClean="0">
                <a:solidFill>
                  <a:schemeClr val="tx1"/>
                </a:solidFill>
                <a:effectLst/>
                <a:latin typeface="+mn-lt"/>
                <a:ea typeface="+mn-ea"/>
                <a:cs typeface="+mn-cs"/>
              </a:rPr>
              <a:t>. (Software for startups.)</a:t>
            </a:r>
          </a:p>
          <a:p>
            <a:r>
              <a:rPr lang="en-US" sz="1200" u="sng" kern="1200" dirty="0" smtClean="0">
                <a:solidFill>
                  <a:schemeClr val="tx1"/>
                </a:solidFill>
                <a:effectLst/>
                <a:latin typeface="+mn-lt"/>
                <a:ea typeface="+mn-ea"/>
                <a:cs typeface="+mn-cs"/>
                <a:hlinkClick r:id="rId16"/>
              </a:rPr>
              <a:t>Solution Accelerators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7"/>
              </a:rPr>
              <a:t>Research Accelerators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8"/>
              </a:rPr>
              <a:t>Patterns and Practices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9</a:t>
            </a:fld>
            <a:endParaRPr lang="en-US"/>
          </a:p>
        </p:txBody>
      </p:sp>
    </p:spTree>
    <p:extLst>
      <p:ext uri="{BB962C8B-B14F-4D97-AF65-F5344CB8AC3E}">
        <p14:creationId xmlns:p14="http://schemas.microsoft.com/office/powerpoint/2010/main" val="210927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Writer – my wife’s favorite blog authoring tool – supports multiple concurrent blogs</a:t>
            </a:r>
          </a:p>
          <a:p>
            <a:r>
              <a:rPr lang="en-US" dirty="0" smtClean="0"/>
              <a:t>Movie Maker – our favorite tool for making stop motion</a:t>
            </a:r>
            <a:r>
              <a:rPr lang="en-US" baseline="0" dirty="0" smtClean="0"/>
              <a:t> movies!</a:t>
            </a:r>
          </a:p>
          <a:p>
            <a:r>
              <a:rPr lang="en-US" baseline="0" dirty="0" smtClean="0"/>
              <a:t>Photo Gallery – supports tags for easier organizing and filtering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10</a:t>
            </a:fld>
            <a:endParaRPr lang="en-US"/>
          </a:p>
        </p:txBody>
      </p:sp>
    </p:spTree>
    <p:extLst>
      <p:ext uri="{BB962C8B-B14F-4D97-AF65-F5344CB8AC3E}">
        <p14:creationId xmlns:p14="http://schemas.microsoft.com/office/powerpoint/2010/main" val="37181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Sponsorship might be with time</a:t>
            </a:r>
            <a:r>
              <a:rPr lang="en-US" baseline="0" dirty="0" smtClean="0"/>
              <a:t> </a:t>
            </a:r>
            <a:r>
              <a:rPr lang="en-US" smtClean="0"/>
              <a:t>or money.</a:t>
            </a:r>
          </a:p>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13</a:t>
            </a:fld>
            <a:endParaRPr lang="en-US"/>
          </a:p>
        </p:txBody>
      </p:sp>
    </p:spTree>
    <p:extLst>
      <p:ext uri="{BB962C8B-B14F-4D97-AF65-F5344CB8AC3E}">
        <p14:creationId xmlns:p14="http://schemas.microsoft.com/office/powerpoint/2010/main" val="125732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Chem4Word represents </a:t>
            </a:r>
            <a:r>
              <a:rPr lang="en-US" sz="1200" b="0" i="0" u="none" strike="noStrike" kern="1200" baseline="0" dirty="0" smtClean="0">
                <a:solidFill>
                  <a:schemeClr val="tx1"/>
                </a:solidFill>
                <a:effectLst/>
                <a:latin typeface="+mn-lt"/>
                <a:ea typeface="+mn-ea"/>
                <a:cs typeface="+mn-cs"/>
              </a:rPr>
              <a:t>over half of these download numbers.  Lots of interest in Office-based add-ons.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Downloads:</a:t>
            </a:r>
          </a:p>
          <a:p>
            <a:r>
              <a:rPr lang="en-US" sz="1200" b="0" i="0" u="none" strike="noStrike" kern="1200" dirty="0" smtClean="0">
                <a:solidFill>
                  <a:schemeClr val="tx1"/>
                </a:solidFill>
                <a:effectLst/>
                <a:latin typeface="+mn-lt"/>
                <a:ea typeface="+mn-ea"/>
                <a:cs typeface="+mn-cs"/>
              </a:rPr>
              <a:t>Chemistry Add-in on RMC</a:t>
            </a:r>
            <a:r>
              <a:rPr lang="en-US" dirty="0" smtClean="0"/>
              <a:t> </a:t>
            </a:r>
            <a:r>
              <a:rPr lang="en-US" sz="1200" b="1" i="0" u="none" strike="noStrike" kern="1200" dirty="0" smtClean="0">
                <a:solidFill>
                  <a:schemeClr val="tx1"/>
                </a:solidFill>
                <a:effectLst/>
                <a:latin typeface="+mn-lt"/>
                <a:ea typeface="+mn-ea"/>
                <a:cs typeface="+mn-cs"/>
              </a:rPr>
              <a:t>       174,719 </a:t>
            </a:r>
          </a:p>
          <a:p>
            <a:r>
              <a:rPr lang="en-US" sz="1200" b="0" i="0" u="none" strike="noStrike" kern="1200" dirty="0" smtClean="0">
                <a:solidFill>
                  <a:schemeClr val="tx1"/>
                </a:solidFill>
                <a:effectLst/>
                <a:latin typeface="+mn-lt"/>
                <a:ea typeface="+mn-ea"/>
                <a:cs typeface="+mn-cs"/>
              </a:rPr>
              <a:t>Creative Commons Add-in 2003 on DLC</a:t>
            </a:r>
            <a:r>
              <a:rPr lang="en-US" dirty="0" smtClean="0"/>
              <a:t> </a:t>
            </a:r>
            <a:r>
              <a:rPr lang="en-US" sz="1200" b="1" i="0" u="none" strike="noStrike" kern="1200" dirty="0" smtClean="0">
                <a:solidFill>
                  <a:schemeClr val="tx1"/>
                </a:solidFill>
                <a:effectLst/>
                <a:latin typeface="+mn-lt"/>
                <a:ea typeface="+mn-ea"/>
                <a:cs typeface="+mn-cs"/>
              </a:rPr>
              <a:t>          78,461 </a:t>
            </a:r>
          </a:p>
          <a:p>
            <a:r>
              <a:rPr lang="en-US" sz="1200" b="0" i="0" u="none" strike="noStrike" kern="1200" dirty="0" smtClean="0">
                <a:solidFill>
                  <a:schemeClr val="tx1"/>
                </a:solidFill>
                <a:effectLst/>
                <a:latin typeface="+mn-lt"/>
                <a:ea typeface="+mn-ea"/>
                <a:cs typeface="+mn-cs"/>
              </a:rPr>
              <a:t>Creative Commons Add-in 2007 on DLC</a:t>
            </a:r>
            <a:r>
              <a:rPr lang="en-US" dirty="0" smtClean="0"/>
              <a:t> </a:t>
            </a:r>
            <a:r>
              <a:rPr lang="en-US" sz="1200" b="1" i="0" u="none" strike="noStrike" kern="1200" dirty="0" smtClean="0">
                <a:solidFill>
                  <a:schemeClr val="tx1"/>
                </a:solidFill>
                <a:effectLst/>
                <a:latin typeface="+mn-lt"/>
                <a:ea typeface="+mn-ea"/>
                <a:cs typeface="+mn-cs"/>
              </a:rPr>
              <a:t>          10,793 </a:t>
            </a:r>
          </a:p>
          <a:p>
            <a:r>
              <a:rPr lang="en-US" sz="1200" b="0" i="0" u="none" strike="noStrike" kern="1200" dirty="0" smtClean="0">
                <a:solidFill>
                  <a:schemeClr val="tx1"/>
                </a:solidFill>
                <a:effectLst/>
                <a:latin typeface="+mn-lt"/>
                <a:ea typeface="+mn-ea"/>
                <a:cs typeface="+mn-cs"/>
              </a:rPr>
              <a:t>Ontology Add-in on Codeplex</a:t>
            </a:r>
            <a:r>
              <a:rPr lang="en-US" dirty="0" smtClean="0"/>
              <a:t> </a:t>
            </a:r>
            <a:r>
              <a:rPr lang="en-US" sz="1200" b="1" i="0" u="none" strike="noStrike" kern="1200" dirty="0" smtClean="0">
                <a:solidFill>
                  <a:schemeClr val="tx1"/>
                </a:solidFill>
                <a:effectLst/>
                <a:latin typeface="+mn-lt"/>
                <a:ea typeface="+mn-ea"/>
                <a:cs typeface="+mn-cs"/>
              </a:rPr>
              <a:t>            2,193 </a:t>
            </a:r>
          </a:p>
          <a:p>
            <a:r>
              <a:rPr lang="en-US" sz="1200" b="0" i="0" u="none" strike="noStrike" kern="1200" dirty="0" smtClean="0">
                <a:solidFill>
                  <a:schemeClr val="tx1"/>
                </a:solidFill>
                <a:effectLst/>
                <a:latin typeface="+mn-lt"/>
                <a:ea typeface="+mn-ea"/>
                <a:cs typeface="+mn-cs"/>
              </a:rPr>
              <a:t>Article Authoring Add-in on RMC</a:t>
            </a:r>
            <a:r>
              <a:rPr lang="en-US" dirty="0" smtClean="0"/>
              <a:t> </a:t>
            </a:r>
            <a:r>
              <a:rPr lang="en-US" sz="1200" b="1" i="0" u="none" strike="noStrike" kern="1200" dirty="0" smtClean="0">
                <a:solidFill>
                  <a:schemeClr val="tx1"/>
                </a:solidFill>
                <a:effectLst/>
                <a:latin typeface="+mn-lt"/>
                <a:ea typeface="+mn-ea"/>
                <a:cs typeface="+mn-cs"/>
              </a:rPr>
              <a:t>            1,074 </a:t>
            </a:r>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14</a:t>
            </a:fld>
            <a:endParaRPr lang="en-US"/>
          </a:p>
        </p:txBody>
      </p:sp>
    </p:spTree>
    <p:extLst>
      <p:ext uri="{BB962C8B-B14F-4D97-AF65-F5344CB8AC3E}">
        <p14:creationId xmlns:p14="http://schemas.microsoft.com/office/powerpoint/2010/main" val="405080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a:t>
            </a:r>
            <a:r>
              <a:rPr lang="en-US" sz="1200" b="0" i="0" u="none" strike="noStrike" kern="1200" baseline="0" dirty="0" smtClean="0">
                <a:solidFill>
                  <a:schemeClr val="tx1"/>
                </a:solidFill>
                <a:effectLst/>
                <a:latin typeface="+mn-lt"/>
                <a:ea typeface="+mn-ea"/>
                <a:cs typeface="+mn-cs"/>
              </a:rPr>
              <a:t>hese accelerators focus on the institution – not the end user unlike our other categories. This has an impact on number of downloads that we should expect.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Lessons learned: Academic research environments have limited IT expertise, prefer out of the box solutions, and prefer not to host or be responsible for infrastructure.</a:t>
            </a:r>
            <a:endParaRPr lang="en-US" b="0" dirty="0" smtClean="0"/>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Downloads:</a:t>
            </a:r>
          </a:p>
          <a:p>
            <a:r>
              <a:rPr lang="en-US" sz="1200" b="0" i="0" u="none" strike="noStrike" kern="1200" dirty="0" err="1" smtClean="0">
                <a:solidFill>
                  <a:schemeClr val="tx1"/>
                </a:solidFill>
                <a:effectLst/>
                <a:latin typeface="+mn-lt"/>
                <a:ea typeface="+mn-ea"/>
                <a:cs typeface="+mn-cs"/>
              </a:rPr>
              <a:t>Zentity</a:t>
            </a:r>
            <a:r>
              <a:rPr lang="en-US" sz="1200" b="0" i="0" u="none" strike="noStrike" kern="1200" dirty="0" smtClean="0">
                <a:solidFill>
                  <a:schemeClr val="tx1"/>
                </a:solidFill>
                <a:effectLst/>
                <a:latin typeface="+mn-lt"/>
                <a:ea typeface="+mn-ea"/>
                <a:cs typeface="+mn-cs"/>
              </a:rPr>
              <a:t> on RMC</a:t>
            </a:r>
            <a:r>
              <a:rPr lang="en-US" dirty="0" smtClean="0"/>
              <a:t> </a:t>
            </a:r>
            <a:r>
              <a:rPr lang="en-US" sz="1200" b="1" i="0" u="none" strike="noStrike" kern="1200" dirty="0" smtClean="0">
                <a:solidFill>
                  <a:schemeClr val="tx1"/>
                </a:solidFill>
                <a:effectLst/>
                <a:latin typeface="+mn-lt"/>
                <a:ea typeface="+mn-ea"/>
                <a:cs typeface="+mn-cs"/>
              </a:rPr>
              <a:t>                918 </a:t>
            </a:r>
          </a:p>
          <a:p>
            <a:r>
              <a:rPr lang="en-US" sz="1200" b="0" i="0" u="none" strike="noStrike" kern="1200" dirty="0" smtClean="0">
                <a:solidFill>
                  <a:schemeClr val="tx1"/>
                </a:solidFill>
                <a:effectLst/>
                <a:latin typeface="+mn-lt"/>
                <a:ea typeface="+mn-ea"/>
                <a:cs typeface="+mn-cs"/>
              </a:rPr>
              <a:t>RIC on CodePlex</a:t>
            </a:r>
            <a:r>
              <a:rPr lang="en-US" dirty="0" smtClean="0"/>
              <a:t> </a:t>
            </a:r>
            <a:r>
              <a:rPr lang="en-US" sz="1200" b="1" i="0" u="none" strike="noStrike" kern="1200" dirty="0" smtClean="0">
                <a:solidFill>
                  <a:schemeClr val="tx1"/>
                </a:solidFill>
                <a:effectLst/>
                <a:latin typeface="+mn-lt"/>
                <a:ea typeface="+mn-ea"/>
                <a:cs typeface="+mn-cs"/>
              </a:rPr>
              <a:t>                777 </a:t>
            </a: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1D7485-AE8C-482D-A7D6-9FFB000FEA4F}" type="slidenum">
              <a:rPr lang="en-US" smtClean="0"/>
              <a:pPr/>
              <a:t>15</a:t>
            </a:fld>
            <a:endParaRPr lang="en-US"/>
          </a:p>
        </p:txBody>
      </p:sp>
    </p:spTree>
    <p:extLst>
      <p:ext uri="{BB962C8B-B14F-4D97-AF65-F5344CB8AC3E}">
        <p14:creationId xmlns:p14="http://schemas.microsoft.com/office/powerpoint/2010/main" val="168116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NodeXL</a:t>
            </a:r>
            <a:r>
              <a:rPr lang="en-US" dirty="0" smtClean="0"/>
              <a:t> – MSR-Cambridge led collaboration.  </a:t>
            </a:r>
            <a:r>
              <a:rPr lang="en-US" dirty="0" err="1" smtClean="0"/>
              <a:t>AzureBlast</a:t>
            </a:r>
            <a:r>
              <a:rPr lang="en-US" dirty="0" smtClean="0"/>
              <a:t> from the XCG team.</a:t>
            </a:r>
          </a:p>
          <a:p>
            <a:endParaRPr lang="en-US" dirty="0" smtClean="0"/>
          </a:p>
          <a:p>
            <a:r>
              <a:rPr lang="en-US" dirty="0" smtClean="0"/>
              <a:t>Downloads:</a:t>
            </a:r>
          </a:p>
          <a:p>
            <a:r>
              <a:rPr lang="en-US" sz="1200" b="0" i="0" u="none" strike="noStrike" kern="1200" dirty="0" err="1" smtClean="0">
                <a:solidFill>
                  <a:schemeClr val="tx1"/>
                </a:solidFill>
                <a:effectLst/>
                <a:latin typeface="+mn-lt"/>
                <a:ea typeface="+mn-ea"/>
                <a:cs typeface="+mn-cs"/>
              </a:rPr>
              <a:t>NodeXL</a:t>
            </a:r>
            <a:r>
              <a:rPr lang="en-US" sz="1200" b="0" i="0" u="none" strike="noStrike" kern="1200" dirty="0" smtClean="0">
                <a:solidFill>
                  <a:schemeClr val="tx1"/>
                </a:solidFill>
                <a:effectLst/>
                <a:latin typeface="+mn-lt"/>
                <a:ea typeface="+mn-ea"/>
                <a:cs typeface="+mn-cs"/>
              </a:rPr>
              <a:t> on CodePlex</a:t>
            </a:r>
            <a:r>
              <a:rPr lang="en-US" dirty="0" smtClean="0"/>
              <a:t>	</a:t>
            </a:r>
            <a:r>
              <a:rPr lang="en-US" sz="1200" b="1" i="0" u="none" strike="noStrike" kern="1200" dirty="0" smtClean="0">
                <a:solidFill>
                  <a:schemeClr val="tx1"/>
                </a:solidFill>
                <a:effectLst/>
                <a:latin typeface="+mn-lt"/>
                <a:ea typeface="+mn-ea"/>
                <a:cs typeface="+mn-cs"/>
              </a:rPr>
              <a:t>21,466 </a:t>
            </a:r>
          </a:p>
          <a:p>
            <a:r>
              <a:rPr lang="en-US" sz="1200" b="0" i="0" u="none" strike="noStrike" kern="1200" dirty="0" smtClean="0">
                <a:solidFill>
                  <a:schemeClr val="tx1"/>
                </a:solidFill>
                <a:effectLst/>
                <a:latin typeface="+mn-lt"/>
                <a:ea typeface="+mn-ea"/>
                <a:cs typeface="+mn-cs"/>
              </a:rPr>
              <a:t>MBF		</a:t>
            </a:r>
            <a:r>
              <a:rPr lang="en-US" sz="1200" b="1" i="0" u="none" strike="noStrike" kern="1200" dirty="0" smtClean="0">
                <a:solidFill>
                  <a:schemeClr val="tx1"/>
                </a:solidFill>
                <a:effectLst/>
                <a:latin typeface="+mn-lt"/>
                <a:ea typeface="+mn-ea"/>
                <a:cs typeface="+mn-cs"/>
              </a:rPr>
              <a:t>3,278 </a:t>
            </a:r>
          </a:p>
          <a:p>
            <a:r>
              <a:rPr lang="en-US" sz="1200" b="0" i="0" u="none" strike="noStrike" kern="1200" dirty="0" smtClean="0">
                <a:solidFill>
                  <a:schemeClr val="tx1"/>
                </a:solidFill>
                <a:effectLst/>
                <a:latin typeface="+mn-lt"/>
                <a:ea typeface="+mn-ea"/>
                <a:cs typeface="+mn-cs"/>
              </a:rPr>
              <a:t>Trident on RMC</a:t>
            </a:r>
            <a:r>
              <a:rPr lang="en-US" dirty="0" smtClean="0"/>
              <a:t>	</a:t>
            </a:r>
            <a:r>
              <a:rPr lang="en-US" sz="1200" b="1" i="0" u="none" strike="noStrike" kern="1200" dirty="0" smtClean="0">
                <a:solidFill>
                  <a:schemeClr val="tx1"/>
                </a:solidFill>
                <a:effectLst/>
                <a:latin typeface="+mn-lt"/>
                <a:ea typeface="+mn-ea"/>
                <a:cs typeface="+mn-cs"/>
              </a:rPr>
              <a:t>2,178 </a:t>
            </a:r>
          </a:p>
          <a:p>
            <a:r>
              <a:rPr lang="en-US" sz="1200" b="0" i="0" u="none" strike="noStrike" kern="1200" dirty="0" smtClean="0">
                <a:solidFill>
                  <a:schemeClr val="tx1"/>
                </a:solidFill>
                <a:effectLst/>
                <a:latin typeface="+mn-lt"/>
                <a:ea typeface="+mn-ea"/>
                <a:cs typeface="+mn-cs"/>
              </a:rPr>
              <a:t>Dryad 		</a:t>
            </a:r>
            <a:r>
              <a:rPr lang="en-US" sz="1200" b="1" i="0" u="none" strike="noStrike" kern="1200" dirty="0" smtClean="0">
                <a:solidFill>
                  <a:schemeClr val="tx1"/>
                </a:solidFill>
                <a:effectLst/>
                <a:latin typeface="+mn-lt"/>
                <a:ea typeface="+mn-ea"/>
                <a:cs typeface="+mn-cs"/>
              </a:rPr>
              <a:t>1,802</a:t>
            </a:r>
          </a:p>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16</a:t>
            </a:fld>
            <a:endParaRPr lang="en-US"/>
          </a:p>
        </p:txBody>
      </p:sp>
    </p:spTree>
    <p:extLst>
      <p:ext uri="{BB962C8B-B14F-4D97-AF65-F5344CB8AC3E}">
        <p14:creationId xmlns:p14="http://schemas.microsoft.com/office/powerpoint/2010/main" val="267119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fontAlgn="ctr"/>
            <a:r>
              <a:rPr lang="en-US" i="1" dirty="0" smtClean="0"/>
              <a:t>Microsoft External Research Core Computer Science</a:t>
            </a:r>
            <a:r>
              <a:rPr lang="en-US" dirty="0" smtClean="0"/>
              <a:t> advances the state of the art in computer and computational sciences, focusing on ground-breaking research that is high-impact and disruptive.</a:t>
            </a:r>
          </a:p>
          <a:p>
            <a:r>
              <a:rPr lang="en-US" dirty="0" smtClean="0"/>
              <a:t> </a:t>
            </a:r>
          </a:p>
          <a:p>
            <a:pPr fontAlgn="ctr"/>
            <a:r>
              <a:rPr lang="en-US" i="1" dirty="0" smtClean="0"/>
              <a:t>Microsoft External Research Earth, Energy and Environment</a:t>
            </a:r>
            <a:r>
              <a:rPr lang="en-US" dirty="0" smtClean="0"/>
              <a:t> applies technology to improve our understanding of the world around us enabling insights into highly complex domains such as energy efficiency, climate modeling and oceanography. </a:t>
            </a:r>
          </a:p>
          <a:p>
            <a:r>
              <a:rPr lang="en-US" dirty="0" smtClean="0"/>
              <a:t> </a:t>
            </a:r>
          </a:p>
          <a:p>
            <a:pPr fontAlgn="ctr"/>
            <a:r>
              <a:rPr lang="en-US" i="1" dirty="0" smtClean="0"/>
              <a:t>Microsoft External Research Education and Scholarly Communication</a:t>
            </a:r>
            <a:r>
              <a:rPr lang="en-US" dirty="0" smtClean="0"/>
              <a:t> efforts are focused on the academic community’s use of technology on a daily basis to conduct research and how to better teach higher education students around the world.  </a:t>
            </a:r>
          </a:p>
          <a:p>
            <a:r>
              <a:rPr lang="en-US" dirty="0" smtClean="0"/>
              <a:t> </a:t>
            </a:r>
          </a:p>
          <a:p>
            <a:pPr fontAlgn="ctr"/>
            <a:r>
              <a:rPr lang="en-US" i="1" dirty="0" smtClean="0"/>
              <a:t>Microsoft External Researching Health and Wellbeing</a:t>
            </a:r>
            <a:r>
              <a:rPr lang="en-US" dirty="0" smtClean="0"/>
              <a:t> is helping researchers explore technologies that advance healthcare solutions and empower people to make better choices about their health. </a:t>
            </a:r>
          </a:p>
          <a:p>
            <a:pPr>
              <a:spcBef>
                <a:spcPct val="0"/>
              </a:spcBef>
              <a:spcAft>
                <a:spcPts val="350"/>
              </a:spcAft>
            </a:pPr>
            <a:endParaRPr lang="en-US" dirty="0" smtClean="0"/>
          </a:p>
        </p:txBody>
      </p:sp>
      <p:sp>
        <p:nvSpPr>
          <p:cNvPr id="327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44231" fontAlgn="base">
              <a:spcBef>
                <a:spcPct val="0"/>
              </a:spcBef>
              <a:spcAft>
                <a:spcPct val="0"/>
              </a:spcAft>
              <a:defRPr/>
            </a:pPr>
            <a:endParaRPr lang="en-US" dirty="0" smtClean="0"/>
          </a:p>
        </p:txBody>
      </p:sp>
      <p:sp>
        <p:nvSpPr>
          <p:cNvPr id="327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44231" fontAlgn="base">
              <a:spcBef>
                <a:spcPct val="0"/>
              </a:spcBef>
              <a:spcAft>
                <a:spcPct val="0"/>
              </a:spcAft>
              <a:defRPr/>
            </a:pPr>
            <a:fld id="{5E467E42-08AD-432F-8C52-4B97090DB498}" type="datetime8">
              <a:rPr lang="en-US"/>
              <a:pPr defTabSz="944231" fontAlgn="base">
                <a:spcBef>
                  <a:spcPct val="0"/>
                </a:spcBef>
                <a:spcAft>
                  <a:spcPct val="0"/>
                </a:spcAft>
                <a:defRPr/>
              </a:pPr>
              <a:t>7/1/2010 12:56 PM</a:t>
            </a:fld>
            <a:endParaRPr lang="en-US" dirty="0"/>
          </a:p>
        </p:txBody>
      </p:sp>
      <p:sp>
        <p:nvSpPr>
          <p:cNvPr id="327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44231" fontAlgn="base">
              <a:spcBef>
                <a:spcPct val="0"/>
              </a:spcBef>
              <a:spcAft>
                <a:spcPct val="0"/>
              </a:spcAft>
              <a:defRPr/>
            </a:pPr>
            <a:r>
              <a:rPr lang="en-US" dirty="0"/>
              <a:t>© 2007 Microsoft Corporation. All rights reserved. Microsoft, Windows, Windows Vista and other product names are or may be registered trademarks and/or trademarks in the U.S. and/or other countries.</a:t>
            </a:r>
          </a:p>
          <a:p>
            <a:pPr defTabSz="944231" fontAlgn="base">
              <a:spcBef>
                <a:spcPct val="0"/>
              </a:spcBef>
              <a:spcAft>
                <a:spcPct val="0"/>
              </a:spcAft>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44231" fontAlgn="base">
              <a:spcBef>
                <a:spcPct val="0"/>
              </a:spcBef>
              <a:spcAft>
                <a:spcPct val="0"/>
              </a:spcAft>
              <a:defRPr/>
            </a:pPr>
            <a:endParaRPr lang="en-US" dirty="0"/>
          </a:p>
        </p:txBody>
      </p:sp>
      <p:sp>
        <p:nvSpPr>
          <p:cNvPr id="3277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44231" fontAlgn="base">
              <a:spcBef>
                <a:spcPct val="0"/>
              </a:spcBef>
              <a:spcAft>
                <a:spcPct val="0"/>
              </a:spcAft>
              <a:defRPr/>
            </a:pPr>
            <a:fld id="{A7F723ED-FE36-4E0F-9861-5F4E7D79995A}" type="slidenum">
              <a:rPr lang="en-US"/>
              <a:pPr defTabSz="944231" fontAlgn="base">
                <a:spcBef>
                  <a:spcPct val="0"/>
                </a:spcBef>
                <a:spcAft>
                  <a:spcPct val="0"/>
                </a:spcAft>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pic>
        <p:nvPicPr>
          <p:cNvPr id="7" name="Picture 6" descr="Pictur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71657"/>
            <a:ext cx="9144000" cy="1686343"/>
          </a:xfrm>
          <a:prstGeom prst="rect">
            <a:avLst/>
          </a:prstGeom>
        </p:spPr>
      </p:pic>
      <p:pic>
        <p:nvPicPr>
          <p:cNvPr id="8" name="Picture 7" descr="Pictur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71657"/>
            <a:ext cx="9144000" cy="1686343"/>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lvl1pPr>
              <a:defRPr sz="2800"/>
            </a:lvl1pPr>
          </a:lstStyle>
          <a:p>
            <a:r>
              <a:rPr lang="en-US" altLang="zh-CN" smtClean="0"/>
              <a:t>Click to edit Master title style</a:t>
            </a:r>
            <a:endParaRPr lang="zh-CN" altLang="en-US" dirty="0"/>
          </a:p>
        </p:txBody>
      </p:sp>
      <p:sp>
        <p:nvSpPr>
          <p:cNvPr id="3" name="内容占位符 2"/>
          <p:cNvSpPr>
            <a:spLocks noGrp="1"/>
          </p:cNvSpPr>
          <p:nvPr>
            <p:ph idx="1"/>
          </p:nvPr>
        </p:nvSpPr>
        <p:spPr/>
        <p:txBody>
          <a:bodyPr/>
          <a:lstStyle>
            <a:lvl2pPr>
              <a:buNone/>
              <a:defRPr sz="1800"/>
            </a:lvl2pPr>
            <a:lvl3pPr>
              <a:defRPr sz="1600"/>
            </a:lvl3pPr>
            <a:lvl4pPr>
              <a:defRPr sz="1400"/>
            </a:lvl4pPr>
            <a:lvl5pPr>
              <a:defRPr sz="1200"/>
            </a:lvl5pPr>
          </a:lstStyle>
          <a:p>
            <a:pPr lvl="0"/>
            <a:r>
              <a:rPr lang="en-US" altLang="zh-CN" smtClean="0"/>
              <a:t>Click to edit Master text styles</a:t>
            </a:r>
          </a:p>
        </p:txBody>
      </p:sp>
      <p:sp>
        <p:nvSpPr>
          <p:cNvPr id="4" name="日期占位符 4"/>
          <p:cNvSpPr>
            <a:spLocks noGrp="1"/>
          </p:cNvSpPr>
          <p:nvPr>
            <p:ph type="dt" sz="half" idx="10"/>
          </p:nvPr>
        </p:nvSpPr>
        <p:spPr/>
        <p:txBody>
          <a:bodyPr/>
          <a:lstStyle>
            <a:lvl1pPr>
              <a:defRPr/>
            </a:lvl1pPr>
          </a:lstStyle>
          <a:p>
            <a:pPr>
              <a:defRPr/>
            </a:pPr>
            <a:fld id="{6B6CC086-89E3-41C0-AA2D-167D8ED9C6F3}" type="datetimeFigureOut">
              <a:rPr lang="zh-CN" altLang="en-US"/>
              <a:pPr>
                <a:defRPr/>
              </a:pPr>
              <a:t>2010/7/1</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91CE344D-3D9B-49A8-B739-C8CF75B5DBEB}" type="slidenum">
              <a:rPr lang="zh-CN" altLang="en-US"/>
              <a:pPr>
                <a:defRPr/>
              </a:pPr>
              <a:t>‹#›</a:t>
            </a:fld>
            <a:endParaRPr lang="zh-CN" altLang="en-US"/>
          </a:p>
        </p:txBody>
      </p:sp>
    </p:spTree>
    <p:extLst>
      <p:ext uri="{BB962C8B-B14F-4D97-AF65-F5344CB8AC3E}">
        <p14:creationId xmlns:p14="http://schemas.microsoft.com/office/powerpoint/2010/main" val="316972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902" y="2747520"/>
            <a:ext cx="8228898" cy="2142720"/>
          </a:xfrm>
        </p:spPr>
        <p:txBody>
          <a:bodyPr>
            <a:normAutofit/>
          </a:bodyPr>
          <a:lstStyle>
            <a:lvl1pPr>
              <a:defRPr sz="42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902" y="5149440"/>
            <a:ext cx="8228898" cy="886800"/>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67D16A25-25F3-4EDE-B3DD-3530007D68D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3159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ln>
            <a:noFill/>
          </a:ln>
        </p:spPr>
        <p:txBody>
          <a:bodyPr/>
          <a:lstStyle>
            <a:lvl1pPr>
              <a:defRPr b="1" i="0" baseline="0">
                <a:solidFill>
                  <a:schemeClr val="tx2"/>
                </a:solidFill>
              </a:defRPr>
            </a:lvl1pPr>
            <a:lvl2pPr>
              <a:buClr>
                <a:schemeClr val="accent1"/>
              </a:buClr>
              <a:buSzPct val="65000"/>
              <a:buFont typeface="Wingdings" pitchFamily="2" charset="2"/>
              <a:buChar char="§"/>
              <a:defRPr b="0" i="0" baseline="0">
                <a:solidFill>
                  <a:schemeClr val="tx2"/>
                </a:solidFill>
              </a:defRPr>
            </a:lvl2pPr>
            <a:lvl3pPr>
              <a:defRPr baseline="0">
                <a:solidFill>
                  <a:schemeClr val="accent1"/>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E124AEE-555F-40E5-A93A-8A3CCBF46374}" type="datetime1">
              <a:rPr lang="en-US"/>
              <a:pPr>
                <a:defRPr/>
              </a:pPr>
              <a:t>7/1/2010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2877D7-EB2E-4C11-AA7C-FC63590C0C2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88325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64EBCF-EF6D-4466-82F6-3E8F1C7E077C}" type="datetime1">
              <a:rPr lang="en-US"/>
              <a:pPr>
                <a:defRPr/>
              </a:pPr>
              <a:t>7/1/2010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598D34-E9FB-47FA-8E42-61917F89BE4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7949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DD7F87-DB00-496B-B916-BA0E119A8B23}" type="datetime1">
              <a:rPr lang="en-US"/>
              <a:pPr>
                <a:defRPr/>
              </a:pPr>
              <a:t>7/1/2010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85A83F-8C89-4D04-9BD8-7917D939A4D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33487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7924F9-9149-4B4C-B601-1D8D480DA592}" type="datetime1">
              <a:rPr lang="en-US"/>
              <a:pPr>
                <a:defRPr/>
              </a:pPr>
              <a:t>7/1/2010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21B58A-4F74-43BF-A354-DB300EFFE77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57917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1E5B82-5925-4256-84B2-98FD12D5C4F0}" type="datetime1">
              <a:rPr lang="en-US"/>
              <a:pPr>
                <a:defRPr/>
              </a:pPr>
              <a:t>7/1/2010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4B5871-6E99-4DDE-8CB3-33872FC8618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23754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5E0412-DA34-4F25-9B94-282DDA3118ED}" type="datetime1">
              <a:rPr lang="en-US"/>
              <a:pPr>
                <a:defRPr/>
              </a:pPr>
              <a:t>7/1/2010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680C15-7D14-4191-B62E-4AE93015E13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1487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84DB23-DB3A-493D-ADBF-1B21850D7DDA}" type="datetime1">
              <a:rPr lang="en-US"/>
              <a:pPr>
                <a:defRPr/>
              </a:pPr>
              <a:t>7/1/2010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B767E7-971C-4645-8E27-30AAF39466C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51546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3368EC-7A92-4C1F-81F0-2D31257E4039}" type="datetime1">
              <a:rPr lang="en-US"/>
              <a:pPr>
                <a:defRPr/>
              </a:pPr>
              <a:t>7/1/2010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21E87A-454C-4F90-AC38-4EC4C3DB9E1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43012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B81E06-A7F7-4154-B819-49E924086504}" type="datetime1">
              <a:rPr lang="en-US"/>
              <a:pPr>
                <a:defRPr/>
              </a:pPr>
              <a:t>7/1/2010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7B608-4B7E-43A9-BA75-B1067FD7460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5862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04576-1BAE-4D9E-8FCE-54A0F182458E}" type="datetime1">
              <a:rPr lang="en-US"/>
              <a:pPr>
                <a:defRPr/>
              </a:pPr>
              <a:t>7/1/2010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08C27-A915-45FD-9DA8-ACD137C38CF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1391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j-lt"/>
              </a:defRPr>
            </a:lvl1pPr>
          </a:lstStyle>
          <a:p>
            <a:fld id="{704CAED1-1FA9-4569-9762-0F32B15C6546}" type="datetimeFigureOut">
              <a:rPr lang="en-US" smtClean="0"/>
              <a:pPr/>
              <a:t>7/1/2010</a:t>
            </a:fld>
            <a:endParaRPr lang="en-US"/>
          </a:p>
        </p:txBody>
      </p:sp>
      <p:sp>
        <p:nvSpPr>
          <p:cNvPr id="5" name="Footer Placeholder 4"/>
          <p:cNvSpPr>
            <a:spLocks noGrp="1"/>
          </p:cNvSpPr>
          <p:nvPr>
            <p:ph type="ftr" sz="quarter" idx="11"/>
          </p:nvPr>
        </p:nvSpPr>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p:txBody>
          <a:bodyPr/>
          <a:lstStyle>
            <a:lvl1pPr>
              <a:defRPr>
                <a:latin typeface="+mj-lt"/>
              </a:defRPr>
            </a:lvl1pPr>
          </a:lstStyle>
          <a:p>
            <a:fld id="{9E0FC87C-86CD-4135-9511-463A0DF518F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2"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dirty="0" smtClean="0"/>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4"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9"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pic>
        <p:nvPicPr>
          <p:cNvPr id="6" name="Picture 5" descr="license.im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76200" y="6117336"/>
            <a:ext cx="804672" cy="283464"/>
          </a:xfrm>
          <a:prstGeom prst="rect">
            <a:avLst/>
          </a:prstGeom>
        </p:spPr>
      </p:pic>
      <p:sp>
        <p:nvSpPr>
          <p:cNvPr id="7" name="TextBox 6"/>
          <p:cNvSpPr txBox="1"/>
          <p:nvPr userDrawn="1"/>
        </p:nvSpPr>
        <p:spPr>
          <a:xfrm>
            <a:off x="914400" y="6019800"/>
            <a:ext cx="3505200" cy="430887"/>
          </a:xfrm>
          <a:prstGeom prst="rect">
            <a:avLst/>
          </a:prstGeom>
          <a:noFill/>
        </p:spPr>
        <p:txBody>
          <a:bodyPr vert="horz" wrap="square" rtlCol="0">
            <a:spAutoFit/>
          </a:bodyPr>
          <a:lstStyle/>
          <a:p>
            <a:r>
              <a:rPr lang="en-US" sz="1100" dirty="0" smtClean="0"/>
              <a:t>This work is licensed under a </a:t>
            </a:r>
            <a:r>
              <a:rPr lang="en-US" sz="1100" dirty="0" smtClean="0">
                <a:hlinkClick r:id="rId3"/>
              </a:rPr>
              <a:t>Creative Commons Attribution 3.0 United States License</a:t>
            </a:r>
            <a:r>
              <a:rPr lang="en-US" sz="1100" dirty="0" smtClean="0"/>
              <a:t>.</a:t>
            </a:r>
            <a:endParaRPr lang="en-US" sz="1100"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pic>
        <p:nvPicPr>
          <p:cNvPr id="5" name="Picture 4" descr="license.im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76200" y="6117336"/>
            <a:ext cx="804672" cy="283464"/>
          </a:xfrm>
          <a:prstGeom prst="rect">
            <a:avLst/>
          </a:prstGeom>
        </p:spPr>
      </p:pic>
      <p:sp>
        <p:nvSpPr>
          <p:cNvPr id="6" name="TextBox 5"/>
          <p:cNvSpPr txBox="1"/>
          <p:nvPr userDrawn="1"/>
        </p:nvSpPr>
        <p:spPr>
          <a:xfrm>
            <a:off x="914400" y="6019800"/>
            <a:ext cx="3505200" cy="430887"/>
          </a:xfrm>
          <a:prstGeom prst="rect">
            <a:avLst/>
          </a:prstGeom>
          <a:noFill/>
        </p:spPr>
        <p:txBody>
          <a:bodyPr vert="horz" wrap="square" rtlCol="0">
            <a:spAutoFit/>
          </a:bodyPr>
          <a:lstStyle/>
          <a:p>
            <a:r>
              <a:rPr lang="en-US" sz="1100" dirty="0" smtClean="0"/>
              <a:t>This work is licensed under a </a:t>
            </a:r>
            <a:r>
              <a:rPr lang="en-US" sz="1100" dirty="0" smtClean="0">
                <a:hlinkClick r:id="rId3"/>
              </a:rPr>
              <a:t>Creative Commons Attribution 3.0 United States License</a:t>
            </a:r>
            <a:r>
              <a:rPr lang="en-US" sz="1100" dirty="0" smtClean="0"/>
              <a:t>.</a:t>
            </a:r>
            <a:endParaRPr lang="en-US" sz="1100"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04CAED1-1FA9-4569-9762-0F32B15C6546}" type="datetimeFigureOut">
              <a:rPr lang="en-US" smtClean="0"/>
              <a:pPr/>
              <a:t>7/1/2010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creativecommons.org/licenses/by/3.0/u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704CAED1-1FA9-4569-9762-0F32B15C6546}" type="datetimeFigureOut">
              <a:rPr lang="en-US" smtClean="0"/>
              <a:pPr/>
              <a:t>7/1/2010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9E0FC87C-86CD-4135-9511-463A0DF518FB}" type="slidenum">
              <a:rPr lang="en-US" smtClean="0"/>
              <a:pPr/>
              <a:t>‹#›</a:t>
            </a:fld>
            <a:endParaRPr lang="en-US"/>
          </a:p>
        </p:txBody>
      </p:sp>
      <p:pic>
        <p:nvPicPr>
          <p:cNvPr id="7" name="Picture 6" descr="license.img"/>
          <p:cNvPicPr>
            <a:picLocks/>
          </p:cNvPicPr>
          <p:nvPr userDrawn="1"/>
        </p:nvPicPr>
        <p:blipFill>
          <a:blip r:embed="rId19" cstate="email">
            <a:extLst>
              <a:ext uri="{28A0092B-C50C-407E-A947-70E740481C1C}">
                <a14:useLocalDpi xmlns:a14="http://schemas.microsoft.com/office/drawing/2010/main"/>
              </a:ext>
            </a:extLst>
          </a:blip>
          <a:stretch>
            <a:fillRect/>
          </a:stretch>
        </p:blipFill>
        <p:spPr>
          <a:xfrm>
            <a:off x="76200" y="6117336"/>
            <a:ext cx="804672" cy="283464"/>
          </a:xfrm>
          <a:prstGeom prst="rect">
            <a:avLst/>
          </a:prstGeom>
        </p:spPr>
      </p:pic>
      <p:sp>
        <p:nvSpPr>
          <p:cNvPr id="8" name="TextBox 7"/>
          <p:cNvSpPr txBox="1"/>
          <p:nvPr userDrawn="1"/>
        </p:nvSpPr>
        <p:spPr>
          <a:xfrm>
            <a:off x="914400" y="6019800"/>
            <a:ext cx="3505200" cy="430887"/>
          </a:xfrm>
          <a:prstGeom prst="rect">
            <a:avLst/>
          </a:prstGeom>
          <a:noFill/>
        </p:spPr>
        <p:txBody>
          <a:bodyPr vert="horz" wrap="square" rtlCol="0">
            <a:spAutoFit/>
          </a:bodyPr>
          <a:lstStyle/>
          <a:p>
            <a:r>
              <a:rPr lang="en-US" sz="1100" dirty="0" smtClean="0"/>
              <a:t>This work is licensed under a </a:t>
            </a:r>
            <a:r>
              <a:rPr lang="en-US" sz="1100" dirty="0" smtClean="0">
                <a:hlinkClick r:id="rId20"/>
              </a:rPr>
              <a:t>Creative Commons Attribution 3.0 United States License</a:t>
            </a:r>
            <a:r>
              <a:rPr lang="en-US" sz="1100" dirty="0" smtClean="0"/>
              <a:t>.</a:t>
            </a:r>
            <a:endParaRPr lang="en-US" sz="11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iming>
    <p:tnLst>
      <p:par>
        <p:cTn id="1" dur="indefinite" restart="never" nodeType="tmRoot"/>
      </p:par>
    </p:tnLst>
  </p:timing>
  <p:txStyles>
    <p:titleStyle>
      <a:lvl1pPr algn="ctr" rtl="0" eaLnBrk="1" fontAlgn="base" hangingPunct="1">
        <a:spcBef>
          <a:spcPct val="0"/>
        </a:spcBef>
        <a:spcAft>
          <a:spcPct val="0"/>
        </a:spcAft>
        <a:defRPr sz="3200" kern="1200">
          <a:solidFill>
            <a:schemeClr val="tx1"/>
          </a:solidFill>
          <a:effectLst/>
          <a:latin typeface="Century Gothic"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405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59088" y="6270625"/>
            <a:ext cx="1279525" cy="365125"/>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defTabSz="457200">
              <a:defRPr/>
            </a:pPr>
            <a:fld id="{141F1A18-2FF1-4DE7-B440-7C187CB5FD7F}" type="datetime1">
              <a:rPr lang="en-US"/>
              <a:pPr defTabSz="457200">
                <a:defRPr/>
              </a:pPr>
              <a:t>7/1/2010</a:t>
            </a:fld>
            <a:endParaRPr lang="en-US" dirty="0"/>
          </a:p>
        </p:txBody>
      </p:sp>
      <p:sp>
        <p:nvSpPr>
          <p:cNvPr id="5" name="Footer Placeholder 4"/>
          <p:cNvSpPr>
            <a:spLocks noGrp="1"/>
          </p:cNvSpPr>
          <p:nvPr>
            <p:ph type="ftr" sz="quarter" idx="3"/>
          </p:nvPr>
        </p:nvSpPr>
        <p:spPr>
          <a:xfrm>
            <a:off x="4457700" y="6270625"/>
            <a:ext cx="33274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defTabSz="457200">
              <a:defRPr/>
            </a:pPr>
            <a:endParaRPr lang="en-US"/>
          </a:p>
        </p:txBody>
      </p:sp>
      <p:sp>
        <p:nvSpPr>
          <p:cNvPr id="6" name="Slide Number Placeholder 5"/>
          <p:cNvSpPr>
            <a:spLocks noGrp="1"/>
          </p:cNvSpPr>
          <p:nvPr>
            <p:ph type="sldNum" sz="quarter" idx="4"/>
          </p:nvPr>
        </p:nvSpPr>
        <p:spPr>
          <a:xfrm>
            <a:off x="8016875" y="6270625"/>
            <a:ext cx="669925"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defTabSz="457200">
              <a:defRPr/>
            </a:pPr>
            <a:fld id="{B0170C5B-F27D-432D-A4B7-E0DE7865973F}"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9056155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457200" rtl="0" eaLnBrk="0" fontAlgn="base" hangingPunct="0">
        <a:spcBef>
          <a:spcPct val="0"/>
        </a:spcBef>
        <a:spcAft>
          <a:spcPct val="0"/>
        </a:spcAft>
        <a:defRPr sz="3800" b="1" kern="1200">
          <a:solidFill>
            <a:srgbClr val="02396D"/>
          </a:solidFill>
          <a:latin typeface="+mj-lt"/>
          <a:ea typeface="+mj-ea"/>
          <a:cs typeface="+mj-cs"/>
        </a:defRPr>
      </a:lvl1pPr>
      <a:lvl2pPr algn="ctr" defTabSz="457200" rtl="0" eaLnBrk="0" fontAlgn="base" hangingPunct="0">
        <a:spcBef>
          <a:spcPct val="0"/>
        </a:spcBef>
        <a:spcAft>
          <a:spcPct val="0"/>
        </a:spcAft>
        <a:defRPr sz="3800" b="1">
          <a:solidFill>
            <a:srgbClr val="02396D"/>
          </a:solidFill>
          <a:latin typeface="Calibri" pitchFamily="34" charset="0"/>
        </a:defRPr>
      </a:lvl2pPr>
      <a:lvl3pPr algn="ctr" defTabSz="457200" rtl="0" eaLnBrk="0" fontAlgn="base" hangingPunct="0">
        <a:spcBef>
          <a:spcPct val="0"/>
        </a:spcBef>
        <a:spcAft>
          <a:spcPct val="0"/>
        </a:spcAft>
        <a:defRPr sz="3800" b="1">
          <a:solidFill>
            <a:srgbClr val="02396D"/>
          </a:solidFill>
          <a:latin typeface="Calibri" pitchFamily="34" charset="0"/>
        </a:defRPr>
      </a:lvl3pPr>
      <a:lvl4pPr algn="ctr" defTabSz="457200" rtl="0" eaLnBrk="0" fontAlgn="base" hangingPunct="0">
        <a:spcBef>
          <a:spcPct val="0"/>
        </a:spcBef>
        <a:spcAft>
          <a:spcPct val="0"/>
        </a:spcAft>
        <a:defRPr sz="3800" b="1">
          <a:solidFill>
            <a:srgbClr val="02396D"/>
          </a:solidFill>
          <a:latin typeface="Calibri" pitchFamily="34" charset="0"/>
        </a:defRPr>
      </a:lvl4pPr>
      <a:lvl5pPr algn="ctr" defTabSz="457200" rtl="0" eaLnBrk="0" fontAlgn="base" hangingPunct="0">
        <a:spcBef>
          <a:spcPct val="0"/>
        </a:spcBef>
        <a:spcAft>
          <a:spcPct val="0"/>
        </a:spcAft>
        <a:defRPr sz="3800" b="1">
          <a:solidFill>
            <a:srgbClr val="02396D"/>
          </a:solidFill>
          <a:latin typeface="Calibri" pitchFamily="34" charset="0"/>
        </a:defRPr>
      </a:lvl5pPr>
      <a:lvl6pPr marL="457200" algn="ctr" defTabSz="457200" rtl="0" fontAlgn="base">
        <a:spcBef>
          <a:spcPct val="0"/>
        </a:spcBef>
        <a:spcAft>
          <a:spcPct val="0"/>
        </a:spcAft>
        <a:defRPr sz="3800" b="1">
          <a:solidFill>
            <a:srgbClr val="02396D"/>
          </a:solidFill>
          <a:latin typeface="Calibri" pitchFamily="34" charset="0"/>
        </a:defRPr>
      </a:lvl6pPr>
      <a:lvl7pPr marL="914400" algn="ctr" defTabSz="457200" rtl="0" fontAlgn="base">
        <a:spcBef>
          <a:spcPct val="0"/>
        </a:spcBef>
        <a:spcAft>
          <a:spcPct val="0"/>
        </a:spcAft>
        <a:defRPr sz="3800" b="1">
          <a:solidFill>
            <a:srgbClr val="02396D"/>
          </a:solidFill>
          <a:latin typeface="Calibri" pitchFamily="34" charset="0"/>
        </a:defRPr>
      </a:lvl7pPr>
      <a:lvl8pPr marL="1371600" algn="ctr" defTabSz="457200" rtl="0" fontAlgn="base">
        <a:spcBef>
          <a:spcPct val="0"/>
        </a:spcBef>
        <a:spcAft>
          <a:spcPct val="0"/>
        </a:spcAft>
        <a:defRPr sz="3800" b="1">
          <a:solidFill>
            <a:srgbClr val="02396D"/>
          </a:solidFill>
          <a:latin typeface="Calibri" pitchFamily="34" charset="0"/>
        </a:defRPr>
      </a:lvl8pPr>
      <a:lvl9pPr marL="1828800" algn="ctr" defTabSz="457200" rtl="0" fontAlgn="base">
        <a:spcBef>
          <a:spcPct val="0"/>
        </a:spcBef>
        <a:spcAft>
          <a:spcPct val="0"/>
        </a:spcAft>
        <a:defRPr sz="3800" b="1">
          <a:solidFill>
            <a:srgbClr val="02396D"/>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docs.com/@derickc" TargetMode="Externa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hyperlink" Target="http://videos.bing.com/" TargetMode="External"/><Relationship Id="rId18" Type="http://schemas.openxmlformats.org/officeDocument/2006/relationships/hyperlink" Target="http://maps.bing.com/" TargetMode="External"/><Relationship Id="rId3" Type="http://schemas.openxmlformats.org/officeDocument/2006/relationships/hyperlink" Target="http://www.microsofttranslator.com/" TargetMode="External"/><Relationship Id="rId21" Type="http://schemas.openxmlformats.org/officeDocument/2006/relationships/image" Target="../media/image100.png"/><Relationship Id="rId7" Type="http://schemas.openxmlformats.org/officeDocument/2006/relationships/hyperlink" Target="http://skydrive.com/" TargetMode="External"/><Relationship Id="rId12" Type="http://schemas.openxmlformats.org/officeDocument/2006/relationships/image" Target="../media/image95.jpeg"/><Relationship Id="rId17" Type="http://schemas.openxmlformats.org/officeDocument/2006/relationships/image" Target="../media/image98.jpeg"/><Relationship Id="rId25" Type="http://schemas.openxmlformats.org/officeDocument/2006/relationships/image" Target="../media/image102.png"/><Relationship Id="rId2" Type="http://schemas.openxmlformats.org/officeDocument/2006/relationships/notesSlide" Target="../notesSlides/notesSlide4.xml"/><Relationship Id="rId16" Type="http://schemas.openxmlformats.org/officeDocument/2006/relationships/hyperlink" Target="http://www.worldwidetelescope.org/" TargetMode="External"/><Relationship Id="rId20" Type="http://schemas.openxmlformats.org/officeDocument/2006/relationships/hyperlink" Target="http://explore.live.com/windows-live-essentials-beta" TargetMode="External"/><Relationship Id="rId1" Type="http://schemas.openxmlformats.org/officeDocument/2006/relationships/slideLayout" Target="../slideLayouts/slideLayout6.xml"/><Relationship Id="rId6" Type="http://schemas.openxmlformats.org/officeDocument/2006/relationships/image" Target="../media/image92.jpeg"/><Relationship Id="rId11" Type="http://schemas.openxmlformats.org/officeDocument/2006/relationships/hyperlink" Target="http://www.microsoft.com/windowsazure/" TargetMode="External"/><Relationship Id="rId24" Type="http://schemas.openxmlformats.org/officeDocument/2006/relationships/hyperlink" Target="http://sharepoint.microsoft.com/businessproductivity/products/pages/cloud-services.aspx" TargetMode="External"/><Relationship Id="rId5" Type="http://schemas.openxmlformats.org/officeDocument/2006/relationships/hyperlink" Target="http://smallbusiness.officelive.com/" TargetMode="External"/><Relationship Id="rId15" Type="http://schemas.openxmlformats.org/officeDocument/2006/relationships/image" Target="../media/image97.png"/><Relationship Id="rId23" Type="http://schemas.openxmlformats.org/officeDocument/2006/relationships/image" Target="../media/image101.png"/><Relationship Id="rId10" Type="http://schemas.openxmlformats.org/officeDocument/2006/relationships/image" Target="../media/image94.jpeg"/><Relationship Id="rId19" Type="http://schemas.openxmlformats.org/officeDocument/2006/relationships/image" Target="../media/image99.png"/><Relationship Id="rId4" Type="http://schemas.openxmlformats.org/officeDocument/2006/relationships/image" Target="../media/image91.png"/><Relationship Id="rId9" Type="http://schemas.openxmlformats.org/officeDocument/2006/relationships/hyperlink" Target="http://officelive.com/" TargetMode="External"/><Relationship Id="rId14" Type="http://schemas.openxmlformats.org/officeDocument/2006/relationships/image" Target="../media/image96.png"/><Relationship Id="rId22" Type="http://schemas.openxmlformats.org/officeDocument/2006/relationships/hyperlink" Target="http://www.microsoft.com/education/solutions/liveedu.aspx"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blogs.msdn.com/b/e7/" TargetMode="External"/><Relationship Id="rId13" Type="http://schemas.openxmlformats.org/officeDocument/2006/relationships/hyperlink" Target="http://community.research.microsoft.com/blogs" TargetMode="External"/><Relationship Id="rId18" Type="http://schemas.openxmlformats.org/officeDocument/2006/relationships/image" Target="../media/image111.png"/><Relationship Id="rId26" Type="http://schemas.openxmlformats.org/officeDocument/2006/relationships/image" Target="../media/image115.jpeg"/><Relationship Id="rId3" Type="http://schemas.openxmlformats.org/officeDocument/2006/relationships/image" Target="../media/image103.jpeg"/><Relationship Id="rId21" Type="http://schemas.openxmlformats.org/officeDocument/2006/relationships/hyperlink" Target="http://blogs.msdn.com/" TargetMode="External"/><Relationship Id="rId7" Type="http://schemas.openxmlformats.org/officeDocument/2006/relationships/image" Target="../media/image105.jpeg"/><Relationship Id="rId12" Type="http://schemas.openxmlformats.org/officeDocument/2006/relationships/image" Target="../media/image108.png"/><Relationship Id="rId17" Type="http://schemas.openxmlformats.org/officeDocument/2006/relationships/hyperlink" Target="http://www.zdnet.com/blog/microsoft" TargetMode="External"/><Relationship Id="rId25" Type="http://schemas.openxmlformats.org/officeDocument/2006/relationships/hyperlink" Target="http://eu.wiley.com/WileyCDA/Section/id-321146.html" TargetMode="External"/><Relationship Id="rId2" Type="http://schemas.openxmlformats.org/officeDocument/2006/relationships/hyperlink" Target="http://www.amazon.com/gp/product/images/0759285780/sr=8-1/qid=1277878465/ref=dp_image_0?ie=UTF8&amp;n=283155&amp;s=books&amp;qid=1277878465&amp;sr=8-1" TargetMode="External"/><Relationship Id="rId16" Type="http://schemas.openxmlformats.org/officeDocument/2006/relationships/image" Target="../media/image110.png"/><Relationship Id="rId20" Type="http://schemas.openxmlformats.org/officeDocument/2006/relationships/image" Target="../media/image112.png"/><Relationship Id="rId29" Type="http://schemas.openxmlformats.org/officeDocument/2006/relationships/hyperlink" Target="http://www.microsoft.com/about/corporatecitizenship/en-us/our-actions/in-the-community/" TargetMode="External"/><Relationship Id="rId1" Type="http://schemas.openxmlformats.org/officeDocument/2006/relationships/slideLayout" Target="../slideLayouts/slideLayout6.xml"/><Relationship Id="rId6" Type="http://schemas.openxmlformats.org/officeDocument/2006/relationships/hyperlink" Target="http://www.amazon.com/gp/reader/0470191384/ref=sib_dp_pt#reader-link" TargetMode="External"/><Relationship Id="rId11" Type="http://schemas.openxmlformats.org/officeDocument/2006/relationships/image" Target="../media/image107.png"/><Relationship Id="rId24" Type="http://schemas.openxmlformats.org/officeDocument/2006/relationships/image" Target="../media/image114.jpeg"/><Relationship Id="rId5" Type="http://schemas.openxmlformats.org/officeDocument/2006/relationships/image" Target="../media/image104.jpeg"/><Relationship Id="rId15" Type="http://schemas.openxmlformats.org/officeDocument/2006/relationships/hyperlink" Target="http://minimsft.blogspot.com/" TargetMode="External"/><Relationship Id="rId23" Type="http://schemas.openxmlformats.org/officeDocument/2006/relationships/hyperlink" Target="http://www.amazon.com/gp/reader/0470635444/ref=sib_dp_pt#reader-link" TargetMode="External"/><Relationship Id="rId28" Type="http://schemas.openxmlformats.org/officeDocument/2006/relationships/image" Target="../media/image116.jpeg"/><Relationship Id="rId10" Type="http://schemas.openxmlformats.org/officeDocument/2006/relationships/hyperlink" Target="http://majornelson.com/" TargetMode="External"/><Relationship Id="rId19" Type="http://schemas.openxmlformats.org/officeDocument/2006/relationships/hyperlink" Target="http://blogs.msdn.com/b/eric_brechner/" TargetMode="External"/><Relationship Id="rId4" Type="http://schemas.openxmlformats.org/officeDocument/2006/relationships/hyperlink" Target="http://www.amazon.com/gp/reader/0887306292/ref=sib_dp_pt#reader-link" TargetMode="External"/><Relationship Id="rId9" Type="http://schemas.openxmlformats.org/officeDocument/2006/relationships/image" Target="../media/image106.png"/><Relationship Id="rId14" Type="http://schemas.openxmlformats.org/officeDocument/2006/relationships/image" Target="../media/image109.jpeg"/><Relationship Id="rId22" Type="http://schemas.openxmlformats.org/officeDocument/2006/relationships/image" Target="../media/image113.png"/><Relationship Id="rId27" Type="http://schemas.openxmlformats.org/officeDocument/2006/relationships/hyperlink" Target="http://www.microsoft.com/about/corporatecitizenship/citizenship/giving/programs/up/digitalliteracy" TargetMode="External"/><Relationship Id="rId30" Type="http://schemas.openxmlformats.org/officeDocument/2006/relationships/image" Target="../media/image117.jpeg"/></Relationships>
</file>

<file path=ppt/slides/_rels/slide12.xml.rels><?xml version="1.0" encoding="UTF-8" standalone="yes"?>
<Relationships xmlns="http://schemas.openxmlformats.org/package/2006/relationships"><Relationship Id="rId8" Type="http://schemas.openxmlformats.org/officeDocument/2006/relationships/hyperlink" Target="http://www.microsoft.com/education/facultyconnection" TargetMode="External"/><Relationship Id="rId13" Type="http://schemas.openxmlformats.org/officeDocument/2006/relationships/image" Target="../media/image124.jpeg"/><Relationship Id="rId18" Type="http://schemas.openxmlformats.org/officeDocument/2006/relationships/image" Target="../media/image127.png"/><Relationship Id="rId3" Type="http://schemas.openxmlformats.org/officeDocument/2006/relationships/image" Target="../media/image118.png"/><Relationship Id="rId21" Type="http://schemas.openxmlformats.org/officeDocument/2006/relationships/hyperlink" Target="http://www.xbox.com/kinect" TargetMode="External"/><Relationship Id="rId7" Type="http://schemas.openxmlformats.org/officeDocument/2006/relationships/image" Target="../media/image121.png"/><Relationship Id="rId12" Type="http://schemas.openxmlformats.org/officeDocument/2006/relationships/hyperlink" Target="http://msdn.microsoft.com/academic" TargetMode="External"/><Relationship Id="rId17" Type="http://schemas.openxmlformats.org/officeDocument/2006/relationships/hyperlink" Target="http://s2b.experience.com/" TargetMode="External"/><Relationship Id="rId2" Type="http://schemas.openxmlformats.org/officeDocument/2006/relationships/hyperlink" Target="http://www.dreamspark.com/" TargetMode="External"/><Relationship Id="rId16" Type="http://schemas.openxmlformats.org/officeDocument/2006/relationships/image" Target="../media/image126.png"/><Relationship Id="rId20" Type="http://schemas.openxmlformats.org/officeDocument/2006/relationships/image" Target="../media/image128.png"/><Relationship Id="rId1" Type="http://schemas.openxmlformats.org/officeDocument/2006/relationships/slideLayout" Target="../slideLayouts/slideLayout6.xml"/><Relationship Id="rId6" Type="http://schemas.openxmlformats.org/officeDocument/2006/relationships/hyperlink" Target="http://imaginecup.com/" TargetMode="External"/><Relationship Id="rId11" Type="http://schemas.openxmlformats.org/officeDocument/2006/relationships/image" Target="../media/image123.png"/><Relationship Id="rId24" Type="http://schemas.openxmlformats.org/officeDocument/2006/relationships/image" Target="../media/image130.jpeg"/><Relationship Id="rId5" Type="http://schemas.openxmlformats.org/officeDocument/2006/relationships/image" Target="../media/image120.jpeg"/><Relationship Id="rId15" Type="http://schemas.openxmlformats.org/officeDocument/2006/relationships/image" Target="../media/image125.png"/><Relationship Id="rId23" Type="http://schemas.openxmlformats.org/officeDocument/2006/relationships/hyperlink" Target="http://www.microsoft.com/sharedaccess" TargetMode="External"/><Relationship Id="rId10" Type="http://schemas.openxmlformats.org/officeDocument/2006/relationships/hyperlink" Target="http://academic.research.microsoft.com/" TargetMode="External"/><Relationship Id="rId19" Type="http://schemas.openxmlformats.org/officeDocument/2006/relationships/hyperlink" Target="http://www.microsoft.com/multipoint" TargetMode="External"/><Relationship Id="rId4" Type="http://schemas.openxmlformats.org/officeDocument/2006/relationships/image" Target="../media/image119.png"/><Relationship Id="rId9" Type="http://schemas.openxmlformats.org/officeDocument/2006/relationships/image" Target="../media/image122.png"/><Relationship Id="rId14" Type="http://schemas.openxmlformats.org/officeDocument/2006/relationships/hyperlink" Target="http://www.msstudentlounge.com/" TargetMode="External"/><Relationship Id="rId22" Type="http://schemas.openxmlformats.org/officeDocument/2006/relationships/image" Target="../media/image129.png"/></Relationships>
</file>

<file path=ppt/slides/_rels/slide13.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31.jpeg"/><Relationship Id="rId7" Type="http://schemas.openxmlformats.org/officeDocument/2006/relationships/hyperlink" Target="http://research.microsoft.com/accelerator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4.jpeg"/><Relationship Id="rId5" Type="http://schemas.openxmlformats.org/officeDocument/2006/relationships/image" Target="../media/image133.png"/><Relationship Id="rId4" Type="http://schemas.openxmlformats.org/officeDocument/2006/relationships/image" Target="../media/image132.jpeg"/></Relationships>
</file>

<file path=ppt/slides/_rels/slide14.xml.rels><?xml version="1.0" encoding="UTF-8" standalone="yes"?>
<Relationships xmlns="http://schemas.openxmlformats.org/package/2006/relationships"><Relationship Id="rId8" Type="http://schemas.openxmlformats.org/officeDocument/2006/relationships/image" Target="../media/image137.jpeg"/><Relationship Id="rId13" Type="http://schemas.microsoft.com/office/2007/relationships/diagramDrawing" Target="../diagrams/drawing2.xml"/><Relationship Id="rId18" Type="http://schemas.openxmlformats.org/officeDocument/2006/relationships/hyperlink" Target="http://www.ncbi.nlm.nih.gov/pmc/" TargetMode="External"/><Relationship Id="rId3" Type="http://schemas.openxmlformats.org/officeDocument/2006/relationships/hyperlink" Target="http://www.ucsd.edu/" TargetMode="External"/><Relationship Id="rId21" Type="http://schemas.openxmlformats.org/officeDocument/2006/relationships/image" Target="../media/image143.gif"/><Relationship Id="rId7" Type="http://schemas.openxmlformats.org/officeDocument/2006/relationships/hyperlink" Target="http://creativecommons.org/" TargetMode="External"/><Relationship Id="rId12" Type="http://schemas.openxmlformats.org/officeDocument/2006/relationships/diagramColors" Target="../diagrams/colors2.xml"/><Relationship Id="rId17" Type="http://schemas.openxmlformats.org/officeDocument/2006/relationships/image" Target="../media/image141.png"/><Relationship Id="rId2" Type="http://schemas.openxmlformats.org/officeDocument/2006/relationships/notesSlide" Target="../notesSlides/notesSlide6.xml"/><Relationship Id="rId16" Type="http://schemas.openxmlformats.org/officeDocument/2006/relationships/image" Target="../media/image140.png"/><Relationship Id="rId20" Type="http://schemas.openxmlformats.org/officeDocument/2006/relationships/hyperlink" Target="http://sciencecommons.org/" TargetMode="External"/><Relationship Id="rId1" Type="http://schemas.openxmlformats.org/officeDocument/2006/relationships/slideLayout" Target="../slideLayouts/slideLayout2.xml"/><Relationship Id="rId6" Type="http://schemas.openxmlformats.org/officeDocument/2006/relationships/image" Target="../media/image136.gif"/><Relationship Id="rId11" Type="http://schemas.openxmlformats.org/officeDocument/2006/relationships/diagramQuickStyle" Target="../diagrams/quickStyle2.xml"/><Relationship Id="rId5" Type="http://schemas.openxmlformats.org/officeDocument/2006/relationships/hyperlink" Target="http://www-ucc.ch.cam.ac.uk/index.html" TargetMode="External"/><Relationship Id="rId15" Type="http://schemas.openxmlformats.org/officeDocument/2006/relationships/image" Target="../media/image139.png"/><Relationship Id="rId10" Type="http://schemas.openxmlformats.org/officeDocument/2006/relationships/diagramLayout" Target="../diagrams/layout2.xml"/><Relationship Id="rId19" Type="http://schemas.openxmlformats.org/officeDocument/2006/relationships/image" Target="../media/image142.gif"/><Relationship Id="rId4" Type="http://schemas.openxmlformats.org/officeDocument/2006/relationships/image" Target="../media/image135.jpeg"/><Relationship Id="rId9" Type="http://schemas.openxmlformats.org/officeDocument/2006/relationships/diagramData" Target="../diagrams/data2.xml"/><Relationship Id="rId14" Type="http://schemas.openxmlformats.org/officeDocument/2006/relationships/image" Target="../media/image138.png"/><Relationship Id="rId22" Type="http://schemas.openxmlformats.org/officeDocument/2006/relationships/image" Target="../media/image14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48.gif"/><Relationship Id="rId18" Type="http://schemas.openxmlformats.org/officeDocument/2006/relationships/hyperlink" Target="http://getpivot.com/" TargetMode="External"/><Relationship Id="rId3" Type="http://schemas.openxmlformats.org/officeDocument/2006/relationships/hyperlink" Target="https://or09.library.gatech.edu/" TargetMode="External"/><Relationship Id="rId7" Type="http://schemas.openxmlformats.org/officeDocument/2006/relationships/diagramQuickStyle" Target="../diagrams/quickStyle3.xml"/><Relationship Id="rId12" Type="http://schemas.openxmlformats.org/officeDocument/2006/relationships/hyperlink" Target="http://www.bl.uk/reshelp/experthelp/science/ric/ric.html" TargetMode="External"/><Relationship Id="rId17" Type="http://schemas.openxmlformats.org/officeDocument/2006/relationships/image" Target="../media/image152.png"/><Relationship Id="rId2" Type="http://schemas.openxmlformats.org/officeDocument/2006/relationships/notesSlide" Target="../notesSlides/notesSlide7.xml"/><Relationship Id="rId16"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147.emf"/><Relationship Id="rId5" Type="http://schemas.openxmlformats.org/officeDocument/2006/relationships/diagramData" Target="../diagrams/data3.xml"/><Relationship Id="rId15" Type="http://schemas.openxmlformats.org/officeDocument/2006/relationships/image" Target="../media/image150.png"/><Relationship Id="rId10" Type="http://schemas.openxmlformats.org/officeDocument/2006/relationships/image" Target="../media/image146.jpeg"/><Relationship Id="rId19" Type="http://schemas.openxmlformats.org/officeDocument/2006/relationships/image" Target="../media/image153.png"/><Relationship Id="rId4" Type="http://schemas.openxmlformats.org/officeDocument/2006/relationships/image" Target="../media/image145.jpeg"/><Relationship Id="rId9" Type="http://schemas.microsoft.com/office/2007/relationships/diagramDrawing" Target="../diagrams/drawing3.xml"/><Relationship Id="rId14" Type="http://schemas.openxmlformats.org/officeDocument/2006/relationships/image" Target="../media/image149.pn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hyperlink" Target="http://www.ncbi.nlm.nih.gov/" TargetMode="External"/><Relationship Id="rId18" Type="http://schemas.openxmlformats.org/officeDocument/2006/relationships/image" Target="../media/image161.png"/><Relationship Id="rId3" Type="http://schemas.openxmlformats.org/officeDocument/2006/relationships/image" Target="../media/image154.png"/><Relationship Id="rId21" Type="http://schemas.openxmlformats.org/officeDocument/2006/relationships/hyperlink" Target="http://www.myexperiment.org/" TargetMode="External"/><Relationship Id="rId7" Type="http://schemas.openxmlformats.org/officeDocument/2006/relationships/diagramColors" Target="../diagrams/colors4.xml"/><Relationship Id="rId12" Type="http://schemas.openxmlformats.org/officeDocument/2006/relationships/hyperlink" Target="http://blast.ncbi.nlm.nih.gov/Blast.cgi" TargetMode="External"/><Relationship Id="rId17" Type="http://schemas.openxmlformats.org/officeDocument/2006/relationships/image" Target="../media/image160.png"/><Relationship Id="rId2" Type="http://schemas.openxmlformats.org/officeDocument/2006/relationships/notesSlide" Target="../notesSlides/notesSlide8.xml"/><Relationship Id="rId16" Type="http://schemas.openxmlformats.org/officeDocument/2006/relationships/image" Target="../media/image152.png"/><Relationship Id="rId20"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157.png"/><Relationship Id="rId5" Type="http://schemas.openxmlformats.org/officeDocument/2006/relationships/diagramLayout" Target="../diagrams/layout4.xml"/><Relationship Id="rId15" Type="http://schemas.openxmlformats.org/officeDocument/2006/relationships/image" Target="../media/image159.png"/><Relationship Id="rId23" Type="http://schemas.openxmlformats.org/officeDocument/2006/relationships/image" Target="../media/image165.wmf"/><Relationship Id="rId10" Type="http://schemas.openxmlformats.org/officeDocument/2006/relationships/image" Target="../media/image156.gif"/><Relationship Id="rId19" Type="http://schemas.openxmlformats.org/officeDocument/2006/relationships/image" Target="../media/image162.gif"/><Relationship Id="rId4" Type="http://schemas.openxmlformats.org/officeDocument/2006/relationships/diagramData" Target="../diagrams/data4.xml"/><Relationship Id="rId9" Type="http://schemas.openxmlformats.org/officeDocument/2006/relationships/image" Target="../media/image155.jpeg"/><Relationship Id="rId14" Type="http://schemas.openxmlformats.org/officeDocument/2006/relationships/image" Target="../media/image158.gif"/><Relationship Id="rId22" Type="http://schemas.openxmlformats.org/officeDocument/2006/relationships/image" Target="../media/image16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docs.com/@derickc"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6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image" Target="../media/image169.jpeg"/><Relationship Id="rId5" Type="http://schemas.openxmlformats.org/officeDocument/2006/relationships/diagramQuickStyle" Target="../diagrams/quickStyle5.xml"/><Relationship Id="rId10" Type="http://schemas.openxmlformats.org/officeDocument/2006/relationships/image" Target="../media/image168.jpeg"/><Relationship Id="rId4" Type="http://schemas.openxmlformats.org/officeDocument/2006/relationships/diagramLayout" Target="../diagrams/layout5.xml"/><Relationship Id="rId9" Type="http://schemas.openxmlformats.org/officeDocument/2006/relationships/image" Target="../media/image16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72.png"/><Relationship Id="rId4" Type="http://schemas.openxmlformats.org/officeDocument/2006/relationships/image" Target="../media/image17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www.getpivot.com/" TargetMode="External"/><Relationship Id="rId13" Type="http://schemas.openxmlformats.org/officeDocument/2006/relationships/image" Target="../media/image11.png"/><Relationship Id="rId18" Type="http://schemas.openxmlformats.org/officeDocument/2006/relationships/image" Target="../media/image14.png"/><Relationship Id="rId26" Type="http://schemas.openxmlformats.org/officeDocument/2006/relationships/image" Target="../media/image20.gif"/><Relationship Id="rId3" Type="http://schemas.openxmlformats.org/officeDocument/2006/relationships/hyperlink" Target="http://livelabs.com/" TargetMode="External"/><Relationship Id="rId21" Type="http://schemas.openxmlformats.org/officeDocument/2006/relationships/image" Target="../media/image16.jpeg"/><Relationship Id="rId7" Type="http://schemas.openxmlformats.org/officeDocument/2006/relationships/hyperlink" Target="http://msdn.microsoft.com/en-us/devlabs" TargetMode="External"/><Relationship Id="rId12" Type="http://schemas.openxmlformats.org/officeDocument/2006/relationships/hyperlink" Target="http://photosynth.net/" TargetMode="External"/><Relationship Id="rId17" Type="http://schemas.openxmlformats.org/officeDocument/2006/relationships/hyperlink" Target="http://fuse.microsoft.com/" TargetMode="External"/><Relationship Id="rId25" Type="http://schemas.openxmlformats.org/officeDocument/2006/relationships/hyperlink" Target="http://visitmix.com/Lab" TargetMode="External"/><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hyperlink" Target="http://labs.microsofthpc.net/" TargetMode="External"/><Relationship Id="rId29" Type="http://schemas.openxmlformats.org/officeDocument/2006/relationships/hyperlink" Target="http://www.microsoft.com/robotics" TargetMode="External"/><Relationship Id="rId1" Type="http://schemas.openxmlformats.org/officeDocument/2006/relationships/slideLayout" Target="../slideLayouts/slideLayout4.xml"/><Relationship Id="rId6" Type="http://schemas.openxmlformats.org/officeDocument/2006/relationships/hyperlink" Target="http://adlab.microsoft.com/" TargetMode="External"/><Relationship Id="rId11" Type="http://schemas.openxmlformats.org/officeDocument/2006/relationships/image" Target="../media/image10.png"/><Relationship Id="rId24" Type="http://schemas.openxmlformats.org/officeDocument/2006/relationships/image" Target="../media/image19.jpeg"/><Relationship Id="rId5" Type="http://schemas.openxmlformats.org/officeDocument/2006/relationships/hyperlink" Target="http://www.educationlabs.com/" TargetMode="External"/><Relationship Id="rId15" Type="http://schemas.openxmlformats.org/officeDocument/2006/relationships/hyperlink" Target="http://ilabs.microsoft.com/" TargetMode="External"/><Relationship Id="rId23" Type="http://schemas.openxmlformats.org/officeDocument/2006/relationships/image" Target="../media/image18.png"/><Relationship Id="rId28" Type="http://schemas.openxmlformats.org/officeDocument/2006/relationships/image" Target="../media/image21.png"/><Relationship Id="rId10" Type="http://schemas.openxmlformats.org/officeDocument/2006/relationships/hyperlink" Target="http://www.seadragon.com/" TargetMode="External"/><Relationship Id="rId19" Type="http://schemas.openxmlformats.org/officeDocument/2006/relationships/image" Target="../media/image15.gif"/><Relationship Id="rId31" Type="http://schemas.openxmlformats.org/officeDocument/2006/relationships/image" Target="../media/image23.png"/><Relationship Id="rId4" Type="http://schemas.openxmlformats.org/officeDocument/2006/relationships/hyperlink" Target="http://www.officelabs.com/" TargetMode="External"/><Relationship Id="rId9" Type="http://schemas.openxmlformats.org/officeDocument/2006/relationships/image" Target="../media/image9.png"/><Relationship Id="rId14" Type="http://schemas.openxmlformats.org/officeDocument/2006/relationships/image" Target="../media/image12.png"/><Relationship Id="rId22" Type="http://schemas.openxmlformats.org/officeDocument/2006/relationships/image" Target="../media/image17.gif"/><Relationship Id="rId27" Type="http://schemas.openxmlformats.org/officeDocument/2006/relationships/hyperlink" Target="http://smallbasic.com/" TargetMode="External"/><Relationship Id="rId30"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hyperlink" Target="http://on10.net/" TargetMode="External"/><Relationship Id="rId13" Type="http://schemas.openxmlformats.org/officeDocument/2006/relationships/image" Target="../media/image28.png"/><Relationship Id="rId18" Type="http://schemas.openxmlformats.org/officeDocument/2006/relationships/hyperlink" Target="http://microsoft.com/powershell" TargetMode="External"/><Relationship Id="rId3" Type="http://schemas.openxmlformats.org/officeDocument/2006/relationships/hyperlink" Target="http://microsoft.com/secguide" TargetMode="External"/><Relationship Id="rId21" Type="http://schemas.openxmlformats.org/officeDocument/2006/relationships/hyperlink" Target="http://www.microsoft.com/cec" TargetMode="External"/><Relationship Id="rId7" Type="http://schemas.openxmlformats.org/officeDocument/2006/relationships/image" Target="../media/image25.png"/><Relationship Id="rId12" Type="http://schemas.openxmlformats.org/officeDocument/2006/relationships/hyperlink" Target="http://microsoft.com/mof" TargetMode="External"/><Relationship Id="rId17" Type="http://schemas.openxmlformats.org/officeDocument/2006/relationships/image" Target="../media/image30.gif"/><Relationship Id="rId2" Type="http://schemas.openxmlformats.org/officeDocument/2006/relationships/notesSlide" Target="../notesSlides/notesSlide2.xml"/><Relationship Id="rId16" Type="http://schemas.openxmlformats.org/officeDocument/2006/relationships/hyperlink" Target="http://pinpoint.microsoft.com/" TargetMode="External"/><Relationship Id="rId20" Type="http://schemas.openxmlformats.org/officeDocument/2006/relationships/hyperlink" Target="http://www.microsoft.com/map" TargetMode="External"/><Relationship Id="rId1" Type="http://schemas.openxmlformats.org/officeDocument/2006/relationships/slideLayout" Target="../slideLayouts/slideLayout4.xml"/><Relationship Id="rId6" Type="http://schemas.openxmlformats.org/officeDocument/2006/relationships/hyperlink" Target="http://www.solutionaccelerators.com/" TargetMode="External"/><Relationship Id="rId11" Type="http://schemas.openxmlformats.org/officeDocument/2006/relationships/image" Target="../media/image27.gif"/><Relationship Id="rId24" Type="http://schemas.openxmlformats.org/officeDocument/2006/relationships/image" Target="../media/image33.jpeg"/><Relationship Id="rId5" Type="http://schemas.openxmlformats.org/officeDocument/2006/relationships/hyperlink" Target="http://live.sysinternals.com/" TargetMode="External"/><Relationship Id="rId15" Type="http://schemas.openxmlformats.org/officeDocument/2006/relationships/hyperlink" Target="http://www.microsoft.com/windows/windows-7/features/windows-xp-mode.aspx" TargetMode="External"/><Relationship Id="rId23" Type="http://schemas.openxmlformats.org/officeDocument/2006/relationships/hyperlink" Target="http://europe.msteched.com/" TargetMode="External"/><Relationship Id="rId10" Type="http://schemas.openxmlformats.org/officeDocument/2006/relationships/hyperlink" Target="http://www.sysinternals.com/" TargetMode="External"/><Relationship Id="rId19" Type="http://schemas.openxmlformats.org/officeDocument/2006/relationships/image" Target="../media/image31.jpeg"/><Relationship Id="rId4" Type="http://schemas.openxmlformats.org/officeDocument/2006/relationships/image" Target="../media/image24.png"/><Relationship Id="rId9" Type="http://schemas.openxmlformats.org/officeDocument/2006/relationships/image" Target="../media/image26.jpeg"/><Relationship Id="rId14" Type="http://schemas.openxmlformats.org/officeDocument/2006/relationships/image" Target="../media/image29.png"/><Relationship Id="rId22" Type="http://schemas.openxmlformats.org/officeDocument/2006/relationships/image" Target="../media/image32.gif"/></Relationships>
</file>

<file path=ppt/slides/_rels/slide5.xml.rels><?xml version="1.0" encoding="UTF-8" standalone="yes"?>
<Relationships xmlns="http://schemas.openxmlformats.org/package/2006/relationships"><Relationship Id="rId8" Type="http://schemas.openxmlformats.org/officeDocument/2006/relationships/hyperlink" Target="http://www.microsoft.com/silverlight/" TargetMode="External"/><Relationship Id="rId13" Type="http://schemas.openxmlformats.org/officeDocument/2006/relationships/image" Target="../media/image40.jpeg"/><Relationship Id="rId18" Type="http://schemas.openxmlformats.org/officeDocument/2006/relationships/hyperlink" Target="http://www.microsoft.com/windows/windows-7/features/windows-xp-mode.aspx" TargetMode="External"/><Relationship Id="rId26" Type="http://schemas.openxmlformats.org/officeDocument/2006/relationships/image" Target="../media/image48.png"/><Relationship Id="rId3" Type="http://schemas.openxmlformats.org/officeDocument/2006/relationships/image" Target="../media/image34.png"/><Relationship Id="rId21" Type="http://schemas.openxmlformats.org/officeDocument/2006/relationships/image" Target="../media/image45.jpeg"/><Relationship Id="rId34" Type="http://schemas.openxmlformats.org/officeDocument/2006/relationships/image" Target="../media/image53.png"/><Relationship Id="rId7" Type="http://schemas.openxmlformats.org/officeDocument/2006/relationships/image" Target="../media/image37.png"/><Relationship Id="rId12" Type="http://schemas.openxmlformats.org/officeDocument/2006/relationships/hyperlink" Target="http://channel9.msdn.com/" TargetMode="External"/><Relationship Id="rId17" Type="http://schemas.openxmlformats.org/officeDocument/2006/relationships/image" Target="../media/image43.png"/><Relationship Id="rId25" Type="http://schemas.openxmlformats.org/officeDocument/2006/relationships/image" Target="../media/image47.png"/><Relationship Id="rId33" Type="http://schemas.openxmlformats.org/officeDocument/2006/relationships/hyperlink" Target="http://www.microsoft.com/expression/products/Design_Overview.aspx" TargetMode="External"/><Relationship Id="rId2" Type="http://schemas.openxmlformats.org/officeDocument/2006/relationships/hyperlink" Target="http://www.microsoft.com/visualstudio" TargetMode="External"/><Relationship Id="rId16" Type="http://schemas.openxmlformats.org/officeDocument/2006/relationships/image" Target="../media/image42.png"/><Relationship Id="rId20" Type="http://schemas.openxmlformats.org/officeDocument/2006/relationships/image" Target="../media/image44.jpeg"/><Relationship Id="rId29"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39.jpeg"/><Relationship Id="rId24" Type="http://schemas.openxmlformats.org/officeDocument/2006/relationships/hyperlink" Target="http://www.microsoft.com/expression/products/EncoderPro_Overview.aspx" TargetMode="External"/><Relationship Id="rId32" Type="http://schemas.openxmlformats.org/officeDocument/2006/relationships/image" Target="../media/image52.png"/><Relationship Id="rId5" Type="http://schemas.openxmlformats.org/officeDocument/2006/relationships/image" Target="../media/image35.png"/><Relationship Id="rId15" Type="http://schemas.openxmlformats.org/officeDocument/2006/relationships/hyperlink" Target="http://www.microsoft.com/learning/en/us/default.aspx" TargetMode="External"/><Relationship Id="rId23" Type="http://schemas.openxmlformats.org/officeDocument/2006/relationships/image" Target="../media/image46.jpeg"/><Relationship Id="rId28" Type="http://schemas.openxmlformats.org/officeDocument/2006/relationships/image" Target="../media/image49.png"/><Relationship Id="rId10" Type="http://schemas.openxmlformats.org/officeDocument/2006/relationships/hyperlink" Target="http://www.microsoft.com/patterns" TargetMode="External"/><Relationship Id="rId19" Type="http://schemas.openxmlformats.org/officeDocument/2006/relationships/hyperlink" Target="http://msdn.microsoft.com/sync" TargetMode="External"/><Relationship Id="rId31" Type="http://schemas.openxmlformats.org/officeDocument/2006/relationships/image" Target="../media/image51.png"/><Relationship Id="rId4" Type="http://schemas.openxmlformats.org/officeDocument/2006/relationships/hyperlink" Target="http://msdn.com/" TargetMode="External"/><Relationship Id="rId9" Type="http://schemas.openxmlformats.org/officeDocument/2006/relationships/image" Target="../media/image38.jpeg"/><Relationship Id="rId14" Type="http://schemas.openxmlformats.org/officeDocument/2006/relationships/image" Target="../media/image41.png"/><Relationship Id="rId22" Type="http://schemas.openxmlformats.org/officeDocument/2006/relationships/hyperlink" Target="http://www.xna.com/" TargetMode="External"/><Relationship Id="rId27" Type="http://schemas.openxmlformats.org/officeDocument/2006/relationships/hyperlink" Target="http://www.microsoft.com/expression/products/Blend_Overview.aspx" TargetMode="External"/><Relationship Id="rId30" Type="http://schemas.openxmlformats.org/officeDocument/2006/relationships/hyperlink" Target="http://www.microsoft.com/expression/products/Web_Overview.aspx" TargetMode="External"/><Relationship Id="rId35"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hyperlink" Target="http://expression.microsoft.com/en-us/cc136535.aspx" TargetMode="External"/><Relationship Id="rId13" Type="http://schemas.openxmlformats.org/officeDocument/2006/relationships/hyperlink" Target="http://technet.microsoft.com/en-us/cc138021.aspx" TargetMode="External"/><Relationship Id="rId18" Type="http://schemas.openxmlformats.org/officeDocument/2006/relationships/hyperlink" Target="http://research.microsoft.com/en-us/events/techfest2009" TargetMode="External"/><Relationship Id="rId3" Type="http://schemas.openxmlformats.org/officeDocument/2006/relationships/slideLayout" Target="../slideLayouts/slideLayout4.xml"/><Relationship Id="rId21" Type="http://schemas.openxmlformats.org/officeDocument/2006/relationships/hyperlink" Target="http://www.microsoft.com/presspass" TargetMode="External"/><Relationship Id="rId7" Type="http://schemas.openxmlformats.org/officeDocument/2006/relationships/hyperlink" Target="http://msdn.microsoft.com/en-us/bb629407.aspx" TargetMode="External"/><Relationship Id="rId12" Type="http://schemas.openxmlformats.org/officeDocument/2006/relationships/hyperlink" Target="http://www.msteched.com/" TargetMode="External"/><Relationship Id="rId17" Type="http://schemas.openxmlformats.org/officeDocument/2006/relationships/hyperlink" Target="http://www.microsoft.com/windows/windows-7/videos-tours.aspx" TargetMode="External"/><Relationship Id="rId2" Type="http://schemas.openxmlformats.org/officeDocument/2006/relationships/video" Target="../media/media1.wmv"/><Relationship Id="rId16" Type="http://schemas.openxmlformats.org/officeDocument/2006/relationships/hyperlink" Target="http://www.itwalkthrough.com/microsoft/" TargetMode="External"/><Relationship Id="rId20" Type="http://schemas.openxmlformats.org/officeDocument/2006/relationships/hyperlink" Target="http://www.researchchannel.org/prog/displayinst.aspx?fid=880" TargetMode="External"/><Relationship Id="rId1" Type="http://schemas.microsoft.com/office/2007/relationships/media" Target="../media/media1.wmv"/><Relationship Id="rId6" Type="http://schemas.openxmlformats.org/officeDocument/2006/relationships/hyperlink" Target="http://channel9.msdn.com/" TargetMode="External"/><Relationship Id="rId11" Type="http://schemas.openxmlformats.org/officeDocument/2006/relationships/hyperlink" Target="http://edge.technet.com/" TargetMode="External"/><Relationship Id="rId24" Type="http://schemas.openxmlformats.org/officeDocument/2006/relationships/image" Target="../media/image55.png"/><Relationship Id="rId5" Type="http://schemas.openxmlformats.org/officeDocument/2006/relationships/hyperlink" Target="http://visitmix.com/" TargetMode="External"/><Relationship Id="rId15" Type="http://schemas.openxmlformats.org/officeDocument/2006/relationships/hyperlink" Target="http://www.on10.net/" TargetMode="External"/><Relationship Id="rId23" Type="http://schemas.openxmlformats.org/officeDocument/2006/relationships/hyperlink" Target="http://channel9.msdn.com/posts/NicFill/Channel-9-Live-at-DevConnections-2010-On-Demand-Links/" TargetMode="External"/><Relationship Id="rId10" Type="http://schemas.openxmlformats.org/officeDocument/2006/relationships/hyperlink" Target="http://vimeo.com/8021694" TargetMode="External"/><Relationship Id="rId19" Type="http://schemas.openxmlformats.org/officeDocument/2006/relationships/hyperlink" Target="http://research.microsoft.com/en-us/events/techfest2010" TargetMode="External"/><Relationship Id="rId4" Type="http://schemas.openxmlformats.org/officeDocument/2006/relationships/hyperlink" Target="http://microsoftpdc.com/" TargetMode="External"/><Relationship Id="rId9" Type="http://schemas.openxmlformats.org/officeDocument/2006/relationships/hyperlink" Target="http://silverlight.net/getstarted/" TargetMode="External"/><Relationship Id="rId14" Type="http://schemas.openxmlformats.org/officeDocument/2006/relationships/hyperlink" Target="http://www.microsoft.com/showcase" TargetMode="External"/><Relationship Id="rId22" Type="http://schemas.openxmlformats.org/officeDocument/2006/relationships/hyperlink" Target="http://www.bing.com/videos/brows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hyperlink" Target="http://www.microsoft.com/security/sdl/" TargetMode="External"/><Relationship Id="rId3" Type="http://schemas.openxmlformats.org/officeDocument/2006/relationships/diagramLayout" Target="../diagrams/layout1.xml"/><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4.jpeg"/><Relationship Id="rId2" Type="http://schemas.openxmlformats.org/officeDocument/2006/relationships/diagramData" Target="../diagrams/data1.xml"/><Relationship Id="rId16" Type="http://schemas.openxmlformats.org/officeDocument/2006/relationships/hyperlink" Target="http://www.microsoft.com/security/portal/Threat/SIR.aspx" TargetMode="Externa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60.png"/><Relationship Id="rId5" Type="http://schemas.openxmlformats.org/officeDocument/2006/relationships/diagramColors" Target="../diagrams/colors1.xml"/><Relationship Id="rId15" Type="http://schemas.openxmlformats.org/officeDocument/2006/relationships/chart" Target="../charts/chart1.xml"/><Relationship Id="rId10" Type="http://schemas.openxmlformats.org/officeDocument/2006/relationships/image" Target="../media/image59.png"/><Relationship Id="rId4" Type="http://schemas.openxmlformats.org/officeDocument/2006/relationships/diagramQuickStyle" Target="../diagrams/quickStyle1.xml"/><Relationship Id="rId9" Type="http://schemas.openxmlformats.org/officeDocument/2006/relationships/image" Target="../media/image58.png"/><Relationship Id="rId14" Type="http://schemas.openxmlformats.org/officeDocument/2006/relationships/image" Target="../media/image63.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www.microsoft.com/industry/government/guides/Gov20.aspx" TargetMode="External"/><Relationship Id="rId18" Type="http://schemas.openxmlformats.org/officeDocument/2006/relationships/image" Target="../media/image73.png"/><Relationship Id="rId26" Type="http://schemas.openxmlformats.org/officeDocument/2006/relationships/hyperlink" Target="http://ironruby.net/" TargetMode="External"/><Relationship Id="rId3" Type="http://schemas.openxmlformats.org/officeDocument/2006/relationships/image" Target="../media/image65.png"/><Relationship Id="rId21" Type="http://schemas.openxmlformats.org/officeDocument/2006/relationships/image" Target="../media/image74.jpeg"/><Relationship Id="rId7" Type="http://schemas.openxmlformats.org/officeDocument/2006/relationships/hyperlink" Target="http://dotnetnuke.codeplex.com/" TargetMode="External"/><Relationship Id="rId12" Type="http://schemas.openxmlformats.org/officeDocument/2006/relationships/image" Target="../media/image70.png"/><Relationship Id="rId17" Type="http://schemas.openxmlformats.org/officeDocument/2006/relationships/hyperlink" Target="http://orchardproject.net/" TargetMode="External"/><Relationship Id="rId25" Type="http://schemas.openxmlformats.org/officeDocument/2006/relationships/image" Target="../media/image76.png"/><Relationship Id="rId2" Type="http://schemas.openxmlformats.org/officeDocument/2006/relationships/hyperlink" Target="http://silverlight.codeplex.com/" TargetMode="External"/><Relationship Id="rId16" Type="http://schemas.openxmlformats.org/officeDocument/2006/relationships/image" Target="../media/image72.png"/><Relationship Id="rId20" Type="http://schemas.openxmlformats.org/officeDocument/2006/relationships/hyperlink" Target="http://www.microsoft.com/opensource/project-detail.aspx?pid=18" TargetMode="External"/><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hyperlink" Target="http://www.codeplex.com/" TargetMode="External"/><Relationship Id="rId24" Type="http://schemas.openxmlformats.org/officeDocument/2006/relationships/hyperlink" Target="http://ironpython.net/" TargetMode="External"/><Relationship Id="rId5" Type="http://schemas.openxmlformats.org/officeDocument/2006/relationships/hyperlink" Target="http://msftdbprodsamples.codeplex.com/" TargetMode="External"/><Relationship Id="rId15" Type="http://schemas.openxmlformats.org/officeDocument/2006/relationships/hyperlink" Target="http://phpazure.codeplex.com/" TargetMode="External"/><Relationship Id="rId23" Type="http://schemas.openxmlformats.org/officeDocument/2006/relationships/image" Target="../media/image75.png"/><Relationship Id="rId10" Type="http://schemas.openxmlformats.org/officeDocument/2006/relationships/image" Target="../media/image69.jpeg"/><Relationship Id="rId19" Type="http://schemas.openxmlformats.org/officeDocument/2006/relationships/hyperlink" Target="http://www.microsoft.com/interop/osp" TargetMode="External"/><Relationship Id="rId4" Type="http://schemas.openxmlformats.org/officeDocument/2006/relationships/image" Target="../media/image66.png"/><Relationship Id="rId9" Type="http://schemas.openxmlformats.org/officeDocument/2006/relationships/hyperlink" Target="http://port25.technet.com/" TargetMode="External"/><Relationship Id="rId14" Type="http://schemas.openxmlformats.org/officeDocument/2006/relationships/image" Target="../media/image71.jpeg"/><Relationship Id="rId22" Type="http://schemas.openxmlformats.org/officeDocument/2006/relationships/hyperlink" Target="http://coapp.org/" TargetMode="External"/><Relationship Id="rId27"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hyperlink" Target="http://www.microsoft.com/" TargetMode="External"/><Relationship Id="rId18" Type="http://schemas.openxmlformats.org/officeDocument/2006/relationships/hyperlink" Target="http://php.iis.net/" TargetMode="External"/><Relationship Id="rId3" Type="http://schemas.openxmlformats.org/officeDocument/2006/relationships/hyperlink" Target="http://www.microsoft.com/interop/osp" TargetMode="External"/><Relationship Id="rId21" Type="http://schemas.openxmlformats.org/officeDocument/2006/relationships/image" Target="../media/image88.png"/><Relationship Id="rId7" Type="http://schemas.openxmlformats.org/officeDocument/2006/relationships/hyperlink" Target="http://interopvendoralliance.org/" TargetMode="External"/><Relationship Id="rId12" Type="http://schemas.openxmlformats.org/officeDocument/2006/relationships/image" Target="../media/image82.gif"/><Relationship Id="rId17" Type="http://schemas.openxmlformats.org/officeDocument/2006/relationships/image" Target="../media/image86.png"/><Relationship Id="rId25" Type="http://schemas.openxmlformats.org/officeDocument/2006/relationships/image" Target="../media/image90.png"/><Relationship Id="rId2" Type="http://schemas.openxmlformats.org/officeDocument/2006/relationships/notesSlide" Target="../notesSlides/notesSlide3.xml"/><Relationship Id="rId16" Type="http://schemas.openxmlformats.org/officeDocument/2006/relationships/image" Target="../media/image85.png"/><Relationship Id="rId20" Type="http://schemas.openxmlformats.org/officeDocument/2006/relationships/hyperlink" Target="http://www.interoperabilitybridges.com/projects/bing-search-library-for-php" TargetMode="External"/><Relationship Id="rId1" Type="http://schemas.openxmlformats.org/officeDocument/2006/relationships/slideLayout" Target="../slideLayouts/slideLayout6.xml"/><Relationship Id="rId6" Type="http://schemas.openxmlformats.org/officeDocument/2006/relationships/image" Target="../media/image79.jpeg"/><Relationship Id="rId11" Type="http://schemas.openxmlformats.org/officeDocument/2006/relationships/hyperlink" Target="http://www.novell.com/" TargetMode="External"/><Relationship Id="rId24" Type="http://schemas.openxmlformats.org/officeDocument/2006/relationships/hyperlink" Target="http://www.odata.org/" TargetMode="External"/><Relationship Id="rId5" Type="http://schemas.openxmlformats.org/officeDocument/2006/relationships/image" Target="../media/image78.gif"/><Relationship Id="rId15" Type="http://schemas.openxmlformats.org/officeDocument/2006/relationships/image" Target="../media/image84.png"/><Relationship Id="rId23" Type="http://schemas.openxmlformats.org/officeDocument/2006/relationships/image" Target="../media/image89.png"/><Relationship Id="rId10" Type="http://schemas.openxmlformats.org/officeDocument/2006/relationships/image" Target="../media/image81.jpeg"/><Relationship Id="rId19" Type="http://schemas.openxmlformats.org/officeDocument/2006/relationships/image" Target="../media/image87.png"/><Relationship Id="rId4" Type="http://schemas.openxmlformats.org/officeDocument/2006/relationships/hyperlink" Target="http://openxmldeveloper.org/" TargetMode="External"/><Relationship Id="rId9" Type="http://schemas.openxmlformats.org/officeDocument/2006/relationships/hyperlink" Target="http://www.moreinterop.com/" TargetMode="External"/><Relationship Id="rId14" Type="http://schemas.openxmlformats.org/officeDocument/2006/relationships/image" Target="../media/image83.gif"/><Relationship Id="rId22" Type="http://schemas.openxmlformats.org/officeDocument/2006/relationships/hyperlink" Target="http://www.interoperabilitybridges.com/projects/windows-azure-sdk-for-ja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33400"/>
            <a:ext cx="7772400" cy="1470025"/>
          </a:xfrm>
        </p:spPr>
        <p:txBody>
          <a:bodyPr/>
          <a:lstStyle/>
          <a:p>
            <a:r>
              <a:rPr lang="en-US" dirty="0" smtClean="0"/>
              <a:t>Ten Things You Don’t Know </a:t>
            </a:r>
            <a:br>
              <a:rPr lang="en-US" dirty="0" smtClean="0"/>
            </a:br>
            <a:r>
              <a:rPr lang="en-US" dirty="0" smtClean="0"/>
              <a:t>About Microsoft</a:t>
            </a:r>
            <a:endParaRPr lang="en-US" dirty="0"/>
          </a:p>
        </p:txBody>
      </p:sp>
      <p:sp>
        <p:nvSpPr>
          <p:cNvPr id="5" name="Subtitle 4"/>
          <p:cNvSpPr>
            <a:spLocks noGrp="1"/>
          </p:cNvSpPr>
          <p:nvPr>
            <p:ph type="subTitle" idx="1"/>
          </p:nvPr>
        </p:nvSpPr>
        <p:spPr>
          <a:xfrm>
            <a:off x="2743200" y="2133600"/>
            <a:ext cx="6400800" cy="1752600"/>
          </a:xfrm>
        </p:spPr>
        <p:txBody>
          <a:bodyPr/>
          <a:lstStyle/>
          <a:p>
            <a:r>
              <a:rPr lang="en-US" dirty="0" smtClean="0"/>
              <a:t>Derick Campbell </a:t>
            </a:r>
            <a:br>
              <a:rPr lang="en-US" dirty="0" smtClean="0"/>
            </a:br>
            <a:r>
              <a:rPr lang="en-US" dirty="0" smtClean="0"/>
              <a:t>Microsoft Research</a:t>
            </a:r>
            <a:endParaRPr lang="en-US" dirty="0"/>
          </a:p>
        </p:txBody>
      </p:sp>
      <p:pic>
        <p:nvPicPr>
          <p:cNvPr id="2050" name="Picture 2" descr="http://www.recsports.umich.edu/outdooradv/oarc/facebookF.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920" y="3727966"/>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07177" y="3657600"/>
            <a:ext cx="901209" cy="369332"/>
          </a:xfrm>
          <a:prstGeom prst="rect">
            <a:avLst/>
          </a:prstGeom>
          <a:noFill/>
        </p:spPr>
        <p:txBody>
          <a:bodyPr wrap="none" rtlCol="0">
            <a:spAutoFit/>
          </a:bodyPr>
          <a:lstStyle/>
          <a:p>
            <a:r>
              <a:rPr lang="en-US" dirty="0" err="1" smtClean="0"/>
              <a:t>DerickC</a:t>
            </a:r>
            <a:endParaRPr lang="en-US" dirty="0"/>
          </a:p>
        </p:txBody>
      </p:sp>
      <p:pic>
        <p:nvPicPr>
          <p:cNvPr id="2052" name="Picture 4" descr="http://img.mediastay.com/lotto/img/kingo/event/KINGOUS/picture13_126574637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77013" y="4089776"/>
            <a:ext cx="244415" cy="2436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07177" y="4026932"/>
            <a:ext cx="1284904" cy="369332"/>
          </a:xfrm>
          <a:prstGeom prst="rect">
            <a:avLst/>
          </a:prstGeom>
          <a:noFill/>
        </p:spPr>
        <p:txBody>
          <a:bodyPr wrap="none" rtlCol="0">
            <a:spAutoFit/>
          </a:bodyPr>
          <a:lstStyle/>
          <a:p>
            <a:r>
              <a:rPr lang="en-US" dirty="0" err="1" smtClean="0"/>
              <a:t>DerickAtMS</a:t>
            </a:r>
            <a:endParaRPr lang="en-US" dirty="0"/>
          </a:p>
        </p:txBody>
      </p:sp>
      <p:pic>
        <p:nvPicPr>
          <p:cNvPr id="2054" name="Picture 6" descr="http://www.chicktalkdallas.com/images/buttons/contac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4920" y="4478298"/>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07177" y="4407932"/>
            <a:ext cx="2408223" cy="369332"/>
          </a:xfrm>
          <a:prstGeom prst="rect">
            <a:avLst/>
          </a:prstGeom>
          <a:noFill/>
        </p:spPr>
        <p:txBody>
          <a:bodyPr wrap="none" rtlCol="0">
            <a:spAutoFit/>
          </a:bodyPr>
          <a:lstStyle/>
          <a:p>
            <a:r>
              <a:rPr lang="en-US" dirty="0" smtClean="0"/>
              <a:t>derickc@microsoft.com</a:t>
            </a:r>
            <a:endParaRPr lang="en-US" dirty="0"/>
          </a:p>
        </p:txBody>
      </p:sp>
      <p:sp>
        <p:nvSpPr>
          <p:cNvPr id="3" name="Rectangle 2"/>
          <p:cNvSpPr/>
          <p:nvPr/>
        </p:nvSpPr>
        <p:spPr>
          <a:xfrm>
            <a:off x="304800" y="3657600"/>
            <a:ext cx="5458225" cy="369332"/>
          </a:xfrm>
          <a:prstGeom prst="rect">
            <a:avLst/>
          </a:prstGeom>
        </p:spPr>
        <p:txBody>
          <a:bodyPr wrap="none">
            <a:spAutoFit/>
          </a:bodyPr>
          <a:lstStyle/>
          <a:p>
            <a:r>
              <a:rPr lang="en-US" dirty="0" smtClean="0"/>
              <a:t>See this presentation online: </a:t>
            </a:r>
            <a:r>
              <a:rPr lang="en-US" dirty="0">
                <a:hlinkClick r:id="rId5"/>
              </a:rPr>
              <a:t>http://docs.com/@</a:t>
            </a:r>
            <a:r>
              <a:rPr lang="en-US" dirty="0" smtClean="0">
                <a:hlinkClick r:id="rId5"/>
              </a:rPr>
              <a:t>derickc</a:t>
            </a:r>
            <a:r>
              <a:rPr lang="en-US" dirty="0"/>
              <a:t> </a:t>
            </a:r>
          </a:p>
        </p:txBody>
      </p:sp>
    </p:spTree>
    <p:extLst>
      <p:ext uri="{BB962C8B-B14F-4D97-AF65-F5344CB8AC3E}">
        <p14:creationId xmlns:p14="http://schemas.microsoft.com/office/powerpoint/2010/main" val="27490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p>
            <a:r>
              <a:rPr lang="en-US" dirty="0" smtClean="0"/>
              <a:t>Online Services</a:t>
            </a:r>
            <a:endParaRPr lang="en-US" dirty="0"/>
          </a:p>
        </p:txBody>
      </p:sp>
      <p:pic>
        <p:nvPicPr>
          <p:cNvPr id="6146"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391400" y="1075426"/>
            <a:ext cx="1207698" cy="7073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descr="http://www.microsoft.com.nsatc.net/presspass/presskits/officelive/images/image015.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 y="3733800"/>
            <a:ext cx="2830804" cy="4140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4" name="Picture 10" descr="Windows Live SkyDrive">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2348" y="2667000"/>
            <a:ext cx="114886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microsoft.com.nsatc.net/presspass/presskits/officelive/images/image015.jpg">
            <a:hlinkClick r:id="rId9"/>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003115" y="2866062"/>
            <a:ext cx="1619756" cy="4140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6" name="Picture 12" descr="http://static.arstechnica.com/windows_azure_small.jpg">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156938" y="5029200"/>
            <a:ext cx="1758462" cy="9906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4120551" y="1075426"/>
            <a:ext cx="1302590" cy="7073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9" name="Picture 15"/>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4022917" y="1981200"/>
            <a:ext cx="489248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1" name="Picture 17" descr="Microsoft Research WorldWide Telescope">
            <a:hlinkClick r:id="rId16"/>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648200" y="5227798"/>
            <a:ext cx="2438400" cy="59340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hlinkClick r:id="rId18"/>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5796951" y="1350034"/>
            <a:ext cx="1233562" cy="7073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3" name="Picture 19" descr="Download Windows Live Essentials Beta">
            <a:hlinkClick r:id="rId20"/>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81000" y="1371600"/>
            <a:ext cx="3273425" cy="10568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tudents.msbcollege.edu/media/images/live-edulogin.png">
            <a:hlinkClick r:id="rId22"/>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04801" y="4506346"/>
            <a:ext cx="1796402" cy="7415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hlinkClick r:id="rId24"/>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2438400" y="4813180"/>
            <a:ext cx="1863305" cy="81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2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86800" cy="533400"/>
          </a:xfrm>
        </p:spPr>
        <p:txBody>
          <a:bodyPr/>
          <a:lstStyle/>
          <a:p>
            <a:r>
              <a:rPr lang="en-US" dirty="0" smtClean="0"/>
              <a:t>Microsoft Culture</a:t>
            </a:r>
            <a:endParaRPr lang="en-US" dirty="0"/>
          </a:p>
        </p:txBody>
      </p:sp>
      <p:pic>
        <p:nvPicPr>
          <p:cNvPr id="4098" name="Picture 2" descr="Showstopper! The Breakneck Race to Create Windows NT and the Next Generation at Microsoft">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4191000"/>
            <a:ext cx="968095" cy="1485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descr="Hard Drive: Bill Gates and the Making of the Microsoft Empire">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24000" y="4191000"/>
            <a:ext cx="964324" cy="14859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2" name="Picture 6" descr="Microsoft 2.0: How Microsoft Plans to Stay Relevant in the Post-Gates Era">
            <a:hlinkClick r:id="rId6"/>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743200" y="4191000"/>
            <a:ext cx="1015847" cy="1485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3" name="Picture 7">
            <a:hlinkClick r:id="rId8"/>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28600" y="2084716"/>
            <a:ext cx="4058535" cy="7346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a:hlinkClick r:id="rId10"/>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369512" y="3312067"/>
            <a:ext cx="1752600" cy="2314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32913" y="1066800"/>
            <a:ext cx="3001995" cy="728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descr="http://community.research.microsoft.com/cfs-file.ashx/__key/CommunityServer.Components.SiteFiles/MSR_5F00_Community_5F00_Brand.jpg">
            <a:hlinkClick r:id="rId13"/>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523170" y="1066800"/>
            <a:ext cx="3034225" cy="728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8" name="Picture 12">
            <a:hlinkClick r:id="rId15"/>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7051553" y="1066800"/>
            <a:ext cx="1940047" cy="7167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a:hlinkClick r:id="rId17"/>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247290" y="3121811"/>
            <a:ext cx="3007937" cy="61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a:hlinkClick r:id="rId19"/>
          </p:cNvPr>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5237166" y="3138577"/>
            <a:ext cx="3754434" cy="5952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6" descr="http://blogs.msdn.com/Themes/MSDN2/Images/MSDN/msdn-homepage-header.png">
            <a:hlinkClick r:id="rId21"/>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4884414" y="2182402"/>
            <a:ext cx="4107186" cy="539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14" name="Picture 18" descr="Agility: Competing and Winning in a Tech-Savvy Marketplace (Microsoft Executive Leadership Series)">
            <a:hlinkClick r:id="rId23"/>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b="-1"/>
          <a:stretch/>
        </p:blipFill>
        <p:spPr bwMode="auto">
          <a:xfrm>
            <a:off x="4114800" y="4191000"/>
            <a:ext cx="1010381" cy="148590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media.wiley.com/assets/1515/11/microsoft_exec_leadership_logo.jpg">
            <a:hlinkClick r:id="rId25"/>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6019800" y="4105275"/>
            <a:ext cx="2667643" cy="7715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18" name="Picture 22" descr="Digital Literacy">
            <a:hlinkClick r:id="rId27"/>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601384" y="5257800"/>
            <a:ext cx="1390216" cy="781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20" name="Picture 24" descr="http://www.microsoft.com/about/corporatecitizenship/en-us/images/our-actions/up_logo.jpg">
            <a:hlinkClick r:id="rId29"/>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5505083" y="5273227"/>
            <a:ext cx="1619628" cy="744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6096000"/>
            <a:ext cx="4392549" cy="253916"/>
          </a:xfrm>
          <a:prstGeom prst="rect">
            <a:avLst/>
          </a:prstGeom>
          <a:noFill/>
        </p:spPr>
        <p:txBody>
          <a:bodyPr wrap="none" rtlCol="0">
            <a:spAutoFit/>
          </a:bodyPr>
          <a:lstStyle/>
          <a:p>
            <a:r>
              <a:rPr lang="en-US" sz="1050" b="1" dirty="0" smtClean="0">
                <a:solidFill>
                  <a:schemeClr val="tx2"/>
                </a:solidFill>
              </a:rPr>
              <a:t>Working to enable sustained social and economic opportunity for everyone</a:t>
            </a:r>
            <a:endParaRPr lang="en-US" sz="1050" b="1" dirty="0">
              <a:solidFill>
                <a:schemeClr val="tx2"/>
              </a:solidFill>
            </a:endParaRPr>
          </a:p>
        </p:txBody>
      </p:sp>
    </p:spTree>
    <p:extLst>
      <p:ext uri="{BB962C8B-B14F-4D97-AF65-F5344CB8AC3E}">
        <p14:creationId xmlns:p14="http://schemas.microsoft.com/office/powerpoint/2010/main" val="315758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686800" cy="609600"/>
          </a:xfrm>
        </p:spPr>
        <p:txBody>
          <a:bodyPr/>
          <a:lstStyle/>
          <a:p>
            <a:r>
              <a:rPr lang="en-US" dirty="0" smtClean="0"/>
              <a:t>Student, Faculty and Academic Resources</a:t>
            </a:r>
            <a:endParaRPr lang="en-US" dirty="0"/>
          </a:p>
        </p:txBody>
      </p:sp>
      <p:grpSp>
        <p:nvGrpSpPr>
          <p:cNvPr id="11" name="Group 10"/>
          <p:cNvGrpSpPr/>
          <p:nvPr/>
        </p:nvGrpSpPr>
        <p:grpSpPr>
          <a:xfrm>
            <a:off x="304800" y="1104900"/>
            <a:ext cx="3657600" cy="838200"/>
            <a:chOff x="817353" y="4267200"/>
            <a:chExt cx="3257550" cy="685800"/>
          </a:xfrm>
          <a:solidFill>
            <a:schemeClr val="tx2">
              <a:lumMod val="50000"/>
            </a:schemeClr>
          </a:solidFill>
        </p:grpSpPr>
        <p:sp>
          <p:nvSpPr>
            <p:cNvPr id="5" name="Rectangle 4"/>
            <p:cNvSpPr/>
            <p:nvPr/>
          </p:nvSpPr>
          <p:spPr>
            <a:xfrm>
              <a:off x="817353" y="4267200"/>
              <a:ext cx="3257550" cy="685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Microsoft DreamSpark™">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8277" y="4424215"/>
              <a:ext cx="2857500" cy="400051"/>
            </a:xfrm>
            <a:prstGeom prst="rect">
              <a:avLst/>
            </a:prstGeom>
            <a:grpFill/>
            <a:extLst/>
          </p:spPr>
        </p:pic>
      </p:grpSp>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2790" y="2225675"/>
            <a:ext cx="3657600" cy="83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http://www.innovatedata.co.uk/BizSpark_StartUp.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63630" y="3276838"/>
            <a:ext cx="1862870" cy="8204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08718" y="5201428"/>
            <a:ext cx="2083279" cy="785273"/>
            <a:chOff x="960228" y="2895600"/>
            <a:chExt cx="2993546" cy="1219200"/>
          </a:xfrm>
        </p:grpSpPr>
        <p:sp>
          <p:nvSpPr>
            <p:cNvPr id="10" name="Rectangle 9"/>
            <p:cNvSpPr/>
            <p:nvPr/>
          </p:nvSpPr>
          <p:spPr>
            <a:xfrm>
              <a:off x="961127" y="2895600"/>
              <a:ext cx="2992647" cy="1219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ine Cup">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0228" y="2989052"/>
              <a:ext cx="2971800" cy="1009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pic>
        <p:nvPicPr>
          <p:cNvPr id="5123" name="Picture 3">
            <a:hlinkClick r:id="rId8"/>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314864" y="2286000"/>
            <a:ext cx="3313982" cy="711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Microsoft Academic Search">
            <a:hlinkClick r:id="rId10"/>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14864" y="3336003"/>
            <a:ext cx="2331918" cy="7021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7" name="Picture 7" descr="http://cybernetnews.com/wp-content/uploads/2009/09/msdnaa.jpg">
            <a:hlinkClick r:id="rId12"/>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839078" y="4347632"/>
            <a:ext cx="2229929" cy="6232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2">
            <a:hlinkClick r:id="rId14"/>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324600" y="4381667"/>
            <a:ext cx="2590800" cy="555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hlinkClick r:id="rId2"/>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279900" y="914400"/>
            <a:ext cx="4635500" cy="1219200"/>
          </a:xfrm>
          <a:prstGeom prst="rect">
            <a:avLst/>
          </a:prstGeom>
          <a:ln>
            <a:noFill/>
          </a:ln>
          <a:effectLst>
            <a:outerShdw blurRad="190500" algn="tl" rotWithShape="0">
              <a:srgbClr val="000000">
                <a:alpha val="70000"/>
              </a:srgbClr>
            </a:outerShdw>
          </a:effectLst>
          <a:extLst/>
        </p:spPr>
      </p:pic>
      <p:pic>
        <p:nvPicPr>
          <p:cNvPr id="5128" name="Picture 8">
            <a:hlinkClick r:id="rId17"/>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3441940" y="3329165"/>
            <a:ext cx="2514600" cy="71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304800" y="5316478"/>
            <a:ext cx="2971800" cy="555172"/>
            <a:chOff x="381000" y="5410200"/>
            <a:chExt cx="2971800" cy="555172"/>
          </a:xfrm>
        </p:grpSpPr>
        <p:sp>
          <p:nvSpPr>
            <p:cNvPr id="21" name="Rectangle 20"/>
            <p:cNvSpPr/>
            <p:nvPr/>
          </p:nvSpPr>
          <p:spPr>
            <a:xfrm>
              <a:off x="381000" y="5410200"/>
              <a:ext cx="2971800" cy="555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hlinkClick r:id="rId19"/>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57200" y="5562600"/>
              <a:ext cx="2755264" cy="22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2">
            <a:hlinkClick r:id="rId21"/>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5956540" y="5124985"/>
            <a:ext cx="2954308" cy="938158"/>
          </a:xfrm>
          <a:prstGeom prst="rect">
            <a:avLst/>
          </a:prstGeom>
          <a:noFill/>
          <a:ln w="9525">
            <a:noFill/>
            <a:miter lim="800000"/>
            <a:headEnd/>
            <a:tailEnd/>
          </a:ln>
        </p:spPr>
      </p:pic>
      <p:sp>
        <p:nvSpPr>
          <p:cNvPr id="13" name="TextBox 12"/>
          <p:cNvSpPr txBox="1"/>
          <p:nvPr/>
        </p:nvSpPr>
        <p:spPr>
          <a:xfrm>
            <a:off x="7422452" y="6003982"/>
            <a:ext cx="1569148" cy="276999"/>
          </a:xfrm>
          <a:prstGeom prst="rect">
            <a:avLst/>
          </a:prstGeom>
          <a:noFill/>
        </p:spPr>
        <p:txBody>
          <a:bodyPr wrap="none" rtlCol="0">
            <a:spAutoFit/>
          </a:bodyPr>
          <a:lstStyle/>
          <a:p>
            <a:r>
              <a:rPr lang="en-US" sz="1200" b="1" dirty="0" smtClean="0">
                <a:solidFill>
                  <a:schemeClr val="accent3">
                    <a:lumMod val="50000"/>
                  </a:schemeClr>
                </a:solidFill>
              </a:rPr>
              <a:t>You are the controller</a:t>
            </a:r>
            <a:endParaRPr lang="en-US" sz="1200" b="1" dirty="0">
              <a:solidFill>
                <a:schemeClr val="accent3">
                  <a:lumMod val="50000"/>
                </a:schemeClr>
              </a:solidFill>
            </a:endParaRPr>
          </a:p>
        </p:txBody>
      </p:sp>
      <p:pic>
        <p:nvPicPr>
          <p:cNvPr id="26" name="Picture 2" descr="http://media.arstechnica.com/journals/microsoft.media/windows_steady_state.jpg">
            <a:hlinkClick r:id="rId23"/>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97611" y="4373502"/>
            <a:ext cx="128587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66800" y="1981200"/>
            <a:ext cx="3429000" cy="4144963"/>
          </a:xfrm>
        </p:spPr>
        <p:txBody>
          <a:bodyPr>
            <a:normAutofit/>
          </a:bodyPr>
          <a:lstStyle/>
          <a:p>
            <a:pPr marL="347472" indent="-347472">
              <a:buNone/>
            </a:pPr>
            <a:r>
              <a:rPr lang="en-US" sz="2400" dirty="0" smtClean="0">
                <a:solidFill>
                  <a:schemeClr val="tx2"/>
                </a:solidFill>
              </a:rPr>
              <a:t>	</a:t>
            </a:r>
            <a:r>
              <a:rPr lang="en-US" sz="2400" b="1" dirty="0" smtClean="0">
                <a:solidFill>
                  <a:schemeClr val="tx2"/>
                </a:solidFill>
              </a:rPr>
              <a:t>Collaborative development teams</a:t>
            </a:r>
          </a:p>
          <a:p>
            <a:pPr lvl="1"/>
            <a:r>
              <a:rPr lang="en-US" sz="2000" dirty="0" smtClean="0">
                <a:solidFill>
                  <a:schemeClr val="tx2"/>
                </a:solidFill>
              </a:rPr>
              <a:t>“By researchers, for researchers”</a:t>
            </a:r>
            <a:br>
              <a:rPr lang="en-US" sz="2000" dirty="0" smtClean="0">
                <a:solidFill>
                  <a:schemeClr val="tx2"/>
                </a:solidFill>
              </a:rPr>
            </a:br>
            <a:endParaRPr lang="en-US" sz="2000" dirty="0" smtClean="0">
              <a:solidFill>
                <a:schemeClr val="tx2"/>
              </a:solidFill>
            </a:endParaRPr>
          </a:p>
          <a:p>
            <a:pPr lvl="1"/>
            <a:endParaRPr lang="en-US" sz="2000" dirty="0" smtClean="0">
              <a:solidFill>
                <a:schemeClr val="tx2"/>
              </a:solidFill>
            </a:endParaRPr>
          </a:p>
          <a:p>
            <a:pPr marL="347472" indent="-347472">
              <a:buNone/>
            </a:pPr>
            <a:r>
              <a:rPr lang="en-US" sz="2400" dirty="0" smtClean="0">
                <a:solidFill>
                  <a:schemeClr val="tx2"/>
                </a:solidFill>
              </a:rPr>
              <a:t>	</a:t>
            </a:r>
            <a:r>
              <a:rPr lang="en-US" sz="2400" b="1" dirty="0" smtClean="0">
                <a:solidFill>
                  <a:schemeClr val="tx2"/>
                </a:solidFill>
              </a:rPr>
              <a:t>Sponsored by Microsoft Research</a:t>
            </a:r>
          </a:p>
          <a:p>
            <a:pPr lvl="1"/>
            <a:r>
              <a:rPr lang="en-US" sz="2000" dirty="0">
                <a:solidFill>
                  <a:schemeClr val="tx2"/>
                </a:solidFill>
              </a:rPr>
              <a:t>Incubated inside and outside of </a:t>
            </a:r>
            <a:r>
              <a:rPr lang="en-US" sz="2000" dirty="0" smtClean="0">
                <a:solidFill>
                  <a:schemeClr val="tx2"/>
                </a:solidFill>
              </a:rPr>
              <a:t>Microsoft</a:t>
            </a:r>
            <a:endParaRPr lang="en-US" dirty="0" smtClean="0">
              <a:solidFill>
                <a:schemeClr val="tx2"/>
              </a:solidFill>
            </a:endParaRPr>
          </a:p>
        </p:txBody>
      </p:sp>
      <p:sp>
        <p:nvSpPr>
          <p:cNvPr id="6" name="Content Placeholder 5"/>
          <p:cNvSpPr>
            <a:spLocks noGrp="1"/>
          </p:cNvSpPr>
          <p:nvPr>
            <p:ph sz="half" idx="2"/>
          </p:nvPr>
        </p:nvSpPr>
        <p:spPr>
          <a:xfrm>
            <a:off x="5410200" y="1981200"/>
            <a:ext cx="3581400" cy="4144963"/>
          </a:xfrm>
        </p:spPr>
        <p:txBody>
          <a:bodyPr>
            <a:normAutofit/>
          </a:bodyPr>
          <a:lstStyle/>
          <a:p>
            <a:pPr marL="347472" indent="-347472">
              <a:buNone/>
            </a:pPr>
            <a:r>
              <a:rPr lang="en-US" sz="2400" dirty="0" smtClean="0">
                <a:solidFill>
                  <a:schemeClr val="tx2"/>
                </a:solidFill>
              </a:rPr>
              <a:t>	</a:t>
            </a:r>
            <a:r>
              <a:rPr lang="en-US" sz="2400" b="1" dirty="0" smtClean="0">
                <a:solidFill>
                  <a:schemeClr val="tx2"/>
                </a:solidFill>
              </a:rPr>
              <a:t>Interoperable, open, software solutions</a:t>
            </a:r>
          </a:p>
          <a:p>
            <a:pPr lvl="1"/>
            <a:r>
              <a:rPr lang="en-US" sz="2000" dirty="0" smtClean="0">
                <a:solidFill>
                  <a:schemeClr val="tx2"/>
                </a:solidFill>
              </a:rPr>
              <a:t>Open APIs</a:t>
            </a:r>
          </a:p>
          <a:p>
            <a:pPr lvl="1"/>
            <a:r>
              <a:rPr lang="en-US" sz="2000" dirty="0" smtClean="0">
                <a:solidFill>
                  <a:schemeClr val="tx2"/>
                </a:solidFill>
              </a:rPr>
              <a:t>Published source code</a:t>
            </a:r>
            <a:br>
              <a:rPr lang="en-US" sz="2000" dirty="0" smtClean="0">
                <a:solidFill>
                  <a:schemeClr val="tx2"/>
                </a:solidFill>
              </a:rPr>
            </a:br>
            <a:r>
              <a:rPr lang="en-US" sz="2000" dirty="0" smtClean="0">
                <a:solidFill>
                  <a:schemeClr val="tx2"/>
                </a:solidFill>
              </a:rPr>
              <a:t/>
            </a:r>
            <a:br>
              <a:rPr lang="en-US" sz="2000" dirty="0" smtClean="0">
                <a:solidFill>
                  <a:schemeClr val="tx2"/>
                </a:solidFill>
              </a:rPr>
            </a:br>
            <a:endParaRPr lang="en-US" sz="2000" dirty="0" smtClean="0">
              <a:solidFill>
                <a:schemeClr val="tx2"/>
              </a:solidFill>
            </a:endParaRPr>
          </a:p>
          <a:p>
            <a:pPr marL="347472" indent="-347472">
              <a:buNone/>
            </a:pPr>
            <a:r>
              <a:rPr lang="en-US" sz="2400" dirty="0" smtClean="0">
                <a:solidFill>
                  <a:schemeClr val="tx2"/>
                </a:solidFill>
              </a:rPr>
              <a:t>	</a:t>
            </a:r>
            <a:r>
              <a:rPr lang="en-US" sz="2400" b="1" dirty="0" smtClean="0">
                <a:solidFill>
                  <a:schemeClr val="tx2"/>
                </a:solidFill>
              </a:rPr>
              <a:t>Supporting university researchers &amp; scientists</a:t>
            </a:r>
          </a:p>
          <a:p>
            <a:pPr lvl="1"/>
            <a:r>
              <a:rPr lang="en-US" sz="2000" dirty="0" smtClean="0">
                <a:solidFill>
                  <a:schemeClr val="tx2"/>
                </a:solidFill>
              </a:rPr>
              <a:t>Advancing the research process</a:t>
            </a:r>
            <a:endParaRPr lang="en-US" sz="2000" dirty="0">
              <a:solidFill>
                <a:schemeClr val="tx2"/>
              </a:solidFill>
            </a:endParaRPr>
          </a:p>
        </p:txBody>
      </p:sp>
      <p:pic>
        <p:nvPicPr>
          <p:cNvPr id="2051" name="Picture 3" descr="C:\Users\Derickc\AppData\Local\Microsoft\Windows\Temporary Internet Files\Content.IE5\Z766XKXV\MP90041011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4114800"/>
            <a:ext cx="1152854" cy="1143000"/>
          </a:xfrm>
          <a:prstGeom prst="rect">
            <a:avLst/>
          </a:prstGeom>
          <a:ln w="3175">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Derickc\AppData\Local\Microsoft\Windows\Temporary Internet Files\Content.IE5\1GLTN1TI\MP90040912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0359" y="2165192"/>
            <a:ext cx="1261241" cy="912971"/>
          </a:xfrm>
          <a:prstGeom prst="rect">
            <a:avLst/>
          </a:prstGeom>
          <a:ln w="3175">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Derickc\AppData\Local\Microsoft\Windows\Temporary Internet Files\Content.IE5\5ESQBOQO\MC90043162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4114800"/>
            <a:ext cx="1143000"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C:\Users\Derickc\AppData\Local\Microsoft\Windows\Temporary Internet Files\Content.IE5\2YI86FXT\MP90039009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2163763"/>
            <a:ext cx="1143000" cy="815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8" name="Rectangle 17">
            <a:hlinkClick r:id="rId7"/>
          </p:cNvPr>
          <p:cNvSpPr/>
          <p:nvPr/>
        </p:nvSpPr>
        <p:spPr>
          <a:xfrm>
            <a:off x="4343400" y="6031468"/>
            <a:ext cx="4572000" cy="369332"/>
          </a:xfrm>
          <a:prstGeom prst="rect">
            <a:avLst/>
          </a:prstGeom>
        </p:spPr>
        <p:txBody>
          <a:bodyPr>
            <a:spAutoFit/>
          </a:bodyPr>
          <a:lstStyle/>
          <a:p>
            <a:r>
              <a:rPr lang="en-US" u="sng" dirty="0" smtClean="0">
                <a:solidFill>
                  <a:srgbClr val="92D050"/>
                </a:solidFill>
                <a:latin typeface="Segoe UI" pitchFamily="34" charset="0"/>
                <a:ea typeface="Segoe UI" pitchFamily="34" charset="0"/>
                <a:cs typeface="Segoe UI" pitchFamily="34" charset="0"/>
              </a:rPr>
              <a:t>http://research.microsoft.com/</a:t>
            </a:r>
            <a:r>
              <a:rPr lang="en-US" b="1" i="1" u="sng" dirty="0" smtClean="0">
                <a:solidFill>
                  <a:srgbClr val="92D050"/>
                </a:solidFill>
                <a:latin typeface="Segoe UI" pitchFamily="34" charset="0"/>
                <a:ea typeface="Segoe UI" pitchFamily="34" charset="0"/>
                <a:cs typeface="Segoe UI" pitchFamily="34" charset="0"/>
              </a:rPr>
              <a:t>Accelerators</a:t>
            </a:r>
            <a:endParaRPr lang="en-US" u="sng" dirty="0">
              <a:solidFill>
                <a:srgbClr val="92D050"/>
              </a:solidFill>
            </a:endParaRPr>
          </a:p>
        </p:txBody>
      </p:sp>
      <p:pic>
        <p:nvPicPr>
          <p:cNvPr id="11" name="Picture 1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40775" y="76200"/>
            <a:ext cx="70364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25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UCSD.jp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9130" y="3188686"/>
            <a:ext cx="750535" cy="483157"/>
          </a:xfrm>
          <a:prstGeom prst="rect">
            <a:avLst/>
          </a:prstGeom>
        </p:spPr>
      </p:pic>
      <p:pic>
        <p:nvPicPr>
          <p:cNvPr id="19" name="Picture 2" descr="[Unilever Centre for Molecular Science Informatics]">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4156" y="5395214"/>
            <a:ext cx="1289444" cy="5483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15" descr="http://sitelogos.googlepages.com/CreativeCommons.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1800" y="5552322"/>
            <a:ext cx="1447800" cy="518795"/>
          </a:xfrm>
          <a:prstGeom prst="rect">
            <a:avLst/>
          </a:prstGeom>
          <a:noFill/>
          <a:ln w="9525">
            <a:noFill/>
            <a:miter lim="800000"/>
            <a:headEnd/>
            <a:tailEnd/>
          </a:ln>
        </p:spPr>
      </p:pic>
      <p:graphicFrame>
        <p:nvGraphicFramePr>
          <p:cNvPr id="7" name="Content Placeholder 6"/>
          <p:cNvGraphicFramePr>
            <a:graphicFrameLocks noGrp="1"/>
          </p:cNvGraphicFramePr>
          <p:nvPr>
            <p:ph idx="1"/>
            <p:extLst>
              <p:ext uri="{D42A27DB-BD31-4B8C-83A1-F6EECF244321}">
                <p14:modId xmlns:p14="http://schemas.microsoft.com/office/powerpoint/2010/main" val="4225326287"/>
              </p:ext>
            </p:extLst>
          </p:nvPr>
        </p:nvGraphicFramePr>
        <p:xfrm>
          <a:off x="990600" y="685800"/>
          <a:ext cx="7086600" cy="35661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itle 4"/>
          <p:cNvSpPr>
            <a:spLocks noGrp="1"/>
          </p:cNvSpPr>
          <p:nvPr>
            <p:ph type="title"/>
          </p:nvPr>
        </p:nvSpPr>
        <p:spPr/>
        <p:txBody>
          <a:bodyPr/>
          <a:lstStyle/>
          <a:p>
            <a:r>
              <a:rPr lang="en-US" dirty="0" smtClean="0"/>
              <a:t>Research Accelerators for Publishing</a:t>
            </a:r>
            <a:endParaRPr lang="en-US" dirty="0"/>
          </a:p>
        </p:txBody>
      </p:sp>
      <p:pic>
        <p:nvPicPr>
          <p:cNvPr id="8" name="Picture 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81000" y="1404610"/>
            <a:ext cx="1813758" cy="12354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730364" y="1037087"/>
            <a:ext cx="1505540" cy="523220"/>
          </a:xfrm>
          <a:prstGeom prst="rect">
            <a:avLst/>
          </a:prstGeom>
        </p:spPr>
        <p:txBody>
          <a:bodyPr wrap="none">
            <a:spAutoFit/>
          </a:bodyPr>
          <a:lstStyle/>
          <a:p>
            <a:pPr algn="ctr"/>
            <a:r>
              <a:rPr lang="en-US" sz="1400" b="1" dirty="0"/>
              <a:t>Article Authoring </a:t>
            </a:r>
            <a:r>
              <a:rPr lang="en-US" sz="1400" b="1" dirty="0" smtClean="0"/>
              <a:t/>
            </a:r>
            <a:br>
              <a:rPr lang="en-US" sz="1400" b="1" dirty="0" smtClean="0"/>
            </a:br>
            <a:r>
              <a:rPr lang="en-US" sz="1400" b="1" dirty="0" smtClean="0"/>
              <a:t>Add-in </a:t>
            </a:r>
            <a:r>
              <a:rPr lang="en-US" sz="1400" b="1" dirty="0"/>
              <a:t>for Word</a:t>
            </a:r>
          </a:p>
        </p:txBody>
      </p:sp>
      <p:pic>
        <p:nvPicPr>
          <p:cNvPr id="10" name="Picture 9"/>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876800" y="4588006"/>
            <a:ext cx="1981200" cy="14831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ctangle 10"/>
          <p:cNvSpPr/>
          <p:nvPr/>
        </p:nvSpPr>
        <p:spPr>
          <a:xfrm>
            <a:off x="5257800" y="4267200"/>
            <a:ext cx="1585178" cy="523220"/>
          </a:xfrm>
          <a:prstGeom prst="rect">
            <a:avLst/>
          </a:prstGeom>
        </p:spPr>
        <p:txBody>
          <a:bodyPr wrap="none">
            <a:spAutoFit/>
          </a:bodyPr>
          <a:lstStyle/>
          <a:p>
            <a:pPr algn="ctr"/>
            <a:r>
              <a:rPr lang="en-US" sz="1400" b="1" dirty="0" smtClean="0"/>
              <a:t>Creative Commons</a:t>
            </a:r>
            <a:br>
              <a:rPr lang="en-US" sz="1400" b="1" dirty="0" smtClean="0"/>
            </a:br>
            <a:r>
              <a:rPr lang="en-US" sz="1400" b="1" dirty="0" smtClean="0"/>
              <a:t>Add-in </a:t>
            </a:r>
            <a:r>
              <a:rPr lang="en-US" sz="1400" b="1" dirty="0"/>
              <a:t>for Word</a:t>
            </a:r>
          </a:p>
        </p:txBody>
      </p:sp>
      <p:pic>
        <p:nvPicPr>
          <p:cNvPr id="12" name="Picture 11" descr="cid:image002.jpg@01C80116.08603450"/>
          <p:cNvPicPr/>
          <p:nvPr/>
        </p:nvPicPr>
        <p:blipFill rotWithShape="1">
          <a:blip r:embed="rId16" cstate="email">
            <a:extLst>
              <a:ext uri="{28A0092B-C50C-407E-A947-70E740481C1C}">
                <a14:useLocalDpi xmlns:a14="http://schemas.microsoft.com/office/drawing/2010/main"/>
              </a:ext>
            </a:extLst>
          </a:blip>
          <a:srcRect/>
          <a:stretch/>
        </p:blipFill>
        <p:spPr bwMode="auto">
          <a:xfrm>
            <a:off x="2133600" y="4524554"/>
            <a:ext cx="2057400" cy="14190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Rectangle 12"/>
          <p:cNvSpPr/>
          <p:nvPr/>
        </p:nvSpPr>
        <p:spPr>
          <a:xfrm>
            <a:off x="2583256" y="4201180"/>
            <a:ext cx="1475469" cy="523220"/>
          </a:xfrm>
          <a:prstGeom prst="rect">
            <a:avLst/>
          </a:prstGeom>
        </p:spPr>
        <p:txBody>
          <a:bodyPr wrap="none">
            <a:spAutoFit/>
          </a:bodyPr>
          <a:lstStyle/>
          <a:p>
            <a:pPr algn="ctr"/>
            <a:r>
              <a:rPr lang="en-US" sz="1400" b="1" dirty="0" smtClean="0"/>
              <a:t>Chemistry Add-in</a:t>
            </a:r>
          </a:p>
          <a:p>
            <a:pPr algn="ctr"/>
            <a:r>
              <a:rPr lang="en-US" sz="1400" b="1" dirty="0" smtClean="0"/>
              <a:t>for Word</a:t>
            </a:r>
            <a:endParaRPr lang="en-US" sz="1400" b="1" dirty="0"/>
          </a:p>
        </p:txBody>
      </p:sp>
      <p:pic>
        <p:nvPicPr>
          <p:cNvPr id="14" name="Picture 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26964" y="3190164"/>
            <a:ext cx="1959036" cy="13343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Rectangle 14"/>
          <p:cNvSpPr/>
          <p:nvPr/>
        </p:nvSpPr>
        <p:spPr>
          <a:xfrm>
            <a:off x="686321" y="2829580"/>
            <a:ext cx="1405962" cy="523220"/>
          </a:xfrm>
          <a:prstGeom prst="rect">
            <a:avLst/>
          </a:prstGeom>
        </p:spPr>
        <p:txBody>
          <a:bodyPr wrap="none">
            <a:spAutoFit/>
          </a:bodyPr>
          <a:lstStyle/>
          <a:p>
            <a:pPr algn="ctr"/>
            <a:r>
              <a:rPr lang="en-US" sz="1400" b="1" dirty="0" smtClean="0"/>
              <a:t>Ontology Add-in</a:t>
            </a:r>
          </a:p>
          <a:p>
            <a:pPr algn="ctr"/>
            <a:r>
              <a:rPr lang="en-US" sz="1400" b="1" dirty="0" smtClean="0"/>
              <a:t>for Word</a:t>
            </a:r>
            <a:endParaRPr lang="en-US" sz="1400" b="1" dirty="0"/>
          </a:p>
        </p:txBody>
      </p:sp>
      <p:pic>
        <p:nvPicPr>
          <p:cNvPr id="17" name="Picture 4" descr="PubMed Central Logo.">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81632" y="2182845"/>
            <a:ext cx="8839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cicomlogo.gif">
            <a:hlinkClick r:id="rId20"/>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81000" y="4495800"/>
            <a:ext cx="1295400" cy="371154"/>
          </a:xfrm>
          <a:prstGeom prst="rect">
            <a:avLst/>
          </a:prstGeom>
        </p:spPr>
      </p:pic>
      <p:grpSp>
        <p:nvGrpSpPr>
          <p:cNvPr id="27" name="Group 26"/>
          <p:cNvGrpSpPr/>
          <p:nvPr/>
        </p:nvGrpSpPr>
        <p:grpSpPr>
          <a:xfrm>
            <a:off x="6883047" y="2514600"/>
            <a:ext cx="1575153" cy="635478"/>
            <a:chOff x="6654447" y="2717322"/>
            <a:chExt cx="1575153" cy="635478"/>
          </a:xfrm>
        </p:grpSpPr>
        <p:sp>
          <p:nvSpPr>
            <p:cNvPr id="26" name="Rounded Rectangle 25"/>
            <p:cNvSpPr/>
            <p:nvPr/>
          </p:nvSpPr>
          <p:spPr>
            <a:xfrm>
              <a:off x="6654447" y="2717322"/>
              <a:ext cx="1575153" cy="635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https://mediabank.partners.extranet.microsoft.com/transfer/rad54036/2/ofc-brand_h_rgb_r.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796804" y="2829580"/>
              <a:ext cx="1295400" cy="372241"/>
            </a:xfrm>
            <a:prstGeom prst="rect">
              <a:avLst/>
            </a:prstGeom>
            <a:noFill/>
          </p:spPr>
        </p:pic>
      </p:grpSp>
    </p:spTree>
    <p:extLst>
      <p:ext uri="{BB962C8B-B14F-4D97-AF65-F5344CB8AC3E}">
        <p14:creationId xmlns:p14="http://schemas.microsoft.com/office/powerpoint/2010/main" val="315658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OR09logo">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4300" y="4305300"/>
            <a:ext cx="1181100" cy="1181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602254269"/>
              </p:ext>
            </p:extLst>
          </p:nvPr>
        </p:nvGraphicFramePr>
        <p:xfrm>
          <a:off x="990600" y="685800"/>
          <a:ext cx="7086600" cy="3566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4"/>
          <p:cNvSpPr>
            <a:spLocks noGrp="1"/>
          </p:cNvSpPr>
          <p:nvPr>
            <p:ph type="title"/>
          </p:nvPr>
        </p:nvSpPr>
        <p:spPr/>
        <p:txBody>
          <a:bodyPr/>
          <a:lstStyle/>
          <a:p>
            <a:r>
              <a:rPr lang="en-US" dirty="0" smtClean="0"/>
              <a:t>Research Accelerators for Research Management</a:t>
            </a:r>
            <a:endParaRPr lang="en-US" dirty="0"/>
          </a:p>
        </p:txBody>
      </p:sp>
      <p:pic>
        <p:nvPicPr>
          <p:cNvPr id="4" name="Picture 3" descr="RIC_UserGuide_2.jpg"/>
          <p:cNvPicPr/>
          <p:nvPr/>
        </p:nvPicPr>
        <p:blipFill>
          <a:blip r:embed="rId10" cstate="email">
            <a:extLst>
              <a:ext uri="{28A0092B-C50C-407E-A947-70E740481C1C}">
                <a14:useLocalDpi xmlns:a14="http://schemas.microsoft.com/office/drawing/2010/main"/>
              </a:ext>
            </a:extLst>
          </a:blip>
          <a:stretch>
            <a:fillRect/>
          </a:stretch>
        </p:blipFill>
        <p:spPr>
          <a:xfrm>
            <a:off x="914401" y="3878997"/>
            <a:ext cx="2057400" cy="13881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562600" y="3847672"/>
            <a:ext cx="2514600" cy="1638728"/>
          </a:xfrm>
          <a:prstGeom prst="rect">
            <a:avLst/>
          </a:prstGeom>
          <a:extLst/>
        </p:spPr>
      </p:pic>
      <p:sp>
        <p:nvSpPr>
          <p:cNvPr id="8" name="Rectangle 7"/>
          <p:cNvSpPr/>
          <p:nvPr/>
        </p:nvSpPr>
        <p:spPr>
          <a:xfrm>
            <a:off x="838201" y="3713048"/>
            <a:ext cx="2438399" cy="307777"/>
          </a:xfrm>
          <a:prstGeom prst="rect">
            <a:avLst/>
          </a:prstGeom>
        </p:spPr>
        <p:txBody>
          <a:bodyPr wrap="square">
            <a:spAutoFit/>
          </a:bodyPr>
          <a:lstStyle/>
          <a:p>
            <a:pPr algn="ctr"/>
            <a:r>
              <a:rPr lang="en-US" sz="1400" b="1" dirty="0" smtClean="0"/>
              <a:t>Research Information Center</a:t>
            </a:r>
            <a:endParaRPr lang="en-US" sz="1400" b="1" dirty="0"/>
          </a:p>
        </p:txBody>
      </p:sp>
      <p:sp>
        <p:nvSpPr>
          <p:cNvPr id="9" name="Rectangle 8"/>
          <p:cNvSpPr/>
          <p:nvPr/>
        </p:nvSpPr>
        <p:spPr>
          <a:xfrm>
            <a:off x="6583108" y="3713048"/>
            <a:ext cx="707694" cy="307777"/>
          </a:xfrm>
          <a:prstGeom prst="rect">
            <a:avLst/>
          </a:prstGeom>
        </p:spPr>
        <p:txBody>
          <a:bodyPr wrap="none">
            <a:spAutoFit/>
          </a:bodyPr>
          <a:lstStyle/>
          <a:p>
            <a:pPr algn="ctr"/>
            <a:r>
              <a:rPr lang="en-US" sz="1400" b="1" dirty="0" err="1" smtClean="0"/>
              <a:t>Zentity</a:t>
            </a:r>
            <a:endParaRPr lang="en-US" sz="1400" b="1" dirty="0"/>
          </a:p>
        </p:txBody>
      </p:sp>
      <p:pic>
        <p:nvPicPr>
          <p:cNvPr id="10" name="Picture 2" descr="http://research.microsoft.com/en-us/projects/RIC/bl_logo_100.gif">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42901" y="4482131"/>
            <a:ext cx="495300" cy="9525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17342" y="2286000"/>
            <a:ext cx="2473457"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5"/>
          <p:cNvGrpSpPr/>
          <p:nvPr/>
        </p:nvGrpSpPr>
        <p:grpSpPr>
          <a:xfrm>
            <a:off x="228600" y="2391317"/>
            <a:ext cx="2286000" cy="625277"/>
            <a:chOff x="152400" y="1660253"/>
            <a:chExt cx="1905000" cy="517181"/>
          </a:xfrm>
        </p:grpSpPr>
        <p:pic>
          <p:nvPicPr>
            <p:cNvPr id="14" name="Picture 10" descr="https://mediabank.partners.extranet.microsoft.com/transfer/rad54036/4/ofc-ShrPtSvr07_rgb_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2400" y="1660253"/>
              <a:ext cx="1905000" cy="324743"/>
            </a:xfrm>
            <a:prstGeom prst="rect">
              <a:avLst/>
            </a:prstGeom>
            <a:noFill/>
          </p:spPr>
        </p:pic>
        <p:pic>
          <p:nvPicPr>
            <p:cNvPr id="15" name="Picture 10" descr="https://mediabank.partners.extranet.microsoft.com/transfer/rad54036/4/ofc-ShrPtSvr07_rgb_r.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97660" y="1852690"/>
              <a:ext cx="899327" cy="324744"/>
            </a:xfrm>
            <a:prstGeom prst="rect">
              <a:avLst/>
            </a:prstGeom>
            <a:noFill/>
          </p:spPr>
        </p:pic>
      </p:grpSp>
      <p:sp>
        <p:nvSpPr>
          <p:cNvPr id="17" name="Rounded Rectangle 16"/>
          <p:cNvSpPr/>
          <p:nvPr/>
        </p:nvSpPr>
        <p:spPr>
          <a:xfrm>
            <a:off x="6727166" y="2057400"/>
            <a:ext cx="218823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0" descr="https://mediabank.partners.extranet.microsoft.com/transfer/radE6F83/2/VS08_h_rgb_r.pn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6807939" y="2235969"/>
            <a:ext cx="2058838" cy="316523"/>
          </a:xfrm>
          <a:prstGeom prst="rect">
            <a:avLst/>
          </a:prstGeom>
          <a:noFill/>
        </p:spPr>
      </p:pic>
      <p:pic>
        <p:nvPicPr>
          <p:cNvPr id="19" name="Picture 8" descr="https://mediabank.partners.extranet.microsoft.com/transfer/radE6F83/1/SQL08_h_rgb_r.pn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6967270" y="2658374"/>
            <a:ext cx="1561381" cy="393267"/>
          </a:xfrm>
          <a:prstGeom prst="rect">
            <a:avLst/>
          </a:prstGeom>
          <a:noFill/>
        </p:spPr>
      </p:pic>
      <p:pic>
        <p:nvPicPr>
          <p:cNvPr id="4098" name="Picture 2" descr="Microsoft Live Labs Pivot">
            <a:hlinkClick r:id="rId18" tooltip="Microsoft Live Labs Pivo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086600" y="5447715"/>
            <a:ext cx="1365851" cy="57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1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fade">
                                      <p:cBhvr>
                                        <p:cTn id="4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59414" y="5434640"/>
            <a:ext cx="2492711" cy="494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890397070"/>
              </p:ext>
            </p:extLst>
          </p:nvPr>
        </p:nvGraphicFramePr>
        <p:xfrm>
          <a:off x="990600" y="685800"/>
          <a:ext cx="7086600" cy="3566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p:txBody>
          <a:bodyPr/>
          <a:lstStyle/>
          <a:p>
            <a:r>
              <a:rPr lang="en-US" dirty="0" smtClean="0"/>
              <a:t>Research Accelerators for Scientific Computing</a:t>
            </a:r>
            <a:endParaRPr lang="en-US" dirty="0"/>
          </a:p>
        </p:txBody>
      </p:sp>
      <p:pic>
        <p:nvPicPr>
          <p:cNvPr id="4" name="Picture 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05600" y="1626660"/>
            <a:ext cx="2064240" cy="1268940"/>
          </a:xfrm>
          <a:prstGeom prst="roundRect">
            <a:avLst>
              <a:gd name="adj" fmla="val 1027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4" descr="GraphGallery01.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98492" y="3276600"/>
            <a:ext cx="1293108" cy="14224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7926656" y="4038600"/>
            <a:ext cx="760144" cy="307777"/>
          </a:xfrm>
          <a:prstGeom prst="rect">
            <a:avLst/>
          </a:prstGeom>
          <a:solidFill>
            <a:srgbClr val="FFFFFF">
              <a:alpha val="50196"/>
            </a:srgbClr>
          </a:solidFill>
        </p:spPr>
        <p:txBody>
          <a:bodyPr wrap="none">
            <a:spAutoFit/>
          </a:bodyPr>
          <a:lstStyle/>
          <a:p>
            <a:pPr algn="ctr"/>
            <a:r>
              <a:rPr lang="en-US" sz="1400" b="1" i="1" dirty="0" err="1" smtClean="0">
                <a:solidFill>
                  <a:srgbClr val="0070C0"/>
                </a:solidFill>
              </a:rPr>
              <a:t>NodeXL</a:t>
            </a:r>
            <a:endParaRPr lang="en-US" sz="1400" b="1" i="1" dirty="0">
              <a:solidFill>
                <a:srgbClr val="0070C0"/>
              </a:solidFill>
            </a:endParaRPr>
          </a:p>
        </p:txBody>
      </p:sp>
      <p:sp>
        <p:nvSpPr>
          <p:cNvPr id="9" name="Rectangle 8"/>
          <p:cNvSpPr/>
          <p:nvPr/>
        </p:nvSpPr>
        <p:spPr>
          <a:xfrm>
            <a:off x="6641879" y="1472771"/>
            <a:ext cx="2390784" cy="307777"/>
          </a:xfrm>
          <a:prstGeom prst="rect">
            <a:avLst/>
          </a:prstGeom>
        </p:spPr>
        <p:txBody>
          <a:bodyPr wrap="none">
            <a:spAutoFit/>
          </a:bodyPr>
          <a:lstStyle/>
          <a:p>
            <a:pPr algn="ctr"/>
            <a:r>
              <a:rPr lang="en-US" sz="1400" b="1" dirty="0" smtClean="0"/>
              <a:t>Microsoft Biology Foundation</a:t>
            </a:r>
            <a:endParaRPr lang="en-US" sz="1400" b="1" dirty="0"/>
          </a:p>
        </p:txBody>
      </p:sp>
      <p:sp>
        <p:nvSpPr>
          <p:cNvPr id="11" name="Rectangle 10"/>
          <p:cNvSpPr/>
          <p:nvPr/>
        </p:nvSpPr>
        <p:spPr>
          <a:xfrm>
            <a:off x="4948485" y="4038600"/>
            <a:ext cx="2528321" cy="307777"/>
          </a:xfrm>
          <a:prstGeom prst="rect">
            <a:avLst/>
          </a:prstGeom>
        </p:spPr>
        <p:txBody>
          <a:bodyPr wrap="none">
            <a:spAutoFit/>
          </a:bodyPr>
          <a:lstStyle/>
          <a:p>
            <a:pPr algn="ctr"/>
            <a:r>
              <a:rPr lang="en-US" sz="1400" b="1" dirty="0" smtClean="0"/>
              <a:t>Scientific Workflow Workbench</a:t>
            </a:r>
            <a:endParaRPr lang="en-US" sz="1400" b="1" dirty="0"/>
          </a:p>
        </p:txBody>
      </p:sp>
      <p:pic>
        <p:nvPicPr>
          <p:cNvPr id="1026" name="Picture 2" descr="http://research.microsoft.com/en-us/projects/dryad/dryad-job.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45528" y="4469186"/>
            <a:ext cx="1691645" cy="11696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3" name="Rectangle 12"/>
          <p:cNvSpPr/>
          <p:nvPr/>
        </p:nvSpPr>
        <p:spPr>
          <a:xfrm>
            <a:off x="2999145" y="4188023"/>
            <a:ext cx="1801455" cy="307777"/>
          </a:xfrm>
          <a:prstGeom prst="rect">
            <a:avLst/>
          </a:prstGeom>
        </p:spPr>
        <p:txBody>
          <a:bodyPr wrap="none">
            <a:spAutoFit/>
          </a:bodyPr>
          <a:lstStyle/>
          <a:p>
            <a:pPr algn="ctr"/>
            <a:r>
              <a:rPr lang="en-US" sz="1400" b="1" dirty="0" smtClean="0"/>
              <a:t>Dryad and </a:t>
            </a:r>
            <a:r>
              <a:rPr lang="en-US" sz="1400" b="1" dirty="0" err="1" smtClean="0"/>
              <a:t>DryadLINQ</a:t>
            </a:r>
            <a:endParaRPr lang="en-US" sz="1400" b="1" dirty="0"/>
          </a:p>
        </p:txBody>
      </p:sp>
      <p:grpSp>
        <p:nvGrpSpPr>
          <p:cNvPr id="14" name="Group 13"/>
          <p:cNvGrpSpPr/>
          <p:nvPr/>
        </p:nvGrpSpPr>
        <p:grpSpPr>
          <a:xfrm>
            <a:off x="8001000" y="2667000"/>
            <a:ext cx="1066800" cy="381000"/>
            <a:chOff x="3200400" y="5410200"/>
            <a:chExt cx="1066800" cy="381000"/>
          </a:xfrm>
        </p:grpSpPr>
        <p:sp>
          <p:nvSpPr>
            <p:cNvPr id="15" name="Rectangle 14">
              <a:hlinkClick r:id="rId12"/>
            </p:cNvPr>
            <p:cNvSpPr/>
            <p:nvPr/>
          </p:nvSpPr>
          <p:spPr>
            <a:xfrm>
              <a:off x="3200400" y="5410200"/>
              <a:ext cx="10668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BLAST</a:t>
              </a:r>
              <a:endParaRPr lang="en-US" dirty="0"/>
            </a:p>
          </p:txBody>
        </p:sp>
        <p:pic>
          <p:nvPicPr>
            <p:cNvPr id="16" name="Picture 2" descr="NCBI Logo">
              <a:hlinkClick r:id="rId13" tooltip="NCBI Home Page"/>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200400" y="5444704"/>
              <a:ext cx="400050" cy="30480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ounded Rectangle 19"/>
          <p:cNvSpPr/>
          <p:nvPr/>
        </p:nvSpPr>
        <p:spPr>
          <a:xfrm>
            <a:off x="175628" y="2438400"/>
            <a:ext cx="2567572" cy="201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0" descr="https://mediabank.partners.extranet.microsoft.com/transfer/radE6F83/2/VS08_h_rgb_r.png"/>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244054" y="2615062"/>
            <a:ext cx="1864873" cy="286703"/>
          </a:xfrm>
          <a:prstGeom prst="rect">
            <a:avLst/>
          </a:prstGeom>
          <a:noFill/>
        </p:spPr>
      </p:pic>
      <p:pic>
        <p:nvPicPr>
          <p:cNvPr id="22" name="Picture 8" descr="https://mediabank.partners.extranet.microsoft.com/transfer/radE6F83/1/SQL08_h_rgb_r.pn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363613" y="3037367"/>
            <a:ext cx="1561381" cy="393267"/>
          </a:xfrm>
          <a:prstGeom prst="rect">
            <a:avLst/>
          </a:prstGeom>
          <a:noFill/>
        </p:spPr>
      </p:pic>
      <p:pic>
        <p:nvPicPr>
          <p:cNvPr id="25" name="Picture 2" descr="C:\Documents and Settings\Pennie\My Documents\Bill Laing Keynote\W-HPC-Svr08_h_rgb_r.pn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329109" y="3533160"/>
            <a:ext cx="2393601" cy="330230"/>
          </a:xfrm>
          <a:prstGeom prst="rect">
            <a:avLst/>
          </a:prstGeom>
          <a:noFill/>
          <a:effectLst/>
        </p:spPr>
      </p:pic>
      <p:pic>
        <p:nvPicPr>
          <p:cNvPr id="26" name="Picture 6" descr="https://mediabank.partners.extranet.microsoft.com/transfer/rad54036/2/ofc-brand_h_rgb_r.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63613" y="3971725"/>
            <a:ext cx="1214052" cy="348865"/>
          </a:xfrm>
          <a:prstGeom prst="rect">
            <a:avLst/>
          </a:prstGeom>
          <a:noFill/>
        </p:spPr>
      </p:pic>
      <p:pic>
        <p:nvPicPr>
          <p:cNvPr id="1028" name="Picture 4" descr="Windows Azure Platform"/>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r="34358"/>
          <a:stretch/>
        </p:blipFill>
        <p:spPr bwMode="auto">
          <a:xfrm>
            <a:off x="7594550" y="3114560"/>
            <a:ext cx="1458222" cy="1874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4953000" y="4191000"/>
            <a:ext cx="2538335" cy="15695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Logo">
            <a:hlinkClick r:id="rId21"/>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165715" y="5588765"/>
            <a:ext cx="1833315" cy="3548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 descr="C:\Users\reed\AppData\Local\Microsoft\Windows\Temporary Internet Files\Content.IE5\5XBZ854L\MCj03052750000[1].wmf"/>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rot="5400000">
            <a:off x="1013828" y="483660"/>
            <a:ext cx="609600" cy="2286000"/>
          </a:xfrm>
          <a:prstGeom prst="rect">
            <a:avLst/>
          </a:prstGeom>
          <a:noFill/>
        </p:spPr>
      </p:pic>
    </p:spTree>
    <p:extLst>
      <p:ext uri="{BB962C8B-B14F-4D97-AF65-F5344CB8AC3E}">
        <p14:creationId xmlns:p14="http://schemas.microsoft.com/office/powerpoint/2010/main" val="26211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33400"/>
            <a:ext cx="7772400" cy="1470025"/>
          </a:xfrm>
        </p:spPr>
        <p:txBody>
          <a:bodyPr/>
          <a:lstStyle/>
          <a:p>
            <a:r>
              <a:rPr lang="en-US" dirty="0" smtClean="0"/>
              <a:t>Ten Things You Don’t Know </a:t>
            </a:r>
            <a:br>
              <a:rPr lang="en-US" dirty="0" smtClean="0"/>
            </a:br>
            <a:r>
              <a:rPr lang="en-US" dirty="0" smtClean="0"/>
              <a:t>About Microsoft</a:t>
            </a:r>
            <a:endParaRPr lang="en-US" dirty="0"/>
          </a:p>
        </p:txBody>
      </p:sp>
      <p:sp>
        <p:nvSpPr>
          <p:cNvPr id="5" name="Subtitle 4"/>
          <p:cNvSpPr>
            <a:spLocks noGrp="1"/>
          </p:cNvSpPr>
          <p:nvPr>
            <p:ph type="subTitle" idx="1"/>
          </p:nvPr>
        </p:nvSpPr>
        <p:spPr>
          <a:xfrm>
            <a:off x="2743200" y="2133600"/>
            <a:ext cx="6400800" cy="1752600"/>
          </a:xfrm>
        </p:spPr>
        <p:txBody>
          <a:bodyPr/>
          <a:lstStyle/>
          <a:p>
            <a:r>
              <a:rPr lang="en-US" dirty="0" smtClean="0"/>
              <a:t>Derick Campbell </a:t>
            </a:r>
            <a:br>
              <a:rPr lang="en-US" dirty="0" smtClean="0"/>
            </a:br>
            <a:r>
              <a:rPr lang="en-US" dirty="0" smtClean="0"/>
              <a:t>Microsoft Research</a:t>
            </a:r>
            <a:endParaRPr lang="en-US" dirty="0"/>
          </a:p>
        </p:txBody>
      </p:sp>
      <p:pic>
        <p:nvPicPr>
          <p:cNvPr id="2050" name="Picture 2" descr="http://www.recsports.umich.edu/outdooradv/oarc/facebookF.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920" y="3727966"/>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07177" y="3657600"/>
            <a:ext cx="901209" cy="369332"/>
          </a:xfrm>
          <a:prstGeom prst="rect">
            <a:avLst/>
          </a:prstGeom>
          <a:noFill/>
        </p:spPr>
        <p:txBody>
          <a:bodyPr wrap="none" rtlCol="0">
            <a:spAutoFit/>
          </a:bodyPr>
          <a:lstStyle/>
          <a:p>
            <a:r>
              <a:rPr lang="en-US" dirty="0" err="1" smtClean="0"/>
              <a:t>DerickC</a:t>
            </a:r>
            <a:endParaRPr lang="en-US" dirty="0"/>
          </a:p>
        </p:txBody>
      </p:sp>
      <p:pic>
        <p:nvPicPr>
          <p:cNvPr id="2052" name="Picture 4" descr="http://img.mediastay.com/lotto/img/kingo/event/KINGOUS/picture13_126574637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77013" y="4089776"/>
            <a:ext cx="244415" cy="2436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07177" y="4026932"/>
            <a:ext cx="1284904" cy="369332"/>
          </a:xfrm>
          <a:prstGeom prst="rect">
            <a:avLst/>
          </a:prstGeom>
          <a:noFill/>
        </p:spPr>
        <p:txBody>
          <a:bodyPr wrap="none" rtlCol="0">
            <a:spAutoFit/>
          </a:bodyPr>
          <a:lstStyle/>
          <a:p>
            <a:r>
              <a:rPr lang="en-US" dirty="0" err="1" smtClean="0"/>
              <a:t>DerickAtMS</a:t>
            </a:r>
            <a:endParaRPr lang="en-US" dirty="0"/>
          </a:p>
        </p:txBody>
      </p:sp>
      <p:pic>
        <p:nvPicPr>
          <p:cNvPr id="2054" name="Picture 6" descr="http://www.chicktalkdallas.com/images/buttons/contac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4920" y="4478298"/>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07177" y="4407932"/>
            <a:ext cx="2408223" cy="369332"/>
          </a:xfrm>
          <a:prstGeom prst="rect">
            <a:avLst/>
          </a:prstGeom>
          <a:noFill/>
        </p:spPr>
        <p:txBody>
          <a:bodyPr wrap="none" rtlCol="0">
            <a:spAutoFit/>
          </a:bodyPr>
          <a:lstStyle/>
          <a:p>
            <a:r>
              <a:rPr lang="en-US" dirty="0" smtClean="0"/>
              <a:t>derickc@microsoft.com</a:t>
            </a:r>
            <a:endParaRPr lang="en-US" dirty="0"/>
          </a:p>
        </p:txBody>
      </p:sp>
      <p:sp>
        <p:nvSpPr>
          <p:cNvPr id="3" name="Rectangle 2"/>
          <p:cNvSpPr/>
          <p:nvPr/>
        </p:nvSpPr>
        <p:spPr>
          <a:xfrm>
            <a:off x="304800" y="3657600"/>
            <a:ext cx="5458225" cy="369332"/>
          </a:xfrm>
          <a:prstGeom prst="rect">
            <a:avLst/>
          </a:prstGeom>
        </p:spPr>
        <p:txBody>
          <a:bodyPr wrap="none">
            <a:spAutoFit/>
          </a:bodyPr>
          <a:lstStyle/>
          <a:p>
            <a:r>
              <a:rPr lang="en-US" dirty="0" smtClean="0"/>
              <a:t>See this presentation online: </a:t>
            </a:r>
            <a:r>
              <a:rPr lang="en-US" dirty="0">
                <a:hlinkClick r:id="rId5"/>
              </a:rPr>
              <a:t>http://docs.com/@</a:t>
            </a:r>
            <a:r>
              <a:rPr lang="en-US" dirty="0" smtClean="0">
                <a:hlinkClick r:id="rId5"/>
              </a:rPr>
              <a:t>derickc</a:t>
            </a:r>
            <a:r>
              <a:rPr lang="en-US" dirty="0"/>
              <a:t> </a:t>
            </a:r>
          </a:p>
        </p:txBody>
      </p:sp>
    </p:spTree>
    <p:extLst>
      <p:ext uri="{BB962C8B-B14F-4D97-AF65-F5344CB8AC3E}">
        <p14:creationId xmlns:p14="http://schemas.microsoft.com/office/powerpoint/2010/main" val="2623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8"/>
            <a:ext cx="8842375" cy="1219201"/>
          </a:xfrm>
        </p:spPr>
        <p:txBody>
          <a:bodyPr>
            <a:noAutofit/>
          </a:bodyPr>
          <a:lstStyle/>
          <a:p>
            <a:pPr defTabSz="1095376">
              <a:defRPr/>
            </a:pPr>
            <a:r>
              <a:rPr lang="en-US" sz="4400" dirty="0" smtClean="0"/>
              <a:t>Microsoft External </a:t>
            </a:r>
            <a:r>
              <a:rPr sz="4400" dirty="0" smtClean="0"/>
              <a:t>Research</a:t>
            </a:r>
            <a:endParaRPr sz="4400" dirty="0"/>
          </a:p>
        </p:txBody>
      </p:sp>
      <p:graphicFrame>
        <p:nvGraphicFramePr>
          <p:cNvPr id="14" name="Content Placeholder 4"/>
          <p:cNvGraphicFramePr>
            <a:graphicFrameLocks/>
          </p:cNvGraphicFramePr>
          <p:nvPr>
            <p:extLst>
              <p:ext uri="{D42A27DB-BD31-4B8C-83A1-F6EECF244321}">
                <p14:modId xmlns:p14="http://schemas.microsoft.com/office/powerpoint/2010/main" val="1623239032"/>
              </p:ext>
            </p:extLst>
          </p:nvPr>
        </p:nvGraphicFramePr>
        <p:xfrm>
          <a:off x="609600" y="2133600"/>
          <a:ext cx="7924800" cy="266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Right Arrow 14"/>
          <p:cNvSpPr/>
          <p:nvPr/>
        </p:nvSpPr>
        <p:spPr>
          <a:xfrm>
            <a:off x="762000" y="5029200"/>
            <a:ext cx="7620000" cy="954497"/>
          </a:xfrm>
          <a:prstGeom prst="leftRightArrow">
            <a:avLst/>
          </a:prstGeom>
          <a:solidFill>
            <a:srgbClr val="002060"/>
          </a:solidFill>
          <a:ln>
            <a:no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smtClean="0">
                <a:solidFill>
                  <a:schemeClr val="bg1"/>
                </a:solidFill>
                <a:effectLst>
                  <a:outerShdw blurRad="38100" dist="38100" dir="2700000" algn="tl">
                    <a:srgbClr val="000000">
                      <a:alpha val="43137"/>
                    </a:srgbClr>
                  </a:outerShdw>
                </a:effectLst>
                <a:latin typeface="+mj-lt"/>
                <a:cs typeface="Arial" pitchFamily="34" charset="0"/>
              </a:rPr>
              <a:t>Research Accelerators: Software for Scientists</a:t>
            </a:r>
            <a:endParaRPr lang="en-US" sz="24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7175" name="Picture 4" descr="Binary.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8200" y="3276395"/>
            <a:ext cx="1189038" cy="1143000"/>
          </a:xfrm>
          <a:prstGeom prst="rect">
            <a:avLst/>
          </a:prstGeom>
          <a:noFill/>
          <a:ln w="9525">
            <a:noFill/>
            <a:miter lim="800000"/>
            <a:headEnd/>
            <a:tailEnd/>
          </a:ln>
        </p:spPr>
      </p:pic>
      <p:pic>
        <p:nvPicPr>
          <p:cNvPr id="7176" name="Picture 5" descr="Earth.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19400" y="3276395"/>
            <a:ext cx="1336675" cy="1295400"/>
          </a:xfrm>
          <a:prstGeom prst="rect">
            <a:avLst/>
          </a:prstGeom>
          <a:noFill/>
          <a:ln w="9525">
            <a:noFill/>
            <a:miter lim="800000"/>
            <a:headEnd/>
            <a:tailEnd/>
          </a:ln>
        </p:spPr>
      </p:pic>
      <p:pic>
        <p:nvPicPr>
          <p:cNvPr id="7177" name="Picture 6" descr="Education.jpg"/>
          <p:cNvPicPr>
            <a:picLocks noChangeAspect="1"/>
          </p:cNvPicPr>
          <p:nvPr/>
        </p:nvPicPr>
        <p:blipFill>
          <a:blip r:embed="rId10" cstate="print"/>
          <a:srcRect/>
          <a:stretch>
            <a:fillRect/>
          </a:stretch>
        </p:blipFill>
        <p:spPr bwMode="auto">
          <a:xfrm>
            <a:off x="4953000" y="3276395"/>
            <a:ext cx="1219200" cy="1219200"/>
          </a:xfrm>
          <a:prstGeom prst="rect">
            <a:avLst/>
          </a:prstGeom>
          <a:noFill/>
          <a:ln w="9525">
            <a:noFill/>
            <a:miter lim="800000"/>
            <a:headEnd/>
            <a:tailEnd/>
          </a:ln>
        </p:spPr>
      </p:pic>
      <p:pic>
        <p:nvPicPr>
          <p:cNvPr id="7178" name="Picture 7" descr="DNA.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62800" y="3233532"/>
            <a:ext cx="1122363" cy="1295400"/>
          </a:xfrm>
          <a:prstGeom prst="rect">
            <a:avLst/>
          </a:prstGeom>
          <a:noFill/>
          <a:ln w="9525">
            <a:noFill/>
            <a:miter lim="800000"/>
            <a:headEnd/>
            <a:tailEnd/>
          </a:ln>
        </p:spPr>
      </p:pic>
      <p:sp>
        <p:nvSpPr>
          <p:cNvPr id="17" name="Rounded Rectangle 16"/>
          <p:cNvSpPr/>
          <p:nvPr/>
        </p:nvSpPr>
        <p:spPr>
          <a:xfrm>
            <a:off x="381000" y="1066800"/>
            <a:ext cx="8382000" cy="762000"/>
          </a:xfrm>
          <a:prstGeom prst="roundRect">
            <a:avLst>
              <a:gd name="adj" fmla="val 10000"/>
            </a:avLst>
          </a:pr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lvl="0" algn="ctr"/>
            <a:r>
              <a:rPr lang="en-US" b="1" dirty="0"/>
              <a:t>Work </a:t>
            </a:r>
            <a:r>
              <a:rPr lang="en-US" b="1" dirty="0" smtClean="0"/>
              <a:t>broadly with </a:t>
            </a:r>
            <a:r>
              <a:rPr lang="en-US" b="1" dirty="0"/>
              <a:t>the academic and research community to speed research, </a:t>
            </a:r>
            <a:r>
              <a:rPr lang="en-US" b="1" dirty="0" smtClean="0"/>
              <a:t/>
            </a:r>
            <a:br>
              <a:rPr lang="en-US" b="1" dirty="0" smtClean="0"/>
            </a:br>
            <a:r>
              <a:rPr lang="en-US" b="1" dirty="0" smtClean="0"/>
              <a:t>improve </a:t>
            </a:r>
            <a:r>
              <a:rPr lang="en-US" b="1" dirty="0"/>
              <a:t>education, foster </a:t>
            </a:r>
            <a:r>
              <a:rPr lang="en-US" b="1" dirty="0" smtClean="0"/>
              <a:t>innovation, </a:t>
            </a:r>
            <a:r>
              <a:rPr lang="en-US" b="1" dirty="0"/>
              <a:t>and improve lives around the world</a:t>
            </a:r>
            <a:r>
              <a:rPr lang="en-US" b="1" dirty="0" smtClean="0"/>
              <a:t>.</a:t>
            </a:r>
            <a:endParaRPr lang="en-US" b="1" dirty="0"/>
          </a:p>
        </p:txBody>
      </p:sp>
    </p:spTree>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52399" y="227013"/>
            <a:ext cx="8829675" cy="592137"/>
          </a:xfrm>
        </p:spPr>
        <p:txBody>
          <a:bodyPr/>
          <a:lstStyle/>
          <a:p>
            <a:pPr eaLnBrk="1" hangingPunct="1"/>
            <a:r>
              <a:rPr lang="en-US" sz="2800" dirty="0" smtClean="0"/>
              <a:t>CodePlex Foundation: Bringing Communities Together</a:t>
            </a:r>
          </a:p>
        </p:txBody>
      </p:sp>
      <p:sp>
        <p:nvSpPr>
          <p:cNvPr id="4" name="Content Placeholder 3"/>
          <p:cNvSpPr>
            <a:spLocks noGrp="1"/>
          </p:cNvSpPr>
          <p:nvPr>
            <p:ph sz="half" idx="2"/>
          </p:nvPr>
        </p:nvSpPr>
        <p:spPr>
          <a:xfrm>
            <a:off x="4181475" y="1247776"/>
            <a:ext cx="4895849" cy="3019424"/>
          </a:xfrm>
        </p:spPr>
        <p:txBody>
          <a:bodyPr>
            <a:normAutofit/>
          </a:bodyPr>
          <a:lstStyle/>
          <a:p>
            <a:pPr eaLnBrk="1" hangingPunct="1">
              <a:lnSpc>
                <a:spcPct val="90000"/>
              </a:lnSpc>
              <a:buFont typeface="Wingdings" pitchFamily="2" charset="2"/>
              <a:buChar char="Ø"/>
            </a:pPr>
            <a:r>
              <a:rPr lang="en-US" sz="2000" dirty="0" smtClean="0">
                <a:solidFill>
                  <a:schemeClr val="tx2"/>
                </a:solidFill>
              </a:rPr>
              <a:t>The </a:t>
            </a:r>
            <a:r>
              <a:rPr lang="en-US" sz="2000" dirty="0">
                <a:solidFill>
                  <a:schemeClr val="tx2"/>
                </a:solidFill>
              </a:rPr>
              <a:t>Switzerland of IP</a:t>
            </a:r>
          </a:p>
          <a:p>
            <a:pPr lvl="1" eaLnBrk="1" hangingPunct="1">
              <a:lnSpc>
                <a:spcPct val="90000"/>
              </a:lnSpc>
              <a:buFont typeface="Wingdings" pitchFamily="2" charset="2"/>
              <a:buChar char="§"/>
            </a:pPr>
            <a:r>
              <a:rPr lang="en-US" sz="1600" dirty="0">
                <a:solidFill>
                  <a:schemeClr val="tx2"/>
                </a:solidFill>
              </a:rPr>
              <a:t>An </a:t>
            </a:r>
            <a:r>
              <a:rPr lang="en-US" sz="1600" dirty="0" smtClean="0">
                <a:solidFill>
                  <a:schemeClr val="tx2"/>
                </a:solidFill>
              </a:rPr>
              <a:t>independent, non-profit </a:t>
            </a:r>
            <a:br>
              <a:rPr lang="en-US" sz="1600" dirty="0" smtClean="0">
                <a:solidFill>
                  <a:schemeClr val="tx2"/>
                </a:solidFill>
              </a:rPr>
            </a:br>
            <a:r>
              <a:rPr lang="en-US" sz="1600" dirty="0" smtClean="0">
                <a:solidFill>
                  <a:schemeClr val="tx2"/>
                </a:solidFill>
              </a:rPr>
              <a:t>legal entity that </a:t>
            </a:r>
            <a:r>
              <a:rPr lang="en-US" sz="1600" dirty="0">
                <a:solidFill>
                  <a:schemeClr val="tx2"/>
                </a:solidFill>
              </a:rPr>
              <a:t>can own </a:t>
            </a:r>
            <a:r>
              <a:rPr lang="en-US" sz="1600" dirty="0" smtClean="0">
                <a:solidFill>
                  <a:schemeClr val="tx2"/>
                </a:solidFill>
              </a:rPr>
              <a:t/>
            </a:r>
            <a:br>
              <a:rPr lang="en-US" sz="1600" dirty="0" smtClean="0">
                <a:solidFill>
                  <a:schemeClr val="tx2"/>
                </a:solidFill>
              </a:rPr>
            </a:br>
            <a:r>
              <a:rPr lang="en-US" sz="1600" dirty="0" smtClean="0">
                <a:solidFill>
                  <a:schemeClr val="tx2"/>
                </a:solidFill>
              </a:rPr>
              <a:t>intellectual </a:t>
            </a:r>
            <a:r>
              <a:rPr lang="en-US" sz="1600" dirty="0">
                <a:solidFill>
                  <a:schemeClr val="tx2"/>
                </a:solidFill>
              </a:rPr>
              <a:t>property</a:t>
            </a:r>
          </a:p>
          <a:p>
            <a:pPr eaLnBrk="1" hangingPunct="1">
              <a:lnSpc>
                <a:spcPct val="90000"/>
              </a:lnSpc>
              <a:buFont typeface="Wingdings" pitchFamily="2" charset="2"/>
              <a:buChar char="Ø"/>
            </a:pPr>
            <a:r>
              <a:rPr lang="en-US" sz="2000" dirty="0" smtClean="0">
                <a:solidFill>
                  <a:schemeClr val="tx2"/>
                </a:solidFill>
              </a:rPr>
              <a:t>Provides OSS </a:t>
            </a:r>
            <a:r>
              <a:rPr lang="en-US" sz="2000" dirty="0">
                <a:solidFill>
                  <a:schemeClr val="tx2"/>
                </a:solidFill>
              </a:rPr>
              <a:t>experience and </a:t>
            </a:r>
            <a:r>
              <a:rPr lang="en-US" sz="2000" dirty="0" smtClean="0">
                <a:solidFill>
                  <a:schemeClr val="tx2"/>
                </a:solidFill>
              </a:rPr>
              <a:t>guidance, launch and community</a:t>
            </a:r>
            <a:r>
              <a:rPr lang="en-US" sz="2000" dirty="0">
                <a:solidFill>
                  <a:schemeClr val="tx2"/>
                </a:solidFill>
              </a:rPr>
              <a:t> </a:t>
            </a:r>
            <a:r>
              <a:rPr lang="en-US" sz="2000" dirty="0" smtClean="0">
                <a:solidFill>
                  <a:schemeClr val="tx2"/>
                </a:solidFill>
              </a:rPr>
              <a:t>services</a:t>
            </a:r>
            <a:endParaRPr lang="en-US" sz="2000" dirty="0">
              <a:solidFill>
                <a:schemeClr val="tx2"/>
              </a:solidFill>
            </a:endParaRPr>
          </a:p>
          <a:p>
            <a:pPr eaLnBrk="1" hangingPunct="1">
              <a:lnSpc>
                <a:spcPct val="90000"/>
              </a:lnSpc>
              <a:buFont typeface="Wingdings" pitchFamily="2" charset="2"/>
              <a:buChar char="Ø"/>
            </a:pPr>
            <a:r>
              <a:rPr lang="en-US" sz="2000" dirty="0" smtClean="0">
                <a:solidFill>
                  <a:schemeClr val="tx2"/>
                </a:solidFill>
              </a:rPr>
              <a:t>Help community </a:t>
            </a:r>
            <a:r>
              <a:rPr lang="en-US" sz="2000" dirty="0">
                <a:solidFill>
                  <a:schemeClr val="tx2"/>
                </a:solidFill>
              </a:rPr>
              <a:t>developers </a:t>
            </a:r>
            <a:r>
              <a:rPr lang="en-US" sz="2000" dirty="0" smtClean="0">
                <a:solidFill>
                  <a:schemeClr val="tx2"/>
                </a:solidFill>
              </a:rPr>
              <a:t>commercialize projects</a:t>
            </a:r>
          </a:p>
          <a:p>
            <a:pPr eaLnBrk="1" hangingPunct="1">
              <a:lnSpc>
                <a:spcPct val="90000"/>
              </a:lnSpc>
              <a:buFont typeface="Wingdings" pitchFamily="2" charset="2"/>
              <a:buChar char="Ø"/>
            </a:pPr>
            <a:r>
              <a:rPr lang="en-US" sz="2000" dirty="0">
                <a:solidFill>
                  <a:schemeClr val="tx2"/>
                </a:solidFill>
              </a:rPr>
              <a:t>License, forge, and technology </a:t>
            </a:r>
            <a:r>
              <a:rPr lang="en-US" sz="2000" dirty="0" smtClean="0">
                <a:solidFill>
                  <a:schemeClr val="tx2"/>
                </a:solidFill>
              </a:rPr>
              <a:t>agnostic</a:t>
            </a:r>
            <a:endParaRPr lang="en-US" sz="2000" dirty="0">
              <a:solidFill>
                <a:schemeClr val="tx2"/>
              </a:solidFill>
            </a:endParaRPr>
          </a:p>
        </p:txBody>
      </p:sp>
      <p:sp>
        <p:nvSpPr>
          <p:cNvPr id="1741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D351B-1067-418F-9369-EE5E7DEEFE66}" type="slidenum">
              <a:rPr lang="en-US" smtClean="0">
                <a:solidFill>
                  <a:prstClr val="white"/>
                </a:solidFill>
              </a:rPr>
              <a:pPr fontAlgn="base">
                <a:spcBef>
                  <a:spcPct val="0"/>
                </a:spcBef>
                <a:spcAft>
                  <a:spcPct val="0"/>
                </a:spcAft>
                <a:defRPr/>
              </a:pPr>
              <a:t>19</a:t>
            </a:fld>
            <a:endParaRPr lang="en-US" dirty="0" smtClean="0">
              <a:solidFill>
                <a:prstClr val="white"/>
              </a:solidFill>
            </a:endParaRPr>
          </a:p>
        </p:txBody>
      </p:sp>
      <p:grpSp>
        <p:nvGrpSpPr>
          <p:cNvPr id="2" name="Group 1"/>
          <p:cNvGrpSpPr/>
          <p:nvPr/>
        </p:nvGrpSpPr>
        <p:grpSpPr>
          <a:xfrm>
            <a:off x="-54385" y="1390650"/>
            <a:ext cx="4235860" cy="3287916"/>
            <a:chOff x="1232721" y="807291"/>
            <a:chExt cx="7242366" cy="5609796"/>
          </a:xfrm>
        </p:grpSpPr>
        <p:pic>
          <p:nvPicPr>
            <p:cNvPr id="7" name="Picture 6" descr="arrow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106" y="807291"/>
              <a:ext cx="5255794" cy="4970596"/>
            </a:xfrm>
            <a:prstGeom prst="rect">
              <a:avLst/>
            </a:prstGeom>
          </p:spPr>
        </p:pic>
        <p:sp>
          <p:nvSpPr>
            <p:cNvPr id="4101" name="TextBox 5"/>
            <p:cNvSpPr txBox="1">
              <a:spLocks noChangeArrowheads="1"/>
            </p:cNvSpPr>
            <p:nvPr/>
          </p:nvSpPr>
          <p:spPr bwMode="auto">
            <a:xfrm>
              <a:off x="2961132" y="2682876"/>
              <a:ext cx="3657740" cy="1417835"/>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sz="1600" b="1" dirty="0">
                  <a:solidFill>
                    <a:srgbClr val="002060"/>
                  </a:solidFill>
                  <a:effectLst>
                    <a:outerShdw blurRad="50800" dist="38100" dir="8100000" algn="tr" rotWithShape="0">
                      <a:srgbClr val="92D050">
                        <a:alpha val="40000"/>
                      </a:srgbClr>
                    </a:outerShdw>
                  </a:effectLst>
                </a:rPr>
                <a:t>Provide a clear and safe way to participate in open source</a:t>
              </a:r>
            </a:p>
          </p:txBody>
        </p:sp>
        <p:sp>
          <p:nvSpPr>
            <p:cNvPr id="8" name="TextBox 7"/>
            <p:cNvSpPr txBox="1"/>
            <p:nvPr/>
          </p:nvSpPr>
          <p:spPr>
            <a:xfrm>
              <a:off x="1232721" y="1957967"/>
              <a:ext cx="2486113" cy="892711"/>
            </a:xfrm>
            <a:prstGeom prst="rect">
              <a:avLst/>
            </a:prstGeom>
            <a:noFill/>
          </p:spPr>
          <p:txBody>
            <a:bodyPr wrap="square" rtlCol="0">
              <a:spAutoFit/>
            </a:bodyPr>
            <a:lstStyle/>
            <a:p>
              <a:pPr algn="ctr" defTabSz="457200" fontAlgn="base">
                <a:spcBef>
                  <a:spcPct val="0"/>
                </a:spcBef>
                <a:spcAft>
                  <a:spcPct val="0"/>
                </a:spcAft>
              </a:pPr>
              <a:r>
                <a:rPr lang="en-US" sz="1400" dirty="0" smtClean="0">
                  <a:solidFill>
                    <a:srgbClr val="002060"/>
                  </a:solidFill>
                </a:rPr>
                <a:t>OSS</a:t>
              </a:r>
              <a:br>
                <a:rPr lang="en-US" sz="1400" dirty="0" smtClean="0">
                  <a:solidFill>
                    <a:srgbClr val="002060"/>
                  </a:solidFill>
                </a:rPr>
              </a:br>
              <a:r>
                <a:rPr lang="en-US" sz="1400" dirty="0" smtClean="0">
                  <a:solidFill>
                    <a:srgbClr val="002060"/>
                  </a:solidFill>
                </a:rPr>
                <a:t>Developers</a:t>
              </a:r>
              <a:endParaRPr lang="en-US" sz="1400" dirty="0">
                <a:solidFill>
                  <a:srgbClr val="002060"/>
                </a:solidFill>
              </a:endParaRPr>
            </a:p>
          </p:txBody>
        </p:sp>
        <p:sp>
          <p:nvSpPr>
            <p:cNvPr id="10" name="TextBox 9"/>
            <p:cNvSpPr txBox="1"/>
            <p:nvPr/>
          </p:nvSpPr>
          <p:spPr>
            <a:xfrm>
              <a:off x="5632265" y="2225478"/>
              <a:ext cx="2842822" cy="892711"/>
            </a:xfrm>
            <a:prstGeom prst="rect">
              <a:avLst/>
            </a:prstGeom>
            <a:noFill/>
          </p:spPr>
          <p:txBody>
            <a:bodyPr wrap="square" rtlCol="0">
              <a:spAutoFit/>
            </a:bodyPr>
            <a:lstStyle/>
            <a:p>
              <a:pPr algn="ctr" defTabSz="457200" fontAlgn="base">
                <a:spcBef>
                  <a:spcPct val="0"/>
                </a:spcBef>
              </a:pPr>
              <a:r>
                <a:rPr lang="en-US" sz="1400" dirty="0" smtClean="0">
                  <a:solidFill>
                    <a:srgbClr val="002060"/>
                  </a:solidFill>
                </a:rPr>
                <a:t>Software</a:t>
              </a:r>
              <a:br>
                <a:rPr lang="en-US" sz="1400" dirty="0" smtClean="0">
                  <a:solidFill>
                    <a:srgbClr val="002060"/>
                  </a:solidFill>
                </a:rPr>
              </a:br>
              <a:r>
                <a:rPr lang="en-US" sz="1400" dirty="0" smtClean="0">
                  <a:solidFill>
                    <a:srgbClr val="002060"/>
                  </a:solidFill>
                </a:rPr>
                <a:t>Companies</a:t>
              </a:r>
              <a:endParaRPr lang="en-US" sz="1400" dirty="0">
                <a:solidFill>
                  <a:srgbClr val="002060"/>
                </a:solidFill>
              </a:endParaRPr>
            </a:p>
          </p:txBody>
        </p:sp>
        <p:sp>
          <p:nvSpPr>
            <p:cNvPr id="12" name="TextBox 11"/>
            <p:cNvSpPr txBox="1"/>
            <p:nvPr/>
          </p:nvSpPr>
          <p:spPr>
            <a:xfrm>
              <a:off x="3161325" y="5156789"/>
              <a:ext cx="2842822" cy="1260298"/>
            </a:xfrm>
            <a:prstGeom prst="rect">
              <a:avLst/>
            </a:prstGeom>
            <a:noFill/>
          </p:spPr>
          <p:txBody>
            <a:bodyPr wrap="square" rtlCol="0">
              <a:spAutoFit/>
            </a:bodyPr>
            <a:lstStyle/>
            <a:p>
              <a:pPr algn="ctr" defTabSz="457200" fontAlgn="base">
                <a:spcBef>
                  <a:spcPct val="0"/>
                </a:spcBef>
                <a:spcAft>
                  <a:spcPct val="0"/>
                </a:spcAft>
              </a:pPr>
              <a:r>
                <a:rPr lang="en-US" sz="1400" dirty="0" smtClean="0">
                  <a:solidFill>
                    <a:srgbClr val="002060"/>
                  </a:solidFill>
                </a:rPr>
                <a:t>Corporate </a:t>
              </a:r>
              <a:br>
                <a:rPr lang="en-US" sz="1400" dirty="0" smtClean="0">
                  <a:solidFill>
                    <a:srgbClr val="002060"/>
                  </a:solidFill>
                </a:rPr>
              </a:br>
              <a:r>
                <a:rPr lang="en-US" sz="1400" dirty="0" smtClean="0">
                  <a:solidFill>
                    <a:srgbClr val="002060"/>
                  </a:solidFill>
                </a:rPr>
                <a:t>and Academic Developers</a:t>
              </a:r>
              <a:endParaRPr lang="en-US" sz="1400" dirty="0">
                <a:solidFill>
                  <a:srgbClr val="002060"/>
                </a:solidFill>
              </a:endParaRPr>
            </a:p>
          </p:txBody>
        </p:sp>
      </p:grpSp>
      <p:pic>
        <p:nvPicPr>
          <p:cNvPr id="14" name="Picture 13" descr="switzerland_flag_wave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2825" y="955118"/>
            <a:ext cx="1733550" cy="1295123"/>
          </a:xfrm>
          <a:prstGeom prst="rect">
            <a:avLst/>
          </a:prstGeom>
        </p:spPr>
      </p:pic>
      <p:pic>
        <p:nvPicPr>
          <p:cNvPr id="15" name="Picture 14" descr="scales-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6044" y="4325776"/>
            <a:ext cx="1794291" cy="1867792"/>
          </a:xfrm>
          <a:prstGeom prst="rect">
            <a:avLst/>
          </a:prstGeom>
        </p:spPr>
      </p:pic>
      <p:sp>
        <p:nvSpPr>
          <p:cNvPr id="16" name="TextBox 15"/>
          <p:cNvSpPr txBox="1"/>
          <p:nvPr/>
        </p:nvSpPr>
        <p:spPr>
          <a:xfrm>
            <a:off x="3223998" y="5182494"/>
            <a:ext cx="897056" cy="355830"/>
          </a:xfrm>
          <a:prstGeom prst="rect">
            <a:avLst/>
          </a:prstGeom>
          <a:solidFill>
            <a:schemeClr val="bg1">
              <a:alpha val="75000"/>
            </a:schemeClr>
          </a:solidFill>
          <a:ln w="25400" cap="flat" cmpd="sng" algn="ctr">
            <a:solidFill>
              <a:schemeClr val="tx2">
                <a:lumMod val="60000"/>
                <a:lumOff val="40000"/>
              </a:schemeClr>
            </a:solidFill>
            <a:prstDash val="solid"/>
            <a:round/>
            <a:headEnd type="none" w="med" len="med"/>
            <a:tailEnd type="none" w="med" len="med"/>
          </a:ln>
        </p:spPr>
        <p:txBody>
          <a:bodyPr wrap="square" rtlCol="0" anchor="ctr" anchorCtr="0">
            <a:noAutofit/>
          </a:bodyPr>
          <a:lstStyle/>
          <a:p>
            <a:pPr algn="ctr" defTabSz="457200" fontAlgn="base">
              <a:spcBef>
                <a:spcPct val="0"/>
              </a:spcBef>
              <a:spcAft>
                <a:spcPct val="0"/>
              </a:spcAft>
            </a:pPr>
            <a:r>
              <a:rPr lang="en-US" sz="1100" dirty="0" smtClean="0">
                <a:solidFill>
                  <a:srgbClr val="002060"/>
                </a:solidFill>
              </a:rPr>
              <a:t>Community Viable</a:t>
            </a:r>
            <a:endParaRPr lang="en-US" sz="1000" dirty="0">
              <a:solidFill>
                <a:srgbClr val="002060"/>
              </a:solidFill>
              <a:latin typeface="Arial" charset="0"/>
            </a:endParaRPr>
          </a:p>
        </p:txBody>
      </p:sp>
      <p:sp>
        <p:nvSpPr>
          <p:cNvPr id="17" name="TextBox 16"/>
          <p:cNvSpPr txBox="1"/>
          <p:nvPr/>
        </p:nvSpPr>
        <p:spPr>
          <a:xfrm>
            <a:off x="4509076" y="5182494"/>
            <a:ext cx="897056" cy="355830"/>
          </a:xfrm>
          <a:prstGeom prst="rect">
            <a:avLst/>
          </a:prstGeom>
          <a:solidFill>
            <a:schemeClr val="bg1">
              <a:alpha val="75000"/>
            </a:schemeClr>
          </a:solidFill>
          <a:ln w="25400" cap="flat" cmpd="sng" algn="ctr">
            <a:solidFill>
              <a:schemeClr val="tx2">
                <a:lumMod val="60000"/>
                <a:lumOff val="40000"/>
              </a:schemeClr>
            </a:solidFill>
            <a:prstDash val="solid"/>
            <a:round/>
            <a:headEnd type="none" w="med" len="med"/>
            <a:tailEnd type="none" w="med" len="med"/>
          </a:ln>
        </p:spPr>
        <p:txBody>
          <a:bodyPr wrap="square" rtlCol="0" anchor="ctr" anchorCtr="0">
            <a:noAutofit/>
          </a:bodyPr>
          <a:lstStyle/>
          <a:p>
            <a:pPr algn="ctr" defTabSz="457200" fontAlgn="base">
              <a:spcBef>
                <a:spcPct val="0"/>
              </a:spcBef>
              <a:spcAft>
                <a:spcPct val="0"/>
              </a:spcAft>
            </a:pPr>
            <a:r>
              <a:rPr lang="en-US" sz="1100" dirty="0" smtClean="0">
                <a:solidFill>
                  <a:srgbClr val="002060"/>
                </a:solidFill>
              </a:rPr>
              <a:t>Commercial Friendly</a:t>
            </a:r>
            <a:endParaRPr lang="en-US" sz="1000" dirty="0">
              <a:solidFill>
                <a:srgbClr val="002060"/>
              </a:solidFill>
              <a:latin typeface="Arial" charset="0"/>
            </a:endParaRPr>
          </a:p>
        </p:txBody>
      </p:sp>
      <p:sp>
        <p:nvSpPr>
          <p:cNvPr id="18" name="Title 4"/>
          <p:cNvSpPr txBox="1">
            <a:spLocks/>
          </p:cNvSpPr>
          <p:nvPr/>
        </p:nvSpPr>
        <p:spPr bwMode="auto">
          <a:xfrm>
            <a:off x="2072382" y="6286501"/>
            <a:ext cx="3871218" cy="358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defTabSz="457200" rtl="0" eaLnBrk="0" fontAlgn="base" hangingPunct="0">
              <a:spcBef>
                <a:spcPct val="0"/>
              </a:spcBef>
              <a:spcAft>
                <a:spcPct val="0"/>
              </a:spcAft>
              <a:defRPr sz="3800" b="1" kern="1200">
                <a:solidFill>
                  <a:srgbClr val="02396D"/>
                </a:solidFill>
                <a:latin typeface="+mj-lt"/>
                <a:ea typeface="+mj-ea"/>
                <a:cs typeface="+mj-cs"/>
              </a:defRPr>
            </a:lvl1pPr>
            <a:lvl2pPr algn="ctr" defTabSz="457200" rtl="0" eaLnBrk="0" fontAlgn="base" hangingPunct="0">
              <a:spcBef>
                <a:spcPct val="0"/>
              </a:spcBef>
              <a:spcAft>
                <a:spcPct val="0"/>
              </a:spcAft>
              <a:defRPr sz="3800" b="1">
                <a:solidFill>
                  <a:srgbClr val="02396D"/>
                </a:solidFill>
                <a:latin typeface="Calibri" pitchFamily="34" charset="0"/>
              </a:defRPr>
            </a:lvl2pPr>
            <a:lvl3pPr algn="ctr" defTabSz="457200" rtl="0" eaLnBrk="0" fontAlgn="base" hangingPunct="0">
              <a:spcBef>
                <a:spcPct val="0"/>
              </a:spcBef>
              <a:spcAft>
                <a:spcPct val="0"/>
              </a:spcAft>
              <a:defRPr sz="3800" b="1">
                <a:solidFill>
                  <a:srgbClr val="02396D"/>
                </a:solidFill>
                <a:latin typeface="Calibri" pitchFamily="34" charset="0"/>
              </a:defRPr>
            </a:lvl3pPr>
            <a:lvl4pPr algn="ctr" defTabSz="457200" rtl="0" eaLnBrk="0" fontAlgn="base" hangingPunct="0">
              <a:spcBef>
                <a:spcPct val="0"/>
              </a:spcBef>
              <a:spcAft>
                <a:spcPct val="0"/>
              </a:spcAft>
              <a:defRPr sz="3800" b="1">
                <a:solidFill>
                  <a:srgbClr val="02396D"/>
                </a:solidFill>
                <a:latin typeface="Calibri" pitchFamily="34" charset="0"/>
              </a:defRPr>
            </a:lvl4pPr>
            <a:lvl5pPr algn="ctr" defTabSz="457200" rtl="0" eaLnBrk="0" fontAlgn="base" hangingPunct="0">
              <a:spcBef>
                <a:spcPct val="0"/>
              </a:spcBef>
              <a:spcAft>
                <a:spcPct val="0"/>
              </a:spcAft>
              <a:defRPr sz="3800" b="1">
                <a:solidFill>
                  <a:srgbClr val="02396D"/>
                </a:solidFill>
                <a:latin typeface="Calibri" pitchFamily="34" charset="0"/>
              </a:defRPr>
            </a:lvl5pPr>
            <a:lvl6pPr marL="457200" algn="ctr" defTabSz="457200" rtl="0" fontAlgn="base">
              <a:spcBef>
                <a:spcPct val="0"/>
              </a:spcBef>
              <a:spcAft>
                <a:spcPct val="0"/>
              </a:spcAft>
              <a:defRPr sz="3800" b="1">
                <a:solidFill>
                  <a:srgbClr val="02396D"/>
                </a:solidFill>
                <a:latin typeface="Calibri" pitchFamily="34" charset="0"/>
              </a:defRPr>
            </a:lvl6pPr>
            <a:lvl7pPr marL="914400" algn="ctr" defTabSz="457200" rtl="0" fontAlgn="base">
              <a:spcBef>
                <a:spcPct val="0"/>
              </a:spcBef>
              <a:spcAft>
                <a:spcPct val="0"/>
              </a:spcAft>
              <a:defRPr sz="3800" b="1">
                <a:solidFill>
                  <a:srgbClr val="02396D"/>
                </a:solidFill>
                <a:latin typeface="Calibri" pitchFamily="34" charset="0"/>
              </a:defRPr>
            </a:lvl7pPr>
            <a:lvl8pPr marL="1371600" algn="ctr" defTabSz="457200" rtl="0" fontAlgn="base">
              <a:spcBef>
                <a:spcPct val="0"/>
              </a:spcBef>
              <a:spcAft>
                <a:spcPct val="0"/>
              </a:spcAft>
              <a:defRPr sz="3800" b="1">
                <a:solidFill>
                  <a:srgbClr val="02396D"/>
                </a:solidFill>
                <a:latin typeface="Calibri" pitchFamily="34" charset="0"/>
              </a:defRPr>
            </a:lvl8pPr>
            <a:lvl9pPr marL="1828800" algn="ctr" defTabSz="457200" rtl="0" fontAlgn="base">
              <a:spcBef>
                <a:spcPct val="0"/>
              </a:spcBef>
              <a:spcAft>
                <a:spcPct val="0"/>
              </a:spcAft>
              <a:defRPr sz="3800" b="1">
                <a:solidFill>
                  <a:srgbClr val="02396D"/>
                </a:solidFill>
                <a:latin typeface="Calibri" pitchFamily="34" charset="0"/>
              </a:defRPr>
            </a:lvl9pPr>
          </a:lstStyle>
          <a:p>
            <a:pPr algn="l" eaLnBrk="1" hangingPunct="1"/>
            <a:r>
              <a:rPr lang="en-US" sz="1600" dirty="0" smtClean="0">
                <a:solidFill>
                  <a:prstClr val="white">
                    <a:lumMod val="85000"/>
                  </a:prstClr>
                </a:solidFill>
              </a:rPr>
              <a:t>Not Just Another Open Source Foundation</a:t>
            </a:r>
            <a:br>
              <a:rPr lang="en-US" sz="1600" dirty="0" smtClean="0">
                <a:solidFill>
                  <a:prstClr val="white">
                    <a:lumMod val="85000"/>
                  </a:prstClr>
                </a:solidFill>
              </a:rPr>
            </a:br>
            <a:endParaRPr lang="en-US" sz="1600" dirty="0" smtClean="0">
              <a:solidFill>
                <a:prstClr val="white">
                  <a:lumMod val="85000"/>
                </a:prstClr>
              </a:solidFill>
            </a:endParaRPr>
          </a:p>
        </p:txBody>
      </p:sp>
    </p:spTree>
    <p:extLst>
      <p:ext uri="{BB962C8B-B14F-4D97-AF65-F5344CB8AC3E}">
        <p14:creationId xmlns:p14="http://schemas.microsoft.com/office/powerpoint/2010/main" val="76434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4876800"/>
          </a:xfrm>
        </p:spPr>
        <p:txBody>
          <a:bodyPr>
            <a:normAutofit/>
          </a:bodyPr>
          <a:lstStyle/>
          <a:p>
            <a:r>
              <a:rPr lang="en-US" sz="2800" dirty="0" smtClean="0"/>
              <a:t>I wager that I can show you </a:t>
            </a:r>
            <a:r>
              <a:rPr lang="en-US" sz="2800" b="1" dirty="0" smtClean="0"/>
              <a:t>Ten Things You Don’t Know About Microsoft</a:t>
            </a:r>
          </a:p>
          <a:p>
            <a:r>
              <a:rPr lang="en-US" sz="2800" dirty="0" smtClean="0"/>
              <a:t>Keep track of each fact/tool/resource you didn’t know about</a:t>
            </a:r>
          </a:p>
          <a:p>
            <a:pPr lvl="1"/>
            <a:r>
              <a:rPr lang="en-US" sz="2400" dirty="0" smtClean="0"/>
              <a:t>At the end, add them up</a:t>
            </a:r>
          </a:p>
          <a:p>
            <a:r>
              <a:rPr lang="en-US" sz="2800" dirty="0" smtClean="0"/>
              <a:t>Tweet how you did to     </a:t>
            </a:r>
            <a:r>
              <a:rPr lang="en-US" sz="2800" b="1" i="1" dirty="0" err="1" smtClean="0"/>
              <a:t>DerickAtMS</a:t>
            </a:r>
            <a:endParaRPr lang="en-US" sz="2800" b="1" i="1" dirty="0" smtClean="0"/>
          </a:p>
          <a:p>
            <a:pPr lvl="1"/>
            <a:r>
              <a:rPr lang="en-US" sz="2400" dirty="0" smtClean="0"/>
              <a:t>“I learned ‘x’ new things about Microsoft!”</a:t>
            </a:r>
          </a:p>
          <a:p>
            <a:r>
              <a:rPr lang="en-US" sz="2800" dirty="0"/>
              <a:t>Let’s see who </a:t>
            </a:r>
            <a:r>
              <a:rPr lang="en-US" sz="2800" dirty="0" smtClean="0"/>
              <a:t>doesn’t learn at least </a:t>
            </a:r>
            <a:r>
              <a:rPr lang="en-US" sz="2800" b="1" dirty="0" smtClean="0"/>
              <a:t>Ten Things</a:t>
            </a:r>
          </a:p>
          <a:p>
            <a:pPr lvl="1"/>
            <a:r>
              <a:rPr lang="en-US" sz="1050" dirty="0" smtClean="0"/>
              <a:t>Fine print: Full Time Microsoft employees are not eligible. </a:t>
            </a:r>
            <a:r>
              <a:rPr lang="en-US" sz="1050" dirty="0" smtClean="0">
                <a:sym typeface="Wingdings" pitchFamily="2" charset="2"/>
              </a:rPr>
              <a:t></a:t>
            </a:r>
            <a:endParaRPr lang="en-US" sz="1050" dirty="0"/>
          </a:p>
        </p:txBody>
      </p:sp>
      <p:sp>
        <p:nvSpPr>
          <p:cNvPr id="3" name="Title 2"/>
          <p:cNvSpPr>
            <a:spLocks noGrp="1"/>
          </p:cNvSpPr>
          <p:nvPr>
            <p:ph type="title"/>
          </p:nvPr>
        </p:nvSpPr>
        <p:spPr/>
        <p:txBody>
          <a:bodyPr/>
          <a:lstStyle/>
          <a:p>
            <a:r>
              <a:rPr lang="en-US" dirty="0" smtClean="0"/>
              <a:t>The Challenge</a:t>
            </a:r>
            <a:endParaRPr lang="en-US" dirty="0"/>
          </a:p>
        </p:txBody>
      </p:sp>
      <p:pic>
        <p:nvPicPr>
          <p:cNvPr id="4" name="Picture 4" descr="http://img.mediastay.com/lotto/img/kingo/event/KINGOUS/picture13_1265746377.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03455" y="3522452"/>
            <a:ext cx="244415" cy="2436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3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a:t>
            </a:r>
            <a:endParaRPr lang="en-US" dirty="0"/>
          </a:p>
        </p:txBody>
      </p:sp>
      <p:sp>
        <p:nvSpPr>
          <p:cNvPr id="4" name="Content Placeholder 3"/>
          <p:cNvSpPr>
            <a:spLocks noGrp="1"/>
          </p:cNvSpPr>
          <p:nvPr>
            <p:ph sz="half" idx="1"/>
          </p:nvPr>
        </p:nvSpPr>
        <p:spPr/>
        <p:txBody>
          <a:bodyPr>
            <a:normAutofit fontScale="62500" lnSpcReduction="20000"/>
          </a:bodyPr>
          <a:lstStyle/>
          <a:p>
            <a:r>
              <a:rPr lang="en-US" dirty="0" err="1"/>
              <a:t>Bitlocker</a:t>
            </a:r>
            <a:endParaRPr lang="en-US" dirty="0"/>
          </a:p>
          <a:p>
            <a:pPr lvl="0"/>
            <a:r>
              <a:rPr lang="en-US" dirty="0" err="1"/>
              <a:t>BitLocker</a:t>
            </a:r>
            <a:r>
              <a:rPr lang="en-US" dirty="0"/>
              <a:t>-To-Go: Supports removable devices – both NTFS and FAT</a:t>
            </a:r>
          </a:p>
          <a:p>
            <a:pPr lvl="1"/>
            <a:r>
              <a:rPr lang="en-US" dirty="0"/>
              <a:t>Can require all removable media to be encrypted by default</a:t>
            </a:r>
          </a:p>
          <a:p>
            <a:pPr lvl="1"/>
            <a:r>
              <a:rPr lang="en-US" dirty="0"/>
              <a:t>Can be decrypted on any Windows 7 computer</a:t>
            </a:r>
          </a:p>
          <a:p>
            <a:pPr lvl="1"/>
            <a:r>
              <a:rPr lang="en-US" dirty="0"/>
              <a:t>Encrypted FAT, </a:t>
            </a:r>
            <a:r>
              <a:rPr lang="en-US" dirty="0" err="1"/>
              <a:t>exFAT</a:t>
            </a:r>
            <a:r>
              <a:rPr lang="en-US" dirty="0"/>
              <a:t>, FAT32 can be shared with Windows XP and Vista (read-only). </a:t>
            </a:r>
          </a:p>
          <a:p>
            <a:pPr lvl="1"/>
            <a:r>
              <a:rPr lang="en-US" dirty="0"/>
              <a:t>Bitlockertogo.exe, uses password or recovery password</a:t>
            </a:r>
          </a:p>
          <a:p>
            <a:pPr lvl="0"/>
            <a:r>
              <a:rPr lang="en-US" dirty="0"/>
              <a:t>Boot, system drives</a:t>
            </a:r>
          </a:p>
          <a:p>
            <a:pPr lvl="0"/>
            <a:r>
              <a:rPr lang="en-US" dirty="0"/>
              <a:t>Right-click encrypt from Explorer</a:t>
            </a:r>
          </a:p>
          <a:p>
            <a:pPr lvl="0"/>
            <a:r>
              <a:rPr lang="en-US" dirty="0"/>
              <a:t>TPM chip, PIN, password, smart card</a:t>
            </a:r>
          </a:p>
          <a:p>
            <a:pPr lvl="0"/>
            <a:r>
              <a:rPr lang="en-US" dirty="0"/>
              <a:t>Tip: Save your </a:t>
            </a:r>
            <a:r>
              <a:rPr lang="en-US" dirty="0" err="1"/>
              <a:t>Bitlocker</a:t>
            </a:r>
            <a:r>
              <a:rPr lang="en-US" dirty="0"/>
              <a:t> recovery information elsewhere</a:t>
            </a:r>
          </a:p>
          <a:p>
            <a:pPr lvl="0"/>
            <a:r>
              <a:rPr lang="en-US" dirty="0" err="1" smtClean="0"/>
              <a:t>AppLocker</a:t>
            </a:r>
            <a:endParaRPr lang="en-US" dirty="0" smtClean="0"/>
          </a:p>
          <a:p>
            <a:pPr lvl="0"/>
            <a:endParaRPr lang="en-US" dirty="0"/>
          </a:p>
          <a:p>
            <a:endParaRPr lang="en-US" dirty="0"/>
          </a:p>
        </p:txBody>
      </p:sp>
      <p:sp>
        <p:nvSpPr>
          <p:cNvPr id="5" name="Content Placeholder 4"/>
          <p:cNvSpPr>
            <a:spLocks noGrp="1"/>
          </p:cNvSpPr>
          <p:nvPr>
            <p:ph sz="half" idx="2"/>
          </p:nvPr>
        </p:nvSpPr>
        <p:spPr/>
        <p:txBody>
          <a:bodyPr>
            <a:normAutofit fontScale="70000" lnSpcReduction="20000"/>
          </a:bodyPr>
          <a:lstStyle/>
          <a:p>
            <a:r>
              <a:rPr lang="en-US" dirty="0"/>
              <a:t>Taskbar</a:t>
            </a:r>
          </a:p>
          <a:p>
            <a:pPr lvl="1"/>
            <a:r>
              <a:rPr lang="en-US" dirty="0"/>
              <a:t>Pin apps, docs</a:t>
            </a:r>
          </a:p>
          <a:p>
            <a:pPr lvl="1"/>
            <a:r>
              <a:rPr lang="en-US" dirty="0"/>
              <a:t>Jump lists</a:t>
            </a:r>
          </a:p>
          <a:p>
            <a:pPr lvl="1"/>
            <a:r>
              <a:rPr lang="en-US" dirty="0"/>
              <a:t>Aero Peek, Shake, Snap</a:t>
            </a:r>
          </a:p>
          <a:p>
            <a:r>
              <a:rPr lang="en-US" dirty="0"/>
              <a:t>Virtual Windows XP Mode</a:t>
            </a:r>
          </a:p>
          <a:p>
            <a:pPr lvl="1"/>
            <a:r>
              <a:rPr lang="en-US" dirty="0" smtClean="0"/>
              <a:t>Professional</a:t>
            </a:r>
            <a:r>
              <a:rPr lang="en-US" dirty="0"/>
              <a:t>, Enterprise, or Ultimate</a:t>
            </a:r>
          </a:p>
          <a:p>
            <a:r>
              <a:rPr lang="en-US" dirty="0"/>
              <a:t>Accessories</a:t>
            </a:r>
          </a:p>
          <a:p>
            <a:pPr lvl="1"/>
            <a:r>
              <a:rPr lang="en-US" dirty="0"/>
              <a:t>Paint and </a:t>
            </a:r>
            <a:r>
              <a:rPr lang="en-US" dirty="0" err="1"/>
              <a:t>Wordpad</a:t>
            </a:r>
            <a:r>
              <a:rPr lang="en-US" dirty="0"/>
              <a:t> use the ribbon</a:t>
            </a:r>
          </a:p>
          <a:p>
            <a:pPr lvl="1"/>
            <a:r>
              <a:rPr lang="en-US" dirty="0"/>
              <a:t>Ribbon available to developers</a:t>
            </a:r>
          </a:p>
          <a:p>
            <a:r>
              <a:rPr lang="en-US" dirty="0"/>
              <a:t>Netbook support</a:t>
            </a:r>
          </a:p>
          <a:p>
            <a:r>
              <a:rPr lang="en-US" dirty="0"/>
              <a:t>Multicore support</a:t>
            </a:r>
          </a:p>
          <a:p>
            <a:pPr lvl="1"/>
            <a:r>
              <a:rPr lang="en-US" dirty="0"/>
              <a:t>Thread locking performance</a:t>
            </a:r>
          </a:p>
          <a:p>
            <a:endParaRPr lang="en-US" dirty="0" smtClean="0"/>
          </a:p>
          <a:p>
            <a:r>
              <a:rPr lang="en-US" dirty="0"/>
              <a:t>Internet Explorer 8</a:t>
            </a:r>
          </a:p>
          <a:p>
            <a:pPr lvl="1"/>
            <a:r>
              <a:rPr lang="en-US" dirty="0" err="1"/>
              <a:t>SmartScreen</a:t>
            </a:r>
            <a:r>
              <a:rPr lang="en-US" dirty="0"/>
              <a:t> Filter (safety menu)</a:t>
            </a:r>
          </a:p>
          <a:p>
            <a:pPr lvl="0"/>
            <a:r>
              <a:rPr lang="en-US" dirty="0"/>
              <a:t> </a:t>
            </a:r>
          </a:p>
          <a:p>
            <a:endParaRPr lang="en-US" dirty="0"/>
          </a:p>
        </p:txBody>
      </p:sp>
    </p:spTree>
    <p:extLst>
      <p:ext uri="{BB962C8B-B14F-4D97-AF65-F5344CB8AC3E}">
        <p14:creationId xmlns:p14="http://schemas.microsoft.com/office/powerpoint/2010/main" val="41124221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 Shortcuts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err="1"/>
              <a:t>Ctrl+C</a:t>
            </a:r>
            <a:r>
              <a:rPr lang="en-US" dirty="0"/>
              <a:t> (or </a:t>
            </a:r>
            <a:r>
              <a:rPr lang="en-US" dirty="0" err="1"/>
              <a:t>Ctrl+Insert</a:t>
            </a:r>
            <a:r>
              <a:rPr lang="en-US" dirty="0"/>
              <a:t>)</a:t>
            </a:r>
          </a:p>
          <a:p>
            <a:pPr lvl="1"/>
            <a:r>
              <a:rPr lang="en-US" dirty="0" smtClean="0"/>
              <a:t>Copy </a:t>
            </a:r>
            <a:r>
              <a:rPr lang="en-US" dirty="0"/>
              <a:t>the selected </a:t>
            </a:r>
            <a:r>
              <a:rPr lang="en-US" dirty="0" smtClean="0"/>
              <a:t>item</a:t>
            </a:r>
            <a:endParaRPr lang="en-US" dirty="0"/>
          </a:p>
          <a:p>
            <a:r>
              <a:rPr lang="en-US" dirty="0" err="1"/>
              <a:t>Ctrl+X</a:t>
            </a:r>
            <a:endParaRPr lang="en-US" dirty="0"/>
          </a:p>
          <a:p>
            <a:pPr lvl="1"/>
            <a:r>
              <a:rPr lang="en-US" dirty="0" smtClean="0"/>
              <a:t>Cut </a:t>
            </a:r>
            <a:r>
              <a:rPr lang="en-US" dirty="0"/>
              <a:t>the selected </a:t>
            </a:r>
            <a:r>
              <a:rPr lang="en-US" dirty="0" smtClean="0"/>
              <a:t>item</a:t>
            </a:r>
            <a:endParaRPr lang="en-US" dirty="0"/>
          </a:p>
          <a:p>
            <a:r>
              <a:rPr lang="en-US" dirty="0" err="1"/>
              <a:t>Ctrl+V</a:t>
            </a:r>
            <a:r>
              <a:rPr lang="en-US" dirty="0"/>
              <a:t> (or </a:t>
            </a:r>
            <a:r>
              <a:rPr lang="en-US" dirty="0" err="1"/>
              <a:t>Shift+Insert</a:t>
            </a:r>
            <a:r>
              <a:rPr lang="en-US" dirty="0"/>
              <a:t>)</a:t>
            </a:r>
          </a:p>
          <a:p>
            <a:pPr lvl="1"/>
            <a:r>
              <a:rPr lang="en-US" dirty="0" smtClean="0"/>
              <a:t>Paste </a:t>
            </a:r>
            <a:r>
              <a:rPr lang="en-US" dirty="0"/>
              <a:t>the selected </a:t>
            </a:r>
            <a:r>
              <a:rPr lang="en-US" dirty="0" smtClean="0"/>
              <a:t>item</a:t>
            </a:r>
            <a:endParaRPr lang="en-US" dirty="0"/>
          </a:p>
          <a:p>
            <a:r>
              <a:rPr lang="en-US" dirty="0" err="1"/>
              <a:t>Ctrl+Z</a:t>
            </a:r>
            <a:endParaRPr lang="en-US" dirty="0"/>
          </a:p>
          <a:p>
            <a:pPr lvl="1"/>
            <a:r>
              <a:rPr lang="en-US" dirty="0" smtClean="0"/>
              <a:t>Undo </a:t>
            </a:r>
            <a:r>
              <a:rPr lang="en-US" dirty="0"/>
              <a:t>an </a:t>
            </a:r>
            <a:r>
              <a:rPr lang="en-US" dirty="0" smtClean="0"/>
              <a:t>action</a:t>
            </a:r>
            <a:endParaRPr lang="en-US" dirty="0"/>
          </a:p>
          <a:p>
            <a:r>
              <a:rPr lang="en-US" dirty="0" err="1"/>
              <a:t>Ctrl+Y</a:t>
            </a:r>
            <a:endParaRPr lang="en-US" dirty="0"/>
          </a:p>
          <a:p>
            <a:pPr lvl="1"/>
            <a:r>
              <a:rPr lang="en-US" dirty="0" smtClean="0"/>
              <a:t>Redo </a:t>
            </a:r>
            <a:r>
              <a:rPr lang="en-US" dirty="0"/>
              <a:t>an </a:t>
            </a:r>
            <a:r>
              <a:rPr lang="en-US" dirty="0" smtClean="0"/>
              <a:t>action</a:t>
            </a:r>
          </a:p>
          <a:p>
            <a:r>
              <a:rPr lang="en-US" dirty="0" err="1"/>
              <a:t>Shift+Delete</a:t>
            </a:r>
            <a:endParaRPr lang="en-US" dirty="0"/>
          </a:p>
          <a:p>
            <a:pPr lvl="1"/>
            <a:r>
              <a:rPr lang="en-US" dirty="0"/>
              <a:t>Delete </a:t>
            </a:r>
            <a:r>
              <a:rPr lang="en-US" dirty="0" smtClean="0"/>
              <a:t>without Recycle Bin</a:t>
            </a:r>
          </a:p>
          <a:p>
            <a:r>
              <a:rPr lang="en-US" dirty="0" smtClean="0"/>
              <a:t>F1</a:t>
            </a:r>
          </a:p>
          <a:p>
            <a:pPr lvl="1"/>
            <a:r>
              <a:rPr lang="en-US" dirty="0" smtClean="0"/>
              <a:t>Help</a:t>
            </a:r>
          </a:p>
          <a:p>
            <a:r>
              <a:rPr lang="en-US" dirty="0" smtClean="0"/>
              <a:t>F2</a:t>
            </a:r>
            <a:endParaRPr lang="en-US" dirty="0"/>
          </a:p>
          <a:p>
            <a:pPr lvl="1"/>
            <a:r>
              <a:rPr lang="en-US" dirty="0"/>
              <a:t>Rename the selected </a:t>
            </a:r>
            <a:r>
              <a:rPr lang="en-US" dirty="0" smtClean="0"/>
              <a:t>item</a:t>
            </a:r>
          </a:p>
          <a:p>
            <a:r>
              <a:rPr lang="en-US" dirty="0"/>
              <a:t>F3</a:t>
            </a:r>
          </a:p>
          <a:p>
            <a:pPr lvl="1"/>
            <a:r>
              <a:rPr lang="en-US" dirty="0"/>
              <a:t>Search for a file or folder</a:t>
            </a:r>
          </a:p>
          <a:p>
            <a:r>
              <a:rPr lang="en-US" dirty="0" smtClean="0"/>
              <a:t>ALT-F4, Close App</a:t>
            </a:r>
          </a:p>
          <a:p>
            <a:r>
              <a:rPr lang="en-US" dirty="0" smtClean="0"/>
              <a:t>CTRL-F4, Close Window</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Visibility</a:t>
            </a:r>
          </a:p>
          <a:p>
            <a:pPr lvl="1"/>
            <a:r>
              <a:rPr lang="en-US" dirty="0" smtClean="0"/>
              <a:t>CTRL-Mouse Wheel</a:t>
            </a:r>
          </a:p>
          <a:p>
            <a:pPr lvl="2"/>
            <a:r>
              <a:rPr lang="en-US" dirty="0" smtClean="0"/>
              <a:t>Zoom: Office, Desktop, Explorer</a:t>
            </a:r>
          </a:p>
          <a:p>
            <a:pPr lvl="1"/>
            <a:r>
              <a:rPr lang="en-US" dirty="0" smtClean="0"/>
              <a:t>CTRL – show Mouse location</a:t>
            </a:r>
          </a:p>
          <a:p>
            <a:pPr lvl="1"/>
            <a:r>
              <a:rPr lang="en-US" dirty="0" smtClean="0"/>
              <a:t>Peek at Desktop</a:t>
            </a:r>
          </a:p>
          <a:p>
            <a:r>
              <a:rPr lang="en-US" dirty="0" smtClean="0"/>
              <a:t>Shift-F10 Shortcut menu</a:t>
            </a:r>
          </a:p>
          <a:p>
            <a:r>
              <a:rPr lang="en-US" dirty="0" smtClean="0"/>
              <a:t>Shift, when inserting a CD – prevent AutoPlay</a:t>
            </a:r>
          </a:p>
          <a:p>
            <a:r>
              <a:rPr lang="en-US" dirty="0" smtClean="0">
                <a:sym typeface="Wingdings"/>
              </a:rPr>
              <a:t>Windows</a:t>
            </a:r>
          </a:p>
          <a:p>
            <a:pPr lvl="1"/>
            <a:r>
              <a:rPr lang="en-US" dirty="0" smtClean="0">
                <a:sym typeface="Wingdings"/>
              </a:rPr>
              <a:t> </a:t>
            </a:r>
            <a:r>
              <a:rPr lang="en-US" dirty="0">
                <a:sym typeface="Wingdings"/>
              </a:rPr>
              <a:t>+ </a:t>
            </a:r>
            <a:r>
              <a:rPr lang="en-US" dirty="0" smtClean="0">
                <a:sym typeface="Wingdings"/>
              </a:rPr>
              <a:t>D, Show Desktop</a:t>
            </a:r>
          </a:p>
          <a:p>
            <a:pPr lvl="1"/>
            <a:r>
              <a:rPr lang="en-US" dirty="0">
                <a:sym typeface="Wingdings"/>
              </a:rPr>
              <a:t> + </a:t>
            </a:r>
            <a:r>
              <a:rPr lang="en-US" dirty="0" smtClean="0">
                <a:sym typeface="Wingdings"/>
              </a:rPr>
              <a:t>M, Minimize Windows</a:t>
            </a:r>
          </a:p>
          <a:p>
            <a:pPr lvl="1"/>
            <a:r>
              <a:rPr lang="en-US" dirty="0">
                <a:sym typeface="Wingdings"/>
              </a:rPr>
              <a:t> + </a:t>
            </a:r>
            <a:r>
              <a:rPr lang="en-US" dirty="0" smtClean="0">
                <a:sym typeface="Wingdings"/>
              </a:rPr>
              <a:t>SHIFT + M, Restore Minimized Windows</a:t>
            </a:r>
          </a:p>
          <a:p>
            <a:pPr lvl="1"/>
            <a:r>
              <a:rPr lang="en-US" dirty="0">
                <a:sym typeface="Wingdings"/>
              </a:rPr>
              <a:t> + </a:t>
            </a:r>
            <a:r>
              <a:rPr lang="en-US" dirty="0" smtClean="0">
                <a:sym typeface="Wingdings"/>
              </a:rPr>
              <a:t>SHIFT + Up, Stretch  screen to top and bottom</a:t>
            </a:r>
            <a:endParaRPr lang="en-US" dirty="0">
              <a:sym typeface="Wingdings"/>
            </a:endParaRPr>
          </a:p>
          <a:p>
            <a:pPr lvl="1"/>
            <a:endParaRPr lang="en-US" dirty="0" smtClean="0">
              <a:sym typeface="Wingdings"/>
            </a:endParaRPr>
          </a:p>
          <a:p>
            <a:r>
              <a:rPr lang="en-US" dirty="0" smtClean="0">
                <a:sym typeface="Wingdings"/>
              </a:rPr>
              <a:t>Other</a:t>
            </a:r>
          </a:p>
          <a:p>
            <a:pPr lvl="1"/>
            <a:r>
              <a:rPr lang="en-US" dirty="0" smtClean="0">
                <a:sym typeface="Wingdings"/>
              </a:rPr>
              <a:t> </a:t>
            </a:r>
            <a:r>
              <a:rPr lang="en-US" dirty="0">
                <a:sym typeface="Wingdings"/>
              </a:rPr>
              <a:t>+ </a:t>
            </a:r>
            <a:r>
              <a:rPr lang="en-US" dirty="0" smtClean="0">
                <a:sym typeface="Wingdings"/>
              </a:rPr>
              <a:t>E, Open Computer</a:t>
            </a:r>
          </a:p>
          <a:p>
            <a:pPr lvl="1"/>
            <a:r>
              <a:rPr lang="en-US" dirty="0">
                <a:sym typeface="Wingdings"/>
              </a:rPr>
              <a:t> + </a:t>
            </a:r>
            <a:r>
              <a:rPr lang="en-US" dirty="0" smtClean="0">
                <a:sym typeface="Wingdings"/>
              </a:rPr>
              <a:t>L, Lock Computer</a:t>
            </a:r>
          </a:p>
          <a:p>
            <a:pPr lvl="1"/>
            <a:r>
              <a:rPr lang="en-US" dirty="0">
                <a:sym typeface="Wingdings"/>
              </a:rPr>
              <a:t> + </a:t>
            </a:r>
            <a:r>
              <a:rPr lang="en-US" dirty="0" smtClean="0">
                <a:sym typeface="Wingdings"/>
              </a:rPr>
              <a:t>R, Run program</a:t>
            </a:r>
          </a:p>
          <a:p>
            <a:r>
              <a:rPr lang="en-US" dirty="0" smtClean="0">
                <a:sym typeface="Wingdings"/>
              </a:rPr>
              <a:t>Taskbar</a:t>
            </a:r>
          </a:p>
          <a:p>
            <a:pPr lvl="1"/>
            <a:r>
              <a:rPr lang="en-US" dirty="0" smtClean="0">
                <a:sym typeface="Wingdings"/>
              </a:rPr>
              <a:t> </a:t>
            </a:r>
            <a:r>
              <a:rPr lang="en-US" dirty="0">
                <a:sym typeface="Wingdings"/>
              </a:rPr>
              <a:t>+ </a:t>
            </a:r>
            <a:r>
              <a:rPr lang="en-US" dirty="0" smtClean="0">
                <a:sym typeface="Wingdings"/>
              </a:rPr>
              <a:t>T, Cycle Taskbar</a:t>
            </a:r>
          </a:p>
          <a:p>
            <a:pPr lvl="1"/>
            <a:r>
              <a:rPr lang="en-US" dirty="0">
                <a:sym typeface="Wingdings"/>
              </a:rPr>
              <a:t> + </a:t>
            </a:r>
            <a:r>
              <a:rPr lang="en-US" dirty="0" smtClean="0">
                <a:sym typeface="Wingdings"/>
              </a:rPr>
              <a:t>number, Taskbar</a:t>
            </a:r>
            <a:endParaRPr lang="en-US" dirty="0">
              <a:sym typeface="Wingdings"/>
            </a:endParaRPr>
          </a:p>
          <a:p>
            <a:pPr lvl="1"/>
            <a:r>
              <a:rPr lang="en-US" dirty="0" smtClean="0">
                <a:sym typeface="Wingdings"/>
              </a:rPr>
              <a:t> </a:t>
            </a:r>
            <a:r>
              <a:rPr lang="en-US" dirty="0">
                <a:sym typeface="Wingdings"/>
              </a:rPr>
              <a:t>+ </a:t>
            </a:r>
            <a:r>
              <a:rPr lang="en-US" dirty="0" smtClean="0">
                <a:sym typeface="Wingdings"/>
              </a:rPr>
              <a:t>ALT + number, Taskbar Jump Lists</a:t>
            </a:r>
          </a:p>
          <a:p>
            <a:pPr lvl="1"/>
            <a:r>
              <a:rPr lang="en-US" dirty="0">
                <a:sym typeface="Wingdings"/>
              </a:rPr>
              <a:t> + TAB, Aero Flip 3D</a:t>
            </a:r>
          </a:p>
          <a:p>
            <a:pPr lvl="1"/>
            <a:endParaRPr lang="en-US" dirty="0"/>
          </a:p>
        </p:txBody>
      </p:sp>
    </p:spTree>
    <p:extLst>
      <p:ext uri="{BB962C8B-B14F-4D97-AF65-F5344CB8AC3E}">
        <p14:creationId xmlns:p14="http://schemas.microsoft.com/office/powerpoint/2010/main" val="12086583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 Shortcuts</a:t>
            </a:r>
            <a:endParaRPr lang="en-US" dirty="0"/>
          </a:p>
        </p:txBody>
      </p:sp>
      <p:sp>
        <p:nvSpPr>
          <p:cNvPr id="3" name="Content Placeholder 2"/>
          <p:cNvSpPr>
            <a:spLocks noGrp="1"/>
          </p:cNvSpPr>
          <p:nvPr>
            <p:ph sz="half" idx="1"/>
          </p:nvPr>
        </p:nvSpPr>
        <p:spPr/>
        <p:txBody>
          <a:bodyPr/>
          <a:lstStyle/>
          <a:p>
            <a:r>
              <a:rPr lang="en-US" dirty="0" smtClean="0"/>
              <a:t>Snap to side or top</a:t>
            </a:r>
          </a:p>
          <a:p>
            <a:pPr lvl="1"/>
            <a:r>
              <a:rPr lang="en-US" dirty="0">
                <a:sym typeface="Wingdings"/>
              </a:rPr>
              <a:t> + </a:t>
            </a:r>
            <a:r>
              <a:rPr lang="en-US" dirty="0" smtClean="0">
                <a:sym typeface="Wingdings"/>
              </a:rPr>
              <a:t>Arrow, or grab with mouse</a:t>
            </a:r>
            <a:endParaRPr lang="en-US" dirty="0">
              <a:sym typeface="Wingdings"/>
            </a:endParaRPr>
          </a:p>
          <a:p>
            <a:pPr lvl="1"/>
            <a:endParaRPr lang="en-US" dirty="0" smtClean="0"/>
          </a:p>
          <a:p>
            <a:r>
              <a:rPr lang="en-US" dirty="0" smtClean="0"/>
              <a:t>Shake off/on</a:t>
            </a:r>
          </a:p>
          <a:p>
            <a:pPr lvl="1"/>
            <a:r>
              <a:rPr lang="en-US" dirty="0" smtClean="0"/>
              <a:t>Double click or </a:t>
            </a:r>
          </a:p>
          <a:p>
            <a:endParaRPr lang="en-US" dirty="0" smtClean="0"/>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2676466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a:t>Magnifier</a:t>
            </a:r>
          </a:p>
          <a:p>
            <a:pPr lvl="1"/>
            <a:r>
              <a:rPr lang="en-US" dirty="0"/>
              <a:t>Win +/-  Zoom in and out</a:t>
            </a:r>
          </a:p>
          <a:p>
            <a:pPr lvl="1"/>
            <a:r>
              <a:rPr lang="en-US" dirty="0"/>
              <a:t>CTRL-ALT-F, Full screen mode</a:t>
            </a:r>
          </a:p>
          <a:p>
            <a:pPr lvl="1"/>
            <a:r>
              <a:rPr lang="en-US" dirty="0"/>
              <a:t>CTRL-ALT-L, Lens mode</a:t>
            </a:r>
          </a:p>
          <a:p>
            <a:pPr lvl="1"/>
            <a:r>
              <a:rPr lang="en-US" dirty="0"/>
              <a:t>CTRL-ALT-D, Docked mode</a:t>
            </a:r>
          </a:p>
          <a:p>
            <a:pPr lvl="1"/>
            <a:r>
              <a:rPr lang="en-US" dirty="0" smtClean="0"/>
              <a:t>CTRL-ALT-I</a:t>
            </a:r>
            <a:r>
              <a:rPr lang="en-US" dirty="0"/>
              <a:t>, Invert colors</a:t>
            </a:r>
          </a:p>
          <a:p>
            <a:pPr lvl="1"/>
            <a:r>
              <a:rPr lang="en-US" dirty="0"/>
              <a:t>CTRL-ALT-R, Resize lens</a:t>
            </a:r>
          </a:p>
          <a:p>
            <a:pPr lvl="1"/>
            <a:r>
              <a:rPr lang="en-US" dirty="0"/>
              <a:t>WIN-ESC, Exit Magnifier</a:t>
            </a:r>
          </a:p>
          <a:p>
            <a:endParaRPr lang="en-US" dirty="0"/>
          </a:p>
        </p:txBody>
      </p:sp>
      <p:sp>
        <p:nvSpPr>
          <p:cNvPr id="4" name="Content Placeholder 3"/>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258110777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Explorer 8</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Personalize the Title Bar</a:t>
            </a:r>
          </a:p>
          <a:p>
            <a:pPr lvl="1"/>
            <a:r>
              <a:rPr lang="en-US" dirty="0"/>
              <a:t> </a:t>
            </a:r>
            <a:endParaRPr lang="en-US" dirty="0" smtClean="0"/>
          </a:p>
          <a:p>
            <a:r>
              <a:rPr lang="en-US" dirty="0" smtClean="0"/>
              <a:t>Maximize viewing space</a:t>
            </a:r>
          </a:p>
          <a:p>
            <a:pPr lvl="1"/>
            <a:r>
              <a:rPr lang="en-US" dirty="0" smtClean="0"/>
              <a:t>View -&gt; Toolbars (ALT to return)</a:t>
            </a:r>
          </a:p>
          <a:p>
            <a:r>
              <a:rPr lang="en-US" dirty="0" smtClean="0"/>
              <a:t>Printing</a:t>
            </a:r>
          </a:p>
          <a:p>
            <a:pPr lvl="1"/>
            <a:r>
              <a:rPr lang="en-US" dirty="0" smtClean="0"/>
              <a:t>Change header/footer</a:t>
            </a:r>
          </a:p>
          <a:p>
            <a:r>
              <a:rPr lang="en-US" dirty="0" err="1" smtClean="0"/>
              <a:t>Dev</a:t>
            </a:r>
            <a:r>
              <a:rPr lang="en-US" dirty="0" smtClean="0"/>
              <a:t> Tools (F12)</a:t>
            </a:r>
          </a:p>
          <a:p>
            <a:pPr lvl="1"/>
            <a:r>
              <a:rPr lang="en-US" dirty="0" smtClean="0"/>
              <a:t>Clear cache &amp; cookies</a:t>
            </a:r>
          </a:p>
          <a:p>
            <a:pPr lvl="1"/>
            <a:r>
              <a:rPr lang="en-US" dirty="0" smtClean="0"/>
              <a:t>Validation</a:t>
            </a:r>
          </a:p>
          <a:p>
            <a:pPr lvl="1"/>
            <a:r>
              <a:rPr lang="en-US" dirty="0" smtClean="0"/>
              <a:t>Outline elements</a:t>
            </a:r>
          </a:p>
          <a:p>
            <a:r>
              <a:rPr lang="en-US" dirty="0" smtClean="0"/>
              <a:t>Sharing Favorites via </a:t>
            </a:r>
            <a:r>
              <a:rPr lang="en-US" dirty="0" err="1" smtClean="0"/>
              <a:t>SkyDrive</a:t>
            </a:r>
            <a:endParaRPr lang="en-US" dirty="0" smtClean="0"/>
          </a:p>
          <a:p>
            <a:r>
              <a:rPr lang="en-US" dirty="0" smtClean="0"/>
              <a:t>Tabs</a:t>
            </a:r>
          </a:p>
          <a:p>
            <a:pPr lvl="1"/>
            <a:r>
              <a:rPr lang="en-US" dirty="0" smtClean="0"/>
              <a:t>Home page tabs</a:t>
            </a:r>
          </a:p>
          <a:p>
            <a:pPr lvl="1"/>
            <a:endParaRPr lang="en-US" dirty="0" smtClean="0"/>
          </a:p>
          <a:p>
            <a:endParaRPr lang="en-US" dirty="0" smtClean="0"/>
          </a:p>
        </p:txBody>
      </p:sp>
      <p:sp>
        <p:nvSpPr>
          <p:cNvPr id="4" name="Content Placeholder 3"/>
          <p:cNvSpPr>
            <a:spLocks noGrp="1"/>
          </p:cNvSpPr>
          <p:nvPr>
            <p:ph sz="half" idx="2"/>
          </p:nvPr>
        </p:nvSpPr>
        <p:spPr/>
        <p:txBody>
          <a:bodyPr>
            <a:normAutofit lnSpcReduction="10000"/>
          </a:bodyPr>
          <a:lstStyle/>
          <a:p>
            <a:r>
              <a:rPr lang="en-US" dirty="0" err="1" smtClean="0"/>
              <a:t>InPrivate</a:t>
            </a:r>
            <a:r>
              <a:rPr lang="en-US" dirty="0" smtClean="0"/>
              <a:t> Browsing</a:t>
            </a:r>
          </a:p>
          <a:p>
            <a:pPr lvl="1"/>
            <a:r>
              <a:rPr lang="en-US" dirty="0" smtClean="0"/>
              <a:t>Removes traces: history, temp files, log-in data</a:t>
            </a:r>
          </a:p>
          <a:p>
            <a:r>
              <a:rPr lang="en-US" dirty="0" smtClean="0"/>
              <a:t>IE Accelerators</a:t>
            </a:r>
          </a:p>
          <a:p>
            <a:pPr lvl="1"/>
            <a:r>
              <a:rPr lang="en-US" dirty="0" smtClean="0"/>
              <a:t>Map, search, translate, blog, share, </a:t>
            </a:r>
          </a:p>
          <a:p>
            <a:pPr lvl="1"/>
            <a:r>
              <a:rPr lang="en-US" dirty="0" smtClean="0"/>
              <a:t>3</a:t>
            </a:r>
            <a:r>
              <a:rPr lang="en-US" baseline="30000" dirty="0" smtClean="0"/>
              <a:t>rd</a:t>
            </a:r>
            <a:r>
              <a:rPr lang="en-US" dirty="0" smtClean="0"/>
              <a:t> party: Facebook, Wikipedia, </a:t>
            </a:r>
            <a:r>
              <a:rPr lang="en-US" dirty="0" err="1" smtClean="0"/>
              <a:t>StumbleUpon</a:t>
            </a:r>
            <a:endParaRPr lang="en-US" dirty="0" smtClean="0"/>
          </a:p>
          <a:p>
            <a:r>
              <a:rPr lang="en-US" dirty="0" smtClean="0"/>
              <a:t>Web Slices</a:t>
            </a:r>
          </a:p>
          <a:p>
            <a:pPr lvl="1"/>
            <a:r>
              <a:rPr lang="en-US" dirty="0" smtClean="0"/>
              <a:t>Xbox news</a:t>
            </a:r>
          </a:p>
          <a:p>
            <a:pPr lvl="1"/>
            <a:r>
              <a:rPr lang="en-US" dirty="0" smtClean="0"/>
              <a:t>The Sun UK, Twittered videos, </a:t>
            </a:r>
            <a:endParaRPr lang="en-US" dirty="0"/>
          </a:p>
        </p:txBody>
      </p:sp>
    </p:spTree>
    <p:extLst>
      <p:ext uri="{BB962C8B-B14F-4D97-AF65-F5344CB8AC3E}">
        <p14:creationId xmlns:p14="http://schemas.microsoft.com/office/powerpoint/2010/main" val="42257725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1800" dirty="0" smtClean="0">
                <a:latin typeface="Calibri"/>
              </a:rPr>
              <a:t> </a:t>
            </a:r>
            <a:endParaRPr lang="en-US" sz="1800" dirty="0">
              <a:latin typeface="Calibri"/>
            </a:endParaRPr>
          </a:p>
          <a:p>
            <a:pPr marL="457200" lvl="1" indent="0">
              <a:buNone/>
            </a:pPr>
            <a:endParaRPr lang="en-US" sz="1050" dirty="0" smtClean="0">
              <a:latin typeface="Calibri"/>
            </a:endParaRPr>
          </a:p>
          <a:p>
            <a:pPr lvl="1"/>
            <a:r>
              <a:rPr lang="en-US" sz="1050" dirty="0" smtClean="0">
                <a:latin typeface="Calibri"/>
              </a:rPr>
              <a:t> </a:t>
            </a:r>
          </a:p>
          <a:p>
            <a:pPr lvl="1"/>
            <a:r>
              <a:rPr lang="en-US" sz="1050" dirty="0">
                <a:latin typeface="Calibri"/>
              </a:rPr>
              <a:t> </a:t>
            </a:r>
            <a:endParaRPr lang="en-US" sz="1050" dirty="0" smtClean="0">
              <a:latin typeface="Calibri"/>
            </a:endParaRPr>
          </a:p>
          <a:p>
            <a:pPr marL="0" indent="0">
              <a:buNone/>
            </a:pPr>
            <a:endParaRPr lang="en-US" sz="1800" dirty="0" smtClean="0">
              <a:latin typeface="Calibri"/>
              <a:hlinkClick r:id="rId3"/>
            </a:endParaRPr>
          </a:p>
          <a:p>
            <a:r>
              <a:rPr lang="en-US" sz="1800" dirty="0" smtClean="0">
                <a:latin typeface="Calibri"/>
                <a:hlinkClick r:id="rId3"/>
              </a:rPr>
              <a:t> </a:t>
            </a:r>
          </a:p>
          <a:p>
            <a:pPr lvl="1"/>
            <a:r>
              <a:rPr lang="en-US" sz="1050" dirty="0" smtClean="0">
                <a:latin typeface="Calibri"/>
              </a:rPr>
              <a:t>Deep Zoom Ads</a:t>
            </a:r>
          </a:p>
          <a:p>
            <a:pPr lvl="1"/>
            <a:r>
              <a:rPr lang="en-US" sz="1050" dirty="0" smtClean="0">
                <a:latin typeface="Calibri"/>
              </a:rPr>
              <a:t>Digital Lens (visual impaired usability testing)</a:t>
            </a:r>
          </a:p>
          <a:p>
            <a:pPr lvl="1"/>
            <a:endParaRPr lang="en-US" sz="1050" dirty="0">
              <a:latin typeface="Calibri"/>
            </a:endParaRPr>
          </a:p>
          <a:p>
            <a:r>
              <a:rPr lang="en-US" sz="1800" dirty="0" smtClean="0">
                <a:latin typeface="Calibri"/>
              </a:rPr>
              <a:t> </a:t>
            </a:r>
            <a:endParaRPr lang="en-US" sz="1800" dirty="0">
              <a:latin typeface="Calibri"/>
              <a:hlinkClick r:id="rId3"/>
            </a:endParaRPr>
          </a:p>
          <a:p>
            <a:pPr lvl="1"/>
            <a:r>
              <a:rPr lang="en-US" sz="1050" dirty="0" smtClean="0">
                <a:latin typeface="Calibri"/>
              </a:rPr>
              <a:t>Docs.com</a:t>
            </a:r>
            <a:r>
              <a:rPr lang="en-US" sz="1050" dirty="0">
                <a:latin typeface="Calibri"/>
              </a:rPr>
              <a:t>, </a:t>
            </a:r>
            <a:r>
              <a:rPr lang="en-US" sz="1050" dirty="0" err="1"/>
              <a:t>Spindex</a:t>
            </a:r>
            <a:endParaRPr lang="en-US" sz="1050" dirty="0" smtClean="0">
              <a:latin typeface="Calibri"/>
            </a:endParaRPr>
          </a:p>
          <a:p>
            <a:pPr lvl="1"/>
            <a:r>
              <a:rPr lang="en-US" sz="1050" dirty="0" smtClean="0">
                <a:latin typeface="Calibri"/>
              </a:rPr>
              <a:t>Project </a:t>
            </a:r>
            <a:r>
              <a:rPr lang="en-US" sz="1050" dirty="0">
                <a:latin typeface="Calibri"/>
              </a:rPr>
              <a:t>Emporia, </a:t>
            </a:r>
            <a:r>
              <a:rPr lang="en-US" sz="1050" dirty="0" smtClean="0">
                <a:latin typeface="Calibri"/>
              </a:rPr>
              <a:t>Bing Twitter, Bing </a:t>
            </a:r>
            <a:r>
              <a:rPr lang="en-US" sz="1050" dirty="0">
                <a:latin typeface="Calibri"/>
              </a:rPr>
              <a:t>Twitter Maps</a:t>
            </a:r>
          </a:p>
          <a:p>
            <a:pPr lvl="1"/>
            <a:r>
              <a:rPr lang="en-US" sz="1050" dirty="0" err="1" smtClean="0">
                <a:latin typeface="Calibri"/>
              </a:rPr>
              <a:t>Kodu</a:t>
            </a:r>
            <a:endParaRPr lang="en-US" sz="1050" dirty="0" smtClean="0">
              <a:latin typeface="Calibri"/>
            </a:endParaRPr>
          </a:p>
          <a:p>
            <a:pPr lvl="1"/>
            <a:endParaRPr lang="en-US" sz="1050" dirty="0">
              <a:latin typeface="Calibri"/>
            </a:endParaRPr>
          </a:p>
          <a:p>
            <a:r>
              <a:rPr lang="en-US" sz="1800" dirty="0" smtClean="0">
                <a:latin typeface="Calibri"/>
              </a:rPr>
              <a:t> </a:t>
            </a:r>
          </a:p>
          <a:p>
            <a:pPr lvl="1"/>
            <a:r>
              <a:rPr lang="en-US" sz="1050" dirty="0" smtClean="0">
                <a:solidFill>
                  <a:prstClr val="black"/>
                </a:solidFill>
              </a:rPr>
              <a:t>Forgotten Attachment Detector</a:t>
            </a:r>
          </a:p>
          <a:p>
            <a:pPr lvl="1"/>
            <a:r>
              <a:rPr lang="en-US" sz="1050" dirty="0" err="1" smtClean="0">
                <a:solidFill>
                  <a:prstClr val="black"/>
                </a:solidFill>
                <a:latin typeface="Calibri"/>
              </a:rPr>
              <a:t>StickySorter</a:t>
            </a:r>
            <a:r>
              <a:rPr lang="en-US" sz="1050" dirty="0" smtClean="0">
                <a:solidFill>
                  <a:prstClr val="black"/>
                </a:solidFill>
                <a:latin typeface="Calibri"/>
              </a:rPr>
              <a:t>, Chart Advisor</a:t>
            </a:r>
          </a:p>
          <a:p>
            <a:pPr lvl="1"/>
            <a:endParaRPr lang="en-US" sz="1400" dirty="0">
              <a:latin typeface="Calibri"/>
              <a:hlinkClick r:id="rId4"/>
            </a:endParaRPr>
          </a:p>
          <a:p>
            <a:r>
              <a:rPr lang="en-US" sz="1800" dirty="0" smtClean="0"/>
              <a:t>	  HPC++ Labs</a:t>
            </a:r>
          </a:p>
          <a:p>
            <a:pPr lvl="1"/>
            <a:r>
              <a:rPr lang="en-US" sz="1050" dirty="0" smtClean="0">
                <a:solidFill>
                  <a:prstClr val="black"/>
                </a:solidFill>
              </a:rPr>
              <a:t>Cluster computing for the classroom</a:t>
            </a:r>
            <a:endParaRPr lang="en-US" sz="1050" dirty="0">
              <a:solidFill>
                <a:prstClr val="black"/>
              </a:solidFill>
            </a:endParaRPr>
          </a:p>
          <a:p>
            <a:pPr lvl="1"/>
            <a:endParaRPr lang="en-US" sz="1050" dirty="0">
              <a:latin typeface="Calibri"/>
            </a:endParaRPr>
          </a:p>
        </p:txBody>
      </p:sp>
      <p:sp>
        <p:nvSpPr>
          <p:cNvPr id="4" name="Content Placeholder 3"/>
          <p:cNvSpPr>
            <a:spLocks noGrp="1"/>
          </p:cNvSpPr>
          <p:nvPr>
            <p:ph sz="half" idx="2"/>
          </p:nvPr>
        </p:nvSpPr>
        <p:spPr/>
        <p:txBody>
          <a:bodyPr/>
          <a:lstStyle/>
          <a:p>
            <a:r>
              <a:rPr lang="en-US" sz="1800" dirty="0" smtClean="0"/>
              <a:t> </a:t>
            </a:r>
            <a:endParaRPr lang="en-US" sz="1800" dirty="0">
              <a:hlinkClick r:id="rId5"/>
            </a:endParaRPr>
          </a:p>
          <a:p>
            <a:pPr lvl="1"/>
            <a:r>
              <a:rPr lang="en-US" sz="1050" dirty="0"/>
              <a:t>Office Add-in for Moodle, SharePoint as a </a:t>
            </a:r>
            <a:r>
              <a:rPr lang="en-US" sz="1050" dirty="0" err="1"/>
              <a:t>FileSystem</a:t>
            </a:r>
            <a:r>
              <a:rPr lang="en-US" sz="1050" dirty="0"/>
              <a:t> for Moodle, Live Services Plug-in for Moodle</a:t>
            </a:r>
            <a:endParaRPr lang="en-US" sz="1050" dirty="0">
              <a:hlinkClick r:id="rId3"/>
            </a:endParaRPr>
          </a:p>
          <a:p>
            <a:pPr lvl="1"/>
            <a:r>
              <a:rPr lang="en-US" sz="1050" dirty="0"/>
              <a:t>Math Worksheet Generator, </a:t>
            </a:r>
            <a:r>
              <a:rPr lang="en-US" sz="1050" dirty="0" smtClean="0"/>
              <a:t>Flashcards</a:t>
            </a:r>
          </a:p>
          <a:p>
            <a:pPr marL="457200" lvl="1" indent="0">
              <a:buNone/>
            </a:pPr>
            <a:r>
              <a:rPr lang="en-US" sz="1050" dirty="0" smtClean="0"/>
              <a:t/>
            </a:r>
            <a:br>
              <a:rPr lang="en-US" sz="1050" dirty="0" smtClean="0"/>
            </a:br>
            <a:endParaRPr lang="en-US" sz="1050" dirty="0">
              <a:hlinkClick r:id="rId3"/>
            </a:endParaRPr>
          </a:p>
          <a:p>
            <a:r>
              <a:rPr lang="en-US" sz="1800" dirty="0" smtClean="0">
                <a:hlinkClick r:id="rId6"/>
              </a:rPr>
              <a:t> </a:t>
            </a:r>
            <a:endParaRPr lang="en-US" sz="1800" dirty="0">
              <a:hlinkClick r:id="rId6"/>
            </a:endParaRPr>
          </a:p>
          <a:p>
            <a:pPr lvl="1"/>
            <a:r>
              <a:rPr lang="en-US" sz="1050" dirty="0"/>
              <a:t>Audience Intelligence: Demographics Prediction</a:t>
            </a:r>
          </a:p>
          <a:p>
            <a:pPr lvl="1"/>
            <a:r>
              <a:rPr lang="en-US" sz="1050" dirty="0"/>
              <a:t>Keyword Research: Keyword group detection, Keyword mutation detection, keyword forecast</a:t>
            </a:r>
          </a:p>
          <a:p>
            <a:pPr lvl="1"/>
            <a:r>
              <a:rPr lang="en-US" sz="1050" dirty="0"/>
              <a:t>Content Analysis: Name </a:t>
            </a:r>
            <a:r>
              <a:rPr lang="en-US" sz="1050" dirty="0" smtClean="0"/>
              <a:t>detection</a:t>
            </a:r>
          </a:p>
          <a:p>
            <a:pPr lvl="1"/>
            <a:endParaRPr lang="en-US" sz="1050" dirty="0"/>
          </a:p>
          <a:p>
            <a:r>
              <a:rPr lang="en-US" sz="1800" b="1" dirty="0" smtClean="0">
                <a:hlinkClick r:id="rId7"/>
              </a:rPr>
              <a:t>MSDN </a:t>
            </a:r>
            <a:r>
              <a:rPr lang="en-US" sz="1800" b="1" dirty="0" err="1" smtClean="0">
                <a:hlinkClick r:id="rId7"/>
              </a:rPr>
              <a:t>DevLabs</a:t>
            </a:r>
            <a:endParaRPr lang="en-US" sz="1800" b="1" dirty="0"/>
          </a:p>
          <a:p>
            <a:pPr lvl="1"/>
            <a:r>
              <a:rPr lang="en-US" sz="1050" dirty="0" err="1"/>
              <a:t>Pex</a:t>
            </a:r>
            <a:r>
              <a:rPr lang="en-US" sz="1050" dirty="0"/>
              <a:t> and Moles</a:t>
            </a:r>
          </a:p>
          <a:p>
            <a:pPr lvl="1"/>
            <a:r>
              <a:rPr lang="en-US" sz="1050" dirty="0"/>
              <a:t>Code </a:t>
            </a:r>
            <a:r>
              <a:rPr lang="en-US" sz="1050" dirty="0" smtClean="0"/>
              <a:t>Contracts</a:t>
            </a:r>
          </a:p>
          <a:p>
            <a:pPr lvl="1"/>
            <a:r>
              <a:rPr lang="en-US" sz="1050" dirty="0" smtClean="0"/>
              <a:t>Axum</a:t>
            </a:r>
          </a:p>
          <a:p>
            <a:pPr lvl="1"/>
            <a:endParaRPr lang="en-US" sz="1050" dirty="0" smtClean="0"/>
          </a:p>
          <a:p>
            <a:r>
              <a:rPr lang="en-US" sz="1800" dirty="0" smtClean="0"/>
              <a:t>  	 Online Labs</a:t>
            </a:r>
          </a:p>
          <a:p>
            <a:pPr lvl="1"/>
            <a:r>
              <a:rPr lang="en-US" sz="1050" dirty="0" smtClean="0">
                <a:solidFill>
                  <a:prstClr val="black"/>
                </a:solidFill>
              </a:rPr>
              <a:t>Incarnate</a:t>
            </a:r>
          </a:p>
          <a:p>
            <a:pPr lvl="1"/>
            <a:r>
              <a:rPr lang="en-US" sz="1050" dirty="0" smtClean="0">
                <a:solidFill>
                  <a:prstClr val="black"/>
                </a:solidFill>
              </a:rPr>
              <a:t>Archivist</a:t>
            </a:r>
          </a:p>
          <a:p>
            <a:pPr lvl="1"/>
            <a:r>
              <a:rPr lang="en-US" sz="1050" dirty="0" err="1" smtClean="0">
                <a:solidFill>
                  <a:prstClr val="black"/>
                </a:solidFill>
              </a:rPr>
              <a:t>Flotzam</a:t>
            </a:r>
            <a:endParaRPr lang="en-US" sz="1050" dirty="0" smtClean="0">
              <a:solidFill>
                <a:prstClr val="black"/>
              </a:solidFill>
            </a:endParaRPr>
          </a:p>
          <a:p>
            <a:pPr lvl="1"/>
            <a:r>
              <a:rPr lang="en-US" sz="1050" dirty="0" smtClean="0">
                <a:solidFill>
                  <a:prstClr val="black"/>
                </a:solidFill>
              </a:rPr>
              <a:t>Descry</a:t>
            </a:r>
          </a:p>
          <a:p>
            <a:pPr lvl="1"/>
            <a:endParaRPr lang="en-US" sz="1800" dirty="0"/>
          </a:p>
        </p:txBody>
      </p:sp>
      <p:sp>
        <p:nvSpPr>
          <p:cNvPr id="2" name="Title 1"/>
          <p:cNvSpPr>
            <a:spLocks noGrp="1"/>
          </p:cNvSpPr>
          <p:nvPr>
            <p:ph type="title"/>
          </p:nvPr>
        </p:nvSpPr>
        <p:spPr>
          <a:xfrm>
            <a:off x="228600" y="152400"/>
            <a:ext cx="8686800" cy="533400"/>
          </a:xfrm>
        </p:spPr>
        <p:txBody>
          <a:bodyPr/>
          <a:lstStyle/>
          <a:p>
            <a:r>
              <a:rPr lang="en-US" dirty="0"/>
              <a:t>Incubation Labs @ Microsoft</a:t>
            </a:r>
          </a:p>
        </p:txBody>
      </p:sp>
      <p:pic>
        <p:nvPicPr>
          <p:cNvPr id="1026" name="Picture 2" descr="http://livelabs.com/images/logo_Pivot.png">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86000" y="1524000"/>
            <a:ext cx="2010509"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velabs.com/images/logo_Seadragon.pn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000" y="1524000"/>
            <a:ext cx="1066800" cy="283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ivelabs.com/images/logo_Photosynth.png">
            <a:hlinkClick r:id="rId12"/>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99870" y="1774371"/>
            <a:ext cx="1066800" cy="28302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hlinkClick r:id="rId3"/>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910362" y="869830"/>
            <a:ext cx="1223238" cy="577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hlinkClick r:id="rId15"/>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914400" y="2175296"/>
            <a:ext cx="2238375" cy="438150"/>
          </a:xfrm>
          <a:prstGeom prst="rect">
            <a:avLst/>
          </a:prstGeom>
        </p:spPr>
      </p:pic>
      <p:pic>
        <p:nvPicPr>
          <p:cNvPr id="1038" name="Picture 14">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914400" y="3183148"/>
            <a:ext cx="1690777" cy="3335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40" name="Picture 16" descr="Office Labs Home Page">
            <a:hlinkClick r:id="rId4"/>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895350" y="4301704"/>
            <a:ext cx="1771650" cy="3048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42" name="Picture 18" descr="HPC++">
            <a:hlinkClick r:id="rId20"/>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936147" y="5156662"/>
            <a:ext cx="561975" cy="447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44" name="Picture 20" descr="Education Labs Home Page">
            <a:hlinkClick r:id="rId5"/>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5105400" y="1075422"/>
            <a:ext cx="1771650" cy="3048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47" name="Picture 23" descr="http://i.msdn.microsoft.com/ee692301.spec_explorer(en-us).png"/>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a:stretch/>
        </p:blipFill>
        <p:spPr bwMode="auto">
          <a:xfrm>
            <a:off x="6553200" y="3886200"/>
            <a:ext cx="839637" cy="59937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lick logo to go back to home page">
            <a:hlinkClick r:id="rId6"/>
          </p:cNvPr>
          <p:cNvPicPr>
            <a:picLocks noChangeAspect="1" noChangeArrowheads="1"/>
          </p:cNvPicPr>
          <p:nvPr/>
        </p:nvPicPr>
        <p:blipFill rotWithShape="1">
          <a:blip r:embed="rId24" cstate="print">
            <a:extLst>
              <a:ext uri="{28A0092B-C50C-407E-A947-70E740481C1C}">
                <a14:useLocalDpi xmlns:a14="http://schemas.microsoft.com/office/drawing/2010/main"/>
              </a:ext>
            </a:extLst>
          </a:blip>
          <a:srcRect/>
          <a:stretch/>
        </p:blipFill>
        <p:spPr bwMode="auto">
          <a:xfrm>
            <a:off x="5105399" y="2192548"/>
            <a:ext cx="2143125" cy="4381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2" descr="Mix Logo">
            <a:hlinkClick r:id="rId25"/>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105399" y="4696010"/>
            <a:ext cx="527871" cy="2569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27"/>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7612578" y="3961364"/>
            <a:ext cx="1302822" cy="37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http://cache.lego.com/upload/contentTemplating/Mindstorms2History/images/picEC64FA0091B75EED65280DF899D61677.jpg">
            <a:hlinkClick r:id="rId29"/>
          </p:cNvPr>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a:stretch/>
        </p:blipFill>
        <p:spPr bwMode="auto">
          <a:xfrm>
            <a:off x="7509288" y="4419600"/>
            <a:ext cx="1199968"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hlinkClick r:id="rId29"/>
          </p:cNvPr>
          <p:cNvPicPr>
            <a:picLocks noChangeAspect="1" noChangeArrowheads="1"/>
          </p:cNvPicPr>
          <p:nvPr/>
        </p:nvPicPr>
        <p:blipFill rotWithShape="1">
          <a:blip r:embed="rId31" cstate="print">
            <a:extLst>
              <a:ext uri="{28A0092B-C50C-407E-A947-70E740481C1C}">
                <a14:useLocalDpi xmlns:a14="http://schemas.microsoft.com/office/drawing/2010/main"/>
              </a:ext>
            </a:extLst>
          </a:blip>
          <a:srcRect/>
          <a:stretch/>
        </p:blipFill>
        <p:spPr bwMode="auto">
          <a:xfrm>
            <a:off x="7405998" y="5998155"/>
            <a:ext cx="1509402" cy="52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2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ts2blogs.com/blogs/bva/image_62B3AA8A.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399" y="2362200"/>
            <a:ext cx="2531601" cy="19907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pPr marL="0" indent="0">
              <a:buNone/>
            </a:pPr>
            <a:r>
              <a:rPr lang="en-US" sz="1800" dirty="0" smtClean="0"/>
              <a:t> </a:t>
            </a:r>
          </a:p>
          <a:p>
            <a:pPr lvl="1"/>
            <a:r>
              <a:rPr lang="en-US" sz="1600" dirty="0" smtClean="0">
                <a:hlinkClick r:id="rId5"/>
              </a:rPr>
              <a:t>Live.sysinternals.com</a:t>
            </a:r>
            <a:endParaRPr lang="en-US" sz="1600" dirty="0" smtClean="0"/>
          </a:p>
          <a:p>
            <a:pPr lvl="1"/>
            <a:r>
              <a:rPr lang="en-US" sz="1600" dirty="0" err="1" smtClean="0"/>
              <a:t>Autoruns</a:t>
            </a:r>
            <a:endParaRPr lang="en-US" sz="1600" dirty="0" smtClean="0"/>
          </a:p>
          <a:p>
            <a:pPr lvl="1"/>
            <a:r>
              <a:rPr lang="en-US" sz="1600" dirty="0" err="1" smtClean="0"/>
              <a:t>AutoLogon</a:t>
            </a:r>
            <a:endParaRPr lang="en-US" sz="1600" dirty="0" smtClean="0"/>
          </a:p>
          <a:p>
            <a:pPr lvl="1"/>
            <a:r>
              <a:rPr lang="en-US" sz="1600" dirty="0" smtClean="0"/>
              <a:t>Desktops</a:t>
            </a:r>
          </a:p>
          <a:p>
            <a:pPr lvl="1"/>
            <a:r>
              <a:rPr lang="en-US" sz="1600" dirty="0" smtClean="0"/>
              <a:t>Process Explorer</a:t>
            </a:r>
          </a:p>
          <a:p>
            <a:endParaRPr lang="en-US" sz="1800" dirty="0"/>
          </a:p>
        </p:txBody>
      </p:sp>
      <p:sp>
        <p:nvSpPr>
          <p:cNvPr id="2" name="Title 1"/>
          <p:cNvSpPr>
            <a:spLocks noGrp="1"/>
          </p:cNvSpPr>
          <p:nvPr>
            <p:ph type="title"/>
          </p:nvPr>
        </p:nvSpPr>
        <p:spPr>
          <a:xfrm>
            <a:off x="228600" y="152400"/>
            <a:ext cx="8686800" cy="533400"/>
          </a:xfrm>
        </p:spPr>
        <p:txBody>
          <a:bodyPr/>
          <a:lstStyle/>
          <a:p>
            <a:r>
              <a:rPr lang="en-US" dirty="0" smtClean="0"/>
              <a:t>Resources for IT Professionals</a:t>
            </a:r>
            <a:endParaRPr lang="en-US" dirty="0"/>
          </a:p>
        </p:txBody>
      </p:sp>
      <p:pic>
        <p:nvPicPr>
          <p:cNvPr id="5" name="Picture 5" descr="3a414c21-cf10-4406-a5eb-ce9cd052bbdd">
            <a:hlinkClick r:id="rId6"/>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5009"/>
          <a:stretch/>
        </p:blipFill>
        <p:spPr bwMode="auto">
          <a:xfrm>
            <a:off x="533400" y="1050773"/>
            <a:ext cx="3118706" cy="5494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realgeek.com/wp-content/uploads/2006/09/logo1.jpg">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029200" y="3076573"/>
            <a:ext cx="11049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ndows Sysinternals">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29200" y="962923"/>
            <a:ext cx="3000375" cy="476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technet.microsoft.com/dd320379.MOF-all(en-us,MSDN.10).png">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228976" y="2438400"/>
            <a:ext cx="1038224"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blogs.msdn.com/blogfiles/the_hardman/WindowsLiveWriter/TechnetSingaporeSecurityBriefingFriday28_A0FC/Microsoft%20TechNet%20Logo%20color_4.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80673" y="3214983"/>
            <a:ext cx="1905000" cy="6756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hlinkClick r:id="rId15"/>
          </p:cNvPr>
          <p:cNvSpPr txBox="1"/>
          <p:nvPr/>
        </p:nvSpPr>
        <p:spPr>
          <a:xfrm>
            <a:off x="5053750" y="4221718"/>
            <a:ext cx="3379900" cy="369332"/>
          </a:xfrm>
          <a:prstGeom prst="rect">
            <a:avLst/>
          </a:prstGeom>
          <a:solidFill>
            <a:schemeClr val="accent1"/>
          </a:solidFill>
        </p:spPr>
        <p:txBody>
          <a:bodyPr wrap="none" rtlCol="0">
            <a:spAutoFit/>
          </a:bodyPr>
          <a:lstStyle/>
          <a:p>
            <a:r>
              <a:rPr lang="en-US" dirty="0" smtClean="0">
                <a:solidFill>
                  <a:schemeClr val="bg1"/>
                </a:solidFill>
              </a:rPr>
              <a:t>Windows XP Mode for Windows 7</a:t>
            </a:r>
            <a:endParaRPr lang="en-US" dirty="0">
              <a:solidFill>
                <a:schemeClr val="bg1"/>
              </a:solidFill>
            </a:endParaRPr>
          </a:p>
        </p:txBody>
      </p:sp>
      <p:pic>
        <p:nvPicPr>
          <p:cNvPr id="3086" name="Picture 14" descr="Find The Perfect Partner For Your IT Needs">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029200" y="4743450"/>
            <a:ext cx="1714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ecx.images-amazon.com/images/I/41O54Ak1kxL._SS500_.jpg">
            <a:hlinkClick r:id="rId18"/>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6976284" y="4743450"/>
            <a:ext cx="1909389" cy="1428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20"/>
          </p:cNvPr>
          <p:cNvSpPr txBox="1"/>
          <p:nvPr/>
        </p:nvSpPr>
        <p:spPr>
          <a:xfrm>
            <a:off x="533400" y="1828800"/>
            <a:ext cx="4311373" cy="338554"/>
          </a:xfrm>
          <a:prstGeom prst="rect">
            <a:avLst/>
          </a:prstGeom>
          <a:solidFill>
            <a:schemeClr val="accent1"/>
          </a:solidFill>
        </p:spPr>
        <p:txBody>
          <a:bodyPr wrap="none" rtlCol="0">
            <a:spAutoFit/>
          </a:bodyPr>
          <a:lstStyle/>
          <a:p>
            <a:r>
              <a:rPr lang="en-US" sz="1600" dirty="0" smtClean="0">
                <a:solidFill>
                  <a:schemeClr val="bg1"/>
                </a:solidFill>
              </a:rPr>
              <a:t>Microsoft Assessment and Planning (MAP) Toolkit</a:t>
            </a:r>
            <a:endParaRPr lang="en-US" sz="1600" dirty="0">
              <a:solidFill>
                <a:schemeClr val="bg1"/>
              </a:solidFill>
            </a:endParaRPr>
          </a:p>
        </p:txBody>
      </p:sp>
      <p:pic>
        <p:nvPicPr>
          <p:cNvPr id="3090" name="Picture 18" descr="Home">
            <a:hlinkClick r:id="rId21"/>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r="11495"/>
          <a:stretch/>
        </p:blipFill>
        <p:spPr bwMode="auto">
          <a:xfrm>
            <a:off x="533400" y="4572000"/>
            <a:ext cx="3641785" cy="5934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94" name="Picture 22" descr="Microsoft TechEd Europe">
            <a:hlinkClick r:id="rId23"/>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533399" y="5348918"/>
            <a:ext cx="2428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6800" cy="533400"/>
          </a:xfrm>
        </p:spPr>
        <p:txBody>
          <a:bodyPr/>
          <a:lstStyle/>
          <a:p>
            <a:r>
              <a:rPr lang="en-US" dirty="0" smtClean="0"/>
              <a:t>Resources for Developers and Designers</a:t>
            </a:r>
            <a:endParaRPr lang="en-US" dirty="0"/>
          </a:p>
        </p:txBody>
      </p:sp>
      <p:pic>
        <p:nvPicPr>
          <p:cNvPr id="9218" name="Picture 2" descr="http://www.microsoft.com/visualstudio/_base_v1/images/chrome/visual_studio_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424" y="1295400"/>
            <a:ext cx="2038350" cy="3048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icrosoft.com/visualstudio/_base_v1/images/logos/support_msdnlogo.pn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640" y="1206261"/>
            <a:ext cx="2667000" cy="66202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http://www.microsoft.com/express/s/img/logo_SQL2008R2.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3400" y="3276600"/>
            <a:ext cx="2590800" cy="708729"/>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http://www.microsoft.com/express/s/img/logo_vse2010-phone.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1476" y="2590800"/>
            <a:ext cx="28860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http://blogs.msdn.com/blogfiles/canux/WindowsLiveWriter/UpcomingSilverlightTraining_14218/Sl_v_c_md.jpg">
            <a:hlinkClick r:id="rId8"/>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934200" y="2066689"/>
            <a:ext cx="1191883" cy="12998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4.bp.blogspot.com/_8SuFzywowiM/RsnugDAMimI/AAAAAAAAAAc/4nd21DQUqng/s320/WSSF+Workshop+Seattle+2006+057.jpg">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990600" y="4114800"/>
            <a:ext cx="2209800" cy="708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image001">
            <a:hlinkClick r:id="rId12"/>
          </p:cNvPr>
          <p:cNvPicPr>
            <a:picLocks noChangeAspect="1" noChangeArrowheads="1"/>
          </p:cNvPicPr>
          <p:nvPr/>
        </p:nvPicPr>
        <p:blipFill>
          <a:blip r:embed="rId13" cstate="print"/>
          <a:srcRect/>
          <a:stretch>
            <a:fillRect/>
          </a:stretch>
        </p:blipFill>
        <p:spPr bwMode="auto">
          <a:xfrm>
            <a:off x="228600" y="5000625"/>
            <a:ext cx="685800" cy="790575"/>
          </a:xfrm>
          <a:prstGeom prst="rect">
            <a:avLst/>
          </a:prstGeom>
          <a:ln>
            <a:noFill/>
          </a:ln>
          <a:effectLst>
            <a:outerShdw blurRad="190500" algn="tl" rotWithShape="0">
              <a:srgbClr val="000000">
                <a:alpha val="70000"/>
              </a:srgbClr>
            </a:outerShdw>
          </a:effectLst>
        </p:spPr>
      </p:pic>
      <p:pic>
        <p:nvPicPr>
          <p:cNvPr id="15" name="Picture 6" descr="http://channel9.msdn.com/Link/dd814bfc-7b57-4c1e-831d-f89178a1b26c/?default=content">
            <a:hlinkClick r:id="rId12"/>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990600" y="5200111"/>
            <a:ext cx="2948796" cy="5319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147293" y="3588938"/>
            <a:ext cx="2765695" cy="879924"/>
            <a:chOff x="5346009" y="228600"/>
            <a:chExt cx="2765695" cy="879924"/>
          </a:xfrm>
        </p:grpSpPr>
        <p:sp>
          <p:nvSpPr>
            <p:cNvPr id="13" name="Rectangle 12"/>
            <p:cNvSpPr/>
            <p:nvPr/>
          </p:nvSpPr>
          <p:spPr>
            <a:xfrm>
              <a:off x="5346009" y="228600"/>
              <a:ext cx="2765695" cy="87992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i="1" dirty="0" smtClean="0">
                  <a:solidFill>
                    <a:schemeClr val="bg1">
                      <a:lumMod val="85000"/>
                    </a:schemeClr>
                  </a:solidFill>
                </a:rPr>
                <a:t>Silverlight Learning Snacks</a:t>
              </a:r>
              <a:endParaRPr lang="en-US" i="1" dirty="0">
                <a:solidFill>
                  <a:schemeClr val="bg1">
                    <a:lumMod val="85000"/>
                  </a:schemeClr>
                </a:solidFill>
              </a:endParaRPr>
            </a:p>
          </p:txBody>
        </p:sp>
        <p:pic>
          <p:nvPicPr>
            <p:cNvPr id="16" name="Picture 4" descr="Home">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732327" y="419460"/>
              <a:ext cx="2000250" cy="323850"/>
            </a:xfrm>
            <a:prstGeom prst="rect">
              <a:avLst/>
            </a:prstGeom>
            <a:noFill/>
            <a:extLst>
              <a:ext uri="{909E8E84-426E-40DD-AFC4-6F175D3DCCD1}">
                <a14:hiddenFill xmlns:a14="http://schemas.microsoft.com/office/drawing/2010/main">
                  <a:solidFill>
                    <a:srgbClr val="FFFFFF"/>
                  </a:solidFill>
                </a14:hiddenFill>
              </a:ext>
            </a:extLst>
          </p:spPr>
        </p:pic>
      </p:grpSp>
      <p:pic>
        <p:nvPicPr>
          <p:cNvPr id="9229" name="Picture 13" descr="http://www.microsoft.com/express/s/img/logo_VSE2010.png"/>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71476" y="1828800"/>
            <a:ext cx="2600325" cy="571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hlinkClick r:id="rId18"/>
          </p:cNvPr>
          <p:cNvSpPr txBox="1"/>
          <p:nvPr/>
        </p:nvSpPr>
        <p:spPr>
          <a:xfrm>
            <a:off x="7005181" y="5486400"/>
            <a:ext cx="1499321" cy="369332"/>
          </a:xfrm>
          <a:prstGeom prst="rect">
            <a:avLst/>
          </a:prstGeom>
          <a:solidFill>
            <a:srgbClr val="3A669C"/>
          </a:solidFill>
        </p:spPr>
        <p:txBody>
          <a:bodyPr wrap="none" rtlCol="0">
            <a:spAutoFit/>
          </a:bodyPr>
          <a:lstStyle/>
          <a:p>
            <a:r>
              <a:rPr lang="en-US" dirty="0" smtClean="0">
                <a:solidFill>
                  <a:schemeClr val="bg1"/>
                </a:solidFill>
              </a:rPr>
              <a:t>Facebook SDK</a:t>
            </a:r>
            <a:endParaRPr lang="en-US" dirty="0">
              <a:solidFill>
                <a:schemeClr val="bg1"/>
              </a:solidFill>
            </a:endParaRPr>
          </a:p>
        </p:txBody>
      </p:sp>
      <p:pic>
        <p:nvPicPr>
          <p:cNvPr id="9231" name="Picture 15" descr="http://www.techbubbles.com/wp-content/uploads/2008/08/fullpaticipant.jpg">
            <a:hlinkClick r:id="rId19"/>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398795" y="4872038"/>
            <a:ext cx="1269332" cy="11477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2" descr="http://www.recsports.umich.edu/outdooradv/oarc/facebookF.jpg"/>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6613582" y="5486400"/>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hlinkClick r:id="rId19"/>
          </p:cNvPr>
          <p:cNvSpPr txBox="1"/>
          <p:nvPr/>
        </p:nvSpPr>
        <p:spPr>
          <a:xfrm>
            <a:off x="4343400" y="4564261"/>
            <a:ext cx="1380121" cy="307777"/>
          </a:xfrm>
          <a:prstGeom prst="rect">
            <a:avLst/>
          </a:prstGeom>
          <a:solidFill>
            <a:srgbClr val="3A669C"/>
          </a:solidFill>
        </p:spPr>
        <p:txBody>
          <a:bodyPr wrap="none" rtlCol="0">
            <a:spAutoFit/>
          </a:bodyPr>
          <a:lstStyle/>
          <a:p>
            <a:r>
              <a:rPr lang="en-US" sz="1400" dirty="0" smtClean="0">
                <a:solidFill>
                  <a:schemeClr val="bg1"/>
                </a:solidFill>
              </a:rPr>
              <a:t>Sync Framework</a:t>
            </a:r>
            <a:endParaRPr lang="en-US" sz="1400" dirty="0">
              <a:solidFill>
                <a:schemeClr val="bg1"/>
              </a:solidFill>
            </a:endParaRPr>
          </a:p>
        </p:txBody>
      </p:sp>
      <p:pic>
        <p:nvPicPr>
          <p:cNvPr id="9233" name="Picture 17" descr="http://www.pascalgamedevelopment.com/forum/tp-images/Image/xna_logo.jpg">
            <a:hlinkClick r:id="rId22"/>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a:stretch/>
        </p:blipFill>
        <p:spPr bwMode="auto">
          <a:xfrm>
            <a:off x="6961396" y="4572000"/>
            <a:ext cx="1166004" cy="809927"/>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descr="http://www.microsoft.com/expression/fw/icon-expression-encoder4.png">
            <a:hlinkClick r:id="rId24"/>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3505200" y="1371600"/>
            <a:ext cx="466725" cy="4667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hlinkClick r:id="rId18"/>
          </p:cNvPr>
          <p:cNvSpPr txBox="1"/>
          <p:nvPr/>
        </p:nvSpPr>
        <p:spPr>
          <a:xfrm>
            <a:off x="6641225" y="5926181"/>
            <a:ext cx="1902700" cy="369332"/>
          </a:xfrm>
          <a:prstGeom prst="rect">
            <a:avLst/>
          </a:prstGeom>
          <a:solidFill>
            <a:srgbClr val="3A669C"/>
          </a:solidFill>
        </p:spPr>
        <p:txBody>
          <a:bodyPr wrap="none" rtlCol="0">
            <a:spAutoFit/>
          </a:bodyPr>
          <a:lstStyle/>
          <a:p>
            <a:r>
              <a:rPr lang="en-US" dirty="0" smtClean="0">
                <a:solidFill>
                  <a:schemeClr val="bg1"/>
                </a:solidFill>
              </a:rPr>
              <a:t>Windows Live SDK</a:t>
            </a:r>
            <a:endParaRPr lang="en-US" dirty="0">
              <a:solidFill>
                <a:schemeClr val="bg1"/>
              </a:solidFill>
            </a:endParaRPr>
          </a:p>
        </p:txBody>
      </p:sp>
      <p:pic>
        <p:nvPicPr>
          <p:cNvPr id="9237" name="Picture 21">
            <a:hlinkClick r:id="rId24"/>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a:stretch/>
        </p:blipFill>
        <p:spPr bwMode="auto">
          <a:xfrm>
            <a:off x="3963299" y="1543050"/>
            <a:ext cx="176022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8" name="Picture 22">
            <a:hlinkClick r:id="rId27"/>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3505200" y="1887183"/>
            <a:ext cx="442553" cy="42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2">
            <a:hlinkClick r:id="rId27"/>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3971926" y="2047412"/>
            <a:ext cx="1696202" cy="2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9" name="Picture 23">
            <a:hlinkClick r:id="rId30"/>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3505200" y="2438400"/>
            <a:ext cx="434196" cy="41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3">
            <a:hlinkClick r:id="rId30"/>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3948921" y="2587401"/>
            <a:ext cx="1613680" cy="26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0" name="Picture 24">
            <a:hlinkClick r:id="rId33"/>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3505200" y="2971800"/>
            <a:ext cx="434196" cy="43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4">
            <a:hlinkClick r:id="rId33"/>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a:stretch/>
        </p:blipFill>
        <p:spPr bwMode="auto">
          <a:xfrm>
            <a:off x="3962400" y="3162300"/>
            <a:ext cx="2020752" cy="24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54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r>
              <a:rPr lang="en-US" sz="2000" b="1" dirty="0" smtClean="0"/>
              <a:t>Developers &amp; Designers</a:t>
            </a:r>
            <a:endParaRPr lang="en-US" sz="2000" b="1" dirty="0"/>
          </a:p>
          <a:p>
            <a:r>
              <a:rPr lang="en-US" sz="2000" dirty="0" smtClean="0">
                <a:hlinkClick r:id="rId4"/>
              </a:rPr>
              <a:t>Microsoft Professional Developers Conference</a:t>
            </a:r>
            <a:endParaRPr lang="en-US" sz="2000" dirty="0" smtClean="0"/>
          </a:p>
          <a:p>
            <a:r>
              <a:rPr lang="en-US" sz="2000" dirty="0" smtClean="0">
                <a:hlinkClick r:id="rId5"/>
              </a:rPr>
              <a:t>Microsoft MIX</a:t>
            </a:r>
            <a:endParaRPr lang="en-US" sz="2000" dirty="0" smtClean="0"/>
          </a:p>
          <a:p>
            <a:r>
              <a:rPr lang="en-US" sz="2000" dirty="0" smtClean="0">
                <a:hlinkClick r:id="rId6"/>
              </a:rPr>
              <a:t>Channel 9</a:t>
            </a:r>
            <a:endParaRPr lang="en-US" sz="2000" dirty="0" smtClean="0"/>
          </a:p>
          <a:p>
            <a:r>
              <a:rPr lang="en-US" sz="2000" dirty="0">
                <a:hlinkClick r:id="rId7"/>
              </a:rPr>
              <a:t>“How Do I?” Videos on MSDN</a:t>
            </a:r>
            <a:endParaRPr lang="en-US" sz="2000" dirty="0"/>
          </a:p>
          <a:p>
            <a:r>
              <a:rPr lang="en-US" sz="2000" dirty="0">
                <a:hlinkClick r:id="rId8"/>
              </a:rPr>
              <a:t>Microsoft Expression Training Videos</a:t>
            </a:r>
            <a:endParaRPr lang="en-US" sz="2000" dirty="0"/>
          </a:p>
          <a:p>
            <a:r>
              <a:rPr lang="en-US" sz="2000" dirty="0">
                <a:hlinkClick r:id="rId9"/>
              </a:rPr>
              <a:t>Getting Started with </a:t>
            </a:r>
            <a:r>
              <a:rPr lang="en-US" sz="2000" dirty="0" smtClean="0">
                <a:hlinkClick r:id="rId9"/>
              </a:rPr>
              <a:t>Silverlight</a:t>
            </a:r>
            <a:endParaRPr lang="en-US" sz="2000" dirty="0" smtClean="0"/>
          </a:p>
          <a:p>
            <a:endParaRPr lang="en-US" sz="2000" dirty="0"/>
          </a:p>
          <a:p>
            <a:pPr marL="0" indent="0">
              <a:buNone/>
            </a:pPr>
            <a:r>
              <a:rPr lang="en-US" sz="2000" b="1" dirty="0" smtClean="0"/>
              <a:t>Demo:</a:t>
            </a:r>
          </a:p>
          <a:p>
            <a:pPr marL="0" indent="0">
              <a:buNone/>
            </a:pPr>
            <a:r>
              <a:rPr lang="en-US" sz="2000" dirty="0" smtClean="0"/>
              <a:t>PowerPoint 2010</a:t>
            </a:r>
            <a:br>
              <a:rPr lang="en-US" sz="2000" dirty="0" smtClean="0"/>
            </a:br>
            <a:r>
              <a:rPr lang="en-US" sz="2000" dirty="0" smtClean="0"/>
              <a:t>Video Features</a:t>
            </a:r>
          </a:p>
          <a:p>
            <a:pPr marL="0" indent="0">
              <a:buNone/>
            </a:pPr>
            <a:r>
              <a:rPr lang="en-US" sz="1100" dirty="0" smtClean="0">
                <a:hlinkClick r:id="rId10"/>
              </a:rPr>
              <a:t>Another example</a:t>
            </a:r>
            <a:endParaRPr lang="en-US" sz="1100" dirty="0"/>
          </a:p>
        </p:txBody>
      </p:sp>
      <p:sp>
        <p:nvSpPr>
          <p:cNvPr id="3" name="Content Placeholder 2"/>
          <p:cNvSpPr>
            <a:spLocks noGrp="1"/>
          </p:cNvSpPr>
          <p:nvPr>
            <p:ph sz="half" idx="2"/>
          </p:nvPr>
        </p:nvSpPr>
        <p:spPr/>
        <p:txBody>
          <a:bodyPr>
            <a:noAutofit/>
          </a:bodyPr>
          <a:lstStyle/>
          <a:p>
            <a:pPr marL="0" indent="0">
              <a:buNone/>
            </a:pPr>
            <a:r>
              <a:rPr lang="en-US" sz="1600" b="1" dirty="0"/>
              <a:t>IT Professionals</a:t>
            </a:r>
          </a:p>
          <a:p>
            <a:r>
              <a:rPr lang="en-US" sz="1600" dirty="0">
                <a:hlinkClick r:id="rId11"/>
              </a:rPr>
              <a:t>TechNet Edge</a:t>
            </a:r>
            <a:endParaRPr lang="en-US" sz="1600" dirty="0"/>
          </a:p>
          <a:p>
            <a:r>
              <a:rPr lang="en-US" sz="1600" dirty="0" smtClean="0">
                <a:hlinkClick r:id="rId12"/>
              </a:rPr>
              <a:t>Microsoft </a:t>
            </a:r>
            <a:r>
              <a:rPr lang="en-US" sz="1600" dirty="0" err="1">
                <a:hlinkClick r:id="rId12"/>
              </a:rPr>
              <a:t>TechEd</a:t>
            </a:r>
            <a:endParaRPr lang="en-US" sz="1600" dirty="0"/>
          </a:p>
          <a:p>
            <a:r>
              <a:rPr lang="en-US" sz="1600" dirty="0" smtClean="0">
                <a:hlinkClick r:id="rId13"/>
              </a:rPr>
              <a:t>“How Do I?” Videos on TechNet</a:t>
            </a:r>
            <a:endParaRPr lang="en-US" sz="1600" dirty="0" smtClean="0"/>
          </a:p>
          <a:p>
            <a:r>
              <a:rPr lang="en-US" sz="1600" dirty="0">
                <a:hlinkClick r:id="rId14"/>
              </a:rPr>
              <a:t>Microsoft Showcase</a:t>
            </a:r>
            <a:endParaRPr lang="en-US" sz="1600" dirty="0"/>
          </a:p>
          <a:p>
            <a:r>
              <a:rPr lang="en-US" sz="1600" dirty="0" smtClean="0">
                <a:hlinkClick r:id="rId15"/>
              </a:rPr>
              <a:t>Channel 10</a:t>
            </a:r>
            <a:endParaRPr lang="en-US" sz="1600" dirty="0" smtClean="0"/>
          </a:p>
          <a:p>
            <a:r>
              <a:rPr lang="en-US" sz="1600" dirty="0" smtClean="0">
                <a:hlinkClick r:id="rId16"/>
              </a:rPr>
              <a:t>IT Walkthrough Videos</a:t>
            </a:r>
            <a:endParaRPr lang="en-US" sz="1600" dirty="0"/>
          </a:p>
          <a:p>
            <a:endParaRPr lang="en-US" sz="1600" dirty="0" smtClean="0">
              <a:hlinkClick r:id="rId17"/>
            </a:endParaRPr>
          </a:p>
          <a:p>
            <a:pPr marL="0" indent="0">
              <a:buNone/>
            </a:pPr>
            <a:r>
              <a:rPr lang="en-US" sz="1600" b="1" dirty="0" smtClean="0"/>
              <a:t>Other</a:t>
            </a:r>
            <a:endParaRPr lang="en-US" sz="1600" dirty="0" smtClean="0">
              <a:hlinkClick r:id="rId17"/>
            </a:endParaRPr>
          </a:p>
          <a:p>
            <a:r>
              <a:rPr lang="en-US" sz="1600" dirty="0" smtClean="0">
                <a:hlinkClick r:id="rId17"/>
              </a:rPr>
              <a:t>Windows 7 Video Tours</a:t>
            </a:r>
            <a:endParaRPr lang="en-US" sz="1600" dirty="0"/>
          </a:p>
          <a:p>
            <a:r>
              <a:rPr lang="en-US" sz="1600" dirty="0">
                <a:hlinkClick r:id="rId18"/>
              </a:rPr>
              <a:t>MSR </a:t>
            </a:r>
            <a:r>
              <a:rPr lang="en-US" sz="1600" dirty="0" err="1">
                <a:hlinkClick r:id="rId18"/>
              </a:rPr>
              <a:t>TechFest</a:t>
            </a:r>
            <a:r>
              <a:rPr lang="en-US" sz="1600" dirty="0">
                <a:hlinkClick r:id="rId18"/>
              </a:rPr>
              <a:t> 2009</a:t>
            </a:r>
            <a:r>
              <a:rPr lang="en-US" sz="1600" dirty="0"/>
              <a:t> (Videos, demos, photos)</a:t>
            </a:r>
          </a:p>
          <a:p>
            <a:r>
              <a:rPr lang="en-US" sz="1600" dirty="0">
                <a:hlinkClick r:id="rId19"/>
              </a:rPr>
              <a:t>MSR </a:t>
            </a:r>
            <a:r>
              <a:rPr lang="en-US" sz="1600" dirty="0" err="1">
                <a:hlinkClick r:id="rId19"/>
              </a:rPr>
              <a:t>TechFest</a:t>
            </a:r>
            <a:r>
              <a:rPr lang="en-US" sz="1600" dirty="0">
                <a:hlinkClick r:id="rId19"/>
              </a:rPr>
              <a:t> 2010</a:t>
            </a:r>
            <a:endParaRPr lang="en-US" sz="1600" dirty="0"/>
          </a:p>
          <a:p>
            <a:r>
              <a:rPr lang="en-US" sz="1600" dirty="0">
                <a:hlinkClick r:id="rId20"/>
              </a:rPr>
              <a:t>MSR Videos on </a:t>
            </a:r>
            <a:r>
              <a:rPr lang="en-US" sz="1600" dirty="0" err="1" smtClean="0">
                <a:hlinkClick r:id="rId20"/>
              </a:rPr>
              <a:t>ResearchChannel</a:t>
            </a:r>
            <a:endParaRPr lang="en-US" sz="1600" dirty="0" smtClean="0"/>
          </a:p>
          <a:p>
            <a:r>
              <a:rPr lang="en-US" sz="1600" dirty="0">
                <a:hlinkClick r:id="rId21"/>
              </a:rPr>
              <a:t>Microsoft News Center</a:t>
            </a:r>
            <a:endParaRPr lang="en-US" sz="1600" dirty="0"/>
          </a:p>
          <a:p>
            <a:r>
              <a:rPr lang="en-US" sz="1600" dirty="0" smtClean="0">
                <a:hlinkClick r:id="rId22"/>
              </a:rPr>
              <a:t>Bing Videos</a:t>
            </a:r>
            <a:endParaRPr lang="en-US" sz="1600" dirty="0" smtClean="0"/>
          </a:p>
        </p:txBody>
      </p:sp>
      <p:sp>
        <p:nvSpPr>
          <p:cNvPr id="4" name="Title 3"/>
          <p:cNvSpPr>
            <a:spLocks noGrp="1"/>
          </p:cNvSpPr>
          <p:nvPr>
            <p:ph type="title"/>
          </p:nvPr>
        </p:nvSpPr>
        <p:spPr>
          <a:xfrm>
            <a:off x="228600" y="152400"/>
            <a:ext cx="8686800" cy="533400"/>
          </a:xfrm>
        </p:spPr>
        <p:txBody>
          <a:bodyPr/>
          <a:lstStyle/>
          <a:p>
            <a:r>
              <a:rPr lang="en-US" dirty="0" smtClean="0"/>
              <a:t>Video Training Resources</a:t>
            </a:r>
            <a:endParaRPr lang="en-US" dirty="0"/>
          </a:p>
        </p:txBody>
      </p:sp>
      <p:sp>
        <p:nvSpPr>
          <p:cNvPr id="7" name="AutoShape 2" descr="http://mschnlnine.vo.llnwd.net/d1/Dev/App_Themes/C9/images/banners/vs2010_Launch.png">
            <a:hlinkClick r:id="rId23"/>
          </p:cNvPr>
          <p:cNvSpPr>
            <a:spLocks noChangeAspect="1" noChangeArrowheads="1"/>
          </p:cNvSpPr>
          <p:nvPr/>
        </p:nvSpPr>
        <p:spPr bwMode="auto">
          <a:xfrm>
            <a:off x="2157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mschnlnine.vo.llnwd.net/d1/Dev/App_Themes/C9/images/banners/vs2010_Launch.png">
            <a:hlinkClick r:id="rId23"/>
          </p:cNvPr>
          <p:cNvSpPr>
            <a:spLocks noChangeAspect="1" noChangeArrowheads="1"/>
          </p:cNvSpPr>
          <p:nvPr/>
        </p:nvSpPr>
        <p:spPr bwMode="auto">
          <a:xfrm>
            <a:off x="230981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Ten Things You Don't Know About Microsoft-small.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4">
            <a:duotone>
              <a:prstClr val="black"/>
              <a:srgbClr val="D9C3A5">
                <a:tint val="50000"/>
                <a:satMod val="180000"/>
              </a:srgbClr>
            </a:duotone>
          </a:blip>
          <a:stretch>
            <a:fillRect/>
          </a:stretch>
        </p:blipFill>
        <p:spPr>
          <a:xfrm>
            <a:off x="2362200" y="4343400"/>
            <a:ext cx="2235200" cy="1676400"/>
          </a:xfrm>
          <a:prstGeom prst="roundRect">
            <a:avLst/>
          </a:prstGeom>
          <a:ln w="12700">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24418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lstStyle/>
          <a:p>
            <a:r>
              <a:rPr lang="en-US" dirty="0" smtClean="0"/>
              <a:t>Security Investments</a:t>
            </a:r>
            <a:endParaRPr lang="en-US" dirty="0"/>
          </a:p>
        </p:txBody>
      </p:sp>
      <p:sp>
        <p:nvSpPr>
          <p:cNvPr id="6" name="TextBox 5"/>
          <p:cNvSpPr txBox="1"/>
          <p:nvPr/>
        </p:nvSpPr>
        <p:spPr>
          <a:xfrm>
            <a:off x="4373591" y="6093023"/>
            <a:ext cx="484660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70C0"/>
                </a:solidFill>
                <a:effectLst>
                  <a:outerShdw blurRad="50800" dist="38100" algn="l" rotWithShape="0">
                    <a:prstClr val="black">
                      <a:alpha val="40000"/>
                    </a:prstClr>
                  </a:outerShdw>
                </a:effectLst>
                <a:uLnTx/>
                <a:uFillTx/>
                <a:latin typeface="+mj-lt"/>
              </a:rPr>
              <a:t>Protecting Microsoft customers throughout the entire life cycle</a:t>
            </a:r>
          </a:p>
        </p:txBody>
      </p:sp>
      <p:graphicFrame>
        <p:nvGraphicFramePr>
          <p:cNvPr id="5" name="Diagram 4"/>
          <p:cNvGraphicFramePr/>
          <p:nvPr>
            <p:extLst>
              <p:ext uri="{D42A27DB-BD31-4B8C-83A1-F6EECF244321}">
                <p14:modId xmlns:p14="http://schemas.microsoft.com/office/powerpoint/2010/main" val="3082315503"/>
              </p:ext>
            </p:extLst>
          </p:nvPr>
        </p:nvGraphicFramePr>
        <p:xfrm>
          <a:off x="4496170" y="3276600"/>
          <a:ext cx="4572000" cy="2740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457200" y="685800"/>
            <a:ext cx="4038967" cy="1524242"/>
            <a:chOff x="380238" y="1581248"/>
            <a:chExt cx="8391623" cy="3224667"/>
          </a:xfrm>
        </p:grpSpPr>
        <p:sp>
          <p:nvSpPr>
            <p:cNvPr id="12" name="Round Same Side Corner Rectangle 11"/>
            <p:cNvSpPr/>
            <p:nvPr/>
          </p:nvSpPr>
          <p:spPr bwMode="auto">
            <a:xfrm>
              <a:off x="381000" y="1581248"/>
              <a:ext cx="8381999" cy="3224667"/>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13" name="Round Single Corner Rectangle 12"/>
            <p:cNvSpPr/>
            <p:nvPr/>
          </p:nvSpPr>
          <p:spPr bwMode="auto">
            <a:xfrm flipH="1">
              <a:off x="393405" y="1603570"/>
              <a:ext cx="2817629" cy="2838893"/>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14" name="Round Same Side Corner Rectangle 13"/>
            <p:cNvSpPr/>
            <p:nvPr/>
          </p:nvSpPr>
          <p:spPr bwMode="auto">
            <a:xfrm rot="5400000" flipV="1">
              <a:off x="5381848" y="-589565"/>
              <a:ext cx="1219200" cy="5560827"/>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indent="-349250" algn="ctr">
                <a:lnSpc>
                  <a:spcPct val="90000"/>
                </a:lnSpc>
                <a:spcBef>
                  <a:spcPct val="20000"/>
                </a:spcBef>
                <a:buSzPct val="90000"/>
              </a:pPr>
              <a:r>
                <a:rPr lang="en-US" sz="1600" spc="-40" dirty="0" smtClean="0">
                  <a:gradFill>
                    <a:gsLst>
                      <a:gs pos="0">
                        <a:srgbClr val="FFFFFF"/>
                      </a:gs>
                      <a:gs pos="100000">
                        <a:srgbClr val="FFFFFF"/>
                      </a:gs>
                    </a:gsLst>
                    <a:lin ang="5400000" scaled="0"/>
                  </a:gradFill>
                </a:rPr>
                <a:t>Performs </a:t>
              </a:r>
              <a:r>
                <a:rPr lang="en-US" sz="1600" b="1" spc="-40" dirty="0">
                  <a:gradFill>
                    <a:gsLst>
                      <a:gs pos="0">
                        <a:srgbClr val="FFFF99"/>
                      </a:gs>
                      <a:gs pos="100000">
                        <a:srgbClr val="FFFF99"/>
                      </a:gs>
                    </a:gsLst>
                    <a:lin ang="5400000" scaled="0"/>
                  </a:gradFill>
                </a:rPr>
                <a:t>millions</a:t>
              </a:r>
              <a:r>
                <a:rPr lang="en-US" sz="1600" spc="-40" dirty="0">
                  <a:gradFill>
                    <a:gsLst>
                      <a:gs pos="0">
                        <a:srgbClr val="FFFFFF"/>
                      </a:gs>
                      <a:gs pos="100000">
                        <a:srgbClr val="FFFFFF"/>
                      </a:gs>
                    </a:gsLst>
                    <a:lin ang="5400000" scaled="0"/>
                  </a:gradFill>
                </a:rPr>
                <a:t> of malware removals </a:t>
              </a:r>
              <a:r>
                <a:rPr lang="en-US" sz="1600" spc="-40" dirty="0" smtClean="0">
                  <a:gradFill>
                    <a:gsLst>
                      <a:gs pos="0">
                        <a:srgbClr val="FFFFFF"/>
                      </a:gs>
                      <a:gs pos="100000">
                        <a:srgbClr val="FFFFFF"/>
                      </a:gs>
                    </a:gsLst>
                    <a:lin ang="5400000" scaled="0"/>
                  </a:gradFill>
                </a:rPr>
                <a:t>per </a:t>
              </a:r>
              <a:r>
                <a:rPr lang="en-US" sz="1600" spc="-40" dirty="0">
                  <a:gradFill>
                    <a:gsLst>
                      <a:gs pos="0">
                        <a:srgbClr val="FFFFFF"/>
                      </a:gs>
                      <a:gs pos="100000">
                        <a:srgbClr val="FFFFFF"/>
                      </a:gs>
                    </a:gsLst>
                    <a:lin ang="5400000" scaled="0"/>
                  </a:gradFill>
                </a:rPr>
                <a:t>year worldwide</a:t>
              </a:r>
            </a:p>
          </p:txBody>
        </p:sp>
        <p:sp>
          <p:nvSpPr>
            <p:cNvPr id="15" name="TextBox 14"/>
            <p:cNvSpPr txBox="1"/>
            <p:nvPr/>
          </p:nvSpPr>
          <p:spPr>
            <a:xfrm rot="18501275">
              <a:off x="329561" y="4064635"/>
              <a:ext cx="485028" cy="383674"/>
            </a:xfrm>
            <a:prstGeom prst="rect">
              <a:avLst/>
            </a:prstGeom>
            <a:noFill/>
          </p:spPr>
          <p:txBody>
            <a:bodyPr wrap="square" rtlCol="0">
              <a:spAutoFit/>
            </a:bodyPr>
            <a:lstStyle/>
            <a:p>
              <a:pPr algn="ctr"/>
              <a:endParaRPr lang="en-US" sz="600" b="1" dirty="0">
                <a:gradFill>
                  <a:gsLst>
                    <a:gs pos="45000">
                      <a:srgbClr val="000000">
                        <a:lumMod val="75000"/>
                        <a:lumOff val="25000"/>
                      </a:srgbClr>
                    </a:gs>
                    <a:gs pos="75000">
                      <a:srgbClr val="000000">
                        <a:lumMod val="75000"/>
                        <a:lumOff val="25000"/>
                      </a:srgbClr>
                    </a:gs>
                  </a:gsLst>
                  <a:lin ang="7800000" scaled="0"/>
                </a:gradFill>
              </a:endParaRPr>
            </a:p>
          </p:txBody>
        </p:sp>
        <p:pic>
          <p:nvPicPr>
            <p:cNvPr id="16" name="Picture 8" descr="https://mediabank.partners.extranet.microsoft.com/transfer/rad5F3F1/1/SecurityEssentials_v_bL_r.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5137" y="1903664"/>
              <a:ext cx="1771555" cy="8060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63661" y="1219201"/>
            <a:ext cx="4032507" cy="1991158"/>
            <a:chOff x="381000" y="1435405"/>
            <a:chExt cx="8381999" cy="3370510"/>
          </a:xfrm>
        </p:grpSpPr>
        <p:sp>
          <p:nvSpPr>
            <p:cNvPr id="26" name="Round Same Side Corner Rectangle 25"/>
            <p:cNvSpPr/>
            <p:nvPr/>
          </p:nvSpPr>
          <p:spPr bwMode="auto">
            <a:xfrm>
              <a:off x="381000" y="1581248"/>
              <a:ext cx="8381999" cy="3224667"/>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4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27" name="Round Single Corner Rectangle 26"/>
            <p:cNvSpPr/>
            <p:nvPr/>
          </p:nvSpPr>
          <p:spPr bwMode="auto">
            <a:xfrm flipH="1">
              <a:off x="393405" y="1603570"/>
              <a:ext cx="2817629" cy="2838893"/>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4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28" name="TextBox 27"/>
            <p:cNvSpPr txBox="1"/>
            <p:nvPr/>
          </p:nvSpPr>
          <p:spPr>
            <a:xfrm rot="18501275">
              <a:off x="329561" y="4080543"/>
              <a:ext cx="485031" cy="351860"/>
            </a:xfrm>
            <a:prstGeom prst="rect">
              <a:avLst/>
            </a:prstGeom>
            <a:noFill/>
          </p:spPr>
          <p:txBody>
            <a:bodyPr wrap="square" rtlCol="0">
              <a:spAutoFit/>
            </a:bodyPr>
            <a:lstStyle/>
            <a:p>
              <a:pPr algn="ctr"/>
              <a:endParaRPr lang="en-US" sz="500" b="1" dirty="0">
                <a:gradFill>
                  <a:gsLst>
                    <a:gs pos="45000">
                      <a:srgbClr val="000000">
                        <a:lumMod val="75000"/>
                        <a:lumOff val="25000"/>
                      </a:srgbClr>
                    </a:gs>
                    <a:gs pos="75000">
                      <a:srgbClr val="000000">
                        <a:lumMod val="75000"/>
                        <a:lumOff val="25000"/>
                      </a:srgbClr>
                    </a:gs>
                  </a:gsLst>
                  <a:lin ang="7800000" scaled="0"/>
                </a:gradFill>
              </a:endParaRPr>
            </a:p>
          </p:txBody>
        </p:sp>
        <p:pic>
          <p:nvPicPr>
            <p:cNvPr id="29" name="Picture 6" descr="\\server3\InternalBin\Resource DVD\DVD_ART36\Artwork_Imagery\Icons - Illustrations\_ WINDOWS VISTA ICONS\IE 7 Internet Explorer larger.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47947" y="1564390"/>
              <a:ext cx="1420302" cy="1123770"/>
            </a:xfrm>
            <a:prstGeom prst="rect">
              <a:avLst/>
            </a:prstGeom>
            <a:noFill/>
          </p:spPr>
        </p:pic>
        <p:grpSp>
          <p:nvGrpSpPr>
            <p:cNvPr id="30" name="Group 17"/>
            <p:cNvGrpSpPr/>
            <p:nvPr/>
          </p:nvGrpSpPr>
          <p:grpSpPr>
            <a:xfrm>
              <a:off x="3211038" y="1435405"/>
              <a:ext cx="5550197" cy="1374311"/>
              <a:chOff x="3211038" y="1649375"/>
              <a:chExt cx="5550197" cy="1374311"/>
            </a:xfrm>
          </p:grpSpPr>
          <p:sp>
            <p:nvSpPr>
              <p:cNvPr id="31" name="Round Same Side Corner Rectangle 30"/>
              <p:cNvSpPr/>
              <p:nvPr/>
            </p:nvSpPr>
            <p:spPr bwMode="auto">
              <a:xfrm rot="5400000" flipV="1">
                <a:off x="5570122" y="-709709"/>
                <a:ext cx="832030" cy="5550197"/>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indent="-349250" algn="ctr">
                  <a:lnSpc>
                    <a:spcPct val="90000"/>
                  </a:lnSpc>
                  <a:spcBef>
                    <a:spcPct val="20000"/>
                  </a:spcBef>
                  <a:buSzPct val="90000"/>
                </a:pPr>
                <a:r>
                  <a:rPr lang="en-US" sz="1600" dirty="0">
                    <a:gradFill>
                      <a:gsLst>
                        <a:gs pos="0">
                          <a:srgbClr val="FFFFFF"/>
                        </a:gs>
                        <a:gs pos="44000">
                          <a:srgbClr val="FFFFFF"/>
                        </a:gs>
                      </a:gsLst>
                      <a:path path="circle">
                        <a:fillToRect t="100000" r="100000"/>
                      </a:path>
                    </a:gradFill>
                  </a:rPr>
                  <a:t>World’s </a:t>
                </a:r>
                <a:r>
                  <a:rPr lang="en-US" sz="1600" dirty="0" smtClean="0">
                    <a:gradFill>
                      <a:gsLst>
                        <a:gs pos="0">
                          <a:srgbClr val="FFFFFF"/>
                        </a:gs>
                        <a:gs pos="44000">
                          <a:srgbClr val="FFFFFF"/>
                        </a:gs>
                      </a:gsLst>
                      <a:path path="circle">
                        <a:fillToRect t="100000" r="100000"/>
                      </a:path>
                    </a:gradFill>
                  </a:rPr>
                  <a:t>most </a:t>
                </a:r>
                <a:r>
                  <a:rPr lang="en-US" sz="1600" b="1" dirty="0" smtClean="0">
                    <a:gradFill>
                      <a:gsLst>
                        <a:gs pos="0">
                          <a:srgbClr val="FFFF99"/>
                        </a:gs>
                        <a:gs pos="44000">
                          <a:srgbClr val="FFFF99"/>
                        </a:gs>
                      </a:gsLst>
                      <a:path path="circle">
                        <a:fillToRect t="100000" r="100000"/>
                      </a:path>
                    </a:gradFill>
                  </a:rPr>
                  <a:t>popular</a:t>
                </a:r>
                <a:r>
                  <a:rPr lang="en-US" sz="1600" dirty="0" smtClean="0">
                    <a:gradFill>
                      <a:gsLst>
                        <a:gs pos="0">
                          <a:srgbClr val="FFFFFF"/>
                        </a:gs>
                        <a:gs pos="44000">
                          <a:srgbClr val="FFFFFF"/>
                        </a:gs>
                      </a:gsLst>
                      <a:path path="circle">
                        <a:fillToRect t="100000" r="100000"/>
                      </a:path>
                    </a:gradFill>
                  </a:rPr>
                  <a:t> </a:t>
                </a:r>
                <a:r>
                  <a:rPr lang="en-US" sz="1600" dirty="0">
                    <a:gradFill>
                      <a:gsLst>
                        <a:gs pos="0">
                          <a:srgbClr val="FFFFFF"/>
                        </a:gs>
                        <a:gs pos="44000">
                          <a:srgbClr val="FFFFFF"/>
                        </a:gs>
                      </a:gsLst>
                      <a:path path="circle">
                        <a:fillToRect t="100000" r="100000"/>
                      </a:path>
                    </a:gradFill>
                  </a:rPr>
                  <a:t>browser</a:t>
                </a:r>
                <a:endParaRPr lang="en-US" sz="1600" spc="-40" dirty="0">
                  <a:gradFill>
                    <a:gsLst>
                      <a:gs pos="0">
                        <a:srgbClr val="FFFFFF"/>
                      </a:gs>
                      <a:gs pos="44000">
                        <a:srgbClr val="FFFFFF"/>
                      </a:gs>
                    </a:gsLst>
                    <a:path path="circle">
                      <a:fillToRect t="100000" r="100000"/>
                    </a:path>
                  </a:gradFill>
                </a:endParaRPr>
              </a:p>
            </p:txBody>
          </p:sp>
          <p:grpSp>
            <p:nvGrpSpPr>
              <p:cNvPr id="32" name="Group 16"/>
              <p:cNvGrpSpPr/>
              <p:nvPr/>
            </p:nvGrpSpPr>
            <p:grpSpPr>
              <a:xfrm>
                <a:off x="3272334" y="2294306"/>
                <a:ext cx="5430702" cy="729380"/>
                <a:chOff x="3259711" y="2294306"/>
                <a:chExt cx="5430702" cy="729380"/>
              </a:xfrm>
            </p:grpSpPr>
            <p:sp>
              <p:nvSpPr>
                <p:cNvPr id="33" name="TextBox 32"/>
                <p:cNvSpPr txBox="1"/>
                <p:nvPr/>
              </p:nvSpPr>
              <p:spPr>
                <a:xfrm>
                  <a:off x="3259711" y="2294306"/>
                  <a:ext cx="2483065" cy="729378"/>
                </a:xfrm>
                <a:prstGeom prst="rect">
                  <a:avLst/>
                </a:prstGeom>
                <a:noFill/>
              </p:spPr>
              <p:txBody>
                <a:bodyPr wrap="square" rtlCol="0">
                  <a:spAutoFit/>
                </a:bodyPr>
                <a:lstStyle/>
                <a:p>
                  <a:pPr algn="ctr"/>
                  <a:r>
                    <a:rPr lang="en-US" sz="1100" b="1" dirty="0" err="1">
                      <a:gradFill>
                        <a:gsLst>
                          <a:gs pos="0">
                            <a:srgbClr val="FFFFFF"/>
                          </a:gs>
                          <a:gs pos="20000">
                            <a:srgbClr val="FFFFFF"/>
                          </a:gs>
                        </a:gsLst>
                        <a:lin ang="15600000" scaled="0"/>
                      </a:gradFill>
                    </a:rPr>
                    <a:t>SmartScreen</a:t>
                  </a:r>
                  <a:r>
                    <a:rPr lang="en-US" sz="1100" b="1" dirty="0">
                      <a:gradFill>
                        <a:gsLst>
                          <a:gs pos="0">
                            <a:srgbClr val="FFFFFF"/>
                          </a:gs>
                          <a:gs pos="20000">
                            <a:srgbClr val="FFFFFF"/>
                          </a:gs>
                        </a:gsLst>
                        <a:lin ang="15600000" scaled="0"/>
                      </a:gradFill>
                    </a:rPr>
                    <a:t> Filter</a:t>
                  </a:r>
                </a:p>
              </p:txBody>
            </p:sp>
            <p:sp>
              <p:nvSpPr>
                <p:cNvPr id="34" name="TextBox 33"/>
                <p:cNvSpPr txBox="1"/>
                <p:nvPr/>
              </p:nvSpPr>
              <p:spPr>
                <a:xfrm>
                  <a:off x="5571856" y="2294306"/>
                  <a:ext cx="3118557" cy="729380"/>
                </a:xfrm>
                <a:prstGeom prst="rect">
                  <a:avLst/>
                </a:prstGeom>
                <a:noFill/>
              </p:spPr>
              <p:txBody>
                <a:bodyPr wrap="square" rtlCol="0">
                  <a:spAutoFit/>
                </a:bodyPr>
                <a:lstStyle/>
                <a:p>
                  <a:pPr algn="ctr"/>
                  <a:r>
                    <a:rPr lang="en-US" sz="1100" b="1" dirty="0">
                      <a:gradFill>
                        <a:gsLst>
                          <a:gs pos="0">
                            <a:srgbClr val="FFFFFF"/>
                          </a:gs>
                          <a:gs pos="20000">
                            <a:srgbClr val="FFFFFF"/>
                          </a:gs>
                        </a:gsLst>
                        <a:lin ang="15600000" scaled="0"/>
                      </a:gradFill>
                    </a:rPr>
                    <a:t>Microsoft Phishing Filter</a:t>
                  </a:r>
                </a:p>
              </p:txBody>
            </p:sp>
          </p:grpSp>
        </p:grpSp>
      </p:grpSp>
      <p:grpSp>
        <p:nvGrpSpPr>
          <p:cNvPr id="35" name="Group 34"/>
          <p:cNvGrpSpPr/>
          <p:nvPr/>
        </p:nvGrpSpPr>
        <p:grpSpPr>
          <a:xfrm>
            <a:off x="457567" y="1949855"/>
            <a:ext cx="4037754" cy="1928120"/>
            <a:chOff x="381000" y="1527961"/>
            <a:chExt cx="8381999" cy="3277954"/>
          </a:xfrm>
        </p:grpSpPr>
        <p:sp>
          <p:nvSpPr>
            <p:cNvPr id="39" name="Round Same Side Corner Rectangle 38"/>
            <p:cNvSpPr/>
            <p:nvPr/>
          </p:nvSpPr>
          <p:spPr bwMode="auto">
            <a:xfrm>
              <a:off x="381000" y="1581248"/>
              <a:ext cx="8381999" cy="3224667"/>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20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40" name="Round Single Corner Rectangle 39"/>
            <p:cNvSpPr/>
            <p:nvPr/>
          </p:nvSpPr>
          <p:spPr bwMode="auto">
            <a:xfrm flipH="1">
              <a:off x="393405" y="1603570"/>
              <a:ext cx="2817629" cy="2838893"/>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20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41" name="Round Same Side Corner Rectangle 40"/>
            <p:cNvSpPr/>
            <p:nvPr/>
          </p:nvSpPr>
          <p:spPr bwMode="auto">
            <a:xfrm rot="5400000" flipV="1">
              <a:off x="5381852" y="-589693"/>
              <a:ext cx="1219200" cy="5454508"/>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indent="-349250" algn="ctr">
                <a:lnSpc>
                  <a:spcPct val="90000"/>
                </a:lnSpc>
                <a:spcBef>
                  <a:spcPct val="20000"/>
                </a:spcBef>
                <a:buSzPct val="90000"/>
              </a:pPr>
              <a:r>
                <a:rPr lang="en-US" sz="1600" b="1" dirty="0">
                  <a:gradFill>
                    <a:gsLst>
                      <a:gs pos="0">
                        <a:srgbClr val="FFFF99"/>
                      </a:gs>
                      <a:gs pos="44000">
                        <a:srgbClr val="FFFF99"/>
                      </a:gs>
                    </a:gsLst>
                    <a:path path="circle">
                      <a:fillToRect t="100000" r="100000"/>
                    </a:path>
                  </a:gradFill>
                </a:rPr>
                <a:t>Millions</a:t>
              </a:r>
              <a:r>
                <a:rPr lang="en-US" sz="1600" dirty="0">
                  <a:gradFill>
                    <a:gsLst>
                      <a:gs pos="0">
                        <a:srgbClr val="FFFFFF"/>
                      </a:gs>
                      <a:gs pos="44000">
                        <a:srgbClr val="FFFFFF"/>
                      </a:gs>
                    </a:gsLst>
                    <a:path path="circle">
                      <a:fillToRect t="100000" r="100000"/>
                    </a:path>
                  </a:gradFill>
                </a:rPr>
                <a:t> of </a:t>
              </a:r>
              <a:r>
                <a:rPr lang="en-US" sz="1600" dirty="0" smtClean="0">
                  <a:gradFill>
                    <a:gsLst>
                      <a:gs pos="0">
                        <a:srgbClr val="FFFFFF"/>
                      </a:gs>
                      <a:gs pos="44000">
                        <a:srgbClr val="FFFFFF"/>
                      </a:gs>
                    </a:gsLst>
                    <a:path path="circle">
                      <a:fillToRect t="100000" r="100000"/>
                    </a:path>
                  </a:gradFill>
                </a:rPr>
                <a:t>Forefront </a:t>
              </a:r>
              <a:br>
                <a:rPr lang="en-US" sz="1600" dirty="0" smtClean="0">
                  <a:gradFill>
                    <a:gsLst>
                      <a:gs pos="0">
                        <a:srgbClr val="FFFFFF"/>
                      </a:gs>
                      <a:gs pos="44000">
                        <a:srgbClr val="FFFFFF"/>
                      </a:gs>
                    </a:gsLst>
                    <a:path path="circle">
                      <a:fillToRect t="100000" r="100000"/>
                    </a:path>
                  </a:gradFill>
                </a:rPr>
              </a:br>
              <a:r>
                <a:rPr lang="en-US" sz="1600" dirty="0" smtClean="0">
                  <a:gradFill>
                    <a:gsLst>
                      <a:gs pos="0">
                        <a:srgbClr val="FFFFFF"/>
                      </a:gs>
                      <a:gs pos="44000">
                        <a:srgbClr val="FFFFFF"/>
                      </a:gs>
                    </a:gsLst>
                    <a:path path="circle">
                      <a:fillToRect t="100000" r="100000"/>
                    </a:path>
                  </a:gradFill>
                </a:rPr>
                <a:t>users worldwide</a:t>
              </a:r>
              <a:endParaRPr lang="en-US" sz="1600" dirty="0">
                <a:gradFill>
                  <a:gsLst>
                    <a:gs pos="0">
                      <a:srgbClr val="FFFFFF"/>
                    </a:gs>
                    <a:gs pos="44000">
                      <a:srgbClr val="FFFFFF"/>
                    </a:gs>
                  </a:gsLst>
                  <a:path path="circle">
                    <a:fillToRect t="100000" r="100000"/>
                  </a:path>
                </a:gradFill>
              </a:endParaRPr>
            </a:p>
          </p:txBody>
        </p:sp>
        <p:pic>
          <p:nvPicPr>
            <p:cNvPr id="42" name="Picture 3" descr="\\server3\InternalBin\Resource DVD\DVD_ART36\Logos\Forefront Client Security\forefront client security grid rev h.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8410" y="1759246"/>
              <a:ext cx="2635079" cy="858371"/>
            </a:xfrm>
            <a:prstGeom prst="rect">
              <a:avLst/>
            </a:prstGeom>
            <a:noFill/>
          </p:spPr>
        </p:pic>
      </p:grpSp>
      <p:grpSp>
        <p:nvGrpSpPr>
          <p:cNvPr id="43" name="Group 42"/>
          <p:cNvGrpSpPr/>
          <p:nvPr/>
        </p:nvGrpSpPr>
        <p:grpSpPr>
          <a:xfrm>
            <a:off x="457567" y="2667000"/>
            <a:ext cx="4038602" cy="844792"/>
            <a:chOff x="381000" y="1581248"/>
            <a:chExt cx="8386985" cy="1775811"/>
          </a:xfrm>
        </p:grpSpPr>
        <p:sp>
          <p:nvSpPr>
            <p:cNvPr id="44" name="Round Same Side Corner Rectangle 43"/>
            <p:cNvSpPr/>
            <p:nvPr/>
          </p:nvSpPr>
          <p:spPr bwMode="auto">
            <a:xfrm>
              <a:off x="381000" y="1581248"/>
              <a:ext cx="8381999" cy="1775811"/>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45" name="Round Single Corner Rectangle 44"/>
            <p:cNvSpPr/>
            <p:nvPr/>
          </p:nvSpPr>
          <p:spPr bwMode="auto">
            <a:xfrm flipH="1">
              <a:off x="393402" y="1603572"/>
              <a:ext cx="2817630" cy="1753487"/>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46" name="Round Same Side Corner Rectangle 45"/>
            <p:cNvSpPr/>
            <p:nvPr/>
          </p:nvSpPr>
          <p:spPr bwMode="auto">
            <a:xfrm rot="5400000" flipV="1">
              <a:off x="5381002" y="-524316"/>
              <a:ext cx="1219200" cy="5554766"/>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algn="ctr">
                <a:lnSpc>
                  <a:spcPct val="90000"/>
                </a:lnSpc>
                <a:spcBef>
                  <a:spcPct val="20000"/>
                </a:spcBef>
                <a:buSzPct val="90000"/>
              </a:pPr>
              <a:r>
                <a:rPr lang="en-US" sz="1600" dirty="0" smtClean="0">
                  <a:gradFill>
                    <a:gsLst>
                      <a:gs pos="0">
                        <a:srgbClr val="FFFFFF"/>
                      </a:gs>
                      <a:gs pos="44000">
                        <a:srgbClr val="FFFFFF"/>
                      </a:gs>
                    </a:gsLst>
                    <a:path path="circle">
                      <a:fillToRect t="100000" r="100000"/>
                    </a:path>
                  </a:gradFill>
                </a:rPr>
                <a:t>Scanning </a:t>
              </a:r>
              <a:r>
                <a:rPr lang="en-US" sz="1600" b="1" dirty="0">
                  <a:gradFill>
                    <a:gsLst>
                      <a:gs pos="0">
                        <a:srgbClr val="FFFF99"/>
                      </a:gs>
                      <a:gs pos="44000">
                        <a:srgbClr val="FFFF99"/>
                      </a:gs>
                    </a:gsLst>
                    <a:path path="circle">
                      <a:fillToRect t="100000" r="100000"/>
                    </a:path>
                  </a:gradFill>
                </a:rPr>
                <a:t>billions</a:t>
              </a:r>
              <a:r>
                <a:rPr lang="en-US" sz="1600" dirty="0">
                  <a:gradFill>
                    <a:gsLst>
                      <a:gs pos="0">
                        <a:srgbClr val="FFFFFF"/>
                      </a:gs>
                      <a:gs pos="44000">
                        <a:srgbClr val="FFFFFF"/>
                      </a:gs>
                    </a:gsLst>
                    <a:path path="circle">
                      <a:fillToRect t="100000" r="100000"/>
                    </a:path>
                  </a:gradFill>
                </a:rPr>
                <a:t> of e-mail messages per year</a:t>
              </a:r>
              <a:endParaRPr lang="en-US" sz="1600" spc="-40" dirty="0">
                <a:gradFill>
                  <a:gsLst>
                    <a:gs pos="0">
                      <a:srgbClr val="FFFFFF"/>
                    </a:gs>
                    <a:gs pos="44000">
                      <a:srgbClr val="FFFFFF"/>
                    </a:gs>
                  </a:gsLst>
                  <a:path path="circle">
                    <a:fillToRect t="100000" r="100000"/>
                  </a:path>
                </a:gradFill>
              </a:endParaRPr>
            </a:p>
          </p:txBody>
        </p:sp>
        <p:pic>
          <p:nvPicPr>
            <p:cNvPr id="47" name="Picture 2" descr="\\server3\InternalBin\Resource DVD\DVD_ART36\Logos\Forefront Online Security Manager for Exchange\forefront online security exchange v rev.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9546" y="1690690"/>
              <a:ext cx="2444971" cy="1259627"/>
            </a:xfrm>
            <a:prstGeom prst="rect">
              <a:avLst/>
            </a:prstGeom>
            <a:noFill/>
          </p:spPr>
        </p:pic>
      </p:grpSp>
      <p:grpSp>
        <p:nvGrpSpPr>
          <p:cNvPr id="48" name="Group 47"/>
          <p:cNvGrpSpPr/>
          <p:nvPr/>
        </p:nvGrpSpPr>
        <p:grpSpPr>
          <a:xfrm>
            <a:off x="469629" y="3352798"/>
            <a:ext cx="4026540" cy="725200"/>
            <a:chOff x="381000" y="1581248"/>
            <a:chExt cx="8381999" cy="1362352"/>
          </a:xfrm>
        </p:grpSpPr>
        <p:sp>
          <p:nvSpPr>
            <p:cNvPr id="49" name="Round Same Side Corner Rectangle 48"/>
            <p:cNvSpPr/>
            <p:nvPr/>
          </p:nvSpPr>
          <p:spPr bwMode="auto">
            <a:xfrm>
              <a:off x="381000" y="1581248"/>
              <a:ext cx="8381999" cy="1362350"/>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50" name="Round Single Corner Rectangle 49"/>
            <p:cNvSpPr/>
            <p:nvPr/>
          </p:nvSpPr>
          <p:spPr bwMode="auto">
            <a:xfrm flipH="1">
              <a:off x="393403" y="1603571"/>
              <a:ext cx="2817629" cy="1340029"/>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51" name="Round Same Side Corner Rectangle 50"/>
            <p:cNvSpPr/>
            <p:nvPr/>
          </p:nvSpPr>
          <p:spPr bwMode="auto">
            <a:xfrm rot="5400000" flipV="1">
              <a:off x="5381851" y="-467271"/>
              <a:ext cx="1219201" cy="5454509"/>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algn="ctr">
                <a:lnSpc>
                  <a:spcPct val="90000"/>
                </a:lnSpc>
                <a:spcBef>
                  <a:spcPct val="20000"/>
                </a:spcBef>
                <a:buSzPct val="90000"/>
              </a:pPr>
              <a:r>
                <a:rPr lang="en-US" sz="1600" dirty="0">
                  <a:gradFill>
                    <a:gsLst>
                      <a:gs pos="0">
                        <a:srgbClr val="FFFFFF"/>
                      </a:gs>
                      <a:gs pos="44000">
                        <a:srgbClr val="FFFFFF"/>
                      </a:gs>
                    </a:gsLst>
                    <a:path path="circle">
                      <a:fillToRect t="100000" r="100000"/>
                    </a:path>
                  </a:gradFill>
                </a:rPr>
                <a:t>More than </a:t>
              </a:r>
              <a:r>
                <a:rPr lang="en-US" sz="1600" b="1" dirty="0">
                  <a:gradFill>
                    <a:gsLst>
                      <a:gs pos="0">
                        <a:srgbClr val="FFFF99"/>
                      </a:gs>
                      <a:gs pos="44000">
                        <a:srgbClr val="FFFF99"/>
                      </a:gs>
                    </a:gsLst>
                    <a:path path="circle">
                      <a:fillToRect t="100000" r="100000"/>
                    </a:path>
                  </a:gradFill>
                </a:rPr>
                <a:t>100 million </a:t>
              </a:r>
              <a:br>
                <a:rPr lang="en-US" sz="1600" b="1" dirty="0">
                  <a:gradFill>
                    <a:gsLst>
                      <a:gs pos="0">
                        <a:srgbClr val="FFFF99"/>
                      </a:gs>
                      <a:gs pos="44000">
                        <a:srgbClr val="FFFF99"/>
                      </a:gs>
                    </a:gsLst>
                    <a:path path="circle">
                      <a:fillToRect t="100000" r="100000"/>
                    </a:path>
                  </a:gradFill>
                </a:rPr>
              </a:br>
              <a:r>
                <a:rPr lang="en-US" sz="1600" dirty="0">
                  <a:gradFill>
                    <a:gsLst>
                      <a:gs pos="0">
                        <a:srgbClr val="FFFFFF"/>
                      </a:gs>
                      <a:gs pos="44000">
                        <a:srgbClr val="FFFFFF"/>
                      </a:gs>
                    </a:gsLst>
                    <a:path path="circle">
                      <a:fillToRect t="100000" r="100000"/>
                    </a:path>
                  </a:gradFill>
                </a:rPr>
                <a:t>users worldwide</a:t>
              </a:r>
              <a:endParaRPr lang="en-US" sz="1600" spc="-40" dirty="0">
                <a:gradFill>
                  <a:gsLst>
                    <a:gs pos="0">
                      <a:srgbClr val="FFFFFF"/>
                    </a:gs>
                    <a:gs pos="44000">
                      <a:srgbClr val="FFFFFF"/>
                    </a:gs>
                  </a:gsLst>
                  <a:path path="circle">
                    <a:fillToRect t="100000" r="100000"/>
                  </a:path>
                </a:gradFill>
              </a:endParaRPr>
            </a:p>
          </p:txBody>
        </p:sp>
        <p:pic>
          <p:nvPicPr>
            <p:cNvPr id="52" name="Picture 28" descr="\\server3\InternalBin\Resource DVD\DVD_ART36\Logos\Windows Defender\Windows Defender logo r.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2285" y="1945879"/>
              <a:ext cx="2554052" cy="759949"/>
            </a:xfrm>
            <a:prstGeom prst="rect">
              <a:avLst/>
            </a:prstGeom>
            <a:noFill/>
          </p:spPr>
        </p:pic>
      </p:grpSp>
      <p:grpSp>
        <p:nvGrpSpPr>
          <p:cNvPr id="53" name="Group 52"/>
          <p:cNvGrpSpPr/>
          <p:nvPr/>
        </p:nvGrpSpPr>
        <p:grpSpPr>
          <a:xfrm>
            <a:off x="457567" y="4036827"/>
            <a:ext cx="4036202" cy="1123540"/>
            <a:chOff x="381000" y="1581251"/>
            <a:chExt cx="8381999" cy="2861212"/>
          </a:xfrm>
        </p:grpSpPr>
        <p:sp>
          <p:nvSpPr>
            <p:cNvPr id="54" name="Round Same Side Corner Rectangle 53"/>
            <p:cNvSpPr/>
            <p:nvPr/>
          </p:nvSpPr>
          <p:spPr bwMode="auto">
            <a:xfrm>
              <a:off x="381000" y="1581251"/>
              <a:ext cx="8381999" cy="1836337"/>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55" name="Round Single Corner Rectangle 54"/>
            <p:cNvSpPr/>
            <p:nvPr/>
          </p:nvSpPr>
          <p:spPr bwMode="auto">
            <a:xfrm flipH="1">
              <a:off x="393405" y="1603570"/>
              <a:ext cx="2817629" cy="2838893"/>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57" name="TextBox 56"/>
            <p:cNvSpPr txBox="1"/>
            <p:nvPr/>
          </p:nvSpPr>
          <p:spPr>
            <a:xfrm>
              <a:off x="393404" y="1701094"/>
              <a:ext cx="2806996" cy="1504868"/>
            </a:xfrm>
            <a:prstGeom prst="rect">
              <a:avLst/>
            </a:prstGeom>
            <a:noFill/>
          </p:spPr>
          <p:txBody>
            <a:bodyPr wrap="square" rtlCol="0">
              <a:spAutoFit/>
            </a:bodyPr>
            <a:lstStyle/>
            <a:p>
              <a:pPr algn="ctr">
                <a:lnSpc>
                  <a:spcPct val="90000"/>
                </a:lnSpc>
              </a:pPr>
              <a:r>
                <a:rPr lang="en-US" sz="1200" b="1" dirty="0">
                  <a:gradFill>
                    <a:gsLst>
                      <a:gs pos="0">
                        <a:srgbClr val="FFFFFF"/>
                      </a:gs>
                      <a:gs pos="100000">
                        <a:srgbClr val="FFFFFF"/>
                      </a:gs>
                    </a:gsLst>
                    <a:lin ang="5400000" scaled="1"/>
                  </a:gradFill>
                </a:rPr>
                <a:t>Malicious Software</a:t>
              </a:r>
              <a:br>
                <a:rPr lang="en-US" sz="1200" b="1" dirty="0">
                  <a:gradFill>
                    <a:gsLst>
                      <a:gs pos="0">
                        <a:srgbClr val="FFFFFF"/>
                      </a:gs>
                      <a:gs pos="100000">
                        <a:srgbClr val="FFFFFF"/>
                      </a:gs>
                    </a:gsLst>
                    <a:lin ang="5400000" scaled="1"/>
                  </a:gradFill>
                </a:rPr>
              </a:br>
              <a:r>
                <a:rPr lang="en-US" sz="1200" b="1" dirty="0">
                  <a:gradFill>
                    <a:gsLst>
                      <a:gs pos="0">
                        <a:srgbClr val="FFFFFF"/>
                      </a:gs>
                      <a:gs pos="100000">
                        <a:srgbClr val="FFFFFF"/>
                      </a:gs>
                    </a:gsLst>
                    <a:lin ang="5400000" scaled="1"/>
                  </a:gradFill>
                </a:rPr>
                <a:t>Removal </a:t>
              </a:r>
              <a:r>
                <a:rPr lang="en-US" sz="1200" b="1" dirty="0" smtClean="0">
                  <a:gradFill>
                    <a:gsLst>
                      <a:gs pos="0">
                        <a:srgbClr val="FFFFFF"/>
                      </a:gs>
                      <a:gs pos="100000">
                        <a:srgbClr val="FFFFFF"/>
                      </a:gs>
                    </a:gsLst>
                    <a:lin ang="5400000" scaled="1"/>
                  </a:gradFill>
                </a:rPr>
                <a:t>Tool</a:t>
              </a:r>
              <a:endParaRPr lang="en-US" sz="1200" b="1" dirty="0">
                <a:gradFill>
                  <a:gsLst>
                    <a:gs pos="0">
                      <a:srgbClr val="FFFFFF"/>
                    </a:gs>
                    <a:gs pos="100000">
                      <a:srgbClr val="FFFFFF"/>
                    </a:gs>
                  </a:gsLst>
                  <a:lin ang="5400000" scaled="1"/>
                </a:gradFill>
              </a:endParaRPr>
            </a:p>
          </p:txBody>
        </p:sp>
        <p:sp>
          <p:nvSpPr>
            <p:cNvPr id="59" name="Round Same Side Corner Rectangle 58"/>
            <p:cNvSpPr/>
            <p:nvPr/>
          </p:nvSpPr>
          <p:spPr bwMode="auto">
            <a:xfrm rot="5400000" flipV="1">
              <a:off x="5599789" y="-448708"/>
              <a:ext cx="762059" cy="5454508"/>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indent="-349250" algn="ctr">
                <a:lnSpc>
                  <a:spcPct val="90000"/>
                </a:lnSpc>
                <a:spcBef>
                  <a:spcPct val="20000"/>
                </a:spcBef>
                <a:buSzPct val="90000"/>
              </a:pPr>
              <a:r>
                <a:rPr lang="en-US" sz="1600" dirty="0">
                  <a:gradFill>
                    <a:gsLst>
                      <a:gs pos="0">
                        <a:srgbClr val="FFFFFF"/>
                      </a:gs>
                      <a:gs pos="44000">
                        <a:srgbClr val="FFFFFF"/>
                      </a:gs>
                    </a:gsLst>
                    <a:path path="circle">
                      <a:fillToRect t="100000" r="100000"/>
                    </a:path>
                  </a:gradFill>
                </a:rPr>
                <a:t>More than </a:t>
              </a:r>
              <a:r>
                <a:rPr lang="en-US" sz="1600" b="1" dirty="0" smtClean="0">
                  <a:gradFill>
                    <a:gsLst>
                      <a:gs pos="0">
                        <a:srgbClr val="FFFF99"/>
                      </a:gs>
                      <a:gs pos="44000">
                        <a:srgbClr val="FFFF99"/>
                      </a:gs>
                    </a:gsLst>
                    <a:path path="circle">
                      <a:fillToRect t="100000" r="100000"/>
                    </a:path>
                  </a:gradFill>
                </a:rPr>
                <a:t>19.4 </a:t>
              </a:r>
              <a:r>
                <a:rPr lang="en-US" sz="1600" b="1" dirty="0">
                  <a:gradFill>
                    <a:gsLst>
                      <a:gs pos="0">
                        <a:srgbClr val="FFFF99"/>
                      </a:gs>
                      <a:gs pos="44000">
                        <a:srgbClr val="FFFF99"/>
                      </a:gs>
                    </a:gsLst>
                    <a:path path="circle">
                      <a:fillToRect t="100000" r="100000"/>
                    </a:path>
                  </a:gradFill>
                </a:rPr>
                <a:t>billion</a:t>
              </a:r>
              <a:r>
                <a:rPr lang="en-US" sz="1600" b="1" dirty="0">
                  <a:gradFill>
                    <a:gsLst>
                      <a:gs pos="0">
                        <a:srgbClr val="FFFFFF"/>
                      </a:gs>
                      <a:gs pos="44000">
                        <a:srgbClr val="FFFFFF"/>
                      </a:gs>
                    </a:gsLst>
                    <a:path path="circle">
                      <a:fillToRect t="100000" r="100000"/>
                    </a:path>
                  </a:gradFill>
                </a:rPr>
                <a:t> </a:t>
              </a:r>
              <a:r>
                <a:rPr lang="en-US" sz="1600" dirty="0">
                  <a:gradFill>
                    <a:gsLst>
                      <a:gs pos="0">
                        <a:srgbClr val="FFFFFF"/>
                      </a:gs>
                      <a:gs pos="44000">
                        <a:srgbClr val="FFFFFF"/>
                      </a:gs>
                    </a:gsLst>
                    <a:path path="circle">
                      <a:fillToRect t="100000" r="100000"/>
                    </a:path>
                  </a:gradFill>
                </a:rPr>
                <a:t/>
              </a:r>
              <a:br>
                <a:rPr lang="en-US" sz="1600" dirty="0">
                  <a:gradFill>
                    <a:gsLst>
                      <a:gs pos="0">
                        <a:srgbClr val="FFFFFF"/>
                      </a:gs>
                      <a:gs pos="44000">
                        <a:srgbClr val="FFFFFF"/>
                      </a:gs>
                    </a:gsLst>
                    <a:path path="circle">
                      <a:fillToRect t="100000" r="100000"/>
                    </a:path>
                  </a:gradFill>
                </a:rPr>
              </a:br>
              <a:r>
                <a:rPr lang="en-US" sz="1600" dirty="0" smtClean="0">
                  <a:gradFill>
                    <a:gsLst>
                      <a:gs pos="0">
                        <a:srgbClr val="FFFFFF"/>
                      </a:gs>
                      <a:gs pos="44000">
                        <a:srgbClr val="FFFFFF"/>
                      </a:gs>
                    </a:gsLst>
                    <a:path path="circle">
                      <a:fillToRect t="100000" r="100000"/>
                    </a:path>
                  </a:gradFill>
                </a:rPr>
                <a:t>MSRT executions </a:t>
              </a:r>
              <a:r>
                <a:rPr lang="en-US" sz="1600" dirty="0">
                  <a:gradFill>
                    <a:gsLst>
                      <a:gs pos="0">
                        <a:srgbClr val="FFFFFF"/>
                      </a:gs>
                      <a:gs pos="44000">
                        <a:srgbClr val="FFFFFF"/>
                      </a:gs>
                    </a:gsLst>
                    <a:path path="circle">
                      <a:fillToRect t="100000" r="100000"/>
                    </a:path>
                  </a:gradFill>
                </a:rPr>
                <a:t>since 2005</a:t>
              </a:r>
            </a:p>
          </p:txBody>
        </p:sp>
      </p:grpSp>
      <p:grpSp>
        <p:nvGrpSpPr>
          <p:cNvPr id="60" name="Group 59"/>
          <p:cNvGrpSpPr/>
          <p:nvPr/>
        </p:nvGrpSpPr>
        <p:grpSpPr>
          <a:xfrm>
            <a:off x="475588" y="4694417"/>
            <a:ext cx="4020582" cy="1731744"/>
            <a:chOff x="381000" y="1581246"/>
            <a:chExt cx="8390863" cy="3676985"/>
          </a:xfrm>
        </p:grpSpPr>
        <p:sp>
          <p:nvSpPr>
            <p:cNvPr id="61" name="Round Same Side Corner Rectangle 60"/>
            <p:cNvSpPr/>
            <p:nvPr/>
          </p:nvSpPr>
          <p:spPr bwMode="auto">
            <a:xfrm>
              <a:off x="381000" y="1581246"/>
              <a:ext cx="8382000" cy="2076761"/>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62" name="Round Single Corner Rectangle 61"/>
            <p:cNvSpPr/>
            <p:nvPr/>
          </p:nvSpPr>
          <p:spPr bwMode="auto">
            <a:xfrm flipH="1">
              <a:off x="393405" y="1603570"/>
              <a:ext cx="2817629" cy="1419446"/>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pic>
          <p:nvPicPr>
            <p:cNvPr id="63" name="Picture 6" descr="\\server3\InternalBin\Resource DVD\DVD_ART36\DVD_ART36_Update1_6-26\Logos\Bing\Bing (brand)\bing rev.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09740" y="1925573"/>
              <a:ext cx="2077327" cy="770423"/>
            </a:xfrm>
            <a:prstGeom prst="rect">
              <a:avLst/>
            </a:prstGeom>
            <a:noFill/>
          </p:spPr>
        </p:pic>
        <p:sp>
          <p:nvSpPr>
            <p:cNvPr id="64" name="Round Same Side Corner Rectangle 63"/>
            <p:cNvSpPr/>
            <p:nvPr/>
          </p:nvSpPr>
          <p:spPr bwMode="auto">
            <a:xfrm rot="5400000" flipV="1">
              <a:off x="5381849" y="-525905"/>
              <a:ext cx="1219199" cy="5560828"/>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algn="ctr">
                <a:lnSpc>
                  <a:spcPct val="90000"/>
                </a:lnSpc>
                <a:spcBef>
                  <a:spcPct val="20000"/>
                </a:spcBef>
                <a:buSzPct val="90000"/>
              </a:pPr>
              <a:r>
                <a:rPr lang="en-US" sz="1600" b="1" spc="-40" dirty="0">
                  <a:gradFill>
                    <a:gsLst>
                      <a:gs pos="0">
                        <a:srgbClr val="FFFF99"/>
                      </a:gs>
                      <a:gs pos="100000">
                        <a:srgbClr val="FFFF99"/>
                      </a:gs>
                    </a:gsLst>
                    <a:lin ang="5400000" scaled="0"/>
                  </a:gradFill>
                </a:rPr>
                <a:t>Billions</a:t>
              </a:r>
              <a:r>
                <a:rPr lang="en-US" sz="1600" spc="-40" dirty="0">
                  <a:gradFill>
                    <a:gsLst>
                      <a:gs pos="0">
                        <a:srgbClr val="FFFFFF"/>
                      </a:gs>
                      <a:gs pos="100000">
                        <a:srgbClr val="FFFFFF"/>
                      </a:gs>
                    </a:gsLst>
                    <a:lin ang="5400000" scaled="0"/>
                  </a:gradFill>
                </a:rPr>
                <a:t> of web-page </a:t>
              </a:r>
              <a:br>
                <a:rPr lang="en-US" sz="1600" spc="-40" dirty="0">
                  <a:gradFill>
                    <a:gsLst>
                      <a:gs pos="0">
                        <a:srgbClr val="FFFFFF"/>
                      </a:gs>
                      <a:gs pos="100000">
                        <a:srgbClr val="FFFFFF"/>
                      </a:gs>
                    </a:gsLst>
                    <a:lin ang="5400000" scaled="0"/>
                  </a:gradFill>
                </a:rPr>
              </a:br>
              <a:r>
                <a:rPr lang="en-US" sz="1600" spc="-40" dirty="0">
                  <a:gradFill>
                    <a:gsLst>
                      <a:gs pos="0">
                        <a:srgbClr val="FFFFFF"/>
                      </a:gs>
                      <a:gs pos="100000">
                        <a:srgbClr val="FFFFFF"/>
                      </a:gs>
                    </a:gsLst>
                    <a:lin ang="5400000" scaled="0"/>
                  </a:gradFill>
                </a:rPr>
                <a:t>scans per month</a:t>
              </a:r>
            </a:p>
          </p:txBody>
        </p:sp>
        <p:grpSp>
          <p:nvGrpSpPr>
            <p:cNvPr id="65" name="Group 86"/>
            <p:cNvGrpSpPr/>
            <p:nvPr/>
          </p:nvGrpSpPr>
          <p:grpSpPr>
            <a:xfrm>
              <a:off x="6226648" y="2130289"/>
              <a:ext cx="2258783" cy="3127942"/>
              <a:chOff x="4368819" y="3408934"/>
              <a:chExt cx="859767" cy="1190597"/>
            </a:xfrm>
          </p:grpSpPr>
          <p:pic>
            <p:nvPicPr>
              <p:cNvPr id="66" name="Picture 4" descr="\\server3\InternalBin\Resource DVD\DVD_ART36\Artwork_Imagery\Hardware Photos\OEM HW\TV\TV - Widescreen\flat panel web internet online.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368819" y="3415465"/>
                <a:ext cx="859767" cy="1184066"/>
              </a:xfrm>
              <a:prstGeom prst="rect">
                <a:avLst/>
              </a:prstGeom>
              <a:noFill/>
            </p:spPr>
          </p:pic>
          <p:pic>
            <p:nvPicPr>
              <p:cNvPr id="67" name="Picture 5" descr="\\server3\InternalBin\Resource DVD\DVD_ART36\Artwork_Imagery\Icons - Illustrations\_ WINDOWS VISTA ICONS\Security Critical warning bad unsafe.png"/>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4913600" y="3408934"/>
                <a:ext cx="314450" cy="314450"/>
              </a:xfrm>
              <a:prstGeom prst="rect">
                <a:avLst/>
              </a:prstGeom>
              <a:noFill/>
              <a:ln>
                <a:noFill/>
              </a:ln>
            </p:spPr>
          </p:pic>
        </p:grpSp>
      </p:grpSp>
      <p:graphicFrame>
        <p:nvGraphicFramePr>
          <p:cNvPr id="72" name="Chart 71"/>
          <p:cNvGraphicFramePr>
            <a:graphicFrameLocks/>
          </p:cNvGraphicFramePr>
          <p:nvPr>
            <p:extLst>
              <p:ext uri="{D42A27DB-BD31-4B8C-83A1-F6EECF244321}">
                <p14:modId xmlns:p14="http://schemas.microsoft.com/office/powerpoint/2010/main" val="416546996"/>
              </p:ext>
            </p:extLst>
          </p:nvPr>
        </p:nvGraphicFramePr>
        <p:xfrm>
          <a:off x="4648199" y="696352"/>
          <a:ext cx="4343401" cy="1981268"/>
        </p:xfrm>
        <a:graphic>
          <a:graphicData uri="http://schemas.openxmlformats.org/drawingml/2006/chart">
            <c:chart xmlns:c="http://schemas.openxmlformats.org/drawingml/2006/chart" xmlns:r="http://schemas.openxmlformats.org/officeDocument/2006/relationships" r:id="rId15"/>
          </a:graphicData>
        </a:graphic>
      </p:graphicFrame>
      <p:sp>
        <p:nvSpPr>
          <p:cNvPr id="73" name="TextBox 72"/>
          <p:cNvSpPr txBox="1"/>
          <p:nvPr/>
        </p:nvSpPr>
        <p:spPr>
          <a:xfrm>
            <a:off x="5562600" y="619036"/>
            <a:ext cx="3551208" cy="600164"/>
          </a:xfrm>
          <a:prstGeom prst="rect">
            <a:avLst/>
          </a:prstGeom>
          <a:noFill/>
        </p:spPr>
        <p:txBody>
          <a:bodyPr wrap="square" rtlCol="0">
            <a:spAutoFit/>
          </a:bodyPr>
          <a:lstStyle/>
          <a:p>
            <a:pPr algn="ctr"/>
            <a:r>
              <a:rPr lang="en-US" sz="1100" dirty="0" smtClean="0"/>
              <a:t>Number of computers cleaned for every 1,000 MSRT </a:t>
            </a:r>
            <a:br>
              <a:rPr lang="en-US" sz="1100" dirty="0" smtClean="0"/>
            </a:br>
            <a:r>
              <a:rPr lang="en-US" sz="1100" dirty="0" smtClean="0"/>
              <a:t>executions, by operating system, 2H09</a:t>
            </a:r>
          </a:p>
          <a:p>
            <a:pPr algn="ctr"/>
            <a:r>
              <a:rPr lang="en-US" sz="1100" dirty="0" smtClean="0"/>
              <a:t>Source: </a:t>
            </a:r>
            <a:r>
              <a:rPr lang="en-US" sz="1100" dirty="0" smtClean="0">
                <a:hlinkClick r:id="rId16"/>
              </a:rPr>
              <a:t>Microsoft Security Intelligence Report</a:t>
            </a:r>
            <a:endParaRPr lang="en-US" sz="1100" dirty="0" smtClean="0"/>
          </a:p>
        </p:txBody>
      </p:sp>
      <p:sp>
        <p:nvSpPr>
          <p:cNvPr id="71" name="Rectangle 70"/>
          <p:cNvSpPr/>
          <p:nvPr/>
        </p:nvSpPr>
        <p:spPr>
          <a:xfrm>
            <a:off x="4541808" y="2590800"/>
            <a:ext cx="4572000" cy="430887"/>
          </a:xfrm>
          <a:prstGeom prst="rect">
            <a:avLst/>
          </a:prstGeom>
        </p:spPr>
        <p:txBody>
          <a:bodyPr>
            <a:spAutoFit/>
          </a:bodyPr>
          <a:lstStyle/>
          <a:p>
            <a:pPr algn="ctr"/>
            <a:r>
              <a:rPr lang="en-US" sz="1100" b="1" dirty="0"/>
              <a:t>Windows 7, which was released in 2H09, and Windows Vista with Service Pack 2 have the lowest infection rate of any platform on the chart</a:t>
            </a:r>
          </a:p>
        </p:txBody>
      </p:sp>
      <p:pic>
        <p:nvPicPr>
          <p:cNvPr id="2052" name="Picture 4" descr="http://images.betanews.com/media/3295.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188475" y="4580935"/>
            <a:ext cx="755316" cy="73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4" name="TextBox 73">
            <a:hlinkClick r:id="rId18"/>
          </p:cNvPr>
          <p:cNvSpPr txBox="1"/>
          <p:nvPr/>
        </p:nvSpPr>
        <p:spPr>
          <a:xfrm>
            <a:off x="8089648" y="4471481"/>
            <a:ext cx="978152" cy="938719"/>
          </a:xfrm>
          <a:prstGeom prst="rect">
            <a:avLst/>
          </a:prstGeom>
          <a:noFill/>
        </p:spPr>
        <p:txBody>
          <a:bodyPr wrap="none" rtlCol="0">
            <a:spAutoFit/>
            <a:scene3d>
              <a:camera prst="orthographicFront"/>
              <a:lightRig rig="threePt" dir="t"/>
            </a:scene3d>
            <a:sp3d extrusionH="57150">
              <a:bevelT w="38100" h="38100"/>
            </a:sp3d>
          </a:bodyPr>
          <a:lstStyle/>
          <a:p>
            <a:pPr algn="ctr"/>
            <a:r>
              <a:rPr lang="en-US" sz="1100" b="1" dirty="0" smtClean="0">
                <a:ln w="19050">
                  <a:solidFill>
                    <a:schemeClr val="tx2"/>
                  </a:solidFill>
                </a:ln>
                <a:solidFill>
                  <a:schemeClr val="accent3">
                    <a:lumMod val="75000"/>
                  </a:schemeClr>
                </a:solidFill>
              </a:rPr>
              <a:t>Security</a:t>
            </a:r>
            <a:br>
              <a:rPr lang="en-US" sz="1100" b="1" dirty="0" smtClean="0">
                <a:ln w="19050">
                  <a:solidFill>
                    <a:schemeClr val="tx2"/>
                  </a:solidFill>
                </a:ln>
                <a:solidFill>
                  <a:schemeClr val="accent3">
                    <a:lumMod val="75000"/>
                  </a:schemeClr>
                </a:solidFill>
              </a:rPr>
            </a:br>
            <a:r>
              <a:rPr lang="en-US" sz="1100" b="1" dirty="0" smtClean="0">
                <a:ln w="19050">
                  <a:solidFill>
                    <a:schemeClr val="tx2"/>
                  </a:solidFill>
                </a:ln>
                <a:solidFill>
                  <a:schemeClr val="accent3">
                    <a:lumMod val="75000"/>
                  </a:schemeClr>
                </a:solidFill>
              </a:rPr>
              <a:t/>
            </a:r>
            <a:br>
              <a:rPr lang="en-US" sz="1100" b="1" dirty="0" smtClean="0">
                <a:ln w="19050">
                  <a:solidFill>
                    <a:schemeClr val="tx2"/>
                  </a:solidFill>
                </a:ln>
                <a:solidFill>
                  <a:schemeClr val="accent3">
                    <a:lumMod val="75000"/>
                  </a:schemeClr>
                </a:solidFill>
              </a:rPr>
            </a:br>
            <a:r>
              <a:rPr lang="en-US" sz="1100" b="1" dirty="0" smtClean="0">
                <a:ln w="19050">
                  <a:solidFill>
                    <a:schemeClr val="tx2"/>
                  </a:solidFill>
                </a:ln>
                <a:solidFill>
                  <a:schemeClr val="accent3">
                    <a:lumMod val="75000"/>
                  </a:schemeClr>
                </a:solidFill>
              </a:rPr>
              <a:t>Development</a:t>
            </a:r>
            <a:br>
              <a:rPr lang="en-US" sz="1100" b="1" dirty="0" smtClean="0">
                <a:ln w="19050">
                  <a:solidFill>
                    <a:schemeClr val="tx2"/>
                  </a:solidFill>
                </a:ln>
                <a:solidFill>
                  <a:schemeClr val="accent3">
                    <a:lumMod val="75000"/>
                  </a:schemeClr>
                </a:solidFill>
              </a:rPr>
            </a:br>
            <a:r>
              <a:rPr lang="en-US" sz="1100" b="1" dirty="0" smtClean="0">
                <a:ln w="19050">
                  <a:solidFill>
                    <a:schemeClr val="tx2"/>
                  </a:solidFill>
                </a:ln>
                <a:solidFill>
                  <a:schemeClr val="accent3">
                    <a:lumMod val="75000"/>
                  </a:schemeClr>
                </a:solidFill>
              </a:rPr>
              <a:t/>
            </a:r>
            <a:br>
              <a:rPr lang="en-US" sz="1100" b="1" dirty="0" smtClean="0">
                <a:ln w="19050">
                  <a:solidFill>
                    <a:schemeClr val="tx2"/>
                  </a:solidFill>
                </a:ln>
                <a:solidFill>
                  <a:schemeClr val="accent3">
                    <a:lumMod val="75000"/>
                  </a:schemeClr>
                </a:solidFill>
              </a:rPr>
            </a:br>
            <a:r>
              <a:rPr lang="en-US" sz="1100" b="1" dirty="0" smtClean="0">
                <a:ln w="19050">
                  <a:solidFill>
                    <a:schemeClr val="tx2"/>
                  </a:solidFill>
                </a:ln>
                <a:solidFill>
                  <a:schemeClr val="accent3">
                    <a:lumMod val="75000"/>
                  </a:schemeClr>
                </a:solidFill>
              </a:rPr>
              <a:t>Lifecycle</a:t>
            </a:r>
            <a:endParaRPr lang="en-US" sz="1100" b="1" dirty="0">
              <a:ln w="19050">
                <a:solidFill>
                  <a:schemeClr val="tx2"/>
                </a:solidFill>
              </a:ln>
              <a:solidFill>
                <a:schemeClr val="accent3">
                  <a:lumMod val="75000"/>
                </a:schemeClr>
              </a:solidFill>
            </a:endParaRPr>
          </a:p>
        </p:txBody>
      </p:sp>
      <p:cxnSp>
        <p:nvCxnSpPr>
          <p:cNvPr id="76" name="Straight Connector 75"/>
          <p:cNvCxnSpPr/>
          <p:nvPr/>
        </p:nvCxnSpPr>
        <p:spPr>
          <a:xfrm>
            <a:off x="4648200" y="3089396"/>
            <a:ext cx="4295591" cy="531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10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533400"/>
          </a:xfrm>
        </p:spPr>
        <p:txBody>
          <a:bodyPr/>
          <a:lstStyle/>
          <a:p>
            <a:r>
              <a:rPr lang="en-US" dirty="0" smtClean="0"/>
              <a:t>Open Source @ Microsoft</a:t>
            </a:r>
            <a:endParaRPr lang="en-US" dirty="0"/>
          </a:p>
        </p:txBody>
      </p:sp>
      <p:pic>
        <p:nvPicPr>
          <p:cNvPr id="1026" name="Picture 2" descr="http://download.codeplex.com/Project/Download/FileDownload.aspx?ProjectName=Silverlight&amp;DownloadId=88223&amp;Build=16821">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483647" y="-762000"/>
            <a:ext cx="38195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ownload.codeplex.com/Project/Download/FileDownload.aspx?ProjectName=Silverlight&amp;DownloadId=88223&amp;Build=16821">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483647" y="-609600"/>
            <a:ext cx="38195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2"/>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24600" y="2332038"/>
            <a:ext cx="2438400" cy="6280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5"/>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421846" y="4153238"/>
            <a:ext cx="2341153" cy="693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hlinkClick r:id="rId7"/>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096000" y="5183313"/>
            <a:ext cx="2667000" cy="569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http://3.bp.blogspot.com/_ayvorITawE4/Sq-89X6UjvI/AAAAAAAACLI/GG42pvsNrQ0/s320/DSC_0025jpg">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8600" y="3213124"/>
            <a:ext cx="3276600" cy="2539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6815329" y="1086758"/>
            <a:ext cx="1947672" cy="864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www.microsoft.com/industry/government/guides/CloudGuide/images/banner.jpg">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81000" y="1086758"/>
            <a:ext cx="5475975" cy="864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9" name="Picture 11">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467475" y="3322638"/>
            <a:ext cx="2295525" cy="5433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4125942" y="5167948"/>
            <a:ext cx="1595886" cy="5845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038600" y="4038600"/>
            <a:ext cx="1652119" cy="834671"/>
            <a:chOff x="384797" y="2325646"/>
            <a:chExt cx="1652119" cy="834671"/>
          </a:xfrm>
        </p:grpSpPr>
        <p:sp>
          <p:nvSpPr>
            <p:cNvPr id="19" name="TextBox 18">
              <a:hlinkClick r:id="rId19"/>
            </p:cNvPr>
            <p:cNvSpPr txBox="1"/>
            <p:nvPr/>
          </p:nvSpPr>
          <p:spPr>
            <a:xfrm>
              <a:off x="384797" y="2852540"/>
              <a:ext cx="1652119" cy="307777"/>
            </a:xfrm>
            <a:prstGeom prst="rect">
              <a:avLst/>
            </a:prstGeom>
            <a:solidFill>
              <a:srgbClr val="091625"/>
            </a:solidFill>
          </p:spPr>
          <p:txBody>
            <a:bodyPr wrap="none" rtlCol="0">
              <a:spAutoFit/>
            </a:bodyPr>
            <a:lstStyle/>
            <a:p>
              <a:r>
                <a:rPr lang="en-US" sz="1400" dirty="0" smtClean="0">
                  <a:solidFill>
                    <a:schemeClr val="bg1"/>
                  </a:solidFill>
                </a:rPr>
                <a:t>Linux Device Drivers</a:t>
              </a:r>
              <a:endParaRPr lang="en-US" sz="1400" dirty="0">
                <a:solidFill>
                  <a:schemeClr val="bg1"/>
                </a:solidFill>
              </a:endParaRPr>
            </a:p>
          </p:txBody>
        </p:sp>
        <p:pic>
          <p:nvPicPr>
            <p:cNvPr id="7182" name="Picture 14" descr="http://i30.tinypic.com/2j5zzr.jpg">
              <a:hlinkClick r:id="rId20"/>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387519" y="2325646"/>
              <a:ext cx="1649397" cy="526894"/>
            </a:xfrm>
            <a:prstGeom prst="rect">
              <a:avLst/>
            </a:prstGeom>
            <a:noFill/>
            <a:extLst>
              <a:ext uri="{909E8E84-426E-40DD-AFC4-6F175D3DCCD1}">
                <a14:hiddenFill xmlns:a14="http://schemas.microsoft.com/office/drawing/2010/main">
                  <a:solidFill>
                    <a:srgbClr val="FFFFFF"/>
                  </a:solidFill>
                </a14:hiddenFill>
              </a:ext>
            </a:extLst>
          </p:spPr>
        </p:pic>
      </p:grpSp>
      <p:pic>
        <p:nvPicPr>
          <p:cNvPr id="7184" name="Picture 16" descr="http://coapp.org/skins/deucebeta/lighty-blue/logo.png">
            <a:hlinkClick r:id="rId22"/>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381000" y="2430941"/>
            <a:ext cx="12573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a:hlinkClick r:id="rId24"/>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3880449" y="2362200"/>
            <a:ext cx="1910751" cy="5089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7" name="Picture 19" descr="IronRuby">
            <a:hlinkClick r:id="rId26" tooltip="IronRuby"/>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3892362" y="3213124"/>
            <a:ext cx="1886924" cy="53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p>
            <a:r>
              <a:rPr lang="en-US" dirty="0" smtClean="0"/>
              <a:t>Interoperability @ Microsoft</a:t>
            </a:r>
            <a:endParaRPr lang="en-US" dirty="0"/>
          </a:p>
        </p:txBody>
      </p:sp>
      <p:sp>
        <p:nvSpPr>
          <p:cNvPr id="4" name="TextBox 3">
            <a:hlinkClick r:id="rId3"/>
          </p:cNvPr>
          <p:cNvSpPr txBox="1"/>
          <p:nvPr/>
        </p:nvSpPr>
        <p:spPr>
          <a:xfrm>
            <a:off x="5867400" y="5940623"/>
            <a:ext cx="2929713" cy="307777"/>
          </a:xfrm>
          <a:prstGeom prst="rect">
            <a:avLst/>
          </a:prstGeom>
          <a:solidFill>
            <a:schemeClr val="accent1"/>
          </a:solidFill>
        </p:spPr>
        <p:txBody>
          <a:bodyPr wrap="none" rtlCol="0">
            <a:spAutoFit/>
          </a:bodyPr>
          <a:lstStyle/>
          <a:p>
            <a:r>
              <a:rPr lang="en-US" sz="1400" dirty="0" smtClean="0">
                <a:solidFill>
                  <a:schemeClr val="bg1"/>
                </a:solidFill>
              </a:rPr>
              <a:t>Microsoft Open Specification Promise</a:t>
            </a:r>
            <a:endParaRPr lang="en-US" sz="1400" dirty="0">
              <a:solidFill>
                <a:schemeClr val="bg1"/>
              </a:solidFill>
            </a:endParaRPr>
          </a:p>
        </p:txBody>
      </p:sp>
      <p:pic>
        <p:nvPicPr>
          <p:cNvPr id="8194" name="Picture 2" descr="http://openxmldeveloper.org/Themes/default/images/OpenXML/title.gif">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5735" y="4998810"/>
            <a:ext cx="2422465" cy="643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6" name="Picture 4" descr="http://www.thetechherald.com/media/images/200821/microsoft_office_logo_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83500" y="4572000"/>
            <a:ext cx="1079500" cy="7196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7" name="Picture 5">
            <a:hlinkClick r:id="rId7"/>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527374" y="1067251"/>
            <a:ext cx="2235626" cy="9900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descr="INTEROP ABILITY">
            <a:hlinkClick r:id="rId9" tooltip="INTEROP ABILITY"/>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496050" y="2305501"/>
            <a:ext cx="2266950" cy="361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201" name="Picture 9" descr="Novell Logo">
            <a:hlinkClick r:id="rId11" tooltip="Novell"/>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527374" y="2730091"/>
            <a:ext cx="942975" cy="209551"/>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Microsoft Logo">
            <a:hlinkClick r:id="rId13" tooltip="Microsof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548476" y="2730092"/>
            <a:ext cx="1209675" cy="20955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4012894" y="1049548"/>
            <a:ext cx="191345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4012369" y="3657600"/>
            <a:ext cx="4750631" cy="76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7301238" y="3174522"/>
            <a:ext cx="1456004" cy="4923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7" name="Picture 15">
            <a:hlinkClick r:id="rId18"/>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228600" y="1067250"/>
            <a:ext cx="3631721" cy="190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9" name="Picture 17" descr="Project Architecture Image">
            <a:hlinkClick r:id="rId20"/>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04800" y="3093110"/>
            <a:ext cx="2895600" cy="2088629"/>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Project Architecture Image">
            <a:hlinkClick r:id="rId22"/>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810000" y="4583503"/>
            <a:ext cx="19177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odata">
            <a:hlinkClick r:id="rId24" tooltip="O Data"/>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225725" y="5396595"/>
            <a:ext cx="3127075" cy="38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6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A9662C489B6248A5E8ECC6F7C062A3" ma:contentTypeVersion="0" ma:contentTypeDescription="Create a new document." ma:contentTypeScope="" ma:versionID="96f9457a9ac51386030d7ac7c4e972e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5BCE63-3F28-4507-A2F3-E37B4C5DCF9C}">
  <ds:schemaRefs>
    <ds:schemaRef ds:uri="http://schemas.microsoft.com/sharepoint/v3/contenttype/forms"/>
  </ds:schemaRefs>
</ds:datastoreItem>
</file>

<file path=customXml/itemProps2.xml><?xml version="1.0" encoding="utf-8"?>
<ds:datastoreItem xmlns:ds="http://schemas.openxmlformats.org/officeDocument/2006/customXml" ds:itemID="{1B59939A-B439-4E69-B99A-BF19DB735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DFC24C5-A0CD-4A68-9019-3DBD6A908DB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(March09)TonyHey-JISC-Softwares(draft)</Template>
  <TotalTime>0</TotalTime>
  <Words>1518</Words>
  <Application>Microsoft Office PowerPoint</Application>
  <PresentationFormat>On-screen Show (4:3)</PresentationFormat>
  <Paragraphs>398</Paragraphs>
  <Slides>24</Slides>
  <Notes>12</Notes>
  <HiddenSlides>0</HiddenSlides>
  <MMClips>1</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TC@MS Template</vt:lpstr>
      <vt:lpstr>Office Theme</vt:lpstr>
      <vt:lpstr>Ten Things You Don’t Know  About Microsoft</vt:lpstr>
      <vt:lpstr>The Challenge</vt:lpstr>
      <vt:lpstr>Incubation Labs @ Microsoft</vt:lpstr>
      <vt:lpstr>Resources for IT Professionals</vt:lpstr>
      <vt:lpstr>Resources for Developers and Designers</vt:lpstr>
      <vt:lpstr>Video Training Resources</vt:lpstr>
      <vt:lpstr>Security Investments</vt:lpstr>
      <vt:lpstr>Open Source @ Microsoft</vt:lpstr>
      <vt:lpstr>Interoperability @ Microsoft</vt:lpstr>
      <vt:lpstr>Online Services</vt:lpstr>
      <vt:lpstr>Microsoft Culture</vt:lpstr>
      <vt:lpstr>Student, Faculty and Academic Resources</vt:lpstr>
      <vt:lpstr>PowerPoint Presentation</vt:lpstr>
      <vt:lpstr>Research Accelerators for Publishing</vt:lpstr>
      <vt:lpstr>Research Accelerators for Research Management</vt:lpstr>
      <vt:lpstr>Research Accelerators for Scientific Computing</vt:lpstr>
      <vt:lpstr>Ten Things You Don’t Know  About Microsoft</vt:lpstr>
      <vt:lpstr>Microsoft External Research</vt:lpstr>
      <vt:lpstr>CodePlex Foundation: Bringing Communities Together</vt:lpstr>
      <vt:lpstr>Windows 7</vt:lpstr>
      <vt:lpstr>Keyboard Shortcuts</vt:lpstr>
      <vt:lpstr>Mouse Shortcuts</vt:lpstr>
      <vt:lpstr>PowerPoint Presentation</vt:lpstr>
      <vt:lpstr>Internet Explorer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Things You Don't Know About Microsoft</dc:title>
  <dc:creator/>
  <cp:lastModifiedBy/>
  <cp:revision>1</cp:revision>
  <dcterms:created xsi:type="dcterms:W3CDTF">2010-06-30T10:58:36Z</dcterms:created>
  <dcterms:modified xsi:type="dcterms:W3CDTF">2010-07-01T11:56:34Z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0x01010055A9662C489B6248A5E8ECC6F7C062A3</vt:lpwstr>
  </property>
</Properties>
</file>