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9"/>
  </p:notesMasterIdLst>
  <p:sldIdLst>
    <p:sldId id="256" r:id="rId2"/>
    <p:sldId id="319" r:id="rId3"/>
    <p:sldId id="320" r:id="rId4"/>
    <p:sldId id="331" r:id="rId5"/>
    <p:sldId id="332" r:id="rId6"/>
    <p:sldId id="325" r:id="rId7"/>
    <p:sldId id="308" r:id="rId8"/>
    <p:sldId id="326" r:id="rId9"/>
    <p:sldId id="333" r:id="rId10"/>
    <p:sldId id="311" r:id="rId11"/>
    <p:sldId id="295" r:id="rId12"/>
    <p:sldId id="312" r:id="rId13"/>
    <p:sldId id="262" r:id="rId14"/>
    <p:sldId id="336" r:id="rId15"/>
    <p:sldId id="270" r:id="rId16"/>
    <p:sldId id="337" r:id="rId17"/>
    <p:sldId id="299" r:id="rId18"/>
    <p:sldId id="327" r:id="rId19"/>
    <p:sldId id="328" r:id="rId20"/>
    <p:sldId id="329" r:id="rId21"/>
    <p:sldId id="335" r:id="rId22"/>
    <p:sldId id="334" r:id="rId23"/>
    <p:sldId id="278" r:id="rId24"/>
    <p:sldId id="313" r:id="rId25"/>
    <p:sldId id="283" r:id="rId26"/>
    <p:sldId id="307" r:id="rId27"/>
    <p:sldId id="314" r:id="rId28"/>
    <p:sldId id="284" r:id="rId29"/>
    <p:sldId id="285" r:id="rId30"/>
    <p:sldId id="286" r:id="rId31"/>
    <p:sldId id="324" r:id="rId32"/>
    <p:sldId id="287" r:id="rId33"/>
    <p:sldId id="288" r:id="rId34"/>
    <p:sldId id="315" r:id="rId35"/>
    <p:sldId id="291" r:id="rId36"/>
    <p:sldId id="293" r:id="rId37"/>
    <p:sldId id="316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64" autoAdjust="0"/>
    <p:restoredTop sz="87016" autoAdjust="0"/>
  </p:normalViewPr>
  <p:slideViewPr>
    <p:cSldViewPr>
      <p:cViewPr varScale="1">
        <p:scale>
          <a:sx n="74" d="100"/>
          <a:sy n="74" d="100"/>
        </p:scale>
        <p:origin x="-113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2597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E38CC-1F07-4CDE-AA30-74BD02025D97}" type="datetimeFigureOut">
              <a:rPr lang="en-US" smtClean="0"/>
              <a:t>9/16/2011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8DD10-78C8-4C38-AE3F-73F58199D5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22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976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26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064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386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5102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0526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0526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288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baseline="0" dirty="0" smtClean="0"/>
              <a:t>First function is an over-approximation of  the second function.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After Animation: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-  This because of the two additional edges which are a result of weak update.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2487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6222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346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680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1186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444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607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3128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79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7593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415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3474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7933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83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207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281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827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662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996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7612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8DD10-78C8-4C38-AE3F-73F58199D53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587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9/16/2011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6.xml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543800" cy="25939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Purity Analysis : </a:t>
            </a:r>
            <a:br>
              <a:rPr lang="en-US" dirty="0" smtClean="0"/>
            </a:br>
            <a:r>
              <a:rPr lang="en-US" dirty="0" smtClean="0"/>
              <a:t>Abstract Interpretation Formulation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038600"/>
            <a:ext cx="7467600" cy="2362200"/>
          </a:xfrm>
        </p:spPr>
        <p:txBody>
          <a:bodyPr>
            <a:normAutofit/>
          </a:bodyPr>
          <a:lstStyle/>
          <a:p>
            <a:r>
              <a:rPr lang="en-US" sz="2700" dirty="0" smtClean="0"/>
              <a:t>Ravichandhran Madhavan</a:t>
            </a:r>
            <a:r>
              <a:rPr lang="en-US" sz="2400" dirty="0" smtClean="0"/>
              <a:t>, </a:t>
            </a:r>
          </a:p>
          <a:p>
            <a:r>
              <a:rPr lang="en-US" sz="2400" dirty="0" smtClean="0"/>
              <a:t>G. Ramalingam, </a:t>
            </a:r>
          </a:p>
          <a:p>
            <a:r>
              <a:rPr lang="en-US" sz="2400" dirty="0" smtClean="0"/>
              <a:t>Kapil Vaswani</a:t>
            </a:r>
          </a:p>
          <a:p>
            <a:r>
              <a:rPr lang="en-US" sz="2400" b="1" dirty="0" smtClean="0"/>
              <a:t>Microsoft Research, India</a:t>
            </a:r>
          </a:p>
        </p:txBody>
      </p:sp>
    </p:spTree>
    <p:extLst>
      <p:ext uri="{BB962C8B-B14F-4D97-AF65-F5344CB8AC3E}">
        <p14:creationId xmlns:p14="http://schemas.microsoft.com/office/powerpoint/2010/main" val="370036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Overview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404683" y="1773915"/>
            <a:ext cx="281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P(</a:t>
            </a:r>
            <a:r>
              <a:rPr lang="en-US" sz="2400" dirty="0" err="1" smtClean="0"/>
              <a:t>x,y</a:t>
            </a:r>
            <a:r>
              <a:rPr lang="en-US" sz="2400" dirty="0" smtClean="0"/>
              <a:t>) {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  t = new ()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  </a:t>
            </a:r>
            <a:r>
              <a:rPr lang="en-US" sz="2400" dirty="0" err="1" smtClean="0"/>
              <a:t>x.next</a:t>
            </a:r>
            <a:r>
              <a:rPr lang="en-US" sz="2400" dirty="0" smtClean="0"/>
              <a:t> = 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  </a:t>
            </a:r>
            <a:r>
              <a:rPr lang="en-US" sz="2400" dirty="0" err="1" smtClean="0"/>
              <a:t>t.next</a:t>
            </a:r>
            <a:r>
              <a:rPr lang="en-US" sz="2400" dirty="0" smtClean="0"/>
              <a:t> = 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  </a:t>
            </a:r>
            <a:r>
              <a:rPr lang="en-US" sz="2400" dirty="0" err="1" smtClean="0"/>
              <a:t>retval</a:t>
            </a:r>
            <a:r>
              <a:rPr lang="en-US" sz="2400" dirty="0" smtClean="0"/>
              <a:t> = </a:t>
            </a:r>
            <a:r>
              <a:rPr lang="en-US" sz="2400" dirty="0" err="1" smtClean="0"/>
              <a:t>y.next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}</a:t>
            </a:r>
          </a:p>
        </p:txBody>
      </p:sp>
      <p:sp>
        <p:nvSpPr>
          <p:cNvPr id="9" name="Oval 8"/>
          <p:cNvSpPr/>
          <p:nvPr/>
        </p:nvSpPr>
        <p:spPr>
          <a:xfrm>
            <a:off x="4655237" y="2843216"/>
            <a:ext cx="717660" cy="70357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3331144" y="2843216"/>
            <a:ext cx="717660" cy="70357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979329" y="2843216"/>
            <a:ext cx="717660" cy="70357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3420" y="2843216"/>
            <a:ext cx="717660" cy="70357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3" name="Straight Arrow Connector 12"/>
          <p:cNvCxnSpPr>
            <a:stCxn id="14" idx="2"/>
            <a:endCxn id="10" idx="0"/>
          </p:cNvCxnSpPr>
          <p:nvPr/>
        </p:nvCxnSpPr>
        <p:spPr>
          <a:xfrm>
            <a:off x="3689974" y="2530517"/>
            <a:ext cx="1" cy="312699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flipH="1">
            <a:off x="3547551" y="2151614"/>
            <a:ext cx="284845" cy="378903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0" idx="6"/>
            <a:endCxn id="9" idx="2"/>
          </p:cNvCxnSpPr>
          <p:nvPr/>
        </p:nvCxnSpPr>
        <p:spPr>
          <a:xfrm>
            <a:off x="4048804" y="3195002"/>
            <a:ext cx="606432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6"/>
            <a:endCxn id="11" idx="2"/>
          </p:cNvCxnSpPr>
          <p:nvPr/>
        </p:nvCxnSpPr>
        <p:spPr>
          <a:xfrm>
            <a:off x="5372897" y="3195002"/>
            <a:ext cx="606432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1" idx="6"/>
            <a:endCxn id="12" idx="2"/>
          </p:cNvCxnSpPr>
          <p:nvPr/>
        </p:nvCxnSpPr>
        <p:spPr>
          <a:xfrm>
            <a:off x="6696989" y="3195002"/>
            <a:ext cx="606431" cy="0"/>
          </a:xfrm>
          <a:prstGeom prst="straightConnector1">
            <a:avLst/>
          </a:prstGeom>
          <a:ln w="22225">
            <a:solidFill>
              <a:schemeClr val="tx1"/>
            </a:solidFill>
            <a:prstDash val="sys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9" idx="2"/>
            <a:endCxn id="11" idx="0"/>
          </p:cNvCxnSpPr>
          <p:nvPr/>
        </p:nvCxnSpPr>
        <p:spPr>
          <a:xfrm>
            <a:off x="6338159" y="2530517"/>
            <a:ext cx="1" cy="312699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flipH="1">
            <a:off x="6195736" y="2151614"/>
            <a:ext cx="284845" cy="378903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21" idx="2"/>
            <a:endCxn id="9" idx="0"/>
          </p:cNvCxnSpPr>
          <p:nvPr/>
        </p:nvCxnSpPr>
        <p:spPr>
          <a:xfrm>
            <a:off x="5014067" y="2525731"/>
            <a:ext cx="0" cy="317485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flipH="1">
            <a:off x="4883262" y="2156399"/>
            <a:ext cx="261610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3" idx="2"/>
            <a:endCxn id="12" idx="0"/>
          </p:cNvCxnSpPr>
          <p:nvPr/>
        </p:nvCxnSpPr>
        <p:spPr>
          <a:xfrm flipH="1">
            <a:off x="7662250" y="2516620"/>
            <a:ext cx="206" cy="326596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flipH="1">
            <a:off x="7303832" y="2147288"/>
            <a:ext cx="717248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err="1" smtClean="0"/>
              <a:t>retval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flipH="1">
            <a:off x="4019239" y="2843216"/>
            <a:ext cx="635997" cy="378903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 flipH="1">
            <a:off x="5358114" y="2843216"/>
            <a:ext cx="635997" cy="378903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 flipH="1">
            <a:off x="6655093" y="2844526"/>
            <a:ext cx="635997" cy="378903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283552" y="1317068"/>
            <a:ext cx="2785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(Transformer Graph)</a:t>
            </a:r>
            <a:endParaRPr lang="en-US" sz="2400" b="1" dirty="0"/>
          </a:p>
        </p:txBody>
      </p:sp>
      <p:sp>
        <p:nvSpPr>
          <p:cNvPr id="34" name="Oval Callout 33"/>
          <p:cNvSpPr/>
          <p:nvPr/>
        </p:nvSpPr>
        <p:spPr>
          <a:xfrm>
            <a:off x="762000" y="4736974"/>
            <a:ext cx="2426513" cy="777115"/>
          </a:xfrm>
          <a:prstGeom prst="wedgeEllipseCallout">
            <a:avLst>
              <a:gd name="adj1" fmla="val 57427"/>
              <a:gd name="adj2" fmla="val -2056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Place holders</a:t>
            </a:r>
          </a:p>
          <a:p>
            <a:pPr algn="ctr"/>
            <a:r>
              <a:rPr lang="en-US" dirty="0" smtClean="0"/>
              <a:t>(External node)</a:t>
            </a:r>
            <a:endParaRPr lang="en-US" dirty="0"/>
          </a:p>
        </p:txBody>
      </p:sp>
      <p:sp>
        <p:nvSpPr>
          <p:cNvPr id="35" name="Oval Callout 34"/>
          <p:cNvSpPr/>
          <p:nvPr/>
        </p:nvSpPr>
        <p:spPr>
          <a:xfrm>
            <a:off x="6606529" y="4180355"/>
            <a:ext cx="1857918" cy="841892"/>
          </a:xfrm>
          <a:prstGeom prst="wedgeEllipseCallout">
            <a:avLst>
              <a:gd name="adj1" fmla="val -28931"/>
              <a:gd name="adj2" fmla="val -1459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 edge</a:t>
            </a:r>
          </a:p>
          <a:p>
            <a:pPr algn="ctr"/>
            <a:r>
              <a:rPr lang="en-US" dirty="0" smtClean="0"/>
              <a:t>(External edge)</a:t>
            </a:r>
            <a:endParaRPr lang="en-US" dirty="0"/>
          </a:p>
        </p:txBody>
      </p:sp>
      <p:sp>
        <p:nvSpPr>
          <p:cNvPr id="36" name="Oval Callout 35"/>
          <p:cNvSpPr/>
          <p:nvPr/>
        </p:nvSpPr>
        <p:spPr>
          <a:xfrm>
            <a:off x="3265647" y="4864772"/>
            <a:ext cx="1857918" cy="841892"/>
          </a:xfrm>
          <a:prstGeom prst="wedgeEllipseCallout">
            <a:avLst>
              <a:gd name="adj1" fmla="val 8107"/>
              <a:gd name="adj2" fmla="val -2131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Write edge</a:t>
            </a:r>
          </a:p>
          <a:p>
            <a:pPr algn="ctr"/>
            <a:r>
              <a:rPr lang="en-US" dirty="0" smtClean="0"/>
              <a:t>(Internal edge)</a:t>
            </a:r>
            <a:endParaRPr lang="en-US" dirty="0"/>
          </a:p>
        </p:txBody>
      </p:sp>
      <p:sp>
        <p:nvSpPr>
          <p:cNvPr id="37" name="Oval Callout 36"/>
          <p:cNvSpPr/>
          <p:nvPr/>
        </p:nvSpPr>
        <p:spPr>
          <a:xfrm>
            <a:off x="5358114" y="5285718"/>
            <a:ext cx="1891319" cy="841892"/>
          </a:xfrm>
          <a:prstGeom prst="wedgeEllipseCallout">
            <a:avLst>
              <a:gd name="adj1" fmla="val -58109"/>
              <a:gd name="adj2" fmla="val -2456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Local </a:t>
            </a:r>
            <a:r>
              <a:rPr lang="en-US" dirty="0" err="1" smtClean="0"/>
              <a:t>allocs</a:t>
            </a:r>
            <a:endParaRPr lang="en-US" dirty="0"/>
          </a:p>
          <a:p>
            <a:pPr algn="ctr"/>
            <a:r>
              <a:rPr lang="en-US" dirty="0" smtClean="0"/>
              <a:t>(Internal node)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2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4" grpId="0"/>
      <p:bldP spid="19" grpId="0"/>
      <p:bldP spid="21" grpId="0"/>
      <p:bldP spid="23" grpId="0"/>
      <p:bldP spid="24" grpId="0"/>
      <p:bldP spid="25" grpId="0"/>
      <p:bldP spid="26" grpId="0"/>
      <p:bldP spid="34" grpId="0" animBg="1"/>
      <p:bldP spid="35" grpId="0" animBg="1"/>
      <p:bldP spid="36" grpId="0" animBg="1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Formalizing WSR analysis</a:t>
            </a:r>
            <a:endParaRPr lang="en-US" sz="4100" dirty="0"/>
          </a:p>
        </p:txBody>
      </p:sp>
      <p:sp>
        <p:nvSpPr>
          <p:cNvPr id="27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27432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sz="2400" dirty="0"/>
          </a:p>
          <a:p>
            <a:r>
              <a:rPr lang="en-US" sz="2400" dirty="0" smtClean="0"/>
              <a:t>Like shape analyses, WSR analysis computes a graph at every program point.</a:t>
            </a:r>
          </a:p>
          <a:p>
            <a:endParaRPr lang="en-US" sz="2400" dirty="0" smtClean="0"/>
          </a:p>
          <a:p>
            <a:r>
              <a:rPr lang="en-US" sz="2400" dirty="0" smtClean="0"/>
              <a:t>But the graphs are abstractions of state transformers rather than states.</a:t>
            </a:r>
          </a:p>
        </p:txBody>
      </p:sp>
    </p:spTree>
    <p:extLst>
      <p:ext uri="{BB962C8B-B14F-4D97-AF65-F5344CB8AC3E}">
        <p14:creationId xmlns:p14="http://schemas.microsoft.com/office/powerpoint/2010/main" val="140405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Abstract Interpretation Formulation</a:t>
            </a:r>
            <a:endParaRPr lang="en-US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4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Concrete Domain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133600"/>
                <a:ext cx="7620000" cy="2667000"/>
              </a:xfrm>
            </p:spPr>
            <p:txBody>
              <a:bodyPr>
                <a:normAutofit/>
              </a:bodyPr>
              <a:lstStyle/>
              <a:p>
                <a:r>
                  <a:rPr lang="en-US" sz="2400" b="0" dirty="0" smtClean="0"/>
                  <a:t>Concrete domain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↦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</m:sup>
                    </m:sSup>
                    <m:r>
                      <a:rPr lang="en-US" sz="24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0" dirty="0" smtClean="0"/>
                  <a:t>.</a:t>
                </a:r>
              </a:p>
              <a:p>
                <a:pPr lvl="1"/>
                <a:r>
                  <a:rPr lang="en-US" sz="2400" dirty="0" smtClean="0"/>
                  <a:t>Functions that map a concrete state to a set of concrete states</a:t>
                </a:r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A concrete state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/>
                          </a:rPr>
                          <m:t>∈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 smtClean="0"/>
                  <a:t> is a concrete points-to / shape graph.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133600"/>
                <a:ext cx="7620000" cy="2667000"/>
              </a:xfrm>
              <a:blipFill rotWithShape="1">
                <a:blip r:embed="rId2"/>
                <a:stretch>
                  <a:fillRect t="-1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025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Concrete Semantics</a:t>
            </a:r>
            <a:endParaRPr lang="en-US" sz="4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7620000" cy="1295400"/>
              </a:xfrm>
            </p:spPr>
            <p:txBody>
              <a:bodyPr>
                <a:normAutofit/>
              </a:bodyPr>
              <a:lstStyle/>
              <a:p>
                <a:pPr marL="114300" indent="0">
                  <a:buNone/>
                </a:pPr>
                <a:endParaRPr lang="en-US" sz="2400" dirty="0" smtClean="0">
                  <a:latin typeface="Cambria Math"/>
                </a:endParaRPr>
              </a:p>
              <a:p>
                <a:r>
                  <a:rPr lang="en-US" sz="2400" dirty="0" smtClean="0"/>
                  <a:t>At every program point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𝑢</m:t>
                    </m:r>
                  </m:oMath>
                </a14:m>
                <a:r>
                  <a:rPr lang="en-US" sz="2400" dirty="0" smtClean="0"/>
                  <a:t> computes a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𝜑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𝑢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∈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endParaRPr lang="en-US" sz="2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7620000" cy="1295400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2190161" y="2584595"/>
            <a:ext cx="2713453" cy="2271907"/>
            <a:chOff x="1858547" y="4267200"/>
            <a:chExt cx="2713453" cy="2271907"/>
          </a:xfrm>
        </p:grpSpPr>
        <p:sp>
          <p:nvSpPr>
            <p:cNvPr id="4" name="TextBox 3"/>
            <p:cNvSpPr txBox="1"/>
            <p:nvPr/>
          </p:nvSpPr>
          <p:spPr>
            <a:xfrm>
              <a:off x="3320450" y="4292338"/>
              <a:ext cx="125155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</a:t>
              </a:r>
              <a:r>
                <a:rPr lang="en-US" sz="2000" dirty="0" smtClean="0"/>
                <a:t>P() {</a:t>
              </a:r>
            </a:p>
            <a:p>
              <a:r>
                <a:rPr lang="en-US" sz="2000" dirty="0"/>
                <a:t> </a:t>
              </a:r>
              <a:r>
                <a:rPr lang="en-US" sz="2000" dirty="0" smtClean="0"/>
                <a:t>    …</a:t>
              </a:r>
            </a:p>
            <a:p>
              <a:r>
                <a:rPr lang="en-US" sz="2000" dirty="0"/>
                <a:t> </a:t>
              </a:r>
              <a:r>
                <a:rPr lang="en-US" sz="2000" dirty="0" smtClean="0"/>
                <a:t>    …</a:t>
              </a:r>
            </a:p>
            <a:p>
              <a:r>
                <a:rPr lang="en-US" sz="2000" dirty="0"/>
                <a:t> </a:t>
              </a:r>
              <a:r>
                <a:rPr lang="en-US" sz="2000" dirty="0" smtClean="0"/>
                <a:t>    …</a:t>
              </a:r>
            </a:p>
            <a:p>
              <a:r>
                <a:rPr lang="en-US" sz="2000" dirty="0"/>
                <a:t>u</a:t>
              </a:r>
              <a:r>
                <a:rPr lang="en-US" sz="2000" dirty="0" smtClean="0"/>
                <a:t>:</a:t>
              </a:r>
            </a:p>
            <a:p>
              <a:r>
                <a:rPr lang="en-US" sz="2000" dirty="0"/>
                <a:t> </a:t>
              </a:r>
              <a:r>
                <a:rPr lang="en-US" sz="2000" dirty="0" smtClean="0"/>
                <a:t>    …</a:t>
              </a:r>
            </a:p>
            <a:p>
              <a:r>
                <a:rPr lang="en-US" sz="2000" dirty="0" smtClean="0"/>
                <a:t>   }</a:t>
              </a:r>
              <a:endParaRPr lang="en-US" sz="2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286001" y="4267200"/>
                  <a:ext cx="30479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/>
                          </a:rPr>
                          <m:t>𝑔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1" y="4267200"/>
                  <a:ext cx="304799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14000" b="-76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>
              <a:stCxn id="5" idx="2"/>
              <a:endCxn id="8" idx="0"/>
            </p:cNvCxnSpPr>
            <p:nvPr/>
          </p:nvCxnSpPr>
          <p:spPr>
            <a:xfrm flipH="1">
              <a:off x="2416574" y="4667310"/>
              <a:ext cx="21827" cy="742890"/>
            </a:xfrm>
            <a:prstGeom prst="straightConnector1">
              <a:avLst/>
            </a:prstGeom>
            <a:ln w="28575"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858547" y="5410200"/>
                  <a:ext cx="1116053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/>
                          </a:rPr>
                          <m:t>, …</m:t>
                        </m:r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58547" y="5410200"/>
                  <a:ext cx="1116053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60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2438401" y="4800600"/>
                  <a:ext cx="54117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𝜑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𝑢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38401" y="4800600"/>
                  <a:ext cx="541174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0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Content Placeholder 2"/>
          <p:cNvSpPr txBox="1">
            <a:spLocks/>
          </p:cNvSpPr>
          <p:nvPr/>
        </p:nvSpPr>
        <p:spPr>
          <a:xfrm>
            <a:off x="457200" y="5029200"/>
            <a:ext cx="7620000" cy="1104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Cambria Math"/>
              </a:rPr>
              <a:t>Parametric collecting semantics</a:t>
            </a:r>
          </a:p>
          <a:p>
            <a:r>
              <a:rPr lang="en-US" sz="2400" dirty="0"/>
              <a:t>In the style of </a:t>
            </a:r>
            <a:r>
              <a:rPr lang="en-US" sz="2400" b="1" dirty="0" err="1"/>
              <a:t>Sharir</a:t>
            </a:r>
            <a:r>
              <a:rPr lang="en-US" sz="2400" b="1" dirty="0"/>
              <a:t> and </a:t>
            </a:r>
            <a:r>
              <a:rPr lang="en-US" sz="2400" b="1" dirty="0" err="1"/>
              <a:t>Pnueli’s</a:t>
            </a:r>
            <a:r>
              <a:rPr lang="en-US" sz="2400" b="1" dirty="0"/>
              <a:t> functional approach</a:t>
            </a:r>
            <a:r>
              <a:rPr lang="en-US" sz="2400" dirty="0"/>
              <a:t>.</a:t>
            </a:r>
          </a:p>
          <a:p>
            <a:endParaRPr lang="en-US" sz="2400" dirty="0">
              <a:latin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177203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Abstract Domains</a:t>
            </a:r>
            <a:endParaRPr lang="en-US" sz="4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b="1" dirty="0" smtClean="0"/>
                  <a:t>Abstract Graph Domain:</a:t>
                </a:r>
              </a:p>
              <a:p>
                <a:pPr marL="114300" indent="0">
                  <a:buNone/>
                </a:pPr>
                <a:endParaRPr lang="en-US" sz="2400" b="1" dirty="0" smtClean="0"/>
              </a:p>
              <a:p>
                <a:pPr lvl="1"/>
                <a:r>
                  <a:rPr lang="en-US" sz="2400" b="0" dirty="0" smtClean="0"/>
                  <a:t>Set of  standard abstract shape graphs. </a:t>
                </a:r>
                <a:endParaRPr lang="en-IN" sz="2400" dirty="0"/>
              </a:p>
              <a:p>
                <a:pPr lvl="1"/>
                <a:r>
                  <a:rPr lang="en-IN" sz="2400" dirty="0" smtClean="0"/>
                  <a:t>Concretization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𝐺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r>
                      <a:rPr lang="en-US" sz="2400" b="0" i="1" smtClean="0">
                        <a:latin typeface="Cambria Math"/>
                      </a:rPr>
                      <m:t>𝑔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IN" sz="2400" dirty="0" smtClean="0"/>
                  <a:t> is the set of all concrete graphs that can be embedded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𝑔</m:t>
                    </m:r>
                  </m:oMath>
                </a14:m>
                <a:r>
                  <a:rPr lang="en-US" sz="2400" dirty="0" smtClean="0"/>
                  <a:t>.</a:t>
                </a:r>
              </a:p>
              <a:p>
                <a:endParaRPr lang="en-US" sz="2600" dirty="0" smtClean="0"/>
              </a:p>
              <a:p>
                <a:r>
                  <a:rPr lang="en-US" sz="2600" b="1" dirty="0" smtClean="0"/>
                  <a:t>Abstract Functional Domain:</a:t>
                </a:r>
              </a:p>
              <a:p>
                <a:pPr marL="114300" indent="0">
                  <a:buNone/>
                </a:pPr>
                <a:endParaRPr lang="en-US" sz="2600" b="1" dirty="0" smtClean="0"/>
              </a:p>
              <a:p>
                <a:pPr lvl="1"/>
                <a:r>
                  <a:rPr lang="en-US" sz="2400" dirty="0" smtClean="0"/>
                  <a:t>Set of transformer graphs.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t="-10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249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sz="4100" dirty="0" smtClean="0"/>
              <a:t>Concretization</a:t>
            </a:r>
            <a:endParaRPr lang="en-US" sz="4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ontent Placeholder 40"/>
              <p:cNvSpPr>
                <a:spLocks noGrp="1"/>
              </p:cNvSpPr>
              <p:nvPr>
                <p:ph idx="1"/>
              </p:nvPr>
            </p:nvSpPr>
            <p:spPr>
              <a:xfrm>
                <a:off x="210853" y="1295400"/>
                <a:ext cx="7620000" cy="77270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 smtClean="0"/>
                  <a:t>Concrete image of a transformer graph is a function in concrete domain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1" name="Content Placeholder 4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0853" y="1295400"/>
                <a:ext cx="7620000" cy="772702"/>
              </a:xfrm>
              <a:blipFill rotWithShape="1">
                <a:blip r:embed="rId3"/>
                <a:stretch>
                  <a:fillRect t="-11111" b="-15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>
          <a:xfrm>
            <a:off x="1269276" y="3302045"/>
            <a:ext cx="1170509" cy="764356"/>
          </a:xfrm>
          <a:custGeom>
            <a:avLst/>
            <a:gdLst>
              <a:gd name="connsiteX0" fmla="*/ 339365 w 2160548"/>
              <a:gd name="connsiteY0" fmla="*/ 0 h 1621410"/>
              <a:gd name="connsiteX1" fmla="*/ 339365 w 2160548"/>
              <a:gd name="connsiteY1" fmla="*/ 0 h 1621410"/>
              <a:gd name="connsiteX2" fmla="*/ 452487 w 2160548"/>
              <a:gd name="connsiteY2" fmla="*/ 47134 h 1621410"/>
              <a:gd name="connsiteX3" fmla="*/ 546755 w 2160548"/>
              <a:gd name="connsiteY3" fmla="*/ 75414 h 1621410"/>
              <a:gd name="connsiteX4" fmla="*/ 603316 w 2160548"/>
              <a:gd name="connsiteY4" fmla="*/ 103694 h 1621410"/>
              <a:gd name="connsiteX5" fmla="*/ 688157 w 2160548"/>
              <a:gd name="connsiteY5" fmla="*/ 113121 h 1621410"/>
              <a:gd name="connsiteX6" fmla="*/ 820132 w 2160548"/>
              <a:gd name="connsiteY6" fmla="*/ 141402 h 1621410"/>
              <a:gd name="connsiteX7" fmla="*/ 923827 w 2160548"/>
              <a:gd name="connsiteY7" fmla="*/ 169682 h 1621410"/>
              <a:gd name="connsiteX8" fmla="*/ 980388 w 2160548"/>
              <a:gd name="connsiteY8" fmla="*/ 179109 h 1621410"/>
              <a:gd name="connsiteX9" fmla="*/ 1508289 w 2160548"/>
              <a:gd name="connsiteY9" fmla="*/ 188536 h 1621410"/>
              <a:gd name="connsiteX10" fmla="*/ 1640264 w 2160548"/>
              <a:gd name="connsiteY10" fmla="*/ 197963 h 1621410"/>
              <a:gd name="connsiteX11" fmla="*/ 1857081 w 2160548"/>
              <a:gd name="connsiteY11" fmla="*/ 245097 h 1621410"/>
              <a:gd name="connsiteX12" fmla="*/ 1989056 w 2160548"/>
              <a:gd name="connsiteY12" fmla="*/ 329938 h 1621410"/>
              <a:gd name="connsiteX13" fmla="*/ 2064470 w 2160548"/>
              <a:gd name="connsiteY13" fmla="*/ 405352 h 1621410"/>
              <a:gd name="connsiteX14" fmla="*/ 2102178 w 2160548"/>
              <a:gd name="connsiteY14" fmla="*/ 480767 h 1621410"/>
              <a:gd name="connsiteX15" fmla="*/ 2111605 w 2160548"/>
              <a:gd name="connsiteY15" fmla="*/ 518474 h 1621410"/>
              <a:gd name="connsiteX16" fmla="*/ 2121031 w 2160548"/>
              <a:gd name="connsiteY16" fmla="*/ 546754 h 1621410"/>
              <a:gd name="connsiteX17" fmla="*/ 2130458 w 2160548"/>
              <a:gd name="connsiteY17" fmla="*/ 593888 h 1621410"/>
              <a:gd name="connsiteX18" fmla="*/ 2149312 w 2160548"/>
              <a:gd name="connsiteY18" fmla="*/ 631595 h 1621410"/>
              <a:gd name="connsiteX19" fmla="*/ 2149312 w 2160548"/>
              <a:gd name="connsiteY19" fmla="*/ 904973 h 1621410"/>
              <a:gd name="connsiteX20" fmla="*/ 2111605 w 2160548"/>
              <a:gd name="connsiteY20" fmla="*/ 980387 h 1621410"/>
              <a:gd name="connsiteX21" fmla="*/ 2102178 w 2160548"/>
              <a:gd name="connsiteY21" fmla="*/ 1008668 h 1621410"/>
              <a:gd name="connsiteX22" fmla="*/ 2045617 w 2160548"/>
              <a:gd name="connsiteY22" fmla="*/ 1074655 h 1621410"/>
              <a:gd name="connsiteX23" fmla="*/ 1979629 w 2160548"/>
              <a:gd name="connsiteY23" fmla="*/ 1140643 h 1621410"/>
              <a:gd name="connsiteX24" fmla="*/ 1960776 w 2160548"/>
              <a:gd name="connsiteY24" fmla="*/ 1168923 h 1621410"/>
              <a:gd name="connsiteX25" fmla="*/ 1951349 w 2160548"/>
              <a:gd name="connsiteY25" fmla="*/ 1197204 h 1621410"/>
              <a:gd name="connsiteX26" fmla="*/ 1923068 w 2160548"/>
              <a:gd name="connsiteY26" fmla="*/ 1234911 h 1621410"/>
              <a:gd name="connsiteX27" fmla="*/ 1913642 w 2160548"/>
              <a:gd name="connsiteY27" fmla="*/ 1272618 h 1621410"/>
              <a:gd name="connsiteX28" fmla="*/ 1923068 w 2160548"/>
              <a:gd name="connsiteY28" fmla="*/ 1385740 h 1621410"/>
              <a:gd name="connsiteX29" fmla="*/ 1932495 w 2160548"/>
              <a:gd name="connsiteY29" fmla="*/ 1423447 h 1621410"/>
              <a:gd name="connsiteX30" fmla="*/ 1941922 w 2160548"/>
              <a:gd name="connsiteY30" fmla="*/ 1480008 h 1621410"/>
              <a:gd name="connsiteX31" fmla="*/ 1904215 w 2160548"/>
              <a:gd name="connsiteY31" fmla="*/ 1545995 h 1621410"/>
              <a:gd name="connsiteX32" fmla="*/ 1857081 w 2160548"/>
              <a:gd name="connsiteY32" fmla="*/ 1555422 h 1621410"/>
              <a:gd name="connsiteX33" fmla="*/ 1725106 w 2160548"/>
              <a:gd name="connsiteY33" fmla="*/ 1564849 h 1621410"/>
              <a:gd name="connsiteX34" fmla="*/ 1253765 w 2160548"/>
              <a:gd name="connsiteY34" fmla="*/ 1545995 h 1621410"/>
              <a:gd name="connsiteX35" fmla="*/ 1140644 w 2160548"/>
              <a:gd name="connsiteY35" fmla="*/ 1536569 h 1621410"/>
              <a:gd name="connsiteX36" fmla="*/ 961534 w 2160548"/>
              <a:gd name="connsiteY36" fmla="*/ 1517715 h 1621410"/>
              <a:gd name="connsiteX37" fmla="*/ 735291 w 2160548"/>
              <a:gd name="connsiteY37" fmla="*/ 1527142 h 1621410"/>
              <a:gd name="connsiteX38" fmla="*/ 697584 w 2160548"/>
              <a:gd name="connsiteY38" fmla="*/ 1555422 h 1621410"/>
              <a:gd name="connsiteX39" fmla="*/ 669303 w 2160548"/>
              <a:gd name="connsiteY39" fmla="*/ 1564849 h 1621410"/>
              <a:gd name="connsiteX40" fmla="*/ 659877 w 2160548"/>
              <a:gd name="connsiteY40" fmla="*/ 1593130 h 1621410"/>
              <a:gd name="connsiteX41" fmla="*/ 565609 w 2160548"/>
              <a:gd name="connsiteY41" fmla="*/ 1621410 h 1621410"/>
              <a:gd name="connsiteX42" fmla="*/ 311085 w 2160548"/>
              <a:gd name="connsiteY42" fmla="*/ 1611983 h 1621410"/>
              <a:gd name="connsiteX43" fmla="*/ 282805 w 2160548"/>
              <a:gd name="connsiteY43" fmla="*/ 1602556 h 1621410"/>
              <a:gd name="connsiteX44" fmla="*/ 254524 w 2160548"/>
              <a:gd name="connsiteY44" fmla="*/ 1574276 h 1621410"/>
              <a:gd name="connsiteX45" fmla="*/ 226244 w 2160548"/>
              <a:gd name="connsiteY45" fmla="*/ 1536569 h 1621410"/>
              <a:gd name="connsiteX46" fmla="*/ 188536 w 2160548"/>
              <a:gd name="connsiteY46" fmla="*/ 1498861 h 1621410"/>
              <a:gd name="connsiteX47" fmla="*/ 141402 w 2160548"/>
              <a:gd name="connsiteY47" fmla="*/ 1404593 h 1621410"/>
              <a:gd name="connsiteX48" fmla="*/ 122549 w 2160548"/>
              <a:gd name="connsiteY48" fmla="*/ 1348033 h 1621410"/>
              <a:gd name="connsiteX49" fmla="*/ 113122 w 2160548"/>
              <a:gd name="connsiteY49" fmla="*/ 1319752 h 1621410"/>
              <a:gd name="connsiteX50" fmla="*/ 113122 w 2160548"/>
              <a:gd name="connsiteY50" fmla="*/ 1074655 h 1621410"/>
              <a:gd name="connsiteX51" fmla="*/ 84842 w 2160548"/>
              <a:gd name="connsiteY51" fmla="*/ 1046375 h 1621410"/>
              <a:gd name="connsiteX52" fmla="*/ 75415 w 2160548"/>
              <a:gd name="connsiteY52" fmla="*/ 989814 h 1621410"/>
              <a:gd name="connsiteX53" fmla="*/ 65988 w 2160548"/>
              <a:gd name="connsiteY53" fmla="*/ 904973 h 1621410"/>
              <a:gd name="connsiteX54" fmla="*/ 37708 w 2160548"/>
              <a:gd name="connsiteY54" fmla="*/ 820132 h 1621410"/>
              <a:gd name="connsiteX55" fmla="*/ 18854 w 2160548"/>
              <a:gd name="connsiteY55" fmla="*/ 688156 h 1621410"/>
              <a:gd name="connsiteX56" fmla="*/ 0 w 2160548"/>
              <a:gd name="connsiteY56" fmla="*/ 622169 h 1621410"/>
              <a:gd name="connsiteX57" fmla="*/ 9427 w 2160548"/>
              <a:gd name="connsiteY57" fmla="*/ 584461 h 1621410"/>
              <a:gd name="connsiteX58" fmla="*/ 28281 w 2160548"/>
              <a:gd name="connsiteY58" fmla="*/ 556181 h 1621410"/>
              <a:gd name="connsiteX59" fmla="*/ 84842 w 2160548"/>
              <a:gd name="connsiteY59" fmla="*/ 499620 h 1621410"/>
              <a:gd name="connsiteX60" fmla="*/ 141402 w 2160548"/>
              <a:gd name="connsiteY60" fmla="*/ 414779 h 1621410"/>
              <a:gd name="connsiteX61" fmla="*/ 160256 w 2160548"/>
              <a:gd name="connsiteY61" fmla="*/ 377072 h 1621410"/>
              <a:gd name="connsiteX62" fmla="*/ 169683 w 2160548"/>
              <a:gd name="connsiteY62" fmla="*/ 329938 h 1621410"/>
              <a:gd name="connsiteX63" fmla="*/ 188536 w 2160548"/>
              <a:gd name="connsiteY63" fmla="*/ 282804 h 1621410"/>
              <a:gd name="connsiteX64" fmla="*/ 197963 w 2160548"/>
              <a:gd name="connsiteY64" fmla="*/ 65987 h 1621410"/>
              <a:gd name="connsiteX65" fmla="*/ 254524 w 2160548"/>
              <a:gd name="connsiteY65" fmla="*/ 18853 h 1621410"/>
              <a:gd name="connsiteX66" fmla="*/ 311085 w 2160548"/>
              <a:gd name="connsiteY66" fmla="*/ 0 h 1621410"/>
              <a:gd name="connsiteX67" fmla="*/ 386499 w 2160548"/>
              <a:gd name="connsiteY67" fmla="*/ 28280 h 162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160548" h="1621410">
                <a:moveTo>
                  <a:pt x="339365" y="0"/>
                </a:moveTo>
                <a:lnTo>
                  <a:pt x="339365" y="0"/>
                </a:lnTo>
                <a:cubicBezTo>
                  <a:pt x="377072" y="15711"/>
                  <a:pt x="414238" y="32791"/>
                  <a:pt x="452487" y="47134"/>
                </a:cubicBezTo>
                <a:cubicBezTo>
                  <a:pt x="590684" y="98957"/>
                  <a:pt x="353331" y="-5179"/>
                  <a:pt x="546755" y="75414"/>
                </a:cubicBezTo>
                <a:cubicBezTo>
                  <a:pt x="566213" y="83521"/>
                  <a:pt x="582949" y="98263"/>
                  <a:pt x="603316" y="103694"/>
                </a:cubicBezTo>
                <a:cubicBezTo>
                  <a:pt x="630810" y="111026"/>
                  <a:pt x="659877" y="109979"/>
                  <a:pt x="688157" y="113121"/>
                </a:cubicBezTo>
                <a:cubicBezTo>
                  <a:pt x="866746" y="164147"/>
                  <a:pt x="642883" y="103421"/>
                  <a:pt x="820132" y="141402"/>
                </a:cubicBezTo>
                <a:cubicBezTo>
                  <a:pt x="920574" y="162925"/>
                  <a:pt x="851469" y="155210"/>
                  <a:pt x="923827" y="169682"/>
                </a:cubicBezTo>
                <a:cubicBezTo>
                  <a:pt x="942570" y="173431"/>
                  <a:pt x="961284" y="178493"/>
                  <a:pt x="980388" y="179109"/>
                </a:cubicBezTo>
                <a:cubicBezTo>
                  <a:pt x="1156292" y="184783"/>
                  <a:pt x="1332322" y="185394"/>
                  <a:pt x="1508289" y="188536"/>
                </a:cubicBezTo>
                <a:cubicBezTo>
                  <a:pt x="1552281" y="191678"/>
                  <a:pt x="1596729" y="190903"/>
                  <a:pt x="1640264" y="197963"/>
                </a:cubicBezTo>
                <a:cubicBezTo>
                  <a:pt x="1713271" y="209802"/>
                  <a:pt x="1857081" y="245097"/>
                  <a:pt x="1857081" y="245097"/>
                </a:cubicBezTo>
                <a:cubicBezTo>
                  <a:pt x="1934557" y="283835"/>
                  <a:pt x="1928271" y="273495"/>
                  <a:pt x="1989056" y="329938"/>
                </a:cubicBezTo>
                <a:cubicBezTo>
                  <a:pt x="2015107" y="354128"/>
                  <a:pt x="2048571" y="373555"/>
                  <a:pt x="2064470" y="405352"/>
                </a:cubicBezTo>
                <a:cubicBezTo>
                  <a:pt x="2077039" y="430490"/>
                  <a:pt x="2095361" y="453501"/>
                  <a:pt x="2102178" y="480767"/>
                </a:cubicBezTo>
                <a:cubicBezTo>
                  <a:pt x="2105320" y="493336"/>
                  <a:pt x="2108046" y="506017"/>
                  <a:pt x="2111605" y="518474"/>
                </a:cubicBezTo>
                <a:cubicBezTo>
                  <a:pt x="2114335" y="528028"/>
                  <a:pt x="2118621" y="537114"/>
                  <a:pt x="2121031" y="546754"/>
                </a:cubicBezTo>
                <a:cubicBezTo>
                  <a:pt x="2124917" y="562298"/>
                  <a:pt x="2125391" y="578688"/>
                  <a:pt x="2130458" y="593888"/>
                </a:cubicBezTo>
                <a:cubicBezTo>
                  <a:pt x="2134902" y="607219"/>
                  <a:pt x="2143027" y="619026"/>
                  <a:pt x="2149312" y="631595"/>
                </a:cubicBezTo>
                <a:cubicBezTo>
                  <a:pt x="2161109" y="749565"/>
                  <a:pt x="2167174" y="762080"/>
                  <a:pt x="2149312" y="904973"/>
                </a:cubicBezTo>
                <a:cubicBezTo>
                  <a:pt x="2143875" y="948465"/>
                  <a:pt x="2128044" y="947508"/>
                  <a:pt x="2111605" y="980387"/>
                </a:cubicBezTo>
                <a:cubicBezTo>
                  <a:pt x="2107161" y="989275"/>
                  <a:pt x="2106622" y="999780"/>
                  <a:pt x="2102178" y="1008668"/>
                </a:cubicBezTo>
                <a:cubicBezTo>
                  <a:pt x="2085358" y="1042307"/>
                  <a:pt x="2072674" y="1043733"/>
                  <a:pt x="2045617" y="1074655"/>
                </a:cubicBezTo>
                <a:cubicBezTo>
                  <a:pt x="1989627" y="1138643"/>
                  <a:pt x="2048187" y="1089225"/>
                  <a:pt x="1979629" y="1140643"/>
                </a:cubicBezTo>
                <a:cubicBezTo>
                  <a:pt x="1973345" y="1150070"/>
                  <a:pt x="1965843" y="1158790"/>
                  <a:pt x="1960776" y="1168923"/>
                </a:cubicBezTo>
                <a:cubicBezTo>
                  <a:pt x="1956332" y="1177811"/>
                  <a:pt x="1956279" y="1188576"/>
                  <a:pt x="1951349" y="1197204"/>
                </a:cubicBezTo>
                <a:cubicBezTo>
                  <a:pt x="1943554" y="1210845"/>
                  <a:pt x="1932495" y="1222342"/>
                  <a:pt x="1923068" y="1234911"/>
                </a:cubicBezTo>
                <a:cubicBezTo>
                  <a:pt x="1919926" y="1247480"/>
                  <a:pt x="1913642" y="1259662"/>
                  <a:pt x="1913642" y="1272618"/>
                </a:cubicBezTo>
                <a:cubicBezTo>
                  <a:pt x="1913642" y="1310456"/>
                  <a:pt x="1918375" y="1348194"/>
                  <a:pt x="1923068" y="1385740"/>
                </a:cubicBezTo>
                <a:cubicBezTo>
                  <a:pt x="1924675" y="1398596"/>
                  <a:pt x="1929954" y="1410743"/>
                  <a:pt x="1932495" y="1423447"/>
                </a:cubicBezTo>
                <a:cubicBezTo>
                  <a:pt x="1936244" y="1442190"/>
                  <a:pt x="1938780" y="1461154"/>
                  <a:pt x="1941922" y="1480008"/>
                </a:cubicBezTo>
                <a:cubicBezTo>
                  <a:pt x="1933986" y="1503816"/>
                  <a:pt x="1928244" y="1530977"/>
                  <a:pt x="1904215" y="1545995"/>
                </a:cubicBezTo>
                <a:cubicBezTo>
                  <a:pt x="1890628" y="1554487"/>
                  <a:pt x="1873015" y="1553745"/>
                  <a:pt x="1857081" y="1555422"/>
                </a:cubicBezTo>
                <a:cubicBezTo>
                  <a:pt x="1813220" y="1560039"/>
                  <a:pt x="1769098" y="1561707"/>
                  <a:pt x="1725106" y="1564849"/>
                </a:cubicBezTo>
                <a:lnTo>
                  <a:pt x="1253765" y="1545995"/>
                </a:lnTo>
                <a:cubicBezTo>
                  <a:pt x="1215972" y="1544166"/>
                  <a:pt x="1178306" y="1540214"/>
                  <a:pt x="1140644" y="1536569"/>
                </a:cubicBezTo>
                <a:lnTo>
                  <a:pt x="961534" y="1517715"/>
                </a:lnTo>
                <a:cubicBezTo>
                  <a:pt x="886120" y="1520857"/>
                  <a:pt x="810012" y="1516468"/>
                  <a:pt x="735291" y="1527142"/>
                </a:cubicBezTo>
                <a:cubicBezTo>
                  <a:pt x="719738" y="1529364"/>
                  <a:pt x="711225" y="1547627"/>
                  <a:pt x="697584" y="1555422"/>
                </a:cubicBezTo>
                <a:cubicBezTo>
                  <a:pt x="688956" y="1560352"/>
                  <a:pt x="678730" y="1561707"/>
                  <a:pt x="669303" y="1564849"/>
                </a:cubicBezTo>
                <a:cubicBezTo>
                  <a:pt x="666161" y="1574276"/>
                  <a:pt x="667511" y="1586769"/>
                  <a:pt x="659877" y="1593130"/>
                </a:cubicBezTo>
                <a:cubicBezTo>
                  <a:pt x="640297" y="1609447"/>
                  <a:pt x="589160" y="1616700"/>
                  <a:pt x="565609" y="1621410"/>
                </a:cubicBezTo>
                <a:cubicBezTo>
                  <a:pt x="480768" y="1618268"/>
                  <a:pt x="395796" y="1617631"/>
                  <a:pt x="311085" y="1611983"/>
                </a:cubicBezTo>
                <a:cubicBezTo>
                  <a:pt x="301170" y="1611322"/>
                  <a:pt x="291073" y="1608068"/>
                  <a:pt x="282805" y="1602556"/>
                </a:cubicBezTo>
                <a:cubicBezTo>
                  <a:pt x="271712" y="1595161"/>
                  <a:pt x="263200" y="1584398"/>
                  <a:pt x="254524" y="1574276"/>
                </a:cubicBezTo>
                <a:cubicBezTo>
                  <a:pt x="244299" y="1562347"/>
                  <a:pt x="236590" y="1548393"/>
                  <a:pt x="226244" y="1536569"/>
                </a:cubicBezTo>
                <a:cubicBezTo>
                  <a:pt x="214539" y="1523191"/>
                  <a:pt x="199449" y="1512892"/>
                  <a:pt x="188536" y="1498861"/>
                </a:cubicBezTo>
                <a:cubicBezTo>
                  <a:pt x="165917" y="1469780"/>
                  <a:pt x="153792" y="1438665"/>
                  <a:pt x="141402" y="1404593"/>
                </a:cubicBezTo>
                <a:cubicBezTo>
                  <a:pt x="134610" y="1385916"/>
                  <a:pt x="128833" y="1366886"/>
                  <a:pt x="122549" y="1348033"/>
                </a:cubicBezTo>
                <a:lnTo>
                  <a:pt x="113122" y="1319752"/>
                </a:lnTo>
                <a:cubicBezTo>
                  <a:pt x="113646" y="1309791"/>
                  <a:pt x="134747" y="1128717"/>
                  <a:pt x="113122" y="1074655"/>
                </a:cubicBezTo>
                <a:cubicBezTo>
                  <a:pt x="108171" y="1062277"/>
                  <a:pt x="94269" y="1055802"/>
                  <a:pt x="84842" y="1046375"/>
                </a:cubicBezTo>
                <a:cubicBezTo>
                  <a:pt x="81700" y="1027521"/>
                  <a:pt x="77941" y="1008760"/>
                  <a:pt x="75415" y="989814"/>
                </a:cubicBezTo>
                <a:cubicBezTo>
                  <a:pt x="71654" y="961609"/>
                  <a:pt x="72161" y="932750"/>
                  <a:pt x="65988" y="904973"/>
                </a:cubicBezTo>
                <a:cubicBezTo>
                  <a:pt x="59521" y="875873"/>
                  <a:pt x="47135" y="848412"/>
                  <a:pt x="37708" y="820132"/>
                </a:cubicBezTo>
                <a:cubicBezTo>
                  <a:pt x="31915" y="773791"/>
                  <a:pt x="27915" y="733462"/>
                  <a:pt x="18854" y="688156"/>
                </a:cubicBezTo>
                <a:cubicBezTo>
                  <a:pt x="12935" y="658564"/>
                  <a:pt x="8985" y="649123"/>
                  <a:pt x="0" y="622169"/>
                </a:cubicBezTo>
                <a:cubicBezTo>
                  <a:pt x="3142" y="609600"/>
                  <a:pt x="4323" y="596370"/>
                  <a:pt x="9427" y="584461"/>
                </a:cubicBezTo>
                <a:cubicBezTo>
                  <a:pt x="13890" y="574048"/>
                  <a:pt x="21696" y="565400"/>
                  <a:pt x="28281" y="556181"/>
                </a:cubicBezTo>
                <a:cubicBezTo>
                  <a:pt x="60171" y="511535"/>
                  <a:pt x="45787" y="525656"/>
                  <a:pt x="84842" y="499620"/>
                </a:cubicBezTo>
                <a:lnTo>
                  <a:pt x="141402" y="414779"/>
                </a:lnTo>
                <a:cubicBezTo>
                  <a:pt x="149197" y="403086"/>
                  <a:pt x="153971" y="389641"/>
                  <a:pt x="160256" y="377072"/>
                </a:cubicBezTo>
                <a:cubicBezTo>
                  <a:pt x="163398" y="361361"/>
                  <a:pt x="165079" y="345285"/>
                  <a:pt x="169683" y="329938"/>
                </a:cubicBezTo>
                <a:cubicBezTo>
                  <a:pt x="174545" y="313730"/>
                  <a:pt x="186733" y="299629"/>
                  <a:pt x="188536" y="282804"/>
                </a:cubicBezTo>
                <a:cubicBezTo>
                  <a:pt x="196243" y="210875"/>
                  <a:pt x="186963" y="137486"/>
                  <a:pt x="197963" y="65987"/>
                </a:cubicBezTo>
                <a:cubicBezTo>
                  <a:pt x="199592" y="55398"/>
                  <a:pt x="244610" y="23259"/>
                  <a:pt x="254524" y="18853"/>
                </a:cubicBezTo>
                <a:cubicBezTo>
                  <a:pt x="272685" y="10782"/>
                  <a:pt x="311085" y="0"/>
                  <a:pt x="311085" y="0"/>
                </a:cubicBezTo>
                <a:cubicBezTo>
                  <a:pt x="374312" y="21075"/>
                  <a:pt x="349871" y="9965"/>
                  <a:pt x="386499" y="28280"/>
                </a:cubicBezTo>
              </a:path>
            </a:pathLst>
          </a:cu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Modified portion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283531" y="2793354"/>
            <a:ext cx="2743200" cy="16638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997531" y="5701561"/>
            <a:ext cx="28956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Transformer graph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82931" y="2879803"/>
            <a:ext cx="2743200" cy="16638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022131" y="2275996"/>
            <a:ext cx="166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</a:t>
            </a:r>
            <a:r>
              <a:rPr lang="en-US" b="1" dirty="0" smtClean="0"/>
              <a:t>oncrete state</a:t>
            </a:r>
            <a:endParaRPr lang="en-US" b="1" dirty="0"/>
          </a:p>
        </p:txBody>
      </p:sp>
      <p:cxnSp>
        <p:nvCxnSpPr>
          <p:cNvPr id="18" name="Curved Connector 17"/>
          <p:cNvCxnSpPr>
            <a:stCxn id="12" idx="0"/>
            <a:endCxn id="8" idx="21"/>
          </p:cNvCxnSpPr>
          <p:nvPr/>
        </p:nvCxnSpPr>
        <p:spPr>
          <a:xfrm rot="16200000" flipV="1">
            <a:off x="2464740" y="3720969"/>
            <a:ext cx="1924015" cy="2037169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24996" y="2275996"/>
            <a:ext cx="2260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Concrete state(s)</a:t>
            </a:r>
            <a:endParaRPr lang="en-US" b="1" dirty="0"/>
          </a:p>
        </p:txBody>
      </p:sp>
      <p:sp>
        <p:nvSpPr>
          <p:cNvPr id="21" name="Freeform 20"/>
          <p:cNvSpPr/>
          <p:nvPr/>
        </p:nvSpPr>
        <p:spPr>
          <a:xfrm>
            <a:off x="5943600" y="3177445"/>
            <a:ext cx="1703318" cy="888956"/>
          </a:xfrm>
          <a:custGeom>
            <a:avLst/>
            <a:gdLst>
              <a:gd name="connsiteX0" fmla="*/ 339365 w 2160548"/>
              <a:gd name="connsiteY0" fmla="*/ 0 h 1621410"/>
              <a:gd name="connsiteX1" fmla="*/ 339365 w 2160548"/>
              <a:gd name="connsiteY1" fmla="*/ 0 h 1621410"/>
              <a:gd name="connsiteX2" fmla="*/ 452487 w 2160548"/>
              <a:gd name="connsiteY2" fmla="*/ 47134 h 1621410"/>
              <a:gd name="connsiteX3" fmla="*/ 546755 w 2160548"/>
              <a:gd name="connsiteY3" fmla="*/ 75414 h 1621410"/>
              <a:gd name="connsiteX4" fmla="*/ 603316 w 2160548"/>
              <a:gd name="connsiteY4" fmla="*/ 103694 h 1621410"/>
              <a:gd name="connsiteX5" fmla="*/ 688157 w 2160548"/>
              <a:gd name="connsiteY5" fmla="*/ 113121 h 1621410"/>
              <a:gd name="connsiteX6" fmla="*/ 820132 w 2160548"/>
              <a:gd name="connsiteY6" fmla="*/ 141402 h 1621410"/>
              <a:gd name="connsiteX7" fmla="*/ 923827 w 2160548"/>
              <a:gd name="connsiteY7" fmla="*/ 169682 h 1621410"/>
              <a:gd name="connsiteX8" fmla="*/ 980388 w 2160548"/>
              <a:gd name="connsiteY8" fmla="*/ 179109 h 1621410"/>
              <a:gd name="connsiteX9" fmla="*/ 1508289 w 2160548"/>
              <a:gd name="connsiteY9" fmla="*/ 188536 h 1621410"/>
              <a:gd name="connsiteX10" fmla="*/ 1640264 w 2160548"/>
              <a:gd name="connsiteY10" fmla="*/ 197963 h 1621410"/>
              <a:gd name="connsiteX11" fmla="*/ 1857081 w 2160548"/>
              <a:gd name="connsiteY11" fmla="*/ 245097 h 1621410"/>
              <a:gd name="connsiteX12" fmla="*/ 1989056 w 2160548"/>
              <a:gd name="connsiteY12" fmla="*/ 329938 h 1621410"/>
              <a:gd name="connsiteX13" fmla="*/ 2064470 w 2160548"/>
              <a:gd name="connsiteY13" fmla="*/ 405352 h 1621410"/>
              <a:gd name="connsiteX14" fmla="*/ 2102178 w 2160548"/>
              <a:gd name="connsiteY14" fmla="*/ 480767 h 1621410"/>
              <a:gd name="connsiteX15" fmla="*/ 2111605 w 2160548"/>
              <a:gd name="connsiteY15" fmla="*/ 518474 h 1621410"/>
              <a:gd name="connsiteX16" fmla="*/ 2121031 w 2160548"/>
              <a:gd name="connsiteY16" fmla="*/ 546754 h 1621410"/>
              <a:gd name="connsiteX17" fmla="*/ 2130458 w 2160548"/>
              <a:gd name="connsiteY17" fmla="*/ 593888 h 1621410"/>
              <a:gd name="connsiteX18" fmla="*/ 2149312 w 2160548"/>
              <a:gd name="connsiteY18" fmla="*/ 631595 h 1621410"/>
              <a:gd name="connsiteX19" fmla="*/ 2149312 w 2160548"/>
              <a:gd name="connsiteY19" fmla="*/ 904973 h 1621410"/>
              <a:gd name="connsiteX20" fmla="*/ 2111605 w 2160548"/>
              <a:gd name="connsiteY20" fmla="*/ 980387 h 1621410"/>
              <a:gd name="connsiteX21" fmla="*/ 2102178 w 2160548"/>
              <a:gd name="connsiteY21" fmla="*/ 1008668 h 1621410"/>
              <a:gd name="connsiteX22" fmla="*/ 2045617 w 2160548"/>
              <a:gd name="connsiteY22" fmla="*/ 1074655 h 1621410"/>
              <a:gd name="connsiteX23" fmla="*/ 1979629 w 2160548"/>
              <a:gd name="connsiteY23" fmla="*/ 1140643 h 1621410"/>
              <a:gd name="connsiteX24" fmla="*/ 1960776 w 2160548"/>
              <a:gd name="connsiteY24" fmla="*/ 1168923 h 1621410"/>
              <a:gd name="connsiteX25" fmla="*/ 1951349 w 2160548"/>
              <a:gd name="connsiteY25" fmla="*/ 1197204 h 1621410"/>
              <a:gd name="connsiteX26" fmla="*/ 1923068 w 2160548"/>
              <a:gd name="connsiteY26" fmla="*/ 1234911 h 1621410"/>
              <a:gd name="connsiteX27" fmla="*/ 1913642 w 2160548"/>
              <a:gd name="connsiteY27" fmla="*/ 1272618 h 1621410"/>
              <a:gd name="connsiteX28" fmla="*/ 1923068 w 2160548"/>
              <a:gd name="connsiteY28" fmla="*/ 1385740 h 1621410"/>
              <a:gd name="connsiteX29" fmla="*/ 1932495 w 2160548"/>
              <a:gd name="connsiteY29" fmla="*/ 1423447 h 1621410"/>
              <a:gd name="connsiteX30" fmla="*/ 1941922 w 2160548"/>
              <a:gd name="connsiteY30" fmla="*/ 1480008 h 1621410"/>
              <a:gd name="connsiteX31" fmla="*/ 1904215 w 2160548"/>
              <a:gd name="connsiteY31" fmla="*/ 1545995 h 1621410"/>
              <a:gd name="connsiteX32" fmla="*/ 1857081 w 2160548"/>
              <a:gd name="connsiteY32" fmla="*/ 1555422 h 1621410"/>
              <a:gd name="connsiteX33" fmla="*/ 1725106 w 2160548"/>
              <a:gd name="connsiteY33" fmla="*/ 1564849 h 1621410"/>
              <a:gd name="connsiteX34" fmla="*/ 1253765 w 2160548"/>
              <a:gd name="connsiteY34" fmla="*/ 1545995 h 1621410"/>
              <a:gd name="connsiteX35" fmla="*/ 1140644 w 2160548"/>
              <a:gd name="connsiteY35" fmla="*/ 1536569 h 1621410"/>
              <a:gd name="connsiteX36" fmla="*/ 961534 w 2160548"/>
              <a:gd name="connsiteY36" fmla="*/ 1517715 h 1621410"/>
              <a:gd name="connsiteX37" fmla="*/ 735291 w 2160548"/>
              <a:gd name="connsiteY37" fmla="*/ 1527142 h 1621410"/>
              <a:gd name="connsiteX38" fmla="*/ 697584 w 2160548"/>
              <a:gd name="connsiteY38" fmla="*/ 1555422 h 1621410"/>
              <a:gd name="connsiteX39" fmla="*/ 669303 w 2160548"/>
              <a:gd name="connsiteY39" fmla="*/ 1564849 h 1621410"/>
              <a:gd name="connsiteX40" fmla="*/ 659877 w 2160548"/>
              <a:gd name="connsiteY40" fmla="*/ 1593130 h 1621410"/>
              <a:gd name="connsiteX41" fmla="*/ 565609 w 2160548"/>
              <a:gd name="connsiteY41" fmla="*/ 1621410 h 1621410"/>
              <a:gd name="connsiteX42" fmla="*/ 311085 w 2160548"/>
              <a:gd name="connsiteY42" fmla="*/ 1611983 h 1621410"/>
              <a:gd name="connsiteX43" fmla="*/ 282805 w 2160548"/>
              <a:gd name="connsiteY43" fmla="*/ 1602556 h 1621410"/>
              <a:gd name="connsiteX44" fmla="*/ 254524 w 2160548"/>
              <a:gd name="connsiteY44" fmla="*/ 1574276 h 1621410"/>
              <a:gd name="connsiteX45" fmla="*/ 226244 w 2160548"/>
              <a:gd name="connsiteY45" fmla="*/ 1536569 h 1621410"/>
              <a:gd name="connsiteX46" fmla="*/ 188536 w 2160548"/>
              <a:gd name="connsiteY46" fmla="*/ 1498861 h 1621410"/>
              <a:gd name="connsiteX47" fmla="*/ 141402 w 2160548"/>
              <a:gd name="connsiteY47" fmla="*/ 1404593 h 1621410"/>
              <a:gd name="connsiteX48" fmla="*/ 122549 w 2160548"/>
              <a:gd name="connsiteY48" fmla="*/ 1348033 h 1621410"/>
              <a:gd name="connsiteX49" fmla="*/ 113122 w 2160548"/>
              <a:gd name="connsiteY49" fmla="*/ 1319752 h 1621410"/>
              <a:gd name="connsiteX50" fmla="*/ 113122 w 2160548"/>
              <a:gd name="connsiteY50" fmla="*/ 1074655 h 1621410"/>
              <a:gd name="connsiteX51" fmla="*/ 84842 w 2160548"/>
              <a:gd name="connsiteY51" fmla="*/ 1046375 h 1621410"/>
              <a:gd name="connsiteX52" fmla="*/ 75415 w 2160548"/>
              <a:gd name="connsiteY52" fmla="*/ 989814 h 1621410"/>
              <a:gd name="connsiteX53" fmla="*/ 65988 w 2160548"/>
              <a:gd name="connsiteY53" fmla="*/ 904973 h 1621410"/>
              <a:gd name="connsiteX54" fmla="*/ 37708 w 2160548"/>
              <a:gd name="connsiteY54" fmla="*/ 820132 h 1621410"/>
              <a:gd name="connsiteX55" fmla="*/ 18854 w 2160548"/>
              <a:gd name="connsiteY55" fmla="*/ 688156 h 1621410"/>
              <a:gd name="connsiteX56" fmla="*/ 0 w 2160548"/>
              <a:gd name="connsiteY56" fmla="*/ 622169 h 1621410"/>
              <a:gd name="connsiteX57" fmla="*/ 9427 w 2160548"/>
              <a:gd name="connsiteY57" fmla="*/ 584461 h 1621410"/>
              <a:gd name="connsiteX58" fmla="*/ 28281 w 2160548"/>
              <a:gd name="connsiteY58" fmla="*/ 556181 h 1621410"/>
              <a:gd name="connsiteX59" fmla="*/ 84842 w 2160548"/>
              <a:gd name="connsiteY59" fmla="*/ 499620 h 1621410"/>
              <a:gd name="connsiteX60" fmla="*/ 141402 w 2160548"/>
              <a:gd name="connsiteY60" fmla="*/ 414779 h 1621410"/>
              <a:gd name="connsiteX61" fmla="*/ 160256 w 2160548"/>
              <a:gd name="connsiteY61" fmla="*/ 377072 h 1621410"/>
              <a:gd name="connsiteX62" fmla="*/ 169683 w 2160548"/>
              <a:gd name="connsiteY62" fmla="*/ 329938 h 1621410"/>
              <a:gd name="connsiteX63" fmla="*/ 188536 w 2160548"/>
              <a:gd name="connsiteY63" fmla="*/ 282804 h 1621410"/>
              <a:gd name="connsiteX64" fmla="*/ 197963 w 2160548"/>
              <a:gd name="connsiteY64" fmla="*/ 65987 h 1621410"/>
              <a:gd name="connsiteX65" fmla="*/ 254524 w 2160548"/>
              <a:gd name="connsiteY65" fmla="*/ 18853 h 1621410"/>
              <a:gd name="connsiteX66" fmla="*/ 311085 w 2160548"/>
              <a:gd name="connsiteY66" fmla="*/ 0 h 1621410"/>
              <a:gd name="connsiteX67" fmla="*/ 386499 w 2160548"/>
              <a:gd name="connsiteY67" fmla="*/ 28280 h 162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160548" h="1621410">
                <a:moveTo>
                  <a:pt x="339365" y="0"/>
                </a:moveTo>
                <a:lnTo>
                  <a:pt x="339365" y="0"/>
                </a:lnTo>
                <a:cubicBezTo>
                  <a:pt x="377072" y="15711"/>
                  <a:pt x="414238" y="32791"/>
                  <a:pt x="452487" y="47134"/>
                </a:cubicBezTo>
                <a:cubicBezTo>
                  <a:pt x="590684" y="98957"/>
                  <a:pt x="353331" y="-5179"/>
                  <a:pt x="546755" y="75414"/>
                </a:cubicBezTo>
                <a:cubicBezTo>
                  <a:pt x="566213" y="83521"/>
                  <a:pt x="582949" y="98263"/>
                  <a:pt x="603316" y="103694"/>
                </a:cubicBezTo>
                <a:cubicBezTo>
                  <a:pt x="630810" y="111026"/>
                  <a:pt x="659877" y="109979"/>
                  <a:pt x="688157" y="113121"/>
                </a:cubicBezTo>
                <a:cubicBezTo>
                  <a:pt x="866746" y="164147"/>
                  <a:pt x="642883" y="103421"/>
                  <a:pt x="820132" y="141402"/>
                </a:cubicBezTo>
                <a:cubicBezTo>
                  <a:pt x="920574" y="162925"/>
                  <a:pt x="851469" y="155210"/>
                  <a:pt x="923827" y="169682"/>
                </a:cubicBezTo>
                <a:cubicBezTo>
                  <a:pt x="942570" y="173431"/>
                  <a:pt x="961284" y="178493"/>
                  <a:pt x="980388" y="179109"/>
                </a:cubicBezTo>
                <a:cubicBezTo>
                  <a:pt x="1156292" y="184783"/>
                  <a:pt x="1332322" y="185394"/>
                  <a:pt x="1508289" y="188536"/>
                </a:cubicBezTo>
                <a:cubicBezTo>
                  <a:pt x="1552281" y="191678"/>
                  <a:pt x="1596729" y="190903"/>
                  <a:pt x="1640264" y="197963"/>
                </a:cubicBezTo>
                <a:cubicBezTo>
                  <a:pt x="1713271" y="209802"/>
                  <a:pt x="1857081" y="245097"/>
                  <a:pt x="1857081" y="245097"/>
                </a:cubicBezTo>
                <a:cubicBezTo>
                  <a:pt x="1934557" y="283835"/>
                  <a:pt x="1928271" y="273495"/>
                  <a:pt x="1989056" y="329938"/>
                </a:cubicBezTo>
                <a:cubicBezTo>
                  <a:pt x="2015107" y="354128"/>
                  <a:pt x="2048571" y="373555"/>
                  <a:pt x="2064470" y="405352"/>
                </a:cubicBezTo>
                <a:cubicBezTo>
                  <a:pt x="2077039" y="430490"/>
                  <a:pt x="2095361" y="453501"/>
                  <a:pt x="2102178" y="480767"/>
                </a:cubicBezTo>
                <a:cubicBezTo>
                  <a:pt x="2105320" y="493336"/>
                  <a:pt x="2108046" y="506017"/>
                  <a:pt x="2111605" y="518474"/>
                </a:cubicBezTo>
                <a:cubicBezTo>
                  <a:pt x="2114335" y="528028"/>
                  <a:pt x="2118621" y="537114"/>
                  <a:pt x="2121031" y="546754"/>
                </a:cubicBezTo>
                <a:cubicBezTo>
                  <a:pt x="2124917" y="562298"/>
                  <a:pt x="2125391" y="578688"/>
                  <a:pt x="2130458" y="593888"/>
                </a:cubicBezTo>
                <a:cubicBezTo>
                  <a:pt x="2134902" y="607219"/>
                  <a:pt x="2143027" y="619026"/>
                  <a:pt x="2149312" y="631595"/>
                </a:cubicBezTo>
                <a:cubicBezTo>
                  <a:pt x="2161109" y="749565"/>
                  <a:pt x="2167174" y="762080"/>
                  <a:pt x="2149312" y="904973"/>
                </a:cubicBezTo>
                <a:cubicBezTo>
                  <a:pt x="2143875" y="948465"/>
                  <a:pt x="2128044" y="947508"/>
                  <a:pt x="2111605" y="980387"/>
                </a:cubicBezTo>
                <a:cubicBezTo>
                  <a:pt x="2107161" y="989275"/>
                  <a:pt x="2106622" y="999780"/>
                  <a:pt x="2102178" y="1008668"/>
                </a:cubicBezTo>
                <a:cubicBezTo>
                  <a:pt x="2085358" y="1042307"/>
                  <a:pt x="2072674" y="1043733"/>
                  <a:pt x="2045617" y="1074655"/>
                </a:cubicBezTo>
                <a:cubicBezTo>
                  <a:pt x="1989627" y="1138643"/>
                  <a:pt x="2048187" y="1089225"/>
                  <a:pt x="1979629" y="1140643"/>
                </a:cubicBezTo>
                <a:cubicBezTo>
                  <a:pt x="1973345" y="1150070"/>
                  <a:pt x="1965843" y="1158790"/>
                  <a:pt x="1960776" y="1168923"/>
                </a:cubicBezTo>
                <a:cubicBezTo>
                  <a:pt x="1956332" y="1177811"/>
                  <a:pt x="1956279" y="1188576"/>
                  <a:pt x="1951349" y="1197204"/>
                </a:cubicBezTo>
                <a:cubicBezTo>
                  <a:pt x="1943554" y="1210845"/>
                  <a:pt x="1932495" y="1222342"/>
                  <a:pt x="1923068" y="1234911"/>
                </a:cubicBezTo>
                <a:cubicBezTo>
                  <a:pt x="1919926" y="1247480"/>
                  <a:pt x="1913642" y="1259662"/>
                  <a:pt x="1913642" y="1272618"/>
                </a:cubicBezTo>
                <a:cubicBezTo>
                  <a:pt x="1913642" y="1310456"/>
                  <a:pt x="1918375" y="1348194"/>
                  <a:pt x="1923068" y="1385740"/>
                </a:cubicBezTo>
                <a:cubicBezTo>
                  <a:pt x="1924675" y="1398596"/>
                  <a:pt x="1929954" y="1410743"/>
                  <a:pt x="1932495" y="1423447"/>
                </a:cubicBezTo>
                <a:cubicBezTo>
                  <a:pt x="1936244" y="1442190"/>
                  <a:pt x="1938780" y="1461154"/>
                  <a:pt x="1941922" y="1480008"/>
                </a:cubicBezTo>
                <a:cubicBezTo>
                  <a:pt x="1933986" y="1503816"/>
                  <a:pt x="1928244" y="1530977"/>
                  <a:pt x="1904215" y="1545995"/>
                </a:cubicBezTo>
                <a:cubicBezTo>
                  <a:pt x="1890628" y="1554487"/>
                  <a:pt x="1873015" y="1553745"/>
                  <a:pt x="1857081" y="1555422"/>
                </a:cubicBezTo>
                <a:cubicBezTo>
                  <a:pt x="1813220" y="1560039"/>
                  <a:pt x="1769098" y="1561707"/>
                  <a:pt x="1725106" y="1564849"/>
                </a:cubicBezTo>
                <a:lnTo>
                  <a:pt x="1253765" y="1545995"/>
                </a:lnTo>
                <a:cubicBezTo>
                  <a:pt x="1215972" y="1544166"/>
                  <a:pt x="1178306" y="1540214"/>
                  <a:pt x="1140644" y="1536569"/>
                </a:cubicBezTo>
                <a:lnTo>
                  <a:pt x="961534" y="1517715"/>
                </a:lnTo>
                <a:cubicBezTo>
                  <a:pt x="886120" y="1520857"/>
                  <a:pt x="810012" y="1516468"/>
                  <a:pt x="735291" y="1527142"/>
                </a:cubicBezTo>
                <a:cubicBezTo>
                  <a:pt x="719738" y="1529364"/>
                  <a:pt x="711225" y="1547627"/>
                  <a:pt x="697584" y="1555422"/>
                </a:cubicBezTo>
                <a:cubicBezTo>
                  <a:pt x="688956" y="1560352"/>
                  <a:pt x="678730" y="1561707"/>
                  <a:pt x="669303" y="1564849"/>
                </a:cubicBezTo>
                <a:cubicBezTo>
                  <a:pt x="666161" y="1574276"/>
                  <a:pt x="667511" y="1586769"/>
                  <a:pt x="659877" y="1593130"/>
                </a:cubicBezTo>
                <a:cubicBezTo>
                  <a:pt x="640297" y="1609447"/>
                  <a:pt x="589160" y="1616700"/>
                  <a:pt x="565609" y="1621410"/>
                </a:cubicBezTo>
                <a:cubicBezTo>
                  <a:pt x="480768" y="1618268"/>
                  <a:pt x="395796" y="1617631"/>
                  <a:pt x="311085" y="1611983"/>
                </a:cubicBezTo>
                <a:cubicBezTo>
                  <a:pt x="301170" y="1611322"/>
                  <a:pt x="291073" y="1608068"/>
                  <a:pt x="282805" y="1602556"/>
                </a:cubicBezTo>
                <a:cubicBezTo>
                  <a:pt x="271712" y="1595161"/>
                  <a:pt x="263200" y="1584398"/>
                  <a:pt x="254524" y="1574276"/>
                </a:cubicBezTo>
                <a:cubicBezTo>
                  <a:pt x="244299" y="1562347"/>
                  <a:pt x="236590" y="1548393"/>
                  <a:pt x="226244" y="1536569"/>
                </a:cubicBezTo>
                <a:cubicBezTo>
                  <a:pt x="214539" y="1523191"/>
                  <a:pt x="199449" y="1512892"/>
                  <a:pt x="188536" y="1498861"/>
                </a:cubicBezTo>
                <a:cubicBezTo>
                  <a:pt x="165917" y="1469780"/>
                  <a:pt x="153792" y="1438665"/>
                  <a:pt x="141402" y="1404593"/>
                </a:cubicBezTo>
                <a:cubicBezTo>
                  <a:pt x="134610" y="1385916"/>
                  <a:pt x="128833" y="1366886"/>
                  <a:pt x="122549" y="1348033"/>
                </a:cubicBezTo>
                <a:lnTo>
                  <a:pt x="113122" y="1319752"/>
                </a:lnTo>
                <a:cubicBezTo>
                  <a:pt x="113646" y="1309791"/>
                  <a:pt x="134747" y="1128717"/>
                  <a:pt x="113122" y="1074655"/>
                </a:cubicBezTo>
                <a:cubicBezTo>
                  <a:pt x="108171" y="1062277"/>
                  <a:pt x="94269" y="1055802"/>
                  <a:pt x="84842" y="1046375"/>
                </a:cubicBezTo>
                <a:cubicBezTo>
                  <a:pt x="81700" y="1027521"/>
                  <a:pt x="77941" y="1008760"/>
                  <a:pt x="75415" y="989814"/>
                </a:cubicBezTo>
                <a:cubicBezTo>
                  <a:pt x="71654" y="961609"/>
                  <a:pt x="72161" y="932750"/>
                  <a:pt x="65988" y="904973"/>
                </a:cubicBezTo>
                <a:cubicBezTo>
                  <a:pt x="59521" y="875873"/>
                  <a:pt x="47135" y="848412"/>
                  <a:pt x="37708" y="820132"/>
                </a:cubicBezTo>
                <a:cubicBezTo>
                  <a:pt x="31915" y="773791"/>
                  <a:pt x="27915" y="733462"/>
                  <a:pt x="18854" y="688156"/>
                </a:cubicBezTo>
                <a:cubicBezTo>
                  <a:pt x="12935" y="658564"/>
                  <a:pt x="8985" y="649123"/>
                  <a:pt x="0" y="622169"/>
                </a:cubicBezTo>
                <a:cubicBezTo>
                  <a:pt x="3142" y="609600"/>
                  <a:pt x="4323" y="596370"/>
                  <a:pt x="9427" y="584461"/>
                </a:cubicBezTo>
                <a:cubicBezTo>
                  <a:pt x="13890" y="574048"/>
                  <a:pt x="21696" y="565400"/>
                  <a:pt x="28281" y="556181"/>
                </a:cubicBezTo>
                <a:cubicBezTo>
                  <a:pt x="60171" y="511535"/>
                  <a:pt x="45787" y="525656"/>
                  <a:pt x="84842" y="499620"/>
                </a:cubicBezTo>
                <a:lnTo>
                  <a:pt x="141402" y="414779"/>
                </a:lnTo>
                <a:cubicBezTo>
                  <a:pt x="149197" y="403086"/>
                  <a:pt x="153971" y="389641"/>
                  <a:pt x="160256" y="377072"/>
                </a:cubicBezTo>
                <a:cubicBezTo>
                  <a:pt x="163398" y="361361"/>
                  <a:pt x="165079" y="345285"/>
                  <a:pt x="169683" y="329938"/>
                </a:cubicBezTo>
                <a:cubicBezTo>
                  <a:pt x="174545" y="313730"/>
                  <a:pt x="186733" y="299629"/>
                  <a:pt x="188536" y="282804"/>
                </a:cubicBezTo>
                <a:cubicBezTo>
                  <a:pt x="196243" y="210875"/>
                  <a:pt x="186963" y="137486"/>
                  <a:pt x="197963" y="65987"/>
                </a:cubicBezTo>
                <a:cubicBezTo>
                  <a:pt x="199592" y="55398"/>
                  <a:pt x="244610" y="23259"/>
                  <a:pt x="254524" y="18853"/>
                </a:cubicBezTo>
                <a:cubicBezTo>
                  <a:pt x="272685" y="10782"/>
                  <a:pt x="311085" y="0"/>
                  <a:pt x="311085" y="0"/>
                </a:cubicBezTo>
                <a:cubicBezTo>
                  <a:pt x="374312" y="21075"/>
                  <a:pt x="349871" y="9965"/>
                  <a:pt x="386499" y="28280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Transformed portion</a:t>
            </a:r>
            <a:endParaRPr lang="en-US" dirty="0"/>
          </a:p>
        </p:txBody>
      </p:sp>
      <p:cxnSp>
        <p:nvCxnSpPr>
          <p:cNvPr id="32" name="Curved Connector 31"/>
          <p:cNvCxnSpPr>
            <a:stCxn id="12" idx="0"/>
          </p:cNvCxnSpPr>
          <p:nvPr/>
        </p:nvCxnSpPr>
        <p:spPr>
          <a:xfrm rot="5400000" flipH="1" flipV="1">
            <a:off x="4446059" y="4065673"/>
            <a:ext cx="1635160" cy="1636616"/>
          </a:xfrm>
          <a:prstGeom prst="curved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203914" y="4782698"/>
            <a:ext cx="2843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Mapping  Phase</a:t>
            </a:r>
            <a:endParaRPr lang="en-US" b="1" dirty="0"/>
          </a:p>
          <a:p>
            <a:pPr algn="ctr"/>
            <a:r>
              <a:rPr lang="en-US" dirty="0" smtClean="0"/>
              <a:t>(Identifies modified portion)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47855" y="4733910"/>
            <a:ext cx="2268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Transformation Phase</a:t>
            </a:r>
            <a:endParaRPr lang="en-US" b="1" dirty="0"/>
          </a:p>
        </p:txBody>
      </p:sp>
      <p:sp>
        <p:nvSpPr>
          <p:cNvPr id="4" name="Right Arrow 3"/>
          <p:cNvSpPr/>
          <p:nvPr/>
        </p:nvSpPr>
        <p:spPr>
          <a:xfrm>
            <a:off x="4026231" y="3505200"/>
            <a:ext cx="698169" cy="561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6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4" grpId="0" animBg="1"/>
      <p:bldP spid="15" grpId="0"/>
      <p:bldP spid="20" grpId="0"/>
      <p:bldP spid="21" grpId="0" animBg="1"/>
      <p:bldP spid="33" grpId="0"/>
      <p:bldP spid="35" grpId="0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Mapping Phase Illustration</a:t>
            </a:r>
            <a:endParaRPr lang="en-US" sz="4100" dirty="0"/>
          </a:p>
        </p:txBody>
      </p:sp>
      <p:grpSp>
        <p:nvGrpSpPr>
          <p:cNvPr id="127" name="Group 126"/>
          <p:cNvGrpSpPr/>
          <p:nvPr/>
        </p:nvGrpSpPr>
        <p:grpSpPr>
          <a:xfrm>
            <a:off x="2754167" y="3927306"/>
            <a:ext cx="4710401" cy="2221627"/>
            <a:chOff x="1272310" y="1611868"/>
            <a:chExt cx="4395812" cy="2100168"/>
          </a:xfrm>
        </p:grpSpPr>
        <p:sp>
          <p:nvSpPr>
            <p:cNvPr id="128" name="Oval 127"/>
            <p:cNvSpPr/>
            <p:nvPr/>
          </p:nvSpPr>
          <p:spPr>
            <a:xfrm>
              <a:off x="2512057" y="2286000"/>
              <a:ext cx="671945" cy="68580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29" name="Oval 128"/>
            <p:cNvSpPr/>
            <p:nvPr/>
          </p:nvSpPr>
          <p:spPr>
            <a:xfrm>
              <a:off x="1272310" y="2286000"/>
              <a:ext cx="671945" cy="6858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30" name="Oval 129"/>
            <p:cNvSpPr/>
            <p:nvPr/>
          </p:nvSpPr>
          <p:spPr>
            <a:xfrm>
              <a:off x="3751804" y="2286000"/>
              <a:ext cx="671945" cy="6858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31" name="Oval 130"/>
            <p:cNvSpPr/>
            <p:nvPr/>
          </p:nvSpPr>
          <p:spPr>
            <a:xfrm>
              <a:off x="4991550" y="2286000"/>
              <a:ext cx="671945" cy="6858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132" name="Straight Arrow Connector 131"/>
            <p:cNvCxnSpPr>
              <a:stCxn id="133" idx="2"/>
              <a:endCxn id="129" idx="0"/>
            </p:cNvCxnSpPr>
            <p:nvPr/>
          </p:nvCxnSpPr>
          <p:spPr>
            <a:xfrm>
              <a:off x="1608282" y="1981200"/>
              <a:ext cx="1" cy="30480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TextBox 132"/>
            <p:cNvSpPr txBox="1"/>
            <p:nvPr/>
          </p:nvSpPr>
          <p:spPr>
            <a:xfrm flipH="1">
              <a:off x="1474932" y="1611868"/>
              <a:ext cx="2667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134" name="Straight Arrow Connector 133"/>
            <p:cNvCxnSpPr>
              <a:stCxn id="129" idx="6"/>
              <a:endCxn id="128" idx="2"/>
            </p:cNvCxnSpPr>
            <p:nvPr/>
          </p:nvCxnSpPr>
          <p:spPr>
            <a:xfrm>
              <a:off x="1944255" y="2628900"/>
              <a:ext cx="567802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128" idx="6"/>
              <a:endCxn id="130" idx="2"/>
            </p:cNvCxnSpPr>
            <p:nvPr/>
          </p:nvCxnSpPr>
          <p:spPr>
            <a:xfrm>
              <a:off x="3184002" y="2628900"/>
              <a:ext cx="567802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130" idx="6"/>
              <a:endCxn id="131" idx="2"/>
            </p:cNvCxnSpPr>
            <p:nvPr/>
          </p:nvCxnSpPr>
          <p:spPr>
            <a:xfrm>
              <a:off x="4423749" y="2628900"/>
              <a:ext cx="567801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ysDash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>
              <a:stCxn id="138" idx="2"/>
              <a:endCxn id="130" idx="0"/>
            </p:cNvCxnSpPr>
            <p:nvPr/>
          </p:nvCxnSpPr>
          <p:spPr>
            <a:xfrm>
              <a:off x="4087776" y="1981200"/>
              <a:ext cx="1" cy="30480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xtBox 137"/>
            <p:cNvSpPr txBox="1"/>
            <p:nvPr/>
          </p:nvSpPr>
          <p:spPr>
            <a:xfrm flipH="1">
              <a:off x="3954426" y="1611868"/>
              <a:ext cx="2667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139" name="Straight Arrow Connector 138"/>
            <p:cNvCxnSpPr>
              <a:stCxn id="140" idx="0"/>
              <a:endCxn id="128" idx="4"/>
            </p:cNvCxnSpPr>
            <p:nvPr/>
          </p:nvCxnSpPr>
          <p:spPr>
            <a:xfrm flipV="1">
              <a:off x="2848029" y="2971800"/>
              <a:ext cx="1" cy="39109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/>
            <p:cNvSpPr txBox="1"/>
            <p:nvPr/>
          </p:nvSpPr>
          <p:spPr>
            <a:xfrm flipH="1">
              <a:off x="2725960" y="3362896"/>
              <a:ext cx="244138" cy="34914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cxnSp>
          <p:nvCxnSpPr>
            <p:cNvPr id="141" name="Straight Arrow Connector 140"/>
            <p:cNvCxnSpPr>
              <a:stCxn id="142" idx="0"/>
              <a:endCxn id="131" idx="4"/>
            </p:cNvCxnSpPr>
            <p:nvPr/>
          </p:nvCxnSpPr>
          <p:spPr>
            <a:xfrm flipH="1" flipV="1">
              <a:off x="5327523" y="2971800"/>
              <a:ext cx="5926" cy="39109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TextBox 141"/>
            <p:cNvSpPr txBox="1"/>
            <p:nvPr/>
          </p:nvSpPr>
          <p:spPr>
            <a:xfrm flipH="1">
              <a:off x="4998776" y="3362896"/>
              <a:ext cx="669346" cy="34914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err="1" smtClean="0"/>
                <a:t>retval</a:t>
              </a:r>
              <a:endParaRPr lang="en-US" dirty="0"/>
            </a:p>
          </p:txBody>
        </p:sp>
        <p:sp>
          <p:nvSpPr>
            <p:cNvPr id="143" name="TextBox 142"/>
            <p:cNvSpPr txBox="1"/>
            <p:nvPr/>
          </p:nvSpPr>
          <p:spPr>
            <a:xfrm flipH="1">
              <a:off x="1916573" y="2286000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44" name="TextBox 143"/>
            <p:cNvSpPr txBox="1"/>
            <p:nvPr/>
          </p:nvSpPr>
          <p:spPr>
            <a:xfrm flipH="1">
              <a:off x="3170161" y="2286000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45" name="TextBox 144"/>
            <p:cNvSpPr txBox="1"/>
            <p:nvPr/>
          </p:nvSpPr>
          <p:spPr>
            <a:xfrm flipH="1">
              <a:off x="4384521" y="2287277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cxnSp>
        <p:nvCxnSpPr>
          <p:cNvPr id="147" name="Curved Connector 146"/>
          <p:cNvCxnSpPr>
            <a:stCxn id="129" idx="0"/>
            <a:endCxn id="151" idx="4"/>
          </p:cNvCxnSpPr>
          <p:nvPr/>
        </p:nvCxnSpPr>
        <p:spPr>
          <a:xfrm rot="5400000" flipH="1" flipV="1">
            <a:off x="3038986" y="3085827"/>
            <a:ext cx="1629796" cy="1479400"/>
          </a:xfrm>
          <a:prstGeom prst="curvedConnector3">
            <a:avLst>
              <a:gd name="adj1" fmla="val 50000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urved Connector 147"/>
          <p:cNvCxnSpPr>
            <a:stCxn id="130" idx="0"/>
            <a:endCxn id="151" idx="5"/>
          </p:cNvCxnSpPr>
          <p:nvPr/>
        </p:nvCxnSpPr>
        <p:spPr>
          <a:xfrm rot="16200000" flipV="1">
            <a:off x="4436025" y="3305324"/>
            <a:ext cx="1730229" cy="939973"/>
          </a:xfrm>
          <a:prstGeom prst="curvedConnector3">
            <a:avLst>
              <a:gd name="adj1" fmla="val 50000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urved Connector 148"/>
          <p:cNvCxnSpPr>
            <a:stCxn id="131" idx="0"/>
            <a:endCxn id="152" idx="4"/>
          </p:cNvCxnSpPr>
          <p:nvPr/>
        </p:nvCxnSpPr>
        <p:spPr>
          <a:xfrm rot="16200000" flipV="1">
            <a:off x="5651564" y="3192395"/>
            <a:ext cx="1629796" cy="1266264"/>
          </a:xfrm>
          <a:prstGeom prst="curvedConnector3">
            <a:avLst>
              <a:gd name="adj1" fmla="val 50000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0" name="Group 149"/>
          <p:cNvGrpSpPr/>
          <p:nvPr/>
        </p:nvGrpSpPr>
        <p:grpSpPr>
          <a:xfrm>
            <a:off x="4044476" y="1639029"/>
            <a:ext cx="2124826" cy="1371600"/>
            <a:chOff x="3538669" y="1600200"/>
            <a:chExt cx="2124826" cy="1371600"/>
          </a:xfrm>
        </p:grpSpPr>
        <p:sp>
          <p:nvSpPr>
            <p:cNvPr id="151" name="Oval 150"/>
            <p:cNvSpPr/>
            <p:nvPr/>
          </p:nvSpPr>
          <p:spPr>
            <a:xfrm>
              <a:off x="3751804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52" name="Oval 151"/>
            <p:cNvSpPr/>
            <p:nvPr/>
          </p:nvSpPr>
          <p:spPr>
            <a:xfrm>
              <a:off x="4991550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153" name="Straight Arrow Connector 152"/>
            <p:cNvCxnSpPr>
              <a:stCxn id="154" idx="2"/>
              <a:endCxn id="151" idx="0"/>
            </p:cNvCxnSpPr>
            <p:nvPr/>
          </p:nvCxnSpPr>
          <p:spPr>
            <a:xfrm>
              <a:off x="3680695" y="1969532"/>
              <a:ext cx="407082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TextBox 153"/>
            <p:cNvSpPr txBox="1"/>
            <p:nvPr/>
          </p:nvSpPr>
          <p:spPr>
            <a:xfrm flipH="1">
              <a:off x="3538669" y="1600200"/>
              <a:ext cx="28405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155" name="Straight Arrow Connector 154"/>
            <p:cNvCxnSpPr>
              <a:stCxn id="151" idx="6"/>
              <a:endCxn id="152" idx="2"/>
            </p:cNvCxnSpPr>
            <p:nvPr/>
          </p:nvCxnSpPr>
          <p:spPr>
            <a:xfrm>
              <a:off x="4423749" y="2628900"/>
              <a:ext cx="567801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/>
            <p:cNvCxnSpPr>
              <a:stCxn id="157" idx="2"/>
              <a:endCxn id="151" idx="0"/>
            </p:cNvCxnSpPr>
            <p:nvPr/>
          </p:nvCxnSpPr>
          <p:spPr>
            <a:xfrm flipH="1">
              <a:off x="4087777" y="1969532"/>
              <a:ext cx="323854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 flipH="1">
              <a:off x="4267200" y="1600200"/>
              <a:ext cx="28886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158" name="TextBox 157"/>
            <p:cNvSpPr txBox="1"/>
            <p:nvPr/>
          </p:nvSpPr>
          <p:spPr>
            <a:xfrm flipH="1">
              <a:off x="4384521" y="2287277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cxnSp>
        <p:nvCxnSpPr>
          <p:cNvPr id="177" name="Curved Connector 176"/>
          <p:cNvCxnSpPr>
            <a:stCxn id="131" idx="0"/>
            <a:endCxn id="128" idx="0"/>
          </p:cNvCxnSpPr>
          <p:nvPr/>
        </p:nvCxnSpPr>
        <p:spPr>
          <a:xfrm rot="16200000" flipV="1">
            <a:off x="5771124" y="3311955"/>
            <a:ext cx="12700" cy="2656940"/>
          </a:xfrm>
          <a:prstGeom prst="curvedConnector3">
            <a:avLst>
              <a:gd name="adj1" fmla="val 4917528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60"/>
          <p:cNvCxnSpPr>
            <a:stCxn id="128" idx="1"/>
            <a:endCxn id="128" idx="7"/>
          </p:cNvCxnSpPr>
          <p:nvPr/>
        </p:nvCxnSpPr>
        <p:spPr>
          <a:xfrm rot="5400000" flipH="1" flipV="1">
            <a:off x="4442653" y="4492096"/>
            <a:ext cx="12700" cy="509141"/>
          </a:xfrm>
          <a:prstGeom prst="curvedConnector3">
            <a:avLst>
              <a:gd name="adj1" fmla="val 5605614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676400" y="2483063"/>
            <a:ext cx="1819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Concrete state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497308" y="4818490"/>
            <a:ext cx="1949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Transformer graph</a:t>
            </a:r>
          </a:p>
        </p:txBody>
      </p:sp>
    </p:spTree>
    <p:extLst>
      <p:ext uri="{BB962C8B-B14F-4D97-AF65-F5344CB8AC3E}">
        <p14:creationId xmlns:p14="http://schemas.microsoft.com/office/powerpoint/2010/main" val="33325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Transformation Phase Illustration</a:t>
            </a:r>
            <a:endParaRPr lang="en-US" sz="4100" dirty="0"/>
          </a:p>
        </p:txBody>
      </p:sp>
      <p:sp>
        <p:nvSpPr>
          <p:cNvPr id="5" name="Oval 4"/>
          <p:cNvSpPr/>
          <p:nvPr/>
        </p:nvSpPr>
        <p:spPr>
          <a:xfrm>
            <a:off x="3109049" y="4979537"/>
            <a:ext cx="720033" cy="72546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/>
          <p:cNvSpPr/>
          <p:nvPr/>
        </p:nvSpPr>
        <p:spPr>
          <a:xfrm>
            <a:off x="1780579" y="4979537"/>
            <a:ext cx="720033" cy="72546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37520" y="4979537"/>
            <a:ext cx="720033" cy="72546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765989" y="4979537"/>
            <a:ext cx="720033" cy="72546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9" name="Straight Arrow Connector 8"/>
          <p:cNvCxnSpPr>
            <a:stCxn id="10" idx="2"/>
            <a:endCxn id="6" idx="0"/>
          </p:cNvCxnSpPr>
          <p:nvPr/>
        </p:nvCxnSpPr>
        <p:spPr>
          <a:xfrm>
            <a:off x="2140595" y="4657110"/>
            <a:ext cx="1" cy="32242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flipH="1">
            <a:off x="1997702" y="4266418"/>
            <a:ext cx="285787" cy="39069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6" idx="6"/>
            <a:endCxn id="5" idx="2"/>
          </p:cNvCxnSpPr>
          <p:nvPr/>
        </p:nvCxnSpPr>
        <p:spPr>
          <a:xfrm>
            <a:off x="2500612" y="5342268"/>
            <a:ext cx="608437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6"/>
            <a:endCxn id="7" idx="2"/>
          </p:cNvCxnSpPr>
          <p:nvPr/>
        </p:nvCxnSpPr>
        <p:spPr>
          <a:xfrm>
            <a:off x="3829082" y="5342268"/>
            <a:ext cx="608437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6"/>
            <a:endCxn id="8" idx="2"/>
          </p:cNvCxnSpPr>
          <p:nvPr/>
        </p:nvCxnSpPr>
        <p:spPr>
          <a:xfrm>
            <a:off x="5157553" y="5342268"/>
            <a:ext cx="608436" cy="0"/>
          </a:xfrm>
          <a:prstGeom prst="straightConnector1">
            <a:avLst/>
          </a:prstGeom>
          <a:ln w="22225">
            <a:solidFill>
              <a:schemeClr val="tx1"/>
            </a:solidFill>
            <a:prstDash val="sys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5" idx="2"/>
            <a:endCxn id="7" idx="0"/>
          </p:cNvCxnSpPr>
          <p:nvPr/>
        </p:nvCxnSpPr>
        <p:spPr>
          <a:xfrm>
            <a:off x="4797536" y="4657110"/>
            <a:ext cx="1" cy="32242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flipH="1">
            <a:off x="4654642" y="4266418"/>
            <a:ext cx="285787" cy="39069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7" idx="0"/>
            <a:endCxn id="5" idx="4"/>
          </p:cNvCxnSpPr>
          <p:nvPr/>
        </p:nvCxnSpPr>
        <p:spPr>
          <a:xfrm flipV="1">
            <a:off x="3469065" y="5704999"/>
            <a:ext cx="1" cy="413714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flipH="1">
            <a:off x="3338260" y="6118713"/>
            <a:ext cx="261610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9" idx="0"/>
            <a:endCxn id="8" idx="4"/>
          </p:cNvCxnSpPr>
          <p:nvPr/>
        </p:nvCxnSpPr>
        <p:spPr>
          <a:xfrm flipH="1" flipV="1">
            <a:off x="6126006" y="5704999"/>
            <a:ext cx="10033" cy="413714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flipH="1">
            <a:off x="5777415" y="6118713"/>
            <a:ext cx="717248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err="1" smtClean="0"/>
              <a:t>retval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 flipH="1">
            <a:off x="2485780" y="4951576"/>
            <a:ext cx="638100" cy="39069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 flipH="1">
            <a:off x="3814251" y="4979537"/>
            <a:ext cx="638100" cy="39069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 flipH="1">
            <a:off x="5115517" y="4980888"/>
            <a:ext cx="638100" cy="39069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cxnSp>
        <p:nvCxnSpPr>
          <p:cNvPr id="23" name="Curved Connector 22"/>
          <p:cNvCxnSpPr>
            <a:stCxn id="6" idx="0"/>
            <a:endCxn id="27" idx="4"/>
          </p:cNvCxnSpPr>
          <p:nvPr/>
        </p:nvCxnSpPr>
        <p:spPr>
          <a:xfrm rot="5400000" flipH="1" flipV="1">
            <a:off x="1750331" y="3411508"/>
            <a:ext cx="1958294" cy="1177764"/>
          </a:xfrm>
          <a:prstGeom prst="curvedConnector3">
            <a:avLst>
              <a:gd name="adj1" fmla="val 50000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7" idx="0"/>
            <a:endCxn id="27" idx="5"/>
          </p:cNvCxnSpPr>
          <p:nvPr/>
        </p:nvCxnSpPr>
        <p:spPr>
          <a:xfrm rot="16200000" flipV="1">
            <a:off x="3147370" y="3329369"/>
            <a:ext cx="2058727" cy="1241609"/>
          </a:xfrm>
          <a:prstGeom prst="curvedConnector3">
            <a:avLst>
              <a:gd name="adj1" fmla="val 50000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8" idx="0"/>
            <a:endCxn id="28" idx="4"/>
          </p:cNvCxnSpPr>
          <p:nvPr/>
        </p:nvCxnSpPr>
        <p:spPr>
          <a:xfrm rot="16200000" flipV="1">
            <a:off x="4362909" y="3216440"/>
            <a:ext cx="1958294" cy="1567900"/>
          </a:xfrm>
          <a:prstGeom prst="curvedConnector3">
            <a:avLst>
              <a:gd name="adj1" fmla="val 50000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982387" y="2335443"/>
            <a:ext cx="671945" cy="685800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4222133" y="2335443"/>
            <a:ext cx="671945" cy="685800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30" idx="2"/>
            <a:endCxn id="27" idx="0"/>
          </p:cNvCxnSpPr>
          <p:nvPr/>
        </p:nvCxnSpPr>
        <p:spPr>
          <a:xfrm>
            <a:off x="2911278" y="2018975"/>
            <a:ext cx="407082" cy="31646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flipH="1">
            <a:off x="2769252" y="1649643"/>
            <a:ext cx="284052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27" idx="6"/>
            <a:endCxn id="28" idx="2"/>
          </p:cNvCxnSpPr>
          <p:nvPr/>
        </p:nvCxnSpPr>
        <p:spPr>
          <a:xfrm>
            <a:off x="3654332" y="2678343"/>
            <a:ext cx="567801" cy="0"/>
          </a:xfrm>
          <a:prstGeom prst="straightConnector1">
            <a:avLst/>
          </a:prstGeom>
          <a:ln w="22225">
            <a:solidFill>
              <a:schemeClr val="tx1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3" idx="2"/>
            <a:endCxn id="27" idx="0"/>
          </p:cNvCxnSpPr>
          <p:nvPr/>
        </p:nvCxnSpPr>
        <p:spPr>
          <a:xfrm flipH="1">
            <a:off x="3318360" y="2018975"/>
            <a:ext cx="323854" cy="31646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flipH="1">
            <a:off x="3497783" y="1649643"/>
            <a:ext cx="288862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 flipH="1">
            <a:off x="3615104" y="2336720"/>
            <a:ext cx="595484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cxnSp>
        <p:nvCxnSpPr>
          <p:cNvPr id="35" name="Curved Connector 34"/>
          <p:cNvCxnSpPr>
            <a:stCxn id="8" idx="0"/>
            <a:endCxn id="5" idx="0"/>
          </p:cNvCxnSpPr>
          <p:nvPr/>
        </p:nvCxnSpPr>
        <p:spPr>
          <a:xfrm rot="16200000" flipV="1">
            <a:off x="4797536" y="3651067"/>
            <a:ext cx="12700" cy="2656940"/>
          </a:xfrm>
          <a:prstGeom prst="curvedConnector3">
            <a:avLst>
              <a:gd name="adj1" fmla="val 4917528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60"/>
          <p:cNvCxnSpPr>
            <a:stCxn id="5" idx="1"/>
            <a:endCxn id="5" idx="7"/>
          </p:cNvCxnSpPr>
          <p:nvPr/>
        </p:nvCxnSpPr>
        <p:spPr>
          <a:xfrm rot="5400000" flipH="1" flipV="1">
            <a:off x="3469065" y="4831208"/>
            <a:ext cx="12700" cy="509141"/>
          </a:xfrm>
          <a:prstGeom prst="curvedConnector3">
            <a:avLst>
              <a:gd name="adj1" fmla="val 5605614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736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Transformation Phase Illustration</a:t>
            </a:r>
            <a:endParaRPr lang="en-US" sz="4100" dirty="0"/>
          </a:p>
        </p:txBody>
      </p:sp>
      <p:sp>
        <p:nvSpPr>
          <p:cNvPr id="5" name="Oval 4"/>
          <p:cNvSpPr/>
          <p:nvPr/>
        </p:nvSpPr>
        <p:spPr>
          <a:xfrm>
            <a:off x="3109049" y="4979537"/>
            <a:ext cx="720033" cy="72546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/>
          <p:cNvSpPr/>
          <p:nvPr/>
        </p:nvSpPr>
        <p:spPr>
          <a:xfrm>
            <a:off x="1780579" y="4979537"/>
            <a:ext cx="720033" cy="72546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37520" y="4979537"/>
            <a:ext cx="720033" cy="72546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765989" y="4979537"/>
            <a:ext cx="720033" cy="72546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9" name="Straight Arrow Connector 8"/>
          <p:cNvCxnSpPr>
            <a:stCxn id="10" idx="2"/>
            <a:endCxn id="6" idx="0"/>
          </p:cNvCxnSpPr>
          <p:nvPr/>
        </p:nvCxnSpPr>
        <p:spPr>
          <a:xfrm>
            <a:off x="2140595" y="4657110"/>
            <a:ext cx="1" cy="32242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flipH="1">
            <a:off x="1997702" y="4266418"/>
            <a:ext cx="285787" cy="39069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6" idx="6"/>
            <a:endCxn id="5" idx="2"/>
          </p:cNvCxnSpPr>
          <p:nvPr/>
        </p:nvCxnSpPr>
        <p:spPr>
          <a:xfrm>
            <a:off x="2500612" y="5342268"/>
            <a:ext cx="608437" cy="0"/>
          </a:xfrm>
          <a:prstGeom prst="straightConnector1">
            <a:avLst/>
          </a:prstGeom>
          <a:ln w="22225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6"/>
            <a:endCxn id="7" idx="2"/>
          </p:cNvCxnSpPr>
          <p:nvPr/>
        </p:nvCxnSpPr>
        <p:spPr>
          <a:xfrm>
            <a:off x="3829082" y="5342268"/>
            <a:ext cx="608437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6"/>
            <a:endCxn id="8" idx="2"/>
          </p:cNvCxnSpPr>
          <p:nvPr/>
        </p:nvCxnSpPr>
        <p:spPr>
          <a:xfrm>
            <a:off x="5157553" y="5342268"/>
            <a:ext cx="608436" cy="0"/>
          </a:xfrm>
          <a:prstGeom prst="straightConnector1">
            <a:avLst/>
          </a:prstGeom>
          <a:ln w="22225">
            <a:solidFill>
              <a:schemeClr val="tx1"/>
            </a:solidFill>
            <a:prstDash val="sys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5" idx="2"/>
            <a:endCxn id="7" idx="0"/>
          </p:cNvCxnSpPr>
          <p:nvPr/>
        </p:nvCxnSpPr>
        <p:spPr>
          <a:xfrm>
            <a:off x="4797536" y="4657110"/>
            <a:ext cx="1" cy="32242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flipH="1">
            <a:off x="4654642" y="4266418"/>
            <a:ext cx="285787" cy="39069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7" idx="0"/>
            <a:endCxn id="5" idx="4"/>
          </p:cNvCxnSpPr>
          <p:nvPr/>
        </p:nvCxnSpPr>
        <p:spPr>
          <a:xfrm flipV="1">
            <a:off x="3469065" y="5704999"/>
            <a:ext cx="1" cy="413714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flipH="1">
            <a:off x="3338260" y="6118713"/>
            <a:ext cx="261610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9" idx="0"/>
            <a:endCxn id="8" idx="4"/>
          </p:cNvCxnSpPr>
          <p:nvPr/>
        </p:nvCxnSpPr>
        <p:spPr>
          <a:xfrm flipH="1" flipV="1">
            <a:off x="6126006" y="5704999"/>
            <a:ext cx="10033" cy="413714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flipH="1">
            <a:off x="5777415" y="6118713"/>
            <a:ext cx="717248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err="1" smtClean="0"/>
              <a:t>retval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 flipH="1">
            <a:off x="2485780" y="4951576"/>
            <a:ext cx="638100" cy="39069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 flipH="1">
            <a:off x="3814251" y="4979537"/>
            <a:ext cx="638100" cy="39069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 flipH="1">
            <a:off x="5115517" y="4980888"/>
            <a:ext cx="638100" cy="39069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cxnSp>
        <p:nvCxnSpPr>
          <p:cNvPr id="23" name="Curved Connector 22"/>
          <p:cNvCxnSpPr>
            <a:stCxn id="6" idx="0"/>
            <a:endCxn id="27" idx="4"/>
          </p:cNvCxnSpPr>
          <p:nvPr/>
        </p:nvCxnSpPr>
        <p:spPr>
          <a:xfrm rot="5400000" flipH="1" flipV="1">
            <a:off x="1431062" y="3851303"/>
            <a:ext cx="1837768" cy="418701"/>
          </a:xfrm>
          <a:prstGeom prst="curvedConnector3">
            <a:avLst>
              <a:gd name="adj1" fmla="val 50000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7" idx="0"/>
            <a:endCxn id="27" idx="5"/>
          </p:cNvCxnSpPr>
          <p:nvPr/>
        </p:nvCxnSpPr>
        <p:spPr>
          <a:xfrm rot="16200000" flipV="1">
            <a:off x="2833696" y="3015695"/>
            <a:ext cx="1950707" cy="1976977"/>
          </a:xfrm>
          <a:prstGeom prst="curvedConnector3">
            <a:avLst>
              <a:gd name="adj1" fmla="val 50000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8" idx="0"/>
            <a:endCxn id="28" idx="4"/>
          </p:cNvCxnSpPr>
          <p:nvPr/>
        </p:nvCxnSpPr>
        <p:spPr>
          <a:xfrm rot="16200000" flipV="1">
            <a:off x="4847448" y="3700978"/>
            <a:ext cx="1839045" cy="718073"/>
          </a:xfrm>
          <a:prstGeom prst="curvedConnector3">
            <a:avLst>
              <a:gd name="adj1" fmla="val 50000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189815" y="2370571"/>
            <a:ext cx="738964" cy="771198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5038451" y="2369294"/>
            <a:ext cx="738964" cy="771198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30" idx="2"/>
            <a:endCxn id="27" idx="0"/>
          </p:cNvCxnSpPr>
          <p:nvPr/>
        </p:nvCxnSpPr>
        <p:spPr>
          <a:xfrm>
            <a:off x="2132870" y="2077098"/>
            <a:ext cx="426427" cy="293473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flipH="1">
            <a:off x="1976679" y="1707766"/>
            <a:ext cx="312383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27" idx="7"/>
            <a:endCxn id="28" idx="0"/>
          </p:cNvCxnSpPr>
          <p:nvPr/>
        </p:nvCxnSpPr>
        <p:spPr>
          <a:xfrm rot="5400000" flipH="1" flipV="1">
            <a:off x="4057138" y="1132716"/>
            <a:ext cx="114216" cy="2587373"/>
          </a:xfrm>
          <a:prstGeom prst="curvedConnector3">
            <a:avLst>
              <a:gd name="adj1" fmla="val 300147"/>
            </a:avLst>
          </a:prstGeom>
          <a:ln w="22225">
            <a:solidFill>
              <a:schemeClr val="tx1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3" idx="2"/>
            <a:endCxn id="27" idx="0"/>
          </p:cNvCxnSpPr>
          <p:nvPr/>
        </p:nvCxnSpPr>
        <p:spPr>
          <a:xfrm flipH="1">
            <a:off x="2559297" y="2077098"/>
            <a:ext cx="304749" cy="293473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flipH="1">
            <a:off x="2705210" y="1707766"/>
            <a:ext cx="317673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 flipH="1">
            <a:off x="3665215" y="1707575"/>
            <a:ext cx="654877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cxnSp>
        <p:nvCxnSpPr>
          <p:cNvPr id="35" name="Curved Connector 34"/>
          <p:cNvCxnSpPr>
            <a:stCxn id="8" idx="0"/>
            <a:endCxn id="5" idx="0"/>
          </p:cNvCxnSpPr>
          <p:nvPr/>
        </p:nvCxnSpPr>
        <p:spPr>
          <a:xfrm rot="16200000" flipV="1">
            <a:off x="4797536" y="3651067"/>
            <a:ext cx="12700" cy="2656940"/>
          </a:xfrm>
          <a:prstGeom prst="curvedConnector3">
            <a:avLst>
              <a:gd name="adj1" fmla="val 4917528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60"/>
          <p:cNvCxnSpPr>
            <a:stCxn id="5" idx="1"/>
            <a:endCxn id="5" idx="7"/>
          </p:cNvCxnSpPr>
          <p:nvPr/>
        </p:nvCxnSpPr>
        <p:spPr>
          <a:xfrm rot="5400000" flipH="1" flipV="1">
            <a:off x="3469065" y="4831208"/>
            <a:ext cx="12700" cy="509141"/>
          </a:xfrm>
          <a:prstGeom prst="curvedConnector3">
            <a:avLst>
              <a:gd name="adj1" fmla="val 5605614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7" idx="6"/>
            <a:endCxn id="39" idx="2"/>
          </p:cNvCxnSpPr>
          <p:nvPr/>
        </p:nvCxnSpPr>
        <p:spPr>
          <a:xfrm flipV="1">
            <a:off x="2928779" y="2729401"/>
            <a:ext cx="801207" cy="26769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flipH="1">
            <a:off x="3030993" y="2393076"/>
            <a:ext cx="701743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49" idx="0"/>
            <a:endCxn id="28" idx="3"/>
          </p:cNvCxnSpPr>
          <p:nvPr/>
        </p:nvCxnSpPr>
        <p:spPr>
          <a:xfrm flipV="1">
            <a:off x="4813998" y="3027553"/>
            <a:ext cx="332672" cy="335704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9" idx="3"/>
            <a:endCxn id="27" idx="5"/>
          </p:cNvCxnSpPr>
          <p:nvPr/>
        </p:nvCxnSpPr>
        <p:spPr>
          <a:xfrm rot="5400000">
            <a:off x="3327755" y="2510635"/>
            <a:ext cx="11001" cy="1025389"/>
          </a:xfrm>
          <a:prstGeom prst="curvedConnector3">
            <a:avLst>
              <a:gd name="adj1" fmla="val 3204618"/>
            </a:avLst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3729986" y="2321501"/>
            <a:ext cx="791848" cy="815799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TextBox 43"/>
          <p:cNvSpPr txBox="1"/>
          <p:nvPr/>
        </p:nvSpPr>
        <p:spPr>
          <a:xfrm flipH="1">
            <a:off x="3030993" y="3005877"/>
            <a:ext cx="701743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 flipH="1">
            <a:off x="4419606" y="3363257"/>
            <a:ext cx="788785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err="1" smtClean="0"/>
              <a:t>retval</a:t>
            </a:r>
            <a:endParaRPr lang="en-US" dirty="0"/>
          </a:p>
        </p:txBody>
      </p:sp>
      <p:cxnSp>
        <p:nvCxnSpPr>
          <p:cNvPr id="52" name="Straight Arrow Connector 51"/>
          <p:cNvCxnSpPr>
            <a:stCxn id="49" idx="0"/>
            <a:endCxn id="39" idx="5"/>
          </p:cNvCxnSpPr>
          <p:nvPr/>
        </p:nvCxnSpPr>
        <p:spPr>
          <a:xfrm flipH="1" flipV="1">
            <a:off x="4405871" y="3017829"/>
            <a:ext cx="408127" cy="34542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94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Purity </a:t>
            </a:r>
            <a:r>
              <a:rPr lang="en-US" sz="4800" dirty="0" smtClean="0"/>
              <a:t>Analysis</a:t>
            </a:r>
            <a:r>
              <a:rPr lang="en-US" sz="3600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/>
              <a:t>[</a:t>
            </a:r>
            <a:r>
              <a:rPr lang="en-US" sz="2400" dirty="0" err="1" smtClean="0"/>
              <a:t>Salcianu</a:t>
            </a:r>
            <a:r>
              <a:rPr lang="en-US" sz="2400" dirty="0" smtClean="0"/>
              <a:t> </a:t>
            </a:r>
            <a:r>
              <a:rPr lang="en-US" sz="2400" dirty="0"/>
              <a:t>&amp; </a:t>
            </a:r>
            <a:r>
              <a:rPr lang="en-US" sz="2400" dirty="0" err="1"/>
              <a:t>Rinard</a:t>
            </a:r>
            <a:r>
              <a:rPr lang="en-US" sz="2400" dirty="0"/>
              <a:t> VMCAI ‘05, Whaley &amp; </a:t>
            </a:r>
            <a:r>
              <a:rPr lang="en-US" sz="2400" dirty="0" err="1"/>
              <a:t>Rinard</a:t>
            </a:r>
            <a:r>
              <a:rPr lang="en-US" sz="2400" dirty="0"/>
              <a:t> OOPSLA ‘99]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4800600"/>
          </a:xfrm>
        </p:spPr>
        <p:txBody>
          <a:bodyPr>
            <a:noAutofit/>
          </a:bodyPr>
          <a:lstStyle/>
          <a:p>
            <a:r>
              <a:rPr lang="en-IN" sz="2600" dirty="0" smtClean="0"/>
              <a:t>A </a:t>
            </a:r>
            <a:r>
              <a:rPr lang="en-IN" sz="2600" b="1" dirty="0" smtClean="0"/>
              <a:t>(side) effect analysis </a:t>
            </a:r>
            <a:r>
              <a:rPr lang="en-IN" sz="2600" dirty="0" smtClean="0"/>
              <a:t>for the heap</a:t>
            </a:r>
          </a:p>
          <a:p>
            <a:endParaRPr lang="en-IN" sz="2600" dirty="0" smtClean="0"/>
          </a:p>
          <a:p>
            <a:r>
              <a:rPr lang="en-IN" sz="2600" dirty="0" smtClean="0"/>
              <a:t>A foundational analysis with several applications</a:t>
            </a:r>
          </a:p>
          <a:p>
            <a:pPr lvl="1"/>
            <a:r>
              <a:rPr lang="en-IN" sz="2400" b="1" dirty="0" smtClean="0"/>
              <a:t>Pointer analysis</a:t>
            </a:r>
            <a:endParaRPr lang="en-IN" sz="2400" dirty="0"/>
          </a:p>
          <a:p>
            <a:pPr lvl="1"/>
            <a:r>
              <a:rPr lang="en-IN" sz="2400" b="1" dirty="0" smtClean="0"/>
              <a:t>Escape</a:t>
            </a:r>
            <a:r>
              <a:rPr lang="en-IN" sz="2400" dirty="0" smtClean="0"/>
              <a:t>  </a:t>
            </a:r>
            <a:r>
              <a:rPr lang="en-IN" sz="2400" b="1" dirty="0" smtClean="0"/>
              <a:t>analysis</a:t>
            </a:r>
            <a:endParaRPr lang="en-IN" sz="2400" b="1" dirty="0"/>
          </a:p>
          <a:p>
            <a:pPr lvl="1"/>
            <a:r>
              <a:rPr lang="en-IN" sz="2400" dirty="0" smtClean="0"/>
              <a:t>Checking correctness of speculative </a:t>
            </a:r>
            <a:r>
              <a:rPr lang="en-IN" sz="2400" dirty="0"/>
              <a:t>parallelism [</a:t>
            </a:r>
            <a:r>
              <a:rPr lang="en-IN" sz="2400" dirty="0" err="1" smtClean="0"/>
              <a:t>Prabhu</a:t>
            </a:r>
            <a:r>
              <a:rPr lang="en-IN" sz="2400" dirty="0" smtClean="0"/>
              <a:t> et al., PLDI’10]</a:t>
            </a:r>
            <a:endParaRPr lang="en-IN" sz="2400" dirty="0"/>
          </a:p>
          <a:p>
            <a:pPr lvl="1"/>
            <a:r>
              <a:rPr lang="en-IN" sz="2400" dirty="0" smtClean="0"/>
              <a:t>Lightweight </a:t>
            </a:r>
            <a:r>
              <a:rPr lang="en-IN" sz="2400" dirty="0"/>
              <a:t>b</a:t>
            </a:r>
            <a:r>
              <a:rPr lang="en-IN" sz="2400" dirty="0" smtClean="0"/>
              <a:t>ug finding tools</a:t>
            </a:r>
          </a:p>
          <a:p>
            <a:pPr lvl="1"/>
            <a:r>
              <a:rPr lang="en-IN" sz="2400" dirty="0" smtClean="0"/>
              <a:t>Heavyweight software model checking and verification tools (like SLAM</a:t>
            </a:r>
            <a:r>
              <a:rPr lang="en-IN" sz="2400" dirty="0"/>
              <a:t>)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858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/>
              <a:t>Transformation Phase Illustration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2648" y="4876800"/>
            <a:ext cx="7774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Abstract shape graph representing a set of concrete states</a:t>
            </a:r>
            <a:endParaRPr lang="en-US" sz="2400" dirty="0"/>
          </a:p>
        </p:txBody>
      </p:sp>
      <p:grpSp>
        <p:nvGrpSpPr>
          <p:cNvPr id="62" name="Group 61"/>
          <p:cNvGrpSpPr/>
          <p:nvPr/>
        </p:nvGrpSpPr>
        <p:grpSpPr>
          <a:xfrm>
            <a:off x="1976679" y="1707575"/>
            <a:ext cx="3800736" cy="2025014"/>
            <a:chOff x="1976679" y="1707575"/>
            <a:chExt cx="3800736" cy="2025014"/>
          </a:xfrm>
        </p:grpSpPr>
        <p:sp>
          <p:nvSpPr>
            <p:cNvPr id="46" name="Oval 45"/>
            <p:cNvSpPr/>
            <p:nvPr/>
          </p:nvSpPr>
          <p:spPr>
            <a:xfrm>
              <a:off x="2189815" y="2370571"/>
              <a:ext cx="738964" cy="771198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5038451" y="2369294"/>
              <a:ext cx="738964" cy="771198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48" name="Straight Arrow Connector 47"/>
            <p:cNvCxnSpPr>
              <a:stCxn id="49" idx="2"/>
              <a:endCxn id="46" idx="0"/>
            </p:cNvCxnSpPr>
            <p:nvPr/>
          </p:nvCxnSpPr>
          <p:spPr>
            <a:xfrm>
              <a:off x="2132870" y="2077098"/>
              <a:ext cx="426427" cy="293473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 flipH="1">
              <a:off x="1976679" y="1707766"/>
              <a:ext cx="312383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50" name="Straight Arrow Connector 30"/>
            <p:cNvCxnSpPr>
              <a:stCxn id="46" idx="7"/>
              <a:endCxn id="47" idx="0"/>
            </p:cNvCxnSpPr>
            <p:nvPr/>
          </p:nvCxnSpPr>
          <p:spPr>
            <a:xfrm rot="5400000" flipH="1" flipV="1">
              <a:off x="4057138" y="1132716"/>
              <a:ext cx="114216" cy="2587373"/>
            </a:xfrm>
            <a:prstGeom prst="curvedConnector3">
              <a:avLst>
                <a:gd name="adj1" fmla="val 300147"/>
              </a:avLst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52" idx="2"/>
              <a:endCxn id="46" idx="0"/>
            </p:cNvCxnSpPr>
            <p:nvPr/>
          </p:nvCxnSpPr>
          <p:spPr>
            <a:xfrm flipH="1">
              <a:off x="2559297" y="2077098"/>
              <a:ext cx="304749" cy="293473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 flipH="1">
              <a:off x="2705210" y="1707766"/>
              <a:ext cx="317673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 flipH="1">
              <a:off x="3665215" y="1707575"/>
              <a:ext cx="654877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cxnSp>
          <p:nvCxnSpPr>
            <p:cNvPr id="54" name="Straight Arrow Connector 53"/>
            <p:cNvCxnSpPr>
              <a:stCxn id="46" idx="6"/>
              <a:endCxn id="58" idx="2"/>
            </p:cNvCxnSpPr>
            <p:nvPr/>
          </p:nvCxnSpPr>
          <p:spPr>
            <a:xfrm flipV="1">
              <a:off x="2928779" y="2729401"/>
              <a:ext cx="801207" cy="2676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 flipH="1">
              <a:off x="3030993" y="2393076"/>
              <a:ext cx="701743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cxnSp>
          <p:nvCxnSpPr>
            <p:cNvPr id="56" name="Straight Arrow Connector 55"/>
            <p:cNvCxnSpPr>
              <a:stCxn id="60" idx="0"/>
              <a:endCxn id="47" idx="3"/>
            </p:cNvCxnSpPr>
            <p:nvPr/>
          </p:nvCxnSpPr>
          <p:spPr>
            <a:xfrm flipV="1">
              <a:off x="4813998" y="3027553"/>
              <a:ext cx="332672" cy="33570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58" idx="3"/>
              <a:endCxn id="46" idx="5"/>
            </p:cNvCxnSpPr>
            <p:nvPr/>
          </p:nvCxnSpPr>
          <p:spPr>
            <a:xfrm rot="5400000">
              <a:off x="3327755" y="2510635"/>
              <a:ext cx="11001" cy="1025389"/>
            </a:xfrm>
            <a:prstGeom prst="curvedConnector3">
              <a:avLst>
                <a:gd name="adj1" fmla="val 3204618"/>
              </a:avLst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3729986" y="2321501"/>
              <a:ext cx="791848" cy="81579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 flipH="1">
              <a:off x="3030993" y="3005877"/>
              <a:ext cx="701743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 flipH="1">
              <a:off x="4419606" y="3363257"/>
              <a:ext cx="788785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 err="1" smtClean="0"/>
                <a:t>retval</a:t>
              </a:r>
              <a:endParaRPr lang="en-US" dirty="0"/>
            </a:p>
          </p:txBody>
        </p:sp>
        <p:cxnSp>
          <p:nvCxnSpPr>
            <p:cNvPr id="61" name="Straight Arrow Connector 60"/>
            <p:cNvCxnSpPr>
              <a:stCxn id="60" idx="0"/>
              <a:endCxn id="58" idx="5"/>
            </p:cNvCxnSpPr>
            <p:nvPr/>
          </p:nvCxnSpPr>
          <p:spPr>
            <a:xfrm flipH="1" flipV="1">
              <a:off x="4405871" y="3017829"/>
              <a:ext cx="408127" cy="34542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9040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Abstract </a:t>
            </a:r>
            <a:r>
              <a:rPr lang="en-US" sz="4100" dirty="0" err="1" smtClean="0"/>
              <a:t>Vs</a:t>
            </a:r>
            <a:r>
              <a:rPr lang="en-US" sz="4100" dirty="0" smtClean="0"/>
              <a:t> Concrete Summary</a:t>
            </a:r>
            <a:endParaRPr lang="en-US" sz="4100" dirty="0"/>
          </a:p>
        </p:txBody>
      </p:sp>
      <p:sp>
        <p:nvSpPr>
          <p:cNvPr id="20" name="Striped Right Arrow 19"/>
          <p:cNvSpPr/>
          <p:nvPr/>
        </p:nvSpPr>
        <p:spPr>
          <a:xfrm>
            <a:off x="3493808" y="4922359"/>
            <a:ext cx="463267" cy="40858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935904" y="4329349"/>
            <a:ext cx="1779259" cy="1156381"/>
            <a:chOff x="3538669" y="1600200"/>
            <a:chExt cx="2124826" cy="1371600"/>
          </a:xfrm>
        </p:grpSpPr>
        <p:sp>
          <p:nvSpPr>
            <p:cNvPr id="22" name="Oval 21"/>
            <p:cNvSpPr/>
            <p:nvPr/>
          </p:nvSpPr>
          <p:spPr>
            <a:xfrm>
              <a:off x="3751804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4991550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Arrow Connector 23"/>
            <p:cNvCxnSpPr>
              <a:stCxn id="25" idx="2"/>
              <a:endCxn id="22" idx="0"/>
            </p:cNvCxnSpPr>
            <p:nvPr/>
          </p:nvCxnSpPr>
          <p:spPr>
            <a:xfrm>
              <a:off x="3680695" y="1969532"/>
              <a:ext cx="407082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 flipH="1">
              <a:off x="3538669" y="1600200"/>
              <a:ext cx="28405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26" name="Straight Arrow Connector 25"/>
            <p:cNvCxnSpPr>
              <a:stCxn id="22" idx="6"/>
              <a:endCxn id="23" idx="2"/>
            </p:cNvCxnSpPr>
            <p:nvPr/>
          </p:nvCxnSpPr>
          <p:spPr>
            <a:xfrm>
              <a:off x="4423749" y="2628900"/>
              <a:ext cx="567801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6" idx="2"/>
              <a:endCxn id="22" idx="0"/>
            </p:cNvCxnSpPr>
            <p:nvPr/>
          </p:nvCxnSpPr>
          <p:spPr>
            <a:xfrm flipH="1">
              <a:off x="4087777" y="1969532"/>
              <a:ext cx="323854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 flipH="1">
              <a:off x="4267200" y="1600200"/>
              <a:ext cx="28886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 flipH="1">
              <a:off x="4384521" y="2287277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808722" y="1844213"/>
            <a:ext cx="1779259" cy="1156381"/>
            <a:chOff x="3538669" y="1600200"/>
            <a:chExt cx="2124826" cy="1371600"/>
          </a:xfrm>
        </p:grpSpPr>
        <p:sp>
          <p:nvSpPr>
            <p:cNvPr id="63" name="Oval 62"/>
            <p:cNvSpPr/>
            <p:nvPr/>
          </p:nvSpPr>
          <p:spPr>
            <a:xfrm>
              <a:off x="3751804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4991550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65" name="Straight Arrow Connector 64"/>
            <p:cNvCxnSpPr>
              <a:stCxn id="66" idx="2"/>
              <a:endCxn id="63" idx="0"/>
            </p:cNvCxnSpPr>
            <p:nvPr/>
          </p:nvCxnSpPr>
          <p:spPr>
            <a:xfrm>
              <a:off x="3680695" y="1969532"/>
              <a:ext cx="407082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 flipH="1">
              <a:off x="3538669" y="1600200"/>
              <a:ext cx="28405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67" name="Straight Arrow Connector 66"/>
            <p:cNvCxnSpPr>
              <a:stCxn id="63" idx="6"/>
              <a:endCxn id="64" idx="2"/>
            </p:cNvCxnSpPr>
            <p:nvPr/>
          </p:nvCxnSpPr>
          <p:spPr>
            <a:xfrm>
              <a:off x="4423749" y="2628900"/>
              <a:ext cx="567801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69" idx="2"/>
              <a:endCxn id="63" idx="0"/>
            </p:cNvCxnSpPr>
            <p:nvPr/>
          </p:nvCxnSpPr>
          <p:spPr>
            <a:xfrm flipH="1">
              <a:off x="4087777" y="1969532"/>
              <a:ext cx="323854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 flipH="1">
              <a:off x="4267200" y="1600200"/>
              <a:ext cx="28886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 flipH="1">
              <a:off x="4384521" y="2287277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sp>
        <p:nvSpPr>
          <p:cNvPr id="71" name="Striped Right Arrow 70"/>
          <p:cNvSpPr/>
          <p:nvPr/>
        </p:nvSpPr>
        <p:spPr>
          <a:xfrm>
            <a:off x="3493808" y="2507205"/>
            <a:ext cx="463267" cy="40858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382238" y="2120118"/>
                <a:ext cx="6864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𝜸</m:t>
                      </m:r>
                      <m:r>
                        <a:rPr lang="en-US" b="1" i="1" smtClean="0"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latin typeface="Cambria Math"/>
                        </a:rPr>
                        <m:t>𝝉</m:t>
                      </m:r>
                      <m:r>
                        <a:rPr lang="en-US" b="1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2238" y="2120118"/>
                <a:ext cx="68640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/>
          <p:cNvSpPr txBox="1"/>
          <p:nvPr/>
        </p:nvSpPr>
        <p:spPr>
          <a:xfrm>
            <a:off x="2842858" y="4529985"/>
            <a:ext cx="1983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Concrete summary</a:t>
            </a:r>
            <a:endParaRPr lang="en-US" b="1" dirty="0"/>
          </a:p>
        </p:txBody>
      </p:sp>
      <p:sp>
        <p:nvSpPr>
          <p:cNvPr id="74" name="Oval 73"/>
          <p:cNvSpPr/>
          <p:nvPr/>
        </p:nvSpPr>
        <p:spPr>
          <a:xfrm>
            <a:off x="4826543" y="2208149"/>
            <a:ext cx="691512" cy="659869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7492258" y="2207056"/>
            <a:ext cx="691512" cy="659869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76" name="Straight Arrow Connector 75"/>
          <p:cNvCxnSpPr>
            <a:stCxn id="77" idx="2"/>
            <a:endCxn id="74" idx="0"/>
          </p:cNvCxnSpPr>
          <p:nvPr/>
        </p:nvCxnSpPr>
        <p:spPr>
          <a:xfrm>
            <a:off x="4773254" y="1957041"/>
            <a:ext cx="399045" cy="25110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 flipH="1">
            <a:off x="4627093" y="1641025"/>
            <a:ext cx="292324" cy="31601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78" name="Straight Arrow Connector 30"/>
          <p:cNvCxnSpPr>
            <a:stCxn id="74" idx="7"/>
            <a:endCxn id="75" idx="0"/>
          </p:cNvCxnSpPr>
          <p:nvPr/>
        </p:nvCxnSpPr>
        <p:spPr>
          <a:xfrm rot="5400000" flipH="1" flipV="1">
            <a:off x="6578535" y="1045306"/>
            <a:ext cx="97728" cy="2421228"/>
          </a:xfrm>
          <a:prstGeom prst="curvedConnector3">
            <a:avLst>
              <a:gd name="adj1" fmla="val 300147"/>
            </a:avLst>
          </a:prstGeom>
          <a:ln w="22225">
            <a:solidFill>
              <a:schemeClr val="tx1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80" idx="2"/>
            <a:endCxn id="74" idx="0"/>
          </p:cNvCxnSpPr>
          <p:nvPr/>
        </p:nvCxnSpPr>
        <p:spPr>
          <a:xfrm flipH="1">
            <a:off x="5172299" y="1957041"/>
            <a:ext cx="285180" cy="25110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 flipH="1">
            <a:off x="5308842" y="1641025"/>
            <a:ext cx="297274" cy="31601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 flipH="1">
            <a:off x="6207202" y="1640862"/>
            <a:ext cx="612825" cy="31601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cxnSp>
        <p:nvCxnSpPr>
          <p:cNvPr id="82" name="Straight Arrow Connector 81"/>
          <p:cNvCxnSpPr>
            <a:stCxn id="74" idx="6"/>
            <a:endCxn id="86" idx="2"/>
          </p:cNvCxnSpPr>
          <p:nvPr/>
        </p:nvCxnSpPr>
        <p:spPr>
          <a:xfrm flipV="1">
            <a:off x="5518055" y="2515179"/>
            <a:ext cx="795817" cy="22905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 flipH="1">
            <a:off x="5613706" y="2227405"/>
            <a:ext cx="656682" cy="31601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cxnSp>
        <p:nvCxnSpPr>
          <p:cNvPr id="84" name="Straight Arrow Connector 83"/>
          <p:cNvCxnSpPr>
            <a:stCxn id="88" idx="0"/>
            <a:endCxn id="75" idx="3"/>
          </p:cNvCxnSpPr>
          <p:nvPr/>
        </p:nvCxnSpPr>
        <p:spPr>
          <a:xfrm flipV="1">
            <a:off x="7282217" y="2770290"/>
            <a:ext cx="311310" cy="287242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56"/>
          <p:cNvCxnSpPr>
            <a:stCxn id="86" idx="3"/>
            <a:endCxn id="74" idx="5"/>
          </p:cNvCxnSpPr>
          <p:nvPr/>
        </p:nvCxnSpPr>
        <p:spPr>
          <a:xfrm rot="5400000">
            <a:off x="5914881" y="2263874"/>
            <a:ext cx="9413" cy="1005604"/>
          </a:xfrm>
          <a:prstGeom prst="curvedConnector3">
            <a:avLst>
              <a:gd name="adj1" fmla="val 3204618"/>
            </a:avLst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6313872" y="2166163"/>
            <a:ext cx="741001" cy="69803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7" name="TextBox 86"/>
          <p:cNvSpPr txBox="1"/>
          <p:nvPr/>
        </p:nvSpPr>
        <p:spPr>
          <a:xfrm flipH="1">
            <a:off x="5613706" y="2751743"/>
            <a:ext cx="656682" cy="31601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 flipH="1">
            <a:off x="6913151" y="3057532"/>
            <a:ext cx="738134" cy="31601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err="1" smtClean="0"/>
              <a:t>retval</a:t>
            </a:r>
            <a:endParaRPr lang="en-US" dirty="0"/>
          </a:p>
        </p:txBody>
      </p:sp>
      <p:cxnSp>
        <p:nvCxnSpPr>
          <p:cNvPr id="89" name="Straight Arrow Connector 88"/>
          <p:cNvCxnSpPr>
            <a:stCxn id="88" idx="0"/>
            <a:endCxn id="86" idx="5"/>
          </p:cNvCxnSpPr>
          <p:nvPr/>
        </p:nvCxnSpPr>
        <p:spPr>
          <a:xfrm flipH="1" flipV="1">
            <a:off x="6946356" y="2761970"/>
            <a:ext cx="335861" cy="295563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Group 89"/>
          <p:cNvGrpSpPr/>
          <p:nvPr/>
        </p:nvGrpSpPr>
        <p:grpSpPr>
          <a:xfrm>
            <a:off x="4857898" y="4183333"/>
            <a:ext cx="3228336" cy="2026603"/>
            <a:chOff x="4209536" y="4745623"/>
            <a:chExt cx="3496082" cy="2114498"/>
          </a:xfrm>
        </p:grpSpPr>
        <p:sp>
          <p:nvSpPr>
            <p:cNvPr id="91" name="Oval 90"/>
            <p:cNvSpPr/>
            <p:nvPr/>
          </p:nvSpPr>
          <p:spPr>
            <a:xfrm>
              <a:off x="5871255" y="5412117"/>
              <a:ext cx="742345" cy="6981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2" name="Oval 91"/>
            <p:cNvSpPr/>
            <p:nvPr/>
          </p:nvSpPr>
          <p:spPr>
            <a:xfrm>
              <a:off x="4331874" y="5412118"/>
              <a:ext cx="742345" cy="69811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93" name="Oval 92"/>
            <p:cNvSpPr/>
            <p:nvPr/>
          </p:nvSpPr>
          <p:spPr>
            <a:xfrm>
              <a:off x="6963273" y="5409726"/>
              <a:ext cx="742345" cy="69811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94" name="Straight Arrow Connector 93"/>
            <p:cNvCxnSpPr>
              <a:stCxn id="95" idx="2"/>
              <a:endCxn id="92" idx="0"/>
            </p:cNvCxnSpPr>
            <p:nvPr/>
          </p:nvCxnSpPr>
          <p:spPr>
            <a:xfrm>
              <a:off x="4341712" y="5117049"/>
              <a:ext cx="361335" cy="2950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 flipH="1">
              <a:off x="4209536" y="4745623"/>
              <a:ext cx="264352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96" name="Straight Arrow Connector 95"/>
            <p:cNvCxnSpPr>
              <a:stCxn id="97" idx="2"/>
              <a:endCxn id="92" idx="0"/>
            </p:cNvCxnSpPr>
            <p:nvPr/>
          </p:nvCxnSpPr>
          <p:spPr>
            <a:xfrm flipH="1">
              <a:off x="4703047" y="5117049"/>
              <a:ext cx="314104" cy="29506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/>
            <p:cNvSpPr txBox="1"/>
            <p:nvPr/>
          </p:nvSpPr>
          <p:spPr>
            <a:xfrm flipH="1">
              <a:off x="4882737" y="4745623"/>
              <a:ext cx="268828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98" name="Straight Arrow Connector 97"/>
            <p:cNvCxnSpPr>
              <a:stCxn id="99" idx="0"/>
              <a:endCxn id="91" idx="4"/>
            </p:cNvCxnSpPr>
            <p:nvPr/>
          </p:nvCxnSpPr>
          <p:spPr>
            <a:xfrm flipV="1">
              <a:off x="6242428" y="6110227"/>
              <a:ext cx="0" cy="378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 flipH="1">
              <a:off x="6120695" y="6488695"/>
              <a:ext cx="243466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00" name="TextBox 99"/>
            <p:cNvSpPr txBox="1"/>
            <p:nvPr/>
          </p:nvSpPr>
          <p:spPr>
            <a:xfrm flipH="1">
              <a:off x="6698793" y="6400800"/>
              <a:ext cx="667504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err="1" smtClean="0"/>
                <a:t>retval</a:t>
              </a:r>
              <a:endParaRPr lang="en-US" dirty="0"/>
            </a:p>
          </p:txBody>
        </p:sp>
        <p:sp>
          <p:nvSpPr>
            <p:cNvPr id="101" name="TextBox 100"/>
            <p:cNvSpPr txBox="1"/>
            <p:nvPr/>
          </p:nvSpPr>
          <p:spPr>
            <a:xfrm flipH="1">
              <a:off x="5143798" y="6046882"/>
              <a:ext cx="657873" cy="37596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02" name="TextBox 101"/>
            <p:cNvSpPr txBox="1"/>
            <p:nvPr/>
          </p:nvSpPr>
          <p:spPr>
            <a:xfrm flipH="1">
              <a:off x="5143800" y="5382992"/>
              <a:ext cx="657873" cy="37596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03" name="Arc 102"/>
            <p:cNvSpPr/>
            <p:nvPr/>
          </p:nvSpPr>
          <p:spPr>
            <a:xfrm>
              <a:off x="4967634" y="5494422"/>
              <a:ext cx="1010203" cy="930813"/>
            </a:xfrm>
            <a:prstGeom prst="arc">
              <a:avLst>
                <a:gd name="adj1" fmla="val 250503"/>
                <a:gd name="adj2" fmla="val 10517118"/>
              </a:avLst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Arrow Connector 103"/>
            <p:cNvCxnSpPr>
              <a:stCxn id="100" idx="0"/>
              <a:endCxn id="91" idx="5"/>
            </p:cNvCxnSpPr>
            <p:nvPr/>
          </p:nvCxnSpPr>
          <p:spPr>
            <a:xfrm flipH="1" flipV="1">
              <a:off x="6504886" y="6007991"/>
              <a:ext cx="527659" cy="39280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>
              <a:stCxn id="92" idx="6"/>
              <a:endCxn id="91" idx="2"/>
            </p:cNvCxnSpPr>
            <p:nvPr/>
          </p:nvCxnSpPr>
          <p:spPr>
            <a:xfrm flipV="1">
              <a:off x="5074219" y="5761172"/>
              <a:ext cx="797036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9455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Correctness and Termination</a:t>
            </a:r>
            <a:endParaRPr lang="en-US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83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Partial order and join</a:t>
            </a:r>
            <a:endParaRPr lang="en-US" sz="4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sz="2400" dirty="0" smtClean="0"/>
              </a:p>
              <a:p>
                <a:r>
                  <a:rPr lang="en-US" sz="2400" dirty="0" smtClean="0"/>
                  <a:t>Containment ordering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⊑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𝑐𝑜</m:t>
                        </m:r>
                      </m:sub>
                    </m:sSub>
                  </m:oMath>
                </a14:m>
                <a:r>
                  <a:rPr lang="en-US" sz="2400" dirty="0" smtClean="0"/>
                  <a:t> : </a:t>
                </a:r>
                <a:r>
                  <a:rPr lang="en-US" dirty="0" smtClean="0"/>
                  <a:t>Point-wise containment of components.</a:t>
                </a:r>
              </a:p>
              <a:p>
                <a:pPr lvl="1"/>
                <a:endParaRPr lang="en-US" dirty="0" smtClean="0"/>
              </a:p>
              <a:p>
                <a:r>
                  <a:rPr lang="en-US" sz="2400" dirty="0" smtClean="0"/>
                  <a:t>Join  operator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⊔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𝑐𝑜</m:t>
                        </m:r>
                      </m:sub>
                    </m:sSub>
                  </m:oMath>
                </a14:m>
                <a:r>
                  <a:rPr lang="en-US" sz="2400" dirty="0" smtClean="0"/>
                  <a:t> : Union of corresponding components</a:t>
                </a:r>
              </a:p>
              <a:p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⊑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𝑐𝑜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⊔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𝑐𝑜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 is a join semi-lattice.</a:t>
                </a:r>
              </a:p>
              <a:p>
                <a:endParaRPr lang="en-US" sz="24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2400" dirty="0" smtClean="0"/>
                  <a:t> is monotonic w.r.t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⊑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𝑐𝑜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829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Computes </a:t>
            </a:r>
            <a:r>
              <a:rPr lang="en-US" sz="2400" dirty="0"/>
              <a:t>a transformer graph at every program point</a:t>
            </a:r>
            <a:r>
              <a:rPr lang="en-US" sz="2400" dirty="0" smtClean="0"/>
              <a:t>.</a:t>
            </a:r>
          </a:p>
          <a:p>
            <a:pPr marL="114300" indent="0">
              <a:buNone/>
            </a:pPr>
            <a:endParaRPr lang="en-US" sz="2400" dirty="0" smtClean="0"/>
          </a:p>
          <a:p>
            <a:r>
              <a:rPr lang="en-US" sz="2400" dirty="0" smtClean="0"/>
              <a:t>Uses a set of equations having the same structure as the concrete semantics.</a:t>
            </a:r>
          </a:p>
          <a:p>
            <a:endParaRPr lang="en-US" sz="2400" dirty="0"/>
          </a:p>
          <a:p>
            <a:r>
              <a:rPr lang="en-US" sz="2400" dirty="0" smtClean="0"/>
              <a:t>Uses the abstract transformers for statements and procedure calls.</a:t>
            </a:r>
          </a:p>
          <a:p>
            <a:pPr marL="114300" indent="0">
              <a:buNone/>
            </a:pPr>
            <a:endParaRPr lang="en-US" sz="2400" dirty="0"/>
          </a:p>
          <a:p>
            <a:r>
              <a:rPr lang="en-US" sz="2400" dirty="0" smtClean="0"/>
              <a:t>Handles procedure calls using the summary of the called function.</a:t>
            </a:r>
          </a:p>
        </p:txBody>
      </p:sp>
    </p:spTree>
    <p:extLst>
      <p:ext uri="{BB962C8B-B14F-4D97-AF65-F5344CB8AC3E}">
        <p14:creationId xmlns:p14="http://schemas.microsoft.com/office/powerpoint/2010/main" val="42901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Correctness  and  Termination</a:t>
            </a:r>
            <a:endParaRPr lang="en-US" sz="4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7620000" cy="441960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/>
                  <a:t>Less common form of AI as there exists no abstraction function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𝛼</m:t>
                    </m:r>
                  </m:oMath>
                </a14:m>
                <a:r>
                  <a:rPr lang="en-US" sz="2400" b="0" dirty="0" smtClean="0"/>
                  <a:t>.</a:t>
                </a:r>
              </a:p>
              <a:p>
                <a:endParaRPr lang="en-US" sz="2400" dirty="0"/>
              </a:p>
              <a:p>
                <a:r>
                  <a:rPr lang="en-US" sz="2400" dirty="0" smtClean="0"/>
                  <a:t>Instance of the classical abstract interpretation framework.</a:t>
                </a:r>
              </a:p>
              <a:p>
                <a:pPr lvl="1"/>
                <a:r>
                  <a:rPr lang="en-US" sz="2200" dirty="0" smtClean="0"/>
                  <a:t>Suffices to prove the correctness of abstract transformers</a:t>
                </a:r>
              </a:p>
              <a:p>
                <a:endParaRPr lang="en-US" sz="2400" dirty="0"/>
              </a:p>
              <a:p>
                <a:r>
                  <a:rPr lang="en-US" sz="2400" dirty="0" smtClean="0"/>
                  <a:t>Termination follows from the monotonicity of abstract transfer functions.</a:t>
                </a:r>
              </a:p>
              <a:p>
                <a:endParaRPr lang="en-US" sz="2400" dirty="0"/>
              </a:p>
              <a:p>
                <a:endParaRPr lang="en-US" sz="2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7620000" cy="4419600"/>
              </a:xfrm>
              <a:blipFill rotWithShape="1">
                <a:blip r:embed="rId3"/>
                <a:stretch>
                  <a:fillRect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618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Optimizations</a:t>
            </a:r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3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dirty="0" smtClean="0"/>
              <a:t>Need for optimizations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696778"/>
              </p:ext>
            </p:extLst>
          </p:nvPr>
        </p:nvGraphicFramePr>
        <p:xfrm>
          <a:off x="533400" y="1752600"/>
          <a:ext cx="7467599" cy="3684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2052"/>
                <a:gridCol w="1525759"/>
                <a:gridCol w="1525759"/>
                <a:gridCol w="1834029"/>
              </a:tblGrid>
              <a:tr h="377664">
                <a:tc rowSpan="2">
                  <a:txBody>
                    <a:bodyPr/>
                    <a:lstStyle/>
                    <a:p>
                      <a:r>
                        <a:rPr lang="en-US" sz="2000" dirty="0" smtClean="0"/>
                        <a:t>Benchmark</a:t>
                      </a:r>
                      <a:endParaRPr lang="en-US" sz="2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2000" dirty="0" smtClean="0"/>
                        <a:t>Lines of Code</a:t>
                      </a:r>
                      <a:endParaRPr lang="en-US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dirty="0" smtClean="0"/>
                        <a:t>WSR</a:t>
                      </a:r>
                      <a:r>
                        <a:rPr lang="en-US" sz="2000" baseline="0" dirty="0" smtClean="0"/>
                        <a:t> analysis 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483873"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Time(s)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Memory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(MB)</a:t>
                      </a:r>
                      <a:endParaRPr lang="en-US" sz="2000" dirty="0"/>
                    </a:p>
                  </a:txBody>
                  <a:tcPr/>
                </a:tc>
              </a:tr>
              <a:tr h="38463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Dynamic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data display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25K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4696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1937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384639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SharpMap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26K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Time out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66817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PDFsharp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96K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5088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1502</a:t>
                      </a:r>
                      <a:endParaRPr lang="en-US" sz="2000" dirty="0"/>
                    </a:p>
                  </a:txBody>
                  <a:tcPr/>
                </a:tc>
              </a:tr>
              <a:tr h="66817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Dotspatial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(12 DLLS)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200K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Time</a:t>
                      </a:r>
                      <a:r>
                        <a:rPr lang="en-US" sz="2000" baseline="0" dirty="0" smtClean="0"/>
                        <a:t> out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263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sz="4100" dirty="0" smtClean="0"/>
              <a:t>Node </a:t>
            </a:r>
            <a:r>
              <a:rPr lang="en-US" sz="4100" dirty="0"/>
              <a:t>M</a:t>
            </a:r>
            <a:r>
              <a:rPr lang="en-US" sz="4100" dirty="0" smtClean="0"/>
              <a:t>erging Optimization</a:t>
            </a:r>
            <a:endParaRPr lang="en-US" sz="4100" dirty="0"/>
          </a:p>
        </p:txBody>
      </p:sp>
      <p:sp>
        <p:nvSpPr>
          <p:cNvPr id="4" name="TextBox 3"/>
          <p:cNvSpPr txBox="1"/>
          <p:nvPr/>
        </p:nvSpPr>
        <p:spPr>
          <a:xfrm>
            <a:off x="338578" y="1701841"/>
            <a:ext cx="263322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P(x) { 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If(*)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    t = new …;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 </a:t>
            </a:r>
            <a:r>
              <a:rPr lang="en-US" sz="2400" dirty="0" smtClean="0"/>
              <a:t> t = new …;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  </a:t>
            </a:r>
            <a:r>
              <a:rPr lang="en-US" sz="2400" dirty="0" err="1" smtClean="0"/>
              <a:t>x.f</a:t>
            </a:r>
            <a:r>
              <a:rPr lang="en-US" sz="2400" dirty="0" smtClean="0"/>
              <a:t> = t;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/>
              <a:t>t</a:t>
            </a:r>
            <a:r>
              <a:rPr lang="en-US" sz="2400" dirty="0" err="1" smtClean="0"/>
              <a:t>.g</a:t>
            </a:r>
            <a:r>
              <a:rPr lang="en-US" sz="2400" dirty="0" smtClean="0"/>
              <a:t> = new …;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}</a:t>
            </a:r>
          </a:p>
        </p:txBody>
      </p:sp>
      <p:sp>
        <p:nvSpPr>
          <p:cNvPr id="108" name="Up-Down Arrow 107"/>
          <p:cNvSpPr/>
          <p:nvPr/>
        </p:nvSpPr>
        <p:spPr>
          <a:xfrm>
            <a:off x="5661437" y="3878224"/>
            <a:ext cx="484632" cy="666157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6163450" y="4026636"/>
            <a:ext cx="2195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Same concrete image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Oval Callout 111"/>
              <p:cNvSpPr/>
              <p:nvPr/>
            </p:nvSpPr>
            <p:spPr>
              <a:xfrm>
                <a:off x="338578" y="4793786"/>
                <a:ext cx="2252222" cy="1149814"/>
              </a:xfrm>
              <a:prstGeom prst="wedgeEllipseCallout">
                <a:avLst>
                  <a:gd name="adj1" fmla="val 98059"/>
                  <a:gd name="adj2" fmla="val 2905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Nodes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 smtClean="0"/>
                  <a:t> are merged</a:t>
                </a:r>
                <a:endParaRPr lang="en-US" dirty="0"/>
              </a:p>
            </p:txBody>
          </p:sp>
        </mc:Choice>
        <mc:Fallback xmlns="">
          <p:sp>
            <p:nvSpPr>
              <p:cNvPr id="112" name="Oval Callout 1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78" y="4793786"/>
                <a:ext cx="2252222" cy="1149814"/>
              </a:xfrm>
              <a:prstGeom prst="wedgeEllipseCallout">
                <a:avLst>
                  <a:gd name="adj1" fmla="val 98059"/>
                  <a:gd name="adj2" fmla="val 29054"/>
                </a:avLst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Group 64"/>
          <p:cNvGrpSpPr/>
          <p:nvPr/>
        </p:nvGrpSpPr>
        <p:grpSpPr>
          <a:xfrm>
            <a:off x="3980437" y="4953206"/>
            <a:ext cx="3686742" cy="1798090"/>
            <a:chOff x="3536839" y="1535675"/>
            <a:chExt cx="3604639" cy="2068188"/>
          </a:xfrm>
        </p:grpSpPr>
        <p:sp>
          <p:nvSpPr>
            <p:cNvPr id="66" name="Oval 65"/>
            <p:cNvSpPr/>
            <p:nvPr/>
          </p:nvSpPr>
          <p:spPr>
            <a:xfrm>
              <a:off x="4960354" y="2218808"/>
              <a:ext cx="717660" cy="703572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3536839" y="2227277"/>
              <a:ext cx="717660" cy="703572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6423818" y="2227277"/>
              <a:ext cx="717660" cy="703572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6</a:t>
              </a:r>
            </a:p>
          </p:txBody>
        </p:sp>
        <p:cxnSp>
          <p:nvCxnSpPr>
            <p:cNvPr id="70" name="Straight Arrow Connector 69"/>
            <p:cNvCxnSpPr>
              <a:stCxn id="75" idx="2"/>
              <a:endCxn id="68" idx="0"/>
            </p:cNvCxnSpPr>
            <p:nvPr/>
          </p:nvCxnSpPr>
          <p:spPr>
            <a:xfrm>
              <a:off x="3895669" y="1914578"/>
              <a:ext cx="1" cy="31269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 flipH="1">
              <a:off x="3753246" y="1535675"/>
              <a:ext cx="284845" cy="378903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76" name="Straight Arrow Connector 75"/>
            <p:cNvCxnSpPr>
              <a:stCxn id="68" idx="6"/>
              <a:endCxn id="66" idx="2"/>
            </p:cNvCxnSpPr>
            <p:nvPr/>
          </p:nvCxnSpPr>
          <p:spPr>
            <a:xfrm flipV="1">
              <a:off x="4254499" y="2570594"/>
              <a:ext cx="705855" cy="8469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78" idx="0"/>
              <a:endCxn id="66" idx="4"/>
            </p:cNvCxnSpPr>
            <p:nvPr/>
          </p:nvCxnSpPr>
          <p:spPr>
            <a:xfrm flipV="1">
              <a:off x="5319183" y="2922380"/>
              <a:ext cx="0" cy="30258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 flipH="1">
              <a:off x="5197837" y="3224960"/>
              <a:ext cx="242692" cy="378903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4445000" y="2215620"/>
              <a:ext cx="255198" cy="369333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cxnSp>
          <p:nvCxnSpPr>
            <p:cNvPr id="96" name="Straight Arrow Connector 95"/>
            <p:cNvCxnSpPr>
              <a:stCxn id="66" idx="6"/>
              <a:endCxn id="69" idx="2"/>
            </p:cNvCxnSpPr>
            <p:nvPr/>
          </p:nvCxnSpPr>
          <p:spPr>
            <a:xfrm>
              <a:off x="5678013" y="2570594"/>
              <a:ext cx="745805" cy="846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 flipH="1">
              <a:off x="5922071" y="2189605"/>
              <a:ext cx="293670" cy="369333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/>
                <a:t>g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952932" y="1413273"/>
            <a:ext cx="3686742" cy="2056640"/>
            <a:chOff x="3952932" y="1413273"/>
            <a:chExt cx="3686742" cy="2056640"/>
          </a:xfrm>
        </p:grpSpPr>
        <p:grpSp>
          <p:nvGrpSpPr>
            <p:cNvPr id="109" name="Group 108"/>
            <p:cNvGrpSpPr/>
            <p:nvPr/>
          </p:nvGrpSpPr>
          <p:grpSpPr>
            <a:xfrm>
              <a:off x="3952932" y="1413273"/>
              <a:ext cx="3686742" cy="2056640"/>
              <a:chOff x="3536839" y="1535675"/>
              <a:chExt cx="3604639" cy="2365576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4960353" y="1675423"/>
                <a:ext cx="717660" cy="70357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</a:t>
                </a:r>
                <a:r>
                  <a:rPr lang="en-US" baseline="-250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536839" y="2227277"/>
                <a:ext cx="717660" cy="703572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p</a:t>
                </a:r>
                <a:r>
                  <a:rPr lang="en-US" baseline="-25000" dirty="0" smtClean="0">
                    <a:solidFill>
                      <a:schemeClr val="tx1"/>
                    </a:solidFill>
                  </a:rPr>
                  <a:t>1</a:t>
                </a:r>
                <a:endParaRPr lang="en-US" baseline="-25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6423818" y="2009664"/>
                <a:ext cx="717660" cy="70357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</a:t>
                </a:r>
                <a:r>
                  <a:rPr lang="en-US" baseline="-250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cxnSp>
            <p:nvCxnSpPr>
              <p:cNvPr id="10" name="Straight Arrow Connector 9"/>
              <p:cNvCxnSpPr>
                <a:stCxn id="11" idx="2"/>
                <a:endCxn id="7" idx="0"/>
              </p:cNvCxnSpPr>
              <p:nvPr/>
            </p:nvCxnSpPr>
            <p:spPr>
              <a:xfrm>
                <a:off x="3895669" y="1914578"/>
                <a:ext cx="1" cy="312699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 flipH="1">
                <a:off x="3753246" y="1535675"/>
                <a:ext cx="284845" cy="378903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  <p:cxnSp>
            <p:nvCxnSpPr>
              <p:cNvPr id="12" name="Straight Arrow Connector 11"/>
              <p:cNvCxnSpPr>
                <a:stCxn id="7" idx="6"/>
                <a:endCxn id="6" idx="2"/>
              </p:cNvCxnSpPr>
              <p:nvPr/>
            </p:nvCxnSpPr>
            <p:spPr>
              <a:xfrm flipV="1">
                <a:off x="4254499" y="2027209"/>
                <a:ext cx="705854" cy="551854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solid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16" idx="0"/>
                <a:endCxn id="35" idx="5"/>
              </p:cNvCxnSpPr>
              <p:nvPr/>
            </p:nvCxnSpPr>
            <p:spPr>
              <a:xfrm flipH="1" flipV="1">
                <a:off x="5557047" y="3289419"/>
                <a:ext cx="352817" cy="232929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 flipH="1">
                <a:off x="5788517" y="3522348"/>
                <a:ext cx="242692" cy="378903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dirty="0"/>
                  <a:t>t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flipH="1">
                <a:off x="4348133" y="2009663"/>
                <a:ext cx="255198" cy="369332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en-US" dirty="0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4944486" y="2688883"/>
                <a:ext cx="717660" cy="70357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</a:t>
                </a:r>
                <a:r>
                  <a:rPr lang="en-US" baseline="-250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36" name="Straight Arrow Connector 35"/>
              <p:cNvCxnSpPr>
                <a:stCxn id="7" idx="6"/>
                <a:endCxn id="35" idx="2"/>
              </p:cNvCxnSpPr>
              <p:nvPr/>
            </p:nvCxnSpPr>
            <p:spPr>
              <a:xfrm>
                <a:off x="4254499" y="2579063"/>
                <a:ext cx="689987" cy="461606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solid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/>
              <p:cNvSpPr txBox="1"/>
              <p:nvPr/>
            </p:nvSpPr>
            <p:spPr>
              <a:xfrm flipH="1">
                <a:off x="4348133" y="2811207"/>
                <a:ext cx="255198" cy="369332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r>
                  <a:rPr lang="en-US" dirty="0" smtClean="0"/>
                  <a:t>f</a:t>
                </a:r>
                <a:endParaRPr lang="en-US" dirty="0"/>
              </a:p>
            </p:txBody>
          </p:sp>
          <p:cxnSp>
            <p:nvCxnSpPr>
              <p:cNvPr id="57" name="Straight Arrow Connector 56"/>
              <p:cNvCxnSpPr>
                <a:stCxn id="6" idx="6"/>
                <a:endCxn id="8" idx="2"/>
              </p:cNvCxnSpPr>
              <p:nvPr/>
            </p:nvCxnSpPr>
            <p:spPr>
              <a:xfrm>
                <a:off x="5678013" y="2027209"/>
                <a:ext cx="745805" cy="33424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35" idx="6"/>
                <a:endCxn id="8" idx="2"/>
              </p:cNvCxnSpPr>
              <p:nvPr/>
            </p:nvCxnSpPr>
            <p:spPr>
              <a:xfrm flipV="1">
                <a:off x="5662146" y="2361449"/>
                <a:ext cx="761672" cy="67922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TextBox 70"/>
              <p:cNvSpPr txBox="1"/>
              <p:nvPr/>
            </p:nvSpPr>
            <p:spPr>
              <a:xfrm flipH="1">
                <a:off x="5948696" y="1824997"/>
                <a:ext cx="293670" cy="369332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r>
                  <a:rPr lang="en-US" dirty="0"/>
                  <a:t>g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 flipH="1">
                <a:off x="5930973" y="2671336"/>
                <a:ext cx="293670" cy="369333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r>
                  <a:rPr lang="en-US" dirty="0"/>
                  <a:t>g</a:t>
                </a:r>
              </a:p>
            </p:txBody>
          </p:sp>
        </p:grpSp>
        <p:cxnSp>
          <p:nvCxnSpPr>
            <p:cNvPr id="45" name="Straight Arrow Connector 44"/>
            <p:cNvCxnSpPr>
              <a:stCxn id="16" idx="0"/>
              <a:endCxn id="6" idx="5"/>
            </p:cNvCxnSpPr>
            <p:nvPr/>
          </p:nvCxnSpPr>
          <p:spPr>
            <a:xfrm flipH="1" flipV="1">
              <a:off x="6035382" y="2056878"/>
              <a:ext cx="344625" cy="1083615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7458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11" grpId="0"/>
      <p:bldP spid="1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Correctness of </a:t>
            </a:r>
            <a:r>
              <a:rPr lang="en-US" sz="4100" dirty="0"/>
              <a:t>n</a:t>
            </a:r>
            <a:r>
              <a:rPr lang="en-US" sz="4100" dirty="0" smtClean="0"/>
              <a:t>ode merging</a:t>
            </a:r>
            <a:endParaRPr lang="en-US" sz="4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sz="2400" dirty="0" smtClean="0"/>
              </a:p>
              <a:p>
                <a:r>
                  <a:rPr lang="en-US" sz="2400" dirty="0" smtClean="0"/>
                  <a:t>Does merging arbitrary nodes in the transformer graph preserve correctness ?</a:t>
                </a:r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Node merging produces an embedding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≼</m:t>
                    </m:r>
                  </m:oMath>
                </a14:m>
                <a:r>
                  <a:rPr lang="en-US" sz="2400" dirty="0" smtClean="0"/>
                  <a:t>. </a:t>
                </a:r>
              </a:p>
              <a:p>
                <a:pPr marL="114300" indent="0">
                  <a:buNone/>
                </a:pPr>
                <a:endParaRPr lang="en-US" sz="2400" b="0" dirty="0"/>
              </a:p>
              <a:p>
                <a:r>
                  <a:rPr lang="en-US" sz="2400" b="0" dirty="0" smtClean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≼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b="0" dirty="0" smtClean="0"/>
                  <a:t>  then concrete image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/>
                  <a:t> is over-approximated by the concrete image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297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An Abstract Interpretation formalization</a:t>
            </a:r>
          </a:p>
          <a:p>
            <a:pPr lvl="1"/>
            <a:r>
              <a:rPr lang="en-US" sz="2200" dirty="0" smtClean="0"/>
              <a:t>A simpler explanation of the analysis</a:t>
            </a:r>
          </a:p>
          <a:p>
            <a:pPr lvl="1"/>
            <a:r>
              <a:rPr lang="en-US" sz="2200" dirty="0" smtClean="0"/>
              <a:t>A simpler and more standard correctness proof</a:t>
            </a:r>
          </a:p>
          <a:p>
            <a:pPr lvl="1"/>
            <a:r>
              <a:rPr lang="en-US" sz="2200" dirty="0" smtClean="0"/>
              <a:t>Helps extend and modify algorithm …</a:t>
            </a:r>
          </a:p>
          <a:p>
            <a:pPr lvl="2"/>
            <a:r>
              <a:rPr lang="en-US" sz="2000" dirty="0" smtClean="0"/>
              <a:t>for Scalability</a:t>
            </a:r>
          </a:p>
          <a:p>
            <a:pPr lvl="2"/>
            <a:r>
              <a:rPr lang="en-US" sz="2000" dirty="0" smtClean="0"/>
              <a:t>Precision</a:t>
            </a:r>
          </a:p>
          <a:p>
            <a:pPr lvl="2"/>
            <a:r>
              <a:rPr lang="en-US" sz="2000" dirty="0" smtClean="0"/>
              <a:t>Functionality</a:t>
            </a:r>
          </a:p>
          <a:p>
            <a:pPr lvl="1"/>
            <a:r>
              <a:rPr lang="en-US" sz="2200" dirty="0" smtClean="0"/>
              <a:t>and verify correctness of extensions/modifications</a:t>
            </a:r>
            <a:endParaRPr lang="en-US" sz="2200" dirty="0"/>
          </a:p>
          <a:p>
            <a:pPr lvl="2"/>
            <a:endParaRPr lang="en-US" dirty="0"/>
          </a:p>
          <a:p>
            <a:pPr lvl="1"/>
            <a:r>
              <a:rPr lang="en-US" sz="2200" dirty="0"/>
              <a:t>A step towards formalizing similar modular heap analyses like </a:t>
            </a:r>
            <a:r>
              <a:rPr lang="en-US" sz="2200" b="1" i="1" dirty="0" err="1"/>
              <a:t>L</a:t>
            </a:r>
            <a:r>
              <a:rPr lang="en-US" sz="2200" b="1" i="1" dirty="0" err="1" smtClean="0"/>
              <a:t>attner</a:t>
            </a:r>
            <a:r>
              <a:rPr lang="en-US" sz="2200" b="1" i="1" dirty="0" smtClean="0"/>
              <a:t> </a:t>
            </a:r>
            <a:r>
              <a:rPr lang="en-US" sz="2200" b="1" i="1" dirty="0"/>
              <a:t>et al. </a:t>
            </a:r>
            <a:r>
              <a:rPr lang="en-US" sz="2200" b="1" i="1" dirty="0" smtClean="0"/>
              <a:t>[PLDI ‘07], Buss </a:t>
            </a:r>
            <a:r>
              <a:rPr lang="en-US" sz="2200" b="1" i="1" dirty="0"/>
              <a:t>et al. </a:t>
            </a:r>
            <a:r>
              <a:rPr lang="en-US" sz="2200" b="1" i="1" dirty="0" smtClean="0"/>
              <a:t>[SAC ’08]</a:t>
            </a:r>
            <a:endParaRPr lang="en-US" sz="2200" b="1" i="1" dirty="0"/>
          </a:p>
          <a:p>
            <a:endParaRPr lang="en-US" sz="1400" dirty="0"/>
          </a:p>
          <a:p>
            <a:r>
              <a:rPr lang="en-US" sz="2400" dirty="0" smtClean="0"/>
              <a:t>3 new optimizations with empirical evaluations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886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sz="4100" dirty="0" smtClean="0"/>
              <a:t>Termination with node merging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Node merging doesn’t preserve containment ordering.</a:t>
            </a:r>
          </a:p>
          <a:p>
            <a:endParaRPr lang="en-US" sz="2400" dirty="0" smtClean="0"/>
          </a:p>
          <a:p>
            <a:r>
              <a:rPr lang="en-US" sz="2400" dirty="0" smtClean="0"/>
              <a:t>Termination is guaranteed only if merged nodes do not reappear in subsequent steps.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275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Termination with node merging [Cont.]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b="1" dirty="0" smtClean="0"/>
          </a:p>
          <a:p>
            <a:r>
              <a:rPr lang="en-US" sz="2400" b="1" dirty="0" smtClean="0"/>
              <a:t>Solution </a:t>
            </a:r>
            <a:r>
              <a:rPr lang="en-US" sz="2400" b="1" dirty="0"/>
              <a:t>:</a:t>
            </a:r>
            <a:r>
              <a:rPr lang="en-US" sz="2400" dirty="0"/>
              <a:t>  Track (transformer graph, equivalence relation) pairs. </a:t>
            </a:r>
          </a:p>
          <a:p>
            <a:endParaRPr lang="en-US" sz="2400" dirty="0"/>
          </a:p>
          <a:p>
            <a:r>
              <a:rPr lang="en-US" sz="2400" dirty="0"/>
              <a:t>The equivalence relation records nodes merged in the previous steps.</a:t>
            </a:r>
          </a:p>
          <a:p>
            <a:endParaRPr lang="en-US" sz="2400" dirty="0"/>
          </a:p>
          <a:p>
            <a:r>
              <a:rPr lang="en-US" sz="2400" dirty="0"/>
              <a:t>Whenever a new node is created replace it with the representative of its equivalence class.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530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sz="4100" dirty="0" smtClean="0"/>
              <a:t>Identifying nodes to merge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Arbitrarily merging nodes will reduce precision.</a:t>
            </a:r>
          </a:p>
          <a:p>
            <a:r>
              <a:rPr lang="en-US" sz="2400" dirty="0" smtClean="0"/>
              <a:t>Our Heuristics:</a:t>
            </a: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>
            <a:off x="2610703" y="2507505"/>
            <a:ext cx="734006" cy="611688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" name="Oval 4"/>
          <p:cNvSpPr/>
          <p:nvPr/>
        </p:nvSpPr>
        <p:spPr>
          <a:xfrm>
            <a:off x="1154766" y="2987289"/>
            <a:ext cx="734006" cy="611688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stCxn id="5" idx="6"/>
            <a:endCxn id="4" idx="2"/>
          </p:cNvCxnSpPr>
          <p:nvPr/>
        </p:nvCxnSpPr>
        <p:spPr>
          <a:xfrm flipV="1">
            <a:off x="1888772" y="2813349"/>
            <a:ext cx="721931" cy="479784"/>
          </a:xfrm>
          <a:prstGeom prst="straightConnector1">
            <a:avLst/>
          </a:prstGeom>
          <a:ln w="22225">
            <a:solidFill>
              <a:schemeClr val="tx1"/>
            </a:solidFill>
            <a:prstDash val="sys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594475" y="3388611"/>
            <a:ext cx="734006" cy="611688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8" name="Straight Arrow Connector 7"/>
          <p:cNvCxnSpPr>
            <a:stCxn id="5" idx="6"/>
            <a:endCxn id="7" idx="2"/>
          </p:cNvCxnSpPr>
          <p:nvPr/>
        </p:nvCxnSpPr>
        <p:spPr>
          <a:xfrm>
            <a:off x="1888772" y="3293133"/>
            <a:ext cx="705703" cy="401322"/>
          </a:xfrm>
          <a:prstGeom prst="straightConnector1">
            <a:avLst/>
          </a:prstGeom>
          <a:ln w="22225">
            <a:solidFill>
              <a:schemeClr val="tx1"/>
            </a:solidFill>
            <a:prstDash val="sys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flipH="1">
            <a:off x="2111117" y="2732142"/>
            <a:ext cx="261011" cy="321099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2111117" y="3429007"/>
            <a:ext cx="261011" cy="321099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1" name="Striped Right Arrow 10"/>
          <p:cNvSpPr/>
          <p:nvPr/>
        </p:nvSpPr>
        <p:spPr>
          <a:xfrm>
            <a:off x="4135494" y="3053241"/>
            <a:ext cx="533400" cy="45697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833131" y="2903766"/>
            <a:ext cx="734006" cy="611688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" name="Oval 14"/>
          <p:cNvSpPr/>
          <p:nvPr/>
        </p:nvSpPr>
        <p:spPr>
          <a:xfrm>
            <a:off x="5221043" y="2903766"/>
            <a:ext cx="734006" cy="611688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stCxn id="15" idx="6"/>
            <a:endCxn id="14" idx="2"/>
          </p:cNvCxnSpPr>
          <p:nvPr/>
        </p:nvCxnSpPr>
        <p:spPr>
          <a:xfrm>
            <a:off x="5955049" y="3209610"/>
            <a:ext cx="878082" cy="0"/>
          </a:xfrm>
          <a:prstGeom prst="straightConnector1">
            <a:avLst/>
          </a:prstGeom>
          <a:ln w="22225">
            <a:solidFill>
              <a:schemeClr val="tx1"/>
            </a:solidFill>
            <a:prstDash val="sys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flipH="1">
            <a:off x="6263584" y="2898501"/>
            <a:ext cx="261011" cy="321099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2667000" y="4181507"/>
            <a:ext cx="734006" cy="61168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5" name="Oval 24"/>
          <p:cNvSpPr/>
          <p:nvPr/>
        </p:nvSpPr>
        <p:spPr>
          <a:xfrm>
            <a:off x="1211063" y="4661291"/>
            <a:ext cx="734006" cy="611688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25" idx="6"/>
            <a:endCxn id="24" idx="2"/>
          </p:cNvCxnSpPr>
          <p:nvPr/>
        </p:nvCxnSpPr>
        <p:spPr>
          <a:xfrm flipV="1">
            <a:off x="1945069" y="4487351"/>
            <a:ext cx="721931" cy="479784"/>
          </a:xfrm>
          <a:prstGeom prst="straightConnector1">
            <a:avLst/>
          </a:prstGeom>
          <a:ln w="22225">
            <a:solidFill>
              <a:schemeClr val="tx1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650772" y="5062613"/>
            <a:ext cx="734006" cy="61168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8" name="Straight Arrow Connector 27"/>
          <p:cNvCxnSpPr>
            <a:stCxn id="25" idx="6"/>
            <a:endCxn id="27" idx="2"/>
          </p:cNvCxnSpPr>
          <p:nvPr/>
        </p:nvCxnSpPr>
        <p:spPr>
          <a:xfrm>
            <a:off x="1945069" y="4967135"/>
            <a:ext cx="705703" cy="401322"/>
          </a:xfrm>
          <a:prstGeom prst="straightConnector1">
            <a:avLst/>
          </a:prstGeom>
          <a:ln w="22225">
            <a:solidFill>
              <a:schemeClr val="tx1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flipH="1">
            <a:off x="2167414" y="4406144"/>
            <a:ext cx="261011" cy="321099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 flipH="1">
            <a:off x="2167414" y="5103009"/>
            <a:ext cx="261011" cy="321099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31" name="Striped Right Arrow 30"/>
          <p:cNvSpPr/>
          <p:nvPr/>
        </p:nvSpPr>
        <p:spPr>
          <a:xfrm>
            <a:off x="4191791" y="4727243"/>
            <a:ext cx="533400" cy="45697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889428" y="4577768"/>
            <a:ext cx="734006" cy="611688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3" name="Oval 32"/>
          <p:cNvSpPr/>
          <p:nvPr/>
        </p:nvSpPr>
        <p:spPr>
          <a:xfrm>
            <a:off x="5277340" y="4577768"/>
            <a:ext cx="734006" cy="611688"/>
          </a:xfrm>
          <a:prstGeom prst="ellipse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stCxn id="33" idx="6"/>
            <a:endCxn id="32" idx="2"/>
          </p:cNvCxnSpPr>
          <p:nvPr/>
        </p:nvCxnSpPr>
        <p:spPr>
          <a:xfrm>
            <a:off x="6011346" y="4883612"/>
            <a:ext cx="878082" cy="0"/>
          </a:xfrm>
          <a:prstGeom prst="straightConnector1">
            <a:avLst/>
          </a:prstGeom>
          <a:ln w="22225">
            <a:solidFill>
              <a:schemeClr val="tx1"/>
            </a:solidFill>
            <a:prstDash val="soli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flipH="1">
            <a:off x="6319881" y="4562513"/>
            <a:ext cx="261011" cy="321099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457200" y="5943600"/>
            <a:ext cx="7620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Results in no loss of precision in our benchmarks when used in a purity analysis</a:t>
            </a:r>
          </a:p>
        </p:txBody>
      </p:sp>
    </p:spTree>
    <p:extLst>
      <p:ext uri="{BB962C8B-B14F-4D97-AF65-F5344CB8AC3E}">
        <p14:creationId xmlns:p14="http://schemas.microsoft.com/office/powerpoint/2010/main" val="73925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sz="4100" dirty="0" smtClean="0"/>
              <a:t>Evaluation of Node merging</a:t>
            </a:r>
            <a:endParaRPr lang="en-US" sz="41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166014"/>
              </p:ext>
            </p:extLst>
          </p:nvPr>
        </p:nvGraphicFramePr>
        <p:xfrm>
          <a:off x="533400" y="1447800"/>
          <a:ext cx="7391400" cy="4114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263"/>
                <a:gridCol w="1305990"/>
                <a:gridCol w="1625119"/>
                <a:gridCol w="1809028"/>
              </a:tblGrid>
              <a:tr h="427989">
                <a:tc rowSpan="2">
                  <a:txBody>
                    <a:bodyPr/>
                    <a:lstStyle/>
                    <a:p>
                      <a:r>
                        <a:rPr lang="en-US" sz="2000" dirty="0" smtClean="0"/>
                        <a:t>Benchmark</a:t>
                      </a:r>
                      <a:endParaRPr lang="en-US" sz="2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2000" dirty="0" smtClean="0"/>
                        <a:t>Lines of Code</a:t>
                      </a:r>
                      <a:endParaRPr lang="en-US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dirty="0" smtClean="0"/>
                        <a:t>With Node</a:t>
                      </a:r>
                      <a:r>
                        <a:rPr lang="en-US" sz="2000" baseline="0" dirty="0" smtClean="0"/>
                        <a:t> merging 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707588"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Time (s)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Memory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(MB)</a:t>
                      </a:r>
                    </a:p>
                  </a:txBody>
                  <a:tcPr/>
                </a:tc>
              </a:tr>
              <a:tr h="70758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Dynamic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data display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25K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427</a:t>
                      </a:r>
                      <a:endParaRPr lang="en-US" sz="2000" dirty="0"/>
                    </a:p>
                  </a:txBody>
                  <a:tcPr/>
                </a:tc>
              </a:tr>
              <a:tr h="75721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SharpMap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26K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615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356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75721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PDFsharp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96K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535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75721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Dotspatial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(12 DLLS)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200K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963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568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21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Optimization 2 : Summary merging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685800"/>
          </a:xfrm>
        </p:spPr>
        <p:txBody>
          <a:bodyPr>
            <a:normAutofit/>
          </a:bodyPr>
          <a:lstStyle/>
          <a:p>
            <a:r>
              <a:rPr lang="en-US" sz="2400" dirty="0"/>
              <a:t>Applies to virtual method calls</a:t>
            </a:r>
            <a:r>
              <a:rPr lang="en-US" sz="2400" dirty="0" smtClean="0"/>
              <a:t>.</a:t>
            </a:r>
          </a:p>
          <a:p>
            <a:endParaRPr lang="en-US" sz="2400" dirty="0"/>
          </a:p>
        </p:txBody>
      </p:sp>
      <p:grpSp>
        <p:nvGrpSpPr>
          <p:cNvPr id="52" name="Group 51"/>
          <p:cNvGrpSpPr/>
          <p:nvPr/>
        </p:nvGrpSpPr>
        <p:grpSpPr>
          <a:xfrm>
            <a:off x="427607" y="2705955"/>
            <a:ext cx="3458593" cy="3237645"/>
            <a:chOff x="110999" y="2540524"/>
            <a:chExt cx="3265431" cy="29664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Oval 3"/>
                <p:cNvSpPr/>
                <p:nvPr/>
              </p:nvSpPr>
              <p:spPr>
                <a:xfrm>
                  <a:off x="482534" y="3375581"/>
                  <a:ext cx="609600" cy="615885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" name="Oval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2534" y="3375581"/>
                  <a:ext cx="609600" cy="615885"/>
                </a:xfrm>
                <a:prstGeom prst="ellipse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/>
            <p:cNvSpPr txBox="1"/>
            <p:nvPr/>
          </p:nvSpPr>
          <p:spPr>
            <a:xfrm>
              <a:off x="1937404" y="3362923"/>
              <a:ext cx="53893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…</a:t>
              </a:r>
              <a:endParaRPr lang="en-US" sz="4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Oval 7"/>
                <p:cNvSpPr/>
                <p:nvPr/>
              </p:nvSpPr>
              <p:spPr>
                <a:xfrm>
                  <a:off x="1308165" y="3375581"/>
                  <a:ext cx="609600" cy="615885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" name="Oval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08165" y="3375581"/>
                  <a:ext cx="609600" cy="615885"/>
                </a:xfrm>
                <a:prstGeom prst="ellipse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Oval 8"/>
                <p:cNvSpPr/>
                <p:nvPr/>
              </p:nvSpPr>
              <p:spPr>
                <a:xfrm>
                  <a:off x="2527365" y="3375581"/>
                  <a:ext cx="609600" cy="615885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Oval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7365" y="3375581"/>
                  <a:ext cx="609600" cy="615885"/>
                </a:xfrm>
                <a:prstGeom prst="ellipse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Oval 9"/>
            <p:cNvSpPr/>
            <p:nvPr/>
          </p:nvSpPr>
          <p:spPr>
            <a:xfrm>
              <a:off x="1689165" y="2540524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>
              <a:stCxn id="10" idx="4"/>
              <a:endCxn id="4" idx="0"/>
            </p:cNvCxnSpPr>
            <p:nvPr/>
          </p:nvCxnSpPr>
          <p:spPr>
            <a:xfrm flipH="1">
              <a:off x="787334" y="2616724"/>
              <a:ext cx="939931" cy="75885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" idx="4"/>
              <a:endCxn id="8" idx="0"/>
            </p:cNvCxnSpPr>
            <p:nvPr/>
          </p:nvCxnSpPr>
          <p:spPr>
            <a:xfrm flipH="1">
              <a:off x="1612965" y="2616724"/>
              <a:ext cx="114300" cy="75885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0" idx="5"/>
              <a:endCxn id="9" idx="0"/>
            </p:cNvCxnSpPr>
            <p:nvPr/>
          </p:nvCxnSpPr>
          <p:spPr>
            <a:xfrm>
              <a:off x="1754206" y="2605565"/>
              <a:ext cx="1077959" cy="7700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1524196" y="4905867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/>
            <p:cNvCxnSpPr>
              <a:stCxn id="19" idx="4"/>
              <a:endCxn id="4" idx="4"/>
            </p:cNvCxnSpPr>
            <p:nvPr/>
          </p:nvCxnSpPr>
          <p:spPr>
            <a:xfrm flipH="1" flipV="1">
              <a:off x="787334" y="3991466"/>
              <a:ext cx="774962" cy="990601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9" idx="4"/>
              <a:endCxn id="8" idx="4"/>
            </p:cNvCxnSpPr>
            <p:nvPr/>
          </p:nvCxnSpPr>
          <p:spPr>
            <a:xfrm flipV="1">
              <a:off x="1562296" y="3991466"/>
              <a:ext cx="50669" cy="990601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9" idx="5"/>
              <a:endCxn id="9" idx="4"/>
            </p:cNvCxnSpPr>
            <p:nvPr/>
          </p:nvCxnSpPr>
          <p:spPr>
            <a:xfrm flipV="1">
              <a:off x="1589237" y="3991466"/>
              <a:ext cx="1242928" cy="979442"/>
            </a:xfrm>
            <a:prstGeom prst="straightConnector1">
              <a:avLst/>
            </a:prstGeom>
            <a:ln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/>
                <p:cNvSpPr/>
                <p:nvPr/>
              </p:nvSpPr>
              <p:spPr>
                <a:xfrm>
                  <a:off x="1202141" y="5106881"/>
                  <a:ext cx="68922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26" name="Rectangle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02141" y="5106881"/>
                  <a:ext cx="689228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813111" y="2719399"/>
                  <a:ext cx="52411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3111" y="2719399"/>
                  <a:ext cx="524118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612965" y="2805907"/>
                  <a:ext cx="52411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12965" y="2805907"/>
                  <a:ext cx="524118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2293185" y="2732084"/>
                  <a:ext cx="52411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3185" y="2732084"/>
                  <a:ext cx="524118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Rectangle 29"/>
                <p:cNvSpPr/>
                <p:nvPr/>
              </p:nvSpPr>
              <p:spPr>
                <a:xfrm>
                  <a:off x="110999" y="4296521"/>
                  <a:ext cx="106381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begChr m:val="〈"/>
                            <m:endChr m:val="〉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begChr m:val="〈"/>
                                <m:endChr m:val="〉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0" name="Rectangle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99" y="4296521"/>
                  <a:ext cx="1063816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/>
                <p:cNvSpPr/>
                <p:nvPr/>
              </p:nvSpPr>
              <p:spPr>
                <a:xfrm>
                  <a:off x="1275593" y="4130316"/>
                  <a:ext cx="10691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begChr m:val="〈"/>
                            <m:endChr m:val="〉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begChr m:val="〈"/>
                                <m:endChr m:val="〉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1" name="Rectangle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75593" y="4130316"/>
                  <a:ext cx="1069139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Rectangle 31"/>
                <p:cNvSpPr/>
                <p:nvPr/>
              </p:nvSpPr>
              <p:spPr>
                <a:xfrm>
                  <a:off x="2293185" y="4275064"/>
                  <a:ext cx="108324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begChr m:val="〈"/>
                            <m:endChr m:val="〉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begChr m:val="〈"/>
                                <m:endChr m:val="〉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2" name="Rectangle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3185" y="4275064"/>
                  <a:ext cx="1083245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val 32"/>
              <p:cNvSpPr/>
              <p:nvPr/>
            </p:nvSpPr>
            <p:spPr>
              <a:xfrm>
                <a:off x="6286500" y="3415974"/>
                <a:ext cx="876300" cy="61588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𝑚𝑒𝑟𝑔𝑒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Oval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0" y="3415974"/>
                <a:ext cx="876300" cy="615885"/>
              </a:xfrm>
              <a:prstGeom prst="ellipse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Oval 36"/>
          <p:cNvSpPr/>
          <p:nvPr/>
        </p:nvSpPr>
        <p:spPr>
          <a:xfrm>
            <a:off x="6705600" y="2743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stCxn id="37" idx="4"/>
            <a:endCxn id="33" idx="0"/>
          </p:cNvCxnSpPr>
          <p:nvPr/>
        </p:nvCxnSpPr>
        <p:spPr>
          <a:xfrm flipH="1">
            <a:off x="6724650" y="2819400"/>
            <a:ext cx="19050" cy="596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705600" y="4648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stCxn id="41" idx="0"/>
            <a:endCxn id="33" idx="4"/>
          </p:cNvCxnSpPr>
          <p:nvPr/>
        </p:nvCxnSpPr>
        <p:spPr>
          <a:xfrm flipH="1" flipV="1">
            <a:off x="6724650" y="4031859"/>
            <a:ext cx="19050" cy="616341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4399123" y="5287525"/>
                <a:ext cx="4081374" cy="4250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𝜏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𝑚𝑒𝑟𝑔𝑒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𝑚𝑒𝑟𝑔𝑒</m:t>
                      </m:r>
                      <m:r>
                        <a:rPr lang="en-US" sz="2000" b="0" i="1" smtClean="0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𝜏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b="0" i="0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⊔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𝑐𝑜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…</m:t>
                      </m:r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⊔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𝑐𝑜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𝜏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9123" y="5287525"/>
                <a:ext cx="4081374" cy="425053"/>
              </a:xfrm>
              <a:prstGeom prst="rect">
                <a:avLst/>
              </a:prstGeom>
              <a:blipFill rotWithShape="1">
                <a:blip r:embed="rId14"/>
                <a:stretch>
                  <a:fillRect b="-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177751" y="2705955"/>
                <a:ext cx="5241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𝜏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751" y="2705955"/>
                <a:ext cx="524118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5184253" y="4269819"/>
                <a:ext cx="1516634" cy="3919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𝜏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𝑚𝑒𝑟𝑔𝑒</m:t>
                          </m:r>
                        </m:sub>
                      </m:sSub>
                      <m:d>
                        <m:dPr>
                          <m:begChr m:val="〈"/>
                          <m:endChr m:val="〉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begChr m:val="〈"/>
                              <m:endChr m:val="〉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𝑖𝑛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253" y="4269819"/>
                <a:ext cx="1516634" cy="391902"/>
              </a:xfrm>
              <a:prstGeom prst="rect">
                <a:avLst/>
              </a:prstGeom>
              <a:blipFill rotWithShape="1">
                <a:blip r:embed="rId16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/>
          <p:cNvSpPr txBox="1"/>
          <p:nvPr/>
        </p:nvSpPr>
        <p:spPr>
          <a:xfrm>
            <a:off x="5494800" y="2088036"/>
            <a:ext cx="2497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With optimization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9749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dirty="0" smtClean="0"/>
              <a:t>Optimization 3: Safe node elimination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487680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Removes unnecessary external nodes.</a:t>
            </a:r>
          </a:p>
          <a:p>
            <a:endParaRPr lang="en-US" sz="1400" dirty="0"/>
          </a:p>
          <a:p>
            <a:r>
              <a:rPr lang="en-US" sz="2400" dirty="0" err="1" smtClean="0"/>
              <a:t>Eg</a:t>
            </a:r>
            <a:r>
              <a:rPr lang="en-US" sz="2400" dirty="0" smtClean="0"/>
              <a:t>:</a:t>
            </a:r>
            <a:r>
              <a:rPr lang="en-US" sz="2400" b="1" i="1" dirty="0" smtClean="0"/>
              <a:t> Set::Contains</a:t>
            </a:r>
            <a:r>
              <a:rPr lang="en-US" sz="2400" dirty="0" smtClean="0"/>
              <a:t> is pure but its WSR summary has many external edges/nodes.</a:t>
            </a:r>
          </a:p>
          <a:p>
            <a:endParaRPr lang="en-US" sz="1400" dirty="0" smtClean="0"/>
          </a:p>
          <a:p>
            <a:r>
              <a:rPr lang="en-US" sz="2400" dirty="0" smtClean="0"/>
              <a:t>Does not affect precision.</a:t>
            </a:r>
          </a:p>
          <a:p>
            <a:endParaRPr lang="en-US" sz="2400" dirty="0" smtClean="0"/>
          </a:p>
          <a:p>
            <a:endParaRPr lang="en-US" sz="2400" dirty="0"/>
          </a:p>
          <a:p>
            <a:pPr marL="11430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265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dirty="0" smtClean="0"/>
              <a:t>Empirical evaluation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42967338"/>
                  </p:ext>
                </p:extLst>
              </p:nvPr>
            </p:nvGraphicFramePr>
            <p:xfrm>
              <a:off x="533400" y="1600200"/>
              <a:ext cx="7467600" cy="42062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47736"/>
                    <a:gridCol w="1032754"/>
                    <a:gridCol w="1032754"/>
                    <a:gridCol w="1241416"/>
                    <a:gridCol w="1141860"/>
                    <a:gridCol w="1271080"/>
                  </a:tblGrid>
                  <a:tr h="370272">
                    <a:tc rowSpan="2"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Benchmark</a:t>
                          </a:r>
                          <a:endParaRPr lang="en-US"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Lines of Code</a:t>
                          </a:r>
                          <a:endParaRPr lang="en-US" sz="20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WSR</a:t>
                          </a:r>
                          <a:r>
                            <a:rPr lang="en-US" sz="2000" baseline="0" dirty="0" smtClean="0"/>
                            <a:t> analysis</a:t>
                          </a:r>
                          <a:endParaRPr lang="en-US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With all opts</a:t>
                          </a:r>
                          <a:endParaRPr lang="en-US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/>
                    </a:tc>
                  </a:tr>
                  <a:tr h="375004">
                    <a:tc vMerge="1"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Time(s)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Memory</a:t>
                          </a:r>
                        </a:p>
                        <a:p>
                          <a:r>
                            <a:rPr lang="en-US" sz="2000" dirty="0" smtClean="0"/>
                            <a:t>(MB)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Time (s)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Memory</a:t>
                          </a:r>
                        </a:p>
                        <a:p>
                          <a:r>
                            <a:rPr lang="en-US" sz="2000" dirty="0" smtClean="0"/>
                            <a:t>(MB)</a:t>
                          </a:r>
                        </a:p>
                      </a:txBody>
                      <a:tcPr/>
                    </a:tc>
                  </a:tr>
                  <a:tr h="655097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Dynamic</a:t>
                          </a:r>
                          <a:r>
                            <a:rPr lang="en-US" sz="2000" baseline="0" dirty="0" smtClean="0">
                              <a:solidFill>
                                <a:schemeClr val="tx1"/>
                              </a:solidFill>
                            </a:rPr>
                            <a:t> data display</a:t>
                          </a:r>
                        </a:p>
                        <a:p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25K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4696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1937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23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410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272">
                    <a:tc>
                      <a:txBody>
                        <a:bodyPr/>
                        <a:lstStyle/>
                        <a:p>
                          <a:r>
                            <a:rPr lang="en-US" sz="2000" dirty="0" err="1" smtClean="0">
                              <a:solidFill>
                                <a:schemeClr val="tx1"/>
                              </a:solidFill>
                            </a:rPr>
                            <a:t>SharpMap</a:t>
                          </a:r>
                          <a:endParaRPr lang="en-US" sz="200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26K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sz="2000" dirty="0" smtClean="0"/>
                            <a:t> 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-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179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356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272">
                    <a:tc>
                      <a:txBody>
                        <a:bodyPr/>
                        <a:lstStyle/>
                        <a:p>
                          <a:r>
                            <a:rPr lang="en-US" sz="2000" dirty="0" err="1" smtClean="0">
                              <a:solidFill>
                                <a:schemeClr val="tx1"/>
                              </a:solidFill>
                            </a:rPr>
                            <a:t>PDFsharp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96K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5088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1502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76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550</a:t>
                          </a:r>
                        </a:p>
                        <a:p>
                          <a:pPr algn="ctr"/>
                          <a:endParaRPr lang="en-US" sz="2000" dirty="0"/>
                        </a:p>
                      </a:txBody>
                      <a:tcPr/>
                    </a:tc>
                  </a:tr>
                  <a:tr h="655097">
                    <a:tc>
                      <a:txBody>
                        <a:bodyPr/>
                        <a:lstStyle/>
                        <a:p>
                          <a:r>
                            <a:rPr lang="en-US" sz="2000" dirty="0" err="1" smtClean="0">
                              <a:solidFill>
                                <a:schemeClr val="tx1"/>
                              </a:solidFill>
                            </a:rPr>
                            <a:t>Dotspatial</a:t>
                          </a:r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(12 DLLS)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200K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-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232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568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42967338"/>
                  </p:ext>
                </p:extLst>
              </p:nvPr>
            </p:nvGraphicFramePr>
            <p:xfrm>
              <a:off x="533400" y="1600200"/>
              <a:ext cx="7467600" cy="42062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47736"/>
                    <a:gridCol w="1032754"/>
                    <a:gridCol w="1032754"/>
                    <a:gridCol w="1241416"/>
                    <a:gridCol w="1141860"/>
                    <a:gridCol w="1271080"/>
                  </a:tblGrid>
                  <a:tr h="396240">
                    <a:tc rowSpan="2"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Benchmark</a:t>
                          </a:r>
                          <a:endParaRPr lang="en-US" sz="20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Lines of Code</a:t>
                          </a:r>
                          <a:endParaRPr lang="en-US" sz="20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WSR</a:t>
                          </a:r>
                          <a:r>
                            <a:rPr lang="en-US" sz="2000" baseline="0" dirty="0" smtClean="0"/>
                            <a:t> analysis</a:t>
                          </a:r>
                          <a:endParaRPr lang="en-US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With all opts</a:t>
                          </a:r>
                          <a:endParaRPr lang="en-US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/>
                    </a:tc>
                  </a:tr>
                  <a:tr h="701040">
                    <a:tc vMerge="1"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Time(s)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Memory</a:t>
                          </a:r>
                        </a:p>
                        <a:p>
                          <a:r>
                            <a:rPr lang="en-US" sz="2000" dirty="0" smtClean="0"/>
                            <a:t>(MB)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Time (s)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Memory</a:t>
                          </a:r>
                        </a:p>
                        <a:p>
                          <a:r>
                            <a:rPr lang="en-US" sz="2000" dirty="0" smtClean="0"/>
                            <a:t>(MB)</a:t>
                          </a:r>
                        </a:p>
                      </a:txBody>
                      <a:tcPr/>
                    </a:tc>
                  </a:tr>
                  <a:tr h="1005840">
                    <a:tc>
                      <a:txBody>
                        <a:bodyPr/>
                        <a:lstStyle/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Dynamic</a:t>
                          </a:r>
                          <a:r>
                            <a:rPr lang="en-US" sz="2000" baseline="0" dirty="0" smtClean="0">
                              <a:solidFill>
                                <a:schemeClr val="tx1"/>
                              </a:solidFill>
                            </a:rPr>
                            <a:t> data </a:t>
                          </a:r>
                          <a:r>
                            <a:rPr lang="en-US" sz="2000" baseline="0" dirty="0" smtClean="0">
                              <a:solidFill>
                                <a:schemeClr val="tx1"/>
                              </a:solidFill>
                            </a:rPr>
                            <a:t>display</a:t>
                          </a:r>
                        </a:p>
                        <a:p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25K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4696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1937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23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410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r>
                            <a:rPr lang="en-US" sz="2000" dirty="0" err="1" smtClean="0">
                              <a:solidFill>
                                <a:schemeClr val="tx1"/>
                              </a:solidFill>
                            </a:rPr>
                            <a:t>SharpMap</a:t>
                          </a:r>
                          <a:endParaRPr lang="en-US" sz="200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26K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68824" t="-304348" r="-352353" b="-2147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-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179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356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r>
                            <a:rPr lang="en-US" sz="2000" dirty="0" err="1" smtClean="0">
                              <a:solidFill>
                                <a:schemeClr val="tx1"/>
                              </a:solidFill>
                            </a:rPr>
                            <a:t>PDFsharp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96K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5088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1502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76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550</a:t>
                          </a:r>
                        </a:p>
                        <a:p>
                          <a:pPr algn="ctr"/>
                          <a:endParaRPr lang="en-US" sz="200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r>
                            <a:rPr lang="en-US" sz="2000" dirty="0" err="1" smtClean="0">
                              <a:solidFill>
                                <a:schemeClr val="tx1"/>
                              </a:solidFill>
                            </a:rPr>
                            <a:t>Dotspatial</a:t>
                          </a:r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r>
                            <a:rPr lang="en-US" sz="2000" dirty="0" smtClean="0">
                              <a:solidFill>
                                <a:schemeClr val="tx1"/>
                              </a:solidFill>
                            </a:rPr>
                            <a:t>(12 DLLS)</a:t>
                          </a:r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 smtClean="0"/>
                            <a:t>200K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68824" t="-504348" r="-352353" b="-147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-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232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568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0432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WSR analysis is a widely used modular heap analysis.</a:t>
            </a:r>
          </a:p>
          <a:p>
            <a:endParaRPr lang="en-US" sz="2400" dirty="0"/>
          </a:p>
          <a:p>
            <a:r>
              <a:rPr lang="en-US" sz="2400" dirty="0" smtClean="0"/>
              <a:t>Formalized WSR analysis as an </a:t>
            </a:r>
            <a:r>
              <a:rPr lang="en-US" sz="2400" dirty="0"/>
              <a:t>A</a:t>
            </a:r>
            <a:r>
              <a:rPr lang="en-US" sz="2400" dirty="0" smtClean="0"/>
              <a:t>bstract Interpretation.</a:t>
            </a:r>
          </a:p>
          <a:p>
            <a:pPr lvl="1"/>
            <a:r>
              <a:rPr lang="en-US" sz="2200" dirty="0" smtClean="0"/>
              <a:t>Mentioned as an open problem by </a:t>
            </a:r>
            <a:r>
              <a:rPr lang="en-US" sz="2200" dirty="0" err="1" smtClean="0"/>
              <a:t>Salcianu</a:t>
            </a:r>
            <a:r>
              <a:rPr lang="en-US" sz="2200" dirty="0" smtClean="0"/>
              <a:t>.</a:t>
            </a:r>
            <a:endParaRPr lang="en-US" sz="2200" dirty="0"/>
          </a:p>
          <a:p>
            <a:endParaRPr lang="en-US" sz="2400" dirty="0" smtClean="0"/>
          </a:p>
          <a:p>
            <a:r>
              <a:rPr lang="en-US" sz="2400" dirty="0" smtClean="0"/>
              <a:t>Proposed 3 Optimizations to WSR analysis.</a:t>
            </a:r>
          </a:p>
          <a:p>
            <a:endParaRPr lang="en-US" sz="2400" dirty="0" smtClean="0"/>
          </a:p>
          <a:p>
            <a:pPr lvl="1"/>
            <a:r>
              <a:rPr lang="en-US" sz="2200" dirty="0" smtClean="0"/>
              <a:t>Proved them correct using the AI formulation.</a:t>
            </a:r>
            <a:endParaRPr lang="en-US" sz="2200" dirty="0"/>
          </a:p>
          <a:p>
            <a:pPr lvl="1"/>
            <a:r>
              <a:rPr lang="en-US" sz="2200" dirty="0" smtClean="0"/>
              <a:t>They make the analysis to scale to large programs.</a:t>
            </a:r>
          </a:p>
          <a:p>
            <a:endParaRPr lang="en-US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5540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Modular</a:t>
            </a:r>
            <a:br>
              <a:rPr lang="en-US" dirty="0" smtClean="0"/>
            </a:br>
            <a:r>
              <a:rPr lang="en-US" dirty="0" smtClean="0"/>
              <a:t>Heap Effect Analysis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4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Problem and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IN" sz="2400" dirty="0" smtClean="0"/>
          </a:p>
          <a:p>
            <a:r>
              <a:rPr lang="en-IN" sz="2400" dirty="0">
                <a:solidFill>
                  <a:srgbClr val="C00000"/>
                </a:solidFill>
              </a:rPr>
              <a:t>Heap Effect Analysis</a:t>
            </a:r>
            <a:r>
              <a:rPr lang="en-IN" sz="2400" dirty="0"/>
              <a:t>: Determine effect of a procedure call on heap (global program state)</a:t>
            </a:r>
          </a:p>
          <a:p>
            <a:endParaRPr lang="en-IN" sz="2400" dirty="0" smtClean="0"/>
          </a:p>
          <a:p>
            <a:r>
              <a:rPr lang="en-IN" sz="2400" dirty="0" smtClean="0">
                <a:solidFill>
                  <a:srgbClr val="C00000"/>
                </a:solidFill>
              </a:rPr>
              <a:t>Modularity</a:t>
            </a:r>
            <a:r>
              <a:rPr lang="en-IN" sz="2400" dirty="0" smtClean="0"/>
              <a:t>: </a:t>
            </a:r>
            <a:r>
              <a:rPr lang="en-IN" dirty="0" smtClean="0"/>
              <a:t>Compute </a:t>
            </a:r>
            <a:r>
              <a:rPr lang="en-IN" dirty="0"/>
              <a:t>a </a:t>
            </a:r>
            <a:r>
              <a:rPr lang="en-IN" dirty="0" smtClean="0"/>
              <a:t>context-independent </a:t>
            </a:r>
            <a:r>
              <a:rPr lang="en-IN" dirty="0"/>
              <a:t>summary for each </a:t>
            </a:r>
            <a:r>
              <a:rPr lang="en-IN" dirty="0" smtClean="0"/>
              <a:t>procedure</a:t>
            </a:r>
          </a:p>
          <a:p>
            <a:endParaRPr lang="en-IN" sz="2400" dirty="0"/>
          </a:p>
          <a:p>
            <a:r>
              <a:rPr lang="en-IN" sz="2400" dirty="0" smtClean="0">
                <a:solidFill>
                  <a:srgbClr val="C00000"/>
                </a:solidFill>
              </a:rPr>
              <a:t>Challenge</a:t>
            </a:r>
            <a:r>
              <a:rPr lang="en-IN" sz="2400" dirty="0" smtClean="0"/>
              <a:t>: Procedure </a:t>
            </a:r>
            <a:r>
              <a:rPr lang="en-IN" sz="2400" dirty="0" err="1" smtClean="0"/>
              <a:t>behavior</a:t>
            </a:r>
            <a:r>
              <a:rPr lang="en-IN" sz="2400" dirty="0" smtClean="0"/>
              <a:t> and effect depend on aliasing in input heap</a:t>
            </a:r>
          </a:p>
          <a:p>
            <a:pPr marL="114300" indent="0">
              <a:buNone/>
            </a:pPr>
            <a:endParaRPr lang="en-IN" sz="2400" dirty="0"/>
          </a:p>
          <a:p>
            <a:r>
              <a:rPr lang="en-IN" sz="2400" dirty="0"/>
              <a:t>Very few modular analyses can handle </a:t>
            </a:r>
            <a:r>
              <a:rPr lang="en-IN" sz="2400" dirty="0" smtClean="0"/>
              <a:t>aliasing in input heap</a:t>
            </a:r>
            <a:r>
              <a:rPr lang="en-IN" sz="2400" dirty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WSR analysis is one of them.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195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620" y="152400"/>
            <a:ext cx="7620000" cy="457200"/>
          </a:xfrm>
        </p:spPr>
        <p:txBody>
          <a:bodyPr/>
          <a:lstStyle/>
          <a:p>
            <a:r>
              <a:rPr lang="en-US" dirty="0" smtClean="0"/>
              <a:t>Challenging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52385" y="999950"/>
            <a:ext cx="281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P(</a:t>
            </a:r>
            <a:r>
              <a:rPr lang="en-US" sz="2400" dirty="0" err="1" smtClean="0"/>
              <a:t>x,y</a:t>
            </a:r>
            <a:r>
              <a:rPr lang="en-US" sz="2400" dirty="0" smtClean="0"/>
              <a:t>) {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  t = new ()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  </a:t>
            </a:r>
            <a:r>
              <a:rPr lang="en-US" sz="2400" dirty="0" err="1" smtClean="0"/>
              <a:t>x.next</a:t>
            </a:r>
            <a:r>
              <a:rPr lang="en-US" sz="2400" dirty="0" smtClean="0"/>
              <a:t> = 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  </a:t>
            </a:r>
            <a:r>
              <a:rPr lang="en-US" sz="2400" dirty="0" err="1" smtClean="0"/>
              <a:t>t.next</a:t>
            </a:r>
            <a:r>
              <a:rPr lang="en-US" sz="2400" dirty="0" smtClean="0"/>
              <a:t> = 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   </a:t>
            </a:r>
            <a:r>
              <a:rPr lang="en-US" sz="2400" dirty="0" err="1" smtClean="0"/>
              <a:t>retval</a:t>
            </a:r>
            <a:r>
              <a:rPr lang="en-US" sz="2400" dirty="0" smtClean="0"/>
              <a:t> = </a:t>
            </a:r>
            <a:r>
              <a:rPr lang="en-US" sz="2400" dirty="0" err="1" smtClean="0"/>
              <a:t>y.next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}</a:t>
            </a:r>
            <a:endParaRPr lang="en-US" sz="2400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281801" y="3384354"/>
            <a:ext cx="2809476" cy="1232748"/>
            <a:chOff x="533400" y="1637734"/>
            <a:chExt cx="2682249" cy="1304885"/>
          </a:xfrm>
        </p:grpSpPr>
        <p:sp>
          <p:nvSpPr>
            <p:cNvPr id="6" name="Oval 5"/>
            <p:cNvSpPr/>
            <p:nvPr/>
          </p:nvSpPr>
          <p:spPr>
            <a:xfrm>
              <a:off x="533400" y="2295246"/>
              <a:ext cx="609865" cy="647373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480576" y="2295245"/>
              <a:ext cx="609865" cy="647373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605784" y="2295245"/>
              <a:ext cx="609865" cy="647373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3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Arrow Connector 8"/>
            <p:cNvCxnSpPr>
              <a:stCxn id="10" idx="2"/>
              <a:endCxn id="6" idx="0"/>
            </p:cNvCxnSpPr>
            <p:nvPr/>
          </p:nvCxnSpPr>
          <p:spPr>
            <a:xfrm>
              <a:off x="838332" y="2028678"/>
              <a:ext cx="0" cy="266567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 flipH="1">
              <a:off x="708878" y="1637734"/>
              <a:ext cx="258909" cy="390944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11" name="Straight Arrow Connector 10"/>
            <p:cNvCxnSpPr>
              <a:stCxn id="7" idx="6"/>
              <a:endCxn id="8" idx="2"/>
            </p:cNvCxnSpPr>
            <p:nvPr/>
          </p:nvCxnSpPr>
          <p:spPr>
            <a:xfrm>
              <a:off x="2090441" y="2618931"/>
              <a:ext cx="515343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13" idx="2"/>
              <a:endCxn id="7" idx="0"/>
            </p:cNvCxnSpPr>
            <p:nvPr/>
          </p:nvCxnSpPr>
          <p:spPr>
            <a:xfrm flipH="1">
              <a:off x="1785508" y="2028678"/>
              <a:ext cx="11692" cy="26656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 flipH="1">
              <a:off x="1665553" y="1637734"/>
              <a:ext cx="263293" cy="390944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 flipH="1">
              <a:off x="2054837" y="2296450"/>
              <a:ext cx="540468" cy="348638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24779" y="3308274"/>
            <a:ext cx="4144045" cy="1308828"/>
            <a:chOff x="1272310" y="1603474"/>
            <a:chExt cx="4435413" cy="1368326"/>
          </a:xfrm>
        </p:grpSpPr>
        <p:sp>
          <p:nvSpPr>
            <p:cNvPr id="16" name="Oval 15"/>
            <p:cNvSpPr/>
            <p:nvPr/>
          </p:nvSpPr>
          <p:spPr>
            <a:xfrm>
              <a:off x="2512057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1272310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751804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991550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3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Straight Arrow Connector 19"/>
            <p:cNvCxnSpPr>
              <a:stCxn id="21" idx="2"/>
              <a:endCxn id="17" idx="0"/>
            </p:cNvCxnSpPr>
            <p:nvPr/>
          </p:nvCxnSpPr>
          <p:spPr>
            <a:xfrm>
              <a:off x="1608282" y="1989595"/>
              <a:ext cx="0" cy="29640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flipH="1">
              <a:off x="1456271" y="1603474"/>
              <a:ext cx="304024" cy="386121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22" name="Straight Arrow Connector 21"/>
            <p:cNvCxnSpPr>
              <a:stCxn id="17" idx="6"/>
              <a:endCxn id="16" idx="2"/>
            </p:cNvCxnSpPr>
            <p:nvPr/>
          </p:nvCxnSpPr>
          <p:spPr>
            <a:xfrm>
              <a:off x="1944255" y="2628900"/>
              <a:ext cx="567802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6" idx="6"/>
              <a:endCxn id="18" idx="2"/>
            </p:cNvCxnSpPr>
            <p:nvPr/>
          </p:nvCxnSpPr>
          <p:spPr>
            <a:xfrm>
              <a:off x="3184002" y="2628900"/>
              <a:ext cx="567802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8" idx="6"/>
              <a:endCxn id="19" idx="2"/>
            </p:cNvCxnSpPr>
            <p:nvPr/>
          </p:nvCxnSpPr>
          <p:spPr>
            <a:xfrm>
              <a:off x="4423749" y="2628900"/>
              <a:ext cx="567801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18" idx="0"/>
            </p:cNvCxnSpPr>
            <p:nvPr/>
          </p:nvCxnSpPr>
          <p:spPr>
            <a:xfrm flipH="1">
              <a:off x="4087777" y="1989595"/>
              <a:ext cx="7312" cy="29640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flipH="1">
              <a:off x="3940503" y="1603474"/>
              <a:ext cx="309172" cy="386121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27" name="Straight Arrow Connector 26"/>
            <p:cNvCxnSpPr>
              <a:stCxn id="28" idx="2"/>
              <a:endCxn id="16" idx="0"/>
            </p:cNvCxnSpPr>
            <p:nvPr/>
          </p:nvCxnSpPr>
          <p:spPr>
            <a:xfrm flipH="1">
              <a:off x="2848029" y="1989595"/>
              <a:ext cx="7590" cy="29640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 flipH="1">
              <a:off x="2715617" y="1603474"/>
              <a:ext cx="280004" cy="386121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cxnSp>
          <p:nvCxnSpPr>
            <p:cNvPr id="29" name="Straight Arrow Connector 28"/>
            <p:cNvCxnSpPr>
              <a:stCxn id="30" idx="2"/>
              <a:endCxn id="19" idx="0"/>
            </p:cNvCxnSpPr>
            <p:nvPr/>
          </p:nvCxnSpPr>
          <p:spPr>
            <a:xfrm>
              <a:off x="5323884" y="1989595"/>
              <a:ext cx="3638" cy="29640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flipH="1">
              <a:off x="4940045" y="1603474"/>
              <a:ext cx="767678" cy="386121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err="1" smtClean="0"/>
                <a:t>retval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 flipH="1">
              <a:off x="1916573" y="2286000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 flipH="1">
              <a:off x="3170161" y="2286000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 flipH="1">
              <a:off x="4384521" y="2287277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sp>
        <p:nvSpPr>
          <p:cNvPr id="34" name="Striped Right Arrow 33"/>
          <p:cNvSpPr/>
          <p:nvPr/>
        </p:nvSpPr>
        <p:spPr>
          <a:xfrm>
            <a:off x="3310362" y="4134021"/>
            <a:ext cx="553244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triped Right Arrow 34"/>
          <p:cNvSpPr/>
          <p:nvPr/>
        </p:nvSpPr>
        <p:spPr>
          <a:xfrm>
            <a:off x="3310363" y="5663313"/>
            <a:ext cx="553243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496869" y="4931129"/>
            <a:ext cx="2124826" cy="1371600"/>
            <a:chOff x="3538669" y="1600200"/>
            <a:chExt cx="2124826" cy="1371600"/>
          </a:xfrm>
        </p:grpSpPr>
        <p:sp>
          <p:nvSpPr>
            <p:cNvPr id="37" name="Oval 36"/>
            <p:cNvSpPr/>
            <p:nvPr/>
          </p:nvSpPr>
          <p:spPr>
            <a:xfrm>
              <a:off x="3751804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4991550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Arrow Connector 38"/>
            <p:cNvCxnSpPr>
              <a:stCxn id="40" idx="2"/>
              <a:endCxn id="37" idx="0"/>
            </p:cNvCxnSpPr>
            <p:nvPr/>
          </p:nvCxnSpPr>
          <p:spPr>
            <a:xfrm>
              <a:off x="3680695" y="1969532"/>
              <a:ext cx="407082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 flipH="1">
              <a:off x="3538669" y="1600200"/>
              <a:ext cx="28405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41" name="Straight Arrow Connector 40"/>
            <p:cNvCxnSpPr>
              <a:stCxn id="37" idx="6"/>
              <a:endCxn id="38" idx="2"/>
            </p:cNvCxnSpPr>
            <p:nvPr/>
          </p:nvCxnSpPr>
          <p:spPr>
            <a:xfrm>
              <a:off x="4423749" y="2628900"/>
              <a:ext cx="567801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43" idx="2"/>
              <a:endCxn id="37" idx="0"/>
            </p:cNvCxnSpPr>
            <p:nvPr/>
          </p:nvCxnSpPr>
          <p:spPr>
            <a:xfrm flipH="1">
              <a:off x="4087777" y="1969532"/>
              <a:ext cx="323854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 flipH="1">
              <a:off x="4267200" y="1600200"/>
              <a:ext cx="28886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 flipH="1">
              <a:off x="4384521" y="2287277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209536" y="4745623"/>
            <a:ext cx="3496082" cy="2114498"/>
            <a:chOff x="4209536" y="4745623"/>
            <a:chExt cx="3496082" cy="2114498"/>
          </a:xfrm>
        </p:grpSpPr>
        <p:sp>
          <p:nvSpPr>
            <p:cNvPr id="45" name="Oval 44"/>
            <p:cNvSpPr/>
            <p:nvPr/>
          </p:nvSpPr>
          <p:spPr>
            <a:xfrm>
              <a:off x="5871255" y="5412117"/>
              <a:ext cx="742345" cy="6981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4331874" y="5412118"/>
              <a:ext cx="742345" cy="69811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963273" y="5409726"/>
              <a:ext cx="742345" cy="69811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48" name="Straight Arrow Connector 47"/>
            <p:cNvCxnSpPr>
              <a:stCxn id="49" idx="2"/>
              <a:endCxn id="46" idx="0"/>
            </p:cNvCxnSpPr>
            <p:nvPr/>
          </p:nvCxnSpPr>
          <p:spPr>
            <a:xfrm>
              <a:off x="4341712" y="5117049"/>
              <a:ext cx="361335" cy="2950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 flipH="1">
              <a:off x="4209536" y="4745623"/>
              <a:ext cx="264352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52" name="Straight Arrow Connector 51"/>
            <p:cNvCxnSpPr>
              <a:stCxn id="53" idx="2"/>
              <a:endCxn id="46" idx="0"/>
            </p:cNvCxnSpPr>
            <p:nvPr/>
          </p:nvCxnSpPr>
          <p:spPr>
            <a:xfrm flipH="1">
              <a:off x="4703047" y="5117049"/>
              <a:ext cx="314104" cy="29506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 flipH="1">
              <a:off x="4882737" y="4745623"/>
              <a:ext cx="268828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54" name="Straight Arrow Connector 53"/>
            <p:cNvCxnSpPr>
              <a:stCxn id="55" idx="0"/>
              <a:endCxn id="45" idx="4"/>
            </p:cNvCxnSpPr>
            <p:nvPr/>
          </p:nvCxnSpPr>
          <p:spPr>
            <a:xfrm flipV="1">
              <a:off x="6242428" y="6110227"/>
              <a:ext cx="0" cy="378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 flipH="1">
              <a:off x="6120695" y="6488695"/>
              <a:ext cx="243466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 flipH="1">
              <a:off x="6698793" y="6400800"/>
              <a:ext cx="667504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err="1" smtClean="0"/>
                <a:t>retval</a:t>
              </a:r>
              <a:endParaRPr lang="en-US" dirty="0"/>
            </a:p>
          </p:txBody>
        </p:sp>
        <p:sp>
          <p:nvSpPr>
            <p:cNvPr id="58" name="TextBox 57"/>
            <p:cNvSpPr txBox="1"/>
            <p:nvPr/>
          </p:nvSpPr>
          <p:spPr>
            <a:xfrm flipH="1">
              <a:off x="5143798" y="6046882"/>
              <a:ext cx="657873" cy="37596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 flipH="1">
              <a:off x="5143800" y="5382992"/>
              <a:ext cx="657873" cy="37596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1" name="Arc 60"/>
            <p:cNvSpPr/>
            <p:nvPr/>
          </p:nvSpPr>
          <p:spPr>
            <a:xfrm>
              <a:off x="4967634" y="5494422"/>
              <a:ext cx="1010203" cy="930813"/>
            </a:xfrm>
            <a:prstGeom prst="arc">
              <a:avLst>
                <a:gd name="adj1" fmla="val 250503"/>
                <a:gd name="adj2" fmla="val 10517118"/>
              </a:avLst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Arrow Connector 61"/>
            <p:cNvCxnSpPr>
              <a:stCxn id="57" idx="0"/>
              <a:endCxn id="45" idx="5"/>
            </p:cNvCxnSpPr>
            <p:nvPr/>
          </p:nvCxnSpPr>
          <p:spPr>
            <a:xfrm flipH="1" flipV="1">
              <a:off x="6504886" y="6007991"/>
              <a:ext cx="527659" cy="39280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46" idx="6"/>
              <a:endCxn id="45" idx="2"/>
            </p:cNvCxnSpPr>
            <p:nvPr/>
          </p:nvCxnSpPr>
          <p:spPr>
            <a:xfrm flipV="1">
              <a:off x="5074219" y="5761172"/>
              <a:ext cx="797036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014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possible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pPr marL="571500" indent="-457200">
              <a:buFont typeface="+mj-lt"/>
              <a:buAutoNum type="arabicPeriod"/>
            </a:pPr>
            <a:r>
              <a:rPr lang="en-US" sz="2400" dirty="0"/>
              <a:t>C</a:t>
            </a:r>
            <a:r>
              <a:rPr lang="en-US" sz="2400" dirty="0" smtClean="0"/>
              <a:t>ompute different summaries for different aliasing configurations.</a:t>
            </a:r>
          </a:p>
          <a:p>
            <a:pPr lvl="1"/>
            <a:r>
              <a:rPr lang="en-US" sz="2200" u="sng" dirty="0" smtClean="0"/>
              <a:t>Pros:</a:t>
            </a:r>
            <a:r>
              <a:rPr lang="en-US" sz="2200" dirty="0" smtClean="0"/>
              <a:t> Better precision</a:t>
            </a:r>
          </a:p>
          <a:p>
            <a:pPr lvl="1"/>
            <a:r>
              <a:rPr lang="en-US" sz="2200" u="sng" dirty="0" smtClean="0"/>
              <a:t>Cons:</a:t>
            </a:r>
            <a:r>
              <a:rPr lang="en-US" sz="2200" dirty="0" smtClean="0"/>
              <a:t> Possible explosion in the number of summaries</a:t>
            </a:r>
          </a:p>
          <a:p>
            <a:pPr marL="411480" lvl="1" indent="0">
              <a:buNone/>
            </a:pPr>
            <a:endParaRPr lang="en-US" dirty="0" smtClean="0"/>
          </a:p>
          <a:p>
            <a:pPr marL="571500" indent="-457200">
              <a:buFont typeface="+mj-lt"/>
              <a:buAutoNum type="arabicPeriod"/>
            </a:pPr>
            <a:r>
              <a:rPr lang="en-US" sz="2400" dirty="0" smtClean="0"/>
              <a:t>Compute a single summary – approach taken by WSR.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188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620" y="152400"/>
            <a:ext cx="7620000" cy="838200"/>
          </a:xfrm>
        </p:spPr>
        <p:txBody>
          <a:bodyPr/>
          <a:lstStyle/>
          <a:p>
            <a:r>
              <a:rPr lang="en-US" dirty="0" smtClean="0"/>
              <a:t>Two approaches - Example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34766" y="1421403"/>
            <a:ext cx="2570285" cy="1048082"/>
            <a:chOff x="533400" y="1637734"/>
            <a:chExt cx="2682249" cy="1304885"/>
          </a:xfrm>
        </p:grpSpPr>
        <p:sp>
          <p:nvSpPr>
            <p:cNvPr id="6" name="Oval 5"/>
            <p:cNvSpPr/>
            <p:nvPr/>
          </p:nvSpPr>
          <p:spPr>
            <a:xfrm>
              <a:off x="533400" y="2295246"/>
              <a:ext cx="609865" cy="647373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480576" y="2295245"/>
              <a:ext cx="609865" cy="647373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605784" y="2295245"/>
              <a:ext cx="609865" cy="647373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3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Arrow Connector 8"/>
            <p:cNvCxnSpPr>
              <a:stCxn id="10" idx="2"/>
              <a:endCxn id="6" idx="0"/>
            </p:cNvCxnSpPr>
            <p:nvPr/>
          </p:nvCxnSpPr>
          <p:spPr>
            <a:xfrm>
              <a:off x="838332" y="2028678"/>
              <a:ext cx="0" cy="266567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 flipH="1">
              <a:off x="708878" y="1637734"/>
              <a:ext cx="258909" cy="390944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11" name="Straight Arrow Connector 10"/>
            <p:cNvCxnSpPr>
              <a:stCxn id="7" idx="6"/>
              <a:endCxn id="8" idx="2"/>
            </p:cNvCxnSpPr>
            <p:nvPr/>
          </p:nvCxnSpPr>
          <p:spPr>
            <a:xfrm>
              <a:off x="2090441" y="2618931"/>
              <a:ext cx="515343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13" idx="2"/>
              <a:endCxn id="7" idx="0"/>
            </p:cNvCxnSpPr>
            <p:nvPr/>
          </p:nvCxnSpPr>
          <p:spPr>
            <a:xfrm flipH="1">
              <a:off x="1785508" y="2028678"/>
              <a:ext cx="11692" cy="26656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 flipH="1">
              <a:off x="1665553" y="1637734"/>
              <a:ext cx="263293" cy="390944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 flipH="1">
              <a:off x="2054837" y="2296450"/>
              <a:ext cx="540468" cy="348638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395890" y="1267521"/>
            <a:ext cx="3872934" cy="1112765"/>
            <a:chOff x="1272310" y="1603474"/>
            <a:chExt cx="4435413" cy="1368326"/>
          </a:xfrm>
        </p:grpSpPr>
        <p:sp>
          <p:nvSpPr>
            <p:cNvPr id="16" name="Oval 15"/>
            <p:cNvSpPr/>
            <p:nvPr/>
          </p:nvSpPr>
          <p:spPr>
            <a:xfrm>
              <a:off x="2512057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1272310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751804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991550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3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Straight Arrow Connector 19"/>
            <p:cNvCxnSpPr>
              <a:stCxn id="21" idx="2"/>
              <a:endCxn id="17" idx="0"/>
            </p:cNvCxnSpPr>
            <p:nvPr/>
          </p:nvCxnSpPr>
          <p:spPr>
            <a:xfrm>
              <a:off x="1608282" y="1989595"/>
              <a:ext cx="0" cy="29640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flipH="1">
              <a:off x="1456271" y="1603474"/>
              <a:ext cx="304024" cy="386121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22" name="Straight Arrow Connector 21"/>
            <p:cNvCxnSpPr>
              <a:stCxn id="17" idx="6"/>
              <a:endCxn id="16" idx="2"/>
            </p:cNvCxnSpPr>
            <p:nvPr/>
          </p:nvCxnSpPr>
          <p:spPr>
            <a:xfrm>
              <a:off x="1944255" y="2628900"/>
              <a:ext cx="567802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6" idx="6"/>
              <a:endCxn id="18" idx="2"/>
            </p:cNvCxnSpPr>
            <p:nvPr/>
          </p:nvCxnSpPr>
          <p:spPr>
            <a:xfrm>
              <a:off x="3184002" y="2628900"/>
              <a:ext cx="567802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8" idx="6"/>
              <a:endCxn id="19" idx="2"/>
            </p:cNvCxnSpPr>
            <p:nvPr/>
          </p:nvCxnSpPr>
          <p:spPr>
            <a:xfrm>
              <a:off x="4423749" y="2628900"/>
              <a:ext cx="567801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18" idx="0"/>
            </p:cNvCxnSpPr>
            <p:nvPr/>
          </p:nvCxnSpPr>
          <p:spPr>
            <a:xfrm flipH="1">
              <a:off x="4087777" y="1989595"/>
              <a:ext cx="7312" cy="29640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flipH="1">
              <a:off x="3940503" y="1603474"/>
              <a:ext cx="309172" cy="386121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27" name="Straight Arrow Connector 26"/>
            <p:cNvCxnSpPr>
              <a:stCxn id="28" idx="2"/>
              <a:endCxn id="16" idx="0"/>
            </p:cNvCxnSpPr>
            <p:nvPr/>
          </p:nvCxnSpPr>
          <p:spPr>
            <a:xfrm flipH="1">
              <a:off x="2848029" y="1989595"/>
              <a:ext cx="7590" cy="29640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 flipH="1">
              <a:off x="2715617" y="1603474"/>
              <a:ext cx="280004" cy="386121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cxnSp>
          <p:nvCxnSpPr>
            <p:cNvPr id="29" name="Straight Arrow Connector 28"/>
            <p:cNvCxnSpPr>
              <a:stCxn id="30" idx="2"/>
              <a:endCxn id="19" idx="0"/>
            </p:cNvCxnSpPr>
            <p:nvPr/>
          </p:nvCxnSpPr>
          <p:spPr>
            <a:xfrm>
              <a:off x="5323884" y="1989595"/>
              <a:ext cx="3638" cy="29640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flipH="1">
              <a:off x="4940045" y="1603474"/>
              <a:ext cx="767678" cy="386121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err="1" smtClean="0"/>
                <a:t>retval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 flipH="1">
              <a:off x="1916573" y="2286000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 flipH="1">
              <a:off x="3170161" y="2286000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 flipH="1">
              <a:off x="4384521" y="2287277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sp>
        <p:nvSpPr>
          <p:cNvPr id="34" name="Striped Right Arrow 33"/>
          <p:cNvSpPr/>
          <p:nvPr/>
        </p:nvSpPr>
        <p:spPr>
          <a:xfrm>
            <a:off x="3436570" y="1969804"/>
            <a:ext cx="463267" cy="41203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triped Right Arrow 34"/>
          <p:cNvSpPr/>
          <p:nvPr/>
        </p:nvSpPr>
        <p:spPr>
          <a:xfrm>
            <a:off x="3436570" y="3277956"/>
            <a:ext cx="463267" cy="40858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878666" y="2684946"/>
            <a:ext cx="1779259" cy="1156381"/>
            <a:chOff x="3538669" y="1600200"/>
            <a:chExt cx="2124826" cy="1371600"/>
          </a:xfrm>
        </p:grpSpPr>
        <p:sp>
          <p:nvSpPr>
            <p:cNvPr id="37" name="Oval 36"/>
            <p:cNvSpPr/>
            <p:nvPr/>
          </p:nvSpPr>
          <p:spPr>
            <a:xfrm>
              <a:off x="3751804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4991550" y="2286000"/>
              <a:ext cx="671945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Arrow Connector 38"/>
            <p:cNvCxnSpPr>
              <a:stCxn id="40" idx="2"/>
              <a:endCxn id="37" idx="0"/>
            </p:cNvCxnSpPr>
            <p:nvPr/>
          </p:nvCxnSpPr>
          <p:spPr>
            <a:xfrm>
              <a:off x="3680695" y="1969532"/>
              <a:ext cx="407082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 flipH="1">
              <a:off x="3538669" y="1600200"/>
              <a:ext cx="28405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41" name="Straight Arrow Connector 40"/>
            <p:cNvCxnSpPr>
              <a:stCxn id="37" idx="6"/>
              <a:endCxn id="38" idx="2"/>
            </p:cNvCxnSpPr>
            <p:nvPr/>
          </p:nvCxnSpPr>
          <p:spPr>
            <a:xfrm>
              <a:off x="4423749" y="2628900"/>
              <a:ext cx="567801" cy="0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43" idx="2"/>
              <a:endCxn id="37" idx="0"/>
            </p:cNvCxnSpPr>
            <p:nvPr/>
          </p:nvCxnSpPr>
          <p:spPr>
            <a:xfrm flipH="1">
              <a:off x="4087777" y="1969532"/>
              <a:ext cx="323854" cy="316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 flipH="1">
              <a:off x="4267200" y="1600200"/>
              <a:ext cx="288862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 flipH="1">
              <a:off x="4384521" y="2287277"/>
              <a:ext cx="595484" cy="36933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</p:grpSp>
      <p:sp>
        <p:nvSpPr>
          <p:cNvPr id="60" name="Oval 59"/>
          <p:cNvSpPr/>
          <p:nvPr/>
        </p:nvSpPr>
        <p:spPr>
          <a:xfrm>
            <a:off x="2679751" y="5562600"/>
            <a:ext cx="717660" cy="703572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3" name="Oval 62"/>
          <p:cNvSpPr/>
          <p:nvPr/>
        </p:nvSpPr>
        <p:spPr>
          <a:xfrm>
            <a:off x="1355658" y="5562600"/>
            <a:ext cx="717660" cy="70357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4003843" y="5562600"/>
            <a:ext cx="717660" cy="70357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5327934" y="5562600"/>
            <a:ext cx="717660" cy="703572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r>
              <a:rPr lang="en-US" baseline="-25000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67" name="Straight Arrow Connector 66"/>
          <p:cNvCxnSpPr>
            <a:stCxn id="68" idx="2"/>
            <a:endCxn id="63" idx="0"/>
          </p:cNvCxnSpPr>
          <p:nvPr/>
        </p:nvCxnSpPr>
        <p:spPr>
          <a:xfrm>
            <a:off x="1714488" y="5249901"/>
            <a:ext cx="1" cy="312699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 flipH="1">
            <a:off x="1572065" y="4870998"/>
            <a:ext cx="284845" cy="378903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69" name="Straight Arrow Connector 68"/>
          <p:cNvCxnSpPr>
            <a:stCxn id="63" idx="6"/>
            <a:endCxn id="60" idx="2"/>
          </p:cNvCxnSpPr>
          <p:nvPr/>
        </p:nvCxnSpPr>
        <p:spPr>
          <a:xfrm>
            <a:off x="2073318" y="5914386"/>
            <a:ext cx="606432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0" idx="6"/>
            <a:endCxn id="65" idx="2"/>
          </p:cNvCxnSpPr>
          <p:nvPr/>
        </p:nvCxnSpPr>
        <p:spPr>
          <a:xfrm>
            <a:off x="3397411" y="5914386"/>
            <a:ext cx="606432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5" idx="6"/>
            <a:endCxn id="66" idx="2"/>
          </p:cNvCxnSpPr>
          <p:nvPr/>
        </p:nvCxnSpPr>
        <p:spPr>
          <a:xfrm>
            <a:off x="4721503" y="5914386"/>
            <a:ext cx="606431" cy="0"/>
          </a:xfrm>
          <a:prstGeom prst="straightConnector1">
            <a:avLst/>
          </a:prstGeom>
          <a:ln w="22225">
            <a:solidFill>
              <a:schemeClr val="tx1"/>
            </a:solidFill>
            <a:prstDash val="sys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73" idx="2"/>
            <a:endCxn id="65" idx="0"/>
          </p:cNvCxnSpPr>
          <p:nvPr/>
        </p:nvCxnSpPr>
        <p:spPr>
          <a:xfrm>
            <a:off x="4362673" y="5249901"/>
            <a:ext cx="1" cy="312699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 flipH="1">
            <a:off x="4220250" y="4870998"/>
            <a:ext cx="284845" cy="378903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74" name="Straight Arrow Connector 73"/>
          <p:cNvCxnSpPr>
            <a:stCxn id="75" idx="2"/>
            <a:endCxn id="60" idx="0"/>
          </p:cNvCxnSpPr>
          <p:nvPr/>
        </p:nvCxnSpPr>
        <p:spPr>
          <a:xfrm>
            <a:off x="3038581" y="5245115"/>
            <a:ext cx="0" cy="317485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 flipH="1">
            <a:off x="2907776" y="4875783"/>
            <a:ext cx="261610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cxnSp>
        <p:nvCxnSpPr>
          <p:cNvPr id="76" name="Straight Arrow Connector 75"/>
          <p:cNvCxnSpPr>
            <a:stCxn id="77" idx="2"/>
            <a:endCxn id="66" idx="0"/>
          </p:cNvCxnSpPr>
          <p:nvPr/>
        </p:nvCxnSpPr>
        <p:spPr>
          <a:xfrm flipH="1">
            <a:off x="5686764" y="5236004"/>
            <a:ext cx="206" cy="326596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 flipH="1">
            <a:off x="5328346" y="4866672"/>
            <a:ext cx="717248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err="1" smtClean="0"/>
              <a:t>retval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 flipH="1">
            <a:off x="2043753" y="5562600"/>
            <a:ext cx="635997" cy="378903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 flipH="1">
            <a:off x="3382628" y="5562600"/>
            <a:ext cx="635997" cy="378903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 flipH="1">
            <a:off x="4679607" y="5563910"/>
            <a:ext cx="635997" cy="378903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3374" y="4338330"/>
            <a:ext cx="2047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WSR summary</a:t>
            </a:r>
            <a:endParaRPr lang="en-US" sz="2400" b="1" dirty="0"/>
          </a:p>
        </p:txBody>
      </p:sp>
      <p:grpSp>
        <p:nvGrpSpPr>
          <p:cNvPr id="96" name="Group 95"/>
          <p:cNvGrpSpPr/>
          <p:nvPr/>
        </p:nvGrpSpPr>
        <p:grpSpPr>
          <a:xfrm>
            <a:off x="4485202" y="2505108"/>
            <a:ext cx="3120784" cy="1954283"/>
            <a:chOff x="4209536" y="4745623"/>
            <a:chExt cx="3496082" cy="2114498"/>
          </a:xfrm>
        </p:grpSpPr>
        <p:sp>
          <p:nvSpPr>
            <p:cNvPr id="97" name="Oval 96"/>
            <p:cNvSpPr/>
            <p:nvPr/>
          </p:nvSpPr>
          <p:spPr>
            <a:xfrm>
              <a:off x="5871255" y="5412117"/>
              <a:ext cx="742345" cy="6981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n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8" name="Oval 97"/>
            <p:cNvSpPr/>
            <p:nvPr/>
          </p:nvSpPr>
          <p:spPr>
            <a:xfrm>
              <a:off x="4331874" y="5412118"/>
              <a:ext cx="742345" cy="69811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99" name="Oval 98"/>
            <p:cNvSpPr/>
            <p:nvPr/>
          </p:nvSpPr>
          <p:spPr>
            <a:xfrm>
              <a:off x="6963273" y="5409726"/>
              <a:ext cx="742345" cy="69811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u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2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100" name="Straight Arrow Connector 99"/>
            <p:cNvCxnSpPr>
              <a:stCxn id="101" idx="2"/>
              <a:endCxn id="98" idx="0"/>
            </p:cNvCxnSpPr>
            <p:nvPr/>
          </p:nvCxnSpPr>
          <p:spPr>
            <a:xfrm>
              <a:off x="4341712" y="5117049"/>
              <a:ext cx="361335" cy="2950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 flipH="1">
              <a:off x="4209536" y="4745623"/>
              <a:ext cx="264352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cxnSp>
          <p:nvCxnSpPr>
            <p:cNvPr id="102" name="Straight Arrow Connector 101"/>
            <p:cNvCxnSpPr>
              <a:stCxn id="103" idx="2"/>
              <a:endCxn id="98" idx="0"/>
            </p:cNvCxnSpPr>
            <p:nvPr/>
          </p:nvCxnSpPr>
          <p:spPr>
            <a:xfrm flipH="1">
              <a:off x="4703047" y="5117049"/>
              <a:ext cx="314104" cy="29506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 flipH="1">
              <a:off x="4882737" y="4745623"/>
              <a:ext cx="268828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104" name="Straight Arrow Connector 103"/>
            <p:cNvCxnSpPr>
              <a:stCxn id="105" idx="0"/>
              <a:endCxn id="97" idx="4"/>
            </p:cNvCxnSpPr>
            <p:nvPr/>
          </p:nvCxnSpPr>
          <p:spPr>
            <a:xfrm flipV="1">
              <a:off x="6242428" y="6110227"/>
              <a:ext cx="0" cy="37846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 flipH="1">
              <a:off x="6120695" y="6488695"/>
              <a:ext cx="243466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06" name="TextBox 105"/>
            <p:cNvSpPr txBox="1"/>
            <p:nvPr/>
          </p:nvSpPr>
          <p:spPr>
            <a:xfrm flipH="1">
              <a:off x="6698793" y="6400800"/>
              <a:ext cx="667504" cy="371426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err="1" smtClean="0"/>
                <a:t>retval</a:t>
              </a:r>
              <a:endParaRPr lang="en-US" dirty="0"/>
            </a:p>
          </p:txBody>
        </p:sp>
        <p:sp>
          <p:nvSpPr>
            <p:cNvPr id="107" name="TextBox 106"/>
            <p:cNvSpPr txBox="1"/>
            <p:nvPr/>
          </p:nvSpPr>
          <p:spPr>
            <a:xfrm flipH="1">
              <a:off x="5143798" y="6046882"/>
              <a:ext cx="657873" cy="37596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08" name="TextBox 107"/>
            <p:cNvSpPr txBox="1"/>
            <p:nvPr/>
          </p:nvSpPr>
          <p:spPr>
            <a:xfrm flipH="1">
              <a:off x="5143800" y="5382992"/>
              <a:ext cx="657873" cy="375962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09" name="Arc 108"/>
            <p:cNvSpPr/>
            <p:nvPr/>
          </p:nvSpPr>
          <p:spPr>
            <a:xfrm>
              <a:off x="4967634" y="5494422"/>
              <a:ext cx="1010203" cy="930813"/>
            </a:xfrm>
            <a:prstGeom prst="arc">
              <a:avLst>
                <a:gd name="adj1" fmla="val 250503"/>
                <a:gd name="adj2" fmla="val 10517118"/>
              </a:avLst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Straight Arrow Connector 109"/>
            <p:cNvCxnSpPr>
              <a:stCxn id="106" idx="0"/>
              <a:endCxn id="97" idx="5"/>
            </p:cNvCxnSpPr>
            <p:nvPr/>
          </p:nvCxnSpPr>
          <p:spPr>
            <a:xfrm flipH="1" flipV="1">
              <a:off x="6504886" y="6007991"/>
              <a:ext cx="527659" cy="39280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>
              <a:stCxn id="98" idx="6"/>
              <a:endCxn id="97" idx="2"/>
            </p:cNvCxnSpPr>
            <p:nvPr/>
          </p:nvCxnSpPr>
          <p:spPr>
            <a:xfrm flipV="1">
              <a:off x="5074219" y="5761172"/>
              <a:ext cx="797036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287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Computing </a:t>
            </a:r>
            <a:br>
              <a:rPr lang="en-US" dirty="0" smtClean="0"/>
            </a:br>
            <a:r>
              <a:rPr lang="en-US" dirty="0" smtClean="0"/>
              <a:t>WSR Summaries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2764</TotalTime>
  <Words>1530</Words>
  <Application>Microsoft Office PowerPoint</Application>
  <PresentationFormat>On-screen Show (4:3)</PresentationFormat>
  <Paragraphs>543</Paragraphs>
  <Slides>37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Adjacency</vt:lpstr>
      <vt:lpstr>Purity Analysis :  Abstract Interpretation Formulation</vt:lpstr>
      <vt:lpstr>Purity Analysis  [Salcianu &amp; Rinard VMCAI ‘05, Whaley &amp; Rinard OOPSLA ‘99] </vt:lpstr>
      <vt:lpstr>Our Contributions</vt:lpstr>
      <vt:lpstr>Modular Heap Effect Analysis</vt:lpstr>
      <vt:lpstr>Problem and Challenges</vt:lpstr>
      <vt:lpstr>Challenging Example</vt:lpstr>
      <vt:lpstr>Two possible Approaches</vt:lpstr>
      <vt:lpstr>Two approaches - Example</vt:lpstr>
      <vt:lpstr>Computing  WSR Summaries</vt:lpstr>
      <vt:lpstr>Overview</vt:lpstr>
      <vt:lpstr>Formalizing WSR analysis</vt:lpstr>
      <vt:lpstr>Abstract Interpretation Formulation</vt:lpstr>
      <vt:lpstr>Concrete Domain </vt:lpstr>
      <vt:lpstr>Concrete Semantics</vt:lpstr>
      <vt:lpstr>Abstract Domains</vt:lpstr>
      <vt:lpstr>Concretization</vt:lpstr>
      <vt:lpstr>Mapping Phase Illustration</vt:lpstr>
      <vt:lpstr>Transformation Phase Illustration</vt:lpstr>
      <vt:lpstr>Transformation Phase Illustration</vt:lpstr>
      <vt:lpstr>Transformation Phase Illustration</vt:lpstr>
      <vt:lpstr>Abstract Vs Concrete Summary</vt:lpstr>
      <vt:lpstr>Correctness and Termination</vt:lpstr>
      <vt:lpstr>Partial order and join</vt:lpstr>
      <vt:lpstr>Abstract Semantics</vt:lpstr>
      <vt:lpstr>Correctness  and  Termination</vt:lpstr>
      <vt:lpstr>Optimizations</vt:lpstr>
      <vt:lpstr>Need for optimizations</vt:lpstr>
      <vt:lpstr>Node Merging Optimization</vt:lpstr>
      <vt:lpstr>Correctness of node merging</vt:lpstr>
      <vt:lpstr>Termination with node merging</vt:lpstr>
      <vt:lpstr>Termination with node merging [Cont.]</vt:lpstr>
      <vt:lpstr>Identifying nodes to merge</vt:lpstr>
      <vt:lpstr>Evaluation of Node merging</vt:lpstr>
      <vt:lpstr>Optimization 2 : Summary merging</vt:lpstr>
      <vt:lpstr>Optimization 3: Safe node elimination</vt:lpstr>
      <vt:lpstr>Empirical evaluation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Purity Analysis an Abstract </dc:title>
  <dc:creator>Ravichandhran Kandhadai Madhavan</dc:creator>
  <cp:lastModifiedBy>Ravichandhran Kandhadai Madhavan</cp:lastModifiedBy>
  <cp:revision>1554</cp:revision>
  <dcterms:created xsi:type="dcterms:W3CDTF">2006-08-16T00:00:00Z</dcterms:created>
  <dcterms:modified xsi:type="dcterms:W3CDTF">2011-09-16T07:55:07Z</dcterms:modified>
</cp:coreProperties>
</file>