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390" r:id="rId3"/>
    <p:sldId id="270" r:id="rId4"/>
    <p:sldId id="272" r:id="rId5"/>
    <p:sldId id="392" r:id="rId6"/>
    <p:sldId id="276" r:id="rId7"/>
    <p:sldId id="395" r:id="rId8"/>
    <p:sldId id="400" r:id="rId9"/>
    <p:sldId id="401" r:id="rId10"/>
    <p:sldId id="402" r:id="rId11"/>
    <p:sldId id="421" r:id="rId12"/>
    <p:sldId id="404" r:id="rId13"/>
    <p:sldId id="405" r:id="rId14"/>
    <p:sldId id="408" r:id="rId15"/>
    <p:sldId id="407" r:id="rId16"/>
    <p:sldId id="422" r:id="rId17"/>
    <p:sldId id="412" r:id="rId18"/>
    <p:sldId id="427" r:id="rId19"/>
    <p:sldId id="416" r:id="rId20"/>
    <p:sldId id="299" r:id="rId21"/>
    <p:sldId id="426" r:id="rId22"/>
    <p:sldId id="428" r:id="rId23"/>
    <p:sldId id="429" r:id="rId24"/>
    <p:sldId id="430"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FFFF"/>
    <a:srgbClr val="0EAE02"/>
    <a:srgbClr val="C937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5533" autoAdjust="0"/>
  </p:normalViewPr>
  <p:slideViewPr>
    <p:cSldViewPr>
      <p:cViewPr varScale="1">
        <p:scale>
          <a:sx n="59" d="100"/>
          <a:sy n="59" d="100"/>
        </p:scale>
        <p:origin x="384" y="36"/>
      </p:cViewPr>
      <p:guideLst>
        <p:guide orient="horz" pos="2160"/>
        <p:guide pos="2880"/>
      </p:guideLst>
    </p:cSldViewPr>
  </p:slideViewPr>
  <p:notesTextViewPr>
    <p:cViewPr>
      <p:scale>
        <a:sx n="1" d="1"/>
        <a:sy n="1" d="1"/>
      </p:scale>
      <p:origin x="0" y="0"/>
    </p:cViewPr>
  </p:notesTextViewPr>
  <p:sorterViewPr>
    <p:cViewPr>
      <p:scale>
        <a:sx n="100" d="100"/>
        <a:sy n="100" d="100"/>
      </p:scale>
      <p:origin x="0" y="1944"/>
    </p:cViewPr>
  </p:sorterViewPr>
  <p:notesViewPr>
    <p:cSldViewPr>
      <p:cViewPr varScale="1">
        <p:scale>
          <a:sx n="49" d="100"/>
          <a:sy n="49" d="100"/>
        </p:scale>
        <p:origin x="-262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nish\Desktop\research\current\HNODA1\mai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nish\Desktop\research\current\HNODA1\mai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1205161854768"/>
          <c:y val="6.8356663750364532E-2"/>
          <c:w val="0.73722659667541568"/>
          <c:h val="0.63202865266841646"/>
        </c:manualLayout>
      </c:layout>
      <c:lineChart>
        <c:grouping val="standard"/>
        <c:varyColors val="0"/>
        <c:ser>
          <c:idx val="0"/>
          <c:order val="0"/>
          <c:tx>
            <c:strRef>
              <c:f>Times!$J$4</c:f>
              <c:strCache>
                <c:ptCount val="1"/>
                <c:pt idx="0">
                  <c:v>K=2</c:v>
                </c:pt>
              </c:strCache>
            </c:strRef>
          </c:tx>
          <c:marker>
            <c:symbol val="none"/>
          </c:marker>
          <c:cat>
            <c:numRef>
              <c:f>Times!$I$5:$I$7</c:f>
              <c:numCache>
                <c:formatCode>General</c:formatCode>
                <c:ptCount val="3"/>
                <c:pt idx="0">
                  <c:v>1000</c:v>
                </c:pt>
                <c:pt idx="1">
                  <c:v>2000</c:v>
                </c:pt>
                <c:pt idx="2">
                  <c:v>5000</c:v>
                </c:pt>
              </c:numCache>
            </c:numRef>
          </c:cat>
          <c:val>
            <c:numRef>
              <c:f>Times!$J$5:$J$7</c:f>
              <c:numCache>
                <c:formatCode>General</c:formatCode>
                <c:ptCount val="3"/>
                <c:pt idx="0">
                  <c:v>37.785616666666606</c:v>
                </c:pt>
                <c:pt idx="1">
                  <c:v>54.230841666666599</c:v>
                </c:pt>
                <c:pt idx="2">
                  <c:v>121.423</c:v>
                </c:pt>
              </c:numCache>
            </c:numRef>
          </c:val>
          <c:smooth val="0"/>
        </c:ser>
        <c:ser>
          <c:idx val="1"/>
          <c:order val="1"/>
          <c:tx>
            <c:strRef>
              <c:f>Times!$K$4</c:f>
              <c:strCache>
                <c:ptCount val="1"/>
                <c:pt idx="0">
                  <c:v>K=3</c:v>
                </c:pt>
              </c:strCache>
            </c:strRef>
          </c:tx>
          <c:marker>
            <c:symbol val="none"/>
          </c:marker>
          <c:cat>
            <c:numRef>
              <c:f>Times!$I$5:$I$7</c:f>
              <c:numCache>
                <c:formatCode>General</c:formatCode>
                <c:ptCount val="3"/>
                <c:pt idx="0">
                  <c:v>1000</c:v>
                </c:pt>
                <c:pt idx="1">
                  <c:v>2000</c:v>
                </c:pt>
                <c:pt idx="2">
                  <c:v>5000</c:v>
                </c:pt>
              </c:numCache>
            </c:numRef>
          </c:cat>
          <c:val>
            <c:numRef>
              <c:f>Times!$K$5:$K$7</c:f>
              <c:numCache>
                <c:formatCode>General</c:formatCode>
                <c:ptCount val="3"/>
                <c:pt idx="0">
                  <c:v>84.688966666666602</c:v>
                </c:pt>
                <c:pt idx="1">
                  <c:v>123.838158333333</c:v>
                </c:pt>
                <c:pt idx="2">
                  <c:v>280.39299999999997</c:v>
                </c:pt>
              </c:numCache>
            </c:numRef>
          </c:val>
          <c:smooth val="0"/>
        </c:ser>
        <c:ser>
          <c:idx val="2"/>
          <c:order val="2"/>
          <c:tx>
            <c:strRef>
              <c:f>Times!$L$4</c:f>
              <c:strCache>
                <c:ptCount val="1"/>
                <c:pt idx="0">
                  <c:v>K=4</c:v>
                </c:pt>
              </c:strCache>
            </c:strRef>
          </c:tx>
          <c:marker>
            <c:symbol val="none"/>
          </c:marker>
          <c:cat>
            <c:numRef>
              <c:f>Times!$I$5:$I$7</c:f>
              <c:numCache>
                <c:formatCode>General</c:formatCode>
                <c:ptCount val="3"/>
                <c:pt idx="0">
                  <c:v>1000</c:v>
                </c:pt>
                <c:pt idx="1">
                  <c:v>2000</c:v>
                </c:pt>
                <c:pt idx="2">
                  <c:v>5000</c:v>
                </c:pt>
              </c:numCache>
            </c:numRef>
          </c:cat>
          <c:val>
            <c:numRef>
              <c:f>Times!$L$5:$L$7</c:f>
              <c:numCache>
                <c:formatCode>General</c:formatCode>
                <c:ptCount val="3"/>
                <c:pt idx="0">
                  <c:v>127.78</c:v>
                </c:pt>
                <c:pt idx="1">
                  <c:v>191.30385833333298</c:v>
                </c:pt>
                <c:pt idx="2">
                  <c:v>434.46899999999999</c:v>
                </c:pt>
              </c:numCache>
            </c:numRef>
          </c:val>
          <c:smooth val="0"/>
        </c:ser>
        <c:dLbls>
          <c:showLegendKey val="0"/>
          <c:showVal val="0"/>
          <c:showCatName val="0"/>
          <c:showSerName val="0"/>
          <c:showPercent val="0"/>
          <c:showBubbleSize val="0"/>
        </c:dLbls>
        <c:smooth val="0"/>
        <c:axId val="407362720"/>
        <c:axId val="407363112"/>
      </c:lineChart>
      <c:catAx>
        <c:axId val="407362720"/>
        <c:scaling>
          <c:orientation val="minMax"/>
        </c:scaling>
        <c:delete val="0"/>
        <c:axPos val="b"/>
        <c:title>
          <c:tx>
            <c:rich>
              <a:bodyPr/>
              <a:lstStyle/>
              <a:p>
                <a:pPr>
                  <a:defRPr/>
                </a:pPr>
                <a:r>
                  <a:rPr lang="en-US"/>
                  <a:t>Number of Objects (N)</a:t>
                </a:r>
              </a:p>
            </c:rich>
          </c:tx>
          <c:layout/>
          <c:overlay val="0"/>
        </c:title>
        <c:numFmt formatCode="General" sourceLinked="1"/>
        <c:majorTickMark val="out"/>
        <c:minorTickMark val="none"/>
        <c:tickLblPos val="nextTo"/>
        <c:crossAx val="407363112"/>
        <c:crosses val="autoZero"/>
        <c:auto val="1"/>
        <c:lblAlgn val="ctr"/>
        <c:lblOffset val="100"/>
        <c:noMultiLvlLbl val="0"/>
      </c:catAx>
      <c:valAx>
        <c:axId val="407363112"/>
        <c:scaling>
          <c:orientation val="minMax"/>
        </c:scaling>
        <c:delete val="0"/>
        <c:axPos val="l"/>
        <c:majorGridlines/>
        <c:title>
          <c:tx>
            <c:rich>
              <a:bodyPr rot="-5400000" vert="horz"/>
              <a:lstStyle/>
              <a:p>
                <a:pPr>
                  <a:defRPr/>
                </a:pPr>
                <a:r>
                  <a:rPr lang="en-US"/>
                  <a:t>Time (sec)</a:t>
                </a:r>
              </a:p>
            </c:rich>
          </c:tx>
          <c:layout/>
          <c:overlay val="0"/>
        </c:title>
        <c:numFmt formatCode="General" sourceLinked="1"/>
        <c:majorTickMark val="out"/>
        <c:minorTickMark val="none"/>
        <c:tickLblPos val="nextTo"/>
        <c:crossAx val="407362720"/>
        <c:crosses val="autoZero"/>
        <c:crossBetween val="between"/>
      </c:valAx>
    </c:plotArea>
    <c:legend>
      <c:legendPos val="r"/>
      <c:layout>
        <c:manualLayout>
          <c:xMode val="edge"/>
          <c:yMode val="edge"/>
          <c:x val="0.23223600174978129"/>
          <c:y val="7.4064960629921253E-2"/>
          <c:w val="0.16498622047244094"/>
          <c:h val="0.35187007874015747"/>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38841275061748"/>
          <c:y val="7.6010467876460902E-2"/>
          <c:w val="0.67647661978370643"/>
          <c:h val="0.65356493131672133"/>
        </c:manualLayout>
      </c:layout>
      <c:lineChart>
        <c:grouping val="standard"/>
        <c:varyColors val="0"/>
        <c:ser>
          <c:idx val="0"/>
          <c:order val="0"/>
          <c:tx>
            <c:v>N=1000</c:v>
          </c:tx>
          <c:marker>
            <c:symbol val="none"/>
          </c:marker>
          <c:cat>
            <c:numRef>
              <c:f>ObjFunctionConvergence!$A$5:$A$256</c:f>
              <c:numCache>
                <c:formatCode>General</c:formatCode>
                <c:ptCount val="252"/>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numCache>
            </c:numRef>
          </c:cat>
          <c:val>
            <c:numRef>
              <c:f>ObjFunctionConvergence!$C$6:$C$98</c:f>
              <c:numCache>
                <c:formatCode>General</c:formatCode>
                <c:ptCount val="93"/>
                <c:pt idx="0">
                  <c:v>0.11472001710081101</c:v>
                </c:pt>
                <c:pt idx="1">
                  <c:v>0.10805535273457401</c:v>
                </c:pt>
                <c:pt idx="2">
                  <c:v>0.102008157324416</c:v>
                </c:pt>
                <c:pt idx="3">
                  <c:v>9.6499972827555E-2</c:v>
                </c:pt>
                <c:pt idx="4">
                  <c:v>9.1464913410387497E-2</c:v>
                </c:pt>
                <c:pt idx="5">
                  <c:v>8.6847258865446905E-2</c:v>
                </c:pt>
                <c:pt idx="6">
                  <c:v>8.2599578510127003E-2</c:v>
                </c:pt>
                <c:pt idx="7">
                  <c:v>7.8681254210399801E-2</c:v>
                </c:pt>
                <c:pt idx="8">
                  <c:v>7.5057307181303601E-2</c:v>
                </c:pt>
                <c:pt idx="9">
                  <c:v>7.1697458308999901E-2</c:v>
                </c:pt>
                <c:pt idx="10">
                  <c:v>6.8575369662402894E-2</c:v>
                </c:pt>
                <c:pt idx="11">
                  <c:v>6.5668027813893901E-2</c:v>
                </c:pt>
                <c:pt idx="12">
                  <c:v>6.2955239049895001E-2</c:v>
                </c:pt>
                <c:pt idx="13">
                  <c:v>6.04192135399284E-2</c:v>
                </c:pt>
                <c:pt idx="14">
                  <c:v>5.8044220737331197E-2</c:v>
                </c:pt>
                <c:pt idx="15">
                  <c:v>5.5816302203185203E-2</c:v>
                </c:pt>
                <c:pt idx="16">
                  <c:v>5.3723031014806397E-2</c:v>
                </c:pt>
                <c:pt idx="17">
                  <c:v>5.1753309192783002E-2</c:v>
                </c:pt>
                <c:pt idx="18">
                  <c:v>4.9897196331972503E-2</c:v>
                </c:pt>
                <c:pt idx="19">
                  <c:v>4.8145763980350802E-2</c:v>
                </c:pt>
                <c:pt idx="20">
                  <c:v>4.6490971371028401E-2</c:v>
                </c:pt>
                <c:pt idx="21">
                  <c:v>4.4925558949753197E-2</c:v>
                </c:pt>
                <c:pt idx="22">
                  <c:v>4.3442956799802701E-2</c:v>
                </c:pt>
                <c:pt idx="23">
                  <c:v>4.2037205593123503E-2</c:v>
                </c:pt>
                <c:pt idx="24">
                  <c:v>4.0702888117253901E-2</c:v>
                </c:pt>
                <c:pt idx="25">
                  <c:v>3.9435069767201E-2</c:v>
                </c:pt>
                <c:pt idx="26">
                  <c:v>3.82292466654039E-2</c:v>
                </c:pt>
                <c:pt idx="27">
                  <c:v>3.7081300295795899E-2</c:v>
                </c:pt>
                <c:pt idx="28">
                  <c:v>3.59874577183436E-2</c:v>
                </c:pt>
                <c:pt idx="29">
                  <c:v>3.4944256583750999E-2</c:v>
                </c:pt>
                <c:pt idx="30">
                  <c:v>3.39485142855942E-2</c:v>
                </c:pt>
                <c:pt idx="31">
                  <c:v>3.2997300693073897E-2</c:v>
                </c:pt>
                <c:pt idx="32">
                  <c:v>3.2087913989713002E-2</c:v>
                </c:pt>
                <c:pt idx="33">
                  <c:v>3.1217859214198201E-2</c:v>
                </c:pt>
                <c:pt idx="34">
                  <c:v>3.0384829158735999E-2</c:v>
                </c:pt>
                <c:pt idx="35">
                  <c:v>2.9586687329079001E-2</c:v>
                </c:pt>
                <c:pt idx="36">
                  <c:v>2.8821452711847301E-2</c:v>
                </c:pt>
                <c:pt idx="37">
                  <c:v>2.80872861308782E-2</c:v>
                </c:pt>
                <c:pt idx="38">
                  <c:v>2.7382478003348198E-2</c:v>
                </c:pt>
                <c:pt idx="39">
                  <c:v>2.6705437330136299E-2</c:v>
                </c:pt>
                <c:pt idx="40">
                  <c:v>2.605468178084E-2</c:v>
                </c:pt>
                <c:pt idx="41">
                  <c:v>2.5428828747077799E-2</c:v>
                </c:pt>
                <c:pt idx="42">
                  <c:v>2.48265872562374E-2</c:v>
                </c:pt>
                <c:pt idx="43">
                  <c:v>2.4246750653059399E-2</c:v>
                </c:pt>
                <c:pt idx="44">
                  <c:v>2.3688189962545101E-2</c:v>
                </c:pt>
                <c:pt idx="45">
                  <c:v>2.31498478653335E-2</c:v>
                </c:pt>
                <c:pt idx="46">
                  <c:v>2.26307332169319E-2</c:v>
                </c:pt>
                <c:pt idx="47">
                  <c:v>2.2129916059394999E-2</c:v>
                </c:pt>
                <c:pt idx="48">
                  <c:v>2.1646523070335901E-2</c:v>
                </c:pt>
                <c:pt idx="49">
                  <c:v>2.1179733408587201E-2</c:v>
                </c:pt>
                <c:pt idx="50">
                  <c:v>2.0728774915218202E-2</c:v>
                </c:pt>
                <c:pt idx="51">
                  <c:v>2.0292920637432401E-2</c:v>
                </c:pt>
                <c:pt idx="52">
                  <c:v>1.98714856398165E-2</c:v>
                </c:pt>
                <c:pt idx="53">
                  <c:v>1.94638240812352E-2</c:v>
                </c:pt>
                <c:pt idx="54">
                  <c:v>1.9069326527423699E-2</c:v>
                </c:pt>
                <c:pt idx="55">
                  <c:v>1.8687417479855001E-2</c:v>
                </c:pt>
                <c:pt idx="56">
                  <c:v>1.8317553101292398E-2</c:v>
                </c:pt>
                <c:pt idx="57">
                  <c:v>1.7959219118131E-2</c:v>
                </c:pt>
                <c:pt idx="58">
                  <c:v>1.76119288861009E-2</c:v>
                </c:pt>
                <c:pt idx="59">
                  <c:v>1.7275221603759001E-2</c:v>
                </c:pt>
                <c:pt idx="60">
                  <c:v>1.6948660659995299E-2</c:v>
                </c:pt>
                <c:pt idx="61">
                  <c:v>1.6631832106048301E-2</c:v>
                </c:pt>
                <c:pt idx="62">
                  <c:v>1.6324343239519399E-2</c:v>
                </c:pt>
                <c:pt idx="63">
                  <c:v>1.60258212923238E-2</c:v>
                </c:pt>
                <c:pt idx="64">
                  <c:v>1.5735912212306798E-2</c:v>
                </c:pt>
                <c:pt idx="65">
                  <c:v>1.5454279533264101E-2</c:v>
                </c:pt>
                <c:pt idx="66">
                  <c:v>1.5180603322916E-2</c:v>
                </c:pt>
                <c:pt idx="67">
                  <c:v>1.4914579206026299E-2</c:v>
                </c:pt>
                <c:pt idx="68">
                  <c:v>1.46559174536466E-2</c:v>
                </c:pt>
                <c:pt idx="69">
                  <c:v>1.44043421354194E-2</c:v>
                </c:pt>
                <c:pt idx="70">
                  <c:v>1.41595903286724E-2</c:v>
                </c:pt>
                <c:pt idx="71">
                  <c:v>1.39214113808652E-2</c:v>
                </c:pt>
                <c:pt idx="72">
                  <c:v>1.36895662203677E-2</c:v>
                </c:pt>
                <c:pt idx="73">
                  <c:v>1.3463826713115501E-2</c:v>
                </c:pt>
                <c:pt idx="74">
                  <c:v>1.32439750601349E-2</c:v>
                </c:pt>
                <c:pt idx="75">
                  <c:v>1.30298032346161E-2</c:v>
                </c:pt>
                <c:pt idx="76">
                  <c:v>1.28211124543877E-2</c:v>
                </c:pt>
                <c:pt idx="77">
                  <c:v>1.2617712687498801E-2</c:v>
                </c:pt>
                <c:pt idx="78">
                  <c:v>1.24194221890228E-2</c:v>
                </c:pt>
                <c:pt idx="79">
                  <c:v>1.2226067066485701E-2</c:v>
                </c:pt>
                <c:pt idx="80">
                  <c:v>1.2037480871292401E-2</c:v>
                </c:pt>
                <c:pt idx="81">
                  <c:v>1.18535042158605E-2</c:v>
                </c:pt>
                <c:pt idx="82">
                  <c:v>1.16739844129103E-2</c:v>
                </c:pt>
                <c:pt idx="83">
                  <c:v>1.1498775137129101E-2</c:v>
                </c:pt>
                <c:pt idx="84">
                  <c:v>1.13277361056454E-2</c:v>
                </c:pt>
                <c:pt idx="85">
                  <c:v>1.11607327787268E-2</c:v>
                </c:pt>
                <c:pt idx="86">
                  <c:v>1.0997636075988E-2</c:v>
                </c:pt>
                <c:pt idx="87">
                  <c:v>1.08383221107146E-2</c:v>
                </c:pt>
                <c:pt idx="88">
                  <c:v>1.0682671938223301E-2</c:v>
                </c:pt>
                <c:pt idx="89">
                  <c:v>1.0530571318476199E-2</c:v>
                </c:pt>
                <c:pt idx="90">
                  <c:v>1.03819104924678E-2</c:v>
                </c:pt>
                <c:pt idx="91">
                  <c:v>1.0236583971110399E-2</c:v>
                </c:pt>
                <c:pt idx="92">
                  <c:v>1.0094490334793701E-2</c:v>
                </c:pt>
              </c:numCache>
            </c:numRef>
          </c:val>
          <c:smooth val="0"/>
        </c:ser>
        <c:ser>
          <c:idx val="1"/>
          <c:order val="1"/>
          <c:tx>
            <c:v>N=2000</c:v>
          </c:tx>
          <c:marker>
            <c:symbol val="none"/>
          </c:marker>
          <c:cat>
            <c:numRef>
              <c:f>ObjFunctionConvergence!$A$5:$A$256</c:f>
              <c:numCache>
                <c:formatCode>General</c:formatCode>
                <c:ptCount val="252"/>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numCache>
            </c:numRef>
          </c:cat>
          <c:val>
            <c:numRef>
              <c:f>ObjFunctionConvergence!$D$6:$D$142</c:f>
              <c:numCache>
                <c:formatCode>General</c:formatCode>
                <c:ptCount val="137"/>
                <c:pt idx="0">
                  <c:v>7.9781527493565804E-2</c:v>
                </c:pt>
                <c:pt idx="1">
                  <c:v>6.9304937393958405E-2</c:v>
                </c:pt>
                <c:pt idx="2">
                  <c:v>6.7721300043193405E-2</c:v>
                </c:pt>
                <c:pt idx="3">
                  <c:v>6.2814893136511396E-2</c:v>
                </c:pt>
                <c:pt idx="4">
                  <c:v>6.0383935085643402E-2</c:v>
                </c:pt>
                <c:pt idx="5">
                  <c:v>5.8556275126777899E-2</c:v>
                </c:pt>
                <c:pt idx="6">
                  <c:v>5.6962454764530199E-2</c:v>
                </c:pt>
                <c:pt idx="7">
                  <c:v>5.4441053769688399E-2</c:v>
                </c:pt>
                <c:pt idx="8">
                  <c:v>5.2922209257651599E-2</c:v>
                </c:pt>
                <c:pt idx="9">
                  <c:v>5.0377916005795401E-2</c:v>
                </c:pt>
                <c:pt idx="10">
                  <c:v>4.9799594889992103E-2</c:v>
                </c:pt>
                <c:pt idx="11">
                  <c:v>4.8187557131917899E-2</c:v>
                </c:pt>
                <c:pt idx="12">
                  <c:v>4.7545931576863099E-2</c:v>
                </c:pt>
                <c:pt idx="13">
                  <c:v>4.6880201193069099E-2</c:v>
                </c:pt>
                <c:pt idx="14">
                  <c:v>4.6196021696601898E-2</c:v>
                </c:pt>
                <c:pt idx="15">
                  <c:v>4.5498681494656502E-2</c:v>
                </c:pt>
                <c:pt idx="16">
                  <c:v>4.4792884265504498E-2</c:v>
                </c:pt>
                <c:pt idx="17">
                  <c:v>4.4082692228844401E-2</c:v>
                </c:pt>
                <c:pt idx="18">
                  <c:v>4.3371546663856002E-2</c:v>
                </c:pt>
                <c:pt idx="19">
                  <c:v>4.2662322507357603E-2</c:v>
                </c:pt>
                <c:pt idx="20">
                  <c:v>4.1957394847198501E-2</c:v>
                </c:pt>
                <c:pt idx="21">
                  <c:v>4.1258706229900299E-2</c:v>
                </c:pt>
                <c:pt idx="22">
                  <c:v>4.0567829548702798E-2</c:v>
                </c:pt>
                <c:pt idx="23">
                  <c:v>3.9886024382287298E-2</c:v>
                </c:pt>
                <c:pt idx="24">
                  <c:v>3.9214286239346301E-2</c:v>
                </c:pt>
                <c:pt idx="25">
                  <c:v>3.8553388965389901E-2</c:v>
                </c:pt>
                <c:pt idx="26">
                  <c:v>3.7903920908750097E-2</c:v>
                </c:pt>
                <c:pt idx="27">
                  <c:v>3.7266315583344999E-2</c:v>
                </c:pt>
                <c:pt idx="28">
                  <c:v>3.6640877559015898E-2</c:v>
                </c:pt>
                <c:pt idx="29">
                  <c:v>3.6027804275654697E-2</c:v>
                </c:pt>
                <c:pt idx="30">
                  <c:v>3.5427204390586498E-2</c:v>
                </c:pt>
                <c:pt idx="31">
                  <c:v>3.4839113200678798E-2</c:v>
                </c:pt>
                <c:pt idx="32">
                  <c:v>3.4263505600346598E-2</c:v>
                </c:pt>
                <c:pt idx="33">
                  <c:v>3.3700306964529803E-2</c:v>
                </c:pt>
                <c:pt idx="34">
                  <c:v>3.3149402291595402E-2</c:v>
                </c:pt>
                <c:pt idx="35">
                  <c:v>3.2610643883408799E-2</c:v>
                </c:pt>
                <c:pt idx="36">
                  <c:v>3.2083857794646002E-2</c:v>
                </c:pt>
                <c:pt idx="37">
                  <c:v>3.1568849248941398E-2</c:v>
                </c:pt>
                <c:pt idx="38">
                  <c:v>3.1065407187544001E-2</c:v>
                </c:pt>
                <c:pt idx="39">
                  <c:v>3.0573308083415102E-2</c:v>
                </c:pt>
                <c:pt idx="40">
                  <c:v>3.0092319138859101E-2</c:v>
                </c:pt>
                <c:pt idx="41">
                  <c:v>2.96222009644075E-2</c:v>
                </c:pt>
                <c:pt idx="42">
                  <c:v>2.9162709817381199E-2</c:v>
                </c:pt>
                <c:pt idx="43">
                  <c:v>2.8713599468186801E-2</c:v>
                </c:pt>
                <c:pt idx="44">
                  <c:v>2.8274622757066901E-2</c:v>
                </c:pt>
                <c:pt idx="45">
                  <c:v>2.7845532878920599E-2</c:v>
                </c:pt>
                <c:pt idx="46">
                  <c:v>2.74260844511111E-2</c:v>
                </c:pt>
                <c:pt idx="47">
                  <c:v>2.7016034383859001E-2</c:v>
                </c:pt>
                <c:pt idx="48">
                  <c:v>2.6615142595684201E-2</c:v>
                </c:pt>
                <c:pt idx="49">
                  <c:v>2.62231725888213E-2</c:v>
                </c:pt>
                <c:pt idx="50">
                  <c:v>2.5839891909647798E-2</c:v>
                </c:pt>
                <c:pt idx="51">
                  <c:v>2.5465072513515701E-2</c:v>
                </c:pt>
                <c:pt idx="52">
                  <c:v>2.5098491044335699E-2</c:v>
                </c:pt>
                <c:pt idx="53">
                  <c:v>2.4739929046599898E-2</c:v>
                </c:pt>
                <c:pt idx="54">
                  <c:v>2.4389173116084299E-2</c:v>
                </c:pt>
                <c:pt idx="55">
                  <c:v>2.4046015004852699E-2</c:v>
                </c:pt>
                <c:pt idx="56">
                  <c:v>2.3710251679585001E-2</c:v>
                </c:pt>
                <c:pt idx="57">
                  <c:v>2.3381685350372501E-2</c:v>
                </c:pt>
                <c:pt idx="58">
                  <c:v>2.3060123464716701E-2</c:v>
                </c:pt>
                <c:pt idx="59">
                  <c:v>2.27453786840357E-2</c:v>
                </c:pt>
                <c:pt idx="60">
                  <c:v>2.2437268832963E-2</c:v>
                </c:pt>
                <c:pt idx="61">
                  <c:v>2.21356168382413E-2</c:v>
                </c:pt>
                <c:pt idx="62">
                  <c:v>2.1840250650601599E-2</c:v>
                </c:pt>
                <c:pt idx="63">
                  <c:v>2.15510031573167E-2</c:v>
                </c:pt>
                <c:pt idx="64">
                  <c:v>2.1267712086128598E-2</c:v>
                </c:pt>
                <c:pt idx="65">
                  <c:v>2.0990219901360501E-2</c:v>
                </c:pt>
                <c:pt idx="66">
                  <c:v>2.0718373697611901E-2</c:v>
                </c:pt>
                <c:pt idx="67">
                  <c:v>2.0452025086669299E-2</c:v>
                </c:pt>
                <c:pt idx="68">
                  <c:v>2.0191030082948199E-2</c:v>
                </c:pt>
                <c:pt idx="69">
                  <c:v>1.9935248989753501E-2</c:v>
                </c:pt>
                <c:pt idx="70">
                  <c:v>1.96845462792083E-2</c:v>
                </c:pt>
                <c:pt idx="71">
                  <c:v>1.94387904799313E-2</c:v>
                </c:pt>
                <c:pt idx="72">
                  <c:v>1.91978540557542E-2</c:v>
                </c:pt>
                <c:pt idx="73">
                  <c:v>1.8961613295783001E-2</c:v>
                </c:pt>
                <c:pt idx="74">
                  <c:v>1.8729948196145998E-2</c:v>
                </c:pt>
                <c:pt idx="75">
                  <c:v>1.8502742350996401E-2</c:v>
                </c:pt>
                <c:pt idx="76">
                  <c:v>1.8279882839621502E-2</c:v>
                </c:pt>
                <c:pt idx="77">
                  <c:v>1.8061260121069001E-2</c:v>
                </c:pt>
                <c:pt idx="78">
                  <c:v>1.7846767927149801E-2</c:v>
                </c:pt>
                <c:pt idx="79">
                  <c:v>1.76363031576727E-2</c:v>
                </c:pt>
                <c:pt idx="80">
                  <c:v>1.7429765784164799E-2</c:v>
                </c:pt>
                <c:pt idx="81">
                  <c:v>1.7227058745927299E-2</c:v>
                </c:pt>
                <c:pt idx="82">
                  <c:v>1.7028087860893399E-2</c:v>
                </c:pt>
                <c:pt idx="83">
                  <c:v>1.6832761727215401E-2</c:v>
                </c:pt>
                <c:pt idx="84">
                  <c:v>1.66409916376331E-2</c:v>
                </c:pt>
                <c:pt idx="85">
                  <c:v>1.6452691489185101E-2</c:v>
                </c:pt>
                <c:pt idx="86">
                  <c:v>1.6267777700612301E-2</c:v>
                </c:pt>
                <c:pt idx="87">
                  <c:v>1.6086169128737199E-2</c:v>
                </c:pt>
                <c:pt idx="88">
                  <c:v>1.5907786990776801E-2</c:v>
                </c:pt>
                <c:pt idx="89">
                  <c:v>1.5732554784786801E-2</c:v>
                </c:pt>
                <c:pt idx="90">
                  <c:v>1.5560398218664E-2</c:v>
                </c:pt>
                <c:pt idx="91">
                  <c:v>1.5391245135010201E-2</c:v>
                </c:pt>
                <c:pt idx="92">
                  <c:v>1.5225025444117E-2</c:v>
                </c:pt>
                <c:pt idx="93">
                  <c:v>1.50616710549726E-2</c:v>
                </c:pt>
                <c:pt idx="94">
                  <c:v>1.49011158108436E-2</c:v>
                </c:pt>
                <c:pt idx="95">
                  <c:v>1.4743295427276501E-2</c:v>
                </c:pt>
                <c:pt idx="96">
                  <c:v>1.4588147430142501E-2</c:v>
                </c:pt>
                <c:pt idx="97">
                  <c:v>1.4435611098580299E-2</c:v>
                </c:pt>
                <c:pt idx="98">
                  <c:v>1.4285627406504599E-2</c:v>
                </c:pt>
                <c:pt idx="99">
                  <c:v>1.4138138970221001E-2</c:v>
                </c:pt>
                <c:pt idx="100">
                  <c:v>1.3993089994372E-2</c:v>
                </c:pt>
                <c:pt idx="101">
                  <c:v>1.38504262213814E-2</c:v>
                </c:pt>
                <c:pt idx="102">
                  <c:v>1.37100948819011E-2</c:v>
                </c:pt>
                <c:pt idx="103">
                  <c:v>1.3572044649240601E-2</c:v>
                </c:pt>
                <c:pt idx="104">
                  <c:v>1.34362255901088E-2</c:v>
                </c:pt>
                <c:pt idx="105">
                  <c:v>1.3302589125082399E-2</c:v>
                </c:pt>
                <c:pt idx="106">
                  <c:v>1.31710879814903E-2</c:v>
                </c:pt>
                <c:pt idx="107">
                  <c:v>1.30416761551188E-2</c:v>
                </c:pt>
                <c:pt idx="108">
                  <c:v>1.29143088697674E-2</c:v>
                </c:pt>
                <c:pt idx="109">
                  <c:v>1.2788942538790499E-2</c:v>
                </c:pt>
                <c:pt idx="110">
                  <c:v>1.2665534727520999E-2</c:v>
                </c:pt>
                <c:pt idx="111">
                  <c:v>1.25440441189859E-2</c:v>
                </c:pt>
                <c:pt idx="112">
                  <c:v>1.24244304778393E-2</c:v>
                </c:pt>
                <c:pt idx="113">
                  <c:v>1.23066546182641E-2</c:v>
                </c:pt>
                <c:pt idx="114">
                  <c:v>1.21906783712475E-2</c:v>
                </c:pt>
                <c:pt idx="115">
                  <c:v>1.20764645531536E-2</c:v>
                </c:pt>
                <c:pt idx="116">
                  <c:v>1.1963976937302299E-2</c:v>
                </c:pt>
                <c:pt idx="117">
                  <c:v>1.18531802222996E-2</c:v>
                </c:pt>
                <c:pt idx="118">
                  <c:v>1.1744040007417999E-2</c:v>
                </c:pt>
                <c:pt idx="119">
                  <c:v>1.16365227625827E-2</c:v>
                </c:pt>
                <c:pt idx="120">
                  <c:v>1.1530595804082101E-2</c:v>
                </c:pt>
                <c:pt idx="121">
                  <c:v>1.142622726897E-2</c:v>
                </c:pt>
                <c:pt idx="122">
                  <c:v>1.13233860898489E-2</c:v>
                </c:pt>
                <c:pt idx="123">
                  <c:v>1.1222041972903401E-2</c:v>
                </c:pt>
                <c:pt idx="124">
                  <c:v>1.1122165373194499E-2</c:v>
                </c:pt>
                <c:pt idx="125">
                  <c:v>1.1023727475176701E-2</c:v>
                </c:pt>
                <c:pt idx="126">
                  <c:v>1.0926700168432999E-2</c:v>
                </c:pt>
                <c:pt idx="127">
                  <c:v>1.0831056029928701E-2</c:v>
                </c:pt>
                <c:pt idx="128">
                  <c:v>1.07367683021415E-2</c:v>
                </c:pt>
                <c:pt idx="129">
                  <c:v>1.06438108748534E-2</c:v>
                </c:pt>
                <c:pt idx="130">
                  <c:v>1.05521582659733E-2</c:v>
                </c:pt>
                <c:pt idx="131">
                  <c:v>1.0461785605045199E-2</c:v>
                </c:pt>
                <c:pt idx="132">
                  <c:v>1.03726686134066E-2</c:v>
                </c:pt>
                <c:pt idx="133">
                  <c:v>1.0284783588687599E-2</c:v>
                </c:pt>
                <c:pt idx="134">
                  <c:v>1.0198107389896899E-2</c:v>
                </c:pt>
                <c:pt idx="135">
                  <c:v>1.01126174192494E-2</c:v>
                </c:pt>
                <c:pt idx="136">
                  <c:v>1.0028291607639499E-2</c:v>
                </c:pt>
              </c:numCache>
            </c:numRef>
          </c:val>
          <c:smooth val="0"/>
        </c:ser>
        <c:ser>
          <c:idx val="2"/>
          <c:order val="2"/>
          <c:tx>
            <c:v>N=5000</c:v>
          </c:tx>
          <c:marker>
            <c:symbol val="none"/>
          </c:marker>
          <c:cat>
            <c:numRef>
              <c:f>ObjFunctionConvergence!$A$5:$A$256</c:f>
              <c:numCache>
                <c:formatCode>General</c:formatCode>
                <c:ptCount val="252"/>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numCache>
            </c:numRef>
          </c:cat>
          <c:val>
            <c:numRef>
              <c:f>ObjFunctionConvergence!$E$6:$E$249</c:f>
              <c:numCache>
                <c:formatCode>General</c:formatCode>
                <c:ptCount val="244"/>
                <c:pt idx="0">
                  <c:v>6.0022587691264499E-2</c:v>
                </c:pt>
                <c:pt idx="1">
                  <c:v>5.9212758303743798E-2</c:v>
                </c:pt>
                <c:pt idx="2">
                  <c:v>5.8420035175075199E-2</c:v>
                </c:pt>
                <c:pt idx="3">
                  <c:v>5.7643936858866499E-2</c:v>
                </c:pt>
                <c:pt idx="4">
                  <c:v>5.68839997060877E-2</c:v>
                </c:pt>
                <c:pt idx="5">
                  <c:v>5.6139776071418603E-2</c:v>
                </c:pt>
                <c:pt idx="6">
                  <c:v>5.5410833657134603E-2</c:v>
                </c:pt>
                <c:pt idx="7">
                  <c:v>5.4696754888851701E-2</c:v>
                </c:pt>
                <c:pt idx="8">
                  <c:v>5.3997136321214598E-2</c:v>
                </c:pt>
                <c:pt idx="9">
                  <c:v>5.3311588068027001E-2</c:v>
                </c:pt>
                <c:pt idx="10">
                  <c:v>5.2639733263873702E-2</c:v>
                </c:pt>
                <c:pt idx="11">
                  <c:v>5.1981207547868197E-2</c:v>
                </c:pt>
                <c:pt idx="12">
                  <c:v>5.13356585670834E-2</c:v>
                </c:pt>
                <c:pt idx="13">
                  <c:v>5.0702745510676502E-2</c:v>
                </c:pt>
                <c:pt idx="14">
                  <c:v>5.0082138662702301E-2</c:v>
                </c:pt>
                <c:pt idx="15">
                  <c:v>4.9473518965811501E-2</c:v>
                </c:pt>
                <c:pt idx="16">
                  <c:v>4.8876577618543103E-2</c:v>
                </c:pt>
                <c:pt idx="17">
                  <c:v>4.8291015682153202E-2</c:v>
                </c:pt>
                <c:pt idx="18">
                  <c:v>4.7716543704453301E-2</c:v>
                </c:pt>
                <c:pt idx="19">
                  <c:v>4.7152881364240701E-2</c:v>
                </c:pt>
                <c:pt idx="20">
                  <c:v>4.6599757127225402E-2</c:v>
                </c:pt>
                <c:pt idx="21">
                  <c:v>4.6056907921624202E-2</c:v>
                </c:pt>
                <c:pt idx="22">
                  <c:v>4.55240788219839E-2</c:v>
                </c:pt>
                <c:pt idx="23">
                  <c:v>4.5001022749232698E-2</c:v>
                </c:pt>
                <c:pt idx="24">
                  <c:v>4.4487500186107802E-2</c:v>
                </c:pt>
                <c:pt idx="25">
                  <c:v>4.3983278900554902E-2</c:v>
                </c:pt>
                <c:pt idx="26">
                  <c:v>4.34881336807535E-2</c:v>
                </c:pt>
                <c:pt idx="27">
                  <c:v>4.3001846086127601E-2</c:v>
                </c:pt>
                <c:pt idx="28">
                  <c:v>4.2524204203502301E-2</c:v>
                </c:pt>
                <c:pt idx="29">
                  <c:v>4.2055002412453697E-2</c:v>
                </c:pt>
                <c:pt idx="30">
                  <c:v>4.1594041169574297E-2</c:v>
                </c:pt>
                <c:pt idx="31">
                  <c:v>4.1141126789014403E-2</c:v>
                </c:pt>
                <c:pt idx="32">
                  <c:v>4.0696071239551601E-2</c:v>
                </c:pt>
                <c:pt idx="33">
                  <c:v>4.0258691950086203E-2</c:v>
                </c:pt>
                <c:pt idx="34">
                  <c:v>3.9828811617468297E-2</c:v>
                </c:pt>
                <c:pt idx="35">
                  <c:v>3.9406258031263498E-2</c:v>
                </c:pt>
                <c:pt idx="36">
                  <c:v>3.8990863891484602E-2</c:v>
                </c:pt>
                <c:pt idx="37">
                  <c:v>3.8582466650382202E-2</c:v>
                </c:pt>
                <c:pt idx="38">
                  <c:v>3.8180908347072703E-2</c:v>
                </c:pt>
                <c:pt idx="39">
                  <c:v>3.7786035453635201E-2</c:v>
                </c:pt>
                <c:pt idx="40">
                  <c:v>3.7397698728312799E-2</c:v>
                </c:pt>
                <c:pt idx="41">
                  <c:v>3.7015753072552102E-2</c:v>
                </c:pt>
                <c:pt idx="42">
                  <c:v>3.66400573949619E-2</c:v>
                </c:pt>
                <c:pt idx="43">
                  <c:v>3.6270474477504401E-2</c:v>
                </c:pt>
                <c:pt idx="44">
                  <c:v>3.5906870849316798E-2</c:v>
                </c:pt>
                <c:pt idx="45">
                  <c:v>3.5549116669301301E-2</c:v>
                </c:pt>
                <c:pt idx="46">
                  <c:v>3.5197085600600503E-2</c:v>
                </c:pt>
                <c:pt idx="47">
                  <c:v>3.4850654703745897E-2</c:v>
                </c:pt>
                <c:pt idx="48">
                  <c:v>3.4509704329110401E-2</c:v>
                </c:pt>
                <c:pt idx="49">
                  <c:v>3.4174118002411498E-2</c:v>
                </c:pt>
                <c:pt idx="50">
                  <c:v>3.3843782339559397E-2</c:v>
                </c:pt>
                <c:pt idx="51">
                  <c:v>3.3518586934363201E-2</c:v>
                </c:pt>
                <c:pt idx="52">
                  <c:v>3.3198424274146897E-2</c:v>
                </c:pt>
                <c:pt idx="53">
                  <c:v>3.2883189646923897E-2</c:v>
                </c:pt>
                <c:pt idx="54">
                  <c:v>3.2572781051385301E-2</c:v>
                </c:pt>
                <c:pt idx="55">
                  <c:v>3.2267099121341403E-2</c:v>
                </c:pt>
                <c:pt idx="56">
                  <c:v>3.1966047034842397E-2</c:v>
                </c:pt>
                <c:pt idx="57">
                  <c:v>3.1669530443735897E-2</c:v>
                </c:pt>
                <c:pt idx="58">
                  <c:v>3.1377457393489197E-2</c:v>
                </c:pt>
                <c:pt idx="59">
                  <c:v>3.10897382554884E-2</c:v>
                </c:pt>
                <c:pt idx="60">
                  <c:v>3.0806285653241599E-2</c:v>
                </c:pt>
                <c:pt idx="61">
                  <c:v>3.05270143942948E-2</c:v>
                </c:pt>
                <c:pt idx="62">
                  <c:v>3.0251841410205298E-2</c:v>
                </c:pt>
                <c:pt idx="63">
                  <c:v>2.9980685689210401E-2</c:v>
                </c:pt>
                <c:pt idx="64">
                  <c:v>2.9713468213159899E-2</c:v>
                </c:pt>
                <c:pt idx="65">
                  <c:v>2.9450111907280498E-2</c:v>
                </c:pt>
                <c:pt idx="66">
                  <c:v>2.9190541573939299E-2</c:v>
                </c:pt>
                <c:pt idx="67">
                  <c:v>2.89346838433601E-2</c:v>
                </c:pt>
                <c:pt idx="68">
                  <c:v>2.8682467122152298E-2</c:v>
                </c:pt>
                <c:pt idx="69">
                  <c:v>2.84338215348327E-2</c:v>
                </c:pt>
                <c:pt idx="70">
                  <c:v>2.8188678882827299E-2</c:v>
                </c:pt>
                <c:pt idx="71">
                  <c:v>2.79469725904988E-2</c:v>
                </c:pt>
                <c:pt idx="72">
                  <c:v>2.7708637663536699E-2</c:v>
                </c:pt>
                <c:pt idx="73">
                  <c:v>2.7473610639106E-2</c:v>
                </c:pt>
                <c:pt idx="74">
                  <c:v>2.7241829550163701E-2</c:v>
                </c:pt>
                <c:pt idx="75">
                  <c:v>2.7013233870817999E-2</c:v>
                </c:pt>
                <c:pt idx="76">
                  <c:v>2.6787764494031301E-2</c:v>
                </c:pt>
                <c:pt idx="77">
                  <c:v>2.6565363674947599E-2</c:v>
                </c:pt>
                <c:pt idx="78">
                  <c:v>2.6345975003593401E-2</c:v>
                </c:pt>
                <c:pt idx="79">
                  <c:v>2.6129543365399799E-2</c:v>
                </c:pt>
                <c:pt idx="80">
                  <c:v>2.59160149044248E-2</c:v>
                </c:pt>
                <c:pt idx="81">
                  <c:v>2.5705336989133701E-2</c:v>
                </c:pt>
                <c:pt idx="82">
                  <c:v>2.5497458183892201E-2</c:v>
                </c:pt>
                <c:pt idx="83">
                  <c:v>2.5292328206035102E-2</c:v>
                </c:pt>
                <c:pt idx="84">
                  <c:v>2.5089897908586001E-2</c:v>
                </c:pt>
                <c:pt idx="85">
                  <c:v>2.4890119237781502E-2</c:v>
                </c:pt>
                <c:pt idx="86">
                  <c:v>2.46929452112425E-2</c:v>
                </c:pt>
                <c:pt idx="87">
                  <c:v>2.4498329886185301E-2</c:v>
                </c:pt>
                <c:pt idx="88">
                  <c:v>2.4306228333671201E-2</c:v>
                </c:pt>
                <c:pt idx="89">
                  <c:v>2.4116596608095599E-2</c:v>
                </c:pt>
                <c:pt idx="90">
                  <c:v>2.3929391728898901E-2</c:v>
                </c:pt>
                <c:pt idx="91">
                  <c:v>2.3744571648378999E-2</c:v>
                </c:pt>
                <c:pt idx="92">
                  <c:v>2.3562095228655201E-2</c:v>
                </c:pt>
                <c:pt idx="93">
                  <c:v>2.3381922220764201E-2</c:v>
                </c:pt>
                <c:pt idx="94">
                  <c:v>2.32040132420081E-2</c:v>
                </c:pt>
                <c:pt idx="95">
                  <c:v>2.3028329746850301E-2</c:v>
                </c:pt>
                <c:pt idx="96">
                  <c:v>2.2854834017152801E-2</c:v>
                </c:pt>
                <c:pt idx="97">
                  <c:v>2.26834891294771E-2</c:v>
                </c:pt>
                <c:pt idx="98">
                  <c:v>2.2514258941797E-2</c:v>
                </c:pt>
                <c:pt idx="99">
                  <c:v>2.2347108072864299E-2</c:v>
                </c:pt>
                <c:pt idx="100">
                  <c:v>2.2182001881589E-2</c:v>
                </c:pt>
                <c:pt idx="101">
                  <c:v>2.20189064489488E-2</c:v>
                </c:pt>
                <c:pt idx="102">
                  <c:v>2.1857788559358899E-2</c:v>
                </c:pt>
                <c:pt idx="103">
                  <c:v>2.1698615687071699E-2</c:v>
                </c:pt>
                <c:pt idx="104">
                  <c:v>2.1541355973170001E-2</c:v>
                </c:pt>
                <c:pt idx="105">
                  <c:v>2.1385978211029E-2</c:v>
                </c:pt>
                <c:pt idx="106">
                  <c:v>2.1232451837391801E-2</c:v>
                </c:pt>
                <c:pt idx="107">
                  <c:v>2.1080746902271099E-2</c:v>
                </c:pt>
                <c:pt idx="108">
                  <c:v>2.0930834070497801E-2</c:v>
                </c:pt>
                <c:pt idx="109">
                  <c:v>2.0782684590741899E-2</c:v>
                </c:pt>
                <c:pt idx="110">
                  <c:v>2.0636270297814001E-2</c:v>
                </c:pt>
                <c:pt idx="111">
                  <c:v>2.0491563581941801E-2</c:v>
                </c:pt>
                <c:pt idx="112">
                  <c:v>2.0348537390461201E-2</c:v>
                </c:pt>
                <c:pt idx="113">
                  <c:v>2.02071652034874E-2</c:v>
                </c:pt>
                <c:pt idx="114">
                  <c:v>2.00674210261837E-2</c:v>
                </c:pt>
                <c:pt idx="115">
                  <c:v>1.9929279376512399E-2</c:v>
                </c:pt>
                <c:pt idx="116">
                  <c:v>1.9792715273723602E-2</c:v>
                </c:pt>
                <c:pt idx="117">
                  <c:v>1.9657704221458499E-2</c:v>
                </c:pt>
                <c:pt idx="118">
                  <c:v>1.9524222202832599E-2</c:v>
                </c:pt>
                <c:pt idx="119">
                  <c:v>1.93922456653155E-2</c:v>
                </c:pt>
                <c:pt idx="120">
                  <c:v>1.9261751512857399E-2</c:v>
                </c:pt>
                <c:pt idx="121">
                  <c:v>1.91327170915087E-2</c:v>
                </c:pt>
                <c:pt idx="122">
                  <c:v>1.9005120182271101E-2</c:v>
                </c:pt>
                <c:pt idx="123">
                  <c:v>1.8878938990326301E-2</c:v>
                </c:pt>
                <c:pt idx="124">
                  <c:v>1.8754152136679601E-2</c:v>
                </c:pt>
                <c:pt idx="125">
                  <c:v>1.86307386437931E-2</c:v>
                </c:pt>
                <c:pt idx="126">
                  <c:v>1.8508677932928201E-2</c:v>
                </c:pt>
                <c:pt idx="127">
                  <c:v>1.83879498121086E-2</c:v>
                </c:pt>
                <c:pt idx="128">
                  <c:v>1.8268534464795001E-2</c:v>
                </c:pt>
                <c:pt idx="129">
                  <c:v>1.8150412446530501E-2</c:v>
                </c:pt>
                <c:pt idx="130">
                  <c:v>1.8033564673814301E-2</c:v>
                </c:pt>
                <c:pt idx="131">
                  <c:v>1.7917972417194498E-2</c:v>
                </c:pt>
                <c:pt idx="132">
                  <c:v>1.78036172889619E-2</c:v>
                </c:pt>
                <c:pt idx="133">
                  <c:v>1.7690481246020701E-2</c:v>
                </c:pt>
                <c:pt idx="134">
                  <c:v>1.75785465672504E-2</c:v>
                </c:pt>
                <c:pt idx="135">
                  <c:v>1.7467795863367899E-2</c:v>
                </c:pt>
                <c:pt idx="136">
                  <c:v>1.7358212054745002E-2</c:v>
                </c:pt>
                <c:pt idx="137">
                  <c:v>1.7249778373042E-2</c:v>
                </c:pt>
                <c:pt idx="138">
                  <c:v>1.7142478354102701E-2</c:v>
                </c:pt>
                <c:pt idx="139">
                  <c:v>1.7036295827466501E-2</c:v>
                </c:pt>
                <c:pt idx="140">
                  <c:v>1.6931214912787498E-2</c:v>
                </c:pt>
                <c:pt idx="141">
                  <c:v>1.68272200144912E-2</c:v>
                </c:pt>
                <c:pt idx="142">
                  <c:v>1.67242958120539E-2</c:v>
                </c:pt>
                <c:pt idx="143">
                  <c:v>1.6622427257899999E-2</c:v>
                </c:pt>
                <c:pt idx="144">
                  <c:v>1.6521599570779699E-2</c:v>
                </c:pt>
                <c:pt idx="145">
                  <c:v>1.6421798226445999E-2</c:v>
                </c:pt>
                <c:pt idx="146">
                  <c:v>1.6323008959190501E-2</c:v>
                </c:pt>
                <c:pt idx="147">
                  <c:v>1.6225217750004999E-2</c:v>
                </c:pt>
                <c:pt idx="148">
                  <c:v>1.6128410823284801E-2</c:v>
                </c:pt>
                <c:pt idx="149">
                  <c:v>1.60325746433755E-2</c:v>
                </c:pt>
                <c:pt idx="150">
                  <c:v>1.5937695910409298E-2</c:v>
                </c:pt>
                <c:pt idx="151">
                  <c:v>1.5843761549547201E-2</c:v>
                </c:pt>
                <c:pt idx="152">
                  <c:v>1.5750758715000701E-2</c:v>
                </c:pt>
                <c:pt idx="153">
                  <c:v>1.56586747744142E-2</c:v>
                </c:pt>
                <c:pt idx="154">
                  <c:v>1.5567497316496299E-2</c:v>
                </c:pt>
                <c:pt idx="155">
                  <c:v>1.54772141404748E-2</c:v>
                </c:pt>
                <c:pt idx="156">
                  <c:v>1.5387813247230001E-2</c:v>
                </c:pt>
                <c:pt idx="157">
                  <c:v>1.5299282843415E-2</c:v>
                </c:pt>
                <c:pt idx="158">
                  <c:v>1.52116113350331E-2</c:v>
                </c:pt>
                <c:pt idx="159">
                  <c:v>1.51247873188111E-2</c:v>
                </c:pt>
                <c:pt idx="160">
                  <c:v>1.50387995859375E-2</c:v>
                </c:pt>
                <c:pt idx="161">
                  <c:v>1.4953637109797999E-2</c:v>
                </c:pt>
                <c:pt idx="162">
                  <c:v>1.4869289050508799E-2</c:v>
                </c:pt>
                <c:pt idx="163">
                  <c:v>1.4785744744486301E-2</c:v>
                </c:pt>
                <c:pt idx="164">
                  <c:v>1.47029937047307E-2</c:v>
                </c:pt>
                <c:pt idx="165">
                  <c:v>1.46210256173446E-2</c:v>
                </c:pt>
                <c:pt idx="166">
                  <c:v>1.4539830335451099E-2</c:v>
                </c:pt>
                <c:pt idx="167">
                  <c:v>1.4459397878965699E-2</c:v>
                </c:pt>
                <c:pt idx="168">
                  <c:v>1.4379718428642701E-2</c:v>
                </c:pt>
                <c:pt idx="169">
                  <c:v>1.4300782325904E-2</c:v>
                </c:pt>
                <c:pt idx="170">
                  <c:v>1.4222580067922701E-2</c:v>
                </c:pt>
                <c:pt idx="171">
                  <c:v>1.4145102302506899E-2</c:v>
                </c:pt>
                <c:pt idx="172">
                  <c:v>1.4068339829393E-2</c:v>
                </c:pt>
                <c:pt idx="173">
                  <c:v>1.3992283596849101E-2</c:v>
                </c:pt>
                <c:pt idx="174">
                  <c:v>1.3916924694072399E-2</c:v>
                </c:pt>
                <c:pt idx="175">
                  <c:v>1.38422543535341E-2</c:v>
                </c:pt>
                <c:pt idx="176">
                  <c:v>1.37682639453942E-2</c:v>
                </c:pt>
                <c:pt idx="177">
                  <c:v>1.36949449789511E-2</c:v>
                </c:pt>
                <c:pt idx="178">
                  <c:v>1.36222890933623E-2</c:v>
                </c:pt>
                <c:pt idx="179">
                  <c:v>1.3550288061068699E-2</c:v>
                </c:pt>
                <c:pt idx="180">
                  <c:v>1.3478933782423E-2</c:v>
                </c:pt>
                <c:pt idx="181">
                  <c:v>1.3408218284013101E-2</c:v>
                </c:pt>
                <c:pt idx="182">
                  <c:v>1.3338133715478699E-2</c:v>
                </c:pt>
                <c:pt idx="183">
                  <c:v>1.3268672350932299E-2</c:v>
                </c:pt>
                <c:pt idx="184">
                  <c:v>1.3199826577917399E-2</c:v>
                </c:pt>
                <c:pt idx="185">
                  <c:v>1.31315889084078E-2</c:v>
                </c:pt>
                <c:pt idx="186">
                  <c:v>1.3063951962735101E-2</c:v>
                </c:pt>
                <c:pt idx="187">
                  <c:v>1.2996908478058299E-2</c:v>
                </c:pt>
                <c:pt idx="188">
                  <c:v>1.29304513007042E-2</c:v>
                </c:pt>
                <c:pt idx="189">
                  <c:v>1.2864573385314699E-2</c:v>
                </c:pt>
                <c:pt idx="190">
                  <c:v>1.27992677941932E-2</c:v>
                </c:pt>
                <c:pt idx="191">
                  <c:v>1.2734527693410699E-2</c:v>
                </c:pt>
                <c:pt idx="192">
                  <c:v>1.26703463531328E-2</c:v>
                </c:pt>
                <c:pt idx="193">
                  <c:v>1.2606717143754E-2</c:v>
                </c:pt>
                <c:pt idx="194">
                  <c:v>1.2543633533070401E-2</c:v>
                </c:pt>
                <c:pt idx="195">
                  <c:v>1.2481089090002199E-2</c:v>
                </c:pt>
                <c:pt idx="196">
                  <c:v>1.24190774765082E-2</c:v>
                </c:pt>
                <c:pt idx="197">
                  <c:v>1.2357592448879001E-2</c:v>
                </c:pt>
                <c:pt idx="198">
                  <c:v>1.2296627855207E-2</c:v>
                </c:pt>
                <c:pt idx="199">
                  <c:v>1.22361776371064E-2</c:v>
                </c:pt>
                <c:pt idx="200">
                  <c:v>1.21762358191404E-2</c:v>
                </c:pt>
                <c:pt idx="201">
                  <c:v>1.2116796520658101E-2</c:v>
                </c:pt>
                <c:pt idx="202">
                  <c:v>1.20578539409166E-2</c:v>
                </c:pt>
                <c:pt idx="203">
                  <c:v>1.19994023669676E-2</c:v>
                </c:pt>
                <c:pt idx="204">
                  <c:v>1.1941436168527201E-2</c:v>
                </c:pt>
                <c:pt idx="205">
                  <c:v>1.18839497939973E-2</c:v>
                </c:pt>
                <c:pt idx="206">
                  <c:v>1.1826937775595001E-2</c:v>
                </c:pt>
                <c:pt idx="207">
                  <c:v>1.1770394721381101E-2</c:v>
                </c:pt>
                <c:pt idx="208">
                  <c:v>1.17143153185139E-2</c:v>
                </c:pt>
                <c:pt idx="209">
                  <c:v>1.16586943294549E-2</c:v>
                </c:pt>
                <c:pt idx="210">
                  <c:v>1.1603526590064899E-2</c:v>
                </c:pt>
                <c:pt idx="211">
                  <c:v>1.1548807012744E-2</c:v>
                </c:pt>
                <c:pt idx="212">
                  <c:v>1.14945305774796E-2</c:v>
                </c:pt>
                <c:pt idx="213">
                  <c:v>1.1440692340542499E-2</c:v>
                </c:pt>
                <c:pt idx="214">
                  <c:v>1.1387287422294799E-2</c:v>
                </c:pt>
                <c:pt idx="215">
                  <c:v>1.1334311017307599E-2</c:v>
                </c:pt>
                <c:pt idx="216">
                  <c:v>1.12817583826512E-2</c:v>
                </c:pt>
                <c:pt idx="217">
                  <c:v>1.12296248427412E-2</c:v>
                </c:pt>
                <c:pt idx="218">
                  <c:v>1.11779057913281E-2</c:v>
                </c:pt>
                <c:pt idx="219">
                  <c:v>1.1126596679275701E-2</c:v>
                </c:pt>
                <c:pt idx="220">
                  <c:v>1.1075693026199899E-2</c:v>
                </c:pt>
                <c:pt idx="221">
                  <c:v>1.1025190408844299E-2</c:v>
                </c:pt>
                <c:pt idx="222">
                  <c:v>1.09750844703881E-2</c:v>
                </c:pt>
                <c:pt idx="223">
                  <c:v>1.09253709085379E-2</c:v>
                </c:pt>
                <c:pt idx="224">
                  <c:v>1.08760454830019E-2</c:v>
                </c:pt>
                <c:pt idx="225">
                  <c:v>1.08271040104739E-2</c:v>
                </c:pt>
                <c:pt idx="226">
                  <c:v>1.07785423640649E-2</c:v>
                </c:pt>
                <c:pt idx="227">
                  <c:v>1.0730356473828801E-2</c:v>
                </c:pt>
                <c:pt idx="228">
                  <c:v>1.06825423246021E-2</c:v>
                </c:pt>
                <c:pt idx="229">
                  <c:v>1.0635095956345699E-2</c:v>
                </c:pt>
                <c:pt idx="230">
                  <c:v>1.05880134597242E-2</c:v>
                </c:pt>
                <c:pt idx="231">
                  <c:v>1.0541290979986601E-2</c:v>
                </c:pt>
                <c:pt idx="232">
                  <c:v>1.0494924713654499E-2</c:v>
                </c:pt>
                <c:pt idx="233">
                  <c:v>1.04489109082237E-2</c:v>
                </c:pt>
                <c:pt idx="234">
                  <c:v>1.0403245861468201E-2</c:v>
                </c:pt>
                <c:pt idx="235">
                  <c:v>1.0357925917574499E-2</c:v>
                </c:pt>
                <c:pt idx="236">
                  <c:v>1.03129474729684E-2</c:v>
                </c:pt>
                <c:pt idx="237">
                  <c:v>1.02683069702464E-2</c:v>
                </c:pt>
                <c:pt idx="238">
                  <c:v>1.02240008977929E-2</c:v>
                </c:pt>
                <c:pt idx="239">
                  <c:v>1.0180025790020799E-2</c:v>
                </c:pt>
                <c:pt idx="240">
                  <c:v>1.01363782294754E-2</c:v>
                </c:pt>
                <c:pt idx="241">
                  <c:v>1.00930548396718E-2</c:v>
                </c:pt>
                <c:pt idx="242">
                  <c:v>1.0050052291575099E-2</c:v>
                </c:pt>
                <c:pt idx="243">
                  <c:v>1.0007367295742101E-2</c:v>
                </c:pt>
              </c:numCache>
            </c:numRef>
          </c:val>
          <c:smooth val="0"/>
        </c:ser>
        <c:dLbls>
          <c:showLegendKey val="0"/>
          <c:showVal val="0"/>
          <c:showCatName val="0"/>
          <c:showSerName val="0"/>
          <c:showPercent val="0"/>
          <c:showBubbleSize val="0"/>
        </c:dLbls>
        <c:smooth val="0"/>
        <c:axId val="214032776"/>
        <c:axId val="214033168"/>
      </c:lineChart>
      <c:catAx>
        <c:axId val="214032776"/>
        <c:scaling>
          <c:orientation val="minMax"/>
        </c:scaling>
        <c:delete val="0"/>
        <c:axPos val="b"/>
        <c:title>
          <c:tx>
            <c:rich>
              <a:bodyPr/>
              <a:lstStyle/>
              <a:p>
                <a:pPr>
                  <a:defRPr/>
                </a:pPr>
                <a:r>
                  <a:rPr lang="en-US"/>
                  <a:t>Number of Iterations</a:t>
                </a:r>
              </a:p>
            </c:rich>
          </c:tx>
          <c:layout/>
          <c:overlay val="0"/>
        </c:title>
        <c:numFmt formatCode="General" sourceLinked="1"/>
        <c:majorTickMark val="out"/>
        <c:minorTickMark val="none"/>
        <c:tickLblPos val="nextTo"/>
        <c:spPr>
          <a:ln>
            <a:noFill/>
          </a:ln>
        </c:spPr>
        <c:crossAx val="214033168"/>
        <c:crosses val="autoZero"/>
        <c:auto val="1"/>
        <c:lblAlgn val="ctr"/>
        <c:lblOffset val="100"/>
        <c:tickLblSkip val="50"/>
        <c:noMultiLvlLbl val="0"/>
      </c:catAx>
      <c:valAx>
        <c:axId val="214033168"/>
        <c:scaling>
          <c:orientation val="minMax"/>
          <c:max val="0.12000000000000001"/>
        </c:scaling>
        <c:delete val="0"/>
        <c:axPos val="l"/>
        <c:majorGridlines/>
        <c:title>
          <c:tx>
            <c:rich>
              <a:bodyPr rot="-5400000" vert="horz"/>
              <a:lstStyle/>
              <a:p>
                <a:pPr>
                  <a:defRPr/>
                </a:pPr>
                <a:r>
                  <a:rPr lang="en-US"/>
                  <a:t>Change in Objective </a:t>
                </a:r>
              </a:p>
              <a:p>
                <a:pPr>
                  <a:defRPr/>
                </a:pPr>
                <a:r>
                  <a:rPr lang="en-US"/>
                  <a:t>Function Value</a:t>
                </a:r>
              </a:p>
            </c:rich>
          </c:tx>
          <c:layout>
            <c:manualLayout>
              <c:xMode val="edge"/>
              <c:yMode val="edge"/>
              <c:x val="2.2982781025169676E-2"/>
              <c:y val="7.9794452803756508E-2"/>
            </c:manualLayout>
          </c:layout>
          <c:overlay val="0"/>
        </c:title>
        <c:numFmt formatCode="General" sourceLinked="1"/>
        <c:majorTickMark val="out"/>
        <c:minorTickMark val="none"/>
        <c:tickLblPos val="nextTo"/>
        <c:crossAx val="214032776"/>
        <c:crosses val="autoZero"/>
        <c:crossBetween val="between"/>
      </c:valAx>
    </c:plotArea>
    <c:legend>
      <c:legendPos val="r"/>
      <c:layout>
        <c:manualLayout>
          <c:xMode val="edge"/>
          <c:yMode val="edge"/>
          <c:x val="0.67748436799616052"/>
          <c:y val="0.17051767021649178"/>
          <c:w val="0.29017062767985297"/>
          <c:h val="0.33978846977027743"/>
        </c:manualLayout>
      </c:layout>
      <c:overlay val="0"/>
    </c:legend>
    <c:plotVisOnly val="1"/>
    <c:dispBlanksAs val="zero"/>
    <c:showDLblsOverMax val="0"/>
  </c:chart>
  <c:txPr>
    <a:bodyPr/>
    <a:lstStyle/>
    <a:p>
      <a:pPr>
        <a:defRPr sz="14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613A06EA-C97D-4DC7-8DB8-E4DD3E9944A0}" type="datetimeFigureOut">
              <a:rPr lang="en-US" smtClean="0"/>
              <a:t>25 Sep 2013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B8F367EE-9EEF-4CA5-AC81-E0165F442292}" type="slidenum">
              <a:rPr lang="en-US" smtClean="0"/>
              <a:t>‹#›</a:t>
            </a:fld>
            <a:endParaRPr lang="en-US"/>
          </a:p>
        </p:txBody>
      </p:sp>
    </p:spTree>
    <p:extLst>
      <p:ext uri="{BB962C8B-B14F-4D97-AF65-F5344CB8AC3E}">
        <p14:creationId xmlns:p14="http://schemas.microsoft.com/office/powerpoint/2010/main" val="3325782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C40247F-9A42-48FF-9213-276309C86310}" type="datetimeFigureOut">
              <a:rPr lang="en-US" smtClean="0"/>
              <a:t>25 Sep 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81F19EA-E728-44DB-B8D5-F9E148C31064}" type="slidenum">
              <a:rPr lang="en-US" smtClean="0"/>
              <a:t>‹#›</a:t>
            </a:fld>
            <a:endParaRPr lang="en-US"/>
          </a:p>
        </p:txBody>
      </p:sp>
    </p:spTree>
    <p:extLst>
      <p:ext uri="{BB962C8B-B14F-4D97-AF65-F5344CB8AC3E}">
        <p14:creationId xmlns:p14="http://schemas.microsoft.com/office/powerpoint/2010/main" val="1155766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culture.multimedian.n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1F19EA-E728-44DB-B8D5-F9E148C31064}" type="slidenum">
              <a:rPr lang="en-US" smtClean="0"/>
              <a:t>1</a:t>
            </a:fld>
            <a:endParaRPr lang="en-US"/>
          </a:p>
        </p:txBody>
      </p:sp>
    </p:spTree>
    <p:extLst>
      <p:ext uri="{BB962C8B-B14F-4D97-AF65-F5344CB8AC3E}">
        <p14:creationId xmlns:p14="http://schemas.microsoft.com/office/powerpoint/2010/main" val="419659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smtClean="0">
                <a:solidFill>
                  <a:schemeClr val="tx1"/>
                </a:solidFill>
                <a:effectLst/>
                <a:latin typeface="+mn-lt"/>
                <a:ea typeface="+mn-ea"/>
                <a:cs typeface="+mn-cs"/>
              </a:rPr>
              <a:t>MultiMediaN E-Culture</a:t>
            </a:r>
          </a:p>
          <a:p>
            <a:r>
              <a:rPr lang="en-US" sz="1200" b="0" i="0" u="none" strike="noStrike" kern="1200" smtClean="0">
                <a:solidFill>
                  <a:schemeClr val="tx1"/>
                </a:solidFill>
                <a:effectLst/>
                <a:latin typeface="+mn-lt"/>
                <a:ea typeface="+mn-ea"/>
                <a:cs typeface="+mn-cs"/>
              </a:rPr>
              <a:t>By linking the collections and vocabularies from multiple museums together the E-Culture project constructed a graph of cultural heritage data. Within the </a:t>
            </a:r>
            <a:r>
              <a:rPr lang="en-US" sz="1200" b="0" i="0" u="none" strike="noStrike" kern="1200" smtClean="0">
                <a:solidFill>
                  <a:schemeClr val="tx1"/>
                </a:solidFill>
                <a:effectLst/>
                <a:latin typeface="+mn-lt"/>
                <a:ea typeface="+mn-ea"/>
                <a:cs typeface="+mn-cs"/>
                <a:hlinkClick r:id="rId3"/>
              </a:rPr>
              <a:t>MultimediaN E-Culture</a:t>
            </a:r>
            <a:r>
              <a:rPr lang="en-US" sz="1200" b="0" i="0" kern="1200" smtClean="0">
                <a:solidFill>
                  <a:schemeClr val="tx1"/>
                </a:solidFill>
                <a:effectLst/>
                <a:latin typeface="+mn-lt"/>
                <a:ea typeface="+mn-ea"/>
                <a:cs typeface="+mn-cs"/>
              </a:rPr>
              <a:t> team I investigated how keyword search can be applied to this heterogeneous graph to find artworks that are semantically related artworks to a keyword query?</a:t>
            </a:r>
          </a:p>
          <a:p>
            <a:endParaRPr lang="en-US" sz="1200" b="0" i="0" u="none" strike="noStrike"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781F19EA-E728-44DB-B8D5-F9E148C31064}" type="slidenum">
              <a:rPr lang="en-US" smtClean="0"/>
              <a:t>2</a:t>
            </a:fld>
            <a:endParaRPr lang="en-US"/>
          </a:p>
        </p:txBody>
      </p:sp>
    </p:spTree>
    <p:extLst>
      <p:ext uri="{BB962C8B-B14F-4D97-AF65-F5344CB8AC3E}">
        <p14:creationId xmlns:p14="http://schemas.microsoft.com/office/powerpoint/2010/main" val="2535821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1F19EA-E728-44DB-B8D5-F9E148C31064}" type="slidenum">
              <a:rPr lang="en-US" smtClean="0"/>
              <a:t>4</a:t>
            </a:fld>
            <a:endParaRPr lang="en-US"/>
          </a:p>
        </p:txBody>
      </p:sp>
    </p:spTree>
    <p:extLst>
      <p:ext uri="{BB962C8B-B14F-4D97-AF65-F5344CB8AC3E}">
        <p14:creationId xmlns:p14="http://schemas.microsoft.com/office/powerpoint/2010/main" val="3002922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1F19EA-E728-44DB-B8D5-F9E148C31064}" type="slidenum">
              <a:rPr lang="en-US" smtClean="0"/>
              <a:t>7</a:t>
            </a:fld>
            <a:endParaRPr lang="en-US"/>
          </a:p>
        </p:txBody>
      </p:sp>
    </p:spTree>
    <p:extLst>
      <p:ext uri="{BB962C8B-B14F-4D97-AF65-F5344CB8AC3E}">
        <p14:creationId xmlns:p14="http://schemas.microsoft.com/office/powerpoint/2010/main" val="2858495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1EF124-A6ED-453B-A7E7-FEA692FDF90E}" type="datetime1">
              <a:rPr lang="en-US" smtClean="0"/>
              <a:t>25 Sep 2013</a:t>
            </a:fld>
            <a:endParaRPr lang="en-US"/>
          </a:p>
        </p:txBody>
      </p:sp>
      <p:sp>
        <p:nvSpPr>
          <p:cNvPr id="6" name="Slide Number Placeholder 5"/>
          <p:cNvSpPr>
            <a:spLocks noGrp="1"/>
          </p:cNvSpPr>
          <p:nvPr>
            <p:ph type="sldNum" sz="quarter" idx="12"/>
          </p:nvPr>
        </p:nvSpPr>
        <p:spPr/>
        <p:txBody>
          <a:bodyPr/>
          <a:lstStyle/>
          <a:p>
            <a:fld id="{F7D5C474-4230-4742-8879-996C73AA5470}" type="slidenum">
              <a:rPr lang="en-US" smtClean="0"/>
              <a:t>‹#›</a:t>
            </a:fld>
            <a:endParaRPr lang="en-US"/>
          </a:p>
        </p:txBody>
      </p:sp>
      <p:pic>
        <p:nvPicPr>
          <p:cNvPr id="7" name="Picture 12" descr="INARC-logo.bmp"/>
          <p:cNvPicPr>
            <a:picLocks noChangeAspect="1"/>
          </p:cNvPicPr>
          <p:nvPr userDrawn="1"/>
        </p:nvPicPr>
        <p:blipFill>
          <a:blip r:embed="rId2" cstate="print"/>
          <a:srcRect/>
          <a:stretch>
            <a:fillRect/>
          </a:stretch>
        </p:blipFill>
        <p:spPr bwMode="auto">
          <a:xfrm>
            <a:off x="0" y="685800"/>
            <a:ext cx="785813" cy="660400"/>
          </a:xfrm>
          <a:prstGeom prst="rect">
            <a:avLst/>
          </a:prstGeom>
          <a:noFill/>
          <a:ln w="9525">
            <a:noFill/>
            <a:miter lim="800000"/>
            <a:headEnd/>
            <a:tailEnd/>
          </a:ln>
        </p:spPr>
      </p:pic>
      <p:pic>
        <p:nvPicPr>
          <p:cNvPr id="8" name="Picture 11" descr="ARL Color"/>
          <p:cNvPicPr>
            <a:picLocks noChangeAspect="1" noChangeArrowheads="1"/>
          </p:cNvPicPr>
          <p:nvPr userDrawn="1"/>
        </p:nvPicPr>
        <p:blipFill>
          <a:blip r:embed="rId3" cstate="print"/>
          <a:srcRect/>
          <a:stretch>
            <a:fillRect/>
          </a:stretch>
        </p:blipFill>
        <p:spPr bwMode="auto">
          <a:xfrm>
            <a:off x="7280275" y="6445250"/>
            <a:ext cx="595312" cy="379413"/>
          </a:xfrm>
          <a:prstGeom prst="rect">
            <a:avLst/>
          </a:prstGeom>
          <a:noFill/>
          <a:ln w="9525">
            <a:noFill/>
            <a:miter lim="800000"/>
            <a:headEnd/>
            <a:tailEnd/>
          </a:ln>
          <a:effectLst>
            <a:outerShdw dist="35921" dir="2700000" algn="ctr" rotWithShape="0">
              <a:srgbClr val="808080"/>
            </a:outerShdw>
          </a:effectLst>
        </p:spPr>
      </p:pic>
      <p:pic>
        <p:nvPicPr>
          <p:cNvPr id="9" name="Picture 12" descr="Net_Sci_CTA_Logo_cropped.pdf"/>
          <p:cNvPicPr>
            <a:picLocks noChangeAspect="1"/>
          </p:cNvPicPr>
          <p:nvPr userDrawn="1"/>
        </p:nvPicPr>
        <p:blipFill>
          <a:blip r:embed="rId4" cstate="print"/>
          <a:srcRect/>
          <a:stretch>
            <a:fillRect/>
          </a:stretch>
        </p:blipFill>
        <p:spPr bwMode="auto">
          <a:xfrm>
            <a:off x="8072437" y="6435725"/>
            <a:ext cx="1071563" cy="422275"/>
          </a:xfrm>
          <a:prstGeom prst="rect">
            <a:avLst/>
          </a:prstGeom>
          <a:noFill/>
          <a:ln w="9525">
            <a:noFill/>
            <a:miter lim="800000"/>
            <a:headEnd/>
            <a:tailEnd/>
          </a:ln>
        </p:spPr>
      </p:pic>
      <p:cxnSp>
        <p:nvCxnSpPr>
          <p:cNvPr id="10" name="直接连接符 5"/>
          <p:cNvCxnSpPr/>
          <p:nvPr userDrawn="1"/>
        </p:nvCxnSpPr>
        <p:spPr>
          <a:xfrm>
            <a:off x="76200" y="1371600"/>
            <a:ext cx="8572560" cy="0"/>
          </a:xfrm>
          <a:prstGeom prst="line">
            <a:avLst/>
          </a:prstGeom>
          <a:ln w="38100" cap="rnd">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cxnSp>
        <p:nvCxnSpPr>
          <p:cNvPr id="11" name="直接连接符 5"/>
          <p:cNvCxnSpPr/>
          <p:nvPr userDrawn="1"/>
        </p:nvCxnSpPr>
        <p:spPr>
          <a:xfrm>
            <a:off x="571440" y="6324600"/>
            <a:ext cx="8572560" cy="0"/>
          </a:xfrm>
          <a:prstGeom prst="line">
            <a:avLst/>
          </a:prstGeom>
          <a:ln w="38100" cap="rnd">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cxnSp>
        <p:nvCxnSpPr>
          <p:cNvPr id="13" name="直接连接符 5"/>
          <p:cNvCxnSpPr/>
          <p:nvPr userDrawn="1"/>
        </p:nvCxnSpPr>
        <p:spPr>
          <a:xfrm flipH="1">
            <a:off x="8046311" y="5867400"/>
            <a:ext cx="1" cy="957263"/>
          </a:xfrm>
          <a:prstGeom prst="line">
            <a:avLst/>
          </a:prstGeom>
          <a:ln w="25400">
            <a:gradFill>
              <a:gsLst>
                <a:gs pos="0">
                  <a:srgbClr val="00B050"/>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直接连接符 5"/>
          <p:cNvCxnSpPr/>
          <p:nvPr userDrawn="1"/>
        </p:nvCxnSpPr>
        <p:spPr>
          <a:xfrm>
            <a:off x="762000" y="676799"/>
            <a:ext cx="0" cy="1228201"/>
          </a:xfrm>
          <a:prstGeom prst="line">
            <a:avLst/>
          </a:prstGeom>
          <a:ln w="25400">
            <a:gradFill>
              <a:gsLst>
                <a:gs pos="0">
                  <a:srgbClr val="00B050"/>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descr="C:\Users\manish\Desktop\research\past\2009_ENetClus\ARLLanceVisit2010\logo2.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37587" y="716742"/>
            <a:ext cx="506413" cy="6548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estetica-design-forum.com/attachments/logo-design-brand-identity-forum/8769d1345730184-new-microsoft-logo-microsoft-logo.jp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1481" t="35585" r="11983" b="39786"/>
          <a:stretch/>
        </p:blipFill>
        <p:spPr bwMode="auto">
          <a:xfrm>
            <a:off x="785813" y="781785"/>
            <a:ext cx="2173306" cy="457200"/>
          </a:xfrm>
          <a:prstGeom prst="rect">
            <a:avLst/>
          </a:prstGeom>
          <a:noFill/>
          <a:extLst>
            <a:ext uri="{909E8E84-426E-40DD-AFC4-6F175D3DCCD1}">
              <a14:hiddenFill xmlns:a14="http://schemas.microsoft.com/office/drawing/2010/main">
                <a:solidFill>
                  <a:srgbClr val="FFFFFF"/>
                </a:solidFill>
              </a14:hiddenFill>
            </a:ext>
          </a:extLst>
        </p:spPr>
      </p:pic>
      <p:sp>
        <p:nvSpPr>
          <p:cNvPr id="16" name="Footer Placeholder 4"/>
          <p:cNvSpPr>
            <a:spLocks noGrp="1"/>
          </p:cNvSpPr>
          <p:nvPr>
            <p:ph type="ftr" sz="quarter" idx="11"/>
          </p:nvPr>
        </p:nvSpPr>
        <p:spPr>
          <a:xfrm>
            <a:off x="3124200" y="6356350"/>
            <a:ext cx="2895600" cy="365125"/>
          </a:xfrm>
        </p:spPr>
        <p:txBody>
          <a:bodyPr/>
          <a:lstStyle>
            <a:lvl1pPr>
              <a:defRPr sz="1400" b="1">
                <a:latin typeface="Arial" panose="020B0604020202020204" pitchFamily="34" charset="0"/>
                <a:cs typeface="Arial" panose="020B0604020202020204" pitchFamily="34" charset="0"/>
              </a:defRPr>
            </a:lvl1pPr>
          </a:lstStyle>
          <a:p>
            <a:r>
              <a:rPr lang="en-US" altLang="zh-CN" smtClean="0"/>
              <a:t>gmanish@microsoft.com</a:t>
            </a:r>
            <a:endParaRPr lang="zh-CN" altLang="en-US" dirty="0" smtClean="0"/>
          </a:p>
        </p:txBody>
      </p:sp>
    </p:spTree>
    <p:extLst>
      <p:ext uri="{BB962C8B-B14F-4D97-AF65-F5344CB8AC3E}">
        <p14:creationId xmlns:p14="http://schemas.microsoft.com/office/powerpoint/2010/main" val="39055742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58F86-302B-4B57-BF86-706855BAA13F}" type="datetime1">
              <a:rPr lang="en-US" smtClean="0"/>
              <a:t>25 Sep 2013</a:t>
            </a:fld>
            <a:endParaRPr lang="en-US"/>
          </a:p>
        </p:txBody>
      </p:sp>
      <p:sp>
        <p:nvSpPr>
          <p:cNvPr id="5" name="Footer Placeholder 4"/>
          <p:cNvSpPr>
            <a:spLocks noGrp="1"/>
          </p:cNvSpPr>
          <p:nvPr>
            <p:ph type="ftr" sz="quarter" idx="11"/>
          </p:nvPr>
        </p:nvSpPr>
        <p:spPr/>
        <p:txBody>
          <a:bodyPr/>
          <a:lstStyle>
            <a:lvl1pPr>
              <a:defRPr sz="1400" b="1">
                <a:latin typeface="Arial" panose="020B0604020202020204" pitchFamily="34" charset="0"/>
                <a:cs typeface="Arial" panose="020B0604020202020204" pitchFamily="34" charset="0"/>
              </a:defRPr>
            </a:lvl1pPr>
          </a:lstStyle>
          <a:p>
            <a:r>
              <a:rPr lang="en-US" altLang="zh-CN" smtClean="0"/>
              <a:t>gmanish@microsoft.com</a:t>
            </a:r>
            <a:endParaRPr lang="zh-CN" altLang="en-US" dirty="0" smtClean="0"/>
          </a:p>
        </p:txBody>
      </p:sp>
      <p:sp>
        <p:nvSpPr>
          <p:cNvPr id="6" name="Slide Number Placeholder 5"/>
          <p:cNvSpPr>
            <a:spLocks noGrp="1"/>
          </p:cNvSpPr>
          <p:nvPr>
            <p:ph type="sldNum" sz="quarter" idx="12"/>
          </p:nvPr>
        </p:nvSpPr>
        <p:spPr/>
        <p:txBody>
          <a:bodyPr/>
          <a:lstStyle/>
          <a:p>
            <a:fld id="{F7D5C474-4230-4742-8879-996C73AA5470}" type="slidenum">
              <a:rPr lang="en-US" smtClean="0"/>
              <a:t>‹#›</a:t>
            </a:fld>
            <a:endParaRPr lang="en-US"/>
          </a:p>
        </p:txBody>
      </p:sp>
      <p:pic>
        <p:nvPicPr>
          <p:cNvPr id="7" name="Picture 12" descr="INARC-logo.bmp"/>
          <p:cNvPicPr>
            <a:picLocks noChangeAspect="1"/>
          </p:cNvPicPr>
          <p:nvPr userDrawn="1"/>
        </p:nvPicPr>
        <p:blipFill>
          <a:blip r:embed="rId2" cstate="print"/>
          <a:srcRect/>
          <a:stretch>
            <a:fillRect/>
          </a:stretch>
        </p:blipFill>
        <p:spPr bwMode="auto">
          <a:xfrm>
            <a:off x="0" y="0"/>
            <a:ext cx="785813" cy="660400"/>
          </a:xfrm>
          <a:prstGeom prst="rect">
            <a:avLst/>
          </a:prstGeom>
          <a:noFill/>
          <a:ln w="9525">
            <a:noFill/>
            <a:miter lim="800000"/>
            <a:headEnd/>
            <a:tailEnd/>
          </a:ln>
        </p:spPr>
      </p:pic>
      <p:pic>
        <p:nvPicPr>
          <p:cNvPr id="8" name="Picture 11" descr="ARL Color"/>
          <p:cNvPicPr>
            <a:picLocks noChangeAspect="1" noChangeArrowheads="1"/>
          </p:cNvPicPr>
          <p:nvPr userDrawn="1"/>
        </p:nvPicPr>
        <p:blipFill>
          <a:blip r:embed="rId3" cstate="print"/>
          <a:srcRect/>
          <a:stretch>
            <a:fillRect/>
          </a:stretch>
        </p:blipFill>
        <p:spPr bwMode="auto">
          <a:xfrm>
            <a:off x="7280275" y="6445250"/>
            <a:ext cx="595312" cy="379413"/>
          </a:xfrm>
          <a:prstGeom prst="rect">
            <a:avLst/>
          </a:prstGeom>
          <a:noFill/>
          <a:ln w="9525">
            <a:noFill/>
            <a:miter lim="800000"/>
            <a:headEnd/>
            <a:tailEnd/>
          </a:ln>
          <a:effectLst>
            <a:outerShdw dist="35921" dir="2700000" algn="ctr" rotWithShape="0">
              <a:srgbClr val="808080"/>
            </a:outerShdw>
          </a:effectLst>
        </p:spPr>
      </p:pic>
      <p:pic>
        <p:nvPicPr>
          <p:cNvPr id="9" name="Picture 12" descr="Net_Sci_CTA_Logo_cropped.pdf"/>
          <p:cNvPicPr>
            <a:picLocks noChangeAspect="1"/>
          </p:cNvPicPr>
          <p:nvPr userDrawn="1"/>
        </p:nvPicPr>
        <p:blipFill>
          <a:blip r:embed="rId4" cstate="print"/>
          <a:srcRect/>
          <a:stretch>
            <a:fillRect/>
          </a:stretch>
        </p:blipFill>
        <p:spPr bwMode="auto">
          <a:xfrm>
            <a:off x="8072437" y="6435725"/>
            <a:ext cx="1071563" cy="422275"/>
          </a:xfrm>
          <a:prstGeom prst="rect">
            <a:avLst/>
          </a:prstGeom>
          <a:noFill/>
          <a:ln w="9525">
            <a:noFill/>
            <a:miter lim="800000"/>
            <a:headEnd/>
            <a:tailEnd/>
          </a:ln>
        </p:spPr>
      </p:pic>
      <p:pic>
        <p:nvPicPr>
          <p:cNvPr id="15" name="Picture 2" descr="C:\Users\manish\Desktop\research\past\2009_ENetClus\ARLLanceVisit2010\logo2.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37587" y="0"/>
            <a:ext cx="506413" cy="65485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接连接符 5"/>
          <p:cNvCxnSpPr/>
          <p:nvPr userDrawn="1"/>
        </p:nvCxnSpPr>
        <p:spPr>
          <a:xfrm>
            <a:off x="571440" y="6324600"/>
            <a:ext cx="8572560" cy="0"/>
          </a:xfrm>
          <a:prstGeom prst="line">
            <a:avLst/>
          </a:prstGeom>
          <a:ln w="38100" cap="rnd">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pic>
        <p:nvPicPr>
          <p:cNvPr id="12" name="Picture 2" descr="http://www.estetica-design-forum.com/attachments/logo-design-brand-identity-forum/8769d1345730184-new-microsoft-logo-microsoft-logo.jp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1481" t="35585" r="11983" b="39786"/>
          <a:stretch/>
        </p:blipFill>
        <p:spPr bwMode="auto">
          <a:xfrm>
            <a:off x="785813" y="30162"/>
            <a:ext cx="2173306"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0375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B805D-6F5B-4A10-A1C6-5331BFA854B7}" type="datetime1">
              <a:rPr lang="en-US" smtClean="0"/>
              <a:t>25 Sep 2013</a:t>
            </a:fld>
            <a:endParaRPr lang="en-US"/>
          </a:p>
        </p:txBody>
      </p:sp>
      <p:sp>
        <p:nvSpPr>
          <p:cNvPr id="5" name="Footer Placeholder 4"/>
          <p:cNvSpPr>
            <a:spLocks noGrp="1"/>
          </p:cNvSpPr>
          <p:nvPr>
            <p:ph type="ftr" sz="quarter" idx="11"/>
          </p:nvPr>
        </p:nvSpPr>
        <p:spPr/>
        <p:txBody>
          <a:bodyPr/>
          <a:lstStyle>
            <a:lvl1pPr>
              <a:defRPr sz="1400" b="1">
                <a:latin typeface="Arial" panose="020B0604020202020204" pitchFamily="34" charset="0"/>
                <a:cs typeface="Arial" panose="020B0604020202020204" pitchFamily="34" charset="0"/>
              </a:defRPr>
            </a:lvl1pPr>
          </a:lstStyle>
          <a:p>
            <a:r>
              <a:rPr lang="en-US" smtClean="0"/>
              <a:t>gmanish@microsoft.com</a:t>
            </a:r>
            <a:endParaRPr lang="en-US" dirty="0"/>
          </a:p>
        </p:txBody>
      </p:sp>
      <p:sp>
        <p:nvSpPr>
          <p:cNvPr id="6" name="Slide Number Placeholder 5"/>
          <p:cNvSpPr>
            <a:spLocks noGrp="1"/>
          </p:cNvSpPr>
          <p:nvPr>
            <p:ph type="sldNum" sz="quarter" idx="12"/>
          </p:nvPr>
        </p:nvSpPr>
        <p:spPr/>
        <p:txBody>
          <a:bodyPr/>
          <a:lstStyle/>
          <a:p>
            <a:fld id="{8D4A95AB-7B14-4CE2-8EF6-8DDF97F0F3DA}" type="slidenum">
              <a:rPr lang="en-US" smtClean="0"/>
              <a:pPr/>
              <a:t>‹#›</a:t>
            </a:fld>
            <a:endParaRPr lang="en-US"/>
          </a:p>
        </p:txBody>
      </p:sp>
      <p:sp>
        <p:nvSpPr>
          <p:cNvPr id="9"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DED84-E21F-45BF-8A95-3957B4713241}" type="datetimeFigureOut">
              <a:rPr lang="en-US" smtClean="0"/>
              <a:pPr/>
              <a:t>25 Sep 2013</a:t>
            </a:fld>
            <a:endParaRPr lang="en-US"/>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D5C474-4230-4742-8879-996C73AA5470}" type="slidenum">
              <a:rPr lang="en-US" smtClean="0"/>
              <a:pPr/>
              <a:t>‹#›</a:t>
            </a:fld>
            <a:endParaRPr lang="en-US"/>
          </a:p>
        </p:txBody>
      </p:sp>
      <p:pic>
        <p:nvPicPr>
          <p:cNvPr id="11" name="Picture 12" descr="INARC-logo.bmp"/>
          <p:cNvPicPr>
            <a:picLocks noChangeAspect="1"/>
          </p:cNvPicPr>
          <p:nvPr userDrawn="1"/>
        </p:nvPicPr>
        <p:blipFill>
          <a:blip r:embed="rId2" cstate="print"/>
          <a:srcRect/>
          <a:stretch>
            <a:fillRect/>
          </a:stretch>
        </p:blipFill>
        <p:spPr bwMode="auto">
          <a:xfrm>
            <a:off x="0" y="0"/>
            <a:ext cx="785813" cy="660400"/>
          </a:xfrm>
          <a:prstGeom prst="rect">
            <a:avLst/>
          </a:prstGeom>
          <a:noFill/>
          <a:ln w="9525">
            <a:noFill/>
            <a:miter lim="800000"/>
            <a:headEnd/>
            <a:tailEnd/>
          </a:ln>
        </p:spPr>
      </p:pic>
      <p:pic>
        <p:nvPicPr>
          <p:cNvPr id="12" name="Picture 11" descr="ARL Color"/>
          <p:cNvPicPr>
            <a:picLocks noChangeAspect="1" noChangeArrowheads="1"/>
          </p:cNvPicPr>
          <p:nvPr userDrawn="1"/>
        </p:nvPicPr>
        <p:blipFill>
          <a:blip r:embed="rId3" cstate="print"/>
          <a:srcRect/>
          <a:stretch>
            <a:fillRect/>
          </a:stretch>
        </p:blipFill>
        <p:spPr bwMode="auto">
          <a:xfrm>
            <a:off x="7280275" y="6445250"/>
            <a:ext cx="595312" cy="379413"/>
          </a:xfrm>
          <a:prstGeom prst="rect">
            <a:avLst/>
          </a:prstGeom>
          <a:noFill/>
          <a:ln w="9525">
            <a:noFill/>
            <a:miter lim="800000"/>
            <a:headEnd/>
            <a:tailEnd/>
          </a:ln>
          <a:effectLst>
            <a:outerShdw dist="35921" dir="2700000" algn="ctr" rotWithShape="0">
              <a:srgbClr val="808080"/>
            </a:outerShdw>
          </a:effectLst>
        </p:spPr>
      </p:pic>
      <p:pic>
        <p:nvPicPr>
          <p:cNvPr id="13" name="Picture 12" descr="Net_Sci_CTA_Logo_cropped.pdf"/>
          <p:cNvPicPr>
            <a:picLocks noChangeAspect="1"/>
          </p:cNvPicPr>
          <p:nvPr userDrawn="1"/>
        </p:nvPicPr>
        <p:blipFill>
          <a:blip r:embed="rId4" cstate="print"/>
          <a:srcRect/>
          <a:stretch>
            <a:fillRect/>
          </a:stretch>
        </p:blipFill>
        <p:spPr bwMode="auto">
          <a:xfrm>
            <a:off x="8072437" y="6435725"/>
            <a:ext cx="1071563" cy="422275"/>
          </a:xfrm>
          <a:prstGeom prst="rect">
            <a:avLst/>
          </a:prstGeom>
          <a:noFill/>
          <a:ln w="9525">
            <a:noFill/>
            <a:miter lim="800000"/>
            <a:headEnd/>
            <a:tailEnd/>
          </a:ln>
        </p:spPr>
      </p:pic>
      <p:pic>
        <p:nvPicPr>
          <p:cNvPr id="14" name="Picture 2" descr="C:\Users\manish\Desktop\research\past\2009_ENetClus\ARLLanceVisit2010\logo2.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37587" y="0"/>
            <a:ext cx="506413" cy="65485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接连接符 5"/>
          <p:cNvCxnSpPr/>
          <p:nvPr userDrawn="1"/>
        </p:nvCxnSpPr>
        <p:spPr>
          <a:xfrm>
            <a:off x="571440" y="6324600"/>
            <a:ext cx="8572560" cy="0"/>
          </a:xfrm>
          <a:prstGeom prst="line">
            <a:avLst/>
          </a:prstGeom>
          <a:ln w="38100" cap="rnd">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pic>
        <p:nvPicPr>
          <p:cNvPr id="17" name="Picture 2" descr="http://www.estetica-design-forum.com/attachments/logo-design-brand-identity-forum/8769d1345730184-new-microsoft-logo-microsoft-logo.jp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1481" t="35585" r="11983" b="39786"/>
          <a:stretch/>
        </p:blipFill>
        <p:spPr bwMode="auto">
          <a:xfrm>
            <a:off x="785813" y="30162"/>
            <a:ext cx="2173306"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2798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A6C9A-08C1-41CF-AA2B-8034F43F978B}" type="datetime1">
              <a:rPr lang="en-US" smtClean="0"/>
              <a:t>25 Sep 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altLang="zh-CN" smtClean="0">
                <a:latin typeface="Palace Script MT" pitchFamily="66" charset="0"/>
              </a:rPr>
              <a:t>gmanish@microsoft.com</a:t>
            </a:r>
            <a:endParaRPr lang="zh-CN" altLang="en-US">
              <a:latin typeface="Palace Script MT" pitchFamily="66"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5C474-4230-4742-8879-996C73AA5470}" type="slidenum">
              <a:rPr lang="en-US" smtClean="0"/>
              <a:t>‹#›</a:t>
            </a:fld>
            <a:endParaRPr lang="en-US"/>
          </a:p>
        </p:txBody>
      </p:sp>
    </p:spTree>
    <p:extLst>
      <p:ext uri="{BB962C8B-B14F-4D97-AF65-F5344CB8AC3E}">
        <p14:creationId xmlns:p14="http://schemas.microsoft.com/office/powerpoint/2010/main" val="2430704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iming>
    <p:tnLst>
      <p:par>
        <p:cTn id="1" dur="indefinite" restart="never" nodeType="tmRoot"/>
      </p:par>
    </p:tnLst>
  </p:timing>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41.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oleObject" Target="../embeddings/oleObject2.bin"/><Relationship Id="rId18" Type="http://schemas.openxmlformats.org/officeDocument/2006/relationships/image" Target="../media/image13.png"/><Relationship Id="rId3" Type="http://schemas.openxmlformats.org/officeDocument/2006/relationships/notesSlide" Target="../notesSlides/notesSlide2.xml"/><Relationship Id="rId7" Type="http://schemas.openxmlformats.org/officeDocument/2006/relationships/hyperlink" Target="http://www.pnas.org/content/101/9/2981/F2.large.jpg" TargetMode="External"/><Relationship Id="rId12" Type="http://schemas.openxmlformats.org/officeDocument/2006/relationships/image" Target="../media/image7.wmf"/><Relationship Id="rId17" Type="http://schemas.openxmlformats.org/officeDocument/2006/relationships/image" Target="../media/image12.png"/><Relationship Id="rId2" Type="http://schemas.openxmlformats.org/officeDocument/2006/relationships/slideLayout" Target="../slideLayouts/slideLayout2.xml"/><Relationship Id="rId16" Type="http://schemas.openxmlformats.org/officeDocument/2006/relationships/oleObject" Target="../embeddings/oleObject4.bin"/><Relationship Id="rId20" Type="http://schemas.openxmlformats.org/officeDocument/2006/relationships/image" Target="../media/image15.jpeg"/><Relationship Id="rId1" Type="http://schemas.openxmlformats.org/officeDocument/2006/relationships/vmlDrawing" Target="../drawings/vmlDrawing1.vml"/><Relationship Id="rId6" Type="http://schemas.openxmlformats.org/officeDocument/2006/relationships/hyperlink" Target="http://www.few.vu.nl/~michielh/img/eculture_datacloud.png" TargetMode="External"/><Relationship Id="rId11" Type="http://schemas.openxmlformats.org/officeDocument/2006/relationships/oleObject" Target="../embeddings/oleObject1.bin"/><Relationship Id="rId5" Type="http://schemas.openxmlformats.org/officeDocument/2006/relationships/hyperlink" Target="http://h71000.www7.hp.com/network/works.gif" TargetMode="External"/><Relationship Id="rId15" Type="http://schemas.openxmlformats.org/officeDocument/2006/relationships/oleObject" Target="../embeddings/oleObject3.bin"/><Relationship Id="rId10" Type="http://schemas.openxmlformats.org/officeDocument/2006/relationships/image" Target="../media/image11.png"/><Relationship Id="rId19" Type="http://schemas.openxmlformats.org/officeDocument/2006/relationships/image" Target="../media/image14.png"/><Relationship Id="rId4" Type="http://schemas.openxmlformats.org/officeDocument/2006/relationships/hyperlink" Target="http://cairo.cs.uiuc.edu/projects/firstResponder/pics/fsnetwork.jpg" TargetMode="External"/><Relationship Id="rId9" Type="http://schemas.openxmlformats.org/officeDocument/2006/relationships/image" Target="../media/image10.png"/><Relationship Id="rId14" Type="http://schemas.openxmlformats.org/officeDocument/2006/relationships/image" Target="../media/image8.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4.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531.png"/><Relationship Id="rId5" Type="http://schemas.openxmlformats.org/officeDocument/2006/relationships/image" Target="../media/image22.wmf"/><Relationship Id="rId10" Type="http://schemas.openxmlformats.org/officeDocument/2006/relationships/image" Target="../media/image521.png"/><Relationship Id="rId4" Type="http://schemas.openxmlformats.org/officeDocument/2006/relationships/oleObject" Target="../embeddings/oleObject5.bin"/><Relationship Id="rId9" Type="http://schemas.openxmlformats.org/officeDocument/2006/relationships/image" Target="../media/image511.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47800"/>
            <a:ext cx="8305800" cy="1470025"/>
          </a:xfrm>
        </p:spPr>
        <p:txBody>
          <a:bodyPr>
            <a:noAutofit/>
          </a:bodyPr>
          <a:lstStyle/>
          <a:p>
            <a:r>
              <a:rPr lang="en-US" sz="3600" b="1" dirty="0"/>
              <a:t>Community Distribution Outliers in Heterogeneous Information Networks</a:t>
            </a:r>
          </a:p>
        </p:txBody>
      </p:sp>
      <p:sp>
        <p:nvSpPr>
          <p:cNvPr id="3" name="Subtitle 2"/>
          <p:cNvSpPr>
            <a:spLocks noGrp="1"/>
          </p:cNvSpPr>
          <p:nvPr>
            <p:ph type="subTitle" idx="1"/>
          </p:nvPr>
        </p:nvSpPr>
        <p:spPr>
          <a:xfrm>
            <a:off x="762000" y="3124200"/>
            <a:ext cx="7696200" cy="1143000"/>
          </a:xfrm>
        </p:spPr>
        <p:txBody>
          <a:bodyPr>
            <a:normAutofit fontScale="77500" lnSpcReduction="20000"/>
          </a:bodyPr>
          <a:lstStyle/>
          <a:p>
            <a:r>
              <a:rPr lang="en-US" sz="3800" dirty="0" smtClean="0"/>
              <a:t>Manish Gupta</a:t>
            </a:r>
            <a:r>
              <a:rPr lang="en-US" sz="3800" baseline="30000" dirty="0" smtClean="0"/>
              <a:t>1</a:t>
            </a:r>
            <a:r>
              <a:rPr lang="en-US" sz="3800" dirty="0" smtClean="0"/>
              <a:t>, Jing Gao</a:t>
            </a:r>
            <a:r>
              <a:rPr lang="en-US" sz="3800" baseline="30000" dirty="0" smtClean="0"/>
              <a:t>2</a:t>
            </a:r>
            <a:r>
              <a:rPr lang="en-US" sz="3800" dirty="0" smtClean="0"/>
              <a:t>, Jiawei Han</a:t>
            </a:r>
            <a:r>
              <a:rPr lang="en-US" sz="3800" baseline="30000" dirty="0"/>
              <a:t>3</a:t>
            </a:r>
            <a:endParaRPr lang="en-US" sz="3800" baseline="30000" dirty="0" smtClean="0"/>
          </a:p>
          <a:p>
            <a:endParaRPr lang="en-US" dirty="0" smtClean="0"/>
          </a:p>
          <a:p>
            <a:r>
              <a:rPr lang="en-US" sz="2600" baseline="30000" dirty="0" smtClean="0">
                <a:solidFill>
                  <a:srgbClr val="404040"/>
                </a:solidFill>
                <a:ea typeface="宋体" pitchFamily="2" charset="-122"/>
              </a:rPr>
              <a:t>1</a:t>
            </a:r>
            <a:r>
              <a:rPr lang="en-US" sz="2600" dirty="0" smtClean="0">
                <a:solidFill>
                  <a:srgbClr val="404040"/>
                </a:solidFill>
                <a:ea typeface="宋体" pitchFamily="2" charset="-122"/>
              </a:rPr>
              <a:t>Microsoft, India</a:t>
            </a:r>
            <a:r>
              <a:rPr lang="en-US" sz="2600" baseline="30000" dirty="0" smtClean="0">
                <a:solidFill>
                  <a:srgbClr val="404040"/>
                </a:solidFill>
                <a:ea typeface="宋体" pitchFamily="2" charset="-122"/>
              </a:rPr>
              <a:t>              2</a:t>
            </a:r>
            <a:r>
              <a:rPr lang="en-US" sz="2600" dirty="0" smtClean="0">
                <a:solidFill>
                  <a:srgbClr val="404040"/>
                </a:solidFill>
                <a:ea typeface="宋体" pitchFamily="2" charset="-122"/>
              </a:rPr>
              <a:t>SUNY Buffalo, NY, USA       </a:t>
            </a:r>
            <a:r>
              <a:rPr lang="en-US" sz="2600" baseline="30000" dirty="0" smtClean="0">
                <a:solidFill>
                  <a:srgbClr val="404040"/>
                </a:solidFill>
                <a:ea typeface="宋体" pitchFamily="2" charset="-122"/>
              </a:rPr>
              <a:t>3</a:t>
            </a:r>
            <a:r>
              <a:rPr lang="en-US" sz="2600" dirty="0" smtClean="0">
                <a:solidFill>
                  <a:srgbClr val="404040"/>
                </a:solidFill>
                <a:ea typeface="宋体" pitchFamily="2" charset="-122"/>
              </a:rPr>
              <a:t>UIUC, IL, USA</a:t>
            </a:r>
          </a:p>
          <a:p>
            <a:endParaRPr lang="en-US" sz="2600" dirty="0">
              <a:solidFill>
                <a:srgbClr val="404040"/>
              </a:solidFill>
              <a:ea typeface="宋体" pitchFamily="2" charset="-122"/>
            </a:endParaRPr>
          </a:p>
        </p:txBody>
      </p:sp>
      <p:sp>
        <p:nvSpPr>
          <p:cNvPr id="4" name="Date Placeholder 3"/>
          <p:cNvSpPr>
            <a:spLocks noGrp="1"/>
          </p:cNvSpPr>
          <p:nvPr>
            <p:ph type="dt" sz="half" idx="10"/>
          </p:nvPr>
        </p:nvSpPr>
        <p:spPr/>
        <p:txBody>
          <a:bodyPr/>
          <a:lstStyle/>
          <a:p>
            <a:fld id="{39BDDDED-94BB-4B90-80DB-55AE19BF063D}" type="datetime1">
              <a:rPr lang="en-US" smtClean="0"/>
              <a:t>25 Sep 2013</a:t>
            </a:fld>
            <a:endParaRPr lang="en-US"/>
          </a:p>
        </p:txBody>
      </p:sp>
      <p:sp>
        <p:nvSpPr>
          <p:cNvPr id="6" name="Rectangle 5"/>
          <p:cNvSpPr/>
          <p:nvPr/>
        </p:nvSpPr>
        <p:spPr>
          <a:xfrm>
            <a:off x="609600" y="4473575"/>
            <a:ext cx="8001000" cy="1077218"/>
          </a:xfrm>
          <a:prstGeom prst="rect">
            <a:avLst/>
          </a:prstGeom>
        </p:spPr>
        <p:txBody>
          <a:bodyPr wrap="square">
            <a:spAutoFit/>
          </a:bodyPr>
          <a:lstStyle/>
          <a:p>
            <a:pPr algn="ctr"/>
            <a:r>
              <a:rPr lang="en-US" sz="1600" b="0" i="0" cap="all" dirty="0" smtClean="0">
                <a:solidFill>
                  <a:srgbClr val="0A4A89"/>
                </a:solidFill>
                <a:effectLst/>
                <a:latin typeface="Oswald Light"/>
              </a:rPr>
              <a:t>EUROPEAN CONFERENCE ON MACHINE LEARNING </a:t>
            </a:r>
          </a:p>
          <a:p>
            <a:pPr algn="ctr"/>
            <a:r>
              <a:rPr lang="en-US" sz="1600" b="0" i="0" cap="all" dirty="0" smtClean="0">
                <a:solidFill>
                  <a:srgbClr val="0A4A89"/>
                </a:solidFill>
                <a:effectLst/>
                <a:latin typeface="Oswald Light"/>
              </a:rPr>
              <a:t>AND </a:t>
            </a:r>
          </a:p>
          <a:p>
            <a:pPr algn="ctr"/>
            <a:r>
              <a:rPr lang="en-US" sz="1600" b="0" i="0" cap="all" dirty="0" smtClean="0">
                <a:solidFill>
                  <a:srgbClr val="0A4A89"/>
                </a:solidFill>
                <a:effectLst/>
                <a:latin typeface="Oswald Light"/>
              </a:rPr>
              <a:t>PRINCIPLES AND PRACTICE OF KNOWLEDGE DISCOVERY IN DATABASES </a:t>
            </a:r>
          </a:p>
          <a:p>
            <a:pPr algn="ctr"/>
            <a:r>
              <a:rPr lang="en-US" sz="1600" b="0" i="0" cap="all" dirty="0" smtClean="0">
                <a:solidFill>
                  <a:srgbClr val="0A4A89"/>
                </a:solidFill>
                <a:effectLst/>
                <a:latin typeface="Oswald Light"/>
              </a:rPr>
              <a:t>2013</a:t>
            </a:r>
            <a:endParaRPr lang="en-US" sz="1600" b="0" i="0" cap="all" dirty="0">
              <a:solidFill>
                <a:srgbClr val="0A4A89"/>
              </a:solidFill>
              <a:effectLst/>
              <a:latin typeface="Oswald Light"/>
            </a:endParaRPr>
          </a:p>
        </p:txBody>
      </p:sp>
      <p:sp>
        <p:nvSpPr>
          <p:cNvPr id="9" name="Footer Placeholder 8"/>
          <p:cNvSpPr>
            <a:spLocks noGrp="1"/>
          </p:cNvSpPr>
          <p:nvPr>
            <p:ph type="ftr" sz="quarter" idx="11"/>
          </p:nvPr>
        </p:nvSpPr>
        <p:spPr/>
        <p:txBody>
          <a:bodyPr/>
          <a:lstStyle/>
          <a:p>
            <a:r>
              <a:rPr lang="en-US" altLang="zh-CN" smtClean="0"/>
              <a:t>gmanish@microsoft.com</a:t>
            </a:r>
            <a:endParaRPr lang="zh-CN" altLang="en-US" dirty="0" smtClean="0"/>
          </a:p>
        </p:txBody>
      </p:sp>
      <p:pic>
        <p:nvPicPr>
          <p:cNvPr id="5" name="Picture 4"/>
          <p:cNvPicPr>
            <a:picLocks noChangeAspect="1"/>
          </p:cNvPicPr>
          <p:nvPr/>
        </p:nvPicPr>
        <p:blipFill>
          <a:blip r:embed="rId3"/>
          <a:stretch>
            <a:fillRect/>
          </a:stretch>
        </p:blipFill>
        <p:spPr>
          <a:xfrm>
            <a:off x="390525" y="4303295"/>
            <a:ext cx="8362950" cy="1631795"/>
          </a:xfrm>
          <a:prstGeom prst="rect">
            <a:avLst/>
          </a:prstGeom>
        </p:spPr>
      </p:pic>
    </p:spTree>
    <p:extLst>
      <p:ext uri="{BB962C8B-B14F-4D97-AF65-F5344CB8AC3E}">
        <p14:creationId xmlns:p14="http://schemas.microsoft.com/office/powerpoint/2010/main" val="377645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Discovery of Distribution Patterns</a:t>
            </a:r>
            <a:endParaRPr lang="en-US" sz="4000"/>
          </a:p>
        </p:txBody>
      </p:sp>
      <p:sp>
        <p:nvSpPr>
          <p:cNvPr id="3" name="Content Placeholder 2"/>
          <p:cNvSpPr>
            <a:spLocks noGrp="1"/>
          </p:cNvSpPr>
          <p:nvPr>
            <p:ph idx="1"/>
          </p:nvPr>
        </p:nvSpPr>
        <p:spPr/>
        <p:txBody>
          <a:bodyPr>
            <a:normAutofit fontScale="92500" lnSpcReduction="10000"/>
          </a:bodyPr>
          <a:lstStyle/>
          <a:p>
            <a:r>
              <a:rPr lang="en-US" smtClean="0"/>
              <a:t>Each of the T matrices can be clustered individually</a:t>
            </a:r>
          </a:p>
          <a:p>
            <a:r>
              <a:rPr lang="en-US" smtClean="0"/>
              <a:t>But the membership matrices T</a:t>
            </a:r>
          </a:p>
          <a:p>
            <a:pPr lvl="1"/>
            <a:r>
              <a:rPr lang="en-US" smtClean="0"/>
              <a:t>Are defined for objects that are connected to each other</a:t>
            </a:r>
          </a:p>
          <a:p>
            <a:pPr lvl="1"/>
            <a:r>
              <a:rPr lang="en-US" smtClean="0"/>
              <a:t>Represent objects in the same space of C dimensions</a:t>
            </a:r>
          </a:p>
          <a:p>
            <a:r>
              <a:rPr lang="en-US" smtClean="0"/>
              <a:t>Hidden structures across types should be consistent with each other</a:t>
            </a:r>
          </a:p>
          <a:p>
            <a:r>
              <a:rPr lang="en-US" smtClean="0"/>
              <a:t>Divergence between any two clusterings should be small</a:t>
            </a:r>
          </a:p>
        </p:txBody>
      </p:sp>
      <p:sp>
        <p:nvSpPr>
          <p:cNvPr id="4" name="Date Placeholder 3"/>
          <p:cNvSpPr>
            <a:spLocks noGrp="1"/>
          </p:cNvSpPr>
          <p:nvPr>
            <p:ph type="dt" sz="half" idx="10"/>
          </p:nvPr>
        </p:nvSpPr>
        <p:spPr/>
        <p:txBody>
          <a:bodyPr/>
          <a:lstStyle/>
          <a:p>
            <a:fld id="{D339098F-79B8-4FEA-BDAB-664CBB69BA8A}" type="datetime1">
              <a:rPr lang="en-US" smtClean="0"/>
              <a:t>25 Sep 2013</a:t>
            </a:fld>
            <a:endParaRPr lang="en-US"/>
          </a:p>
        </p:txBody>
      </p:sp>
      <p:sp>
        <p:nvSpPr>
          <p:cNvPr id="6" name="Footer Placeholder 5"/>
          <p:cNvSpPr>
            <a:spLocks noGrp="1"/>
          </p:cNvSpPr>
          <p:nvPr>
            <p:ph type="ftr" sz="quarter" idx="11"/>
          </p:nvPr>
        </p:nvSpPr>
        <p:spPr/>
        <p:txBody>
          <a:bodyPr/>
          <a:lstStyle/>
          <a:p>
            <a:r>
              <a:rPr lang="en-US" smtClean="0"/>
              <a:t>gmanish@microsoft.com</a:t>
            </a:r>
            <a:endParaRPr lang="en-US" dirty="0"/>
          </a:p>
        </p:txBody>
      </p:sp>
    </p:spTree>
    <p:extLst>
      <p:ext uri="{BB962C8B-B14F-4D97-AF65-F5344CB8AC3E}">
        <p14:creationId xmlns:p14="http://schemas.microsoft.com/office/powerpoint/2010/main" val="305068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Optimization &amp; Iterative Update Rules</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1"/>
                <a:ext cx="8229600" cy="1905000"/>
              </a:xfrm>
            </p:spPr>
            <p:txBody>
              <a:bodyPr>
                <a:normAutofit fontScale="70000" lnSpcReduction="20000"/>
              </a:bodyPr>
              <a:lstStyle/>
              <a:p>
                <a:pPr marL="342900" lvl="1" indent="-342900">
                  <a:buFont typeface="Arial" pitchFamily="34" charset="0"/>
                  <a:buChar char="•"/>
                </a:pPr>
                <a14:m>
                  <m:oMath xmlns:m="http://schemas.openxmlformats.org/officeDocument/2006/math">
                    <m:func>
                      <m:funcPr>
                        <m:ctrlPr>
                          <a:rPr lang="en-US" i="1" smtClean="0">
                            <a:latin typeface="Cambria Math" panose="02040503050406030204" pitchFamily="18" charset="0"/>
                          </a:rPr>
                        </m:ctrlPr>
                      </m:funcPr>
                      <m:fName>
                        <m:eqArr>
                          <m:eqArrPr>
                            <m:ctrlPr>
                              <a:rPr lang="en-US" i="1">
                                <a:latin typeface="Cambria Math" panose="02040503050406030204" pitchFamily="18" charset="0"/>
                              </a:rPr>
                            </m:ctrlPr>
                          </m:eqArrPr>
                          <m:e>
                            <m:r>
                              <m:rPr>
                                <m:sty m:val="p"/>
                              </m:rPr>
                              <a:rPr lang="en-US">
                                <a:latin typeface="Cambria Math"/>
                              </a:rPr>
                              <m:t>min</m:t>
                            </m:r>
                          </m:e>
                          <m:e>
                            <m:r>
                              <a:rPr lang="en-US" i="1">
                                <a:latin typeface="Cambria Math"/>
                              </a:rPr>
                              <m:t>𝑊</m:t>
                            </m:r>
                            <m:r>
                              <a:rPr lang="en-US" i="1">
                                <a:latin typeface="Cambria Math"/>
                              </a:rPr>
                              <m:t>,</m:t>
                            </m:r>
                            <m:r>
                              <a:rPr lang="en-US" i="1">
                                <a:latin typeface="Cambria Math"/>
                              </a:rPr>
                              <m:t>𝐻</m:t>
                            </m:r>
                          </m:e>
                        </m:eqArr>
                      </m:fName>
                      <m:e>
                        <m:sSup>
                          <m:sSupPr>
                            <m:ctrlPr>
                              <a:rPr lang="en-US" b="0" i="1" smtClean="0">
                                <a:latin typeface="Cambria Math" panose="02040503050406030204" pitchFamily="18" charset="0"/>
                              </a:rPr>
                            </m:ctrlPr>
                          </m:sSupPr>
                          <m:e>
                            <m:nary>
                              <m:naryPr>
                                <m:chr m:val="∑"/>
                                <m:ctrlPr>
                                  <a:rPr lang="en-US" b="0" i="1" smtClean="0">
                                    <a:latin typeface="Cambria Math" panose="02040503050406030204" pitchFamily="18" charset="0"/>
                                  </a:rPr>
                                </m:ctrlPr>
                              </m:naryPr>
                              <m:sub>
                                <m:r>
                                  <m:rPr>
                                    <m:brk m:alnAt="23"/>
                                  </m:rPr>
                                  <a:rPr lang="en-US" b="0" i="1" smtClean="0">
                                    <a:latin typeface="Cambria Math"/>
                                  </a:rPr>
                                  <m:t>𝑘</m:t>
                                </m:r>
                                <m:r>
                                  <a:rPr lang="en-US" b="0" i="1" smtClean="0">
                                    <a:latin typeface="Cambria Math"/>
                                  </a:rPr>
                                  <m:t>=1</m:t>
                                </m:r>
                              </m:sub>
                              <m:sup>
                                <m:r>
                                  <a:rPr lang="en-US" b="0" i="1" smtClean="0">
                                    <a:latin typeface="Cambria Math"/>
                                  </a:rPr>
                                  <m:t>𝐾</m:t>
                                </m:r>
                              </m:sup>
                              <m:e>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a:rPr>
                                                  <m:t>𝑇</m:t>
                                                </m:r>
                                              </m:e>
                                              <m:sub>
                                                <m:r>
                                                  <a:rPr lang="en-US" b="0" i="1" smtClean="0">
                                                    <a:latin typeface="Cambria Math"/>
                                                  </a:rPr>
                                                  <m:t>𝑘</m:t>
                                                </m:r>
                                              </m:sub>
                                            </m:sSub>
                                            <m:r>
                                              <a:rPr lang="en-US" i="1">
                                                <a:latin typeface="Cambria Math"/>
                                              </a:rPr>
                                              <m:t>−</m:t>
                                            </m:r>
                                            <m:sSub>
                                              <m:sSubPr>
                                                <m:ctrlPr>
                                                  <a:rPr lang="en-US" b="0" i="1" smtClean="0">
                                                    <a:latin typeface="Cambria Math" panose="02040503050406030204" pitchFamily="18" charset="0"/>
                                                  </a:rPr>
                                                </m:ctrlPr>
                                              </m:sSubPr>
                                              <m:e>
                                                <m:r>
                                                  <a:rPr lang="en-US" i="1">
                                                    <a:latin typeface="Cambria Math"/>
                                                  </a:rPr>
                                                  <m:t>𝑊</m:t>
                                                </m:r>
                                              </m:e>
                                              <m:sub>
                                                <m:r>
                                                  <a:rPr lang="en-US" b="0" i="1" smtClean="0">
                                                    <a:latin typeface="Cambria Math"/>
                                                  </a:rPr>
                                                  <m:t>𝑘</m:t>
                                                </m:r>
                                              </m:sub>
                                            </m:sSub>
                                            <m:sSub>
                                              <m:sSubPr>
                                                <m:ctrlPr>
                                                  <a:rPr lang="en-US" b="0" i="1" smtClean="0">
                                                    <a:latin typeface="Cambria Math" panose="02040503050406030204" pitchFamily="18" charset="0"/>
                                                  </a:rPr>
                                                </m:ctrlPr>
                                              </m:sSubPr>
                                              <m:e>
                                                <m:r>
                                                  <a:rPr lang="en-US" i="1">
                                                    <a:latin typeface="Cambria Math"/>
                                                  </a:rPr>
                                                  <m:t>𝐻</m:t>
                                                </m:r>
                                              </m:e>
                                              <m:sub>
                                                <m:r>
                                                  <a:rPr lang="en-US" b="0" i="1" smtClean="0">
                                                    <a:latin typeface="Cambria Math"/>
                                                  </a:rPr>
                                                  <m:t>𝑘</m:t>
                                                </m:r>
                                              </m:sub>
                                            </m:sSub>
                                          </m:e>
                                        </m:d>
                                      </m:e>
                                      <m:sup>
                                        <m:r>
                                          <a:rPr lang="en-US" b="0" i="1" smtClean="0">
                                            <a:latin typeface="Cambria Math"/>
                                          </a:rPr>
                                          <m:t>2</m:t>
                                        </m:r>
                                      </m:sup>
                                    </m:sSup>
                                  </m:e>
                                </m:d>
                              </m:e>
                            </m:nary>
                            <m:r>
                              <a:rPr lang="en-US" b="0" i="1" smtClean="0">
                                <a:latin typeface="Cambria Math"/>
                              </a:rPr>
                              <m:t>+</m:t>
                            </m:r>
                            <m:r>
                              <a:rPr lang="en-US" b="0" i="1" smtClean="0">
                                <a:latin typeface="Cambria Math"/>
                              </a:rPr>
                              <m:t>𝛼</m:t>
                            </m:r>
                            <m:nary>
                              <m:naryPr>
                                <m:chr m:val="∑"/>
                                <m:ctrlPr>
                                  <a:rPr lang="en-US" b="0" i="1" smtClean="0">
                                    <a:latin typeface="Cambria Math" panose="02040503050406030204" pitchFamily="18" charset="0"/>
                                  </a:rPr>
                                </m:ctrlPr>
                              </m:naryPr>
                              <m:sub>
                                <m:eqArr>
                                  <m:eqArrPr>
                                    <m:ctrlPr>
                                      <a:rPr lang="en-US" b="0" i="1" smtClean="0">
                                        <a:latin typeface="Cambria Math" panose="02040503050406030204" pitchFamily="18" charset="0"/>
                                      </a:rPr>
                                    </m:ctrlPr>
                                  </m:eqArrPr>
                                  <m:e>
                                    <m:r>
                                      <m:rPr>
                                        <m:brk m:alnAt="23"/>
                                      </m:rPr>
                                      <a:rPr lang="en-US" b="0" i="1" smtClean="0">
                                        <a:latin typeface="Cambria Math"/>
                                      </a:rPr>
                                      <m:t>𝑘</m:t>
                                    </m:r>
                                    <m:r>
                                      <a:rPr lang="en-US" b="0" i="1" smtClean="0">
                                        <a:latin typeface="Cambria Math"/>
                                      </a:rPr>
                                      <m:t>=1</m:t>
                                    </m:r>
                                  </m:e>
                                  <m:e>
                                    <m:r>
                                      <a:rPr lang="en-US" b="0" i="1" smtClean="0">
                                        <a:latin typeface="Cambria Math"/>
                                      </a:rPr>
                                      <m:t>𝑙</m:t>
                                    </m:r>
                                    <m:r>
                                      <a:rPr lang="en-US" b="0" i="1" smtClean="0">
                                        <a:latin typeface="Cambria Math"/>
                                      </a:rPr>
                                      <m:t>=1</m:t>
                                    </m:r>
                                  </m:e>
                                  <m:e>
                                    <m:r>
                                      <a:rPr lang="en-US" b="0" i="1" smtClean="0">
                                        <a:latin typeface="Cambria Math"/>
                                      </a:rPr>
                                      <m:t>𝑘</m:t>
                                    </m:r>
                                    <m:r>
                                      <a:rPr lang="en-US" b="0" i="1" smtClean="0">
                                        <a:latin typeface="Cambria Math"/>
                                      </a:rPr>
                                      <m:t>&lt;</m:t>
                                    </m:r>
                                    <m:r>
                                      <a:rPr lang="en-US" b="0" i="1" smtClean="0">
                                        <a:latin typeface="Cambria Math"/>
                                      </a:rPr>
                                      <m:t>𝑙</m:t>
                                    </m:r>
                                  </m:e>
                                </m:eqArr>
                              </m:sub>
                              <m:sup>
                                <m:r>
                                  <a:rPr lang="en-US" b="0" i="1" smtClean="0">
                                    <a:latin typeface="Cambria Math"/>
                                  </a:rPr>
                                  <m:t>𝐾</m:t>
                                </m:r>
                              </m:sup>
                              <m:e>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𝐻</m:t>
                                                </m:r>
                                              </m:e>
                                              <m:sub>
                                                <m:r>
                                                  <a:rPr lang="en-US" b="0" i="1" smtClean="0">
                                                    <a:latin typeface="Cambria Math"/>
                                                  </a:rPr>
                                                  <m:t>𝑘</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𝐻</m:t>
                                                </m:r>
                                              </m:e>
                                              <m:sub>
                                                <m:r>
                                                  <a:rPr lang="en-US" b="0" i="1" smtClean="0">
                                                    <a:latin typeface="Cambria Math"/>
                                                  </a:rPr>
                                                  <m:t>𝑙</m:t>
                                                </m:r>
                                              </m:sub>
                                            </m:sSub>
                                          </m:e>
                                        </m:d>
                                      </m:e>
                                      <m:sup>
                                        <m:r>
                                          <a:rPr lang="en-US" b="0" i="1" smtClean="0">
                                            <a:latin typeface="Cambria Math"/>
                                          </a:rPr>
                                          <m:t>2</m:t>
                                        </m:r>
                                      </m:sup>
                                    </m:sSup>
                                  </m:e>
                                </m:d>
                              </m:e>
                            </m:nary>
                          </m:e>
                          <m:sup/>
                        </m:sSup>
                      </m:e>
                    </m:func>
                    <m:r>
                      <a:rPr lang="en-US" i="1">
                        <a:latin typeface="Cambria Math"/>
                      </a:rPr>
                      <m:t> </m:t>
                    </m:r>
                  </m:oMath>
                </a14:m>
                <a:endParaRPr lang="en-US"/>
              </a:p>
              <a:p>
                <a:r>
                  <a:rPr lang="en-US" smtClean="0"/>
                  <a:t>subject to the constraints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𝑘</m:t>
                        </m:r>
                      </m:sub>
                    </m:sSub>
                    <m:r>
                      <a:rPr lang="en-US" b="0" i="1" smtClean="0">
                        <a:latin typeface="Cambria Math"/>
                      </a:rPr>
                      <m:t>≥0    ∀</m:t>
                    </m:r>
                    <m:r>
                      <a:rPr lang="en-US" b="0" i="1" smtClean="0">
                        <a:latin typeface="Cambria Math"/>
                      </a:rPr>
                      <m:t>𝑘</m:t>
                    </m:r>
                    <m:r>
                      <a:rPr lang="en-US" b="0" i="1" smtClean="0">
                        <a:latin typeface="Cambria Math"/>
                      </a:rPr>
                      <m:t>=1,2,…</m:t>
                    </m:r>
                    <m:r>
                      <a:rPr lang="en-US" b="0" i="1" smtClean="0">
                        <a:latin typeface="Cambria Math"/>
                      </a:rPr>
                      <m:t>𝐾</m:t>
                    </m:r>
                  </m:oMath>
                </a14:m>
                <a:endParaRPr lang="en-US" b="0" smtClean="0"/>
              </a:p>
              <a:p>
                <a14:m>
                  <m:oMath xmlns:m="http://schemas.openxmlformats.org/officeDocument/2006/math">
                    <m:sSub>
                      <m:sSubPr>
                        <m:ctrlPr>
                          <a:rPr lang="en-US" i="1">
                            <a:latin typeface="Cambria Math" panose="02040503050406030204" pitchFamily="18" charset="0"/>
                          </a:rPr>
                        </m:ctrlPr>
                      </m:sSubPr>
                      <m:e>
                        <m:r>
                          <a:rPr lang="en-US" b="0" i="1" smtClean="0">
                            <a:latin typeface="Cambria Math"/>
                          </a:rPr>
                          <m:t>𝐻</m:t>
                        </m:r>
                      </m:e>
                      <m:sub>
                        <m:r>
                          <a:rPr lang="en-US" i="1">
                            <a:latin typeface="Cambria Math"/>
                          </a:rPr>
                          <m:t>𝑘</m:t>
                        </m:r>
                      </m:sub>
                    </m:sSub>
                    <m:r>
                      <a:rPr lang="en-US" i="1">
                        <a:latin typeface="Cambria Math"/>
                      </a:rPr>
                      <m:t>≥0    ∀</m:t>
                    </m:r>
                    <m:r>
                      <a:rPr lang="en-US" i="1">
                        <a:latin typeface="Cambria Math"/>
                      </a:rPr>
                      <m:t>𝑘</m:t>
                    </m:r>
                    <m:r>
                      <a:rPr lang="en-US" i="1">
                        <a:latin typeface="Cambria Math"/>
                      </a:rPr>
                      <m:t>=1,2,…</m:t>
                    </m:r>
                    <m:r>
                      <a:rPr lang="en-US" i="1">
                        <a:latin typeface="Cambria Math"/>
                      </a:rPr>
                      <m:t>𝐾</m:t>
                    </m:r>
                  </m:oMath>
                </a14:m>
                <a:endParaRPr lang="en-US" smtClean="0"/>
              </a:p>
              <a:p>
                <a:endParaRPr lang="en-US"/>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1"/>
                <a:ext cx="8229600" cy="1905000"/>
              </a:xfrm>
              <a:blipFill rotWithShape="0">
                <a:blip r:embed="rId2"/>
                <a:stretch>
                  <a:fillRect l="-815" t="-1923" b="-256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51948B7F-F4A2-4F93-812A-B3F49B29CB74}" type="datetime1">
              <a:rPr lang="en-US" smtClean="0"/>
              <a:t>25 Sep 2013</a:t>
            </a:fld>
            <a:endParaRPr lang="en-US"/>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457200" y="3886200"/>
                <a:ext cx="8229600" cy="216376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a:rPr>
                          <m:t>𝑊</m:t>
                        </m:r>
                      </m:e>
                      <m:sub>
                        <m:r>
                          <a:rPr lang="en-US" i="1" smtClean="0">
                            <a:latin typeface="Cambria Math"/>
                          </a:rPr>
                          <m:t>𝑘</m:t>
                        </m:r>
                      </m:sub>
                    </m:sSub>
                    <m:r>
                      <a:rPr lang="en-US" i="1" smtClean="0">
                        <a:latin typeface="Cambria Math"/>
                      </a:rPr>
                      <m:t>←</m:t>
                    </m:r>
                    <m:sSub>
                      <m:sSubPr>
                        <m:ctrlPr>
                          <a:rPr lang="en-US" i="1" smtClean="0">
                            <a:latin typeface="Cambria Math" panose="02040503050406030204" pitchFamily="18" charset="0"/>
                          </a:rPr>
                        </m:ctrlPr>
                      </m:sSubPr>
                      <m:e>
                        <m:r>
                          <a:rPr lang="en-US" i="1" smtClean="0">
                            <a:latin typeface="Cambria Math"/>
                          </a:rPr>
                          <m:t>𝑊</m:t>
                        </m:r>
                      </m:e>
                      <m:sub>
                        <m:r>
                          <a:rPr lang="en-US" i="1" smtClean="0">
                            <a:latin typeface="Cambria Math"/>
                          </a:rPr>
                          <m:t>𝑘</m:t>
                        </m:r>
                      </m:sub>
                    </m:sSub>
                    <m:r>
                      <a:rPr lang="en-US" i="1" smtClean="0">
                        <a:latin typeface="Cambria Math"/>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𝑇</m:t>
                            </m:r>
                          </m:e>
                          <m:sub>
                            <m:r>
                              <a:rPr lang="en-US" i="1">
                                <a:latin typeface="Cambria Math"/>
                              </a:rPr>
                              <m:t>𝑘</m:t>
                            </m:r>
                          </m:sub>
                        </m:sSub>
                        <m:sSubSup>
                          <m:sSubSupPr>
                            <m:ctrlPr>
                              <a:rPr lang="en-US" i="1">
                                <a:latin typeface="Cambria Math" panose="02040503050406030204" pitchFamily="18" charset="0"/>
                              </a:rPr>
                            </m:ctrlPr>
                          </m:sSubSupPr>
                          <m:e>
                            <m:r>
                              <a:rPr lang="en-US" i="1">
                                <a:latin typeface="Cambria Math"/>
                              </a:rPr>
                              <m:t>𝐻</m:t>
                            </m:r>
                          </m:e>
                          <m:sub>
                            <m:r>
                              <a:rPr lang="en-US" i="1">
                                <a:latin typeface="Cambria Math"/>
                              </a:rPr>
                              <m:t>𝑘</m:t>
                            </m:r>
                          </m:sub>
                          <m:sup>
                            <m:r>
                              <a:rPr lang="en-US" i="1">
                                <a:latin typeface="Cambria Math"/>
                              </a:rPr>
                              <m:t>𝑇</m:t>
                            </m:r>
                          </m:sup>
                        </m:sSubSup>
                      </m:num>
                      <m:den>
                        <m:sSub>
                          <m:sSubPr>
                            <m:ctrlPr>
                              <a:rPr lang="en-US" i="1" smtClean="0">
                                <a:latin typeface="Cambria Math" panose="02040503050406030204" pitchFamily="18" charset="0"/>
                              </a:rPr>
                            </m:ctrlPr>
                          </m:sSubPr>
                          <m:e>
                            <m:r>
                              <a:rPr lang="en-US" i="1" smtClean="0">
                                <a:latin typeface="Cambria Math"/>
                              </a:rPr>
                              <m:t>𝑊</m:t>
                            </m:r>
                          </m:e>
                          <m:sub>
                            <m:r>
                              <a:rPr lang="en-US" i="1" smtClean="0">
                                <a:latin typeface="Cambria Math"/>
                              </a:rPr>
                              <m:t>𝑘</m:t>
                            </m:r>
                          </m:sub>
                        </m:sSub>
                        <m:sSub>
                          <m:sSubPr>
                            <m:ctrlPr>
                              <a:rPr lang="en-US" i="1" smtClean="0">
                                <a:latin typeface="Cambria Math" panose="02040503050406030204" pitchFamily="18" charset="0"/>
                              </a:rPr>
                            </m:ctrlPr>
                          </m:sSubPr>
                          <m:e>
                            <m:r>
                              <a:rPr lang="en-US" i="1" smtClean="0">
                                <a:latin typeface="Cambria Math"/>
                              </a:rPr>
                              <m:t>𝐻</m:t>
                            </m:r>
                          </m:e>
                          <m:sub>
                            <m:r>
                              <a:rPr lang="en-US" i="1" smtClean="0">
                                <a:latin typeface="Cambria Math"/>
                              </a:rPr>
                              <m:t>𝑘</m:t>
                            </m:r>
                          </m:sub>
                        </m:sSub>
                        <m:sSubSup>
                          <m:sSubSupPr>
                            <m:ctrlPr>
                              <a:rPr lang="en-US" i="1" smtClean="0">
                                <a:latin typeface="Cambria Math" panose="02040503050406030204" pitchFamily="18" charset="0"/>
                              </a:rPr>
                            </m:ctrlPr>
                          </m:sSubSupPr>
                          <m:e>
                            <m:r>
                              <a:rPr lang="en-US" i="1" smtClean="0">
                                <a:latin typeface="Cambria Math"/>
                              </a:rPr>
                              <m:t>𝐻</m:t>
                            </m:r>
                          </m:e>
                          <m:sub>
                            <m:r>
                              <a:rPr lang="en-US" i="1" smtClean="0">
                                <a:latin typeface="Cambria Math"/>
                              </a:rPr>
                              <m:t>𝑘</m:t>
                            </m:r>
                          </m:sub>
                          <m:sup>
                            <m:r>
                              <a:rPr lang="en-US" i="1" smtClean="0">
                                <a:latin typeface="Cambria Math"/>
                              </a:rPr>
                              <m:t>𝑇</m:t>
                            </m:r>
                          </m:sup>
                        </m:sSubSup>
                      </m:den>
                    </m:f>
                    <m:r>
                      <a:rPr lang="en-US" i="1" smtClean="0">
                        <a:latin typeface="Cambria Math"/>
                      </a:rPr>
                      <m:t>     ∀</m:t>
                    </m:r>
                    <m:r>
                      <a:rPr lang="en-US" i="1" smtClean="0">
                        <a:latin typeface="Cambria Math"/>
                      </a:rPr>
                      <m:t>𝑘</m:t>
                    </m:r>
                    <m:r>
                      <a:rPr lang="en-US" i="1" smtClean="0">
                        <a:latin typeface="Cambria Math"/>
                      </a:rPr>
                      <m:t>=1,2,…, </m:t>
                    </m:r>
                    <m:r>
                      <a:rPr lang="en-US" i="1" smtClean="0">
                        <a:latin typeface="Cambria Math"/>
                      </a:rPr>
                      <m:t>𝐾</m:t>
                    </m:r>
                  </m:oMath>
                </a14:m>
                <a:endParaRPr lang="en-US" smtClean="0"/>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a:rPr>
                          <m:t>𝐻</m:t>
                        </m:r>
                      </m:e>
                      <m:sub>
                        <m:r>
                          <a:rPr lang="en-US" i="1" smtClean="0">
                            <a:latin typeface="Cambria Math"/>
                          </a:rPr>
                          <m:t>𝑘</m:t>
                        </m:r>
                      </m:sub>
                    </m:sSub>
                    <m:r>
                      <a:rPr lang="en-US" i="1" smtClean="0">
                        <a:latin typeface="Cambria Math"/>
                      </a:rPr>
                      <m:t>←</m:t>
                    </m:r>
                    <m:sSub>
                      <m:sSubPr>
                        <m:ctrlPr>
                          <a:rPr lang="en-US" i="1" smtClean="0">
                            <a:latin typeface="Cambria Math" panose="02040503050406030204" pitchFamily="18" charset="0"/>
                          </a:rPr>
                        </m:ctrlPr>
                      </m:sSubPr>
                      <m:e>
                        <m:r>
                          <a:rPr lang="en-US" i="1" smtClean="0">
                            <a:latin typeface="Cambria Math"/>
                          </a:rPr>
                          <m:t>𝐻</m:t>
                        </m:r>
                      </m:e>
                      <m:sub>
                        <m:r>
                          <a:rPr lang="en-US" i="1" smtClean="0">
                            <a:latin typeface="Cambria Math"/>
                          </a:rPr>
                          <m:t>𝑘</m:t>
                        </m:r>
                      </m:sub>
                    </m:sSub>
                    <m:r>
                      <a:rPr lang="en-US" i="1" smtClean="0">
                        <a:latin typeface="Cambria Math"/>
                      </a:rPr>
                      <m:t>⊙</m:t>
                    </m:r>
                    <m:f>
                      <m:fPr>
                        <m:ctrlPr>
                          <a:rPr lang="en-US" i="1" smtClean="0">
                            <a:latin typeface="Cambria Math" panose="02040503050406030204" pitchFamily="18" charset="0"/>
                          </a:rPr>
                        </m:ctrlPr>
                      </m:fPr>
                      <m:num>
                        <m:sSubSup>
                          <m:sSubSupPr>
                            <m:ctrlPr>
                              <a:rPr lang="en-US" i="1" smtClean="0">
                                <a:latin typeface="Cambria Math" panose="02040503050406030204" pitchFamily="18" charset="0"/>
                              </a:rPr>
                            </m:ctrlPr>
                          </m:sSubSupPr>
                          <m:e>
                            <m:r>
                              <a:rPr lang="en-US" i="1" smtClean="0">
                                <a:latin typeface="Cambria Math"/>
                              </a:rPr>
                              <m:t>𝑊</m:t>
                            </m:r>
                          </m:e>
                          <m:sub>
                            <m:r>
                              <a:rPr lang="en-US" i="1" smtClean="0">
                                <a:latin typeface="Cambria Math"/>
                              </a:rPr>
                              <m:t>𝑘</m:t>
                            </m:r>
                          </m:sub>
                          <m:sup>
                            <m:r>
                              <a:rPr lang="en-US" i="1" smtClean="0">
                                <a:latin typeface="Cambria Math"/>
                              </a:rPr>
                              <m:t>𝑇</m:t>
                            </m:r>
                          </m:sup>
                        </m:sSubSup>
                        <m:sSub>
                          <m:sSubPr>
                            <m:ctrlPr>
                              <a:rPr lang="en-US" i="1" smtClean="0">
                                <a:latin typeface="Cambria Math" panose="02040503050406030204" pitchFamily="18" charset="0"/>
                              </a:rPr>
                            </m:ctrlPr>
                          </m:sSubPr>
                          <m:e>
                            <m:r>
                              <a:rPr lang="en-US" i="1" smtClean="0">
                                <a:latin typeface="Cambria Math"/>
                              </a:rPr>
                              <m:t>𝑇</m:t>
                            </m:r>
                          </m:e>
                          <m:sub>
                            <m:r>
                              <a:rPr lang="en-US" i="1" smtClean="0">
                                <a:latin typeface="Cambria Math"/>
                              </a:rPr>
                              <m:t>𝑘</m:t>
                            </m:r>
                          </m:sub>
                        </m:sSub>
                        <m:r>
                          <a:rPr lang="en-US" i="1" smtClean="0">
                            <a:latin typeface="Cambria Math"/>
                          </a:rPr>
                          <m:t>+</m:t>
                        </m:r>
                        <m:r>
                          <a:rPr lang="en-US" i="1" smtClean="0">
                            <a:latin typeface="Cambria Math"/>
                          </a:rPr>
                          <m:t>𝛼</m:t>
                        </m:r>
                        <m:nary>
                          <m:naryPr>
                            <m:chr m:val="∑"/>
                            <m:ctrlPr>
                              <a:rPr lang="en-US" i="1" smtClean="0">
                                <a:latin typeface="Cambria Math" panose="02040503050406030204" pitchFamily="18" charset="0"/>
                              </a:rPr>
                            </m:ctrlPr>
                          </m:naryPr>
                          <m:sub>
                            <m:eqArr>
                              <m:eqArrPr>
                                <m:ctrlPr>
                                  <a:rPr lang="en-US" i="1" smtClean="0">
                                    <a:latin typeface="Cambria Math" panose="02040503050406030204" pitchFamily="18" charset="0"/>
                                  </a:rPr>
                                </m:ctrlPr>
                              </m:eqArrPr>
                              <m:e>
                                <m:r>
                                  <m:rPr>
                                    <m:brk m:alnAt="23"/>
                                  </m:rPr>
                                  <a:rPr lang="en-US" i="1" smtClean="0">
                                    <a:latin typeface="Cambria Math"/>
                                  </a:rPr>
                                  <m:t>𝑙</m:t>
                                </m:r>
                                <m:r>
                                  <a:rPr lang="en-US" i="1" smtClean="0">
                                    <a:latin typeface="Cambria Math"/>
                                  </a:rPr>
                                  <m:t>=1</m:t>
                                </m:r>
                              </m:e>
                              <m:e>
                                <m:r>
                                  <a:rPr lang="en-US" i="1" smtClean="0">
                                    <a:latin typeface="Cambria Math"/>
                                  </a:rPr>
                                  <m:t>𝑘</m:t>
                                </m:r>
                                <m:r>
                                  <a:rPr lang="en-US" i="1" smtClean="0">
                                    <a:latin typeface="Cambria Math"/>
                                  </a:rPr>
                                  <m:t>≠</m:t>
                                </m:r>
                                <m:r>
                                  <a:rPr lang="en-US" i="1" smtClean="0">
                                    <a:latin typeface="Cambria Math"/>
                                  </a:rPr>
                                  <m:t>𝑙</m:t>
                                </m:r>
                              </m:e>
                            </m:eqArr>
                          </m:sub>
                          <m:sup>
                            <m:r>
                              <a:rPr lang="en-US" i="1" smtClean="0">
                                <a:latin typeface="Cambria Math"/>
                              </a:rPr>
                              <m:t>𝐾</m:t>
                            </m:r>
                          </m:sup>
                          <m:e>
                            <m:sSup>
                              <m:sSupPr>
                                <m:ctrlPr>
                                  <a:rPr lang="en-US" i="1" smtClean="0">
                                    <a:latin typeface="Cambria Math" panose="02040503050406030204" pitchFamily="18" charset="0"/>
                                  </a:rPr>
                                </m:ctrlPr>
                              </m:sSupPr>
                              <m:e>
                                <m:r>
                                  <a:rPr lang="en-US" i="1" smtClean="0">
                                    <a:latin typeface="Cambria Math"/>
                                  </a:rPr>
                                  <m:t>𝐼</m:t>
                                </m:r>
                              </m:e>
                              <m:sup>
                                <m:sSup>
                                  <m:sSupPr>
                                    <m:ctrlPr>
                                      <a:rPr lang="en-US" i="1" smtClean="0">
                                        <a:latin typeface="Cambria Math" panose="02040503050406030204" pitchFamily="18" charset="0"/>
                                      </a:rPr>
                                    </m:ctrlPr>
                                  </m:sSupPr>
                                  <m:e>
                                    <m:r>
                                      <a:rPr lang="en-US" i="1" smtClean="0">
                                        <a:latin typeface="Cambria Math"/>
                                      </a:rPr>
                                      <m:t>𝐶</m:t>
                                    </m:r>
                                  </m:e>
                                  <m:sup>
                                    <m:r>
                                      <a:rPr lang="en-US" i="1" smtClean="0">
                                        <a:latin typeface="Cambria Math"/>
                                      </a:rPr>
                                      <m:t>′</m:t>
                                    </m:r>
                                  </m:sup>
                                </m:sSup>
                                <m:r>
                                  <a:rPr lang="en-US" i="1" smtClean="0">
                                    <a:latin typeface="Cambria Math"/>
                                  </a:rPr>
                                  <m:t>×</m:t>
                                </m:r>
                                <m:sSup>
                                  <m:sSupPr>
                                    <m:ctrlPr>
                                      <a:rPr lang="en-US" i="1" smtClean="0">
                                        <a:latin typeface="Cambria Math" panose="02040503050406030204" pitchFamily="18" charset="0"/>
                                      </a:rPr>
                                    </m:ctrlPr>
                                  </m:sSupPr>
                                  <m:e>
                                    <m:r>
                                      <a:rPr lang="en-US" i="1" smtClean="0">
                                        <a:latin typeface="Cambria Math"/>
                                      </a:rPr>
                                      <m:t>𝐶</m:t>
                                    </m:r>
                                  </m:e>
                                  <m:sup>
                                    <m:r>
                                      <a:rPr lang="en-US" i="1" smtClean="0">
                                        <a:latin typeface="Cambria Math"/>
                                      </a:rPr>
                                      <m:t>′</m:t>
                                    </m:r>
                                  </m:sup>
                                </m:sSup>
                              </m:sup>
                            </m:sSup>
                            <m:sSub>
                              <m:sSubPr>
                                <m:ctrlPr>
                                  <a:rPr lang="en-US" i="1" smtClean="0">
                                    <a:latin typeface="Cambria Math" panose="02040503050406030204" pitchFamily="18" charset="0"/>
                                  </a:rPr>
                                </m:ctrlPr>
                              </m:sSubPr>
                              <m:e>
                                <m:r>
                                  <a:rPr lang="en-US" i="1" smtClean="0">
                                    <a:latin typeface="Cambria Math"/>
                                  </a:rPr>
                                  <m:t>𝐻</m:t>
                                </m:r>
                              </m:e>
                              <m:sub>
                                <m:r>
                                  <a:rPr lang="en-US" i="1" smtClean="0">
                                    <a:latin typeface="Cambria Math"/>
                                  </a:rPr>
                                  <m:t>𝑙</m:t>
                                </m:r>
                              </m:sub>
                            </m:sSub>
                          </m:e>
                        </m:nary>
                      </m:num>
                      <m:den>
                        <m:sSubSup>
                          <m:sSubSupPr>
                            <m:ctrlPr>
                              <a:rPr lang="en-US" i="1" smtClean="0">
                                <a:latin typeface="Cambria Math" panose="02040503050406030204" pitchFamily="18" charset="0"/>
                              </a:rPr>
                            </m:ctrlPr>
                          </m:sSubSupPr>
                          <m:e>
                            <m:r>
                              <a:rPr lang="en-US" i="1" smtClean="0">
                                <a:latin typeface="Cambria Math"/>
                              </a:rPr>
                              <m:t>𝑊</m:t>
                            </m:r>
                          </m:e>
                          <m:sub>
                            <m:r>
                              <a:rPr lang="en-US" i="1" smtClean="0">
                                <a:latin typeface="Cambria Math"/>
                              </a:rPr>
                              <m:t>𝑘</m:t>
                            </m:r>
                          </m:sub>
                          <m:sup>
                            <m:r>
                              <a:rPr lang="en-US" i="1" smtClean="0">
                                <a:latin typeface="Cambria Math"/>
                              </a:rPr>
                              <m:t>𝑇</m:t>
                            </m:r>
                          </m:sup>
                        </m:sSubSup>
                        <m:sSub>
                          <m:sSubPr>
                            <m:ctrlPr>
                              <a:rPr lang="en-US" i="1" smtClean="0">
                                <a:latin typeface="Cambria Math" panose="02040503050406030204" pitchFamily="18" charset="0"/>
                              </a:rPr>
                            </m:ctrlPr>
                          </m:sSubPr>
                          <m:e>
                            <m:r>
                              <a:rPr lang="en-US" i="1" smtClean="0">
                                <a:latin typeface="Cambria Math"/>
                              </a:rPr>
                              <m:t>𝑊</m:t>
                            </m:r>
                          </m:e>
                          <m:sub>
                            <m:r>
                              <a:rPr lang="en-US" i="1" smtClean="0">
                                <a:latin typeface="Cambria Math"/>
                              </a:rPr>
                              <m:t>𝑘</m:t>
                            </m:r>
                          </m:sub>
                        </m:sSub>
                        <m:sSub>
                          <m:sSubPr>
                            <m:ctrlPr>
                              <a:rPr lang="en-US" i="1" smtClean="0">
                                <a:latin typeface="Cambria Math" panose="02040503050406030204" pitchFamily="18" charset="0"/>
                              </a:rPr>
                            </m:ctrlPr>
                          </m:sSubPr>
                          <m:e>
                            <m:r>
                              <a:rPr lang="en-US" i="1" smtClean="0">
                                <a:latin typeface="Cambria Math"/>
                              </a:rPr>
                              <m:t>𝐻</m:t>
                            </m:r>
                          </m:e>
                          <m:sub>
                            <m:r>
                              <a:rPr lang="en-US" i="1" smtClean="0">
                                <a:latin typeface="Cambria Math"/>
                              </a:rPr>
                              <m:t>𝑘</m:t>
                            </m:r>
                          </m:sub>
                        </m:sSub>
                        <m:r>
                          <a:rPr lang="en-US" i="1" smtClean="0">
                            <a:latin typeface="Cambria Math"/>
                          </a:rPr>
                          <m:t>+</m:t>
                        </m:r>
                        <m:r>
                          <a:rPr lang="en-US" i="1" smtClean="0">
                            <a:latin typeface="Cambria Math"/>
                          </a:rPr>
                          <m:t>𝛼</m:t>
                        </m:r>
                        <m:nary>
                          <m:naryPr>
                            <m:chr m:val="∑"/>
                            <m:ctrlPr>
                              <a:rPr lang="en-US" i="1" smtClean="0">
                                <a:latin typeface="Cambria Math" panose="02040503050406030204" pitchFamily="18" charset="0"/>
                              </a:rPr>
                            </m:ctrlPr>
                          </m:naryPr>
                          <m:sub>
                            <m:eqArr>
                              <m:eqArrPr>
                                <m:ctrlPr>
                                  <a:rPr lang="en-US" i="1" smtClean="0">
                                    <a:latin typeface="Cambria Math" panose="02040503050406030204" pitchFamily="18" charset="0"/>
                                  </a:rPr>
                                </m:ctrlPr>
                              </m:eqArrPr>
                              <m:e>
                                <m:r>
                                  <m:rPr>
                                    <m:brk m:alnAt="23"/>
                                  </m:rPr>
                                  <a:rPr lang="en-US" i="1" smtClean="0">
                                    <a:latin typeface="Cambria Math"/>
                                  </a:rPr>
                                  <m:t>𝑙</m:t>
                                </m:r>
                                <m:r>
                                  <a:rPr lang="en-US" i="1" smtClean="0">
                                    <a:latin typeface="Cambria Math"/>
                                  </a:rPr>
                                  <m:t>=1</m:t>
                                </m:r>
                              </m:e>
                              <m:e>
                                <m:r>
                                  <a:rPr lang="en-US" i="1" smtClean="0">
                                    <a:latin typeface="Cambria Math"/>
                                  </a:rPr>
                                  <m:t>𝑘</m:t>
                                </m:r>
                                <m:r>
                                  <a:rPr lang="en-US" i="1" smtClean="0">
                                    <a:latin typeface="Cambria Math"/>
                                  </a:rPr>
                                  <m:t>≠</m:t>
                                </m:r>
                                <m:r>
                                  <a:rPr lang="en-US" i="1" smtClean="0">
                                    <a:latin typeface="Cambria Math"/>
                                  </a:rPr>
                                  <m:t>𝑙</m:t>
                                </m:r>
                                <m:r>
                                  <a:rPr lang="en-US" i="1" smtClean="0">
                                    <a:latin typeface="Cambria Math"/>
                                  </a:rPr>
                                  <m:t> </m:t>
                                </m:r>
                              </m:e>
                            </m:eqArr>
                          </m:sub>
                          <m:sup>
                            <m:r>
                              <a:rPr lang="en-US" i="1" smtClean="0">
                                <a:latin typeface="Cambria Math"/>
                              </a:rPr>
                              <m:t>𝐾</m:t>
                            </m:r>
                          </m:sup>
                          <m:e>
                            <m:sSup>
                              <m:sSupPr>
                                <m:ctrlPr>
                                  <a:rPr lang="en-US" i="1" smtClean="0">
                                    <a:latin typeface="Cambria Math" panose="02040503050406030204" pitchFamily="18" charset="0"/>
                                  </a:rPr>
                                </m:ctrlPr>
                              </m:sSupPr>
                              <m:e>
                                <m:r>
                                  <a:rPr lang="en-US" i="1" smtClean="0">
                                    <a:latin typeface="Cambria Math"/>
                                  </a:rPr>
                                  <m:t>𝐼</m:t>
                                </m:r>
                              </m:e>
                              <m:sup>
                                <m:sSup>
                                  <m:sSupPr>
                                    <m:ctrlPr>
                                      <a:rPr lang="en-US" i="1" smtClean="0">
                                        <a:latin typeface="Cambria Math" panose="02040503050406030204" pitchFamily="18" charset="0"/>
                                      </a:rPr>
                                    </m:ctrlPr>
                                  </m:sSupPr>
                                  <m:e>
                                    <m:r>
                                      <a:rPr lang="en-US" i="1" smtClean="0">
                                        <a:latin typeface="Cambria Math"/>
                                      </a:rPr>
                                      <m:t>𝐶</m:t>
                                    </m:r>
                                  </m:e>
                                  <m:sup>
                                    <m:r>
                                      <a:rPr lang="en-US" i="1" smtClean="0">
                                        <a:latin typeface="Cambria Math"/>
                                      </a:rPr>
                                      <m:t>′</m:t>
                                    </m:r>
                                  </m:sup>
                                </m:sSup>
                                <m:r>
                                  <a:rPr lang="en-US" i="1" smtClean="0">
                                    <a:latin typeface="Cambria Math"/>
                                  </a:rPr>
                                  <m:t>×</m:t>
                                </m:r>
                                <m:sSup>
                                  <m:sSupPr>
                                    <m:ctrlPr>
                                      <a:rPr lang="en-US" i="1" smtClean="0">
                                        <a:latin typeface="Cambria Math" panose="02040503050406030204" pitchFamily="18" charset="0"/>
                                      </a:rPr>
                                    </m:ctrlPr>
                                  </m:sSupPr>
                                  <m:e>
                                    <m:r>
                                      <a:rPr lang="en-US" i="1" smtClean="0">
                                        <a:latin typeface="Cambria Math"/>
                                      </a:rPr>
                                      <m:t>𝐶</m:t>
                                    </m:r>
                                  </m:e>
                                  <m:sup>
                                    <m:r>
                                      <a:rPr lang="en-US" i="1" smtClean="0">
                                        <a:latin typeface="Cambria Math"/>
                                      </a:rPr>
                                      <m:t>′</m:t>
                                    </m:r>
                                  </m:sup>
                                </m:sSup>
                              </m:sup>
                            </m:sSup>
                            <m:sSub>
                              <m:sSubPr>
                                <m:ctrlPr>
                                  <a:rPr lang="en-US" i="1" smtClean="0">
                                    <a:latin typeface="Cambria Math" panose="02040503050406030204" pitchFamily="18" charset="0"/>
                                  </a:rPr>
                                </m:ctrlPr>
                              </m:sSubPr>
                              <m:e>
                                <m:r>
                                  <a:rPr lang="en-US" i="1" smtClean="0">
                                    <a:latin typeface="Cambria Math"/>
                                  </a:rPr>
                                  <m:t>𝐻</m:t>
                                </m:r>
                              </m:e>
                              <m:sub>
                                <m:r>
                                  <a:rPr lang="en-US" i="1" smtClean="0">
                                    <a:latin typeface="Cambria Math"/>
                                  </a:rPr>
                                  <m:t>𝑘</m:t>
                                </m:r>
                              </m:sub>
                            </m:sSub>
                          </m:e>
                        </m:nary>
                      </m:den>
                    </m:f>
                    <m:r>
                      <a:rPr lang="en-US" i="1" smtClean="0">
                        <a:latin typeface="Cambria Math"/>
                      </a:rPr>
                      <m:t>   ∀</m:t>
                    </m:r>
                    <m:r>
                      <a:rPr lang="en-US" i="1" smtClean="0">
                        <a:latin typeface="Cambria Math"/>
                      </a:rPr>
                      <m:t>𝑘</m:t>
                    </m:r>
                    <m:r>
                      <a:rPr lang="en-US" i="1" smtClean="0">
                        <a:latin typeface="Cambria Math"/>
                      </a:rPr>
                      <m:t>=1,2,…, </m:t>
                    </m:r>
                    <m:r>
                      <a:rPr lang="en-US" i="1" smtClean="0">
                        <a:latin typeface="Cambria Math"/>
                      </a:rPr>
                      <m:t>𝐾</m:t>
                    </m:r>
                  </m:oMath>
                </a14:m>
                <a:endParaRPr lang="en-US" i="1" smtClean="0">
                  <a:latin typeface="Cambria Math"/>
                </a:endParaRPr>
              </a:p>
              <a:p>
                <a14:m>
                  <m:oMath xmlns:m="http://schemas.openxmlformats.org/officeDocument/2006/math">
                    <m:r>
                      <a:rPr lang="en-US" i="1" smtClean="0">
                        <a:latin typeface="Cambria Math"/>
                      </a:rPr>
                      <m:t>⊙ </m:t>
                    </m:r>
                  </m:oMath>
                </a14:m>
                <a:r>
                  <a:rPr lang="en-US" smtClean="0"/>
                  <a:t>denotes the Hadamard Product and </a:t>
                </a:r>
                <a14:m>
                  <m:oMath xmlns:m="http://schemas.openxmlformats.org/officeDocument/2006/math">
                    <m:f>
                      <m:fPr>
                        <m:ctrlPr>
                          <a:rPr lang="en-US" i="1" smtClean="0">
                            <a:latin typeface="Cambria Math" panose="02040503050406030204" pitchFamily="18" charset="0"/>
                          </a:rPr>
                        </m:ctrlPr>
                      </m:fPr>
                      <m:num>
                        <m:r>
                          <a:rPr lang="en-US" i="1" smtClean="0">
                            <a:latin typeface="Cambria Math"/>
                          </a:rPr>
                          <m:t>𝐴</m:t>
                        </m:r>
                      </m:num>
                      <m:den>
                        <m:r>
                          <a:rPr lang="en-US" i="1" smtClean="0">
                            <a:latin typeface="Cambria Math"/>
                          </a:rPr>
                          <m:t>𝐵</m:t>
                        </m:r>
                      </m:den>
                    </m:f>
                  </m:oMath>
                </a14:m>
                <a:r>
                  <a:rPr lang="en-US" smtClean="0"/>
                  <a:t> denotes the element-wise division</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57200" y="3886200"/>
                <a:ext cx="8229600" cy="2163763"/>
              </a:xfrm>
              <a:prstGeom prst="rect">
                <a:avLst/>
              </a:prstGeom>
              <a:blipFill rotWithShape="1">
                <a:blip r:embed="rId3"/>
                <a:stretch>
                  <a:fillRect l="-444"/>
                </a:stretch>
              </a:blipFill>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r>
              <a:rPr lang="en-US" smtClean="0"/>
              <a:t>gmanish@microsoft.com</a:t>
            </a:r>
            <a:endParaRPr lang="en-US" dirty="0"/>
          </a:p>
        </p:txBody>
      </p:sp>
    </p:spTree>
    <p:extLst>
      <p:ext uri="{BB962C8B-B14F-4D97-AF65-F5344CB8AC3E}">
        <p14:creationId xmlns:p14="http://schemas.microsoft.com/office/powerpoint/2010/main" val="32637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Outlier Detection</a:t>
            </a:r>
            <a:endParaRPr lang="en-US" sz="400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smtClean="0"/>
                  <a:t>Joint NMF outputs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𝑘</m:t>
                        </m:r>
                      </m:sub>
                    </m:sSub>
                  </m:oMath>
                </a14:m>
                <a:r>
                  <a:rPr lang="en-US"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𝐻</m:t>
                        </m:r>
                      </m:e>
                      <m:sub>
                        <m:r>
                          <a:rPr lang="en-US" b="0" i="1" smtClean="0">
                            <a:latin typeface="Cambria Math"/>
                          </a:rPr>
                          <m:t>𝑘</m:t>
                        </m:r>
                      </m:sub>
                    </m:sSub>
                  </m:oMath>
                </a14:m>
                <a:r>
                  <a:rPr lang="en-US" smtClean="0"/>
                  <a:t> matrices</a:t>
                </a:r>
              </a:p>
              <a:p>
                <a:r>
                  <a:rPr lang="en-US" smtClean="0"/>
                  <a:t>Each row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𝐻</m:t>
                        </m:r>
                      </m:e>
                      <m:sub>
                        <m:r>
                          <a:rPr lang="en-US" b="0" i="1" smtClean="0">
                            <a:latin typeface="Cambria Math"/>
                          </a:rPr>
                          <m:t>𝑘</m:t>
                        </m:r>
                      </m:sub>
                    </m:sSub>
                  </m:oMath>
                </a14:m>
                <a:r>
                  <a:rPr lang="en-US" smtClean="0"/>
                  <a:t> is a distribution pattern</a:t>
                </a:r>
              </a:p>
              <a:p>
                <a:r>
                  <a:rPr lang="en-US" smtClean="0"/>
                  <a:t>Each element (i,j)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𝑘</m:t>
                        </m:r>
                      </m:sub>
                    </m:sSub>
                  </m:oMath>
                </a14:m>
                <a:r>
                  <a:rPr lang="en-US" smtClean="0"/>
                  <a:t> denotes probability with which object i belongs to community j</a:t>
                </a:r>
              </a:p>
              <a:p>
                <a:r>
                  <a:rPr lang="en-US" smtClean="0"/>
                  <a:t>Outlier score of an object i is the distance of the object from the nearest cluster centroid</a:t>
                </a:r>
              </a:p>
              <a:p>
                <a14:m>
                  <m:oMath xmlns:m="http://schemas.openxmlformats.org/officeDocument/2006/math">
                    <m:r>
                      <a:rPr lang="en-US" b="0" i="1" smtClean="0">
                        <a:latin typeface="Cambria Math"/>
                      </a:rPr>
                      <m:t>𝑂𝑆</m:t>
                    </m:r>
                    <m:d>
                      <m:dPr>
                        <m:ctrlPr>
                          <a:rPr lang="en-US" b="0" i="1" smtClean="0">
                            <a:latin typeface="Cambria Math" panose="02040503050406030204" pitchFamily="18" charset="0"/>
                          </a:rPr>
                        </m:ctrlPr>
                      </m:dPr>
                      <m:e>
                        <m:r>
                          <a:rPr lang="en-US" b="0" i="1" smtClean="0">
                            <a:latin typeface="Cambria Math"/>
                          </a:rPr>
                          <m:t>𝑖</m:t>
                        </m:r>
                      </m:e>
                    </m:d>
                    <m:r>
                      <a:rPr lang="en-US" b="0" i="1" smtClean="0">
                        <a:latin typeface="Cambria Math"/>
                      </a:rPr>
                      <m:t>=</m:t>
                    </m:r>
                    <m:r>
                      <a:rPr lang="en-US" b="0" i="1" smtClean="0">
                        <a:latin typeface="Cambria Math"/>
                      </a:rPr>
                      <m:t>𝑎𝑟𝑔𝑚𝑖</m:t>
                    </m:r>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𝑗</m:t>
                        </m:r>
                      </m:sub>
                    </m:sSub>
                    <m:r>
                      <a:rPr lang="en-US" b="0" i="1" smtClean="0">
                        <a:latin typeface="Cambria Math"/>
                      </a:rPr>
                      <m:t> </m:t>
                    </m:r>
                    <m:r>
                      <a:rPr lang="en-US" b="0" i="1" smtClean="0">
                        <a:latin typeface="Cambria Math"/>
                      </a:rPr>
                      <m:t>𝐷𝑖𝑠𝑡</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sSub>
                          <m:sSubPr>
                            <m:ctrlPr>
                              <a:rPr lang="en-US" b="0" i="1" smtClean="0">
                                <a:latin typeface="Cambria Math" panose="02040503050406030204" pitchFamily="18" charset="0"/>
                              </a:rPr>
                            </m:ctrlPr>
                          </m:sSubPr>
                          <m:e>
                            <m:r>
                              <a:rPr lang="en-US" b="0" i="1" smtClean="0">
                                <a:latin typeface="Cambria Math"/>
                              </a:rPr>
                              <m:t>𝑘</m:t>
                            </m:r>
                          </m:e>
                          <m:sub>
                            <m:d>
                              <m:dPr>
                                <m:ctrlPr>
                                  <a:rPr lang="en-US" b="0" i="1" smtClean="0">
                                    <a:latin typeface="Cambria Math" panose="02040503050406030204" pitchFamily="18" charset="0"/>
                                  </a:rPr>
                                </m:ctrlPr>
                              </m:dPr>
                              <m:e>
                                <m:r>
                                  <a:rPr lang="en-US" b="0" i="1" smtClean="0">
                                    <a:latin typeface="Cambria Math"/>
                                  </a:rPr>
                                  <m:t>𝑖</m:t>
                                </m:r>
                                <m:r>
                                  <a:rPr lang="en-US" b="0" i="1" smtClean="0">
                                    <a:latin typeface="Cambria Math"/>
                                  </a:rPr>
                                  <m:t>,.</m:t>
                                </m:r>
                              </m:e>
                            </m:d>
                          </m:sub>
                        </m:sSub>
                      </m:sub>
                    </m:sSub>
                    <m:r>
                      <a:rPr lang="en-US" b="0" i="1" smtClean="0">
                        <a:latin typeface="Cambria Math"/>
                      </a:rPr>
                      <m:t>, </m:t>
                    </m:r>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a:rPr>
                              <m:t>𝐻</m:t>
                            </m:r>
                          </m:e>
                          <m:sub>
                            <m:r>
                              <a:rPr lang="en-US" b="0" i="1" smtClean="0">
                                <a:latin typeface="Cambria Math"/>
                              </a:rPr>
                              <m:t>𝑘</m:t>
                            </m:r>
                          </m:sub>
                        </m:sSub>
                      </m:e>
                      <m:sub>
                        <m:d>
                          <m:dPr>
                            <m:ctrlPr>
                              <a:rPr lang="en-US" b="0" i="1" smtClean="0">
                                <a:latin typeface="Cambria Math" panose="02040503050406030204" pitchFamily="18" charset="0"/>
                              </a:rPr>
                            </m:ctrlPr>
                          </m:dPr>
                          <m:e>
                            <m:r>
                              <a:rPr lang="en-US" b="0" i="1" smtClean="0">
                                <a:latin typeface="Cambria Math"/>
                              </a:rPr>
                              <m:t>𝑗</m:t>
                            </m:r>
                            <m:r>
                              <a:rPr lang="en-US" b="0" i="1" smtClean="0">
                                <a:latin typeface="Cambria Math"/>
                              </a:rPr>
                              <m:t>,.</m:t>
                            </m:r>
                          </m:e>
                        </m:d>
                      </m:sub>
                    </m:sSub>
                    <m:r>
                      <a:rPr lang="en-US" b="0" i="1" smtClean="0">
                        <a:latin typeface="Cambria Math"/>
                      </a:rPr>
                      <m:t>)</m:t>
                    </m:r>
                  </m:oMath>
                </a14:m>
                <a:endParaRPr lang="en-US" smtClean="0"/>
              </a:p>
              <a:p>
                <a:r>
                  <a:rPr lang="en-US" smtClean="0"/>
                  <a:t>Objects far away from nearest cluster centroids get higher outlier score</a:t>
                </a: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815" b="-175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52802705-4990-45FB-84EA-DB47E57A065E}" type="datetime1">
              <a:rPr lang="en-US" smtClean="0"/>
              <a:t>25 Sep 2013</a:t>
            </a:fld>
            <a:endParaRPr lang="en-US"/>
          </a:p>
        </p:txBody>
      </p:sp>
      <p:sp>
        <p:nvSpPr>
          <p:cNvPr id="6" name="Footer Placeholder 5"/>
          <p:cNvSpPr>
            <a:spLocks noGrp="1"/>
          </p:cNvSpPr>
          <p:nvPr>
            <p:ph type="ftr" sz="quarter" idx="11"/>
          </p:nvPr>
        </p:nvSpPr>
        <p:spPr/>
        <p:txBody>
          <a:bodyPr/>
          <a:lstStyle/>
          <a:p>
            <a:r>
              <a:rPr lang="en-US" smtClean="0"/>
              <a:t>gmanish@microsoft.com</a:t>
            </a:r>
            <a:endParaRPr lang="en-US" dirty="0"/>
          </a:p>
        </p:txBody>
      </p:sp>
    </p:spTree>
    <p:extLst>
      <p:ext uri="{BB962C8B-B14F-4D97-AF65-F5344CB8AC3E}">
        <p14:creationId xmlns:p14="http://schemas.microsoft.com/office/powerpoint/2010/main" val="305261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Iterative Refinement Algorithm</a:t>
            </a:r>
            <a:endParaRPr lang="en-US" sz="400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CEDC77DB-36F1-45FE-8AB8-3EEB169FE9DB}" type="datetime1">
              <a:rPr lang="en-US" smtClean="0"/>
              <a:t>25 Sep 2013</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43025"/>
            <a:ext cx="5972175"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4600" y="4238625"/>
            <a:ext cx="114300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Callout 5"/>
          <p:cNvSpPr/>
          <p:nvPr/>
        </p:nvSpPr>
        <p:spPr>
          <a:xfrm>
            <a:off x="1600200" y="4238625"/>
            <a:ext cx="2362200" cy="409575"/>
          </a:xfrm>
          <a:prstGeom prst="rightArrowCallout">
            <a:avLst/>
          </a:prstGeom>
          <a:solidFill>
            <a:schemeClr val="accent6">
              <a:lumMod val="7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4038600" y="4278868"/>
                <a:ext cx="1263423"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𝑶</m:t>
                      </m:r>
                      <m:r>
                        <a:rPr lang="en-US" b="1" i="1" smtClean="0">
                          <a:solidFill>
                            <a:srgbClr val="FF0000"/>
                          </a:solidFill>
                          <a:latin typeface="Cambria Math"/>
                        </a:rPr>
                        <m:t>(</m:t>
                      </m:r>
                      <m:r>
                        <a:rPr lang="en-US" b="1" i="1" smtClean="0">
                          <a:solidFill>
                            <a:srgbClr val="FF0000"/>
                          </a:solidFill>
                          <a:latin typeface="Cambria Math"/>
                        </a:rPr>
                        <m:t>𝑵</m:t>
                      </m:r>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a:rPr>
                            <m:t>𝑲𝑪</m:t>
                          </m:r>
                        </m:e>
                        <m:sup>
                          <m:r>
                            <a:rPr lang="en-US" b="1" i="1" smtClean="0">
                              <a:solidFill>
                                <a:srgbClr val="FF0000"/>
                              </a:solidFill>
                              <a:latin typeface="Cambria Math"/>
                            </a:rPr>
                            <m:t>′</m:t>
                          </m:r>
                          <m:r>
                            <a:rPr lang="en-US" b="1" i="1" smtClean="0">
                              <a:solidFill>
                                <a:srgbClr val="FF0000"/>
                              </a:solidFill>
                              <a:latin typeface="Cambria Math"/>
                            </a:rPr>
                            <m:t>𝟐</m:t>
                          </m:r>
                        </m:sup>
                      </m:sSup>
                      <m:r>
                        <a:rPr lang="en-US" b="1" i="1" smtClean="0">
                          <a:solidFill>
                            <a:srgbClr val="FF0000"/>
                          </a:solidFill>
                          <a:latin typeface="Cambria Math"/>
                        </a:rPr>
                        <m:t>)</m:t>
                      </m:r>
                    </m:oMath>
                  </m:oMathPara>
                </a14:m>
                <a:endParaRPr lang="en-US" b="1">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38600" y="4278868"/>
                <a:ext cx="1263423" cy="375552"/>
              </a:xfrm>
              <a:prstGeom prst="rect">
                <a:avLst/>
              </a:prstGeom>
              <a:blipFill rotWithShape="1">
                <a:blip r:embed="rId3"/>
                <a:stretch>
                  <a:fillRect b="-11290"/>
                </a:stretch>
              </a:blipFill>
            </p:spPr>
            <p:txBody>
              <a:bodyPr/>
              <a:lstStyle/>
              <a:p>
                <a:r>
                  <a:rPr lang="en-US">
                    <a:noFill/>
                  </a:rPr>
                  <a:t> </a:t>
                </a:r>
              </a:p>
            </p:txBody>
          </p:sp>
        </mc:Fallback>
      </mc:AlternateContent>
      <p:sp>
        <p:nvSpPr>
          <p:cNvPr id="8" name="Right Arrow Callout 7"/>
          <p:cNvSpPr/>
          <p:nvPr/>
        </p:nvSpPr>
        <p:spPr>
          <a:xfrm>
            <a:off x="1143000" y="3429000"/>
            <a:ext cx="5867400" cy="1600200"/>
          </a:xfrm>
          <a:prstGeom prst="rightArrowCallout">
            <a:avLst>
              <a:gd name="adj1" fmla="val 25000"/>
              <a:gd name="adj2" fmla="val 25000"/>
              <a:gd name="adj3" fmla="val 25000"/>
              <a:gd name="adj4" fmla="val 89448"/>
            </a:avLst>
          </a:prstGeom>
          <a:solidFill>
            <a:schemeClr val="accent6">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7010400" y="4044048"/>
                <a:ext cx="1474956"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𝑶</m:t>
                      </m:r>
                      <m:r>
                        <a:rPr lang="en-US" b="1" i="1" smtClean="0">
                          <a:solidFill>
                            <a:srgbClr val="FF0000"/>
                          </a:solidFill>
                          <a:latin typeface="Cambria Math"/>
                        </a:rPr>
                        <m:t>(</m:t>
                      </m:r>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a:rPr>
                            <m:t>𝑲</m:t>
                          </m:r>
                        </m:e>
                        <m:sup>
                          <m:r>
                            <a:rPr lang="en-US" b="1" i="1" smtClean="0">
                              <a:solidFill>
                                <a:srgbClr val="FF0000"/>
                              </a:solidFill>
                              <a:latin typeface="Cambria Math"/>
                            </a:rPr>
                            <m:t>𝟐</m:t>
                          </m:r>
                        </m:sup>
                      </m:sSup>
                      <m:r>
                        <a:rPr lang="en-US" b="1" i="1" smtClean="0">
                          <a:solidFill>
                            <a:srgbClr val="FF0000"/>
                          </a:solidFill>
                          <a:latin typeface="Cambria Math"/>
                        </a:rPr>
                        <m:t>𝑰𝑵</m:t>
                      </m:r>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a:rPr>
                            <m:t>𝑪</m:t>
                          </m:r>
                        </m:e>
                        <m:sup>
                          <m:r>
                            <a:rPr lang="en-US" b="1" i="1" smtClean="0">
                              <a:solidFill>
                                <a:srgbClr val="FF0000"/>
                              </a:solidFill>
                              <a:latin typeface="Cambria Math"/>
                            </a:rPr>
                            <m:t>′</m:t>
                          </m:r>
                          <m:r>
                            <a:rPr lang="en-US" b="1" i="1" smtClean="0">
                              <a:solidFill>
                                <a:srgbClr val="FF0000"/>
                              </a:solidFill>
                              <a:latin typeface="Cambria Math"/>
                            </a:rPr>
                            <m:t>𝟐</m:t>
                          </m:r>
                        </m:sup>
                      </m:sSup>
                      <m:r>
                        <a:rPr lang="en-US" b="1" i="1" smtClean="0">
                          <a:solidFill>
                            <a:srgbClr val="FF0000"/>
                          </a:solidFill>
                          <a:latin typeface="Cambria Math"/>
                        </a:rPr>
                        <m:t>)</m:t>
                      </m:r>
                    </m:oMath>
                  </m:oMathPara>
                </a14:m>
                <a:endParaRPr lang="en-US" b="1">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010400" y="4044048"/>
                <a:ext cx="1474956" cy="375552"/>
              </a:xfrm>
              <a:prstGeom prst="rect">
                <a:avLst/>
              </a:prstGeom>
              <a:blipFill rotWithShape="1">
                <a:blip r:embed="rId4"/>
                <a:stretch>
                  <a:fillRect b="-11290"/>
                </a:stretch>
              </a:blipFill>
            </p:spPr>
            <p:txBody>
              <a:bodyPr/>
              <a:lstStyle/>
              <a:p>
                <a:r>
                  <a:rPr lang="en-US">
                    <a:noFill/>
                  </a:rPr>
                  <a:t> </a:t>
                </a:r>
              </a:p>
            </p:txBody>
          </p:sp>
        </mc:Fallback>
      </mc:AlternateContent>
      <p:sp>
        <p:nvSpPr>
          <p:cNvPr id="11" name="Right Arrow Callout 10"/>
          <p:cNvSpPr/>
          <p:nvPr/>
        </p:nvSpPr>
        <p:spPr>
          <a:xfrm>
            <a:off x="1143000" y="5181600"/>
            <a:ext cx="5867400" cy="800100"/>
          </a:xfrm>
          <a:prstGeom prst="rightArrowCallout">
            <a:avLst>
              <a:gd name="adj1" fmla="val 25000"/>
              <a:gd name="adj2" fmla="val 25000"/>
              <a:gd name="adj3" fmla="val 25000"/>
              <a:gd name="adj4" fmla="val 89448"/>
            </a:avLst>
          </a:prstGeom>
          <a:solidFill>
            <a:schemeClr val="accent6">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7010400" y="5410200"/>
                <a:ext cx="16562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𝑶</m:t>
                      </m:r>
                      <m:r>
                        <a:rPr lang="en-US" b="1" i="1" smtClean="0">
                          <a:solidFill>
                            <a:srgbClr val="FF0000"/>
                          </a:solidFill>
                          <a:latin typeface="Cambria Math"/>
                        </a:rPr>
                        <m:t>(</m:t>
                      </m:r>
                      <m:r>
                        <a:rPr lang="en-US" b="1" i="1" smtClean="0">
                          <a:solidFill>
                            <a:srgbClr val="FF0000"/>
                          </a:solidFill>
                          <a:latin typeface="Cambria Math"/>
                        </a:rPr>
                        <m:t>𝑲𝑵𝒍𝒐𝒈</m:t>
                      </m:r>
                      <m:r>
                        <a:rPr lang="en-US" b="1" i="1" smtClean="0">
                          <a:solidFill>
                            <a:srgbClr val="FF0000"/>
                          </a:solidFill>
                          <a:latin typeface="Cambria Math"/>
                        </a:rPr>
                        <m:t>(</m:t>
                      </m:r>
                      <m:r>
                        <a:rPr lang="en-US" b="1" i="1" smtClean="0">
                          <a:solidFill>
                            <a:srgbClr val="FF0000"/>
                          </a:solidFill>
                          <a:latin typeface="Cambria Math"/>
                        </a:rPr>
                        <m:t>𝜿</m:t>
                      </m:r>
                      <m:r>
                        <a:rPr lang="en-US" b="1" i="1" smtClean="0">
                          <a:solidFill>
                            <a:srgbClr val="FF0000"/>
                          </a:solidFill>
                          <a:latin typeface="Cambria Math"/>
                        </a:rPr>
                        <m:t>))</m:t>
                      </m:r>
                    </m:oMath>
                  </m:oMathPara>
                </a14:m>
                <a:endParaRPr lang="en-US" b="1">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010400" y="5410200"/>
                <a:ext cx="1656223" cy="369332"/>
              </a:xfrm>
              <a:prstGeom prst="rect">
                <a:avLst/>
              </a:prstGeom>
              <a:blipFill rotWithShape="1">
                <a:blip r:embed="rId5"/>
                <a:stretch>
                  <a:fillRect b="-13333"/>
                </a:stretch>
              </a:blipFill>
            </p:spPr>
            <p:txBody>
              <a:bodyPr/>
              <a:lstStyle/>
              <a:p>
                <a:r>
                  <a:rPr lang="en-US">
                    <a:noFill/>
                  </a:rPr>
                  <a:t> </a:t>
                </a:r>
              </a:p>
            </p:txBody>
          </p:sp>
        </mc:Fallback>
      </mc:AlternateContent>
      <p:sp>
        <p:nvSpPr>
          <p:cNvPr id="14" name="Rectangular Callout 13"/>
          <p:cNvSpPr/>
          <p:nvPr/>
        </p:nvSpPr>
        <p:spPr>
          <a:xfrm>
            <a:off x="784111" y="2895600"/>
            <a:ext cx="7772400" cy="3352800"/>
          </a:xfrm>
          <a:prstGeom prst="wedgeRectCallout">
            <a:avLst>
              <a:gd name="adj1" fmla="val 37122"/>
              <a:gd name="adj2" fmla="val -60213"/>
            </a:avLst>
          </a:prstGeom>
          <a:solidFill>
            <a:schemeClr val="accent6">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6477000" y="1752600"/>
                <a:ext cx="2813463" cy="3758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𝑶</m:t>
                      </m:r>
                      <m:r>
                        <a:rPr lang="en-US" b="1" i="1" smtClean="0">
                          <a:solidFill>
                            <a:srgbClr val="FF0000"/>
                          </a:solidFill>
                          <a:latin typeface="Cambria Math"/>
                        </a:rPr>
                        <m:t>(</m:t>
                      </m:r>
                      <m:r>
                        <a:rPr lang="en-US" b="1" i="1" smtClean="0">
                          <a:solidFill>
                            <a:srgbClr val="FF0000"/>
                          </a:solidFill>
                          <a:latin typeface="Cambria Math"/>
                        </a:rPr>
                        <m:t>𝑵</m:t>
                      </m:r>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a:rPr>
                            <m:t>𝑰</m:t>
                          </m:r>
                        </m:e>
                        <m:sup>
                          <m:r>
                            <a:rPr lang="en-US" b="1" i="1" smtClean="0">
                              <a:solidFill>
                                <a:srgbClr val="FF0000"/>
                              </a:solidFill>
                              <a:latin typeface="Cambria Math"/>
                            </a:rPr>
                            <m:t>′</m:t>
                          </m:r>
                        </m:sup>
                      </m:sSup>
                      <m:r>
                        <a:rPr lang="en-US" b="1" i="1" smtClean="0">
                          <a:solidFill>
                            <a:srgbClr val="FF0000"/>
                          </a:solidFill>
                          <a:latin typeface="Cambria Math"/>
                        </a:rPr>
                        <m:t>𝑲</m:t>
                      </m:r>
                      <m:r>
                        <a:rPr lang="en-US" b="1" i="1" smtClean="0">
                          <a:solidFill>
                            <a:srgbClr val="FF0000"/>
                          </a:solidFill>
                          <a:latin typeface="Cambria Math"/>
                        </a:rPr>
                        <m:t>[</m:t>
                      </m:r>
                      <m:r>
                        <a:rPr lang="en-US" b="1" i="1" smtClean="0">
                          <a:solidFill>
                            <a:srgbClr val="FF0000"/>
                          </a:solidFill>
                          <a:latin typeface="Cambria Math"/>
                        </a:rPr>
                        <m:t>𝑲𝑰</m:t>
                      </m:r>
                      <m:sSup>
                        <m:sSupPr>
                          <m:ctrlPr>
                            <a:rPr lang="en-US" b="1" i="1">
                              <a:solidFill>
                                <a:srgbClr val="FF0000"/>
                              </a:solidFill>
                              <a:latin typeface="Cambria Math" panose="02040503050406030204" pitchFamily="18" charset="0"/>
                            </a:rPr>
                          </m:ctrlPr>
                        </m:sSupPr>
                        <m:e>
                          <m:r>
                            <a:rPr lang="en-US" b="1" i="1">
                              <a:solidFill>
                                <a:srgbClr val="FF0000"/>
                              </a:solidFill>
                              <a:latin typeface="Cambria Math"/>
                            </a:rPr>
                            <m:t>𝑪</m:t>
                          </m:r>
                        </m:e>
                        <m:sup>
                          <m:r>
                            <a:rPr lang="en-US" b="1" i="1">
                              <a:solidFill>
                                <a:srgbClr val="FF0000"/>
                              </a:solidFill>
                              <a:latin typeface="Cambria Math"/>
                            </a:rPr>
                            <m:t>′</m:t>
                          </m:r>
                          <m:r>
                            <a:rPr lang="en-US" b="1" i="1">
                              <a:solidFill>
                                <a:srgbClr val="FF0000"/>
                              </a:solidFill>
                              <a:latin typeface="Cambria Math"/>
                            </a:rPr>
                            <m:t>𝟐</m:t>
                          </m:r>
                        </m:sup>
                      </m:sSup>
                      <m:r>
                        <a:rPr lang="en-US" b="1" i="1">
                          <a:solidFill>
                            <a:srgbClr val="FF0000"/>
                          </a:solidFill>
                          <a:latin typeface="Cambria Math"/>
                        </a:rPr>
                        <m:t>+</m:t>
                      </m:r>
                      <m:r>
                        <a:rPr lang="en-US" b="1">
                          <a:solidFill>
                            <a:srgbClr val="FF0000"/>
                          </a:solidFill>
                          <a:latin typeface="Cambria Math"/>
                        </a:rPr>
                        <m:t>𝐥𝐨𝐠</m:t>
                      </m:r>
                      <m:r>
                        <a:rPr lang="en-US" b="1" i="1">
                          <a:solidFill>
                            <a:srgbClr val="FF0000"/>
                          </a:solidFill>
                          <a:latin typeface="Cambria Math"/>
                        </a:rPr>
                        <m:t>⁡(</m:t>
                      </m:r>
                      <m:r>
                        <a:rPr lang="en-US" b="1" i="1">
                          <a:solidFill>
                            <a:srgbClr val="FF0000"/>
                          </a:solidFill>
                          <a:latin typeface="Cambria Math"/>
                        </a:rPr>
                        <m:t>𝜿</m:t>
                      </m:r>
                      <m:r>
                        <a:rPr lang="en-US" b="1" i="1">
                          <a:solidFill>
                            <a:srgbClr val="FF0000"/>
                          </a:solidFill>
                          <a:latin typeface="Cambria Math"/>
                        </a:rPr>
                        <m:t>)])</m:t>
                      </m:r>
                    </m:oMath>
                  </m:oMathPara>
                </a14:m>
                <a:endParaRPr lang="en-US" b="1">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477000" y="1752600"/>
                <a:ext cx="2813463" cy="375872"/>
              </a:xfrm>
              <a:prstGeom prst="rect">
                <a:avLst/>
              </a:prstGeom>
              <a:blipFill rotWithShape="1">
                <a:blip r:embed="rId6"/>
                <a:stretch>
                  <a:fillRect b="-14754"/>
                </a:stretch>
              </a:blipFill>
            </p:spPr>
            <p:txBody>
              <a:bodyPr/>
              <a:lstStyle/>
              <a:p>
                <a:r>
                  <a:rPr lang="en-US">
                    <a:noFill/>
                  </a:rPr>
                  <a:t> </a:t>
                </a:r>
              </a:p>
            </p:txBody>
          </p:sp>
        </mc:Fallback>
      </mc:AlternateContent>
      <p:sp>
        <p:nvSpPr>
          <p:cNvPr id="16" name="TextBox 15"/>
          <p:cNvSpPr txBox="1"/>
          <p:nvPr/>
        </p:nvSpPr>
        <p:spPr>
          <a:xfrm>
            <a:off x="7692605" y="2057400"/>
            <a:ext cx="1228221" cy="923330"/>
          </a:xfrm>
          <a:prstGeom prst="rect">
            <a:avLst/>
          </a:prstGeom>
          <a:noFill/>
        </p:spPr>
        <p:txBody>
          <a:bodyPr wrap="none" rtlCol="0">
            <a:spAutoFit/>
          </a:bodyPr>
          <a:lstStyle/>
          <a:p>
            <a:pPr algn="ctr"/>
            <a:r>
              <a:rPr lang="en-US" smtClean="0">
                <a:solidFill>
                  <a:srgbClr val="00B050"/>
                </a:solidFill>
              </a:rPr>
              <a:t>Linear in </a:t>
            </a:r>
          </a:p>
          <a:p>
            <a:pPr algn="ctr"/>
            <a:r>
              <a:rPr lang="en-US" smtClean="0">
                <a:solidFill>
                  <a:srgbClr val="00B050"/>
                </a:solidFill>
              </a:rPr>
              <a:t>number of </a:t>
            </a:r>
          </a:p>
          <a:p>
            <a:pPr algn="ctr"/>
            <a:r>
              <a:rPr lang="en-US" smtClean="0">
                <a:solidFill>
                  <a:srgbClr val="00B050"/>
                </a:solidFill>
              </a:rPr>
              <a:t>objects</a:t>
            </a:r>
            <a:endParaRPr lang="en-US">
              <a:solidFill>
                <a:srgbClr val="00B050"/>
              </a:solidFill>
            </a:endParaRPr>
          </a:p>
        </p:txBody>
      </p:sp>
      <p:sp>
        <p:nvSpPr>
          <p:cNvPr id="19" name="Footer Placeholder 18"/>
          <p:cNvSpPr>
            <a:spLocks noGrp="1"/>
          </p:cNvSpPr>
          <p:nvPr>
            <p:ph type="ftr" sz="quarter" idx="11"/>
          </p:nvPr>
        </p:nvSpPr>
        <p:spPr/>
        <p:txBody>
          <a:bodyPr/>
          <a:lstStyle/>
          <a:p>
            <a:r>
              <a:rPr lang="en-US" smtClean="0"/>
              <a:t>gmanish@microsoft.com</a:t>
            </a:r>
            <a:endParaRPr lang="en-US" dirty="0"/>
          </a:p>
        </p:txBody>
      </p:sp>
    </p:spTree>
    <p:extLst>
      <p:ext uri="{BB962C8B-B14F-4D97-AF65-F5344CB8AC3E}">
        <p14:creationId xmlns:p14="http://schemas.microsoft.com/office/powerpoint/2010/main" val="414024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8" grpId="0" animBg="1"/>
      <p:bldP spid="8" grpId="1" animBg="1"/>
      <p:bldP spid="9" grpId="0"/>
      <p:bldP spid="11" grpId="0" animBg="1"/>
      <p:bldP spid="11" grpId="1" animBg="1"/>
      <p:bldP spid="12" grpId="0"/>
      <p:bldP spid="14" grpId="0" animBg="1"/>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mtClean="0"/>
              <a:t>Experiments</a:t>
            </a:r>
            <a:endParaRPr lang="en-US" sz="4000" b="1"/>
          </a:p>
        </p:txBody>
      </p:sp>
      <p:sp>
        <p:nvSpPr>
          <p:cNvPr id="3" name="Content Placeholder 2"/>
          <p:cNvSpPr>
            <a:spLocks noGrp="1"/>
          </p:cNvSpPr>
          <p:nvPr>
            <p:ph idx="1"/>
          </p:nvPr>
        </p:nvSpPr>
        <p:spPr/>
        <p:txBody>
          <a:bodyPr>
            <a:normAutofit lnSpcReduction="10000"/>
          </a:bodyPr>
          <a:lstStyle/>
          <a:p>
            <a:r>
              <a:rPr lang="en-US" smtClean="0"/>
              <a:t>Lack of ground truth</a:t>
            </a:r>
          </a:p>
          <a:p>
            <a:r>
              <a:rPr lang="en-US" smtClean="0"/>
              <a:t>Multiple Synthetic Datasets with different parameter settings</a:t>
            </a:r>
          </a:p>
          <a:p>
            <a:pPr lvl="1"/>
            <a:r>
              <a:rPr lang="en-US" smtClean="0"/>
              <a:t>Number of objects</a:t>
            </a:r>
          </a:p>
          <a:p>
            <a:pPr lvl="1"/>
            <a:r>
              <a:rPr lang="en-US" smtClean="0"/>
              <a:t>Number of object types</a:t>
            </a:r>
          </a:p>
          <a:p>
            <a:pPr lvl="1"/>
            <a:r>
              <a:rPr lang="en-US" smtClean="0"/>
              <a:t>Percent outlierness</a:t>
            </a:r>
          </a:p>
          <a:p>
            <a:pPr lvl="1"/>
            <a:r>
              <a:rPr lang="en-US" smtClean="0"/>
              <a:t>Number of dimensions</a:t>
            </a:r>
          </a:p>
          <a:p>
            <a:r>
              <a:rPr lang="en-US" smtClean="0"/>
              <a:t>Two real datasets: DBLP, Delicious</a:t>
            </a:r>
          </a:p>
          <a:p>
            <a:pPr lvl="1"/>
            <a:r>
              <a:rPr lang="en-US" smtClean="0"/>
              <a:t>Case Studies and Analysis</a:t>
            </a:r>
          </a:p>
          <a:p>
            <a:endParaRPr lang="en-US"/>
          </a:p>
        </p:txBody>
      </p:sp>
      <p:sp>
        <p:nvSpPr>
          <p:cNvPr id="4" name="Date Placeholder 3"/>
          <p:cNvSpPr>
            <a:spLocks noGrp="1"/>
          </p:cNvSpPr>
          <p:nvPr>
            <p:ph type="dt" sz="half" idx="10"/>
          </p:nvPr>
        </p:nvSpPr>
        <p:spPr/>
        <p:txBody>
          <a:bodyPr/>
          <a:lstStyle/>
          <a:p>
            <a:fld id="{17E6249F-E692-495B-A6DC-B3217012CDCB}" type="datetime1">
              <a:rPr lang="en-US" smtClean="0"/>
              <a:t>25 Sep 2013</a:t>
            </a:fld>
            <a:endParaRPr lang="en-US"/>
          </a:p>
        </p:txBody>
      </p:sp>
      <p:sp>
        <p:nvSpPr>
          <p:cNvPr id="6" name="Footer Placeholder 5"/>
          <p:cNvSpPr>
            <a:spLocks noGrp="1"/>
          </p:cNvSpPr>
          <p:nvPr>
            <p:ph type="ftr" sz="quarter" idx="11"/>
          </p:nvPr>
        </p:nvSpPr>
        <p:spPr/>
        <p:txBody>
          <a:bodyPr/>
          <a:lstStyle/>
          <a:p>
            <a:r>
              <a:rPr lang="en-US" altLang="zh-CN" smtClean="0"/>
              <a:t>gmanish@microsoft.com</a:t>
            </a:r>
            <a:endParaRPr lang="zh-CN" altLang="en-US" dirty="0" smtClean="0"/>
          </a:p>
        </p:txBody>
      </p:sp>
    </p:spTree>
    <p:extLst>
      <p:ext uri="{BB962C8B-B14F-4D97-AF65-F5344CB8AC3E}">
        <p14:creationId xmlns:p14="http://schemas.microsoft.com/office/powerpoint/2010/main" val="19093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Baselines</a:t>
            </a:r>
          </a:p>
        </p:txBody>
      </p:sp>
      <p:sp>
        <p:nvSpPr>
          <p:cNvPr id="3" name="Content Placeholder 2"/>
          <p:cNvSpPr>
            <a:spLocks noGrp="1"/>
          </p:cNvSpPr>
          <p:nvPr>
            <p:ph idx="1"/>
          </p:nvPr>
        </p:nvSpPr>
        <p:spPr/>
        <p:txBody>
          <a:bodyPr>
            <a:normAutofit fontScale="92500" lnSpcReduction="10000"/>
          </a:bodyPr>
          <a:lstStyle/>
          <a:p>
            <a:r>
              <a:rPr lang="en-US" smtClean="0"/>
              <a:t>SingleIteration (SI)</a:t>
            </a:r>
          </a:p>
          <a:p>
            <a:pPr lvl="1"/>
            <a:r>
              <a:rPr lang="en-US" smtClean="0"/>
              <a:t>CDO performs community pattern discovery and outlier detection iteratively</a:t>
            </a:r>
          </a:p>
          <a:p>
            <a:pPr lvl="1"/>
            <a:r>
              <a:rPr lang="en-US" smtClean="0"/>
              <a:t>SI performs only one iteration</a:t>
            </a:r>
          </a:p>
          <a:p>
            <a:pPr lvl="1"/>
            <a:r>
              <a:rPr lang="en-US" smtClean="0"/>
              <a:t>Pattern Discovery in SI suffers from presence of CDOutliers</a:t>
            </a:r>
          </a:p>
          <a:p>
            <a:r>
              <a:rPr lang="en-US" smtClean="0"/>
              <a:t>Homogeneous (Homo)</a:t>
            </a:r>
          </a:p>
          <a:p>
            <a:pPr lvl="1"/>
            <a:r>
              <a:rPr lang="en-US" smtClean="0"/>
              <a:t>CDO performs pattern discovery using joint-NMF</a:t>
            </a:r>
          </a:p>
          <a:p>
            <a:pPr lvl="1"/>
            <a:r>
              <a:rPr lang="en-US" smtClean="0"/>
              <a:t>Homo treats all objects to be of the same type and so performs a single matrix NMF</a:t>
            </a:r>
            <a:endParaRPr lang="en-US"/>
          </a:p>
        </p:txBody>
      </p:sp>
      <p:sp>
        <p:nvSpPr>
          <p:cNvPr id="4" name="Date Placeholder 3"/>
          <p:cNvSpPr>
            <a:spLocks noGrp="1"/>
          </p:cNvSpPr>
          <p:nvPr>
            <p:ph type="dt" sz="half" idx="10"/>
          </p:nvPr>
        </p:nvSpPr>
        <p:spPr/>
        <p:txBody>
          <a:bodyPr/>
          <a:lstStyle/>
          <a:p>
            <a:fld id="{6159E1ED-3F50-4AD4-9A2C-5B4A0221AC6F}" type="datetime1">
              <a:rPr lang="en-US" smtClean="0"/>
              <a:t>25 Sep 2013</a:t>
            </a:fld>
            <a:endParaRPr lang="en-US"/>
          </a:p>
        </p:txBody>
      </p:sp>
      <p:sp>
        <p:nvSpPr>
          <p:cNvPr id="6" name="Footer Placeholder 5"/>
          <p:cNvSpPr>
            <a:spLocks noGrp="1"/>
          </p:cNvSpPr>
          <p:nvPr>
            <p:ph type="ftr" sz="quarter" idx="11"/>
          </p:nvPr>
        </p:nvSpPr>
        <p:spPr/>
        <p:txBody>
          <a:bodyPr/>
          <a:lstStyle/>
          <a:p>
            <a:r>
              <a:rPr lang="en-US" smtClean="0"/>
              <a:t>gmanish@microsoft.com</a:t>
            </a:r>
            <a:endParaRPr lang="en-US" dirty="0"/>
          </a:p>
        </p:txBody>
      </p:sp>
    </p:spTree>
    <p:extLst>
      <p:ext uri="{BB962C8B-B14F-4D97-AF65-F5344CB8AC3E}">
        <p14:creationId xmlns:p14="http://schemas.microsoft.com/office/powerpoint/2010/main" val="159511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Synthetic Dataset Results Summary</a:t>
            </a:r>
          </a:p>
        </p:txBody>
      </p:sp>
      <p:sp>
        <p:nvSpPr>
          <p:cNvPr id="3" name="Content Placeholder 2"/>
          <p:cNvSpPr>
            <a:spLocks noGrp="1"/>
          </p:cNvSpPr>
          <p:nvPr>
            <p:ph idx="1"/>
          </p:nvPr>
        </p:nvSpPr>
        <p:spPr>
          <a:xfrm>
            <a:off x="381000" y="4419600"/>
            <a:ext cx="8229600" cy="685800"/>
          </a:xfrm>
        </p:spPr>
        <p:txBody>
          <a:bodyPr>
            <a:noAutofit/>
          </a:bodyPr>
          <a:lstStyle/>
          <a:p>
            <a:pPr marL="0" indent="0" algn="ctr">
              <a:buNone/>
            </a:pPr>
            <a:r>
              <a:rPr lang="en-US" sz="2000" smtClean="0"/>
              <a:t>Synthetic Dataset Results </a:t>
            </a:r>
            <a:r>
              <a:rPr lang="en-US" sz="2000"/>
              <a:t>(</a:t>
            </a:r>
            <a:r>
              <a:rPr lang="en-US" sz="2000" smtClean="0"/>
              <a:t>CDO =The Proposed Algorithm</a:t>
            </a:r>
            <a:r>
              <a:rPr lang="en-US" sz="2000"/>
              <a:t> </a:t>
            </a:r>
            <a:r>
              <a:rPr lang="en-US" sz="2000" smtClean="0"/>
              <a:t>CDODA</a:t>
            </a:r>
            <a:r>
              <a:rPr lang="en-US" sz="2000"/>
              <a:t>, </a:t>
            </a:r>
            <a:r>
              <a:rPr lang="en-US" sz="2000" smtClean="0"/>
              <a:t>SI = Single Iteration Baseline, Homo = Homogenous</a:t>
            </a:r>
            <a:r>
              <a:rPr lang="en-US" sz="2000"/>
              <a:t> </a:t>
            </a:r>
            <a:r>
              <a:rPr lang="en-US" sz="2000" smtClean="0"/>
              <a:t>(Single </a:t>
            </a:r>
            <a:r>
              <a:rPr lang="en-US" sz="2000"/>
              <a:t>NMF) </a:t>
            </a:r>
            <a:r>
              <a:rPr lang="en-US" sz="2000" smtClean="0"/>
              <a:t>Baseline) for C=6</a:t>
            </a:r>
            <a:endParaRPr lang="en-US" sz="2000"/>
          </a:p>
        </p:txBody>
      </p:sp>
      <p:sp>
        <p:nvSpPr>
          <p:cNvPr id="4" name="Date Placeholder 3"/>
          <p:cNvSpPr>
            <a:spLocks noGrp="1"/>
          </p:cNvSpPr>
          <p:nvPr>
            <p:ph type="dt" sz="half" idx="10"/>
          </p:nvPr>
        </p:nvSpPr>
        <p:spPr/>
        <p:txBody>
          <a:bodyPr/>
          <a:lstStyle/>
          <a:p>
            <a:fld id="{19141CF8-097A-47F5-A37E-24B4306FA542}" type="datetime1">
              <a:rPr lang="en-US" smtClean="0"/>
              <a:t>25 Sep 2013</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315200" cy="270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5181600"/>
            <a:ext cx="7467600" cy="923330"/>
          </a:xfrm>
          <a:prstGeom prst="rect">
            <a:avLst/>
          </a:prstGeom>
        </p:spPr>
        <p:txBody>
          <a:bodyPr wrap="square">
            <a:spAutoFit/>
          </a:bodyPr>
          <a:lstStyle/>
          <a:p>
            <a:pPr marL="285750" indent="-285750">
              <a:buFont typeface="Arial" pitchFamily="34" charset="0"/>
              <a:buChar char="•"/>
            </a:pPr>
            <a:r>
              <a:rPr lang="en-US"/>
              <a:t>100 experiments per </a:t>
            </a:r>
            <a:r>
              <a:rPr lang="en-US" smtClean="0"/>
              <a:t>setting</a:t>
            </a:r>
            <a:endParaRPr lang="en-US"/>
          </a:p>
          <a:p>
            <a:pPr marL="285750" indent="-285750">
              <a:buFont typeface="Arial" pitchFamily="34" charset="0"/>
              <a:buChar char="•"/>
            </a:pPr>
            <a:r>
              <a:rPr lang="en-US"/>
              <a:t>Average </a:t>
            </a:r>
            <a:r>
              <a:rPr lang="en-US" smtClean="0"/>
              <a:t>std deviations </a:t>
            </a:r>
            <a:r>
              <a:rPr lang="en-US"/>
              <a:t>are </a:t>
            </a:r>
            <a:r>
              <a:rPr lang="en-US" smtClean="0"/>
              <a:t>3.07% for CDO, 3.48% for SI and 2.19% for Homo</a:t>
            </a:r>
            <a:endParaRPr lang="en-US"/>
          </a:p>
        </p:txBody>
      </p:sp>
      <p:grpSp>
        <p:nvGrpSpPr>
          <p:cNvPr id="8" name="Group 7"/>
          <p:cNvGrpSpPr/>
          <p:nvPr/>
        </p:nvGrpSpPr>
        <p:grpSpPr>
          <a:xfrm>
            <a:off x="7239000" y="5105400"/>
            <a:ext cx="1563248" cy="990600"/>
            <a:chOff x="7239000" y="4648200"/>
            <a:chExt cx="1563248" cy="990600"/>
          </a:xfrm>
        </p:grpSpPr>
        <p:sp>
          <p:nvSpPr>
            <p:cNvPr id="9" name="Rectangle 8"/>
            <p:cNvSpPr/>
            <p:nvPr/>
          </p:nvSpPr>
          <p:spPr>
            <a:xfrm>
              <a:off x="7297419" y="4648200"/>
              <a:ext cx="1389381" cy="990600"/>
            </a:xfrm>
            <a:prstGeom prst="rect">
              <a:avLst/>
            </a:prstGeom>
            <a:solidFill>
              <a:srgbClr val="0EAE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9" idx="1"/>
              <a:endCxn id="9" idx="3"/>
            </p:cNvCxnSpPr>
            <p:nvPr/>
          </p:nvCxnSpPr>
          <p:spPr>
            <a:xfrm>
              <a:off x="7297419" y="5143500"/>
              <a:ext cx="13893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239000" y="4648200"/>
              <a:ext cx="1563248" cy="938719"/>
            </a:xfrm>
            <a:prstGeom prst="rect">
              <a:avLst/>
            </a:prstGeom>
            <a:noFill/>
          </p:spPr>
          <p:txBody>
            <a:bodyPr wrap="none" rtlCol="0">
              <a:spAutoFit/>
            </a:bodyPr>
            <a:lstStyle/>
            <a:p>
              <a:pPr algn="ctr">
                <a:lnSpc>
                  <a:spcPct val="150000"/>
                </a:lnSpc>
              </a:pPr>
              <a:r>
                <a:rPr lang="en-US" sz="2200" b="1" smtClean="0"/>
                <a:t>SI (2.9%)</a:t>
              </a:r>
            </a:p>
            <a:p>
              <a:pPr algn="ctr"/>
              <a:r>
                <a:rPr lang="en-US" sz="2200" b="1" smtClean="0"/>
                <a:t>Homo(21%)</a:t>
              </a:r>
              <a:endParaRPr lang="en-US" sz="2200" b="1"/>
            </a:p>
          </p:txBody>
        </p:sp>
      </p:grpSp>
      <p:sp>
        <p:nvSpPr>
          <p:cNvPr id="12" name="Down Arrow 11"/>
          <p:cNvSpPr/>
          <p:nvPr/>
        </p:nvSpPr>
        <p:spPr>
          <a:xfrm flipV="1">
            <a:off x="8686800" y="5132962"/>
            <a:ext cx="421192" cy="938719"/>
          </a:xfrm>
          <a:prstGeom prst="downArrow">
            <a:avLst/>
          </a:prstGeom>
          <a:solidFill>
            <a:srgbClr val="0EAE02"/>
          </a:solidFill>
          <a:ln>
            <a:solidFill>
              <a:srgbClr val="0E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smtClean="0"/>
              <a:t>gmanish@microsoft.com</a:t>
            </a:r>
            <a:endParaRPr lang="en-US" dirty="0"/>
          </a:p>
        </p:txBody>
      </p:sp>
    </p:spTree>
    <p:extLst>
      <p:ext uri="{BB962C8B-B14F-4D97-AF65-F5344CB8AC3E}">
        <p14:creationId xmlns:p14="http://schemas.microsoft.com/office/powerpoint/2010/main" val="51878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Running Time and Convergence</a:t>
            </a:r>
          </a:p>
        </p:txBody>
      </p:sp>
      <p:sp>
        <p:nvSpPr>
          <p:cNvPr id="4" name="Date Placeholder 3"/>
          <p:cNvSpPr>
            <a:spLocks noGrp="1"/>
          </p:cNvSpPr>
          <p:nvPr>
            <p:ph type="dt" sz="half" idx="10"/>
          </p:nvPr>
        </p:nvSpPr>
        <p:spPr/>
        <p:txBody>
          <a:bodyPr/>
          <a:lstStyle/>
          <a:p>
            <a:fld id="{79B75E29-2FA0-4B29-BE64-FC8EEC467BD8}" type="datetime1">
              <a:rPr lang="en-US" smtClean="0"/>
              <a:t>25 Sep 2013</a:t>
            </a:fld>
            <a:endParaRPr lang="en-US"/>
          </a:p>
        </p:txBody>
      </p:sp>
      <p:graphicFrame>
        <p:nvGraphicFramePr>
          <p:cNvPr id="5" name="Chart 4"/>
          <p:cNvGraphicFramePr>
            <a:graphicFrameLocks/>
          </p:cNvGraphicFramePr>
          <p:nvPr>
            <p:extLst>
              <p:ext uri="{D42A27DB-BD31-4B8C-83A1-F6EECF244321}">
                <p14:modId xmlns:p14="http://schemas.microsoft.com/office/powerpoint/2010/main" val="643214404"/>
              </p:ext>
            </p:extLst>
          </p:nvPr>
        </p:nvGraphicFramePr>
        <p:xfrm>
          <a:off x="228600" y="14478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966129677"/>
              </p:ext>
            </p:extLst>
          </p:nvPr>
        </p:nvGraphicFramePr>
        <p:xfrm>
          <a:off x="4800600" y="3505200"/>
          <a:ext cx="3876675" cy="2466976"/>
        </p:xfrm>
        <a:graphic>
          <a:graphicData uri="http://schemas.openxmlformats.org/drawingml/2006/chart">
            <c:chart xmlns:c="http://schemas.openxmlformats.org/drawingml/2006/chart" xmlns:r="http://schemas.openxmlformats.org/officeDocument/2006/relationships" r:id="rId3"/>
          </a:graphicData>
        </a:graphic>
      </p:graphicFrame>
      <p:sp>
        <p:nvSpPr>
          <p:cNvPr id="10" name="Footer Placeholder 9"/>
          <p:cNvSpPr>
            <a:spLocks noGrp="1"/>
          </p:cNvSpPr>
          <p:nvPr>
            <p:ph type="ftr" sz="quarter" idx="11"/>
          </p:nvPr>
        </p:nvSpPr>
        <p:spPr/>
        <p:txBody>
          <a:bodyPr/>
          <a:lstStyle/>
          <a:p>
            <a:r>
              <a:rPr lang="en-US" smtClean="0"/>
              <a:t>gmanish@microsoft.com</a:t>
            </a:r>
            <a:endParaRPr lang="en-US" dirty="0"/>
          </a:p>
        </p:txBody>
      </p:sp>
    </p:spTree>
    <p:extLst>
      <p:ext uri="{BB962C8B-B14F-4D97-AF65-F5344CB8AC3E}">
        <p14:creationId xmlns:p14="http://schemas.microsoft.com/office/powerpoint/2010/main" val="3962479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Real Dataset Case Studies (DBLP)</a:t>
            </a:r>
          </a:p>
        </p:txBody>
      </p:sp>
      <p:sp>
        <p:nvSpPr>
          <p:cNvPr id="3" name="Content Placeholder 2"/>
          <p:cNvSpPr>
            <a:spLocks noGrp="1"/>
          </p:cNvSpPr>
          <p:nvPr>
            <p:ph idx="1"/>
          </p:nvPr>
        </p:nvSpPr>
        <p:spPr/>
        <p:txBody>
          <a:bodyPr>
            <a:normAutofit fontScale="62500" lnSpcReduction="20000"/>
          </a:bodyPr>
          <a:lstStyle/>
          <a:p>
            <a:r>
              <a:rPr lang="en-US"/>
              <a:t>Each research area appears as a pattern and then there are other patterns with distributions across multiple areas. E.g., “Data Mining” and “Computational Biology” is a pattern</a:t>
            </a:r>
          </a:p>
          <a:p>
            <a:r>
              <a:rPr lang="en-US"/>
              <a:t>Some patterns are specific to particular types</a:t>
            </a:r>
          </a:p>
          <a:p>
            <a:pPr lvl="1"/>
            <a:r>
              <a:rPr lang="en-US"/>
              <a:t>“Software engineering” and “Operating systems” for conferences</a:t>
            </a:r>
          </a:p>
          <a:p>
            <a:pPr lvl="1"/>
            <a:r>
              <a:rPr lang="en-US"/>
              <a:t>“Concurrent Distributed and Parallel Computing” and “Security and privacy” for authors</a:t>
            </a:r>
          </a:p>
          <a:p>
            <a:pPr lvl="1"/>
            <a:r>
              <a:rPr lang="en-US"/>
              <a:t>“Security and privacy” and “Education” for terms</a:t>
            </a:r>
          </a:p>
          <a:p>
            <a:r>
              <a:rPr lang="en-US"/>
              <a:t>Top Outlier Author: Giuseppe de Giacomo - Algorithms and Theory (0.25), Databases (0.47), Artificial Intelligence (0.13), Human Computer Interaction (0.06)</a:t>
            </a:r>
          </a:p>
          <a:p>
            <a:r>
              <a:rPr lang="en-US"/>
              <a:t>Top conference outlier: From integrated publication and information systems to virtual information and knowledge environments - Databases (0.5), Artificial Intelligence (0.09), Human Computer interaction (0.4)</a:t>
            </a:r>
          </a:p>
          <a:p>
            <a:r>
              <a:rPr lang="en-US"/>
              <a:t>Top terms outlier: military - Algorithms and theory (0.02), Security and Privacy (0.37), Databases (0.22), Computer Graphics (0.37</a:t>
            </a:r>
            <a:r>
              <a:rPr lang="en-US" smtClean="0"/>
              <a:t>)</a:t>
            </a:r>
            <a:endParaRPr lang="en-US"/>
          </a:p>
        </p:txBody>
      </p:sp>
      <p:sp>
        <p:nvSpPr>
          <p:cNvPr id="4" name="Slide Number Placeholder 3"/>
          <p:cNvSpPr>
            <a:spLocks noGrp="1"/>
          </p:cNvSpPr>
          <p:nvPr>
            <p:ph type="sldNum" sz="quarter" idx="12"/>
          </p:nvPr>
        </p:nvSpPr>
        <p:spPr/>
        <p:txBody>
          <a:bodyPr/>
          <a:lstStyle/>
          <a:p>
            <a:fld id="{8D4A95AB-7B14-4CE2-8EF6-8DDF97F0F3DA}" type="slidenum">
              <a:rPr lang="en-US" smtClean="0"/>
              <a:pPr/>
              <a:t>18</a:t>
            </a:fld>
            <a:endParaRPr lang="en-US"/>
          </a:p>
        </p:txBody>
      </p:sp>
    </p:spTree>
    <p:extLst>
      <p:ext uri="{BB962C8B-B14F-4D97-AF65-F5344CB8AC3E}">
        <p14:creationId xmlns:p14="http://schemas.microsoft.com/office/powerpoint/2010/main" val="381225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Real Dataset Case </a:t>
            </a:r>
            <a:r>
              <a:rPr lang="en-US" smtClean="0"/>
              <a:t>Studies (Delicious)</a:t>
            </a:r>
            <a:endParaRPr lang="en-US"/>
          </a:p>
        </p:txBody>
      </p:sp>
      <p:sp>
        <p:nvSpPr>
          <p:cNvPr id="3" name="Content Placeholder 2"/>
          <p:cNvSpPr>
            <a:spLocks noGrp="1"/>
          </p:cNvSpPr>
          <p:nvPr>
            <p:ph idx="1"/>
          </p:nvPr>
        </p:nvSpPr>
        <p:spPr/>
        <p:txBody>
          <a:bodyPr>
            <a:normAutofit fontScale="85000" lnSpcReduction="10000"/>
          </a:bodyPr>
          <a:lstStyle/>
          <a:p>
            <a:r>
              <a:rPr lang="en-US" smtClean="0"/>
              <a:t>Outlier users</a:t>
            </a:r>
          </a:p>
          <a:p>
            <a:pPr lvl="1"/>
            <a:r>
              <a:rPr lang="en-US"/>
              <a:t>saassaga: Arts and Design (0.25), Food (0.04), Lifestyle (0.35), Travel (0.34)</a:t>
            </a:r>
          </a:p>
          <a:p>
            <a:pPr lvl="1"/>
            <a:r>
              <a:rPr lang="en-US"/>
              <a:t>lbbrad: Food (0.24), LifeStyle (0.37), News and Politics (0.37)</a:t>
            </a:r>
          </a:p>
          <a:p>
            <a:r>
              <a:rPr lang="en-US" smtClean="0"/>
              <a:t>Outlier tags</a:t>
            </a:r>
          </a:p>
          <a:p>
            <a:pPr lvl="1"/>
            <a:r>
              <a:rPr lang="en-US"/>
              <a:t>canoeing - Sports (0.62), Travel (0.38)</a:t>
            </a:r>
          </a:p>
          <a:p>
            <a:pPr lvl="1"/>
            <a:r>
              <a:rPr lang="en-US"/>
              <a:t>xmen - Entertainment (0.39), Sports (0.61)</a:t>
            </a:r>
          </a:p>
          <a:p>
            <a:r>
              <a:rPr lang="en-US" smtClean="0"/>
              <a:t>Outlier pages (for categories Lifestyle and Travel)</a:t>
            </a:r>
          </a:p>
          <a:p>
            <a:pPr lvl="1"/>
            <a:r>
              <a:rPr lang="en-US"/>
              <a:t>http://globetrooper.com/</a:t>
            </a:r>
          </a:p>
          <a:p>
            <a:pPr lvl="1"/>
            <a:r>
              <a:rPr lang="en-US"/>
              <a:t>http://vandelaydesign.com/blog/galleries/travelwebsites</a:t>
            </a:r>
            <a:r>
              <a:rPr lang="en-US" smtClean="0"/>
              <a:t>/</a:t>
            </a:r>
            <a:endParaRPr lang="en-US"/>
          </a:p>
        </p:txBody>
      </p:sp>
      <p:sp>
        <p:nvSpPr>
          <p:cNvPr id="4" name="Date Placeholder 3"/>
          <p:cNvSpPr>
            <a:spLocks noGrp="1"/>
          </p:cNvSpPr>
          <p:nvPr>
            <p:ph type="dt" sz="half" idx="10"/>
          </p:nvPr>
        </p:nvSpPr>
        <p:spPr/>
        <p:txBody>
          <a:bodyPr/>
          <a:lstStyle/>
          <a:p>
            <a:fld id="{F7A5DFFE-216D-43E5-9135-712039C1A47E}" type="datetime1">
              <a:rPr lang="en-US" smtClean="0"/>
              <a:t>25 Sep 2013</a:t>
            </a:fld>
            <a:endParaRPr lang="en-US"/>
          </a:p>
        </p:txBody>
      </p:sp>
      <p:sp>
        <p:nvSpPr>
          <p:cNvPr id="6" name="Footer Placeholder 5"/>
          <p:cNvSpPr>
            <a:spLocks noGrp="1"/>
          </p:cNvSpPr>
          <p:nvPr>
            <p:ph type="ftr" sz="quarter" idx="11"/>
          </p:nvPr>
        </p:nvSpPr>
        <p:spPr/>
        <p:txBody>
          <a:bodyPr/>
          <a:lstStyle/>
          <a:p>
            <a:r>
              <a:rPr lang="en-US" smtClean="0"/>
              <a:t>gmanish@microsoft.com</a:t>
            </a:r>
            <a:endParaRPr lang="en-US" dirty="0"/>
          </a:p>
        </p:txBody>
      </p:sp>
    </p:spTree>
    <p:extLst>
      <p:ext uri="{BB962C8B-B14F-4D97-AF65-F5344CB8AC3E}">
        <p14:creationId xmlns:p14="http://schemas.microsoft.com/office/powerpoint/2010/main" val="396247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smtClean="0"/>
              <a:t>Heterogeneous Networks are Ubiquitous</a:t>
            </a:r>
            <a:endParaRPr lang="en-US" sz="4000" b="1"/>
          </a:p>
        </p:txBody>
      </p:sp>
      <p:sp>
        <p:nvSpPr>
          <p:cNvPr id="7" name="Date Placeholder 6"/>
          <p:cNvSpPr>
            <a:spLocks noGrp="1"/>
          </p:cNvSpPr>
          <p:nvPr>
            <p:ph type="dt" sz="half" idx="10"/>
          </p:nvPr>
        </p:nvSpPr>
        <p:spPr/>
        <p:txBody>
          <a:bodyPr/>
          <a:lstStyle/>
          <a:p>
            <a:fld id="{6E3A02BF-F9FC-4ABD-B416-0F08C0A1517B}" type="datetime1">
              <a:rPr lang="en-US" smtClean="0"/>
              <a:t>25 Sep 2013</a:t>
            </a:fld>
            <a:endParaRPr lang="en-US"/>
          </a:p>
        </p:txBody>
      </p:sp>
      <p:sp>
        <p:nvSpPr>
          <p:cNvPr id="8" name="TextBox 7"/>
          <p:cNvSpPr txBox="1"/>
          <p:nvPr/>
        </p:nvSpPr>
        <p:spPr>
          <a:xfrm>
            <a:off x="1447800" y="6324600"/>
            <a:ext cx="5867400" cy="646331"/>
          </a:xfrm>
          <a:prstGeom prst="rect">
            <a:avLst/>
          </a:prstGeom>
          <a:noFill/>
        </p:spPr>
        <p:txBody>
          <a:bodyPr wrap="square" rtlCol="0">
            <a:spAutoFit/>
          </a:bodyPr>
          <a:lstStyle/>
          <a:p>
            <a:r>
              <a:rPr lang="en-US" sz="900" smtClean="0"/>
              <a:t>Image Credits: </a:t>
            </a:r>
          </a:p>
          <a:p>
            <a:r>
              <a:rPr lang="en-US" sz="900" smtClean="0">
                <a:hlinkClick r:id="rId4"/>
              </a:rPr>
              <a:t>http</a:t>
            </a:r>
            <a:r>
              <a:rPr lang="en-US" sz="900">
                <a:hlinkClick r:id="rId4"/>
              </a:rPr>
              <a:t>://</a:t>
            </a:r>
            <a:r>
              <a:rPr lang="en-US" sz="900" smtClean="0">
                <a:hlinkClick r:id="rId4"/>
              </a:rPr>
              <a:t>cairo.cs.uiuc.edu/projects/firstResponder/pics/fsnetwork.jpg</a:t>
            </a:r>
            <a:r>
              <a:rPr lang="en-US" sz="900" smtClean="0"/>
              <a:t>   </a:t>
            </a:r>
            <a:r>
              <a:rPr lang="en-US" sz="900" smtClean="0">
                <a:hlinkClick r:id="rId5"/>
              </a:rPr>
              <a:t>http</a:t>
            </a:r>
            <a:r>
              <a:rPr lang="en-US" sz="900">
                <a:hlinkClick r:id="rId5"/>
              </a:rPr>
              <a:t>://</a:t>
            </a:r>
            <a:r>
              <a:rPr lang="en-US" sz="900" smtClean="0">
                <a:hlinkClick r:id="rId5"/>
              </a:rPr>
              <a:t>h71000.www7.hp.com/network/works.gif</a:t>
            </a:r>
            <a:endParaRPr lang="en-US" sz="900" smtClean="0"/>
          </a:p>
          <a:p>
            <a:r>
              <a:rPr lang="en-US" sz="900">
                <a:hlinkClick r:id="rId6"/>
              </a:rPr>
              <a:t>http://www.few.vu.nl/~</a:t>
            </a:r>
            <a:r>
              <a:rPr lang="en-US" sz="900" smtClean="0">
                <a:hlinkClick r:id="rId6"/>
              </a:rPr>
              <a:t>michielh/img/eculture_datacloud.png</a:t>
            </a:r>
            <a:r>
              <a:rPr lang="en-US" sz="900" smtClean="0"/>
              <a:t>    </a:t>
            </a:r>
            <a:r>
              <a:rPr lang="en-US" sz="900" smtClean="0">
                <a:hlinkClick r:id="rId7"/>
              </a:rPr>
              <a:t>http</a:t>
            </a:r>
            <a:r>
              <a:rPr lang="en-US" sz="900">
                <a:hlinkClick r:id="rId7"/>
              </a:rPr>
              <a:t>://www.pnas.org/content/101/9/2981/F2.large.jpg</a:t>
            </a:r>
            <a:endParaRPr lang="en-US" sz="900" smtClean="0"/>
          </a:p>
          <a:p>
            <a:endParaRPr lang="en-US" sz="900"/>
          </a:p>
        </p:txBody>
      </p:sp>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53312"/>
            <a:ext cx="2217420" cy="2280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1219200"/>
            <a:ext cx="3352800" cy="2474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1066800"/>
            <a:ext cx="2200768" cy="2726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868868" y="3821354"/>
            <a:ext cx="1569532" cy="369332"/>
          </a:xfrm>
          <a:prstGeom prst="rect">
            <a:avLst/>
          </a:prstGeom>
          <a:noFill/>
        </p:spPr>
        <p:txBody>
          <a:bodyPr wrap="none" rtlCol="0">
            <a:spAutoFit/>
          </a:bodyPr>
          <a:lstStyle/>
          <a:p>
            <a:r>
              <a:rPr lang="en-US" smtClean="0"/>
              <a:t>IMDB Network</a:t>
            </a:r>
            <a:endParaRPr lang="en-US"/>
          </a:p>
        </p:txBody>
      </p:sp>
      <p:sp>
        <p:nvSpPr>
          <p:cNvPr id="13" name="TextBox 12"/>
          <p:cNvSpPr txBox="1"/>
          <p:nvPr/>
        </p:nvSpPr>
        <p:spPr>
          <a:xfrm>
            <a:off x="3581400" y="3821354"/>
            <a:ext cx="1531060" cy="369332"/>
          </a:xfrm>
          <a:prstGeom prst="rect">
            <a:avLst/>
          </a:prstGeom>
          <a:noFill/>
        </p:spPr>
        <p:txBody>
          <a:bodyPr wrap="none" rtlCol="0">
            <a:spAutoFit/>
          </a:bodyPr>
          <a:lstStyle/>
          <a:p>
            <a:r>
              <a:rPr lang="en-US" smtClean="0"/>
              <a:t>DBLP Network</a:t>
            </a:r>
            <a:endParaRPr lang="en-US"/>
          </a:p>
        </p:txBody>
      </p:sp>
      <p:sp>
        <p:nvSpPr>
          <p:cNvPr id="14" name="TextBox 13"/>
          <p:cNvSpPr txBox="1"/>
          <p:nvPr/>
        </p:nvSpPr>
        <p:spPr>
          <a:xfrm>
            <a:off x="6473470" y="3821354"/>
            <a:ext cx="1940018" cy="369332"/>
          </a:xfrm>
          <a:prstGeom prst="rect">
            <a:avLst/>
          </a:prstGeom>
          <a:noFill/>
        </p:spPr>
        <p:txBody>
          <a:bodyPr wrap="none" rtlCol="0">
            <a:spAutoFit/>
          </a:bodyPr>
          <a:lstStyle/>
          <a:p>
            <a:r>
              <a:rPr lang="en-US" smtClean="0"/>
              <a:t>Facebook Network</a:t>
            </a:r>
            <a:endParaRPr lang="en-US"/>
          </a:p>
        </p:txBody>
      </p:sp>
      <p:sp>
        <p:nvSpPr>
          <p:cNvPr id="15" name="Rectangle 14"/>
          <p:cNvSpPr/>
          <p:nvPr/>
        </p:nvSpPr>
        <p:spPr>
          <a:xfrm>
            <a:off x="2560320" y="2127166"/>
            <a:ext cx="533400" cy="627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242009" y="1066800"/>
            <a:ext cx="800219" cy="369332"/>
          </a:xfrm>
          <a:prstGeom prst="rect">
            <a:avLst/>
          </a:prstGeom>
          <a:noFill/>
        </p:spPr>
        <p:txBody>
          <a:bodyPr wrap="none" rtlCol="0">
            <a:spAutoFit/>
          </a:bodyPr>
          <a:lstStyle/>
          <a:p>
            <a:r>
              <a:rPr lang="en-US" b="1" smtClean="0"/>
              <a:t>Studio</a:t>
            </a:r>
            <a:endParaRPr lang="en-US" b="1"/>
          </a:p>
        </p:txBody>
      </p:sp>
      <p:graphicFrame>
        <p:nvGraphicFramePr>
          <p:cNvPr id="17" name="Object 16"/>
          <p:cNvGraphicFramePr>
            <a:graphicFrameLocks noChangeAspect="1"/>
          </p:cNvGraphicFramePr>
          <p:nvPr>
            <p:extLst>
              <p:ext uri="{D42A27DB-BD31-4B8C-83A1-F6EECF244321}">
                <p14:modId xmlns:p14="http://schemas.microsoft.com/office/powerpoint/2010/main" val="71264667"/>
              </p:ext>
            </p:extLst>
          </p:nvPr>
        </p:nvGraphicFramePr>
        <p:xfrm>
          <a:off x="1468437" y="4584700"/>
          <a:ext cx="1046163" cy="1422400"/>
        </p:xfrm>
        <a:graphic>
          <a:graphicData uri="http://schemas.openxmlformats.org/presentationml/2006/ole">
            <mc:AlternateContent xmlns:mc="http://schemas.openxmlformats.org/markup-compatibility/2006">
              <mc:Choice xmlns:v="urn:schemas-microsoft-com:vml" Requires="v">
                <p:oleObj spid="_x0000_s6162" name="Equation" r:id="rId11" imgW="1358900" imgH="1600200" progId="Equation.3">
                  <p:embed/>
                </p:oleObj>
              </mc:Choice>
              <mc:Fallback>
                <p:oleObj name="Equation" r:id="rId11" imgW="1358900" imgH="1600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68437" y="4584700"/>
                        <a:ext cx="104616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880723348"/>
              </p:ext>
            </p:extLst>
          </p:nvPr>
        </p:nvGraphicFramePr>
        <p:xfrm>
          <a:off x="7567613" y="4585494"/>
          <a:ext cx="966787" cy="1420813"/>
        </p:xfrm>
        <a:graphic>
          <a:graphicData uri="http://schemas.openxmlformats.org/presentationml/2006/ole">
            <mc:AlternateContent xmlns:mc="http://schemas.openxmlformats.org/markup-compatibility/2006">
              <mc:Choice xmlns:v="urn:schemas-microsoft-com:vml" Requires="v">
                <p:oleObj spid="_x0000_s6163" name="Equation" r:id="rId13" imgW="1689100" imgH="1600200" progId="Equation.3">
                  <p:embed/>
                </p:oleObj>
              </mc:Choice>
              <mc:Fallback>
                <p:oleObj name="Equation" r:id="rId13" imgW="1689100" imgH="1600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67613" y="4585494"/>
                        <a:ext cx="966787"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872891382"/>
              </p:ext>
            </p:extLst>
          </p:nvPr>
        </p:nvGraphicFramePr>
        <p:xfrm>
          <a:off x="3529013" y="4585494"/>
          <a:ext cx="966787" cy="1420813"/>
        </p:xfrm>
        <a:graphic>
          <a:graphicData uri="http://schemas.openxmlformats.org/presentationml/2006/ole">
            <mc:AlternateContent xmlns:mc="http://schemas.openxmlformats.org/markup-compatibility/2006">
              <mc:Choice xmlns:v="urn:schemas-microsoft-com:vml" Requires="v">
                <p:oleObj spid="_x0000_s6164" name="Equation" r:id="rId15" imgW="1689100" imgH="1600200" progId="Equation.3">
                  <p:embed/>
                </p:oleObj>
              </mc:Choice>
              <mc:Fallback>
                <p:oleObj name="Equation" r:id="rId15" imgW="1689100" imgH="1600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29013" y="4585494"/>
                        <a:ext cx="966787"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864839797"/>
              </p:ext>
            </p:extLst>
          </p:nvPr>
        </p:nvGraphicFramePr>
        <p:xfrm>
          <a:off x="5507038" y="4584700"/>
          <a:ext cx="1046162" cy="1422400"/>
        </p:xfrm>
        <a:graphic>
          <a:graphicData uri="http://schemas.openxmlformats.org/presentationml/2006/ole">
            <mc:AlternateContent xmlns:mc="http://schemas.openxmlformats.org/markup-compatibility/2006">
              <mc:Choice xmlns:v="urn:schemas-microsoft-com:vml" Requires="v">
                <p:oleObj spid="_x0000_s6165" name="Equation" r:id="rId16" imgW="1358900" imgH="1600200" progId="Equation.3">
                  <p:embed/>
                </p:oleObj>
              </mc:Choice>
              <mc:Fallback>
                <p:oleObj name="Equation" r:id="rId16" imgW="1358900" imgH="1600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7038" y="4584700"/>
                        <a:ext cx="1046162"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0" y="4990344"/>
            <a:ext cx="447652" cy="572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99914" y="5066512"/>
            <a:ext cx="652886" cy="41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582818" y="4937323"/>
            <a:ext cx="725613" cy="70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1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778270" y="4946594"/>
            <a:ext cx="588660" cy="584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ight Arrow 24"/>
          <p:cNvSpPr/>
          <p:nvPr/>
        </p:nvSpPr>
        <p:spPr>
          <a:xfrm>
            <a:off x="1283249" y="5168076"/>
            <a:ext cx="168579" cy="21679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3352800" y="5181600"/>
            <a:ext cx="168579" cy="21679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5334000" y="5181600"/>
            <a:ext cx="168579" cy="21679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7375221" y="5181600"/>
            <a:ext cx="168579" cy="21679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583281" y="4507468"/>
            <a:ext cx="960519" cy="369332"/>
          </a:xfrm>
          <a:prstGeom prst="rect">
            <a:avLst/>
          </a:prstGeom>
          <a:noFill/>
        </p:spPr>
        <p:txBody>
          <a:bodyPr wrap="none" rtlCol="0">
            <a:spAutoFit/>
          </a:bodyPr>
          <a:lstStyle/>
          <a:p>
            <a:r>
              <a:rPr lang="en-US" b="1" smtClean="0"/>
              <a:t>Director</a:t>
            </a:r>
            <a:endParaRPr lang="en-US" b="1"/>
          </a:p>
        </p:txBody>
      </p:sp>
      <p:sp>
        <p:nvSpPr>
          <p:cNvPr id="30" name="TextBox 29"/>
          <p:cNvSpPr txBox="1"/>
          <p:nvPr/>
        </p:nvSpPr>
        <p:spPr>
          <a:xfrm>
            <a:off x="4572000" y="4495800"/>
            <a:ext cx="800219" cy="369332"/>
          </a:xfrm>
          <a:prstGeom prst="rect">
            <a:avLst/>
          </a:prstGeom>
          <a:noFill/>
        </p:spPr>
        <p:txBody>
          <a:bodyPr wrap="none" rtlCol="0">
            <a:spAutoFit/>
          </a:bodyPr>
          <a:lstStyle/>
          <a:p>
            <a:r>
              <a:rPr lang="en-US" b="1" smtClean="0"/>
              <a:t>Studio</a:t>
            </a:r>
            <a:endParaRPr lang="en-US" b="1"/>
          </a:p>
        </p:txBody>
      </p:sp>
      <p:sp>
        <p:nvSpPr>
          <p:cNvPr id="31" name="TextBox 30"/>
          <p:cNvSpPr txBox="1"/>
          <p:nvPr/>
        </p:nvSpPr>
        <p:spPr>
          <a:xfrm>
            <a:off x="2667000" y="4495800"/>
            <a:ext cx="789896" cy="369332"/>
          </a:xfrm>
          <a:prstGeom prst="rect">
            <a:avLst/>
          </a:prstGeom>
          <a:noFill/>
        </p:spPr>
        <p:txBody>
          <a:bodyPr wrap="none" rtlCol="0">
            <a:spAutoFit/>
          </a:bodyPr>
          <a:lstStyle/>
          <a:p>
            <a:r>
              <a:rPr lang="en-US" b="1" smtClean="0"/>
              <a:t>Movie</a:t>
            </a:r>
            <a:endParaRPr lang="en-US" b="1"/>
          </a:p>
        </p:txBody>
      </p:sp>
      <p:sp>
        <p:nvSpPr>
          <p:cNvPr id="32" name="TextBox 31"/>
          <p:cNvSpPr txBox="1"/>
          <p:nvPr/>
        </p:nvSpPr>
        <p:spPr>
          <a:xfrm>
            <a:off x="609600" y="4495800"/>
            <a:ext cx="703398" cy="369332"/>
          </a:xfrm>
          <a:prstGeom prst="rect">
            <a:avLst/>
          </a:prstGeom>
          <a:noFill/>
        </p:spPr>
        <p:txBody>
          <a:bodyPr wrap="none" rtlCol="0">
            <a:spAutoFit/>
          </a:bodyPr>
          <a:lstStyle/>
          <a:p>
            <a:r>
              <a:rPr lang="en-US" b="1" smtClean="0"/>
              <a:t>Actor</a:t>
            </a:r>
            <a:endParaRPr lang="en-US" b="1"/>
          </a:p>
        </p:txBody>
      </p:sp>
    </p:spTree>
    <p:extLst>
      <p:ext uri="{BB962C8B-B14F-4D97-AF65-F5344CB8AC3E}">
        <p14:creationId xmlns:p14="http://schemas.microsoft.com/office/powerpoint/2010/main" val="404478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25" grpId="0" animBg="1"/>
      <p:bldP spid="26" grpId="0" animBg="1"/>
      <p:bldP spid="27" grpId="0" animBg="1"/>
      <p:bldP spid="28" grpId="0" animBg="1"/>
      <p:bldP spid="29" grpId="0"/>
      <p:bldP spid="30"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mtClean="0"/>
              <a:t>Conclusions</a:t>
            </a:r>
            <a:endParaRPr lang="en-US" sz="4000" b="1"/>
          </a:p>
        </p:txBody>
      </p:sp>
      <p:sp>
        <p:nvSpPr>
          <p:cNvPr id="3" name="Content Placeholder 2"/>
          <p:cNvSpPr>
            <a:spLocks noGrp="1"/>
          </p:cNvSpPr>
          <p:nvPr>
            <p:ph idx="1"/>
          </p:nvPr>
        </p:nvSpPr>
        <p:spPr/>
        <p:txBody>
          <a:bodyPr>
            <a:normAutofit lnSpcReduction="10000"/>
          </a:bodyPr>
          <a:lstStyle/>
          <a:p>
            <a:r>
              <a:rPr lang="en-US" smtClean="0"/>
              <a:t>Introduced outliers with respect to latent communities </a:t>
            </a:r>
            <a:r>
              <a:rPr lang="en-US"/>
              <a:t>for heterogeneous </a:t>
            </a:r>
            <a:r>
              <a:rPr lang="en-US" smtClean="0"/>
              <a:t>networks</a:t>
            </a:r>
          </a:p>
          <a:p>
            <a:r>
              <a:rPr lang="en-US" smtClean="0"/>
              <a:t>Proposed </a:t>
            </a:r>
            <a:r>
              <a:rPr lang="en-US"/>
              <a:t>a joint-NMF optimization framework to learn distribution patterns across multiple object </a:t>
            </a:r>
            <a:r>
              <a:rPr lang="en-US" smtClean="0"/>
              <a:t>types</a:t>
            </a:r>
            <a:endParaRPr lang="en-US"/>
          </a:p>
          <a:p>
            <a:r>
              <a:rPr lang="en-US" smtClean="0"/>
              <a:t>Proposed </a:t>
            </a:r>
            <a:r>
              <a:rPr lang="en-US"/>
              <a:t>an iterative two stage approach for outlier </a:t>
            </a:r>
            <a:r>
              <a:rPr lang="en-US" smtClean="0"/>
              <a:t>detection</a:t>
            </a:r>
            <a:endParaRPr lang="en-US"/>
          </a:p>
          <a:p>
            <a:r>
              <a:rPr lang="en-US" smtClean="0"/>
              <a:t>Experimented with </a:t>
            </a:r>
            <a:r>
              <a:rPr lang="en-US"/>
              <a:t>multiple real and synthetic </a:t>
            </a:r>
            <a:r>
              <a:rPr lang="en-US" smtClean="0"/>
              <a:t>datasets</a:t>
            </a:r>
          </a:p>
          <a:p>
            <a:endParaRPr lang="en-US"/>
          </a:p>
        </p:txBody>
      </p:sp>
      <p:sp>
        <p:nvSpPr>
          <p:cNvPr id="4" name="Date Placeholder 3"/>
          <p:cNvSpPr>
            <a:spLocks noGrp="1"/>
          </p:cNvSpPr>
          <p:nvPr>
            <p:ph type="dt" sz="half" idx="10"/>
          </p:nvPr>
        </p:nvSpPr>
        <p:spPr/>
        <p:txBody>
          <a:bodyPr/>
          <a:lstStyle/>
          <a:p>
            <a:fld id="{6B509209-DDDE-40A5-98A8-760BBAC37D4F}" type="datetime1">
              <a:rPr lang="en-US" smtClean="0"/>
              <a:t>25 Sep 2013</a:t>
            </a:fld>
            <a:endParaRPr lang="en-US"/>
          </a:p>
        </p:txBody>
      </p:sp>
      <p:sp>
        <p:nvSpPr>
          <p:cNvPr id="6" name="Footer Placeholder 5"/>
          <p:cNvSpPr>
            <a:spLocks noGrp="1"/>
          </p:cNvSpPr>
          <p:nvPr>
            <p:ph type="ftr" sz="quarter" idx="11"/>
          </p:nvPr>
        </p:nvSpPr>
        <p:spPr/>
        <p:txBody>
          <a:bodyPr/>
          <a:lstStyle/>
          <a:p>
            <a:r>
              <a:rPr lang="en-US" altLang="zh-CN" smtClean="0"/>
              <a:t>gmanish@microsoft.com</a:t>
            </a:r>
            <a:endParaRPr lang="zh-CN" altLang="en-US" dirty="0" smtClean="0"/>
          </a:p>
        </p:txBody>
      </p:sp>
    </p:spTree>
    <p:extLst>
      <p:ext uri="{BB962C8B-B14F-4D97-AF65-F5344CB8AC3E}">
        <p14:creationId xmlns:p14="http://schemas.microsoft.com/office/powerpoint/2010/main" val="151817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fontScale="90000"/>
          </a:bodyPr>
          <a:lstStyle/>
          <a:p>
            <a:r>
              <a:rPr lang="en-US" dirty="0" smtClean="0"/>
              <a:t>Thanks!</a:t>
            </a:r>
            <a:br>
              <a:rPr lang="en-US" dirty="0" smtClean="0"/>
            </a:br>
            <a:r>
              <a:rPr lang="en-US" smtClean="0"/>
              <a:t>gmanish@microsoft.com</a:t>
            </a:r>
            <a:endParaRPr lang="en-US" dirty="0"/>
          </a:p>
        </p:txBody>
      </p:sp>
      <p:sp>
        <p:nvSpPr>
          <p:cNvPr id="4" name="Date Placeholder 3"/>
          <p:cNvSpPr>
            <a:spLocks noGrp="1"/>
          </p:cNvSpPr>
          <p:nvPr>
            <p:ph type="dt" sz="half" idx="10"/>
          </p:nvPr>
        </p:nvSpPr>
        <p:spPr/>
        <p:txBody>
          <a:bodyPr/>
          <a:lstStyle/>
          <a:p>
            <a:fld id="{C0F58F86-302B-4B57-BF86-706855BAA13F}" type="datetime1">
              <a:rPr lang="en-US" smtClean="0"/>
              <a:t>25 Sep 2013</a:t>
            </a:fld>
            <a:endParaRPr lang="en-US"/>
          </a:p>
        </p:txBody>
      </p:sp>
      <p:sp>
        <p:nvSpPr>
          <p:cNvPr id="5" name="Footer Placeholder 4"/>
          <p:cNvSpPr>
            <a:spLocks noGrp="1"/>
          </p:cNvSpPr>
          <p:nvPr>
            <p:ph type="ftr" sz="quarter" idx="11"/>
          </p:nvPr>
        </p:nvSpPr>
        <p:spPr/>
        <p:txBody>
          <a:bodyPr/>
          <a:lstStyle/>
          <a:p>
            <a:r>
              <a:rPr lang="en-US" altLang="zh-CN" smtClean="0"/>
              <a:t>gmanish@microsoft.com</a:t>
            </a:r>
            <a:endParaRPr lang="zh-CN" altLang="en-US" dirty="0" smtClean="0"/>
          </a:p>
        </p:txBody>
      </p:sp>
    </p:spTree>
    <p:extLst>
      <p:ext uri="{BB962C8B-B14F-4D97-AF65-F5344CB8AC3E}">
        <p14:creationId xmlns:p14="http://schemas.microsoft.com/office/powerpoint/2010/main" val="3009250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Synthetic Dataset Generation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smtClean="0"/>
                  <a:t>A single matrix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𝐻</m:t>
                        </m:r>
                      </m:e>
                      <m:sup>
                        <m:sSup>
                          <m:sSupPr>
                            <m:ctrlPr>
                              <a:rPr lang="en-US" b="0" i="1" smtClean="0">
                                <a:latin typeface="Cambria Math" panose="02040503050406030204" pitchFamily="18" charset="0"/>
                              </a:rPr>
                            </m:ctrlPr>
                          </m:sSupPr>
                          <m:e>
                            <m:r>
                              <a:rPr lang="en-US" b="0" i="1" smtClean="0">
                                <a:latin typeface="Cambria Math"/>
                              </a:rPr>
                              <m:t>𝐶</m:t>
                            </m:r>
                          </m:e>
                          <m:sup>
                            <m:r>
                              <a:rPr lang="en-US" b="0" i="1" smtClean="0">
                                <a:latin typeface="Cambria Math"/>
                              </a:rPr>
                              <m:t>′</m:t>
                            </m:r>
                          </m:sup>
                        </m:sSup>
                        <m:r>
                          <a:rPr lang="en-US" b="0" i="1" smtClean="0">
                            <a:latin typeface="Cambria Math"/>
                          </a:rPr>
                          <m:t>×</m:t>
                        </m:r>
                        <m:r>
                          <a:rPr lang="en-US" b="0" i="1" smtClean="0">
                            <a:latin typeface="Cambria Math"/>
                          </a:rPr>
                          <m:t>𝐶</m:t>
                        </m:r>
                      </m:sup>
                    </m:sSup>
                  </m:oMath>
                </a14:m>
                <a:r>
                  <a:rPr lang="en-US" smtClean="0"/>
                  <a:t> is generated</a:t>
                </a:r>
              </a:p>
              <a:p>
                <a:pPr lvl="1"/>
                <a:r>
                  <a:rPr lang="en-US" smtClean="0"/>
                  <a:t>C’=2C</a:t>
                </a:r>
              </a:p>
              <a:p>
                <a:pPr lvl="1"/>
                <a:r>
                  <a:rPr lang="en-US" smtClean="0"/>
                  <a:t>Each row of H could be an impulse function or have non-zero random probability for two dimensions</a:t>
                </a:r>
              </a:p>
              <a:p>
                <a:r>
                  <a:rPr lang="en-US" smtClean="0"/>
                  <a:t>Perturb H randomly such that all objects of same type follow same fixed perturbation to get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𝐻</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𝐻</m:t>
                        </m:r>
                      </m:e>
                      <m:sub>
                        <m:r>
                          <a:rPr lang="en-US" b="0" i="1" smtClean="0">
                            <a:latin typeface="Cambria Math"/>
                          </a:rPr>
                          <m:t>2</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𝐻</m:t>
                        </m:r>
                      </m:e>
                      <m:sub>
                        <m:r>
                          <a:rPr lang="en-US" b="0" i="1" smtClean="0">
                            <a:latin typeface="Cambria Math"/>
                          </a:rPr>
                          <m:t>𝐾</m:t>
                        </m:r>
                      </m:sub>
                    </m:sSub>
                  </m:oMath>
                </a14:m>
                <a:endParaRPr lang="en-US" smtClean="0"/>
              </a:p>
              <a:p>
                <a:r>
                  <a:rPr lang="en-US" smtClean="0"/>
                  <a:t>Generate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𝑘</m:t>
                        </m:r>
                      </m:sub>
                    </m:sSub>
                  </m:oMath>
                </a14:m>
                <a:r>
                  <a:rPr lang="en-US" smtClean="0"/>
                  <a:t> such that one element in every row is close to 1, remaining probability distributed uniformly across other elements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𝑘</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𝑘</m:t>
                        </m:r>
                      </m:sub>
                    </m:sSub>
                    <m:sSub>
                      <m:sSubPr>
                        <m:ctrlPr>
                          <a:rPr lang="en-US" b="0" i="1" smtClean="0">
                            <a:latin typeface="Cambria Math" panose="02040503050406030204" pitchFamily="18" charset="0"/>
                          </a:rPr>
                        </m:ctrlPr>
                      </m:sSubPr>
                      <m:e>
                        <m:r>
                          <a:rPr lang="en-US" b="0" i="1" smtClean="0">
                            <a:latin typeface="Cambria Math"/>
                          </a:rPr>
                          <m:t> </m:t>
                        </m:r>
                        <m:r>
                          <a:rPr lang="en-US" b="0" i="1" smtClean="0">
                            <a:latin typeface="Cambria Math"/>
                          </a:rPr>
                          <m:t>𝐻</m:t>
                        </m:r>
                      </m:e>
                      <m:sub>
                        <m:r>
                          <a:rPr lang="en-US" b="0" i="1" smtClean="0">
                            <a:latin typeface="Cambria Math"/>
                          </a:rPr>
                          <m:t>𝑘</m:t>
                        </m:r>
                      </m:sub>
                    </m:sSub>
                    <m:r>
                      <a:rPr lang="en-US" b="0" i="1" smtClean="0">
                        <a:latin typeface="Cambria Math"/>
                      </a:rPr>
                      <m:t>   ∀</m:t>
                    </m:r>
                    <m:r>
                      <a:rPr lang="en-US" b="0" i="1" smtClean="0">
                        <a:latin typeface="Cambria Math"/>
                      </a:rPr>
                      <m:t>𝑘</m:t>
                    </m:r>
                    <m:r>
                      <a:rPr lang="en-US" b="0" i="1" smtClean="0">
                        <a:latin typeface="Cambria Math"/>
                      </a:rPr>
                      <m:t>=1,2,…, </m:t>
                    </m:r>
                    <m:r>
                      <a:rPr lang="en-US" b="0" i="1" smtClean="0">
                        <a:latin typeface="Cambria Math"/>
                      </a:rPr>
                      <m:t>𝐾</m:t>
                    </m:r>
                  </m:oMath>
                </a14:m>
                <a:r>
                  <a:rPr lang="en-US" smtClean="0"/>
                  <a:t> </a:t>
                </a: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81" t="-2561" r="-125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B9D9E386-C426-4AAF-A88E-E7D33C3CE9A7}" type="datetime1">
              <a:rPr lang="en-US" smtClean="0"/>
              <a:t>25 Sep 2013</a:t>
            </a:fld>
            <a:endParaRPr lang="en-US"/>
          </a:p>
        </p:txBody>
      </p:sp>
      <p:sp>
        <p:nvSpPr>
          <p:cNvPr id="6" name="Footer Placeholder 5"/>
          <p:cNvSpPr>
            <a:spLocks noGrp="1"/>
          </p:cNvSpPr>
          <p:nvPr>
            <p:ph type="ftr" sz="quarter" idx="11"/>
          </p:nvPr>
        </p:nvSpPr>
        <p:spPr/>
        <p:txBody>
          <a:bodyPr/>
          <a:lstStyle/>
          <a:p>
            <a:r>
              <a:rPr lang="en-US" smtClean="0"/>
              <a:t>gmanish@microsoft.com</a:t>
            </a:r>
            <a:endParaRPr lang="en-US" dirty="0"/>
          </a:p>
        </p:txBody>
      </p:sp>
    </p:spTree>
    <p:extLst>
      <p:ext uri="{BB962C8B-B14F-4D97-AF65-F5344CB8AC3E}">
        <p14:creationId xmlns:p14="http://schemas.microsoft.com/office/powerpoint/2010/main" val="63989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Injecting Outliers in Synthetic Dataset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Let </a:t>
                </a:r>
                <a14:m>
                  <m:oMath xmlns:m="http://schemas.openxmlformats.org/officeDocument/2006/math">
                    <m:r>
                      <a:rPr lang="en-US" i="1">
                        <a:latin typeface="Cambria Math"/>
                      </a:rPr>
                      <m:t>𝜓</m:t>
                    </m:r>
                  </m:oMath>
                </a14:m>
                <a:r>
                  <a:rPr lang="en-US"/>
                  <a:t> be percentage of </a:t>
                </a:r>
                <a:r>
                  <a:rPr lang="en-US" smtClean="0"/>
                  <a:t>outliers</a:t>
                </a:r>
                <a:endParaRPr lang="en-US"/>
              </a:p>
              <a:p>
                <a:r>
                  <a:rPr lang="en-US"/>
                  <a:t>Randomly select set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𝑅</m:t>
                        </m:r>
                      </m:e>
                      <m:sub>
                        <m:r>
                          <a:rPr lang="en-US" b="0" i="1" smtClean="0">
                            <a:latin typeface="Cambria Math"/>
                          </a:rPr>
                          <m:t>𝑘</m:t>
                        </m:r>
                      </m:sub>
                    </m:sSub>
                  </m:oMath>
                </a14:m>
                <a:r>
                  <a:rPr lang="en-US" smtClean="0"/>
                  <a:t> </a:t>
                </a:r>
                <a:r>
                  <a:rPr lang="en-US"/>
                  <a:t>of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a:rPr>
                          <m:t>N</m:t>
                        </m:r>
                      </m:e>
                      <m:sub>
                        <m:r>
                          <m:rPr>
                            <m:sty m:val="p"/>
                          </m:rPr>
                          <a:rPr lang="en-US" b="0" i="0" smtClean="0">
                            <a:latin typeface="Cambria Math"/>
                          </a:rPr>
                          <m:t>k</m:t>
                        </m:r>
                      </m:sub>
                    </m:sSub>
                    <m:r>
                      <a:rPr lang="en-US" i="1">
                        <a:latin typeface="Cambria Math"/>
                      </a:rPr>
                      <m:t>𝜓</m:t>
                    </m:r>
                  </m:oMath>
                </a14:m>
                <a:r>
                  <a:rPr lang="en-US"/>
                  <a:t> </a:t>
                </a:r>
                <a:r>
                  <a:rPr lang="en-US" smtClean="0"/>
                  <a:t>objects</a:t>
                </a:r>
                <a:endParaRPr lang="en-US"/>
              </a:p>
              <a:p>
                <a:r>
                  <a:rPr lang="en-US"/>
                  <a:t>For each object o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𝑅</m:t>
                        </m:r>
                      </m:e>
                      <m:sub>
                        <m:r>
                          <a:rPr lang="en-US" b="0" i="1" smtClean="0">
                            <a:latin typeface="Cambria Math"/>
                          </a:rPr>
                          <m:t>𝑘</m:t>
                        </m:r>
                      </m:sub>
                    </m:sSub>
                  </m:oMath>
                </a14:m>
                <a:endParaRPr lang="en-US" b="0" smtClean="0"/>
              </a:p>
              <a:p>
                <a:pPr lvl="1"/>
                <a:r>
                  <a:rPr lang="en-US" smtClean="0"/>
                  <a:t>Choose either a pattern randomly from some other type </a:t>
                </a:r>
                <a14:m>
                  <m:oMath xmlns:m="http://schemas.openxmlformats.org/officeDocument/2006/math">
                    <m:r>
                      <a:rPr lang="en-US" b="0" i="1" smtClean="0">
                        <a:latin typeface="Cambria Math"/>
                      </a:rPr>
                      <m:t>𝑘</m:t>
                    </m:r>
                    <m:r>
                      <a:rPr lang="en-US" b="0" i="1" smtClean="0">
                        <a:latin typeface="Cambria Math"/>
                      </a:rPr>
                      <m:t>≠</m:t>
                    </m:r>
                    <m:r>
                      <a:rPr lang="en-US" b="0" i="1" smtClean="0">
                        <a:latin typeface="Cambria Math"/>
                      </a:rPr>
                      <m:t>𝑘</m:t>
                    </m:r>
                    <m:r>
                      <a:rPr lang="en-US" b="0" i="1" smtClean="0">
                        <a:latin typeface="Cambria Math"/>
                      </a:rPr>
                      <m:t>′</m:t>
                    </m:r>
                  </m:oMath>
                </a14:m>
                <a:r>
                  <a:rPr lang="en-US" smtClean="0"/>
                  <a:t> or a pattern quite different from any pattern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𝐻</m:t>
                        </m:r>
                      </m:e>
                      <m:sub>
                        <m:r>
                          <a:rPr lang="en-US" b="0" i="1" smtClean="0">
                            <a:latin typeface="Cambria Math"/>
                          </a:rPr>
                          <m:t>𝑘</m:t>
                        </m:r>
                      </m:sub>
                    </m:sSub>
                  </m:oMath>
                </a14:m>
                <a:r>
                  <a:rPr lang="en-US" smtClean="0"/>
                  <a:t>’s</a:t>
                </a:r>
              </a:p>
              <a:p>
                <a:pPr lvl="1"/>
                <a:r>
                  <a:rPr lang="en-US" smtClean="0"/>
                  <a:t>Use this pattern to define row corresponding to object o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𝑘</m:t>
                        </m:r>
                      </m:sub>
                    </m:sSub>
                  </m:oMath>
                </a14:m>
                <a:endParaRPr lang="en-US" smtClean="0"/>
              </a:p>
              <a:p>
                <a:pPr lvl="1"/>
                <a:endParaRPr lang="en-US"/>
              </a:p>
              <a:p>
                <a:pPr lvl="1"/>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617" r="-222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99B1229A-E455-48C8-B392-41ADE0586C6C}" type="datetime1">
              <a:rPr lang="en-US" smtClean="0"/>
              <a:t>25 Sep 2013</a:t>
            </a:fld>
            <a:endParaRPr lang="en-US"/>
          </a:p>
        </p:txBody>
      </p:sp>
      <p:sp>
        <p:nvSpPr>
          <p:cNvPr id="6" name="Footer Placeholder 5"/>
          <p:cNvSpPr>
            <a:spLocks noGrp="1"/>
          </p:cNvSpPr>
          <p:nvPr>
            <p:ph type="ftr" sz="quarter" idx="11"/>
          </p:nvPr>
        </p:nvSpPr>
        <p:spPr/>
        <p:txBody>
          <a:bodyPr/>
          <a:lstStyle/>
          <a:p>
            <a:r>
              <a:rPr lang="en-US" smtClean="0"/>
              <a:t>gmanish@microsoft.com</a:t>
            </a:r>
            <a:endParaRPr lang="en-US" dirty="0"/>
          </a:p>
        </p:txBody>
      </p:sp>
    </p:spTree>
    <p:extLst>
      <p:ext uri="{BB962C8B-B14F-4D97-AF65-F5344CB8AC3E}">
        <p14:creationId xmlns:p14="http://schemas.microsoft.com/office/powerpoint/2010/main" val="3352695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Real Datasets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en-US" smtClean="0"/>
                  <a:t>NetClus is used to perform community detection</a:t>
                </a:r>
              </a:p>
              <a:p>
                <a:r>
                  <a:rPr lang="en-US" smtClean="0"/>
                  <a:t>DBLP</a:t>
                </a:r>
              </a:p>
              <a:p>
                <a:pPr lvl="1"/>
                <a:r>
                  <a:rPr lang="en-US" smtClean="0"/>
                  <a:t>Heterogeneous network of authors, conferences, title terms, papers from 2001-2010</a:t>
                </a:r>
              </a:p>
              <a:p>
                <a:pPr lvl="1"/>
                <a:r>
                  <a:rPr lang="en-US"/>
                  <a:t>∼650K papers, ∼480K authors, 3900 conferences and ∼</a:t>
                </a:r>
                <a:r>
                  <a:rPr lang="en-US" smtClean="0"/>
                  <a:t>107K terms</a:t>
                </a:r>
              </a:p>
              <a:p>
                <a:pPr lvl="1"/>
                <a:r>
                  <a:rPr lang="en-US"/>
                  <a:t>Algorithms and Theory, Programming Languages, Concurrent Distributed and Parallel Computing, Software Engineering, Operating Systems, Computer Architecture, Computer Networking, Security and Privacy, Databases, Artificial Intelligence, Computer Graphics, Human Computer Interaction, Computational Biology, and </a:t>
                </a:r>
                <a:r>
                  <a:rPr lang="en-US" smtClean="0"/>
                  <a:t>Education</a:t>
                </a:r>
                <a:endParaRPr lang="en-US"/>
              </a:p>
              <a:p>
                <a:r>
                  <a:rPr lang="en-US" smtClean="0"/>
                  <a:t>Delicious</a:t>
                </a:r>
              </a:p>
              <a:p>
                <a:pPr lvl="1"/>
                <a:r>
                  <a:rPr lang="en-US" smtClean="0"/>
                  <a:t>Heterogeneous network of tagging events, tags, users, URLs for July 2010</a:t>
                </a:r>
              </a:p>
              <a:p>
                <a:pPr lvl="1"/>
                <a:r>
                  <a:rPr lang="en-US"/>
                  <a:t>~73K users, ~1.3M tagging events, ~902K URLs and ~273K </a:t>
                </a:r>
                <a:r>
                  <a:rPr lang="en-US" smtClean="0"/>
                  <a:t>tags</a:t>
                </a:r>
              </a:p>
              <a:p>
                <a:pPr lvl="1"/>
                <a:r>
                  <a:rPr lang="en-US"/>
                  <a:t>Arts and Design, Education, Fashion, Entertainment, Food, Lifestyle, News and Politics, Sports, Tech and Science, and </a:t>
                </a:r>
                <a:r>
                  <a:rPr lang="en-US" smtClean="0"/>
                  <a:t>Travel</a:t>
                </a:r>
              </a:p>
              <a:p>
                <a:r>
                  <a:rPr lang="en-US" smtClean="0"/>
                  <a:t>We use </a:t>
                </a:r>
                <a14:m>
                  <m:oMath xmlns:m="http://schemas.openxmlformats.org/officeDocument/2006/math">
                    <m:r>
                      <a:rPr lang="en-US" b="0" i="1" smtClean="0">
                        <a:latin typeface="Cambria Math"/>
                      </a:rPr>
                      <m:t>𝜅</m:t>
                    </m:r>
                    <m:r>
                      <a:rPr lang="en-US" b="0" i="1" smtClean="0">
                        <a:latin typeface="Cambria Math"/>
                      </a:rPr>
                      <m:t>=1%</m:t>
                    </m:r>
                  </m:oMath>
                </a14:m>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2022" r="-37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5C7CC3B5-0964-4030-A0DB-179FAE52B7F8}" type="datetime1">
              <a:rPr lang="en-US" smtClean="0"/>
              <a:t>25 Sep 2013</a:t>
            </a:fld>
            <a:endParaRPr lang="en-US"/>
          </a:p>
        </p:txBody>
      </p:sp>
      <p:sp>
        <p:nvSpPr>
          <p:cNvPr id="6" name="Footer Placeholder 5"/>
          <p:cNvSpPr>
            <a:spLocks noGrp="1"/>
          </p:cNvSpPr>
          <p:nvPr>
            <p:ph type="ftr" sz="quarter" idx="11"/>
          </p:nvPr>
        </p:nvSpPr>
        <p:spPr/>
        <p:txBody>
          <a:bodyPr/>
          <a:lstStyle/>
          <a:p>
            <a:r>
              <a:rPr lang="en-US" smtClean="0"/>
              <a:t>gmanish@microsoft.com</a:t>
            </a:r>
            <a:endParaRPr lang="en-US" dirty="0"/>
          </a:p>
        </p:txBody>
      </p:sp>
    </p:spTree>
    <p:extLst>
      <p:ext uri="{BB962C8B-B14F-4D97-AF65-F5344CB8AC3E}">
        <p14:creationId xmlns:p14="http://schemas.microsoft.com/office/powerpoint/2010/main" val="2322579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mtClean="0"/>
              <a:t>Abstract</a:t>
            </a:r>
            <a:endParaRPr lang="en-US" sz="4000" b="1"/>
          </a:p>
        </p:txBody>
      </p:sp>
      <p:sp>
        <p:nvSpPr>
          <p:cNvPr id="3" name="Content Placeholder 2"/>
          <p:cNvSpPr>
            <a:spLocks noGrp="1"/>
          </p:cNvSpPr>
          <p:nvPr>
            <p:ph idx="1"/>
          </p:nvPr>
        </p:nvSpPr>
        <p:spPr/>
        <p:txBody>
          <a:bodyPr>
            <a:normAutofit fontScale="85000" lnSpcReduction="10000"/>
          </a:bodyPr>
          <a:lstStyle/>
          <a:p>
            <a:r>
              <a:rPr lang="en-US" b="1"/>
              <a:t>Community Distribution Outliers (CDOutliers)</a:t>
            </a:r>
            <a:r>
              <a:rPr lang="en-US"/>
              <a:t> for </a:t>
            </a:r>
            <a:r>
              <a:rPr lang="en-US" smtClean="0"/>
              <a:t>heterogeneous information networks: </a:t>
            </a:r>
            <a:r>
              <a:rPr lang="en-US"/>
              <a:t>O</a:t>
            </a:r>
            <a:r>
              <a:rPr lang="en-US" smtClean="0"/>
              <a:t>bjects whose community </a:t>
            </a:r>
            <a:r>
              <a:rPr lang="en-US"/>
              <a:t>distribution does not follow any of the </a:t>
            </a:r>
            <a:r>
              <a:rPr lang="en-US" smtClean="0"/>
              <a:t>popular community </a:t>
            </a:r>
            <a:r>
              <a:rPr lang="en-US"/>
              <a:t>distribution </a:t>
            </a:r>
            <a:r>
              <a:rPr lang="en-US" smtClean="0"/>
              <a:t>patterns</a:t>
            </a:r>
          </a:p>
          <a:p>
            <a:r>
              <a:rPr lang="en-US" b="1" smtClean="0"/>
              <a:t>Distribution Patterns</a:t>
            </a:r>
            <a:endParaRPr lang="en-US" smtClean="0"/>
          </a:p>
          <a:p>
            <a:pPr lvl="1"/>
            <a:r>
              <a:rPr lang="en-US" smtClean="0"/>
              <a:t>Discovered by exploiting both intra-type and inter-type information</a:t>
            </a:r>
          </a:p>
          <a:p>
            <a:r>
              <a:rPr lang="en-US" smtClean="0"/>
              <a:t>A</a:t>
            </a:r>
            <a:r>
              <a:rPr lang="en-US" b="1" smtClean="0"/>
              <a:t>n </a:t>
            </a:r>
            <a:r>
              <a:rPr lang="en-US" b="1"/>
              <a:t>iterative two-stage approach </a:t>
            </a:r>
            <a:r>
              <a:rPr lang="en-US"/>
              <a:t>to identify </a:t>
            </a:r>
            <a:r>
              <a:rPr lang="en-US" smtClean="0"/>
              <a:t>outliers</a:t>
            </a:r>
          </a:p>
          <a:p>
            <a:r>
              <a:rPr lang="en-US" smtClean="0"/>
              <a:t>Experiments on multiple </a:t>
            </a:r>
            <a:r>
              <a:rPr lang="en-US"/>
              <a:t>real and synthetic </a:t>
            </a:r>
            <a:r>
              <a:rPr lang="en-US" smtClean="0"/>
              <a:t>datasets</a:t>
            </a:r>
          </a:p>
        </p:txBody>
      </p:sp>
      <p:sp>
        <p:nvSpPr>
          <p:cNvPr id="4" name="Date Placeholder 3"/>
          <p:cNvSpPr>
            <a:spLocks noGrp="1"/>
          </p:cNvSpPr>
          <p:nvPr>
            <p:ph type="dt" sz="half" idx="10"/>
          </p:nvPr>
        </p:nvSpPr>
        <p:spPr/>
        <p:txBody>
          <a:bodyPr/>
          <a:lstStyle/>
          <a:p>
            <a:fld id="{619EA229-AE8D-4672-8601-4F56081A96F0}" type="datetime1">
              <a:rPr lang="en-US" smtClean="0"/>
              <a:t>25 Sep 2013</a:t>
            </a:fld>
            <a:endParaRPr lang="en-US"/>
          </a:p>
        </p:txBody>
      </p:sp>
      <p:sp>
        <p:nvSpPr>
          <p:cNvPr id="6" name="Footer Placeholder 5"/>
          <p:cNvSpPr>
            <a:spLocks noGrp="1"/>
          </p:cNvSpPr>
          <p:nvPr>
            <p:ph type="ftr" sz="quarter" idx="11"/>
          </p:nvPr>
        </p:nvSpPr>
        <p:spPr/>
        <p:txBody>
          <a:bodyPr/>
          <a:lstStyle/>
          <a:p>
            <a:r>
              <a:rPr lang="en-US" altLang="zh-CN" smtClean="0"/>
              <a:t>gmanish@microsoft.com</a:t>
            </a:r>
            <a:endParaRPr lang="zh-CN" altLang="en-US" dirty="0" smtClean="0"/>
          </a:p>
        </p:txBody>
      </p:sp>
    </p:spTree>
    <p:extLst>
      <p:ext uri="{BB962C8B-B14F-4D97-AF65-F5344CB8AC3E}">
        <p14:creationId xmlns:p14="http://schemas.microsoft.com/office/powerpoint/2010/main" val="13753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mtClean="0"/>
              <a:t>Community Distribution Outliers</a:t>
            </a:r>
            <a:endParaRPr lang="en-US" sz="4000" b="1"/>
          </a:p>
        </p:txBody>
      </p:sp>
      <p:sp>
        <p:nvSpPr>
          <p:cNvPr id="2064" name="Rectangle 2063"/>
          <p:cNvSpPr/>
          <p:nvPr/>
        </p:nvSpPr>
        <p:spPr>
          <a:xfrm>
            <a:off x="609600" y="5373469"/>
            <a:ext cx="7977253" cy="646331"/>
          </a:xfrm>
          <a:prstGeom prst="rect">
            <a:avLst/>
          </a:prstGeom>
        </p:spPr>
        <p:txBody>
          <a:bodyPr wrap="square">
            <a:spAutoFit/>
          </a:bodyPr>
          <a:lstStyle/>
          <a:p>
            <a:pPr algn="ctr"/>
            <a:r>
              <a:rPr lang="en-US" dirty="0"/>
              <a:t>Community </a:t>
            </a:r>
            <a:r>
              <a:rPr lang="en-US" dirty="0" smtClean="0"/>
              <a:t>Distribution Outliers</a:t>
            </a:r>
            <a:r>
              <a:rPr lang="en-US" dirty="0"/>
              <a:t>: Objects whose community distribution does not follow any of the popular community distribution </a:t>
            </a:r>
            <a:r>
              <a:rPr lang="en-US" dirty="0" smtClean="0"/>
              <a:t>patterns</a:t>
            </a:r>
            <a:endParaRPr lang="en-US" dirty="0"/>
          </a:p>
        </p:txBody>
      </p:sp>
      <p:sp>
        <p:nvSpPr>
          <p:cNvPr id="3" name="Date Placeholder 2"/>
          <p:cNvSpPr>
            <a:spLocks noGrp="1"/>
          </p:cNvSpPr>
          <p:nvPr>
            <p:ph type="dt" sz="half" idx="10"/>
          </p:nvPr>
        </p:nvSpPr>
        <p:spPr/>
        <p:txBody>
          <a:bodyPr/>
          <a:lstStyle/>
          <a:p>
            <a:fld id="{A874FDDD-730D-47DD-81BC-E6A96975C8AC}" type="datetime1">
              <a:rPr lang="en-US" smtClean="0"/>
              <a:t>25 Sep 2013</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4343400" cy="301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674225067"/>
              </p:ext>
            </p:extLst>
          </p:nvPr>
        </p:nvGraphicFramePr>
        <p:xfrm>
          <a:off x="5324858" y="1464425"/>
          <a:ext cx="3261995" cy="3337560"/>
        </p:xfrm>
        <a:graphic>
          <a:graphicData uri="http://schemas.openxmlformats.org/drawingml/2006/table">
            <a:tbl>
              <a:tblPr firstRow="1" bandRow="1">
                <a:tableStyleId>{5C22544A-7EE6-4342-B048-85BDC9FD1C3A}</a:tableStyleId>
              </a:tblPr>
              <a:tblGrid>
                <a:gridCol w="1341755"/>
                <a:gridCol w="640080"/>
                <a:gridCol w="640080"/>
                <a:gridCol w="640080"/>
              </a:tblGrid>
              <a:tr h="370840">
                <a:tc>
                  <a:txBody>
                    <a:bodyPr/>
                    <a:lstStyle/>
                    <a:p>
                      <a:pPr algn="ctr"/>
                      <a:r>
                        <a:rPr lang="en-US" smtClean="0"/>
                        <a:t>Type</a:t>
                      </a:r>
                      <a:endParaRPr lang="en-US"/>
                    </a:p>
                  </a:txBody>
                  <a:tcPr/>
                </a:tc>
                <a:tc>
                  <a:txBody>
                    <a:bodyPr/>
                    <a:lstStyle/>
                    <a:p>
                      <a:pPr algn="ctr"/>
                      <a:r>
                        <a:rPr lang="en-US" smtClean="0"/>
                        <a:t>x</a:t>
                      </a:r>
                      <a:endParaRPr lang="en-US"/>
                    </a:p>
                  </a:txBody>
                  <a:tcPr/>
                </a:tc>
                <a:tc>
                  <a:txBody>
                    <a:bodyPr/>
                    <a:lstStyle/>
                    <a:p>
                      <a:pPr algn="ctr"/>
                      <a:r>
                        <a:rPr lang="en-US" smtClean="0"/>
                        <a:t>y</a:t>
                      </a:r>
                      <a:endParaRPr lang="en-US"/>
                    </a:p>
                  </a:txBody>
                  <a:tcPr/>
                </a:tc>
                <a:tc>
                  <a:txBody>
                    <a:bodyPr/>
                    <a:lstStyle/>
                    <a:p>
                      <a:pPr algn="ctr"/>
                      <a:r>
                        <a:rPr lang="en-US" smtClean="0"/>
                        <a:t>z</a:t>
                      </a:r>
                      <a:endParaRPr lang="en-US"/>
                    </a:p>
                  </a:txBody>
                  <a:tcPr/>
                </a:tc>
              </a:tr>
              <a:tr h="370840">
                <a:tc>
                  <a:txBody>
                    <a:bodyPr/>
                    <a:lstStyle/>
                    <a:p>
                      <a:pPr algn="ctr"/>
                      <a:r>
                        <a:rPr lang="en-US" smtClean="0">
                          <a:solidFill>
                            <a:srgbClr val="0070C0"/>
                          </a:solidFill>
                        </a:rPr>
                        <a:t>Pattern “b”</a:t>
                      </a:r>
                      <a:endParaRPr lang="en-US">
                        <a:solidFill>
                          <a:srgbClr val="0070C0"/>
                        </a:solidFill>
                      </a:endParaRPr>
                    </a:p>
                  </a:txBody>
                  <a:tcPr/>
                </a:tc>
                <a:tc>
                  <a:txBody>
                    <a:bodyPr/>
                    <a:lstStyle/>
                    <a:p>
                      <a:pPr algn="ctr"/>
                      <a:r>
                        <a:rPr lang="en-US" smtClean="0"/>
                        <a:t>0.8</a:t>
                      </a:r>
                      <a:endParaRPr lang="en-US"/>
                    </a:p>
                  </a:txBody>
                  <a:tcPr/>
                </a:tc>
                <a:tc>
                  <a:txBody>
                    <a:bodyPr/>
                    <a:lstStyle/>
                    <a:p>
                      <a:pPr algn="ctr"/>
                      <a:r>
                        <a:rPr lang="en-US" smtClean="0"/>
                        <a:t>0.0</a:t>
                      </a:r>
                      <a:endParaRPr lang="en-US"/>
                    </a:p>
                  </a:txBody>
                  <a:tcPr/>
                </a:tc>
                <a:tc>
                  <a:txBody>
                    <a:bodyPr/>
                    <a:lstStyle/>
                    <a:p>
                      <a:pPr algn="ctr"/>
                      <a:r>
                        <a:rPr lang="en-US" smtClean="0"/>
                        <a:t>0.2</a:t>
                      </a:r>
                      <a:endParaRPr lang="en-US"/>
                    </a:p>
                  </a:txBody>
                  <a:tcPr/>
                </a:tc>
              </a:tr>
              <a:tr h="370840">
                <a:tc>
                  <a:txBody>
                    <a:bodyPr/>
                    <a:lstStyle/>
                    <a:p>
                      <a:pPr algn="ctr"/>
                      <a:r>
                        <a:rPr lang="en-US" smtClean="0">
                          <a:solidFill>
                            <a:srgbClr val="92D050"/>
                          </a:solidFill>
                        </a:rPr>
                        <a:t>Pattern “g”</a:t>
                      </a:r>
                      <a:endParaRPr lang="en-US">
                        <a:solidFill>
                          <a:srgbClr val="92D050"/>
                        </a:solidFill>
                      </a:endParaRPr>
                    </a:p>
                  </a:txBody>
                  <a:tcPr/>
                </a:tc>
                <a:tc>
                  <a:txBody>
                    <a:bodyPr/>
                    <a:lstStyle/>
                    <a:p>
                      <a:pPr algn="ctr"/>
                      <a:r>
                        <a:rPr lang="en-US" smtClean="0"/>
                        <a:t>0.2</a:t>
                      </a:r>
                      <a:endParaRPr lang="en-US"/>
                    </a:p>
                  </a:txBody>
                  <a:tcPr/>
                </a:tc>
                <a:tc>
                  <a:txBody>
                    <a:bodyPr/>
                    <a:lstStyle/>
                    <a:p>
                      <a:pPr algn="ctr"/>
                      <a:r>
                        <a:rPr lang="en-US" smtClean="0"/>
                        <a:t>0.8</a:t>
                      </a:r>
                      <a:endParaRPr lang="en-US"/>
                    </a:p>
                  </a:txBody>
                  <a:tcPr/>
                </a:tc>
                <a:tc>
                  <a:txBody>
                    <a:bodyPr/>
                    <a:lstStyle/>
                    <a:p>
                      <a:pPr algn="ctr"/>
                      <a:r>
                        <a:rPr lang="en-US" smtClean="0"/>
                        <a:t>0.0</a:t>
                      </a:r>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solidFill>
                            <a:srgbClr val="FF0000"/>
                          </a:solidFill>
                        </a:rPr>
                        <a:t>Pattern “r”</a:t>
                      </a:r>
                    </a:p>
                  </a:txBody>
                  <a:tcPr/>
                </a:tc>
                <a:tc>
                  <a:txBody>
                    <a:bodyPr/>
                    <a:lstStyle/>
                    <a:p>
                      <a:pPr algn="ctr"/>
                      <a:r>
                        <a:rPr lang="en-US" smtClean="0"/>
                        <a:t>0.0</a:t>
                      </a:r>
                      <a:endParaRPr lang="en-US"/>
                    </a:p>
                  </a:txBody>
                  <a:tcPr/>
                </a:tc>
                <a:tc>
                  <a:txBody>
                    <a:bodyPr/>
                    <a:lstStyle/>
                    <a:p>
                      <a:pPr algn="ctr"/>
                      <a:r>
                        <a:rPr lang="en-US" smtClean="0"/>
                        <a:t>0.2</a:t>
                      </a:r>
                      <a:endParaRPr lang="en-US"/>
                    </a:p>
                  </a:txBody>
                  <a:tcPr/>
                </a:tc>
                <a:tc>
                  <a:txBody>
                    <a:bodyPr/>
                    <a:lstStyle/>
                    <a:p>
                      <a:pPr algn="ctr"/>
                      <a:r>
                        <a:rPr lang="en-US" smtClean="0"/>
                        <a:t>0.8</a:t>
                      </a:r>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solidFill>
                            <a:srgbClr val="00FFFF"/>
                          </a:solidFill>
                        </a:rPr>
                        <a:t>Pattern “c”</a:t>
                      </a:r>
                    </a:p>
                  </a:txBody>
                  <a:tcPr/>
                </a:tc>
                <a:tc>
                  <a:txBody>
                    <a:bodyPr/>
                    <a:lstStyle/>
                    <a:p>
                      <a:pPr algn="ctr"/>
                      <a:r>
                        <a:rPr lang="en-US" smtClean="0"/>
                        <a:t>0.4</a:t>
                      </a:r>
                      <a:endParaRPr lang="en-US"/>
                    </a:p>
                  </a:txBody>
                  <a:tcPr/>
                </a:tc>
                <a:tc>
                  <a:txBody>
                    <a:bodyPr/>
                    <a:lstStyle/>
                    <a:p>
                      <a:pPr algn="ctr"/>
                      <a:r>
                        <a:rPr lang="en-US" smtClean="0"/>
                        <a:t>0.0</a:t>
                      </a:r>
                      <a:endParaRPr lang="en-US"/>
                    </a:p>
                  </a:txBody>
                  <a:tcPr/>
                </a:tc>
                <a:tc>
                  <a:txBody>
                    <a:bodyPr/>
                    <a:lstStyle/>
                    <a:p>
                      <a:pPr algn="ctr"/>
                      <a:r>
                        <a:rPr lang="en-US" smtClean="0"/>
                        <a:t>0.6</a:t>
                      </a:r>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solidFill>
                            <a:srgbClr val="FF33CC"/>
                          </a:solidFill>
                        </a:rPr>
                        <a:t>Pattern “m”</a:t>
                      </a:r>
                    </a:p>
                  </a:txBody>
                  <a:tcPr/>
                </a:tc>
                <a:tc>
                  <a:txBody>
                    <a:bodyPr/>
                    <a:lstStyle/>
                    <a:p>
                      <a:pPr algn="ctr"/>
                      <a:r>
                        <a:rPr lang="en-US" smtClean="0"/>
                        <a:t>0.0</a:t>
                      </a:r>
                      <a:endParaRPr lang="en-US"/>
                    </a:p>
                  </a:txBody>
                  <a:tcPr/>
                </a:tc>
                <a:tc>
                  <a:txBody>
                    <a:bodyPr/>
                    <a:lstStyle/>
                    <a:p>
                      <a:pPr algn="ctr"/>
                      <a:r>
                        <a:rPr lang="en-US" smtClean="0"/>
                        <a:t>0.4</a:t>
                      </a:r>
                      <a:endParaRPr lang="en-US"/>
                    </a:p>
                  </a:txBody>
                  <a:tcPr/>
                </a:tc>
                <a:tc>
                  <a:txBody>
                    <a:bodyPr/>
                    <a:lstStyle/>
                    <a:p>
                      <a:pPr algn="ctr"/>
                      <a:r>
                        <a:rPr lang="en-US" smtClean="0"/>
                        <a:t>0.6</a:t>
                      </a:r>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solidFill>
                            <a:srgbClr val="FFFF00"/>
                          </a:solidFill>
                        </a:rPr>
                        <a:t>Pattern</a:t>
                      </a:r>
                      <a:r>
                        <a:rPr lang="en-US" baseline="0" smtClean="0">
                          <a:solidFill>
                            <a:srgbClr val="FFFF00"/>
                          </a:solidFill>
                        </a:rPr>
                        <a:t> </a:t>
                      </a:r>
                      <a:r>
                        <a:rPr lang="en-US" smtClean="0">
                          <a:solidFill>
                            <a:srgbClr val="FFFF00"/>
                          </a:solidFill>
                        </a:rPr>
                        <a:t>“y”</a:t>
                      </a:r>
                    </a:p>
                  </a:txBody>
                  <a:tcPr/>
                </a:tc>
                <a:tc>
                  <a:txBody>
                    <a:bodyPr/>
                    <a:lstStyle/>
                    <a:p>
                      <a:pPr algn="ctr"/>
                      <a:r>
                        <a:rPr lang="en-US" smtClean="0"/>
                        <a:t>0.4</a:t>
                      </a:r>
                      <a:endParaRPr lang="en-US"/>
                    </a:p>
                  </a:txBody>
                  <a:tcPr/>
                </a:tc>
                <a:tc>
                  <a:txBody>
                    <a:bodyPr/>
                    <a:lstStyle/>
                    <a:p>
                      <a:pPr algn="ctr"/>
                      <a:r>
                        <a:rPr lang="en-US" smtClean="0"/>
                        <a:t>0.6</a:t>
                      </a:r>
                      <a:endParaRPr lang="en-US"/>
                    </a:p>
                  </a:txBody>
                  <a:tcPr/>
                </a:tc>
                <a:tc>
                  <a:txBody>
                    <a:bodyPr/>
                    <a:lstStyle/>
                    <a:p>
                      <a:pPr algn="ctr"/>
                      <a:r>
                        <a:rPr lang="en-US" smtClean="0"/>
                        <a:t>0.0</a:t>
                      </a:r>
                      <a:endParaRPr lang="en-US"/>
                    </a:p>
                  </a:txBody>
                  <a:tcPr/>
                </a:tc>
              </a:tr>
              <a:tr h="370840">
                <a:tc>
                  <a:txBody>
                    <a:bodyPr/>
                    <a:lstStyle/>
                    <a:p>
                      <a:pPr algn="ctr"/>
                      <a:r>
                        <a:rPr lang="en-US" smtClean="0"/>
                        <a:t>Outlier 1</a:t>
                      </a:r>
                      <a:endParaRPr lang="en-US"/>
                    </a:p>
                  </a:txBody>
                  <a:tcPr/>
                </a:tc>
                <a:tc>
                  <a:txBody>
                    <a:bodyPr/>
                    <a:lstStyle/>
                    <a:p>
                      <a:pPr algn="ctr"/>
                      <a:r>
                        <a:rPr lang="en-US" smtClean="0"/>
                        <a:t>0.6</a:t>
                      </a:r>
                      <a:endParaRPr lang="en-US"/>
                    </a:p>
                  </a:txBody>
                  <a:tcPr/>
                </a:tc>
                <a:tc>
                  <a:txBody>
                    <a:bodyPr/>
                    <a:lstStyle/>
                    <a:p>
                      <a:pPr algn="ctr"/>
                      <a:r>
                        <a:rPr lang="en-US" smtClean="0"/>
                        <a:t>0.0</a:t>
                      </a:r>
                      <a:endParaRPr lang="en-US"/>
                    </a:p>
                  </a:txBody>
                  <a:tcPr/>
                </a:tc>
                <a:tc>
                  <a:txBody>
                    <a:bodyPr/>
                    <a:lstStyle/>
                    <a:p>
                      <a:pPr algn="ctr"/>
                      <a:r>
                        <a:rPr lang="en-US" smtClean="0"/>
                        <a:t>0.4</a:t>
                      </a:r>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t>Outlier 2</a:t>
                      </a:r>
                    </a:p>
                  </a:txBody>
                  <a:tcPr/>
                </a:tc>
                <a:tc>
                  <a:txBody>
                    <a:bodyPr/>
                    <a:lstStyle/>
                    <a:p>
                      <a:pPr algn="ctr"/>
                      <a:r>
                        <a:rPr lang="en-US" smtClean="0"/>
                        <a:t>0.33</a:t>
                      </a:r>
                      <a:endParaRPr lang="en-US"/>
                    </a:p>
                  </a:txBody>
                  <a:tcPr/>
                </a:tc>
                <a:tc>
                  <a:txBody>
                    <a:bodyPr/>
                    <a:lstStyle/>
                    <a:p>
                      <a:pPr algn="ctr"/>
                      <a:r>
                        <a:rPr lang="en-US" smtClean="0"/>
                        <a:t>0.33</a:t>
                      </a:r>
                      <a:endParaRPr lang="en-US"/>
                    </a:p>
                  </a:txBody>
                  <a:tcPr/>
                </a:tc>
                <a:tc>
                  <a:txBody>
                    <a:bodyPr/>
                    <a:lstStyle/>
                    <a:p>
                      <a:pPr algn="ctr"/>
                      <a:r>
                        <a:rPr lang="en-US" smtClean="0"/>
                        <a:t>0.34</a:t>
                      </a:r>
                      <a:endParaRPr lang="en-US"/>
                    </a:p>
                  </a:txBody>
                  <a:tcPr/>
                </a:tc>
              </a:tr>
            </a:tbl>
          </a:graphicData>
        </a:graphic>
      </p:graphicFrame>
      <p:sp>
        <p:nvSpPr>
          <p:cNvPr id="6" name="Footer Placeholder 5"/>
          <p:cNvSpPr>
            <a:spLocks noGrp="1"/>
          </p:cNvSpPr>
          <p:nvPr>
            <p:ph type="ftr" sz="quarter" idx="11"/>
          </p:nvPr>
        </p:nvSpPr>
        <p:spPr/>
        <p:txBody>
          <a:bodyPr/>
          <a:lstStyle/>
          <a:p>
            <a:r>
              <a:rPr lang="en-US" altLang="zh-CN" smtClean="0"/>
              <a:t>gmanish@microsoft.com</a:t>
            </a:r>
            <a:endParaRPr lang="zh-CN" altLang="en-US" dirty="0" smtClean="0"/>
          </a:p>
        </p:txBody>
      </p:sp>
      <p:sp>
        <p:nvSpPr>
          <p:cNvPr id="8" name="Content Placeholder 2"/>
          <p:cNvSpPr txBox="1">
            <a:spLocks/>
          </p:cNvSpPr>
          <p:nvPr/>
        </p:nvSpPr>
        <p:spPr>
          <a:xfrm>
            <a:off x="557462" y="4237776"/>
            <a:ext cx="4395537" cy="113569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Distribution Pattern</a:t>
            </a:r>
          </a:p>
          <a:p>
            <a:pPr lvl="1"/>
            <a:r>
              <a:rPr lang="en-US" dirty="0" smtClean="0"/>
              <a:t>A cluster obtained by grouping rows of a belongingness matrix</a:t>
            </a:r>
          </a:p>
          <a:p>
            <a:pPr lvl="1"/>
            <a:r>
              <a:rPr lang="en-US" dirty="0" smtClean="0"/>
              <a:t>Can be represented using cluster centroids</a:t>
            </a:r>
            <a:endParaRPr lang="en-US" dirty="0"/>
          </a:p>
        </p:txBody>
      </p:sp>
    </p:spTree>
    <p:extLst>
      <p:ext uri="{BB962C8B-B14F-4D97-AF65-F5344CB8AC3E}">
        <p14:creationId xmlns:p14="http://schemas.microsoft.com/office/powerpoint/2010/main" val="2651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387793" y="3505200"/>
            <a:ext cx="4527607" cy="2714148"/>
            <a:chOff x="4648200" y="3522584"/>
            <a:chExt cx="4527607" cy="2714148"/>
          </a:xfrm>
        </p:grpSpPr>
        <p:pic>
          <p:nvPicPr>
            <p:cNvPr id="29" name="Picture 19" descr="https://encrypted-tbn3.google.com/images?q=tbn:ANd9GcTjeWg5es_-6WfDgRuwNx8uczK_R5xhhDEAYqGuUnPcxylQ1m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578" y="3522584"/>
              <a:ext cx="1883777" cy="994714"/>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4648200" y="4572000"/>
              <a:ext cx="976312"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334000" y="5410200"/>
              <a:ext cx="976312"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19800" y="4572000"/>
              <a:ext cx="976312"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862511" y="4724400"/>
              <a:ext cx="623889" cy="369332"/>
            </a:xfrm>
            <a:prstGeom prst="rect">
              <a:avLst/>
            </a:prstGeom>
            <a:noFill/>
          </p:spPr>
          <p:txBody>
            <a:bodyPr wrap="none" rtlCol="0">
              <a:spAutoFit/>
            </a:bodyPr>
            <a:lstStyle/>
            <a:p>
              <a:r>
                <a:rPr lang="en-US" b="1" smtClean="0"/>
                <a:t>User</a:t>
              </a:r>
              <a:endParaRPr lang="en-US" b="1"/>
            </a:p>
          </p:txBody>
        </p:sp>
        <p:sp>
          <p:nvSpPr>
            <p:cNvPr id="34" name="TextBox 33"/>
            <p:cNvSpPr txBox="1"/>
            <p:nvPr/>
          </p:nvSpPr>
          <p:spPr>
            <a:xfrm>
              <a:off x="6324600" y="4724400"/>
              <a:ext cx="503856" cy="369332"/>
            </a:xfrm>
            <a:prstGeom prst="rect">
              <a:avLst/>
            </a:prstGeom>
            <a:noFill/>
          </p:spPr>
          <p:txBody>
            <a:bodyPr wrap="none" rtlCol="0">
              <a:spAutoFit/>
            </a:bodyPr>
            <a:lstStyle/>
            <a:p>
              <a:r>
                <a:rPr lang="en-US" b="1" smtClean="0"/>
                <a:t>Tag</a:t>
              </a:r>
              <a:endParaRPr lang="en-US" b="1"/>
            </a:p>
          </p:txBody>
        </p:sp>
        <p:sp>
          <p:nvSpPr>
            <p:cNvPr id="35" name="TextBox 34"/>
            <p:cNvSpPr txBox="1"/>
            <p:nvPr/>
          </p:nvSpPr>
          <p:spPr>
            <a:xfrm>
              <a:off x="5410200" y="5574268"/>
              <a:ext cx="739305" cy="369332"/>
            </a:xfrm>
            <a:prstGeom prst="rect">
              <a:avLst/>
            </a:prstGeom>
            <a:noFill/>
          </p:spPr>
          <p:txBody>
            <a:bodyPr wrap="none" rtlCol="0">
              <a:spAutoFit/>
            </a:bodyPr>
            <a:lstStyle/>
            <a:p>
              <a:r>
                <a:rPr lang="en-US" b="1" smtClean="0"/>
                <a:t>Video</a:t>
              </a:r>
              <a:endParaRPr lang="en-US" b="1"/>
            </a:p>
          </p:txBody>
        </p:sp>
        <p:cxnSp>
          <p:nvCxnSpPr>
            <p:cNvPr id="36" name="Straight Connector 35"/>
            <p:cNvCxnSpPr>
              <a:endCxn id="31" idx="1"/>
            </p:cNvCxnSpPr>
            <p:nvPr/>
          </p:nvCxnSpPr>
          <p:spPr>
            <a:xfrm>
              <a:off x="5257800" y="5257800"/>
              <a:ext cx="219178" cy="2528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2" idx="4"/>
              <a:endCxn id="31" idx="7"/>
            </p:cNvCxnSpPr>
            <p:nvPr/>
          </p:nvCxnSpPr>
          <p:spPr>
            <a:xfrm flipH="1">
              <a:off x="6167334" y="5257800"/>
              <a:ext cx="340622" cy="2528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2" idx="2"/>
            </p:cNvCxnSpPr>
            <p:nvPr/>
          </p:nvCxnSpPr>
          <p:spPr>
            <a:xfrm flipH="1">
              <a:off x="5624512" y="4914900"/>
              <a:ext cx="3952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858000" y="5791200"/>
              <a:ext cx="577402" cy="369332"/>
            </a:xfrm>
            <a:prstGeom prst="rect">
              <a:avLst/>
            </a:prstGeom>
            <a:noFill/>
          </p:spPr>
          <p:txBody>
            <a:bodyPr wrap="none" rtlCol="0">
              <a:spAutoFit/>
            </a:bodyPr>
            <a:lstStyle/>
            <a:p>
              <a:r>
                <a:rPr lang="en-US" b="1" smtClean="0"/>
                <a:t>Arts</a:t>
              </a:r>
              <a:endParaRPr lang="en-US" b="1"/>
            </a:p>
          </p:txBody>
        </p:sp>
        <p:sp>
          <p:nvSpPr>
            <p:cNvPr id="40" name="TextBox 39"/>
            <p:cNvSpPr txBox="1"/>
            <p:nvPr/>
          </p:nvSpPr>
          <p:spPr>
            <a:xfrm>
              <a:off x="7436422" y="5791200"/>
              <a:ext cx="891591" cy="369332"/>
            </a:xfrm>
            <a:prstGeom prst="rect">
              <a:avLst/>
            </a:prstGeom>
            <a:noFill/>
          </p:spPr>
          <p:txBody>
            <a:bodyPr wrap="none" rtlCol="0">
              <a:spAutoFit/>
            </a:bodyPr>
            <a:lstStyle/>
            <a:p>
              <a:r>
                <a:rPr lang="en-US" b="1" smtClean="0"/>
                <a:t>Science</a:t>
              </a:r>
              <a:endParaRPr lang="en-US" b="1"/>
            </a:p>
          </p:txBody>
        </p:sp>
        <p:sp>
          <p:nvSpPr>
            <p:cNvPr id="41" name="TextBox 40"/>
            <p:cNvSpPr txBox="1"/>
            <p:nvPr/>
          </p:nvSpPr>
          <p:spPr>
            <a:xfrm>
              <a:off x="7795209" y="5562600"/>
              <a:ext cx="915764" cy="369332"/>
            </a:xfrm>
            <a:prstGeom prst="rect">
              <a:avLst/>
            </a:prstGeom>
            <a:noFill/>
          </p:spPr>
          <p:txBody>
            <a:bodyPr wrap="none" rtlCol="0">
              <a:spAutoFit/>
            </a:bodyPr>
            <a:lstStyle/>
            <a:p>
              <a:r>
                <a:rPr lang="en-US" b="1" smtClean="0"/>
                <a:t>Fashion</a:t>
              </a:r>
              <a:endParaRPr lang="en-US" b="1"/>
            </a:p>
          </p:txBody>
        </p:sp>
        <p:sp>
          <p:nvSpPr>
            <p:cNvPr id="42" name="TextBox 41"/>
            <p:cNvSpPr txBox="1"/>
            <p:nvPr/>
          </p:nvSpPr>
          <p:spPr>
            <a:xfrm>
              <a:off x="8382000" y="5867400"/>
              <a:ext cx="793807" cy="369332"/>
            </a:xfrm>
            <a:prstGeom prst="rect">
              <a:avLst/>
            </a:prstGeom>
            <a:noFill/>
          </p:spPr>
          <p:txBody>
            <a:bodyPr wrap="none" rtlCol="0">
              <a:spAutoFit/>
            </a:bodyPr>
            <a:lstStyle/>
            <a:p>
              <a:r>
                <a:rPr lang="en-US" b="1" smtClean="0"/>
                <a:t>Sports</a:t>
              </a:r>
              <a:endParaRPr lang="en-US" b="1"/>
            </a:p>
          </p:txBody>
        </p:sp>
        <p:cxnSp>
          <p:nvCxnSpPr>
            <p:cNvPr id="43" name="Straight Arrow Connector 42"/>
            <p:cNvCxnSpPr/>
            <p:nvPr/>
          </p:nvCxnSpPr>
          <p:spPr>
            <a:xfrm flipH="1">
              <a:off x="7140289" y="5257800"/>
              <a:ext cx="425987" cy="4894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7566277" y="5416801"/>
              <a:ext cx="228932" cy="3743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8113089" y="5384216"/>
              <a:ext cx="140002" cy="2197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42" idx="0"/>
            </p:cNvCxnSpPr>
            <p:nvPr/>
          </p:nvCxnSpPr>
          <p:spPr>
            <a:xfrm>
              <a:off x="8572307" y="5384216"/>
              <a:ext cx="206597" cy="4831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7" name="Picture 13" descr="https://encrypted-tbn1.google.com/images?q=tbn:ANd9GcQ4NEXVwxP5MKwoMkUGNWNvIKoQw1dDiGvfKaa6nidSxzGcJMQE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733800"/>
              <a:ext cx="923925" cy="923925"/>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rot="19490413">
              <a:off x="6957224" y="4131447"/>
              <a:ext cx="850619" cy="171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smtClean="0">
                  <a:solidFill>
                    <a:schemeClr val="tx1"/>
                  </a:solidFill>
                </a:rPr>
                <a:t>MARKETER</a:t>
              </a:r>
              <a:endParaRPr lang="en-US" sz="1100">
                <a:solidFill>
                  <a:schemeClr val="tx1"/>
                </a:solidFill>
              </a:endParaRPr>
            </a:p>
          </p:txBody>
        </p:sp>
        <p:pic>
          <p:nvPicPr>
            <p:cNvPr id="49" name="Picture 17" descr="https://encrypted-tbn1.google.com/images?q=tbn:ANd9GcTJU7bar0AkHG5g7vQKvzKDsUzFMeGHbqYRB4aLjarvw4lqRlgyw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9748" y="4489662"/>
              <a:ext cx="788853" cy="8509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76200" y="609600"/>
            <a:ext cx="4767603" cy="3036332"/>
            <a:chOff x="76200" y="3124200"/>
            <a:chExt cx="4767603" cy="3036332"/>
          </a:xfrm>
        </p:grpSpPr>
        <p:pic>
          <p:nvPicPr>
            <p:cNvPr id="7" name="Picture 5" descr="https://encrypted-tbn3.google.com/images?q=tbn:ANd9GcT7osOW-JTHGiOZfY87oJ3PXS8-R9saxWtpYRTD-ojVamRx0LqY3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124200"/>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228600" y="4495800"/>
              <a:ext cx="976312"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14400" y="5334000"/>
              <a:ext cx="976312"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00200" y="4495800"/>
              <a:ext cx="976312"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42911" y="4648200"/>
              <a:ext cx="623889" cy="369332"/>
            </a:xfrm>
            <a:prstGeom prst="rect">
              <a:avLst/>
            </a:prstGeom>
            <a:noFill/>
          </p:spPr>
          <p:txBody>
            <a:bodyPr wrap="none" rtlCol="0">
              <a:spAutoFit/>
            </a:bodyPr>
            <a:lstStyle/>
            <a:p>
              <a:r>
                <a:rPr lang="en-US" b="1" smtClean="0"/>
                <a:t>User</a:t>
              </a:r>
              <a:endParaRPr lang="en-US" b="1"/>
            </a:p>
          </p:txBody>
        </p:sp>
        <p:sp>
          <p:nvSpPr>
            <p:cNvPr id="12" name="TextBox 11"/>
            <p:cNvSpPr txBox="1"/>
            <p:nvPr/>
          </p:nvSpPr>
          <p:spPr>
            <a:xfrm>
              <a:off x="1905000" y="4648200"/>
              <a:ext cx="503856" cy="369332"/>
            </a:xfrm>
            <a:prstGeom prst="rect">
              <a:avLst/>
            </a:prstGeom>
            <a:noFill/>
          </p:spPr>
          <p:txBody>
            <a:bodyPr wrap="none" rtlCol="0">
              <a:spAutoFit/>
            </a:bodyPr>
            <a:lstStyle/>
            <a:p>
              <a:r>
                <a:rPr lang="en-US" b="1" smtClean="0"/>
                <a:t>Tag</a:t>
              </a:r>
              <a:endParaRPr lang="en-US" b="1"/>
            </a:p>
          </p:txBody>
        </p:sp>
        <p:sp>
          <p:nvSpPr>
            <p:cNvPr id="13" name="TextBox 12"/>
            <p:cNvSpPr txBox="1"/>
            <p:nvPr/>
          </p:nvSpPr>
          <p:spPr>
            <a:xfrm>
              <a:off x="1113425" y="5498068"/>
              <a:ext cx="562975" cy="369332"/>
            </a:xfrm>
            <a:prstGeom prst="rect">
              <a:avLst/>
            </a:prstGeom>
            <a:noFill/>
          </p:spPr>
          <p:txBody>
            <a:bodyPr wrap="none" rtlCol="0">
              <a:spAutoFit/>
            </a:bodyPr>
            <a:lstStyle/>
            <a:p>
              <a:r>
                <a:rPr lang="en-US" b="1" smtClean="0"/>
                <a:t>URL</a:t>
              </a:r>
              <a:endParaRPr lang="en-US" b="1"/>
            </a:p>
          </p:txBody>
        </p:sp>
        <p:cxnSp>
          <p:nvCxnSpPr>
            <p:cNvPr id="14" name="Straight Connector 13"/>
            <p:cNvCxnSpPr>
              <a:endCxn id="9" idx="1"/>
            </p:cNvCxnSpPr>
            <p:nvPr/>
          </p:nvCxnSpPr>
          <p:spPr>
            <a:xfrm>
              <a:off x="838200" y="5181600"/>
              <a:ext cx="219178" cy="2528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4"/>
              <a:endCxn id="9" idx="7"/>
            </p:cNvCxnSpPr>
            <p:nvPr/>
          </p:nvCxnSpPr>
          <p:spPr>
            <a:xfrm flipH="1">
              <a:off x="1747734" y="5181600"/>
              <a:ext cx="340622" cy="2528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2"/>
            </p:cNvCxnSpPr>
            <p:nvPr/>
          </p:nvCxnSpPr>
          <p:spPr>
            <a:xfrm flipH="1">
              <a:off x="1204912" y="4838700"/>
              <a:ext cx="3952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1" descr="https://encrypted-tbn1.google.com/images?q=tbn:ANd9GcQQ182EjXEbjHybSNwzPE_i0tJJFctkUlKVYhVFW4NyigAbng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571" y="4191429"/>
              <a:ext cx="1149172" cy="114917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438400" y="5715000"/>
              <a:ext cx="577402" cy="369332"/>
            </a:xfrm>
            <a:prstGeom prst="rect">
              <a:avLst/>
            </a:prstGeom>
            <a:noFill/>
          </p:spPr>
          <p:txBody>
            <a:bodyPr wrap="none" rtlCol="0">
              <a:spAutoFit/>
            </a:bodyPr>
            <a:lstStyle/>
            <a:p>
              <a:r>
                <a:rPr lang="en-US" b="1" smtClean="0"/>
                <a:t>Arts</a:t>
              </a:r>
              <a:endParaRPr lang="en-US" b="1"/>
            </a:p>
          </p:txBody>
        </p:sp>
        <p:sp>
          <p:nvSpPr>
            <p:cNvPr id="19" name="TextBox 18"/>
            <p:cNvSpPr txBox="1"/>
            <p:nvPr/>
          </p:nvSpPr>
          <p:spPr>
            <a:xfrm>
              <a:off x="3016822" y="5715000"/>
              <a:ext cx="891591" cy="369332"/>
            </a:xfrm>
            <a:prstGeom prst="rect">
              <a:avLst/>
            </a:prstGeom>
            <a:noFill/>
          </p:spPr>
          <p:txBody>
            <a:bodyPr wrap="none" rtlCol="0">
              <a:spAutoFit/>
            </a:bodyPr>
            <a:lstStyle/>
            <a:p>
              <a:r>
                <a:rPr lang="en-US" b="1" smtClean="0"/>
                <a:t>Science</a:t>
              </a:r>
              <a:endParaRPr lang="en-US" b="1"/>
            </a:p>
          </p:txBody>
        </p:sp>
        <p:sp>
          <p:nvSpPr>
            <p:cNvPr id="20" name="TextBox 19"/>
            <p:cNvSpPr txBox="1"/>
            <p:nvPr/>
          </p:nvSpPr>
          <p:spPr>
            <a:xfrm>
              <a:off x="3375609" y="5486400"/>
              <a:ext cx="915764" cy="369332"/>
            </a:xfrm>
            <a:prstGeom prst="rect">
              <a:avLst/>
            </a:prstGeom>
            <a:noFill/>
          </p:spPr>
          <p:txBody>
            <a:bodyPr wrap="none" rtlCol="0">
              <a:spAutoFit/>
            </a:bodyPr>
            <a:lstStyle/>
            <a:p>
              <a:r>
                <a:rPr lang="en-US" b="1" smtClean="0"/>
                <a:t>Fashion</a:t>
              </a:r>
              <a:endParaRPr lang="en-US" b="1"/>
            </a:p>
          </p:txBody>
        </p:sp>
        <p:sp>
          <p:nvSpPr>
            <p:cNvPr id="21" name="TextBox 20"/>
            <p:cNvSpPr txBox="1"/>
            <p:nvPr/>
          </p:nvSpPr>
          <p:spPr>
            <a:xfrm>
              <a:off x="4049996" y="5791200"/>
              <a:ext cx="793807" cy="369332"/>
            </a:xfrm>
            <a:prstGeom prst="rect">
              <a:avLst/>
            </a:prstGeom>
            <a:noFill/>
          </p:spPr>
          <p:txBody>
            <a:bodyPr wrap="none" rtlCol="0">
              <a:spAutoFit/>
            </a:bodyPr>
            <a:lstStyle/>
            <a:p>
              <a:r>
                <a:rPr lang="en-US" b="1" smtClean="0"/>
                <a:t>Sports</a:t>
              </a:r>
              <a:endParaRPr lang="en-US" b="1"/>
            </a:p>
          </p:txBody>
        </p:sp>
        <p:cxnSp>
          <p:nvCxnSpPr>
            <p:cNvPr id="22" name="Straight Arrow Connector 21"/>
            <p:cNvCxnSpPr/>
            <p:nvPr/>
          </p:nvCxnSpPr>
          <p:spPr>
            <a:xfrm flipH="1">
              <a:off x="2720689" y="5181600"/>
              <a:ext cx="425987" cy="4894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146677" y="5340601"/>
              <a:ext cx="228932" cy="3743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693489" y="5308016"/>
              <a:ext cx="140002" cy="2197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21" idx="0"/>
            </p:cNvCxnSpPr>
            <p:nvPr/>
          </p:nvCxnSpPr>
          <p:spPr>
            <a:xfrm>
              <a:off x="4240303" y="5308016"/>
              <a:ext cx="206597" cy="4831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13" descr="https://encrypted-tbn1.google.com/images?q=tbn:ANd9GcQ4NEXVwxP5MKwoMkUGNWNvIKoQw1dDiGvfKaa6nidSxzGcJMQE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657600"/>
              <a:ext cx="923925" cy="92392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rot="19490413">
              <a:off x="2537624" y="4055247"/>
              <a:ext cx="850619" cy="171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EXPERT</a:t>
              </a:r>
              <a:endParaRPr lang="en-US" sz="1600">
                <a:solidFill>
                  <a:schemeClr val="tx1"/>
                </a:solidFill>
              </a:endParaRPr>
            </a:p>
          </p:txBody>
        </p:sp>
      </p:grpSp>
      <p:sp>
        <p:nvSpPr>
          <p:cNvPr id="2" name="Title 1"/>
          <p:cNvSpPr>
            <a:spLocks noGrp="1"/>
          </p:cNvSpPr>
          <p:nvPr>
            <p:ph type="title"/>
          </p:nvPr>
        </p:nvSpPr>
        <p:spPr/>
        <p:txBody>
          <a:bodyPr>
            <a:normAutofit/>
          </a:bodyPr>
          <a:lstStyle/>
          <a:p>
            <a:r>
              <a:rPr lang="en-US"/>
              <a:t>Real-life </a:t>
            </a:r>
            <a:r>
              <a:rPr lang="en-US" smtClean="0"/>
              <a:t>Examples</a:t>
            </a:r>
            <a:endParaRPr lang="en-US"/>
          </a:p>
        </p:txBody>
      </p:sp>
      <p:sp>
        <p:nvSpPr>
          <p:cNvPr id="4" name="Date Placeholder 3"/>
          <p:cNvSpPr>
            <a:spLocks noGrp="1"/>
          </p:cNvSpPr>
          <p:nvPr>
            <p:ph type="dt" sz="half" idx="10"/>
          </p:nvPr>
        </p:nvSpPr>
        <p:spPr/>
        <p:txBody>
          <a:bodyPr/>
          <a:lstStyle/>
          <a:p>
            <a:fld id="{E1274D31-97A1-4915-A37D-9CF0FFC12750}" type="datetime1">
              <a:rPr lang="en-US" smtClean="0"/>
              <a:t>25 Sep 2013</a:t>
            </a:fld>
            <a:endParaRPr lang="en-US"/>
          </a:p>
        </p:txBody>
      </p:sp>
      <p:sp>
        <p:nvSpPr>
          <p:cNvPr id="5" name="Footer Placeholder 4"/>
          <p:cNvSpPr>
            <a:spLocks noGrp="1"/>
          </p:cNvSpPr>
          <p:nvPr>
            <p:ph type="ftr" sz="quarter" idx="11"/>
          </p:nvPr>
        </p:nvSpPr>
        <p:spPr/>
        <p:txBody>
          <a:bodyPr/>
          <a:lstStyle/>
          <a:p>
            <a:r>
              <a:rPr lang="en-US" altLang="zh-CN" smtClean="0"/>
              <a:t>gmanish@microsoft.com</a:t>
            </a:r>
            <a:endParaRPr lang="zh-CN" altLang="en-US" dirty="0" smtClean="0"/>
          </a:p>
        </p:txBody>
      </p:sp>
    </p:spTree>
    <p:extLst>
      <p:ext uri="{BB962C8B-B14F-4D97-AF65-F5344CB8AC3E}">
        <p14:creationId xmlns:p14="http://schemas.microsoft.com/office/powerpoint/2010/main" val="144405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mtClean="0"/>
              <a:t>Existing Work</a:t>
            </a:r>
            <a:endParaRPr lang="en-US" sz="4000" b="1"/>
          </a:p>
        </p:txBody>
      </p:sp>
      <p:sp>
        <p:nvSpPr>
          <p:cNvPr id="3" name="Content Placeholder 2"/>
          <p:cNvSpPr>
            <a:spLocks noGrp="1"/>
          </p:cNvSpPr>
          <p:nvPr>
            <p:ph idx="1"/>
          </p:nvPr>
        </p:nvSpPr>
        <p:spPr>
          <a:xfrm>
            <a:off x="457200" y="1295400"/>
            <a:ext cx="8229600" cy="4953000"/>
          </a:xfrm>
        </p:spPr>
        <p:txBody>
          <a:bodyPr>
            <a:normAutofit lnSpcReduction="10000"/>
          </a:bodyPr>
          <a:lstStyle/>
          <a:p>
            <a:r>
              <a:rPr lang="en-US" smtClean="0"/>
              <a:t>Outlier Detection for Networks with Global Context</a:t>
            </a:r>
          </a:p>
          <a:p>
            <a:pPr lvl="1"/>
            <a:r>
              <a:rPr lang="en-US" smtClean="0"/>
              <a:t>Sub-Structure</a:t>
            </a:r>
            <a:r>
              <a:rPr lang="en-US"/>
              <a:t> </a:t>
            </a:r>
            <a:r>
              <a:rPr lang="en-US" smtClean="0"/>
              <a:t>Outliers </a:t>
            </a:r>
            <a:r>
              <a:rPr lang="en-US"/>
              <a:t>[Noble and Cook, 2003], SCAN [Xu et al., 2007</a:t>
            </a:r>
            <a:r>
              <a:rPr lang="en-US" smtClean="0"/>
              <a:t>], Stream </a:t>
            </a:r>
            <a:r>
              <a:rPr lang="en-US"/>
              <a:t>Outliers [Aggarwal et al., 2011b</a:t>
            </a:r>
            <a:r>
              <a:rPr lang="en-US" smtClean="0"/>
              <a:t>]</a:t>
            </a:r>
          </a:p>
          <a:p>
            <a:pPr lvl="1"/>
            <a:r>
              <a:rPr lang="en-US" smtClean="0"/>
              <a:t>Global versus community context</a:t>
            </a:r>
          </a:p>
          <a:p>
            <a:r>
              <a:rPr lang="en-US"/>
              <a:t>Outlier Detection for </a:t>
            </a:r>
            <a:r>
              <a:rPr lang="en-US" smtClean="0"/>
              <a:t>Homogeneous Networks</a:t>
            </a:r>
            <a:endParaRPr lang="en-US"/>
          </a:p>
          <a:p>
            <a:pPr lvl="1"/>
            <a:r>
              <a:rPr lang="en-US"/>
              <a:t>Community outlier detection algorithms [Gao et al., 2010</a:t>
            </a:r>
            <a:r>
              <a:rPr lang="en-US" smtClean="0"/>
              <a:t>], [</a:t>
            </a:r>
            <a:r>
              <a:rPr lang="en-US"/>
              <a:t>Gupta et al., 2012a], [Gupta et al., 2012b</a:t>
            </a:r>
            <a:r>
              <a:rPr lang="en-US" smtClean="0"/>
              <a:t>]</a:t>
            </a:r>
          </a:p>
          <a:p>
            <a:pPr lvl="1"/>
            <a:r>
              <a:rPr lang="en-US" smtClean="0"/>
              <a:t>Homogeneous versus heterogeneous networks.</a:t>
            </a:r>
          </a:p>
        </p:txBody>
      </p:sp>
      <p:sp>
        <p:nvSpPr>
          <p:cNvPr id="4" name="Date Placeholder 3"/>
          <p:cNvSpPr>
            <a:spLocks noGrp="1"/>
          </p:cNvSpPr>
          <p:nvPr>
            <p:ph type="dt" sz="half" idx="10"/>
          </p:nvPr>
        </p:nvSpPr>
        <p:spPr/>
        <p:txBody>
          <a:bodyPr/>
          <a:lstStyle/>
          <a:p>
            <a:fld id="{6B687A8F-D603-4537-AFEC-B78E941B32F8}" type="datetime1">
              <a:rPr lang="en-US" smtClean="0"/>
              <a:t>25 Sep 2013</a:t>
            </a:fld>
            <a:endParaRPr lang="en-US"/>
          </a:p>
        </p:txBody>
      </p:sp>
      <p:sp>
        <p:nvSpPr>
          <p:cNvPr id="6" name="Footer Placeholder 5"/>
          <p:cNvSpPr>
            <a:spLocks noGrp="1"/>
          </p:cNvSpPr>
          <p:nvPr>
            <p:ph type="ftr" sz="quarter" idx="11"/>
          </p:nvPr>
        </p:nvSpPr>
        <p:spPr/>
        <p:txBody>
          <a:bodyPr/>
          <a:lstStyle/>
          <a:p>
            <a:r>
              <a:rPr lang="en-US" altLang="zh-CN" smtClean="0"/>
              <a:t>gmanish@microsoft.com</a:t>
            </a:r>
            <a:endParaRPr lang="zh-CN" altLang="en-US" dirty="0" smtClean="0"/>
          </a:p>
        </p:txBody>
      </p:sp>
    </p:spTree>
    <p:extLst>
      <p:ext uri="{BB962C8B-B14F-4D97-AF65-F5344CB8AC3E}">
        <p14:creationId xmlns:p14="http://schemas.microsoft.com/office/powerpoint/2010/main" val="3443003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smtClean="0"/>
              <a:t>Our Approach in Brief</a:t>
            </a:r>
            <a:endParaRPr lang="en-US" sz="4000"/>
          </a:p>
        </p:txBody>
      </p:sp>
      <p:sp>
        <p:nvSpPr>
          <p:cNvPr id="10" name="Footer Placeholder 9"/>
          <p:cNvSpPr>
            <a:spLocks noGrp="1"/>
          </p:cNvSpPr>
          <p:nvPr>
            <p:ph type="ftr" sz="quarter" idx="11"/>
          </p:nvPr>
        </p:nvSpPr>
        <p:spPr/>
        <p:txBody>
          <a:bodyPr/>
          <a:lstStyle/>
          <a:p>
            <a:r>
              <a:rPr lang="en-US" altLang="zh-CN" smtClean="0"/>
              <a:t>gmanish@microsoft.com</a:t>
            </a:r>
            <a:endParaRPr lang="zh-CN" altLang="en-US" dirty="0" smtClean="0"/>
          </a:p>
        </p:txBody>
      </p:sp>
      <p:sp>
        <p:nvSpPr>
          <p:cNvPr id="46" name="Cloud 45"/>
          <p:cNvSpPr/>
          <p:nvPr/>
        </p:nvSpPr>
        <p:spPr>
          <a:xfrm>
            <a:off x="228600" y="2490242"/>
            <a:ext cx="1676400" cy="17007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7" name="Object 46"/>
          <p:cNvGraphicFramePr>
            <a:graphicFrameLocks noChangeAspect="1"/>
          </p:cNvGraphicFramePr>
          <p:nvPr>
            <p:extLst>
              <p:ext uri="{D42A27DB-BD31-4B8C-83A1-F6EECF244321}">
                <p14:modId xmlns:p14="http://schemas.microsoft.com/office/powerpoint/2010/main" val="2445222316"/>
              </p:ext>
            </p:extLst>
          </p:nvPr>
        </p:nvGraphicFramePr>
        <p:xfrm>
          <a:off x="2895600" y="1289951"/>
          <a:ext cx="906462" cy="1423988"/>
        </p:xfrm>
        <a:graphic>
          <a:graphicData uri="http://schemas.openxmlformats.org/presentationml/2006/ole">
            <mc:AlternateContent xmlns:mc="http://schemas.openxmlformats.org/markup-compatibility/2006">
              <mc:Choice xmlns:v="urn:schemas-microsoft-com:vml" Requires="v">
                <p:oleObj spid="_x0000_s3240" name="Equation" r:id="rId4" imgW="1358640" imgH="1600200" progId="Equation.3">
                  <p:embed/>
                </p:oleObj>
              </mc:Choice>
              <mc:Fallback>
                <p:oleObj name="Equation" r:id="rId4" imgW="135864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289951"/>
                        <a:ext cx="906462"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94826170"/>
              </p:ext>
            </p:extLst>
          </p:nvPr>
        </p:nvGraphicFramePr>
        <p:xfrm>
          <a:off x="2895600" y="2706688"/>
          <a:ext cx="906463" cy="1423987"/>
        </p:xfrm>
        <a:graphic>
          <a:graphicData uri="http://schemas.openxmlformats.org/presentationml/2006/ole">
            <mc:AlternateContent xmlns:mc="http://schemas.openxmlformats.org/markup-compatibility/2006">
              <mc:Choice xmlns:v="urn:schemas-microsoft-com:vml" Requires="v">
                <p:oleObj spid="_x0000_s3241" name="Equation" r:id="rId6" imgW="1358900" imgH="1600200" progId="Equation.3">
                  <p:embed/>
                </p:oleObj>
              </mc:Choice>
              <mc:Fallback>
                <p:oleObj name="Equation" r:id="rId6" imgW="135890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706688"/>
                        <a:ext cx="906463" cy="1423987"/>
                      </a:xfrm>
                      <a:prstGeom prst="rect">
                        <a:avLst/>
                      </a:prstGeom>
                      <a:noFill/>
                      <a:ln>
                        <a:noFill/>
                      </a:ln>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1742072047"/>
              </p:ext>
            </p:extLst>
          </p:nvPr>
        </p:nvGraphicFramePr>
        <p:xfrm>
          <a:off x="2895600" y="4251380"/>
          <a:ext cx="906463" cy="1423987"/>
        </p:xfrm>
        <a:graphic>
          <a:graphicData uri="http://schemas.openxmlformats.org/presentationml/2006/ole">
            <mc:AlternateContent xmlns:mc="http://schemas.openxmlformats.org/markup-compatibility/2006">
              <mc:Choice xmlns:v="urn:schemas-microsoft-com:vml" Requires="v">
                <p:oleObj spid="_x0000_s3242" name="Equation" r:id="rId7" imgW="1358900" imgH="1600200" progId="Equation.3">
                  <p:embed/>
                </p:oleObj>
              </mc:Choice>
              <mc:Fallback>
                <p:oleObj name="Equation" r:id="rId7" imgW="135890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251380"/>
                        <a:ext cx="906463"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 name="Rectangle 50"/>
          <p:cNvSpPr/>
          <p:nvPr/>
        </p:nvSpPr>
        <p:spPr>
          <a:xfrm>
            <a:off x="4267200" y="2911475"/>
            <a:ext cx="10668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chemeClr val="tx1"/>
                </a:solidFill>
              </a:rPr>
              <a:t>Joint NMF</a:t>
            </a:r>
            <a:endParaRPr lang="en-US" sz="3000">
              <a:solidFill>
                <a:schemeClr val="tx1"/>
              </a:solidFill>
            </a:endParaRPr>
          </a:p>
        </p:txBody>
      </p:sp>
      <p:sp>
        <p:nvSpPr>
          <p:cNvPr id="52" name="TextBox 51"/>
          <p:cNvSpPr txBox="1"/>
          <p:nvPr/>
        </p:nvSpPr>
        <p:spPr>
          <a:xfrm>
            <a:off x="3810000" y="2465943"/>
            <a:ext cx="375424" cy="369332"/>
          </a:xfrm>
          <a:prstGeom prst="rect">
            <a:avLst/>
          </a:prstGeom>
          <a:noFill/>
        </p:spPr>
        <p:txBody>
          <a:bodyPr wrap="none" rtlCol="0">
            <a:spAutoFit/>
          </a:bodyPr>
          <a:lstStyle/>
          <a:p>
            <a:r>
              <a:rPr lang="en-US" smtClean="0"/>
              <a:t>T</a:t>
            </a:r>
            <a:r>
              <a:rPr lang="en-US" baseline="-25000" smtClean="0"/>
              <a:t>1</a:t>
            </a:r>
            <a:endParaRPr lang="en-US" baseline="-25000"/>
          </a:p>
        </p:txBody>
      </p:sp>
      <p:sp>
        <p:nvSpPr>
          <p:cNvPr id="53" name="TextBox 52"/>
          <p:cNvSpPr txBox="1"/>
          <p:nvPr/>
        </p:nvSpPr>
        <p:spPr>
          <a:xfrm>
            <a:off x="3815576" y="3989943"/>
            <a:ext cx="375424" cy="369332"/>
          </a:xfrm>
          <a:prstGeom prst="rect">
            <a:avLst/>
          </a:prstGeom>
          <a:noFill/>
        </p:spPr>
        <p:txBody>
          <a:bodyPr wrap="none" rtlCol="0">
            <a:spAutoFit/>
          </a:bodyPr>
          <a:lstStyle/>
          <a:p>
            <a:r>
              <a:rPr lang="en-US" smtClean="0"/>
              <a:t>T</a:t>
            </a:r>
            <a:r>
              <a:rPr lang="en-US" baseline="-25000" smtClean="0"/>
              <a:t>2</a:t>
            </a:r>
            <a:endParaRPr lang="en-US" baseline="-25000"/>
          </a:p>
        </p:txBody>
      </p:sp>
      <p:sp>
        <p:nvSpPr>
          <p:cNvPr id="55" name="TextBox 54"/>
          <p:cNvSpPr txBox="1"/>
          <p:nvPr/>
        </p:nvSpPr>
        <p:spPr>
          <a:xfrm>
            <a:off x="3810000" y="5574268"/>
            <a:ext cx="375424" cy="369332"/>
          </a:xfrm>
          <a:prstGeom prst="rect">
            <a:avLst/>
          </a:prstGeom>
          <a:noFill/>
        </p:spPr>
        <p:txBody>
          <a:bodyPr wrap="none" rtlCol="0">
            <a:spAutoFit/>
          </a:bodyPr>
          <a:lstStyle/>
          <a:p>
            <a:r>
              <a:rPr lang="en-US" smtClean="0"/>
              <a:t>T</a:t>
            </a:r>
            <a:r>
              <a:rPr lang="en-US" baseline="-25000" smtClean="0"/>
              <a:t>3</a:t>
            </a:r>
            <a:endParaRPr lang="en-US" baseline="-25000"/>
          </a:p>
        </p:txBody>
      </p:sp>
      <p:sp>
        <p:nvSpPr>
          <p:cNvPr id="56" name="Rectangle 55"/>
          <p:cNvSpPr/>
          <p:nvPr/>
        </p:nvSpPr>
        <p:spPr>
          <a:xfrm>
            <a:off x="5709458" y="1324237"/>
            <a:ext cx="345671" cy="132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324600" y="1821626"/>
            <a:ext cx="345671" cy="331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715000" y="2804303"/>
            <a:ext cx="345671" cy="132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330142" y="3301692"/>
            <a:ext cx="345671" cy="331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744787" y="4267200"/>
            <a:ext cx="345671" cy="132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359929" y="4764589"/>
            <a:ext cx="345671" cy="331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6019800" y="2465943"/>
            <a:ext cx="468398" cy="369332"/>
          </a:xfrm>
          <a:prstGeom prst="rect">
            <a:avLst/>
          </a:prstGeom>
          <a:noFill/>
        </p:spPr>
        <p:txBody>
          <a:bodyPr wrap="none" rtlCol="0">
            <a:spAutoFit/>
          </a:bodyPr>
          <a:lstStyle/>
          <a:p>
            <a:r>
              <a:rPr lang="en-US"/>
              <a:t>W</a:t>
            </a:r>
            <a:r>
              <a:rPr lang="en-US" baseline="-25000" smtClean="0"/>
              <a:t>1</a:t>
            </a:r>
            <a:endParaRPr lang="en-US" baseline="-25000"/>
          </a:p>
        </p:txBody>
      </p:sp>
      <p:sp>
        <p:nvSpPr>
          <p:cNvPr id="66" name="TextBox 65"/>
          <p:cNvSpPr txBox="1"/>
          <p:nvPr/>
        </p:nvSpPr>
        <p:spPr>
          <a:xfrm>
            <a:off x="6019800" y="3913743"/>
            <a:ext cx="468398" cy="369332"/>
          </a:xfrm>
          <a:prstGeom prst="rect">
            <a:avLst/>
          </a:prstGeom>
          <a:noFill/>
        </p:spPr>
        <p:txBody>
          <a:bodyPr wrap="none" rtlCol="0">
            <a:spAutoFit/>
          </a:bodyPr>
          <a:lstStyle/>
          <a:p>
            <a:r>
              <a:rPr lang="en-US" smtClean="0"/>
              <a:t>W</a:t>
            </a:r>
            <a:r>
              <a:rPr lang="en-US" baseline="-25000" smtClean="0"/>
              <a:t>2</a:t>
            </a:r>
            <a:endParaRPr lang="en-US" baseline="-25000"/>
          </a:p>
        </p:txBody>
      </p:sp>
      <p:sp>
        <p:nvSpPr>
          <p:cNvPr id="67" name="TextBox 66"/>
          <p:cNvSpPr txBox="1"/>
          <p:nvPr/>
        </p:nvSpPr>
        <p:spPr>
          <a:xfrm>
            <a:off x="6019800" y="5410200"/>
            <a:ext cx="468398" cy="369332"/>
          </a:xfrm>
          <a:prstGeom prst="rect">
            <a:avLst/>
          </a:prstGeom>
          <a:noFill/>
        </p:spPr>
        <p:txBody>
          <a:bodyPr wrap="none" rtlCol="0">
            <a:spAutoFit/>
          </a:bodyPr>
          <a:lstStyle/>
          <a:p>
            <a:r>
              <a:rPr lang="en-US" smtClean="0"/>
              <a:t>W</a:t>
            </a:r>
            <a:r>
              <a:rPr lang="en-US" baseline="-25000" smtClean="0"/>
              <a:t>3</a:t>
            </a:r>
            <a:endParaRPr lang="en-US" baseline="-25000"/>
          </a:p>
        </p:txBody>
      </p:sp>
      <p:sp>
        <p:nvSpPr>
          <p:cNvPr id="68" name="TextBox 67"/>
          <p:cNvSpPr txBox="1"/>
          <p:nvPr/>
        </p:nvSpPr>
        <p:spPr>
          <a:xfrm>
            <a:off x="6618202" y="2084943"/>
            <a:ext cx="407484" cy="369332"/>
          </a:xfrm>
          <a:prstGeom prst="rect">
            <a:avLst/>
          </a:prstGeom>
          <a:noFill/>
        </p:spPr>
        <p:txBody>
          <a:bodyPr wrap="none" rtlCol="0">
            <a:spAutoFit/>
          </a:bodyPr>
          <a:lstStyle/>
          <a:p>
            <a:r>
              <a:rPr lang="en-US" smtClean="0"/>
              <a:t>H</a:t>
            </a:r>
            <a:r>
              <a:rPr lang="en-US" baseline="-25000" smtClean="0"/>
              <a:t>1</a:t>
            </a:r>
            <a:endParaRPr lang="en-US" baseline="-25000"/>
          </a:p>
        </p:txBody>
      </p:sp>
      <p:sp>
        <p:nvSpPr>
          <p:cNvPr id="69" name="TextBox 68"/>
          <p:cNvSpPr txBox="1"/>
          <p:nvPr/>
        </p:nvSpPr>
        <p:spPr>
          <a:xfrm>
            <a:off x="6629400" y="3521075"/>
            <a:ext cx="407484" cy="369332"/>
          </a:xfrm>
          <a:prstGeom prst="rect">
            <a:avLst/>
          </a:prstGeom>
          <a:noFill/>
        </p:spPr>
        <p:txBody>
          <a:bodyPr wrap="none" rtlCol="0">
            <a:spAutoFit/>
          </a:bodyPr>
          <a:lstStyle/>
          <a:p>
            <a:r>
              <a:rPr lang="en-US" smtClean="0"/>
              <a:t>H</a:t>
            </a:r>
            <a:r>
              <a:rPr lang="en-US" baseline="-25000" smtClean="0"/>
              <a:t>2</a:t>
            </a:r>
            <a:endParaRPr lang="en-US" baseline="-25000"/>
          </a:p>
        </p:txBody>
      </p:sp>
      <p:sp>
        <p:nvSpPr>
          <p:cNvPr id="70" name="TextBox 69"/>
          <p:cNvSpPr txBox="1"/>
          <p:nvPr/>
        </p:nvSpPr>
        <p:spPr>
          <a:xfrm>
            <a:off x="6629400" y="4964668"/>
            <a:ext cx="407484" cy="369332"/>
          </a:xfrm>
          <a:prstGeom prst="rect">
            <a:avLst/>
          </a:prstGeom>
          <a:noFill/>
        </p:spPr>
        <p:txBody>
          <a:bodyPr wrap="none" rtlCol="0">
            <a:spAutoFit/>
          </a:bodyPr>
          <a:lstStyle/>
          <a:p>
            <a:r>
              <a:rPr lang="en-US" smtClean="0"/>
              <a:t>H</a:t>
            </a:r>
            <a:r>
              <a:rPr lang="en-US" baseline="-25000" smtClean="0"/>
              <a:t>3</a:t>
            </a:r>
            <a:endParaRPr lang="en-US" baseline="-25000"/>
          </a:p>
        </p:txBody>
      </p:sp>
      <p:pic>
        <p:nvPicPr>
          <p:cNvPr id="71" name="Picture 11" descr="https://encrypted-tbn2.google.com/images?q=tbn:ANd9GcQtI2tB3F51q3vc3IwIt2O23gTVbRBXycLPubseinh_qv2AxsDwR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1198047"/>
            <a:ext cx="1071562" cy="10715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2" name="TextBox 71"/>
              <p:cNvSpPr txBox="1"/>
              <p:nvPr/>
            </p:nvSpPr>
            <p:spPr>
              <a:xfrm>
                <a:off x="7191519" y="2161143"/>
                <a:ext cx="1495281" cy="369332"/>
              </a:xfrm>
              <a:prstGeom prst="rect">
                <a:avLst/>
              </a:prstGeom>
              <a:noFill/>
            </p:spPr>
            <p:txBody>
              <a:bodyPr wrap="none" rtlCol="0">
                <a:spAutoFit/>
              </a:bodyPr>
              <a:lstStyle/>
              <a:p>
                <a:r>
                  <a:rPr lang="en-US" smtClean="0"/>
                  <a:t>Top </a:t>
                </a:r>
                <a14:m>
                  <m:oMath xmlns:m="http://schemas.openxmlformats.org/officeDocument/2006/math">
                    <m:r>
                      <a:rPr lang="en-US" b="0" i="1" smtClean="0">
                        <a:latin typeface="Cambria Math"/>
                      </a:rPr>
                      <m:t>𝜅</m:t>
                    </m:r>
                  </m:oMath>
                </a14:m>
                <a:r>
                  <a:rPr lang="en-US" smtClean="0"/>
                  <a:t> Outliers</a:t>
                </a:r>
                <a:endParaRPr lang="en-US"/>
              </a:p>
            </p:txBody>
          </p:sp>
        </mc:Choice>
        <mc:Fallback xmlns="">
          <p:sp>
            <p:nvSpPr>
              <p:cNvPr id="29" name="TextBox 28"/>
              <p:cNvSpPr txBox="1">
                <a:spLocks noRot="1" noChangeAspect="1" noMove="1" noResize="1" noEditPoints="1" noAdjustHandles="1" noChangeArrowheads="1" noChangeShapeType="1" noTextEdit="1"/>
              </p:cNvSpPr>
              <p:nvPr/>
            </p:nvSpPr>
            <p:spPr>
              <a:xfrm>
                <a:off x="7191519" y="2161143"/>
                <a:ext cx="1495281" cy="369332"/>
              </a:xfrm>
              <a:prstGeom prst="rect">
                <a:avLst/>
              </a:prstGeom>
              <a:blipFill rotWithShape="1">
                <a:blip r:embed="rId9"/>
                <a:stretch>
                  <a:fillRect l="-3673" t="-8333" r="-3265" b="-26667"/>
                </a:stretch>
              </a:blipFill>
            </p:spPr>
            <p:txBody>
              <a:bodyPr/>
              <a:lstStyle/>
              <a:p>
                <a:r>
                  <a:rPr lang="en-US">
                    <a:noFill/>
                  </a:rPr>
                  <a:t> </a:t>
                </a:r>
              </a:p>
            </p:txBody>
          </p:sp>
        </mc:Fallback>
      </mc:AlternateContent>
      <p:pic>
        <p:nvPicPr>
          <p:cNvPr id="73" name="Picture 11" descr="https://encrypted-tbn2.google.com/images?q=tbn:ANd9GcQtI2tB3F51q3vc3IwIt2O23gTVbRBXycLPubseinh_qv2AxsDwR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2681" y="2835275"/>
            <a:ext cx="1071562" cy="10715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6" name="TextBox 75"/>
              <p:cNvSpPr txBox="1"/>
              <p:nvPr/>
            </p:nvSpPr>
            <p:spPr>
              <a:xfrm>
                <a:off x="7239000" y="3798371"/>
                <a:ext cx="1495281" cy="369332"/>
              </a:xfrm>
              <a:prstGeom prst="rect">
                <a:avLst/>
              </a:prstGeom>
              <a:noFill/>
            </p:spPr>
            <p:txBody>
              <a:bodyPr wrap="none" rtlCol="0">
                <a:spAutoFit/>
              </a:bodyPr>
              <a:lstStyle/>
              <a:p>
                <a:r>
                  <a:rPr lang="en-US" smtClean="0"/>
                  <a:t>Top </a:t>
                </a:r>
                <a14:m>
                  <m:oMath xmlns:m="http://schemas.openxmlformats.org/officeDocument/2006/math">
                    <m:r>
                      <a:rPr lang="en-US" b="0" i="1" smtClean="0">
                        <a:latin typeface="Cambria Math"/>
                      </a:rPr>
                      <m:t>𝜅</m:t>
                    </m:r>
                  </m:oMath>
                </a14:m>
                <a:r>
                  <a:rPr lang="en-US" smtClean="0"/>
                  <a:t> Outliers</a:t>
                </a:r>
                <a:endParaRPr lang="en-US"/>
              </a:p>
            </p:txBody>
          </p:sp>
        </mc:Choice>
        <mc:Fallback xmlns="">
          <p:sp>
            <p:nvSpPr>
              <p:cNvPr id="32" name="TextBox 31"/>
              <p:cNvSpPr txBox="1">
                <a:spLocks noRot="1" noChangeAspect="1" noMove="1" noResize="1" noEditPoints="1" noAdjustHandles="1" noChangeArrowheads="1" noChangeShapeType="1" noTextEdit="1"/>
              </p:cNvSpPr>
              <p:nvPr/>
            </p:nvSpPr>
            <p:spPr>
              <a:xfrm>
                <a:off x="7239000" y="3798371"/>
                <a:ext cx="1495281" cy="369332"/>
              </a:xfrm>
              <a:prstGeom prst="rect">
                <a:avLst/>
              </a:prstGeom>
              <a:blipFill rotWithShape="1">
                <a:blip r:embed="rId10"/>
                <a:stretch>
                  <a:fillRect l="-3673" t="-8197" r="-3265" b="-24590"/>
                </a:stretch>
              </a:blipFill>
            </p:spPr>
            <p:txBody>
              <a:bodyPr/>
              <a:lstStyle/>
              <a:p>
                <a:r>
                  <a:rPr lang="en-US">
                    <a:noFill/>
                  </a:rPr>
                  <a:t> </a:t>
                </a:r>
              </a:p>
            </p:txBody>
          </p:sp>
        </mc:Fallback>
      </mc:AlternateContent>
      <p:pic>
        <p:nvPicPr>
          <p:cNvPr id="77" name="Picture 11" descr="https://encrypted-tbn2.google.com/images?q=tbn:ANd9GcQtI2tB3F51q3vc3IwIt2O23gTVbRBXycLPubseinh_qv2AxsDwR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2681" y="4306372"/>
            <a:ext cx="1071562" cy="10715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9" name="TextBox 78"/>
              <p:cNvSpPr txBox="1"/>
              <p:nvPr/>
            </p:nvSpPr>
            <p:spPr>
              <a:xfrm>
                <a:off x="7239000" y="5269468"/>
                <a:ext cx="1495281" cy="369332"/>
              </a:xfrm>
              <a:prstGeom prst="rect">
                <a:avLst/>
              </a:prstGeom>
              <a:noFill/>
            </p:spPr>
            <p:txBody>
              <a:bodyPr wrap="none" rtlCol="0">
                <a:spAutoFit/>
              </a:bodyPr>
              <a:lstStyle/>
              <a:p>
                <a:r>
                  <a:rPr lang="en-US" smtClean="0"/>
                  <a:t>Top </a:t>
                </a:r>
                <a14:m>
                  <m:oMath xmlns:m="http://schemas.openxmlformats.org/officeDocument/2006/math">
                    <m:r>
                      <a:rPr lang="en-US" b="0" i="1" smtClean="0">
                        <a:latin typeface="Cambria Math"/>
                      </a:rPr>
                      <m:t>𝜅</m:t>
                    </m:r>
                  </m:oMath>
                </a14:m>
                <a:r>
                  <a:rPr lang="en-US" smtClean="0"/>
                  <a:t> Outliers</a:t>
                </a:r>
                <a:endParaRPr lang="en-US"/>
              </a:p>
            </p:txBody>
          </p:sp>
        </mc:Choice>
        <mc:Fallback xmlns="">
          <p:sp>
            <p:nvSpPr>
              <p:cNvPr id="34" name="TextBox 33"/>
              <p:cNvSpPr txBox="1">
                <a:spLocks noRot="1" noChangeAspect="1" noMove="1" noResize="1" noEditPoints="1" noAdjustHandles="1" noChangeArrowheads="1" noChangeShapeType="1" noTextEdit="1"/>
              </p:cNvSpPr>
              <p:nvPr/>
            </p:nvSpPr>
            <p:spPr>
              <a:xfrm>
                <a:off x="7239000" y="5269468"/>
                <a:ext cx="1495281" cy="369332"/>
              </a:xfrm>
              <a:prstGeom prst="rect">
                <a:avLst/>
              </a:prstGeom>
              <a:blipFill rotWithShape="1">
                <a:blip r:embed="rId11"/>
                <a:stretch>
                  <a:fillRect l="-3673" t="-8197" r="-3265" b="-24590"/>
                </a:stretch>
              </a:blipFill>
            </p:spPr>
            <p:txBody>
              <a:bodyPr/>
              <a:lstStyle/>
              <a:p>
                <a:r>
                  <a:rPr lang="en-US">
                    <a:noFill/>
                  </a:rPr>
                  <a:t> </a:t>
                </a:r>
              </a:p>
            </p:txBody>
          </p:sp>
        </mc:Fallback>
      </mc:AlternateContent>
      <p:cxnSp>
        <p:nvCxnSpPr>
          <p:cNvPr id="80" name="Straight Arrow Connector 79"/>
          <p:cNvCxnSpPr/>
          <p:nvPr/>
        </p:nvCxnSpPr>
        <p:spPr>
          <a:xfrm>
            <a:off x="3997712" y="1987423"/>
            <a:ext cx="726688" cy="84785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51" idx="1"/>
          </p:cNvCxnSpPr>
          <p:nvPr/>
        </p:nvCxnSpPr>
        <p:spPr>
          <a:xfrm>
            <a:off x="3827656" y="3444875"/>
            <a:ext cx="43954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4056256" y="3994666"/>
            <a:ext cx="668144" cy="97000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4876800" y="1987423"/>
            <a:ext cx="647700" cy="84785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51" idx="3"/>
            <a:endCxn id="59" idx="1"/>
          </p:cNvCxnSpPr>
          <p:nvPr/>
        </p:nvCxnSpPr>
        <p:spPr>
          <a:xfrm>
            <a:off x="5334000" y="3444875"/>
            <a:ext cx="381000" cy="2261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4876800" y="4038600"/>
            <a:ext cx="647700" cy="92606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6799456" y="1970798"/>
            <a:ext cx="51574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858000" y="3444875"/>
            <a:ext cx="51574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6858000" y="4953000"/>
            <a:ext cx="51574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Curved Up Arrow 88"/>
          <p:cNvSpPr/>
          <p:nvPr/>
        </p:nvSpPr>
        <p:spPr>
          <a:xfrm flipH="1">
            <a:off x="3271024" y="5666859"/>
            <a:ext cx="4715616" cy="56566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0" name="Straight Arrow Connector 89"/>
          <p:cNvCxnSpPr/>
          <p:nvPr/>
        </p:nvCxnSpPr>
        <p:spPr>
          <a:xfrm flipV="1">
            <a:off x="2133600" y="2216023"/>
            <a:ext cx="647700" cy="84785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2133600" y="3460749"/>
            <a:ext cx="64770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2133600" y="3821668"/>
            <a:ext cx="647700" cy="11313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4390328" y="5867400"/>
            <a:ext cx="2486899" cy="369332"/>
          </a:xfrm>
          <a:prstGeom prst="rect">
            <a:avLst/>
          </a:prstGeom>
          <a:noFill/>
        </p:spPr>
        <p:txBody>
          <a:bodyPr wrap="none" rtlCol="0">
            <a:spAutoFit/>
          </a:bodyPr>
          <a:lstStyle/>
          <a:p>
            <a:r>
              <a:rPr lang="en-US" smtClean="0"/>
              <a:t>Remove Outliers from T</a:t>
            </a:r>
            <a:r>
              <a:rPr lang="en-US" i="0" baseline="-25000" smtClean="0">
                <a:latin typeface="+mj-lt"/>
              </a:rPr>
              <a:t>i</a:t>
            </a:r>
            <a:endParaRPr lang="en-US" baseline="-25000"/>
          </a:p>
        </p:txBody>
      </p:sp>
      <p:sp>
        <p:nvSpPr>
          <p:cNvPr id="94" name="Rectangle 93"/>
          <p:cNvSpPr/>
          <p:nvPr/>
        </p:nvSpPr>
        <p:spPr>
          <a:xfrm>
            <a:off x="4079488" y="1198047"/>
            <a:ext cx="2702312" cy="4560887"/>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4079488" y="838200"/>
            <a:ext cx="2702312" cy="3598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smtClean="0">
                <a:solidFill>
                  <a:srgbClr val="FF0000"/>
                </a:solidFill>
              </a:rPr>
              <a:t>Pattern Discovery</a:t>
            </a:r>
            <a:endParaRPr lang="en-US" sz="2200" b="1">
              <a:solidFill>
                <a:srgbClr val="FF0000"/>
              </a:solidFill>
            </a:endParaRPr>
          </a:p>
        </p:txBody>
      </p:sp>
      <p:sp>
        <p:nvSpPr>
          <p:cNvPr id="96" name="Rectangle 95"/>
          <p:cNvSpPr/>
          <p:nvPr/>
        </p:nvSpPr>
        <p:spPr>
          <a:xfrm>
            <a:off x="7038487" y="1219200"/>
            <a:ext cx="2092712" cy="4560887"/>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025686" y="838200"/>
            <a:ext cx="2118314" cy="3598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b="1" smtClean="0">
                <a:solidFill>
                  <a:srgbClr val="FF0000"/>
                </a:solidFill>
              </a:rPr>
              <a:t>Outlier Detection</a:t>
            </a:r>
            <a:endParaRPr lang="en-US" sz="2200" b="1">
              <a:solidFill>
                <a:srgbClr val="FF0000"/>
              </a:solidFill>
            </a:endParaRPr>
          </a:p>
        </p:txBody>
      </p:sp>
    </p:spTree>
    <p:extLst>
      <p:ext uri="{BB962C8B-B14F-4D97-AF65-F5344CB8AC3E}">
        <p14:creationId xmlns:p14="http://schemas.microsoft.com/office/powerpoint/2010/main" val="124842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P spid="53" grpId="0"/>
      <p:bldP spid="55" grpId="0"/>
      <p:bldP spid="56" grpId="0" animBg="1"/>
      <p:bldP spid="57" grpId="0" animBg="1"/>
      <p:bldP spid="59" grpId="0" animBg="1"/>
      <p:bldP spid="62" grpId="0" animBg="1"/>
      <p:bldP spid="63" grpId="0" animBg="1"/>
      <p:bldP spid="64" grpId="0" animBg="1"/>
      <p:bldP spid="65" grpId="0"/>
      <p:bldP spid="66" grpId="0"/>
      <p:bldP spid="67" grpId="0"/>
      <p:bldP spid="68" grpId="0"/>
      <p:bldP spid="69" grpId="0"/>
      <p:bldP spid="70" grpId="0"/>
      <p:bldP spid="72" grpId="0"/>
      <p:bldP spid="76" grpId="0"/>
      <p:bldP spid="79" grpId="0"/>
      <p:bldP spid="89" grpId="0" animBg="1"/>
      <p:bldP spid="93" grpId="0"/>
      <p:bldP spid="94" grpId="0" animBg="1"/>
      <p:bldP spid="95" grpId="0" animBg="1"/>
      <p:bldP spid="96" grpId="0" animBg="1"/>
      <p:bldP spid="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Community Distribution Outlier Detection Problem</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smtClean="0"/>
                  <a:t>CDOutlier: An object in a heterogeneous network for which the distance to the nearest cluster in the community membership space, is very high</a:t>
                </a:r>
              </a:p>
              <a:p>
                <a:r>
                  <a:rPr lang="en-US" smtClean="0"/>
                  <a:t>Problem Definition</a:t>
                </a:r>
              </a:p>
              <a:p>
                <a:pPr lvl="1"/>
                <a:r>
                  <a:rPr lang="en-US" smtClean="0"/>
                  <a:t>Input: </a:t>
                </a:r>
                <a:r>
                  <a:rPr lang="en-US"/>
                  <a:t>Community membership </a:t>
                </a:r>
                <a:r>
                  <a:rPr lang="en-US" smtClean="0"/>
                  <a:t>matrices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2</m:t>
                        </m:r>
                      </m:sub>
                    </m:sSub>
                    <m:r>
                      <a:rPr lang="en-US" b="0" i="1" smtClean="0">
                        <a:latin typeface="Cambria Math"/>
                      </a:rPr>
                      <m:t>, …, </m:t>
                    </m:r>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𝐾</m:t>
                        </m:r>
                      </m:sub>
                    </m:sSub>
                  </m:oMath>
                </a14:m>
                <a:r>
                  <a:rPr lang="en-US" smtClean="0"/>
                  <a:t> for the types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𝜏</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𝜏</m:t>
                        </m:r>
                      </m:e>
                      <m:sub>
                        <m:r>
                          <a:rPr lang="en-US" b="0" i="1" smtClean="0">
                            <a:latin typeface="Cambria Math"/>
                          </a:rPr>
                          <m:t>2</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𝜏</m:t>
                        </m:r>
                      </m:e>
                      <m:sub>
                        <m:r>
                          <a:rPr lang="en-US" b="0" i="1" smtClean="0">
                            <a:latin typeface="Cambria Math"/>
                          </a:rPr>
                          <m:t>𝐾</m:t>
                        </m:r>
                      </m:sub>
                    </m:sSub>
                  </m:oMath>
                </a14:m>
                <a:endParaRPr lang="en-US" smtClean="0"/>
              </a:p>
              <a:p>
                <a:pPr lvl="1"/>
                <a:r>
                  <a:rPr lang="en-US" smtClean="0"/>
                  <a:t>Output: Top </a:t>
                </a:r>
                <a14:m>
                  <m:oMath xmlns:m="http://schemas.openxmlformats.org/officeDocument/2006/math">
                    <m:r>
                      <a:rPr lang="en-US" b="0" i="1" smtClean="0">
                        <a:latin typeface="Cambria Math"/>
                      </a:rPr>
                      <m:t>𝜅</m:t>
                    </m:r>
                  </m:oMath>
                </a14:m>
                <a:r>
                  <a:rPr lang="en-US" smtClean="0"/>
                  <a:t> outlier objects of each type</a:t>
                </a:r>
              </a:p>
              <a:p>
                <a:r>
                  <a:rPr lang="en-US" smtClean="0"/>
                  <a:t>Broad solution</a:t>
                </a:r>
              </a:p>
              <a:p>
                <a:pPr lvl="1"/>
                <a:r>
                  <a:rPr lang="en-US" smtClean="0"/>
                  <a:t>Iterative two stage approach: Pattern discovery and outlier detection</a:t>
                </a:r>
              </a:p>
              <a:p>
                <a:pPr lvl="1"/>
                <a:r>
                  <a:rPr lang="en-US" smtClean="0"/>
                  <a:t>Pattern discovery using joint NMF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r="-163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1DC2D9F4-28B7-4B8D-850A-01ED7E00E887}" type="datetime1">
              <a:rPr lang="en-US" smtClean="0"/>
              <a:t>25 Sep 2013</a:t>
            </a:fld>
            <a:endParaRPr lang="en-US"/>
          </a:p>
        </p:txBody>
      </p:sp>
      <p:sp>
        <p:nvSpPr>
          <p:cNvPr id="6" name="Footer Placeholder 5"/>
          <p:cNvSpPr>
            <a:spLocks noGrp="1"/>
          </p:cNvSpPr>
          <p:nvPr>
            <p:ph type="ftr" sz="quarter" idx="11"/>
          </p:nvPr>
        </p:nvSpPr>
        <p:spPr/>
        <p:txBody>
          <a:bodyPr/>
          <a:lstStyle/>
          <a:p>
            <a:r>
              <a:rPr lang="en-US" smtClean="0"/>
              <a:t>gmanish@microsoft.com</a:t>
            </a:r>
            <a:endParaRPr lang="en-US" dirty="0"/>
          </a:p>
        </p:txBody>
      </p:sp>
    </p:spTree>
    <p:extLst>
      <p:ext uri="{BB962C8B-B14F-4D97-AF65-F5344CB8AC3E}">
        <p14:creationId xmlns:p14="http://schemas.microsoft.com/office/powerpoint/2010/main" val="206855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Brief Overview of NMF</a:t>
            </a:r>
            <a:endParaRPr lang="en-US" sz="400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smtClean="0"/>
                  <a:t>Given a non-negative matrix </a:t>
                </a:r>
                <a14:m>
                  <m:oMath xmlns:m="http://schemas.openxmlformats.org/officeDocument/2006/math">
                    <m:r>
                      <a:rPr lang="en-US" b="0" i="1" smtClean="0">
                        <a:latin typeface="Cambria Math"/>
                      </a:rPr>
                      <m:t>𝑇</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𝑅</m:t>
                        </m:r>
                      </m:e>
                      <m:sup>
                        <m:r>
                          <a:rPr lang="en-US" b="0" i="1" smtClean="0">
                            <a:latin typeface="Cambria Math"/>
                          </a:rPr>
                          <m:t>𝑁</m:t>
                        </m:r>
                        <m:r>
                          <a:rPr lang="en-US" b="0" i="1" smtClean="0">
                            <a:latin typeface="Cambria Math"/>
                          </a:rPr>
                          <m:t>×</m:t>
                        </m:r>
                        <m:r>
                          <a:rPr lang="en-US" b="0" i="1" smtClean="0">
                            <a:latin typeface="Cambria Math"/>
                          </a:rPr>
                          <m:t>𝐶</m:t>
                        </m:r>
                      </m:sup>
                    </m:sSup>
                  </m:oMath>
                </a14:m>
                <a:endParaRPr lang="en-US" b="0" smtClean="0"/>
              </a:p>
              <a:p>
                <a:r>
                  <a:rPr lang="en-US" smtClean="0"/>
                  <a:t>Compute a factorization of T with two factors</a:t>
                </a:r>
              </a:p>
              <a:p>
                <a:pPr lvl="1"/>
                <a14:m>
                  <m:oMath xmlns:m="http://schemas.openxmlformats.org/officeDocument/2006/math">
                    <m:r>
                      <a:rPr lang="en-US" b="0" i="1" smtClean="0">
                        <a:latin typeface="Cambria Math"/>
                      </a:rPr>
                      <m:t>𝑊</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𝑅</m:t>
                        </m:r>
                      </m:e>
                      <m:sup>
                        <m:r>
                          <a:rPr lang="en-US" b="0" i="1" smtClean="0">
                            <a:latin typeface="Cambria Math"/>
                          </a:rPr>
                          <m:t>𝑁</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𝐶</m:t>
                            </m:r>
                          </m:e>
                          <m:sup>
                            <m:r>
                              <a:rPr lang="en-US" b="0" i="1" smtClean="0">
                                <a:latin typeface="Cambria Math"/>
                              </a:rPr>
                              <m:t>′</m:t>
                            </m:r>
                          </m:sup>
                        </m:sSup>
                      </m:sup>
                    </m:sSup>
                  </m:oMath>
                </a14:m>
                <a:r>
                  <a:rPr lang="en-US" smtClean="0"/>
                  <a:t> and </a:t>
                </a:r>
                <a14:m>
                  <m:oMath xmlns:m="http://schemas.openxmlformats.org/officeDocument/2006/math">
                    <m:r>
                      <m:rPr>
                        <m:sty m:val="p"/>
                      </m:rPr>
                      <a:rPr lang="en-US" b="0" i="0" smtClean="0">
                        <a:latin typeface="Cambria Math"/>
                      </a:rPr>
                      <m:t>H</m:t>
                    </m:r>
                    <m:r>
                      <a:rPr lang="en-US" i="1">
                        <a:latin typeface="Cambria Math"/>
                      </a:rPr>
                      <m:t>∈</m:t>
                    </m:r>
                    <m:sSup>
                      <m:sSupPr>
                        <m:ctrlPr>
                          <a:rPr lang="en-US" i="1">
                            <a:latin typeface="Cambria Math" panose="02040503050406030204" pitchFamily="18" charset="0"/>
                          </a:rPr>
                        </m:ctrlPr>
                      </m:sSupPr>
                      <m:e>
                        <m:r>
                          <a:rPr lang="en-US" i="1">
                            <a:latin typeface="Cambria Math"/>
                          </a:rPr>
                          <m:t>𝑅</m:t>
                        </m:r>
                      </m:e>
                      <m:sup>
                        <m:sSup>
                          <m:sSupPr>
                            <m:ctrlPr>
                              <a:rPr lang="en-US" i="1">
                                <a:latin typeface="Cambria Math" panose="02040503050406030204" pitchFamily="18" charset="0"/>
                              </a:rPr>
                            </m:ctrlPr>
                          </m:sSupPr>
                          <m:e>
                            <m:r>
                              <a:rPr lang="en-US" i="1">
                                <a:latin typeface="Cambria Math"/>
                              </a:rPr>
                              <m:t>𝐶</m:t>
                            </m:r>
                          </m:e>
                          <m:sup>
                            <m:r>
                              <a:rPr lang="en-US" i="1">
                                <a:latin typeface="Cambria Math"/>
                              </a:rPr>
                              <m:t>′</m:t>
                            </m:r>
                          </m:sup>
                        </m:sSup>
                        <m:r>
                          <a:rPr lang="en-US" b="0" i="1" smtClean="0">
                            <a:latin typeface="Cambria Math"/>
                          </a:rPr>
                          <m:t>×</m:t>
                        </m:r>
                        <m:r>
                          <a:rPr lang="en-US" b="0" i="1" smtClean="0">
                            <a:latin typeface="Cambria Math"/>
                          </a:rPr>
                          <m:t>𝐶</m:t>
                        </m:r>
                      </m:sup>
                    </m:sSup>
                  </m:oMath>
                </a14:m>
                <a:endParaRPr lang="en-US" smtClean="0"/>
              </a:p>
              <a:p>
                <a:pPr lvl="1"/>
                <a:r>
                  <a:rPr lang="en-US" smtClean="0"/>
                  <a:t>Such that </a:t>
                </a:r>
                <a14:m>
                  <m:oMath xmlns:m="http://schemas.openxmlformats.org/officeDocument/2006/math">
                    <m:r>
                      <a:rPr lang="en-US" b="0" i="1" smtClean="0">
                        <a:latin typeface="Cambria Math"/>
                      </a:rPr>
                      <m:t>𝑇</m:t>
                    </m:r>
                    <m:r>
                      <a:rPr lang="en-US" b="0" i="1" smtClean="0">
                        <a:latin typeface="Cambria Math"/>
                      </a:rPr>
                      <m:t>≈</m:t>
                    </m:r>
                    <m:r>
                      <a:rPr lang="en-US" b="0" i="1" smtClean="0">
                        <a:latin typeface="Cambria Math"/>
                      </a:rPr>
                      <m:t>𝑊𝐻</m:t>
                    </m:r>
                  </m:oMath>
                </a14:m>
                <a:endParaRPr lang="en-US" smtClean="0"/>
              </a:p>
              <a:p>
                <a:pPr lvl="1"/>
                <a:r>
                  <a:rPr lang="en-US" smtClean="0"/>
                  <a:t>And both W and H are non-negative</a:t>
                </a:r>
              </a:p>
              <a:p>
                <a:r>
                  <a:rPr lang="en-US" smtClean="0"/>
                  <a:t>NMF is similar to KMeans clustering [</a:t>
                </a:r>
                <a:r>
                  <a:rPr lang="en-US"/>
                  <a:t>Ding and He, 2005], [Zass and Shashua, 2005</a:t>
                </a:r>
                <a:r>
                  <a:rPr lang="en-US" smtClean="0"/>
                  <a:t>]</a:t>
                </a:r>
              </a:p>
              <a:p>
                <a:pPr lvl="1"/>
                <a:r>
                  <a:rPr lang="en-US" smtClean="0"/>
                  <a:t>W is cluster indicator matrix</a:t>
                </a:r>
              </a:p>
              <a:p>
                <a:pPr lvl="1"/>
                <a:r>
                  <a:rPr lang="en-US" smtClean="0"/>
                  <a:t>H is cluster centroid matrix</a:t>
                </a:r>
              </a:p>
              <a:p>
                <a:r>
                  <a:rPr lang="en-US" smtClean="0"/>
                  <a:t>Optimization problem</a:t>
                </a:r>
              </a:p>
              <a:p>
                <a:pPr lvl="1"/>
                <a14:m>
                  <m:oMath xmlns:m="http://schemas.openxmlformats.org/officeDocument/2006/math">
                    <m:func>
                      <m:funcPr>
                        <m:ctrlPr>
                          <a:rPr lang="en-US" b="0" i="1" smtClean="0">
                            <a:latin typeface="Cambria Math" panose="02040503050406030204" pitchFamily="18" charset="0"/>
                          </a:rPr>
                        </m:ctrlPr>
                      </m:funcPr>
                      <m:fName>
                        <m:eqArr>
                          <m:eqArrPr>
                            <m:ctrlPr>
                              <a:rPr lang="en-US" b="0" i="1" smtClean="0">
                                <a:latin typeface="Cambria Math" panose="02040503050406030204" pitchFamily="18" charset="0"/>
                              </a:rPr>
                            </m:ctrlPr>
                          </m:eqArrPr>
                          <m:e>
                            <m:r>
                              <m:rPr>
                                <m:sty m:val="p"/>
                              </m:rPr>
                              <a:rPr lang="en-US" b="0" i="0" smtClean="0">
                                <a:latin typeface="Cambria Math"/>
                              </a:rPr>
                              <m:t>min</m:t>
                            </m:r>
                          </m:e>
                          <m:e>
                            <m:r>
                              <a:rPr lang="en-US" b="0" i="1" smtClean="0">
                                <a:latin typeface="Cambria Math"/>
                              </a:rPr>
                              <m:t>𝑊</m:t>
                            </m:r>
                            <m:r>
                              <a:rPr lang="en-US" b="0" i="1" smtClean="0">
                                <a:latin typeface="Cambria Math"/>
                              </a:rPr>
                              <m:t>,</m:t>
                            </m:r>
                            <m:r>
                              <a:rPr lang="en-US" b="0" i="1" smtClean="0">
                                <a:latin typeface="Cambria Math"/>
                              </a:rPr>
                              <m:t>𝐻</m:t>
                            </m:r>
                          </m:e>
                        </m:eqArr>
                      </m:fName>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a:rPr>
                                  <m:t>𝑇</m:t>
                                </m:r>
                                <m:r>
                                  <a:rPr lang="en-US" b="0" i="1" smtClean="0">
                                    <a:latin typeface="Cambria Math"/>
                                  </a:rPr>
                                  <m:t>−</m:t>
                                </m:r>
                                <m:r>
                                  <a:rPr lang="en-US" b="0" i="1" smtClean="0">
                                    <a:latin typeface="Cambria Math"/>
                                  </a:rPr>
                                  <m:t>𝑊𝐻</m:t>
                                </m:r>
                              </m:e>
                            </m:d>
                          </m:e>
                          <m:sup>
                            <m:r>
                              <a:rPr lang="en-US" b="0" i="1" smtClean="0">
                                <a:latin typeface="Cambria Math"/>
                              </a:rPr>
                              <m:t>2</m:t>
                            </m:r>
                          </m:sup>
                        </m:sSup>
                      </m:e>
                    </m:func>
                    <m:r>
                      <a:rPr lang="en-US" b="0" i="1" smtClean="0">
                        <a:latin typeface="Cambria Math"/>
                      </a:rPr>
                      <m:t> </m:t>
                    </m:r>
                  </m:oMath>
                </a14:m>
                <a:endParaRPr lang="en-US" smtClean="0"/>
              </a:p>
              <a:p>
                <a:pPr lvl="1"/>
                <a:r>
                  <a:rPr lang="en-US"/>
                  <a:t>s</a:t>
                </a:r>
                <a:r>
                  <a:rPr lang="en-US" smtClean="0"/>
                  <a:t>ubject to the constraints</a:t>
                </a:r>
              </a:p>
              <a:p>
                <a:pPr lvl="1"/>
                <a14:m>
                  <m:oMath xmlns:m="http://schemas.openxmlformats.org/officeDocument/2006/math">
                    <m:r>
                      <a:rPr lang="en-US" b="0" i="1" smtClean="0">
                        <a:latin typeface="Cambria Math"/>
                      </a:rPr>
                      <m:t>𝑊</m:t>
                    </m:r>
                    <m:r>
                      <a:rPr lang="en-US" b="0" i="1" smtClean="0">
                        <a:latin typeface="Cambria Math"/>
                      </a:rPr>
                      <m:t>≥0, </m:t>
                    </m:r>
                    <m:r>
                      <a:rPr lang="en-US" b="0" i="1" smtClean="0">
                        <a:latin typeface="Cambria Math"/>
                      </a:rPr>
                      <m:t>𝐻</m:t>
                    </m:r>
                    <m:r>
                      <a:rPr lang="en-US" b="0" i="1" smtClean="0">
                        <a:latin typeface="Cambria Math"/>
                      </a:rPr>
                      <m:t>≥0</m:t>
                    </m:r>
                  </m:oMath>
                </a14:m>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156" b="-161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04865D92-0652-420C-B305-7B7E0B5B1C78}" type="datetime1">
              <a:rPr lang="en-US" smtClean="0"/>
              <a:t>25 Sep 2013</a:t>
            </a:fld>
            <a:endParaRPr lang="en-US"/>
          </a:p>
        </p:txBody>
      </p:sp>
      <p:sp>
        <p:nvSpPr>
          <p:cNvPr id="6" name="Footer Placeholder 5"/>
          <p:cNvSpPr>
            <a:spLocks noGrp="1"/>
          </p:cNvSpPr>
          <p:nvPr>
            <p:ph type="ftr" sz="quarter" idx="11"/>
          </p:nvPr>
        </p:nvSpPr>
        <p:spPr/>
        <p:txBody>
          <a:bodyPr/>
          <a:lstStyle/>
          <a:p>
            <a:r>
              <a:rPr lang="en-US" smtClean="0"/>
              <a:t>gmanish@microsoft.com</a:t>
            </a:r>
            <a:endParaRPr lang="en-US" dirty="0"/>
          </a:p>
        </p:txBody>
      </p:sp>
    </p:spTree>
    <p:extLst>
      <p:ext uri="{BB962C8B-B14F-4D97-AF65-F5344CB8AC3E}">
        <p14:creationId xmlns:p14="http://schemas.microsoft.com/office/powerpoint/2010/main" val="243335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13144</TotalTime>
  <Words>1180</Words>
  <Application>Microsoft Office PowerPoint</Application>
  <PresentationFormat>On-screen Show (4:3)</PresentationFormat>
  <Paragraphs>288</Paragraphs>
  <Slides>24</Slides>
  <Notes>4</Notes>
  <HiddenSlides>3</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宋体</vt:lpstr>
      <vt:lpstr>Arial</vt:lpstr>
      <vt:lpstr>Calibri</vt:lpstr>
      <vt:lpstr>Cambria Math</vt:lpstr>
      <vt:lpstr>Oswald Light</vt:lpstr>
      <vt:lpstr>Palace Script MT</vt:lpstr>
      <vt:lpstr>Office Theme</vt:lpstr>
      <vt:lpstr>Equation</vt:lpstr>
      <vt:lpstr>Community Distribution Outliers in Heterogeneous Information Networks</vt:lpstr>
      <vt:lpstr>Heterogeneous Networks are Ubiquitous</vt:lpstr>
      <vt:lpstr>Abstract</vt:lpstr>
      <vt:lpstr>Community Distribution Outliers</vt:lpstr>
      <vt:lpstr>Real-life Examples</vt:lpstr>
      <vt:lpstr>Existing Work</vt:lpstr>
      <vt:lpstr>Our Approach in Brief</vt:lpstr>
      <vt:lpstr>Community Distribution Outlier Detection Problem</vt:lpstr>
      <vt:lpstr>Brief Overview of NMF</vt:lpstr>
      <vt:lpstr>Discovery of Distribution Patterns</vt:lpstr>
      <vt:lpstr>Optimization &amp; Iterative Update Rules</vt:lpstr>
      <vt:lpstr>Outlier Detection</vt:lpstr>
      <vt:lpstr>Iterative Refinement Algorithm</vt:lpstr>
      <vt:lpstr>Experiments</vt:lpstr>
      <vt:lpstr>Baselines</vt:lpstr>
      <vt:lpstr>Synthetic Dataset Results Summary</vt:lpstr>
      <vt:lpstr>Running Time and Convergence</vt:lpstr>
      <vt:lpstr>Real Dataset Case Studies (DBLP)</vt:lpstr>
      <vt:lpstr>Real Dataset Case Studies (Delicious)</vt:lpstr>
      <vt:lpstr>Conclusions</vt:lpstr>
      <vt:lpstr>Thanks! gmanish@microsoft.com</vt:lpstr>
      <vt:lpstr>Synthetic Dataset Generation</vt:lpstr>
      <vt:lpstr>Injecting Outliers in Synthetic Dataset</vt:lpstr>
      <vt:lpstr>Real Datasets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manish</dc:creator>
  <cp:lastModifiedBy>Manish Gupta (BING-IDC)</cp:lastModifiedBy>
  <cp:revision>313</cp:revision>
  <cp:lastPrinted>2012-04-12T01:06:08Z</cp:lastPrinted>
  <dcterms:created xsi:type="dcterms:W3CDTF">2011-11-28T22:51:57Z</dcterms:created>
  <dcterms:modified xsi:type="dcterms:W3CDTF">2013-09-25T07:01:18Z</dcterms:modified>
</cp:coreProperties>
</file>