
<file path=[Content_Types].xml><?xml version="1.0" encoding="utf-8"?>
<Types xmlns="http://schemas.openxmlformats.org/package/2006/content-types">
  <Default Extension="png" ContentType="image/png"/>
  <Default Extension="vsd" ContentType="application/vnd.visio"/>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tags/tag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0"/>
  </p:notesMasterIdLst>
  <p:handoutMasterIdLst>
    <p:handoutMasterId r:id="rId131"/>
  </p:handoutMasterIdLst>
  <p:sldIdLst>
    <p:sldId id="256" r:id="rId2"/>
    <p:sldId id="259" r:id="rId3"/>
    <p:sldId id="260" r:id="rId4"/>
    <p:sldId id="265" r:id="rId5"/>
    <p:sldId id="267" r:id="rId6"/>
    <p:sldId id="268" r:id="rId7"/>
    <p:sldId id="269" r:id="rId8"/>
    <p:sldId id="270" r:id="rId9"/>
    <p:sldId id="271" r:id="rId10"/>
    <p:sldId id="261" r:id="rId11"/>
    <p:sldId id="272" r:id="rId12"/>
    <p:sldId id="273" r:id="rId13"/>
    <p:sldId id="278" r:id="rId14"/>
    <p:sldId id="281" r:id="rId15"/>
    <p:sldId id="294" r:id="rId16"/>
    <p:sldId id="295" r:id="rId17"/>
    <p:sldId id="296" r:id="rId18"/>
    <p:sldId id="283" r:id="rId19"/>
    <p:sldId id="285" r:id="rId20"/>
    <p:sldId id="287" r:id="rId21"/>
    <p:sldId id="288" r:id="rId22"/>
    <p:sldId id="289" r:id="rId23"/>
    <p:sldId id="290" r:id="rId24"/>
    <p:sldId id="297" r:id="rId25"/>
    <p:sldId id="302" r:id="rId26"/>
    <p:sldId id="305" r:id="rId27"/>
    <p:sldId id="306" r:id="rId28"/>
    <p:sldId id="489" r:id="rId29"/>
    <p:sldId id="309" r:id="rId30"/>
    <p:sldId id="310" r:id="rId31"/>
    <p:sldId id="491" r:id="rId32"/>
    <p:sldId id="299" r:id="rId33"/>
    <p:sldId id="303" r:id="rId34"/>
    <p:sldId id="319" r:id="rId35"/>
    <p:sldId id="497" r:id="rId36"/>
    <p:sldId id="539" r:id="rId37"/>
    <p:sldId id="505" r:id="rId38"/>
    <p:sldId id="509" r:id="rId39"/>
    <p:sldId id="300" r:id="rId40"/>
    <p:sldId id="540" r:id="rId41"/>
    <p:sldId id="541" r:id="rId42"/>
    <p:sldId id="527" r:id="rId43"/>
    <p:sldId id="528" r:id="rId44"/>
    <p:sldId id="542" r:id="rId45"/>
    <p:sldId id="543" r:id="rId46"/>
    <p:sldId id="544" r:id="rId47"/>
    <p:sldId id="329" r:id="rId48"/>
    <p:sldId id="331" r:id="rId49"/>
    <p:sldId id="332" r:id="rId50"/>
    <p:sldId id="301" r:id="rId51"/>
    <p:sldId id="546" r:id="rId52"/>
    <p:sldId id="452" r:id="rId53"/>
    <p:sldId id="453" r:id="rId54"/>
    <p:sldId id="454" r:id="rId55"/>
    <p:sldId id="455" r:id="rId56"/>
    <p:sldId id="456" r:id="rId57"/>
    <p:sldId id="457" r:id="rId58"/>
    <p:sldId id="458" r:id="rId59"/>
    <p:sldId id="545" r:id="rId60"/>
    <p:sldId id="462" r:id="rId61"/>
    <p:sldId id="469" r:id="rId62"/>
    <p:sldId id="471" r:id="rId63"/>
    <p:sldId id="473" r:id="rId64"/>
    <p:sldId id="474" r:id="rId65"/>
    <p:sldId id="475" r:id="rId66"/>
    <p:sldId id="476" r:id="rId67"/>
    <p:sldId id="477" r:id="rId68"/>
    <p:sldId id="479" r:id="rId69"/>
    <p:sldId id="376" r:id="rId70"/>
    <p:sldId id="547" r:id="rId71"/>
    <p:sldId id="548" r:id="rId72"/>
    <p:sldId id="549" r:id="rId73"/>
    <p:sldId id="550" r:id="rId74"/>
    <p:sldId id="551" r:id="rId75"/>
    <p:sldId id="552" r:id="rId76"/>
    <p:sldId id="553" r:id="rId77"/>
    <p:sldId id="554" r:id="rId78"/>
    <p:sldId id="555" r:id="rId79"/>
    <p:sldId id="556" r:id="rId80"/>
    <p:sldId id="557" r:id="rId81"/>
    <p:sldId id="558" r:id="rId82"/>
    <p:sldId id="559" r:id="rId83"/>
    <p:sldId id="560" r:id="rId84"/>
    <p:sldId id="561" r:id="rId85"/>
    <p:sldId id="562" r:id="rId86"/>
    <p:sldId id="563" r:id="rId87"/>
    <p:sldId id="564" r:id="rId88"/>
    <p:sldId id="565" r:id="rId89"/>
    <p:sldId id="566" r:id="rId90"/>
    <p:sldId id="567" r:id="rId91"/>
    <p:sldId id="568" r:id="rId92"/>
    <p:sldId id="569" r:id="rId93"/>
    <p:sldId id="570" r:id="rId94"/>
    <p:sldId id="571" r:id="rId95"/>
    <p:sldId id="572" r:id="rId96"/>
    <p:sldId id="573" r:id="rId97"/>
    <p:sldId id="574" r:id="rId98"/>
    <p:sldId id="575" r:id="rId99"/>
    <p:sldId id="576" r:id="rId100"/>
    <p:sldId id="577" r:id="rId101"/>
    <p:sldId id="578" r:id="rId102"/>
    <p:sldId id="580" r:id="rId103"/>
    <p:sldId id="581" r:id="rId104"/>
    <p:sldId id="582" r:id="rId105"/>
    <p:sldId id="585" r:id="rId106"/>
    <p:sldId id="586" r:id="rId107"/>
    <p:sldId id="587" r:id="rId108"/>
    <p:sldId id="588" r:id="rId109"/>
    <p:sldId id="589" r:id="rId110"/>
    <p:sldId id="590" r:id="rId111"/>
    <p:sldId id="592" r:id="rId112"/>
    <p:sldId id="593" r:id="rId113"/>
    <p:sldId id="594" r:id="rId114"/>
    <p:sldId id="597" r:id="rId115"/>
    <p:sldId id="598" r:id="rId116"/>
    <p:sldId id="599" r:id="rId117"/>
    <p:sldId id="600" r:id="rId118"/>
    <p:sldId id="601" r:id="rId119"/>
    <p:sldId id="602" r:id="rId120"/>
    <p:sldId id="603" r:id="rId121"/>
    <p:sldId id="604" r:id="rId122"/>
    <p:sldId id="605" r:id="rId123"/>
    <p:sldId id="606" r:id="rId124"/>
    <p:sldId id="607" r:id="rId125"/>
    <p:sldId id="608" r:id="rId126"/>
    <p:sldId id="609" r:id="rId127"/>
    <p:sldId id="610" r:id="rId128"/>
    <p:sldId id="611" r:id="rId12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1010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91" autoAdjust="0"/>
    <p:restoredTop sz="89903" autoAdjust="0"/>
  </p:normalViewPr>
  <p:slideViewPr>
    <p:cSldViewPr>
      <p:cViewPr varScale="1">
        <p:scale>
          <a:sx n="62" d="100"/>
          <a:sy n="62" d="100"/>
        </p:scale>
        <p:origin x="108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0" d="100"/>
          <a:sy n="50" d="100"/>
        </p:scale>
        <p:origin x="2898" y="5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notesMaster" Target="notesMasters/notesMaster1.xml"/><Relationship Id="rId13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a:t>Hindi Speaking Countries</a:t>
            </a:r>
          </a:p>
        </c:rich>
      </c:tx>
      <c:layout>
        <c:manualLayout>
          <c:xMode val="edge"/>
          <c:yMode val="edge"/>
          <c:x val="0.28706172037773631"/>
          <c:y val="0.18561566984308742"/>
        </c:manualLayout>
      </c:layout>
      <c:overlay val="0"/>
    </c:title>
    <c:autoTitleDeleted val="0"/>
    <c:plotArea>
      <c:layout>
        <c:manualLayout>
          <c:layoutTarget val="inner"/>
          <c:xMode val="edge"/>
          <c:yMode val="edge"/>
          <c:x val="7.560137457044673E-2"/>
          <c:y val="3.3796296296296283E-2"/>
          <c:w val="0.84879725085910651"/>
          <c:h val="0.67648196294345475"/>
        </c:manualLayout>
      </c:layout>
      <c:barChart>
        <c:barDir val="col"/>
        <c:grouping val="clustered"/>
        <c:varyColors val="0"/>
        <c:ser>
          <c:idx val="0"/>
          <c:order val="0"/>
          <c:invertIfNegative val="0"/>
          <c:cat>
            <c:strRef>
              <c:f>Sheet1!$D$5:$D$8</c:f>
              <c:strCache>
                <c:ptCount val="4"/>
                <c:pt idx="0">
                  <c:v>India</c:v>
                </c:pt>
                <c:pt idx="1">
                  <c:v>Pakistan</c:v>
                </c:pt>
                <c:pt idx="2">
                  <c:v>Nepal</c:v>
                </c:pt>
                <c:pt idx="3">
                  <c:v>Others</c:v>
                </c:pt>
              </c:strCache>
            </c:strRef>
          </c:cat>
          <c:val>
            <c:numRef>
              <c:f>Sheet1!$E$5:$E$8</c:f>
              <c:numCache>
                <c:formatCode>General</c:formatCode>
                <c:ptCount val="4"/>
                <c:pt idx="0">
                  <c:v>85</c:v>
                </c:pt>
                <c:pt idx="1">
                  <c:v>13</c:v>
                </c:pt>
                <c:pt idx="2">
                  <c:v>1</c:v>
                </c:pt>
                <c:pt idx="3">
                  <c:v>1</c:v>
                </c:pt>
              </c:numCache>
            </c:numRef>
          </c:val>
        </c:ser>
        <c:dLbls>
          <c:showLegendKey val="0"/>
          <c:showVal val="0"/>
          <c:showCatName val="0"/>
          <c:showSerName val="0"/>
          <c:showPercent val="0"/>
          <c:showBubbleSize val="0"/>
        </c:dLbls>
        <c:gapWidth val="150"/>
        <c:axId val="620558896"/>
        <c:axId val="620559680"/>
      </c:barChart>
      <c:catAx>
        <c:axId val="620558896"/>
        <c:scaling>
          <c:orientation val="minMax"/>
        </c:scaling>
        <c:delete val="0"/>
        <c:axPos val="b"/>
        <c:numFmt formatCode="General" sourceLinked="0"/>
        <c:majorTickMark val="out"/>
        <c:minorTickMark val="none"/>
        <c:tickLblPos val="nextTo"/>
        <c:txPr>
          <a:bodyPr rot="-5400000" vert="horz"/>
          <a:lstStyle/>
          <a:p>
            <a:pPr>
              <a:defRPr/>
            </a:pPr>
            <a:endParaRPr lang="en-US"/>
          </a:p>
        </c:txPr>
        <c:crossAx val="620559680"/>
        <c:crosses val="autoZero"/>
        <c:auto val="1"/>
        <c:lblAlgn val="ctr"/>
        <c:lblOffset val="100"/>
        <c:noMultiLvlLbl val="0"/>
      </c:catAx>
      <c:valAx>
        <c:axId val="620559680"/>
        <c:scaling>
          <c:orientation val="minMax"/>
        </c:scaling>
        <c:delete val="1"/>
        <c:axPos val="l"/>
        <c:majorGridlines/>
        <c:numFmt formatCode="General" sourceLinked="1"/>
        <c:majorTickMark val="out"/>
        <c:minorTickMark val="none"/>
        <c:tickLblPos val="nextTo"/>
        <c:crossAx val="620558896"/>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200"/>
              <a:t>Languages</a:t>
            </a:r>
            <a:r>
              <a:rPr lang="en-US" sz="1200" baseline="0"/>
              <a:t> in China</a:t>
            </a:r>
          </a:p>
        </c:rich>
      </c:tx>
      <c:layout>
        <c:manualLayout>
          <c:xMode val="edge"/>
          <c:yMode val="edge"/>
          <c:x val="0.23476964315630758"/>
          <c:y val="0.10196272320916133"/>
        </c:manualLayout>
      </c:layout>
      <c:overlay val="0"/>
    </c:title>
    <c:autoTitleDeleted val="0"/>
    <c:plotArea>
      <c:layout>
        <c:manualLayout>
          <c:layoutTarget val="inner"/>
          <c:xMode val="edge"/>
          <c:yMode val="edge"/>
          <c:x val="7.8014184397163122E-2"/>
          <c:y val="3.650466207584397E-2"/>
          <c:w val="0.84397163120567376"/>
          <c:h val="0.63309844190311015"/>
        </c:manualLayout>
      </c:layout>
      <c:barChart>
        <c:barDir val="col"/>
        <c:grouping val="clustered"/>
        <c:varyColors val="0"/>
        <c:ser>
          <c:idx val="0"/>
          <c:order val="0"/>
          <c:invertIfNegative val="0"/>
          <c:cat>
            <c:strRef>
              <c:f>Sheet1!$M$5:$M$8</c:f>
              <c:strCache>
                <c:ptCount val="4"/>
                <c:pt idx="0">
                  <c:v>Mandarin</c:v>
                </c:pt>
                <c:pt idx="1">
                  <c:v>Southern</c:v>
                </c:pt>
                <c:pt idx="2">
                  <c:v>Mongolian</c:v>
                </c:pt>
                <c:pt idx="3">
                  <c:v>Others</c:v>
                </c:pt>
              </c:strCache>
            </c:strRef>
          </c:cat>
          <c:val>
            <c:numRef>
              <c:f>Sheet1!$N$5:$N$8</c:f>
              <c:numCache>
                <c:formatCode>General</c:formatCode>
                <c:ptCount val="4"/>
                <c:pt idx="0">
                  <c:v>60</c:v>
                </c:pt>
                <c:pt idx="1">
                  <c:v>30</c:v>
                </c:pt>
                <c:pt idx="2">
                  <c:v>5</c:v>
                </c:pt>
                <c:pt idx="3">
                  <c:v>5</c:v>
                </c:pt>
              </c:numCache>
            </c:numRef>
          </c:val>
        </c:ser>
        <c:dLbls>
          <c:showLegendKey val="0"/>
          <c:showVal val="0"/>
          <c:showCatName val="0"/>
          <c:showSerName val="0"/>
          <c:showPercent val="0"/>
          <c:showBubbleSize val="0"/>
        </c:dLbls>
        <c:gapWidth val="150"/>
        <c:axId val="620558504"/>
        <c:axId val="620557720"/>
      </c:barChart>
      <c:catAx>
        <c:axId val="620558504"/>
        <c:scaling>
          <c:orientation val="minMax"/>
        </c:scaling>
        <c:delete val="0"/>
        <c:axPos val="b"/>
        <c:numFmt formatCode="General" sourceLinked="0"/>
        <c:majorTickMark val="out"/>
        <c:minorTickMark val="none"/>
        <c:tickLblPos val="nextTo"/>
        <c:txPr>
          <a:bodyPr rot="-5400000" vert="horz"/>
          <a:lstStyle/>
          <a:p>
            <a:pPr>
              <a:defRPr/>
            </a:pPr>
            <a:endParaRPr lang="en-US"/>
          </a:p>
        </c:txPr>
        <c:crossAx val="620557720"/>
        <c:crosses val="autoZero"/>
        <c:auto val="1"/>
        <c:lblAlgn val="ctr"/>
        <c:lblOffset val="100"/>
        <c:noMultiLvlLbl val="0"/>
      </c:catAx>
      <c:valAx>
        <c:axId val="620557720"/>
        <c:scaling>
          <c:orientation val="minMax"/>
        </c:scaling>
        <c:delete val="1"/>
        <c:axPos val="l"/>
        <c:majorGridlines/>
        <c:numFmt formatCode="General" sourceLinked="1"/>
        <c:majorTickMark val="out"/>
        <c:minorTickMark val="none"/>
        <c:tickLblPos val="nextTo"/>
        <c:crossAx val="620558504"/>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Sheet2!$B$1</c:f>
              <c:strCache>
                <c:ptCount val="1"/>
                <c:pt idx="0">
                  <c:v>Pensions</c:v>
                </c:pt>
              </c:strCache>
            </c:strRef>
          </c:tx>
          <c:invertIfNegative val="0"/>
          <c:cat>
            <c:numRef>
              <c:f>Sheet2!$A$2:$A$11</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Sheet2!$B$2:$B$11</c:f>
              <c:numCache>
                <c:formatCode>General</c:formatCode>
                <c:ptCount val="10"/>
                <c:pt idx="0">
                  <c:v>5.0182955000000001E-2</c:v>
                </c:pt>
                <c:pt idx="1">
                  <c:v>5.0859656000000003E-2</c:v>
                </c:pt>
                <c:pt idx="2">
                  <c:v>5.1611509E-2</c:v>
                </c:pt>
                <c:pt idx="3">
                  <c:v>5.3700267000000003E-2</c:v>
                </c:pt>
                <c:pt idx="4">
                  <c:v>5.6098683000000003E-2</c:v>
                </c:pt>
                <c:pt idx="5">
                  <c:v>5.6958902999999998E-2</c:v>
                </c:pt>
                <c:pt idx="6">
                  <c:v>5.7649301999999999E-2</c:v>
                </c:pt>
                <c:pt idx="7">
                  <c:v>5.8357814000000001E-2</c:v>
                </c:pt>
                <c:pt idx="8">
                  <c:v>5.8610575999999998E-2</c:v>
                </c:pt>
                <c:pt idx="9">
                  <c:v>5.9825947999999997E-2</c:v>
                </c:pt>
              </c:numCache>
            </c:numRef>
          </c:val>
        </c:ser>
        <c:ser>
          <c:idx val="1"/>
          <c:order val="1"/>
          <c:tx>
            <c:strRef>
              <c:f>Sheet2!$C$1</c:f>
              <c:strCache>
                <c:ptCount val="1"/>
                <c:pt idx="0">
                  <c:v> Health Care</c:v>
                </c:pt>
              </c:strCache>
            </c:strRef>
          </c:tx>
          <c:invertIfNegative val="0"/>
          <c:cat>
            <c:numRef>
              <c:f>Sheet2!$A$2:$A$11</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Sheet2!$C$2:$C$11</c:f>
              <c:numCache>
                <c:formatCode>General</c:formatCode>
                <c:ptCount val="10"/>
                <c:pt idx="0">
                  <c:v>0.168627166</c:v>
                </c:pt>
                <c:pt idx="1">
                  <c:v>0.16992465900000001</c:v>
                </c:pt>
                <c:pt idx="2">
                  <c:v>0.17506426</c:v>
                </c:pt>
                <c:pt idx="3">
                  <c:v>0.17806593800000001</c:v>
                </c:pt>
                <c:pt idx="4">
                  <c:v>0.18751585700000001</c:v>
                </c:pt>
                <c:pt idx="5">
                  <c:v>0.19463633699999999</c:v>
                </c:pt>
                <c:pt idx="6">
                  <c:v>0.18996291200000001</c:v>
                </c:pt>
                <c:pt idx="7">
                  <c:v>0.18854831</c:v>
                </c:pt>
                <c:pt idx="8">
                  <c:v>0.18995395500000001</c:v>
                </c:pt>
                <c:pt idx="9">
                  <c:v>0.19102511899999999</c:v>
                </c:pt>
              </c:numCache>
            </c:numRef>
          </c:val>
        </c:ser>
        <c:ser>
          <c:idx val="2"/>
          <c:order val="2"/>
          <c:tx>
            <c:strRef>
              <c:f>Sheet2!$D$1</c:f>
              <c:strCache>
                <c:ptCount val="1"/>
                <c:pt idx="0">
                  <c:v> Education</c:v>
                </c:pt>
              </c:strCache>
            </c:strRef>
          </c:tx>
          <c:invertIfNegative val="0"/>
          <c:cat>
            <c:numRef>
              <c:f>Sheet2!$A$2:$A$11</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Sheet2!$D$2:$D$11</c:f>
              <c:numCache>
                <c:formatCode>General</c:formatCode>
                <c:ptCount val="10"/>
                <c:pt idx="0">
                  <c:v>0.32162420000000003</c:v>
                </c:pt>
                <c:pt idx="1">
                  <c:v>0.31902432600000002</c:v>
                </c:pt>
                <c:pt idx="2">
                  <c:v>0.31295379899999998</c:v>
                </c:pt>
                <c:pt idx="3">
                  <c:v>0.311798134</c:v>
                </c:pt>
                <c:pt idx="4">
                  <c:v>0.31238218000000001</c:v>
                </c:pt>
                <c:pt idx="5">
                  <c:v>0.31387260500000003</c:v>
                </c:pt>
                <c:pt idx="6">
                  <c:v>0.31570781999999997</c:v>
                </c:pt>
                <c:pt idx="7">
                  <c:v>0.31430570299999999</c:v>
                </c:pt>
                <c:pt idx="8">
                  <c:v>0.31597680299999997</c:v>
                </c:pt>
                <c:pt idx="9">
                  <c:v>0.31033022199999999</c:v>
                </c:pt>
              </c:numCache>
            </c:numRef>
          </c:val>
        </c:ser>
        <c:ser>
          <c:idx val="3"/>
          <c:order val="3"/>
          <c:tx>
            <c:strRef>
              <c:f>Sheet2!$E$1</c:f>
              <c:strCache>
                <c:ptCount val="1"/>
                <c:pt idx="0">
                  <c:v> Defense</c:v>
                </c:pt>
              </c:strCache>
            </c:strRef>
          </c:tx>
          <c:invertIfNegative val="0"/>
          <c:cat>
            <c:numRef>
              <c:f>Sheet2!$A$2:$A$11</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Sheet2!$E$2:$E$11</c:f>
              <c:numCache>
                <c:formatCode>General</c:formatCode>
                <c:ptCount val="10"/>
                <c:pt idx="0">
                  <c:v>2.7257099999999999E-4</c:v>
                </c:pt>
                <c:pt idx="1">
                  <c:v>2.36109E-4</c:v>
                </c:pt>
                <c:pt idx="2">
                  <c:v>2.40843E-4</c:v>
                </c:pt>
                <c:pt idx="3">
                  <c:v>3.61255E-4</c:v>
                </c:pt>
                <c:pt idx="4">
                  <c:v>4.2301600000000002E-4</c:v>
                </c:pt>
                <c:pt idx="5">
                  <c:v>2.8485499999999998E-4</c:v>
                </c:pt>
                <c:pt idx="6">
                  <c:v>2.6291999999999998E-4</c:v>
                </c:pt>
                <c:pt idx="7">
                  <c:v>2.46316E-4</c:v>
                </c:pt>
                <c:pt idx="8">
                  <c:v>2.4072399999999999E-4</c:v>
                </c:pt>
                <c:pt idx="9">
                  <c:v>2.16338E-4</c:v>
                </c:pt>
              </c:numCache>
            </c:numRef>
          </c:val>
        </c:ser>
        <c:ser>
          <c:idx val="4"/>
          <c:order val="4"/>
          <c:tx>
            <c:strRef>
              <c:f>Sheet2!$F$1</c:f>
              <c:strCache>
                <c:ptCount val="1"/>
                <c:pt idx="0">
                  <c:v> Welfare</c:v>
                </c:pt>
              </c:strCache>
            </c:strRef>
          </c:tx>
          <c:invertIfNegative val="0"/>
          <c:cat>
            <c:numRef>
              <c:f>Sheet2!$A$2:$A$11</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Sheet2!$F$2:$F$11</c:f>
              <c:numCache>
                <c:formatCode>General</c:formatCode>
                <c:ptCount val="10"/>
                <c:pt idx="0">
                  <c:v>7.9583481999999997E-2</c:v>
                </c:pt>
                <c:pt idx="1">
                  <c:v>7.9700462E-2</c:v>
                </c:pt>
                <c:pt idx="2">
                  <c:v>8.7834501999999995E-2</c:v>
                </c:pt>
                <c:pt idx="3">
                  <c:v>9.1017464000000006E-2</c:v>
                </c:pt>
                <c:pt idx="4">
                  <c:v>8.6446497999999997E-2</c:v>
                </c:pt>
                <c:pt idx="5">
                  <c:v>7.8254944000000007E-2</c:v>
                </c:pt>
                <c:pt idx="6">
                  <c:v>7.4655734000000001E-2</c:v>
                </c:pt>
                <c:pt idx="7">
                  <c:v>7.3344650999999997E-2</c:v>
                </c:pt>
                <c:pt idx="8">
                  <c:v>7.4211473999999999E-2</c:v>
                </c:pt>
                <c:pt idx="9">
                  <c:v>8.3687602999999999E-2</c:v>
                </c:pt>
              </c:numCache>
            </c:numRef>
          </c:val>
        </c:ser>
        <c:ser>
          <c:idx val="5"/>
          <c:order val="5"/>
          <c:tx>
            <c:strRef>
              <c:f>Sheet2!$G$1</c:f>
              <c:strCache>
                <c:ptCount val="1"/>
                <c:pt idx="0">
                  <c:v> Protection</c:v>
                </c:pt>
              </c:strCache>
            </c:strRef>
          </c:tx>
          <c:invertIfNegative val="0"/>
          <c:cat>
            <c:numRef>
              <c:f>Sheet2!$A$2:$A$11</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Sheet2!$G$2:$G$11</c:f>
              <c:numCache>
                <c:formatCode>General</c:formatCode>
                <c:ptCount val="10"/>
                <c:pt idx="0">
                  <c:v>9.1323550000000003E-2</c:v>
                </c:pt>
                <c:pt idx="1">
                  <c:v>9.0025367999999995E-2</c:v>
                </c:pt>
                <c:pt idx="2">
                  <c:v>8.7873743000000004E-2</c:v>
                </c:pt>
                <c:pt idx="3">
                  <c:v>8.6692222999999999E-2</c:v>
                </c:pt>
                <c:pt idx="4">
                  <c:v>8.5570373000000005E-2</c:v>
                </c:pt>
                <c:pt idx="5">
                  <c:v>8.6987707999999997E-2</c:v>
                </c:pt>
                <c:pt idx="6">
                  <c:v>8.7075439000000004E-2</c:v>
                </c:pt>
                <c:pt idx="7">
                  <c:v>8.7150892999999993E-2</c:v>
                </c:pt>
                <c:pt idx="8">
                  <c:v>8.7000861999999998E-2</c:v>
                </c:pt>
                <c:pt idx="9">
                  <c:v>8.4951460000000006E-2</c:v>
                </c:pt>
              </c:numCache>
            </c:numRef>
          </c:val>
        </c:ser>
        <c:ser>
          <c:idx val="6"/>
          <c:order val="6"/>
          <c:tx>
            <c:strRef>
              <c:f>Sheet2!$H$1</c:f>
              <c:strCache>
                <c:ptCount val="1"/>
                <c:pt idx="0">
                  <c:v> Transportation</c:v>
                </c:pt>
              </c:strCache>
            </c:strRef>
          </c:tx>
          <c:invertIfNegative val="0"/>
          <c:cat>
            <c:numRef>
              <c:f>Sheet2!$A$2:$A$11</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Sheet2!$H$2:$H$11</c:f>
              <c:numCache>
                <c:formatCode>General</c:formatCode>
                <c:ptCount val="10"/>
                <c:pt idx="0">
                  <c:v>9.5731811999999999E-2</c:v>
                </c:pt>
                <c:pt idx="1">
                  <c:v>9.4417029999999999E-2</c:v>
                </c:pt>
                <c:pt idx="2">
                  <c:v>9.3548260999999994E-2</c:v>
                </c:pt>
                <c:pt idx="3">
                  <c:v>9.1881030000000002E-2</c:v>
                </c:pt>
                <c:pt idx="4">
                  <c:v>8.8594153999999994E-2</c:v>
                </c:pt>
                <c:pt idx="5">
                  <c:v>8.8296519000000004E-2</c:v>
                </c:pt>
                <c:pt idx="6">
                  <c:v>8.9171933999999994E-2</c:v>
                </c:pt>
                <c:pt idx="7">
                  <c:v>8.8622391999999994E-2</c:v>
                </c:pt>
                <c:pt idx="8">
                  <c:v>8.7923194999999996E-2</c:v>
                </c:pt>
                <c:pt idx="9">
                  <c:v>8.7248283999999995E-2</c:v>
                </c:pt>
              </c:numCache>
            </c:numRef>
          </c:val>
        </c:ser>
        <c:ser>
          <c:idx val="7"/>
          <c:order val="7"/>
          <c:tx>
            <c:strRef>
              <c:f>Sheet2!$I$1</c:f>
              <c:strCache>
                <c:ptCount val="1"/>
                <c:pt idx="0">
                  <c:v> General Government</c:v>
                </c:pt>
              </c:strCache>
            </c:strRef>
          </c:tx>
          <c:invertIfNegative val="0"/>
          <c:cat>
            <c:numRef>
              <c:f>Sheet2!$A$2:$A$11</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Sheet2!$I$2:$I$11</c:f>
              <c:numCache>
                <c:formatCode>General</c:formatCode>
                <c:ptCount val="10"/>
                <c:pt idx="0">
                  <c:v>3.6119405E-2</c:v>
                </c:pt>
                <c:pt idx="1">
                  <c:v>3.5698501000000001E-2</c:v>
                </c:pt>
                <c:pt idx="2">
                  <c:v>3.5078972999999999E-2</c:v>
                </c:pt>
                <c:pt idx="3">
                  <c:v>3.4961961E-2</c:v>
                </c:pt>
                <c:pt idx="4">
                  <c:v>3.4080870999999999E-2</c:v>
                </c:pt>
                <c:pt idx="5">
                  <c:v>3.4438626E-2</c:v>
                </c:pt>
                <c:pt idx="6">
                  <c:v>3.4194819000000001E-2</c:v>
                </c:pt>
                <c:pt idx="7">
                  <c:v>3.4925344999999997E-2</c:v>
                </c:pt>
                <c:pt idx="8">
                  <c:v>3.4228437E-2</c:v>
                </c:pt>
                <c:pt idx="9">
                  <c:v>3.3671524000000001E-2</c:v>
                </c:pt>
              </c:numCache>
            </c:numRef>
          </c:val>
        </c:ser>
        <c:ser>
          <c:idx val="8"/>
          <c:order val="8"/>
          <c:tx>
            <c:strRef>
              <c:f>Sheet2!$J$1</c:f>
              <c:strCache>
                <c:ptCount val="1"/>
                <c:pt idx="0">
                  <c:v> Other Spending</c:v>
                </c:pt>
              </c:strCache>
            </c:strRef>
          </c:tx>
          <c:invertIfNegative val="0"/>
          <c:cat>
            <c:numRef>
              <c:f>Sheet2!$A$2:$A$11</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Sheet2!$J$2:$J$11</c:f>
              <c:numCache>
                <c:formatCode>General</c:formatCode>
                <c:ptCount val="10"/>
                <c:pt idx="0">
                  <c:v>0.156534859</c:v>
                </c:pt>
                <c:pt idx="1">
                  <c:v>0.16011389000000001</c:v>
                </c:pt>
                <c:pt idx="2">
                  <c:v>0.15579410899999999</c:v>
                </c:pt>
                <c:pt idx="3">
                  <c:v>0.15152172799999999</c:v>
                </c:pt>
                <c:pt idx="4">
                  <c:v>0.14888836899999999</c:v>
                </c:pt>
                <c:pt idx="5">
                  <c:v>0.146269503</c:v>
                </c:pt>
                <c:pt idx="6">
                  <c:v>0.15131912</c:v>
                </c:pt>
                <c:pt idx="7">
                  <c:v>0.154498576</c:v>
                </c:pt>
                <c:pt idx="8">
                  <c:v>0.151853975</c:v>
                </c:pt>
                <c:pt idx="9">
                  <c:v>0.14904350199999999</c:v>
                </c:pt>
              </c:numCache>
            </c:numRef>
          </c:val>
        </c:ser>
        <c:dLbls>
          <c:showLegendKey val="0"/>
          <c:showVal val="0"/>
          <c:showCatName val="0"/>
          <c:showSerName val="0"/>
          <c:showPercent val="0"/>
          <c:showBubbleSize val="0"/>
        </c:dLbls>
        <c:gapWidth val="150"/>
        <c:overlap val="100"/>
        <c:axId val="620576928"/>
        <c:axId val="228823376"/>
      </c:barChart>
      <c:catAx>
        <c:axId val="620576928"/>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228823376"/>
        <c:crosses val="autoZero"/>
        <c:auto val="1"/>
        <c:lblAlgn val="ctr"/>
        <c:lblOffset val="100"/>
        <c:noMultiLvlLbl val="0"/>
      </c:catAx>
      <c:valAx>
        <c:axId val="228823376"/>
        <c:scaling>
          <c:orientation val="minMax"/>
        </c:scaling>
        <c:delete val="0"/>
        <c:axPos val="l"/>
        <c:majorGridlines/>
        <c:numFmt formatCode="0%" sourceLinked="1"/>
        <c:majorTickMark val="out"/>
        <c:minorTickMark val="none"/>
        <c:tickLblPos val="nextTo"/>
        <c:crossAx val="62057692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Sheet2!$B$13</c:f>
              <c:strCache>
                <c:ptCount val="1"/>
                <c:pt idx="0">
                  <c:v>Pensions</c:v>
                </c:pt>
              </c:strCache>
            </c:strRef>
          </c:tx>
          <c:invertIfNegative val="0"/>
          <c:cat>
            <c:numRef>
              <c:f>Sheet2!$A$14:$A$23</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Sheet2!$B$14:$B$23</c:f>
              <c:numCache>
                <c:formatCode>General</c:formatCode>
                <c:ptCount val="10"/>
                <c:pt idx="0">
                  <c:v>5.8427871799640402E-2</c:v>
                </c:pt>
                <c:pt idx="1">
                  <c:v>4.7419547079856898E-2</c:v>
                </c:pt>
                <c:pt idx="2">
                  <c:v>5.9890235863926798E-2</c:v>
                </c:pt>
                <c:pt idx="3">
                  <c:v>8.3394699329140107E-2</c:v>
                </c:pt>
                <c:pt idx="4">
                  <c:v>9.0836560219542895E-2</c:v>
                </c:pt>
                <c:pt idx="5">
                  <c:v>7.8360458107293501E-2</c:v>
                </c:pt>
                <c:pt idx="6">
                  <c:v>8.8087410558886095E-2</c:v>
                </c:pt>
                <c:pt idx="7">
                  <c:v>6.6719628378583196E-2</c:v>
                </c:pt>
                <c:pt idx="8">
                  <c:v>6.41208699983397E-2</c:v>
                </c:pt>
                <c:pt idx="9">
                  <c:v>8.5102313055296794E-2</c:v>
                </c:pt>
              </c:numCache>
            </c:numRef>
          </c:val>
        </c:ser>
        <c:ser>
          <c:idx val="1"/>
          <c:order val="1"/>
          <c:tx>
            <c:strRef>
              <c:f>Sheet2!$C$13</c:f>
              <c:strCache>
                <c:ptCount val="1"/>
                <c:pt idx="0">
                  <c:v> Health Care</c:v>
                </c:pt>
              </c:strCache>
            </c:strRef>
          </c:tx>
          <c:invertIfNegative val="0"/>
          <c:cat>
            <c:numRef>
              <c:f>Sheet2!$A$14:$A$23</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Sheet2!$C$14:$C$23</c:f>
              <c:numCache>
                <c:formatCode>General</c:formatCode>
                <c:ptCount val="10"/>
                <c:pt idx="0">
                  <c:v>8.7866530283305405E-2</c:v>
                </c:pt>
                <c:pt idx="1">
                  <c:v>7.8384982121573299E-2</c:v>
                </c:pt>
                <c:pt idx="2">
                  <c:v>0.10603129567535</c:v>
                </c:pt>
                <c:pt idx="3">
                  <c:v>0.113046298110377</c:v>
                </c:pt>
                <c:pt idx="4">
                  <c:v>0.124125645663821</c:v>
                </c:pt>
                <c:pt idx="5">
                  <c:v>0.135603320729903</c:v>
                </c:pt>
                <c:pt idx="6">
                  <c:v>0.13105137626506799</c:v>
                </c:pt>
                <c:pt idx="7">
                  <c:v>0.12983705177108401</c:v>
                </c:pt>
                <c:pt idx="8">
                  <c:v>0.116564281365875</c:v>
                </c:pt>
                <c:pt idx="9">
                  <c:v>0.113780171654375</c:v>
                </c:pt>
              </c:numCache>
            </c:numRef>
          </c:val>
        </c:ser>
        <c:ser>
          <c:idx val="2"/>
          <c:order val="2"/>
          <c:tx>
            <c:strRef>
              <c:f>Sheet2!$D$13</c:f>
              <c:strCache>
                <c:ptCount val="1"/>
                <c:pt idx="0">
                  <c:v> Education</c:v>
                </c:pt>
              </c:strCache>
            </c:strRef>
          </c:tx>
          <c:invertIfNegative val="0"/>
          <c:cat>
            <c:numRef>
              <c:f>Sheet2!$A$14:$A$23</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Sheet2!$D$14:$D$23</c:f>
              <c:numCache>
                <c:formatCode>General</c:formatCode>
                <c:ptCount val="10"/>
                <c:pt idx="0">
                  <c:v>0.22046835286095001</c:v>
                </c:pt>
                <c:pt idx="1">
                  <c:v>0.18660309892729399</c:v>
                </c:pt>
                <c:pt idx="2">
                  <c:v>0.237483162812025</c:v>
                </c:pt>
                <c:pt idx="3">
                  <c:v>0.236435862963538</c:v>
                </c:pt>
                <c:pt idx="4">
                  <c:v>0.24166225334094399</c:v>
                </c:pt>
                <c:pt idx="5">
                  <c:v>0.24724642446161399</c:v>
                </c:pt>
                <c:pt idx="6">
                  <c:v>0.23873525430284201</c:v>
                </c:pt>
                <c:pt idx="7">
                  <c:v>0.235004457273846</c:v>
                </c:pt>
                <c:pt idx="8">
                  <c:v>0.24407548840555601</c:v>
                </c:pt>
                <c:pt idx="9">
                  <c:v>0.22679016385190401</c:v>
                </c:pt>
              </c:numCache>
            </c:numRef>
          </c:val>
        </c:ser>
        <c:ser>
          <c:idx val="3"/>
          <c:order val="3"/>
          <c:tx>
            <c:strRef>
              <c:f>Sheet2!$E$13</c:f>
              <c:strCache>
                <c:ptCount val="1"/>
                <c:pt idx="0">
                  <c:v> Defense</c:v>
                </c:pt>
              </c:strCache>
            </c:strRef>
          </c:tx>
          <c:invertIfNegative val="0"/>
          <c:cat>
            <c:numRef>
              <c:f>Sheet2!$A$14:$A$23</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Sheet2!$E$14:$E$23</c:f>
              <c:numCache>
                <c:formatCode>General</c:formatCode>
                <c:ptCount val="10"/>
                <c:pt idx="0">
                  <c:v>3.7505424338230699E-3</c:v>
                </c:pt>
                <c:pt idx="1">
                  <c:v>2.8963051251489802E-3</c:v>
                </c:pt>
                <c:pt idx="2">
                  <c:v>3.16682429140515E-3</c:v>
                </c:pt>
                <c:pt idx="3">
                  <c:v>3.4860389544585499E-3</c:v>
                </c:pt>
                <c:pt idx="4">
                  <c:v>3.4871004793903398E-3</c:v>
                </c:pt>
                <c:pt idx="5" formatCode="0.00E+00">
                  <c:v>6.0962244506548304E-4</c:v>
                </c:pt>
                <c:pt idx="6" formatCode="0.00E+00">
                  <c:v>3.8677238445175002E-4</c:v>
                </c:pt>
                <c:pt idx="7" formatCode="0.00E+00">
                  <c:v>3.8811636213682301E-4</c:v>
                </c:pt>
                <c:pt idx="8" formatCode="0.00E+00">
                  <c:v>3.4866345674912803E-4</c:v>
                </c:pt>
                <c:pt idx="9" formatCode="0.00E+00">
                  <c:v>3.37268128161888E-4</c:v>
                </c:pt>
              </c:numCache>
            </c:numRef>
          </c:val>
        </c:ser>
        <c:ser>
          <c:idx val="4"/>
          <c:order val="4"/>
          <c:tx>
            <c:strRef>
              <c:f>Sheet2!$F$13</c:f>
              <c:strCache>
                <c:ptCount val="1"/>
                <c:pt idx="0">
                  <c:v> Welfare</c:v>
                </c:pt>
              </c:strCache>
            </c:strRef>
          </c:tx>
          <c:invertIfNegative val="0"/>
          <c:cat>
            <c:numRef>
              <c:f>Sheet2!$A$14:$A$23</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Sheet2!$F$14:$F$23</c:f>
              <c:numCache>
                <c:formatCode>General</c:formatCode>
                <c:ptCount val="10"/>
                <c:pt idx="0">
                  <c:v>8.2496435434876905E-2</c:v>
                </c:pt>
                <c:pt idx="1">
                  <c:v>6.1102502979737697E-2</c:v>
                </c:pt>
                <c:pt idx="2">
                  <c:v>7.6010947754563907E-2</c:v>
                </c:pt>
                <c:pt idx="3">
                  <c:v>7.9672204244049694E-2</c:v>
                </c:pt>
                <c:pt idx="4">
                  <c:v>9.9220732772554304E-2</c:v>
                </c:pt>
                <c:pt idx="5">
                  <c:v>7.86275960326593E-2</c:v>
                </c:pt>
                <c:pt idx="6">
                  <c:v>7.3209566170308701E-2</c:v>
                </c:pt>
                <c:pt idx="7">
                  <c:v>6.9697208594351703E-2</c:v>
                </c:pt>
                <c:pt idx="8">
                  <c:v>6.6876971608832797E-2</c:v>
                </c:pt>
                <c:pt idx="9">
                  <c:v>6.5384712189474198E-2</c:v>
                </c:pt>
              </c:numCache>
            </c:numRef>
          </c:val>
        </c:ser>
        <c:ser>
          <c:idx val="5"/>
          <c:order val="5"/>
          <c:tx>
            <c:strRef>
              <c:f>Sheet2!$G$13</c:f>
              <c:strCache>
                <c:ptCount val="1"/>
                <c:pt idx="0">
                  <c:v> Protection</c:v>
                </c:pt>
              </c:strCache>
            </c:strRef>
          </c:tx>
          <c:invertIfNegative val="0"/>
          <c:cat>
            <c:numRef>
              <c:f>Sheet2!$A$14:$A$23</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Sheet2!$G$14:$G$23</c:f>
              <c:numCache>
                <c:formatCode>General</c:formatCode>
                <c:ptCount val="10"/>
                <c:pt idx="0">
                  <c:v>7.1430785444175804E-2</c:v>
                </c:pt>
                <c:pt idx="1">
                  <c:v>5.9243146603098901E-2</c:v>
                </c:pt>
                <c:pt idx="2">
                  <c:v>7.6842060012036806E-2</c:v>
                </c:pt>
                <c:pt idx="3">
                  <c:v>7.1348948445807595E-2</c:v>
                </c:pt>
                <c:pt idx="4">
                  <c:v>6.5340147049720396E-2</c:v>
                </c:pt>
                <c:pt idx="5">
                  <c:v>7.1928598827332907E-2</c:v>
                </c:pt>
                <c:pt idx="6">
                  <c:v>7.19718945400631E-2</c:v>
                </c:pt>
                <c:pt idx="7">
                  <c:v>7.3517729034136003E-2</c:v>
                </c:pt>
                <c:pt idx="8">
                  <c:v>7.15313520394045E-2</c:v>
                </c:pt>
                <c:pt idx="9">
                  <c:v>6.8384888374317193E-2</c:v>
                </c:pt>
              </c:numCache>
            </c:numRef>
          </c:val>
        </c:ser>
        <c:ser>
          <c:idx val="6"/>
          <c:order val="6"/>
          <c:tx>
            <c:strRef>
              <c:f>Sheet2!$H$13</c:f>
              <c:strCache>
                <c:ptCount val="1"/>
                <c:pt idx="0">
                  <c:v> Transportation</c:v>
                </c:pt>
              </c:strCache>
            </c:strRef>
          </c:tx>
          <c:invertIfNegative val="0"/>
          <c:cat>
            <c:numRef>
              <c:f>Sheet2!$A$14:$A$23</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Sheet2!$H$14:$H$23</c:f>
              <c:numCache>
                <c:formatCode>General</c:formatCode>
                <c:ptCount val="10"/>
                <c:pt idx="0">
                  <c:v>0.12761918045998299</c:v>
                </c:pt>
                <c:pt idx="1">
                  <c:v>0.100357568533969</c:v>
                </c:pt>
                <c:pt idx="2">
                  <c:v>0.12873642277820699</c:v>
                </c:pt>
                <c:pt idx="3">
                  <c:v>0.13669866706301201</c:v>
                </c:pt>
                <c:pt idx="4">
                  <c:v>0.13459382501220801</c:v>
                </c:pt>
                <c:pt idx="5">
                  <c:v>0.141144720258644</c:v>
                </c:pt>
                <c:pt idx="6">
                  <c:v>0.142686778830658</c:v>
                </c:pt>
                <c:pt idx="7">
                  <c:v>0.14616219625346399</c:v>
                </c:pt>
                <c:pt idx="8">
                  <c:v>0.14317339089047501</c:v>
                </c:pt>
                <c:pt idx="9">
                  <c:v>0.14141602275301399</c:v>
                </c:pt>
              </c:numCache>
            </c:numRef>
          </c:val>
        </c:ser>
        <c:ser>
          <c:idx val="7"/>
          <c:order val="7"/>
          <c:tx>
            <c:strRef>
              <c:f>Sheet2!$I$13</c:f>
              <c:strCache>
                <c:ptCount val="1"/>
                <c:pt idx="0">
                  <c:v> General Government</c:v>
                </c:pt>
              </c:strCache>
            </c:strRef>
          </c:tx>
          <c:invertIfNegative val="0"/>
          <c:cat>
            <c:numRef>
              <c:f>Sheet2!$A$14:$A$23</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Sheet2!$I$14:$I$23</c:f>
              <c:numCache>
                <c:formatCode>General</c:formatCode>
                <c:ptCount val="10"/>
                <c:pt idx="0">
                  <c:v>4.6230859835100099E-2</c:v>
                </c:pt>
                <c:pt idx="1">
                  <c:v>3.6311084624553E-2</c:v>
                </c:pt>
                <c:pt idx="2">
                  <c:v>4.3669217321525802E-2</c:v>
                </c:pt>
                <c:pt idx="3">
                  <c:v>4.0420486559157899E-2</c:v>
                </c:pt>
                <c:pt idx="4">
                  <c:v>4.7326900194644798E-2</c:v>
                </c:pt>
                <c:pt idx="5">
                  <c:v>4.4639432297660098E-2</c:v>
                </c:pt>
                <c:pt idx="6">
                  <c:v>4.6967059885257498E-2</c:v>
                </c:pt>
                <c:pt idx="7">
                  <c:v>4.7647347770453402E-2</c:v>
                </c:pt>
                <c:pt idx="8">
                  <c:v>4.61508661243012E-2</c:v>
                </c:pt>
                <c:pt idx="9">
                  <c:v>4.2878356950491997E-2</c:v>
                </c:pt>
              </c:numCache>
            </c:numRef>
          </c:val>
        </c:ser>
        <c:ser>
          <c:idx val="8"/>
          <c:order val="8"/>
          <c:tx>
            <c:strRef>
              <c:f>Sheet2!$J$13</c:f>
              <c:strCache>
                <c:ptCount val="1"/>
                <c:pt idx="0">
                  <c:v> Other Spending</c:v>
                </c:pt>
              </c:strCache>
            </c:strRef>
          </c:tx>
          <c:invertIfNegative val="0"/>
          <c:cat>
            <c:numRef>
              <c:f>Sheet2!$A$14:$A$23</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Sheet2!$J$14:$J$23</c:f>
              <c:numCache>
                <c:formatCode>General</c:formatCode>
                <c:ptCount val="10"/>
                <c:pt idx="0">
                  <c:v>0.30170944144814299</c:v>
                </c:pt>
                <c:pt idx="1">
                  <c:v>0.42768176400476698</c:v>
                </c:pt>
                <c:pt idx="2">
                  <c:v>0.26816983349095802</c:v>
                </c:pt>
                <c:pt idx="3">
                  <c:v>0.235496794330457</c:v>
                </c:pt>
                <c:pt idx="4">
                  <c:v>0.19340683526717201</c:v>
                </c:pt>
                <c:pt idx="5">
                  <c:v>0.20183982683982599</c:v>
                </c:pt>
                <c:pt idx="6">
                  <c:v>0.20690388706246299</c:v>
                </c:pt>
                <c:pt idx="7">
                  <c:v>0.231026264561944</c:v>
                </c:pt>
                <c:pt idx="8">
                  <c:v>0.24715811611046501</c:v>
                </c:pt>
                <c:pt idx="9">
                  <c:v>0.25592610304296298</c:v>
                </c:pt>
              </c:numCache>
            </c:numRef>
          </c:val>
        </c:ser>
        <c:dLbls>
          <c:showLegendKey val="0"/>
          <c:showVal val="0"/>
          <c:showCatName val="0"/>
          <c:showSerName val="0"/>
          <c:showPercent val="0"/>
          <c:showBubbleSize val="0"/>
        </c:dLbls>
        <c:gapWidth val="150"/>
        <c:overlap val="100"/>
        <c:axId val="513035104"/>
        <c:axId val="513037456"/>
      </c:barChart>
      <c:catAx>
        <c:axId val="513035104"/>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513037456"/>
        <c:crosses val="autoZero"/>
        <c:auto val="1"/>
        <c:lblAlgn val="ctr"/>
        <c:lblOffset val="100"/>
        <c:noMultiLvlLbl val="0"/>
      </c:catAx>
      <c:valAx>
        <c:axId val="513037456"/>
        <c:scaling>
          <c:orientation val="minMax"/>
        </c:scaling>
        <c:delete val="0"/>
        <c:axPos val="l"/>
        <c:majorGridlines/>
        <c:numFmt formatCode="0%" sourceLinked="1"/>
        <c:majorTickMark val="out"/>
        <c:minorTickMark val="none"/>
        <c:tickLblPos val="nextTo"/>
        <c:crossAx val="513035104"/>
        <c:crosses val="autoZero"/>
        <c:crossBetween val="between"/>
      </c:valAx>
    </c:plotArea>
    <c:legend>
      <c:legendPos val="r"/>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58.wmf"/><Relationship Id="rId1" Type="http://schemas.openxmlformats.org/officeDocument/2006/relationships/image" Target="../media/image164.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58.wmf"/><Relationship Id="rId1" Type="http://schemas.openxmlformats.org/officeDocument/2006/relationships/image" Target="../media/image164.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81.wmf"/><Relationship Id="rId2" Type="http://schemas.openxmlformats.org/officeDocument/2006/relationships/image" Target="../media/image158.wmf"/><Relationship Id="rId1" Type="http://schemas.openxmlformats.org/officeDocument/2006/relationships/image" Target="../media/image16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image" Target="../media/image84.png"/><Relationship Id="rId1" Type="http://schemas.openxmlformats.org/officeDocument/2006/relationships/image" Target="../media/image83.png"/><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4.emf"/><Relationship Id="rId1" Type="http://schemas.openxmlformats.org/officeDocument/2006/relationships/image" Target="../media/image9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8.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03.wmf"/><Relationship Id="rId1" Type="http://schemas.openxmlformats.org/officeDocument/2006/relationships/image" Target="../media/image10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159.wmf"/><Relationship Id="rId2" Type="http://schemas.openxmlformats.org/officeDocument/2006/relationships/image" Target="../media/image158.wmf"/><Relationship Id="rId1" Type="http://schemas.openxmlformats.org/officeDocument/2006/relationships/image" Target="../media/image102.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58.wmf"/><Relationship Id="rId1" Type="http://schemas.openxmlformats.org/officeDocument/2006/relationships/image" Target="../media/image16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852A285F-CD55-4613-8279-D7D20A32147B}" type="datetimeFigureOut">
              <a:rPr lang="en-US" smtClean="0"/>
              <a:t>7/26/2013</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C3DD7B00-CC92-44F3-B5F1-FF30A1F3B5ED}" type="slidenum">
              <a:rPr lang="en-US" smtClean="0"/>
              <a:t>‹#›</a:t>
            </a:fld>
            <a:endParaRPr lang="en-US"/>
          </a:p>
        </p:txBody>
      </p:sp>
    </p:spTree>
    <p:extLst>
      <p:ext uri="{BB962C8B-B14F-4D97-AF65-F5344CB8AC3E}">
        <p14:creationId xmlns:p14="http://schemas.microsoft.com/office/powerpoint/2010/main" val="4237141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8BD67FA4-4B8E-4962-BC4F-01AF972A6F53}" type="datetimeFigureOut">
              <a:rPr lang="en-US" smtClean="0"/>
              <a:t>7/26/2013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E570A28F-C7BF-400B-AC21-D5A873D0488F}" type="slidenum">
              <a:rPr lang="en-US" smtClean="0"/>
              <a:t>‹#›</a:t>
            </a:fld>
            <a:endParaRPr lang="en-US"/>
          </a:p>
        </p:txBody>
      </p:sp>
    </p:spTree>
    <p:extLst>
      <p:ext uri="{BB962C8B-B14F-4D97-AF65-F5344CB8AC3E}">
        <p14:creationId xmlns:p14="http://schemas.microsoft.com/office/powerpoint/2010/main" val="3173845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e-culture.multimedian.nl/"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70A28F-C7BF-400B-AC21-D5A873D0488F}" type="slidenum">
              <a:rPr lang="en-US" smtClean="0"/>
              <a:t>1</a:t>
            </a:fld>
            <a:endParaRPr lang="en-US"/>
          </a:p>
        </p:txBody>
      </p:sp>
    </p:spTree>
    <p:extLst>
      <p:ext uri="{BB962C8B-B14F-4D97-AF65-F5344CB8AC3E}">
        <p14:creationId xmlns:p14="http://schemas.microsoft.com/office/powerpoint/2010/main" val="4054036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FA=False alarms.</a:t>
            </a:r>
            <a:endParaRPr lang="en-US" dirty="0"/>
          </a:p>
        </p:txBody>
      </p:sp>
      <p:sp>
        <p:nvSpPr>
          <p:cNvPr id="4" name="Slide Number Placeholder 3"/>
          <p:cNvSpPr>
            <a:spLocks noGrp="1"/>
          </p:cNvSpPr>
          <p:nvPr>
            <p:ph type="sldNum" sz="quarter" idx="10"/>
          </p:nvPr>
        </p:nvSpPr>
        <p:spPr/>
        <p:txBody>
          <a:bodyPr/>
          <a:lstStyle/>
          <a:p>
            <a:fld id="{E570A28F-C7BF-400B-AC21-D5A873D0488F}" type="slidenum">
              <a:rPr lang="en-US" smtClean="0"/>
              <a:t>34</a:t>
            </a:fld>
            <a:endParaRPr lang="en-US"/>
          </a:p>
        </p:txBody>
      </p:sp>
    </p:spTree>
    <p:extLst>
      <p:ext uri="{BB962C8B-B14F-4D97-AF65-F5344CB8AC3E}">
        <p14:creationId xmlns:p14="http://schemas.microsoft.com/office/powerpoint/2010/main" val="1772646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70A28F-C7BF-400B-AC21-D5A873D0488F}" type="slidenum">
              <a:rPr lang="en-US" smtClean="0"/>
              <a:t>39</a:t>
            </a:fld>
            <a:endParaRPr lang="en-US"/>
          </a:p>
        </p:txBody>
      </p:sp>
    </p:spTree>
    <p:extLst>
      <p:ext uri="{BB962C8B-B14F-4D97-AF65-F5344CB8AC3E}">
        <p14:creationId xmlns:p14="http://schemas.microsoft.com/office/powerpoint/2010/main" val="3583349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70A28F-C7BF-400B-AC21-D5A873D0488F}" type="slidenum">
              <a:rPr lang="en-US" smtClean="0"/>
              <a:t>40</a:t>
            </a:fld>
            <a:endParaRPr lang="en-US"/>
          </a:p>
        </p:txBody>
      </p:sp>
    </p:spTree>
    <p:extLst>
      <p:ext uri="{BB962C8B-B14F-4D97-AF65-F5344CB8AC3E}">
        <p14:creationId xmlns:p14="http://schemas.microsoft.com/office/powerpoint/2010/main" val="1643638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70A28F-C7BF-400B-AC21-D5A873D0488F}" type="slidenum">
              <a:rPr lang="en-US" smtClean="0"/>
              <a:t>41</a:t>
            </a:fld>
            <a:endParaRPr lang="en-US"/>
          </a:p>
        </p:txBody>
      </p:sp>
    </p:spTree>
    <p:extLst>
      <p:ext uri="{BB962C8B-B14F-4D97-AF65-F5344CB8AC3E}">
        <p14:creationId xmlns:p14="http://schemas.microsoft.com/office/powerpoint/2010/main" val="4181328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E690883-99C0-4957-A14D-9D82DB3319B8}" type="slidenum">
              <a:rPr lang="en-US" altLang="zh-CN"/>
              <a:pPr/>
              <a:t>42</a:t>
            </a:fld>
            <a:endParaRPr lang="en-US" altLang="zh-CN"/>
          </a:p>
        </p:txBody>
      </p:sp>
      <p:sp>
        <p:nvSpPr>
          <p:cNvPr id="1127426" name="Rectangle 2"/>
          <p:cNvSpPr>
            <a:spLocks noGrp="1" noRot="1" noChangeAspect="1" noChangeArrowheads="1" noTextEdit="1"/>
          </p:cNvSpPr>
          <p:nvPr>
            <p:ph type="sldImg"/>
          </p:nvPr>
        </p:nvSpPr>
        <p:spPr>
          <a:ln/>
        </p:spPr>
      </p:sp>
      <p:sp>
        <p:nvSpPr>
          <p:cNvPr id="112742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269589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27726C0-5C21-442E-9AE5-C661F2C93804}" type="slidenum">
              <a:rPr lang="en-US" altLang="zh-CN"/>
              <a:pPr/>
              <a:t>43</a:t>
            </a:fld>
            <a:endParaRPr lang="en-US" altLang="zh-CN"/>
          </a:p>
        </p:txBody>
      </p:sp>
      <p:sp>
        <p:nvSpPr>
          <p:cNvPr id="1101826" name="Rectangle 2"/>
          <p:cNvSpPr>
            <a:spLocks noGrp="1" noRot="1" noChangeAspect="1" noChangeArrowheads="1" noTextEdit="1"/>
          </p:cNvSpPr>
          <p:nvPr>
            <p:ph type="sldImg"/>
          </p:nvPr>
        </p:nvSpPr>
        <p:spPr>
          <a:ln/>
        </p:spPr>
      </p:sp>
      <p:sp>
        <p:nvSpPr>
          <p:cNvPr id="11018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7373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27726C0-5C21-442E-9AE5-C661F2C93804}" type="slidenum">
              <a:rPr lang="en-US" altLang="zh-CN"/>
              <a:pPr/>
              <a:t>44</a:t>
            </a:fld>
            <a:endParaRPr lang="en-US" altLang="zh-CN"/>
          </a:p>
        </p:txBody>
      </p:sp>
      <p:sp>
        <p:nvSpPr>
          <p:cNvPr id="1101826" name="Rectangle 2"/>
          <p:cNvSpPr>
            <a:spLocks noGrp="1" noRot="1" noChangeAspect="1" noChangeArrowheads="1" noTextEdit="1"/>
          </p:cNvSpPr>
          <p:nvPr>
            <p:ph type="sldImg"/>
          </p:nvPr>
        </p:nvSpPr>
        <p:spPr>
          <a:ln/>
        </p:spPr>
      </p:sp>
      <p:sp>
        <p:nvSpPr>
          <p:cNvPr id="11018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58074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27726C0-5C21-442E-9AE5-C661F2C93804}" type="slidenum">
              <a:rPr lang="en-US" altLang="zh-CN"/>
              <a:pPr/>
              <a:t>45</a:t>
            </a:fld>
            <a:endParaRPr lang="en-US" altLang="zh-CN"/>
          </a:p>
        </p:txBody>
      </p:sp>
      <p:sp>
        <p:nvSpPr>
          <p:cNvPr id="1101826" name="Rectangle 2"/>
          <p:cNvSpPr>
            <a:spLocks noGrp="1" noRot="1" noChangeAspect="1" noChangeArrowheads="1" noTextEdit="1"/>
          </p:cNvSpPr>
          <p:nvPr>
            <p:ph type="sldImg"/>
          </p:nvPr>
        </p:nvSpPr>
        <p:spPr>
          <a:ln/>
        </p:spPr>
      </p:sp>
      <p:sp>
        <p:nvSpPr>
          <p:cNvPr id="11018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70106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70A28F-C7BF-400B-AC21-D5A873D0488F}" type="slidenum">
              <a:rPr lang="en-US" smtClean="0"/>
              <a:t>50</a:t>
            </a:fld>
            <a:endParaRPr lang="en-US"/>
          </a:p>
        </p:txBody>
      </p:sp>
    </p:spTree>
    <p:extLst>
      <p:ext uri="{BB962C8B-B14F-4D97-AF65-F5344CB8AC3E}">
        <p14:creationId xmlns:p14="http://schemas.microsoft.com/office/powerpoint/2010/main" val="6824014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a:t>MultiMediaN E-Culture</a:t>
            </a:r>
          </a:p>
          <a:p>
            <a:r>
              <a:rPr lang="en-US" sz="1100"/>
              <a:t>By linking the collections and vocabularies from multiple museums together the E-Culture project constructed a graph of cultural heritage data. Within the </a:t>
            </a:r>
            <a:r>
              <a:rPr lang="en-US" sz="1100">
                <a:hlinkClick r:id="rId3"/>
              </a:rPr>
              <a:t>MultimediaN E-Culture</a:t>
            </a:r>
            <a:r>
              <a:rPr lang="en-US" sz="1100"/>
              <a:t> team I investigated how keyword search can be applied to this heterogeneous graph to find artworks that are semantically related artworks to a keyword query?</a:t>
            </a:r>
          </a:p>
          <a:p>
            <a:endParaRPr lang="en-US" sz="1100"/>
          </a:p>
          <a:p>
            <a:endParaRPr lang="en-US"/>
          </a:p>
        </p:txBody>
      </p:sp>
      <p:sp>
        <p:nvSpPr>
          <p:cNvPr id="4" name="Slide Number Placeholder 3"/>
          <p:cNvSpPr>
            <a:spLocks noGrp="1"/>
          </p:cNvSpPr>
          <p:nvPr>
            <p:ph type="sldNum" sz="quarter" idx="10"/>
          </p:nvPr>
        </p:nvSpPr>
        <p:spPr/>
        <p:txBody>
          <a:bodyPr/>
          <a:lstStyle/>
          <a:p>
            <a:fld id="{781F19EA-E728-44DB-B8D5-F9E148C31064}" type="slidenum">
              <a:rPr lang="en-US" smtClean="0"/>
              <a:t>51</a:t>
            </a:fld>
            <a:endParaRPr lang="en-US"/>
          </a:p>
        </p:txBody>
      </p:sp>
    </p:spTree>
    <p:extLst>
      <p:ext uri="{BB962C8B-B14F-4D97-AF65-F5344CB8AC3E}">
        <p14:creationId xmlns:p14="http://schemas.microsoft.com/office/powerpoint/2010/main" val="1128998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70A28F-C7BF-400B-AC21-D5A873D0488F}" type="slidenum">
              <a:rPr lang="en-US" smtClean="0"/>
              <a:t>2</a:t>
            </a:fld>
            <a:endParaRPr lang="en-US"/>
          </a:p>
        </p:txBody>
      </p:sp>
    </p:spTree>
    <p:extLst>
      <p:ext uri="{BB962C8B-B14F-4D97-AF65-F5344CB8AC3E}">
        <p14:creationId xmlns:p14="http://schemas.microsoft.com/office/powerpoint/2010/main" val="1660504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14:m>
                  <m:oMath xmlns:m="http://schemas.openxmlformats.org/officeDocument/2006/math">
                    <m:r>
                      <a:rPr lang="en-US" i="1" smtClean="0">
                        <a:latin typeface="Cambria Math"/>
                      </a:rPr>
                      <m:t>𝐺</m:t>
                    </m:r>
                    <m:r>
                      <a:rPr lang="en-US" i="1" smtClean="0">
                        <a:latin typeface="Cambria Math"/>
                      </a:rPr>
                      <m:t>=〈</m:t>
                    </m:r>
                    <m:r>
                      <a:rPr lang="en-US" i="1" smtClean="0">
                        <a:latin typeface="Cambria Math"/>
                      </a:rPr>
                      <m:t>𝑉</m:t>
                    </m:r>
                    <m:r>
                      <a:rPr lang="en-US" i="1" smtClean="0">
                        <a:latin typeface="Cambria Math"/>
                      </a:rPr>
                      <m:t>,</m:t>
                    </m:r>
                    <m:r>
                      <a:rPr lang="en-US" i="1" smtClean="0">
                        <a:latin typeface="Cambria Math"/>
                      </a:rPr>
                      <m:t>𝐸</m:t>
                    </m:r>
                    <m:r>
                      <a:rPr lang="en-US" i="1" smtClean="0">
                        <a:latin typeface="Cambria Math"/>
                      </a:rPr>
                      <m:t>,</m:t>
                    </m:r>
                    <m:sSub>
                      <m:sSubPr>
                        <m:ctrlPr>
                          <a:rPr lang="en-US" i="1">
                            <a:latin typeface="Cambria Math" panose="02040503050406030204" pitchFamily="18" charset="0"/>
                          </a:rPr>
                        </m:ctrlPr>
                      </m:sSubPr>
                      <m:e>
                        <m:r>
                          <a:rPr lang="en-US" i="1">
                            <a:latin typeface="Cambria Math"/>
                          </a:rPr>
                          <m:t>𝐹</m:t>
                        </m:r>
                      </m:e>
                      <m:sub>
                        <m:r>
                          <a:rPr lang="en-US" i="1">
                            <a:latin typeface="Cambria Math"/>
                          </a:rPr>
                          <m:t>1</m:t>
                        </m:r>
                      </m:sub>
                    </m:sSub>
                    <m:r>
                      <a:rPr lang="en-US" i="1">
                        <a:latin typeface="Cambria Math"/>
                      </a:rPr>
                      <m:t>,</m:t>
                    </m:r>
                    <m:sSub>
                      <m:sSubPr>
                        <m:ctrlPr>
                          <a:rPr lang="en-US" i="1">
                            <a:latin typeface="Cambria Math" panose="02040503050406030204" pitchFamily="18" charset="0"/>
                          </a:rPr>
                        </m:ctrlPr>
                      </m:sSubPr>
                      <m:e>
                        <m:r>
                          <a:rPr lang="en-US" i="1">
                            <a:latin typeface="Cambria Math"/>
                          </a:rPr>
                          <m:t>𝐹</m:t>
                        </m:r>
                      </m:e>
                      <m:sub>
                        <m:r>
                          <a:rPr lang="en-US" i="1">
                            <a:latin typeface="Cambria Math"/>
                          </a:rPr>
                          <m:t>2</m:t>
                        </m:r>
                      </m:sub>
                    </m:sSub>
                    <m:r>
                      <a:rPr lang="en-US" b="0" i="1" smtClean="0">
                        <a:latin typeface="Cambria Math"/>
                      </a:rPr>
                      <m:t>〉</m:t>
                    </m:r>
                  </m:oMath>
                </a14:m>
                <a:r>
                  <a:rPr lang="en-US" smtClean="0"/>
                  <a:t> </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𝐹</m:t>
                        </m:r>
                      </m:e>
                      <m:sub>
                        <m:r>
                          <a:rPr lang="en-US" b="0" i="1" smtClean="0">
                            <a:latin typeface="Cambria Math"/>
                          </a:rPr>
                          <m:t>1</m:t>
                        </m:r>
                      </m:sub>
                    </m:sSub>
                    <m:r>
                      <a:rPr lang="en-US" b="0" i="1" smtClean="0">
                        <a:latin typeface="Cambria Math"/>
                      </a:rPr>
                      <m:t>:</m:t>
                    </m:r>
                    <m:r>
                      <a:rPr lang="en-US" b="0" i="1" smtClean="0">
                        <a:latin typeface="Cambria Math"/>
                      </a:rPr>
                      <m:t>𝑉</m:t>
                    </m:r>
                    <m:r>
                      <a:rPr lang="en-US" b="0" i="1" smtClean="0">
                        <a:latin typeface="Cambria Math"/>
                      </a:rPr>
                      <m:t>→</m:t>
                    </m:r>
                    <m:r>
                      <m:rPr>
                        <m:sty m:val="p"/>
                      </m:rPr>
                      <a:rPr lang="en-US" b="0" i="0" smtClean="0">
                        <a:latin typeface="Cambria Math"/>
                      </a:rPr>
                      <m:t>Τ</m:t>
                    </m:r>
                  </m:oMath>
                </a14:m>
                <a:r>
                  <a:rPr lang="en-US" smtClean="0"/>
                  <a:t> where </a:t>
                </a:r>
                <a14:m>
                  <m:oMath xmlns:m="http://schemas.openxmlformats.org/officeDocument/2006/math">
                    <m:r>
                      <m:rPr>
                        <m:sty m:val="p"/>
                      </m:rPr>
                      <a:rPr lang="en-US" b="0" i="0" smtClean="0">
                        <a:latin typeface="Cambria Math"/>
                      </a:rPr>
                      <m:t>Τ</m:t>
                    </m:r>
                  </m:oMath>
                </a14:m>
                <a:r>
                  <a:rPr lang="en-US" smtClean="0"/>
                  <a:t> is set of entity types</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𝐹</m:t>
                        </m:r>
                      </m:e>
                      <m:sub>
                        <m:r>
                          <a:rPr lang="en-US" b="0" i="1" smtClean="0">
                            <a:latin typeface="Cambria Math"/>
                          </a:rPr>
                          <m:t>2</m:t>
                        </m:r>
                      </m:sub>
                    </m:sSub>
                  </m:oMath>
                </a14:m>
                <a:r>
                  <a:rPr lang="en-US" smtClean="0"/>
                  <a:t> maps every node to  attribute vector</a:t>
                </a:r>
              </a:p>
              <a:p>
                <a:r>
                  <a:rPr lang="en-US" smtClean="0"/>
                  <a:t>Each node has multiple attributes each with a different data type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𝐴</m:t>
                        </m:r>
                      </m:e>
                      <m:sub>
                        <m:r>
                          <a:rPr lang="en-US" b="0" i="1" smtClean="0">
                            <a:latin typeface="Cambria Math"/>
                          </a:rPr>
                          <m:t>𝑖</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𝐴</m:t>
                        </m:r>
                      </m:e>
                      <m:sub>
                        <m:sSub>
                          <m:sSubPr>
                            <m:ctrlPr>
                              <a:rPr lang="en-US" b="0" i="1" smtClean="0">
                                <a:latin typeface="Cambria Math" panose="02040503050406030204" pitchFamily="18" charset="0"/>
                              </a:rPr>
                            </m:ctrlPr>
                          </m:sSubPr>
                          <m:e>
                            <m:r>
                              <a:rPr lang="en-US" b="0" i="1" smtClean="0">
                                <a:latin typeface="Cambria Math"/>
                              </a:rPr>
                              <m:t>𝑖</m:t>
                            </m:r>
                          </m:e>
                          <m:sub>
                            <m:r>
                              <a:rPr lang="en-US" b="0" i="1" smtClean="0">
                                <a:latin typeface="Cambria Math"/>
                              </a:rPr>
                              <m:t>1</m:t>
                            </m:r>
                          </m:sub>
                        </m:sSub>
                      </m:sub>
                    </m:sSub>
                    <m:r>
                      <a:rPr lang="en-US" b="0" i="1" smtClean="0">
                        <a:latin typeface="Cambria Math"/>
                      </a:rPr>
                      <m:t>,</m:t>
                    </m:r>
                    <m:sSub>
                      <m:sSubPr>
                        <m:ctrlPr>
                          <a:rPr lang="en-US" i="1">
                            <a:latin typeface="Cambria Math" panose="02040503050406030204" pitchFamily="18" charset="0"/>
                          </a:rPr>
                        </m:ctrlPr>
                      </m:sSubPr>
                      <m:e>
                        <m:r>
                          <a:rPr lang="en-US" i="1">
                            <a:latin typeface="Cambria Math"/>
                          </a:rPr>
                          <m:t>𝐴</m:t>
                        </m:r>
                      </m:e>
                      <m:sub>
                        <m:sSub>
                          <m:sSubPr>
                            <m:ctrlPr>
                              <a:rPr lang="en-US" i="1">
                                <a:latin typeface="Cambria Math" panose="02040503050406030204" pitchFamily="18" charset="0"/>
                              </a:rPr>
                            </m:ctrlPr>
                          </m:sSubPr>
                          <m:e>
                            <m:r>
                              <a:rPr lang="en-US" i="1">
                                <a:latin typeface="Cambria Math"/>
                              </a:rPr>
                              <m:t>𝑖</m:t>
                            </m:r>
                          </m:e>
                          <m:sub>
                            <m:r>
                              <a:rPr lang="en-US" b="0" i="1" smtClean="0">
                                <a:latin typeface="Cambria Math"/>
                              </a:rPr>
                              <m:t>2</m:t>
                            </m:r>
                          </m:sub>
                        </m:sSub>
                      </m:sub>
                    </m:sSub>
                    <m:r>
                      <a:rPr lang="en-US" b="0" i="1" smtClean="0">
                        <a:latin typeface="Cambria Math"/>
                      </a:rPr>
                      <m:t>, …,</m:t>
                    </m:r>
                    <m:sSub>
                      <m:sSubPr>
                        <m:ctrlPr>
                          <a:rPr lang="en-US" i="1">
                            <a:latin typeface="Cambria Math" panose="02040503050406030204" pitchFamily="18" charset="0"/>
                          </a:rPr>
                        </m:ctrlPr>
                      </m:sSubPr>
                      <m:e>
                        <m:r>
                          <a:rPr lang="en-US" i="1">
                            <a:latin typeface="Cambria Math"/>
                          </a:rPr>
                          <m:t>𝐴</m:t>
                        </m:r>
                      </m:e>
                      <m:sub>
                        <m:sSub>
                          <m:sSubPr>
                            <m:ctrlPr>
                              <a:rPr lang="en-US" i="1">
                                <a:latin typeface="Cambria Math" panose="02040503050406030204" pitchFamily="18" charset="0"/>
                              </a:rPr>
                            </m:ctrlPr>
                          </m:sSubPr>
                          <m:e>
                            <m:r>
                              <a:rPr lang="en-US" i="1">
                                <a:latin typeface="Cambria Math"/>
                              </a:rPr>
                              <m:t>𝑖</m:t>
                            </m:r>
                          </m:e>
                          <m:sub>
                            <m:sSub>
                              <m:sSubPr>
                                <m:ctrlPr>
                                  <a:rPr lang="en-US" b="0" i="1" smtClean="0">
                                    <a:latin typeface="Cambria Math" panose="02040503050406030204" pitchFamily="18" charset="0"/>
                                  </a:rPr>
                                </m:ctrlPr>
                              </m:sSubPr>
                              <m:e>
                                <m:r>
                                  <a:rPr lang="en-US" b="0" i="1" smtClean="0">
                                    <a:latin typeface="Cambria Math"/>
                                  </a:rPr>
                                  <m:t>𝐷</m:t>
                                </m:r>
                              </m:e>
                              <m:sub>
                                <m:r>
                                  <a:rPr lang="en-US" b="0" i="1" smtClean="0">
                                    <a:latin typeface="Cambria Math"/>
                                  </a:rPr>
                                  <m:t>𝑖</m:t>
                                </m:r>
                              </m:sub>
                            </m:sSub>
                          </m:sub>
                        </m:sSub>
                      </m:sub>
                    </m:sSub>
                    <m:r>
                      <a:rPr lang="en-US" b="0" i="1" smtClean="0">
                        <a:latin typeface="Cambria Math"/>
                      </a:rPr>
                      <m:t>)</m:t>
                    </m:r>
                  </m:oMath>
                </a14:m>
                <a:r>
                  <a:rPr lang="en-US" smtClean="0"/>
                  <a:t> such that </a:t>
                </a:r>
                <a14:m>
                  <m:oMath xmlns:m="http://schemas.openxmlformats.org/officeDocument/2006/math">
                    <m:r>
                      <a:rPr lang="en-US" i="1" smtClean="0">
                        <a:latin typeface="Cambria Math"/>
                      </a:rPr>
                      <m:t>|</m:t>
                    </m:r>
                    <m:sSub>
                      <m:sSubPr>
                        <m:ctrlPr>
                          <a:rPr lang="en-US" b="0" i="1" smtClean="0">
                            <a:latin typeface="Cambria Math" panose="02040503050406030204" pitchFamily="18" charset="0"/>
                          </a:rPr>
                        </m:ctrlPr>
                      </m:sSubPr>
                      <m:e>
                        <m:r>
                          <a:rPr lang="en-US" i="1" smtClean="0">
                            <a:latin typeface="Cambria Math"/>
                          </a:rPr>
                          <m:t>𝐴</m:t>
                        </m:r>
                      </m:e>
                      <m:sub>
                        <m:r>
                          <a:rPr lang="en-US" i="1" smtClean="0">
                            <a:latin typeface="Cambria Math"/>
                          </a:rPr>
                          <m:t>𝑖</m:t>
                        </m:r>
                      </m:sub>
                    </m:sSub>
                    <m:r>
                      <a:rPr lang="en-US" i="1" smtClean="0">
                        <a:latin typeface="Cambria Math"/>
                      </a:rPr>
                      <m:t>|=</m:t>
                    </m:r>
                    <m:sSub>
                      <m:sSubPr>
                        <m:ctrlPr>
                          <a:rPr lang="en-US" b="0" i="1" smtClean="0">
                            <a:latin typeface="Cambria Math" panose="02040503050406030204" pitchFamily="18" charset="0"/>
                          </a:rPr>
                        </m:ctrlPr>
                      </m:sSubPr>
                      <m:e>
                        <m:r>
                          <a:rPr lang="en-US" i="1" smtClean="0">
                            <a:latin typeface="Cambria Math"/>
                          </a:rPr>
                          <m:t>𝐷</m:t>
                        </m:r>
                      </m:e>
                      <m:sub>
                        <m:r>
                          <a:rPr lang="en-US" i="1" smtClean="0">
                            <a:latin typeface="Cambria Math"/>
                          </a:rPr>
                          <m:t>𝑖</m:t>
                        </m:r>
                      </m:sub>
                    </m:sSub>
                  </m:oMath>
                </a14:m>
                <a:r>
                  <a:rPr lang="en-US" smtClean="0"/>
                  <a:t>)</a:t>
                </a:r>
              </a:p>
              <a:p>
                <a:r>
                  <a:rPr lang="en-US" smtClean="0"/>
                  <a:t>Attributes </a:t>
                </a:r>
                <a:r>
                  <a:rPr lang="en-US"/>
                  <a:t>could be numeric, categorical, sets </a:t>
                </a:r>
                <a:r>
                  <a:rPr lang="en-US" smtClean="0"/>
                  <a:t>of strings</a:t>
                </a:r>
                <a:r>
                  <a:rPr lang="en-US"/>
                  <a:t>, time </a:t>
                </a:r>
                <a:r>
                  <a:rPr lang="en-US" smtClean="0"/>
                  <a:t>durations</a:t>
                </a:r>
              </a:p>
              <a:p>
                <a:r>
                  <a:rPr lang="en-US" smtClean="0"/>
                  <a:t>Edges are not typed for our work</a:t>
                </a:r>
              </a:p>
              <a:p>
                <a:pPr lvl="1"/>
                <a:r>
                  <a:rPr lang="en-US" smtClean="0"/>
                  <a:t>Person and movie; Edge could be actor, producer, director</a:t>
                </a:r>
              </a:p>
              <a:p>
                <a:pPr lvl="1"/>
                <a:endParaRPr lang="en-US" smtClean="0"/>
              </a:p>
              <a:p>
                <a:pPr lvl="1"/>
                <a:endParaRPr lang="en-US" smtClean="0"/>
              </a:p>
              <a:p>
                <a:pPr lvl="1"/>
                <a:endParaRPr lang="en-US" smtClean="0"/>
              </a:p>
              <a:p>
                <a:r>
                  <a:rPr lang="en-US" smtClean="0"/>
                  <a:t>Conjunctive </a:t>
                </a:r>
                <a:r>
                  <a:rPr lang="en-US"/>
                  <a:t>Select </a:t>
                </a:r>
                <a:r>
                  <a:rPr lang="en-US" smtClean="0"/>
                  <a:t>Query (Q) of length L on a network </a:t>
                </a:r>
              </a:p>
              <a:p>
                <a:pPr lvl="1"/>
                <a14:m>
                  <m:oMathPara xmlns:m="http://schemas.openxmlformats.org/officeDocument/2006/math">
                    <m:oMathParaPr>
                      <m:jc m:val="centerGroup"/>
                    </m:oMathParaPr>
                    <m:oMath xmlns:m="http://schemas.openxmlformats.org/officeDocument/2006/math">
                      <m:r>
                        <a:rPr lang="en-US" b="0" i="1" smtClean="0">
                          <a:latin typeface="Cambria Math"/>
                        </a:rPr>
                        <m:t>〈</m:t>
                      </m:r>
                      <m:d>
                        <m:dPr>
                          <m:ctrlPr>
                            <a:rPr lang="fr-FR" i="1" smtClean="0">
                              <a:latin typeface="Cambria Math" panose="02040503050406030204" pitchFamily="18" charset="0"/>
                            </a:rPr>
                          </m:ctrlPr>
                        </m:dPr>
                        <m:e>
                          <m:sSub>
                            <m:sSubPr>
                              <m:ctrlPr>
                                <a:rPr lang="en-US" i="1" smtClean="0">
                                  <a:latin typeface="Cambria Math" panose="02040503050406030204" pitchFamily="18" charset="0"/>
                                </a:rPr>
                              </m:ctrlPr>
                            </m:sSubPr>
                            <m:e>
                              <m:r>
                                <a:rPr lang="fr-FR" b="0" i="1">
                                  <a:latin typeface="Cambria Math"/>
                                </a:rPr>
                                <m:t>𝑇</m:t>
                              </m:r>
                            </m:e>
                            <m:sub>
                              <m:r>
                                <a:rPr lang="fr-FR" b="0" i="1">
                                  <a:latin typeface="Cambria Math"/>
                                </a:rPr>
                                <m:t>1</m:t>
                              </m:r>
                            </m:sub>
                          </m:sSub>
                          <m:r>
                            <a:rPr lang="fr-FR" b="0" i="1">
                              <a:latin typeface="Cambria Math"/>
                            </a:rPr>
                            <m:t>, </m:t>
                          </m:r>
                          <m:sSub>
                            <m:sSubPr>
                              <m:ctrlPr>
                                <a:rPr lang="en-US" i="1" smtClean="0">
                                  <a:latin typeface="Cambria Math" panose="02040503050406030204" pitchFamily="18" charset="0"/>
                                </a:rPr>
                              </m:ctrlPr>
                            </m:sSubPr>
                            <m:e>
                              <m:r>
                                <a:rPr lang="fr-FR" b="0" i="1">
                                  <a:latin typeface="Cambria Math"/>
                                </a:rPr>
                                <m:t>𝑃</m:t>
                              </m:r>
                            </m:e>
                            <m:sub>
                              <m:r>
                                <a:rPr lang="fr-FR" b="0" i="1">
                                  <a:latin typeface="Cambria Math"/>
                                </a:rPr>
                                <m:t>1</m:t>
                              </m:r>
                            </m:sub>
                          </m:sSub>
                        </m:e>
                      </m:d>
                      <m:r>
                        <a:rPr lang="fr-FR" b="0" i="1">
                          <a:latin typeface="Cambria Math"/>
                        </a:rPr>
                        <m:t>,</m:t>
                      </m:r>
                      <m:d>
                        <m:dPr>
                          <m:ctrlPr>
                            <a:rPr lang="fr-FR" i="1">
                              <a:latin typeface="Cambria Math" panose="02040503050406030204" pitchFamily="18" charset="0"/>
                            </a:rPr>
                          </m:ctrlPr>
                        </m:dPr>
                        <m:e>
                          <m:sSub>
                            <m:sSubPr>
                              <m:ctrlPr>
                                <a:rPr lang="en-US" i="1" smtClean="0">
                                  <a:latin typeface="Cambria Math" panose="02040503050406030204" pitchFamily="18" charset="0"/>
                                </a:rPr>
                              </m:ctrlPr>
                            </m:sSubPr>
                            <m:e>
                              <m:r>
                                <a:rPr lang="fr-FR" b="0" i="1">
                                  <a:latin typeface="Cambria Math"/>
                                </a:rPr>
                                <m:t>𝑇</m:t>
                              </m:r>
                            </m:e>
                            <m:sub>
                              <m:r>
                                <a:rPr lang="fr-FR" b="0" i="1">
                                  <a:latin typeface="Cambria Math"/>
                                </a:rPr>
                                <m:t>2</m:t>
                              </m:r>
                            </m:sub>
                          </m:sSub>
                          <m:r>
                            <a:rPr lang="fr-FR" b="0" i="1">
                              <a:latin typeface="Cambria Math"/>
                            </a:rPr>
                            <m:t>, </m:t>
                          </m:r>
                          <m:sSub>
                            <m:sSubPr>
                              <m:ctrlPr>
                                <a:rPr lang="en-US" i="1" smtClean="0">
                                  <a:latin typeface="Cambria Math" panose="02040503050406030204" pitchFamily="18" charset="0"/>
                                </a:rPr>
                              </m:ctrlPr>
                            </m:sSubPr>
                            <m:e>
                              <m:r>
                                <a:rPr lang="fr-FR" b="0" i="1">
                                  <a:latin typeface="Cambria Math"/>
                                </a:rPr>
                                <m:t>𝑃</m:t>
                              </m:r>
                            </m:e>
                            <m:sub>
                              <m:r>
                                <a:rPr lang="fr-FR" b="0" i="1">
                                  <a:latin typeface="Cambria Math"/>
                                </a:rPr>
                                <m:t>2</m:t>
                              </m:r>
                            </m:sub>
                          </m:sSub>
                        </m:e>
                      </m:d>
                      <m:r>
                        <a:rPr lang="fr-FR" b="0" i="1">
                          <a:latin typeface="Cambria Math"/>
                        </a:rPr>
                        <m:t>, </m:t>
                      </m:r>
                      <m:r>
                        <a:rPr lang="en-US" b="0" i="1" smtClean="0">
                          <a:latin typeface="Cambria Math"/>
                        </a:rPr>
                        <m:t>…</m:t>
                      </m:r>
                      <m:r>
                        <a:rPr lang="fr-FR" b="0" i="1">
                          <a:latin typeface="Cambria Math"/>
                        </a:rPr>
                        <m:t>, </m:t>
                      </m:r>
                      <m:d>
                        <m:dPr>
                          <m:ctrlPr>
                            <a:rPr lang="fr-FR" b="0" i="1">
                              <a:latin typeface="Cambria Math" panose="02040503050406030204" pitchFamily="18" charset="0"/>
                            </a:rPr>
                          </m:ctrlPr>
                        </m:dPr>
                        <m:e>
                          <m:sSub>
                            <m:sSubPr>
                              <m:ctrlPr>
                                <a:rPr lang="en-US" i="1" smtClean="0">
                                  <a:latin typeface="Cambria Math" panose="02040503050406030204" pitchFamily="18" charset="0"/>
                                </a:rPr>
                              </m:ctrlPr>
                            </m:sSubPr>
                            <m:e>
                              <m:r>
                                <a:rPr lang="fr-FR" b="0" i="1">
                                  <a:latin typeface="Cambria Math"/>
                                </a:rPr>
                                <m:t>𝑇</m:t>
                              </m:r>
                            </m:e>
                            <m:sub>
                              <m:r>
                                <a:rPr lang="fr-FR" b="0" i="1">
                                  <a:latin typeface="Cambria Math"/>
                                </a:rPr>
                                <m:t>𝐿</m:t>
                              </m:r>
                            </m:sub>
                          </m:sSub>
                          <m:r>
                            <a:rPr lang="fr-FR" b="0" i="1">
                              <a:latin typeface="Cambria Math"/>
                            </a:rPr>
                            <m:t> , </m:t>
                          </m:r>
                          <m:sSub>
                            <m:sSubPr>
                              <m:ctrlPr>
                                <a:rPr lang="en-US" i="1" smtClean="0">
                                  <a:latin typeface="Cambria Math" panose="02040503050406030204" pitchFamily="18" charset="0"/>
                                </a:rPr>
                              </m:ctrlPr>
                            </m:sSubPr>
                            <m:e>
                              <m:r>
                                <a:rPr lang="fr-FR" b="0" i="1">
                                  <a:latin typeface="Cambria Math"/>
                                </a:rPr>
                                <m:t>𝑃</m:t>
                              </m:r>
                            </m:e>
                            <m:sub>
                              <m:r>
                                <a:rPr lang="fr-FR" b="0" i="1">
                                  <a:latin typeface="Cambria Math"/>
                                </a:rPr>
                                <m:t>𝐿</m:t>
                              </m:r>
                            </m:sub>
                          </m:sSub>
                        </m:e>
                      </m:d>
                      <m:r>
                        <a:rPr lang="en-US" b="0" i="1" smtClean="0">
                          <a:latin typeface="Cambria Math"/>
                        </a:rPr>
                        <m:t>〉</m:t>
                      </m:r>
                    </m:oMath>
                  </m:oMathPara>
                </a14:m>
                <a:endParaRPr lang="en-US" smtClean="0"/>
              </a:p>
              <a:p>
                <a:pPr lvl="1"/>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𝑃</m:t>
                        </m:r>
                      </m:e>
                      <m:sub>
                        <m:r>
                          <a:rPr lang="en-US" b="0" i="1" smtClean="0">
                            <a:latin typeface="Cambria Math"/>
                          </a:rPr>
                          <m:t>𝑖</m:t>
                        </m:r>
                      </m:sub>
                    </m:sSub>
                  </m:oMath>
                </a14:m>
                <a:r>
                  <a:rPr lang="en-US" smtClean="0"/>
                  <a:t> is defined only for type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𝑇</m:t>
                        </m:r>
                      </m:e>
                      <m:sub>
                        <m:r>
                          <a:rPr lang="en-US" b="0" i="1" smtClean="0">
                            <a:latin typeface="Cambria Math"/>
                          </a:rPr>
                          <m:t>𝑖</m:t>
                        </m:r>
                      </m:sub>
                    </m:sSub>
                  </m:oMath>
                </a14:m>
                <a:endParaRPr lang="en-US" smtClean="0"/>
              </a:p>
              <a:p>
                <a:r>
                  <a:rPr lang="en-US" smtClean="0"/>
                  <a:t>Match C for set query Q</a:t>
                </a:r>
              </a:p>
              <a:p>
                <a:pPr lvl="1"/>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b="0" i="1">
                              <a:latin typeface="Cambria Math"/>
                            </a:rPr>
                            <m:t>𝐶</m:t>
                          </m:r>
                        </m:e>
                        <m:sub>
                          <m:r>
                            <a:rPr lang="en-US" b="0" i="1">
                              <a:latin typeface="Cambria Math"/>
                            </a:rPr>
                            <m:t>𝑖</m:t>
                          </m:r>
                        </m:sub>
                      </m:sSub>
                      <m:r>
                        <a:rPr lang="en-US" b="0" i="1">
                          <a:latin typeface="Cambria Math"/>
                        </a:rPr>
                        <m:t>=</m:t>
                      </m:r>
                      <m:r>
                        <a:rPr lang="en-US" b="0" i="1" smtClean="0">
                          <a:latin typeface="Cambria Math"/>
                        </a:rPr>
                        <m:t>〈</m:t>
                      </m:r>
                      <m:sSubSup>
                        <m:sSubSupPr>
                          <m:ctrlPr>
                            <a:rPr lang="en-US" i="1">
                              <a:latin typeface="Cambria Math" panose="02040503050406030204" pitchFamily="18" charset="0"/>
                            </a:rPr>
                          </m:ctrlPr>
                        </m:sSubSupPr>
                        <m:e>
                          <m:r>
                            <a:rPr lang="en-US" b="0" i="1">
                              <a:latin typeface="Cambria Math"/>
                            </a:rPr>
                            <m:t>𝑒</m:t>
                          </m:r>
                        </m:e>
                        <m:sub>
                          <m:sSub>
                            <m:sSubPr>
                              <m:ctrlPr>
                                <a:rPr lang="en-US" i="1" smtClean="0">
                                  <a:latin typeface="Cambria Math" panose="02040503050406030204" pitchFamily="18" charset="0"/>
                                </a:rPr>
                              </m:ctrlPr>
                            </m:sSubPr>
                            <m:e>
                              <m:r>
                                <a:rPr lang="en-US" b="0" i="1" smtClean="0">
                                  <a:latin typeface="Cambria Math"/>
                                </a:rPr>
                                <m:t>𝑖</m:t>
                              </m:r>
                            </m:e>
                            <m:sub>
                              <m:r>
                                <a:rPr lang="en-US" b="0" i="1" smtClean="0">
                                  <a:latin typeface="Cambria Math"/>
                                </a:rPr>
                                <m:t>1</m:t>
                              </m:r>
                            </m:sub>
                          </m:sSub>
                        </m:sub>
                        <m:sup>
                          <m:sSub>
                            <m:sSubPr>
                              <m:ctrlPr>
                                <a:rPr lang="en-US" i="1" smtClean="0">
                                  <a:latin typeface="Cambria Math" panose="02040503050406030204" pitchFamily="18" charset="0"/>
                                </a:rPr>
                              </m:ctrlPr>
                            </m:sSubPr>
                            <m:e>
                              <m:r>
                                <a:rPr lang="en-US" b="0" i="1" smtClean="0">
                                  <a:latin typeface="Cambria Math"/>
                                </a:rPr>
                                <m:t>𝐷</m:t>
                              </m:r>
                            </m:e>
                            <m:sub>
                              <m:r>
                                <a:rPr lang="en-US" b="0" i="1" smtClean="0">
                                  <a:latin typeface="Cambria Math"/>
                                </a:rPr>
                                <m:t>1</m:t>
                              </m:r>
                            </m:sub>
                          </m:sSub>
                          <m:r>
                            <a:rPr lang="en-US" b="0" i="1" smtClean="0">
                              <a:latin typeface="Cambria Math"/>
                            </a:rPr>
                            <m:t>×1</m:t>
                          </m:r>
                        </m:sup>
                      </m:sSubSup>
                      <m:r>
                        <a:rPr lang="en-US" b="0" i="1">
                          <a:latin typeface="Cambria Math"/>
                        </a:rPr>
                        <m:t>, </m:t>
                      </m:r>
                      <m:r>
                        <a:rPr lang="en-US" b="0" i="1" smtClean="0">
                          <a:latin typeface="Cambria Math"/>
                        </a:rPr>
                        <m:t>…</m:t>
                      </m:r>
                      <m:r>
                        <a:rPr lang="en-US" b="0" i="1">
                          <a:latin typeface="Cambria Math"/>
                        </a:rPr>
                        <m:t>,</m:t>
                      </m:r>
                      <m:sSubSup>
                        <m:sSubSupPr>
                          <m:ctrlPr>
                            <a:rPr lang="en-US" i="1">
                              <a:latin typeface="Cambria Math" panose="02040503050406030204" pitchFamily="18" charset="0"/>
                            </a:rPr>
                          </m:ctrlPr>
                        </m:sSubSupPr>
                        <m:e>
                          <m:r>
                            <a:rPr lang="en-US" b="0" i="1">
                              <a:latin typeface="Cambria Math"/>
                            </a:rPr>
                            <m:t>𝑒</m:t>
                          </m:r>
                        </m:e>
                        <m:sub>
                          <m:sSub>
                            <m:sSubPr>
                              <m:ctrlPr>
                                <a:rPr lang="en-US" i="1">
                                  <a:latin typeface="Cambria Math" panose="02040503050406030204" pitchFamily="18" charset="0"/>
                                </a:rPr>
                              </m:ctrlPr>
                            </m:sSubPr>
                            <m:e>
                              <m:r>
                                <a:rPr lang="en-US" b="0" i="1">
                                  <a:latin typeface="Cambria Math"/>
                                </a:rPr>
                                <m:t>𝑖</m:t>
                              </m:r>
                            </m:e>
                            <m:sub>
                              <m:r>
                                <a:rPr lang="en-US" b="0" i="1" smtClean="0">
                                  <a:latin typeface="Cambria Math"/>
                                </a:rPr>
                                <m:t>𝐿</m:t>
                              </m:r>
                            </m:sub>
                          </m:sSub>
                        </m:sub>
                        <m:sup>
                          <m:sSub>
                            <m:sSubPr>
                              <m:ctrlPr>
                                <a:rPr lang="en-US" i="1">
                                  <a:latin typeface="Cambria Math" panose="02040503050406030204" pitchFamily="18" charset="0"/>
                                </a:rPr>
                              </m:ctrlPr>
                            </m:sSubPr>
                            <m:e>
                              <m:r>
                                <a:rPr lang="en-US" b="0" i="1">
                                  <a:latin typeface="Cambria Math"/>
                                </a:rPr>
                                <m:t>𝐷</m:t>
                              </m:r>
                            </m:e>
                            <m:sub>
                              <m:r>
                                <a:rPr lang="en-US" b="0" i="1" smtClean="0">
                                  <a:latin typeface="Cambria Math"/>
                                </a:rPr>
                                <m:t>𝐿</m:t>
                              </m:r>
                            </m:sub>
                          </m:sSub>
                          <m:r>
                            <a:rPr lang="en-US" b="0" i="1" smtClean="0">
                              <a:latin typeface="Cambria Math"/>
                            </a:rPr>
                            <m:t>×1</m:t>
                          </m:r>
                        </m:sup>
                      </m:sSubSup>
                      <m:r>
                        <a:rPr lang="en-US" b="0" i="1" smtClean="0">
                          <a:latin typeface="Cambria Math"/>
                        </a:rPr>
                        <m:t>〉</m:t>
                      </m:r>
                    </m:oMath>
                  </m:oMathPara>
                </a14:m>
                <a:endParaRPr lang="en-US" smtClean="0"/>
              </a:p>
              <a:p>
                <a:pPr lvl="1"/>
                <a:r>
                  <a:rPr lang="en-US" smtClean="0"/>
                  <a:t>Contains </a:t>
                </a:r>
                <a:r>
                  <a:rPr lang="en-US"/>
                  <a:t>the same number and type of nodes </a:t>
                </a:r>
                <a:r>
                  <a:rPr lang="en-US" smtClean="0"/>
                  <a:t>as mentioned </a:t>
                </a:r>
                <a:r>
                  <a:rPr lang="en-US"/>
                  <a:t>in the </a:t>
                </a:r>
                <a:r>
                  <a:rPr lang="en-US" smtClean="0"/>
                  <a:t>query</a:t>
                </a:r>
              </a:p>
              <a:p>
                <a:pPr lvl="1"/>
                <a:r>
                  <a:rPr lang="en-US"/>
                  <a:t>All nodes </a:t>
                </a:r>
                <a:r>
                  <a:rPr lang="en-US" smtClean="0"/>
                  <a:t>in </a:t>
                </a:r>
                <a:r>
                  <a:rPr lang="en-US" i="1"/>
                  <a:t>C </a:t>
                </a:r>
                <a:r>
                  <a:rPr lang="en-US"/>
                  <a:t>are connected to each other in </a:t>
                </a:r>
                <a:r>
                  <a:rPr lang="en-US" i="1"/>
                  <a:t>G </a:t>
                </a:r>
                <a:r>
                  <a:rPr lang="en-US"/>
                  <a:t>and </a:t>
                </a:r>
                <a:r>
                  <a:rPr lang="en-US" smtClean="0"/>
                  <a:t>satisfy the </a:t>
                </a:r>
                <a:r>
                  <a:rPr lang="en-US"/>
                  <a:t>predicates in </a:t>
                </a:r>
                <a:r>
                  <a:rPr lang="en-US" i="1" smtClean="0"/>
                  <a:t>Q</a:t>
                </a:r>
                <a:endParaRPr lang="en-US" smtClean="0"/>
              </a:p>
              <a:p>
                <a:r>
                  <a:rPr lang="en-US" smtClean="0"/>
                  <a:t>Association-Based </a:t>
                </a:r>
                <a:r>
                  <a:rPr lang="en-US"/>
                  <a:t>Clique </a:t>
                </a:r>
                <a:r>
                  <a:rPr lang="en-US" smtClean="0"/>
                  <a:t>Outlier</a:t>
                </a:r>
              </a:p>
              <a:p>
                <a:pPr lvl="1"/>
                <a:r>
                  <a:rPr lang="en-US" smtClean="0"/>
                  <a:t>Outlierness of a clique =f(outlierness of associations </a:t>
                </a:r>
                <a:r>
                  <a:rPr lang="en-US"/>
                  <a:t>between the attributes of these </a:t>
                </a:r>
                <a:r>
                  <a:rPr lang="en-US" smtClean="0"/>
                  <a:t>nodes)</a:t>
                </a:r>
              </a:p>
              <a:p>
                <a:pPr lvl="1"/>
                <a:r>
                  <a:rPr lang="en-US" smtClean="0"/>
                  <a:t>Outlierness of association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m:t>
                        </m:r>
                        <m:r>
                          <a:rPr lang="en-US" b="0" i="1" smtClean="0">
                            <a:latin typeface="Cambria Math"/>
                          </a:rPr>
                          <m:t>𝑣</m:t>
                        </m:r>
                      </m:e>
                      <m:sub>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2</m:t>
                        </m:r>
                      </m:sub>
                    </m:sSub>
                    <m:r>
                      <a:rPr lang="en-US" b="0" i="1" smtClean="0">
                        <a:latin typeface="Cambria Math"/>
                      </a:rPr>
                      <m:t>)</m:t>
                    </m:r>
                  </m:oMath>
                </a14:m>
                <a:r>
                  <a:rPr lang="en-US" smtClean="0"/>
                  <a:t> for attributes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1</m:t>
                        </m:r>
                      </m:sub>
                    </m:sSub>
                  </m:oMath>
                </a14:m>
                <a:r>
                  <a:rPr lang="en-US" smtClean="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2</m:t>
                        </m:r>
                      </m:sub>
                    </m:sSub>
                  </m:oMath>
                </a14:m>
                <a:r>
                  <a:rPr lang="en-US" smtClean="0"/>
                  <a:t> is high if</a:t>
                </a:r>
              </a:p>
              <a:p>
                <a:pPr lvl="2"/>
                <a14:m>
                  <m:oMath xmlns:m="http://schemas.openxmlformats.org/officeDocument/2006/math">
                    <m:sSub>
                      <m:sSubPr>
                        <m:ctrlPr>
                          <a:rPr lang="en-US" i="1">
                            <a:latin typeface="Cambria Math" panose="02040503050406030204" pitchFamily="18" charset="0"/>
                          </a:rPr>
                        </m:ctrlPr>
                      </m:sSubPr>
                      <m:e>
                        <m:r>
                          <a:rPr lang="en-US" b="0" i="1" smtClean="0">
                            <a:latin typeface="Cambria Math"/>
                          </a:rPr>
                          <m:t>𝑣</m:t>
                        </m:r>
                      </m:e>
                      <m:sub>
                        <m:r>
                          <a:rPr lang="en-US" i="1">
                            <a:latin typeface="Cambria Math"/>
                          </a:rPr>
                          <m:t>1</m:t>
                        </m:r>
                      </m:sub>
                    </m:sSub>
                  </m:oMath>
                </a14:m>
                <a:r>
                  <a:rPr lang="en-US"/>
                  <a:t> and </a:t>
                </a:r>
                <a14:m>
                  <m:oMath xmlns:m="http://schemas.openxmlformats.org/officeDocument/2006/math">
                    <m:sSub>
                      <m:sSubPr>
                        <m:ctrlPr>
                          <a:rPr lang="en-US" i="1">
                            <a:latin typeface="Cambria Math" panose="02040503050406030204" pitchFamily="18" charset="0"/>
                          </a:rPr>
                        </m:ctrlPr>
                      </m:sSubPr>
                      <m:e>
                        <m:r>
                          <a:rPr lang="en-US" b="0" i="1" smtClean="0">
                            <a:latin typeface="Cambria Math"/>
                          </a:rPr>
                          <m:t>𝑣</m:t>
                        </m:r>
                      </m:e>
                      <m:sub>
                        <m:r>
                          <a:rPr lang="en-US" i="1">
                            <a:latin typeface="Cambria Math"/>
                          </a:rPr>
                          <m:t>2</m:t>
                        </m:r>
                      </m:sub>
                    </m:sSub>
                  </m:oMath>
                </a14:m>
                <a:r>
                  <a:rPr lang="en-US" smtClean="0"/>
                  <a:t> are frequent</a:t>
                </a:r>
              </a:p>
              <a:p>
                <a:pPr lvl="2"/>
                <a:r>
                  <a:rPr lang="en-US" smtClean="0"/>
                  <a:t>Co-occurrence of </a:t>
                </a:r>
                <a:r>
                  <a:rPr lang="en-US"/>
                  <a:t> </a:t>
                </a:r>
                <a14:m>
                  <m:oMath xmlns:m="http://schemas.openxmlformats.org/officeDocument/2006/math">
                    <m:sSub>
                      <m:sSubPr>
                        <m:ctrlPr>
                          <a:rPr lang="en-US" i="1">
                            <a:latin typeface="Cambria Math" panose="02040503050406030204" pitchFamily="18" charset="0"/>
                          </a:rPr>
                        </m:ctrlPr>
                      </m:sSubPr>
                      <m:e>
                        <m:r>
                          <a:rPr lang="en-US" i="1">
                            <a:latin typeface="Cambria Math"/>
                          </a:rPr>
                          <m:t>𝑣</m:t>
                        </m:r>
                      </m:e>
                      <m:sub>
                        <m:r>
                          <a:rPr lang="en-US" i="1">
                            <a:latin typeface="Cambria Math"/>
                          </a:rPr>
                          <m:t>1</m:t>
                        </m:r>
                      </m:sub>
                    </m:sSub>
                  </m:oMath>
                </a14:m>
                <a:r>
                  <a:rPr lang="en-US"/>
                  <a:t> and </a:t>
                </a:r>
                <a14:m>
                  <m:oMath xmlns:m="http://schemas.openxmlformats.org/officeDocument/2006/math">
                    <m:sSub>
                      <m:sSubPr>
                        <m:ctrlPr>
                          <a:rPr lang="en-US" i="1">
                            <a:latin typeface="Cambria Math" panose="02040503050406030204" pitchFamily="18" charset="0"/>
                          </a:rPr>
                        </m:ctrlPr>
                      </m:sSubPr>
                      <m:e>
                        <m:r>
                          <a:rPr lang="en-US" i="1">
                            <a:latin typeface="Cambria Math"/>
                          </a:rPr>
                          <m:t>𝑣</m:t>
                        </m:r>
                      </m:e>
                      <m:sub>
                        <m:r>
                          <a:rPr lang="en-US" i="1">
                            <a:latin typeface="Cambria Math"/>
                          </a:rPr>
                          <m:t>2</m:t>
                        </m:r>
                      </m:sub>
                    </m:sSub>
                  </m:oMath>
                </a14:m>
                <a:r>
                  <a:rPr lang="en-US"/>
                  <a:t> </a:t>
                </a:r>
                <a:r>
                  <a:rPr lang="en-US" smtClean="0"/>
                  <a:t>is rare</a:t>
                </a:r>
              </a:p>
              <a:p>
                <a:pPr lvl="2"/>
                <a:r>
                  <a:rPr lang="en-US"/>
                  <a:t>High correlation between </a:t>
                </a:r>
                <a14:m>
                  <m:oMath xmlns:m="http://schemas.openxmlformats.org/officeDocument/2006/math">
                    <m:sSub>
                      <m:sSubPr>
                        <m:ctrlPr>
                          <a:rPr lang="en-US" i="1">
                            <a:latin typeface="Cambria Math" panose="02040503050406030204" pitchFamily="18" charset="0"/>
                          </a:rPr>
                        </m:ctrlPr>
                      </m:sSubPr>
                      <m:e>
                        <m:r>
                          <a:rPr lang="en-US" i="1">
                            <a:latin typeface="Cambria Math"/>
                          </a:rPr>
                          <m:t>𝑎</m:t>
                        </m:r>
                      </m:e>
                      <m:sub>
                        <m:r>
                          <a:rPr lang="en-US" i="1">
                            <a:latin typeface="Cambria Math"/>
                          </a:rPr>
                          <m:t>1</m:t>
                        </m:r>
                      </m:sub>
                    </m:sSub>
                  </m:oMath>
                </a14:m>
                <a:r>
                  <a:rPr lang="en-US"/>
                  <a:t> and </a:t>
                </a:r>
                <a14:m>
                  <m:oMath xmlns:m="http://schemas.openxmlformats.org/officeDocument/2006/math">
                    <m:sSub>
                      <m:sSubPr>
                        <m:ctrlPr>
                          <a:rPr lang="en-US" i="1">
                            <a:latin typeface="Cambria Math" panose="02040503050406030204" pitchFamily="18" charset="0"/>
                          </a:rPr>
                        </m:ctrlPr>
                      </m:sSubPr>
                      <m:e>
                        <m:r>
                          <a:rPr lang="en-US" i="1">
                            <a:latin typeface="Cambria Math"/>
                          </a:rPr>
                          <m:t>𝑎</m:t>
                        </m:r>
                      </m:e>
                      <m:sub>
                        <m:r>
                          <a:rPr lang="en-US" i="1">
                            <a:latin typeface="Cambria Math"/>
                          </a:rPr>
                          <m:t>2</m:t>
                        </m:r>
                      </m:sub>
                    </m:sSub>
                  </m:oMath>
                </a14:m>
                <a:endParaRPr lang="en-US" smtClean="0"/>
              </a:p>
              <a:p>
                <a:r>
                  <a:rPr lang="en-US" smtClean="0"/>
                  <a:t>Association-Based </a:t>
                </a:r>
                <a:r>
                  <a:rPr lang="en-US"/>
                  <a:t>Clique Outlier Detection </a:t>
                </a:r>
                <a:r>
                  <a:rPr lang="en-US" smtClean="0"/>
                  <a:t>Problem</a:t>
                </a:r>
              </a:p>
              <a:p>
                <a:pPr lvl="1"/>
                <a:r>
                  <a:rPr lang="en-US" smtClean="0"/>
                  <a:t>Given: </a:t>
                </a:r>
                <a:r>
                  <a:rPr lang="en-US"/>
                  <a:t>a network </a:t>
                </a:r>
                <a:r>
                  <a:rPr lang="en-US" i="1"/>
                  <a:t>G </a:t>
                </a:r>
                <a:r>
                  <a:rPr lang="en-US"/>
                  <a:t>and a query </a:t>
                </a:r>
                <a:r>
                  <a:rPr lang="en-US" i="1"/>
                  <a:t>Q</a:t>
                </a:r>
                <a:endParaRPr lang="en-US" smtClean="0"/>
              </a:p>
              <a:p>
                <a:pPr lvl="1"/>
                <a:r>
                  <a:rPr lang="en-US" smtClean="0"/>
                  <a:t>Find: </a:t>
                </a:r>
                <a:r>
                  <a:rPr lang="en-US"/>
                  <a:t>top </a:t>
                </a:r>
                <a:r>
                  <a:rPr lang="en-US" i="1"/>
                  <a:t>K </a:t>
                </a:r>
                <a:r>
                  <a:rPr lang="en-US"/>
                  <a:t>cliques that satisfy </a:t>
                </a:r>
                <a:r>
                  <a:rPr lang="en-US" smtClean="0"/>
                  <a:t>the query </a:t>
                </a:r>
                <a:r>
                  <a:rPr lang="en-US"/>
                  <a:t>with highest outlier scores.</a:t>
                </a:r>
              </a:p>
              <a:p>
                <a:pPr lvl="1"/>
                <a:endParaRPr lang="en-US" smtClean="0"/>
              </a:p>
            </p:txBody>
          </p:sp>
        </mc:Choice>
        <mc:Fallback xmlns="">
          <p:sp>
            <p:nvSpPr>
              <p:cNvPr id="3" name="Notes Placeholder 2"/>
              <p:cNvSpPr>
                <a:spLocks noGrp="1"/>
              </p:cNvSpPr>
              <p:nvPr>
                <p:ph type="body" idx="1"/>
              </p:nvPr>
            </p:nvSpPr>
            <p:spPr/>
            <p:txBody>
              <a:bodyPr/>
              <a:lstStyle/>
              <a:p>
                <a:r>
                  <a:rPr lang="en-US" i="0" smtClean="0">
                    <a:latin typeface="Cambria Math"/>
                  </a:rPr>
                  <a:t>𝐺=〈𝑉,𝐸,</a:t>
                </a:r>
                <a:r>
                  <a:rPr lang="en-US" i="0">
                    <a:latin typeface="Cambria Math"/>
                  </a:rPr>
                  <a:t>𝐹</a:t>
                </a:r>
                <a:r>
                  <a:rPr lang="en-US" i="0">
                    <a:latin typeface="Cambria Math" panose="02040503050406030204" pitchFamily="18" charset="0"/>
                  </a:rPr>
                  <a:t>_</a:t>
                </a:r>
                <a:r>
                  <a:rPr lang="en-US" i="0">
                    <a:latin typeface="Cambria Math"/>
                  </a:rPr>
                  <a:t>1,𝐹</a:t>
                </a:r>
                <a:r>
                  <a:rPr lang="en-US" i="0">
                    <a:latin typeface="Cambria Math" panose="02040503050406030204" pitchFamily="18" charset="0"/>
                  </a:rPr>
                  <a:t>_</a:t>
                </a:r>
                <a:r>
                  <a:rPr lang="en-US" i="0">
                    <a:latin typeface="Cambria Math"/>
                  </a:rPr>
                  <a:t>2</a:t>
                </a:r>
                <a:r>
                  <a:rPr lang="en-US" b="0" i="0" smtClean="0">
                    <a:latin typeface="Cambria Math"/>
                  </a:rPr>
                  <a:t>〉</a:t>
                </a:r>
                <a:r>
                  <a:rPr lang="en-US" smtClean="0"/>
                  <a:t> </a:t>
                </a:r>
              </a:p>
              <a:p>
                <a:r>
                  <a:rPr lang="en-US" b="0" i="0" smtClean="0">
                    <a:latin typeface="Cambria Math"/>
                  </a:rPr>
                  <a:t>𝐹</a:t>
                </a:r>
                <a:r>
                  <a:rPr lang="en-US" b="0" i="0" smtClean="0">
                    <a:latin typeface="Cambria Math" panose="02040503050406030204" pitchFamily="18" charset="0"/>
                  </a:rPr>
                  <a:t>_</a:t>
                </a:r>
                <a:r>
                  <a:rPr lang="en-US" b="0" i="0" smtClean="0">
                    <a:latin typeface="Cambria Math"/>
                  </a:rPr>
                  <a:t>1:𝑉→Τ</a:t>
                </a:r>
                <a:r>
                  <a:rPr lang="en-US" smtClean="0"/>
                  <a:t> where </a:t>
                </a:r>
                <a:r>
                  <a:rPr lang="en-US" b="0" i="0" smtClean="0">
                    <a:latin typeface="Cambria Math"/>
                  </a:rPr>
                  <a:t>Τ</a:t>
                </a:r>
                <a:r>
                  <a:rPr lang="en-US" smtClean="0"/>
                  <a:t> is set of entity types</a:t>
                </a:r>
              </a:p>
              <a:p>
                <a:r>
                  <a:rPr lang="en-US" b="0" i="0" smtClean="0">
                    <a:latin typeface="Cambria Math"/>
                  </a:rPr>
                  <a:t>𝐹</a:t>
                </a:r>
                <a:r>
                  <a:rPr lang="en-US" b="0" i="0" smtClean="0">
                    <a:latin typeface="Cambria Math" panose="02040503050406030204" pitchFamily="18" charset="0"/>
                  </a:rPr>
                  <a:t>_</a:t>
                </a:r>
                <a:r>
                  <a:rPr lang="en-US" b="0" i="0" smtClean="0">
                    <a:latin typeface="Cambria Math"/>
                  </a:rPr>
                  <a:t>2</a:t>
                </a:r>
                <a:r>
                  <a:rPr lang="en-US" smtClean="0"/>
                  <a:t> maps every node to  attribute vector</a:t>
                </a:r>
              </a:p>
              <a:p>
                <a:r>
                  <a:rPr lang="en-US" smtClean="0"/>
                  <a:t>Each node has multiple attributes each with a different data type (</a:t>
                </a:r>
                <a:r>
                  <a:rPr lang="en-US" b="0" i="0" smtClean="0">
                    <a:latin typeface="Cambria Math"/>
                  </a:rPr>
                  <a:t>𝐴</a:t>
                </a:r>
                <a:r>
                  <a:rPr lang="en-US" b="0" i="0" smtClean="0">
                    <a:latin typeface="Cambria Math" panose="02040503050406030204" pitchFamily="18" charset="0"/>
                  </a:rPr>
                  <a:t>_</a:t>
                </a:r>
                <a:r>
                  <a:rPr lang="en-US" b="0" i="0" smtClean="0">
                    <a:latin typeface="Cambria Math"/>
                  </a:rPr>
                  <a:t>𝑖=(𝐴</a:t>
                </a:r>
                <a:r>
                  <a:rPr lang="en-US" b="0" i="0" smtClean="0">
                    <a:latin typeface="Cambria Math" panose="02040503050406030204" pitchFamily="18" charset="0"/>
                  </a:rPr>
                  <a:t>_(</a:t>
                </a:r>
                <a:r>
                  <a:rPr lang="en-US" b="0" i="0" smtClean="0">
                    <a:latin typeface="Cambria Math"/>
                  </a:rPr>
                  <a:t>𝑖</a:t>
                </a:r>
                <a:r>
                  <a:rPr lang="en-US" b="0" i="0" smtClean="0">
                    <a:latin typeface="Cambria Math" panose="02040503050406030204" pitchFamily="18" charset="0"/>
                  </a:rPr>
                  <a:t>_</a:t>
                </a:r>
                <a:r>
                  <a:rPr lang="en-US" b="0" i="0" smtClean="0">
                    <a:latin typeface="Cambria Math"/>
                  </a:rPr>
                  <a:t>1</a:t>
                </a:r>
                <a:r>
                  <a:rPr lang="en-US" b="0" i="0" smtClean="0">
                    <a:latin typeface="Cambria Math" panose="02040503050406030204" pitchFamily="18" charset="0"/>
                  </a:rPr>
                  <a:t> )</a:t>
                </a:r>
                <a:r>
                  <a:rPr lang="en-US" b="0" i="0" smtClean="0">
                    <a:latin typeface="Cambria Math"/>
                  </a:rPr>
                  <a:t>,</a:t>
                </a:r>
                <a:r>
                  <a:rPr lang="en-US" i="0">
                    <a:latin typeface="Cambria Math"/>
                  </a:rPr>
                  <a:t>𝐴</a:t>
                </a:r>
                <a:r>
                  <a:rPr lang="en-US" i="0">
                    <a:latin typeface="Cambria Math" panose="02040503050406030204" pitchFamily="18" charset="0"/>
                  </a:rPr>
                  <a:t>_(</a:t>
                </a:r>
                <a:r>
                  <a:rPr lang="en-US" i="0">
                    <a:latin typeface="Cambria Math"/>
                  </a:rPr>
                  <a:t>𝑖</a:t>
                </a:r>
                <a:r>
                  <a:rPr lang="en-US" i="0">
                    <a:latin typeface="Cambria Math" panose="02040503050406030204" pitchFamily="18" charset="0"/>
                  </a:rPr>
                  <a:t>_</a:t>
                </a:r>
                <a:r>
                  <a:rPr lang="en-US" b="0" i="0" smtClean="0">
                    <a:latin typeface="Cambria Math"/>
                  </a:rPr>
                  <a:t>2</a:t>
                </a:r>
                <a:r>
                  <a:rPr lang="en-US" b="0" i="0" smtClean="0">
                    <a:latin typeface="Cambria Math" panose="02040503050406030204" pitchFamily="18" charset="0"/>
                  </a:rPr>
                  <a:t> </a:t>
                </a:r>
                <a:r>
                  <a:rPr lang="en-US" b="0" i="0">
                    <a:latin typeface="Cambria Math" panose="02040503050406030204" pitchFamily="18" charset="0"/>
                  </a:rPr>
                  <a:t>)</a:t>
                </a:r>
                <a:r>
                  <a:rPr lang="en-US" b="0" i="0" smtClean="0">
                    <a:latin typeface="Cambria Math"/>
                  </a:rPr>
                  <a:t>, …,</a:t>
                </a:r>
                <a:r>
                  <a:rPr lang="en-US" i="0">
                    <a:latin typeface="Cambria Math"/>
                  </a:rPr>
                  <a:t>𝐴</a:t>
                </a:r>
                <a:r>
                  <a:rPr lang="en-US" i="0">
                    <a:latin typeface="Cambria Math" panose="02040503050406030204" pitchFamily="18" charset="0"/>
                  </a:rPr>
                  <a:t>_(</a:t>
                </a:r>
                <a:r>
                  <a:rPr lang="en-US" i="0">
                    <a:latin typeface="Cambria Math"/>
                  </a:rPr>
                  <a:t>𝑖</a:t>
                </a:r>
                <a:r>
                  <a:rPr lang="en-US" i="0">
                    <a:latin typeface="Cambria Math" panose="02040503050406030204" pitchFamily="18" charset="0"/>
                  </a:rPr>
                  <a:t>_(</a:t>
                </a:r>
                <a:r>
                  <a:rPr lang="en-US" b="0" i="0" smtClean="0">
                    <a:latin typeface="Cambria Math"/>
                  </a:rPr>
                  <a:t>𝐷</a:t>
                </a:r>
                <a:r>
                  <a:rPr lang="en-US" b="0" i="0" smtClean="0">
                    <a:latin typeface="Cambria Math" panose="02040503050406030204" pitchFamily="18" charset="0"/>
                  </a:rPr>
                  <a:t>_</a:t>
                </a:r>
                <a:r>
                  <a:rPr lang="en-US" b="0" i="0" smtClean="0">
                    <a:latin typeface="Cambria Math"/>
                  </a:rPr>
                  <a:t>𝑖</a:t>
                </a:r>
                <a:r>
                  <a:rPr lang="en-US" b="0" i="0" smtClean="0">
                    <a:latin typeface="Cambria Math" panose="02040503050406030204" pitchFamily="18" charset="0"/>
                  </a:rPr>
                  <a:t> </a:t>
                </a:r>
                <a:r>
                  <a:rPr lang="en-US" b="0" i="0">
                    <a:latin typeface="Cambria Math" panose="02040503050406030204" pitchFamily="18" charset="0"/>
                  </a:rPr>
                  <a:t>)</a:t>
                </a:r>
                <a:r>
                  <a:rPr lang="en-US" b="0" i="0" smtClean="0">
                    <a:latin typeface="Cambria Math" panose="02040503050406030204" pitchFamily="18" charset="0"/>
                  </a:rPr>
                  <a:t> </a:t>
                </a:r>
                <a:r>
                  <a:rPr lang="en-US" b="0" i="0">
                    <a:latin typeface="Cambria Math" panose="02040503050406030204" pitchFamily="18" charset="0"/>
                  </a:rPr>
                  <a:t>)</a:t>
                </a:r>
                <a:r>
                  <a:rPr lang="en-US" b="0" i="0" smtClean="0">
                    <a:latin typeface="Cambria Math"/>
                  </a:rPr>
                  <a:t>)</a:t>
                </a:r>
                <a:r>
                  <a:rPr lang="en-US" smtClean="0"/>
                  <a:t> such that </a:t>
                </a:r>
                <a:r>
                  <a:rPr lang="en-US" i="0" smtClean="0">
                    <a:latin typeface="Cambria Math"/>
                  </a:rPr>
                  <a:t>|𝐴</a:t>
                </a:r>
                <a:r>
                  <a:rPr lang="en-US" b="0" i="0" smtClean="0">
                    <a:latin typeface="Cambria Math" panose="02040503050406030204" pitchFamily="18" charset="0"/>
                  </a:rPr>
                  <a:t>_</a:t>
                </a:r>
                <a:r>
                  <a:rPr lang="en-US" i="0" smtClean="0">
                    <a:latin typeface="Cambria Math"/>
                  </a:rPr>
                  <a:t>𝑖 |=𝐷</a:t>
                </a:r>
                <a:r>
                  <a:rPr lang="en-US" b="0" i="0" smtClean="0">
                    <a:latin typeface="Cambria Math" panose="02040503050406030204" pitchFamily="18" charset="0"/>
                  </a:rPr>
                  <a:t>_</a:t>
                </a:r>
                <a:r>
                  <a:rPr lang="en-US" i="0" smtClean="0">
                    <a:latin typeface="Cambria Math"/>
                  </a:rPr>
                  <a:t>𝑖</a:t>
                </a:r>
                <a:r>
                  <a:rPr lang="en-US" smtClean="0"/>
                  <a:t>)</a:t>
                </a:r>
              </a:p>
              <a:p>
                <a:r>
                  <a:rPr lang="en-US" smtClean="0"/>
                  <a:t>Attributes </a:t>
                </a:r>
                <a:r>
                  <a:rPr lang="en-US"/>
                  <a:t>could be numeric, categorical, sets </a:t>
                </a:r>
                <a:r>
                  <a:rPr lang="en-US" smtClean="0"/>
                  <a:t>of strings</a:t>
                </a:r>
                <a:r>
                  <a:rPr lang="en-US"/>
                  <a:t>, time </a:t>
                </a:r>
                <a:r>
                  <a:rPr lang="en-US" smtClean="0"/>
                  <a:t>durations</a:t>
                </a:r>
              </a:p>
              <a:p>
                <a:r>
                  <a:rPr lang="en-US" smtClean="0"/>
                  <a:t>Edges are not typed for our work</a:t>
                </a:r>
              </a:p>
              <a:p>
                <a:pPr lvl="1"/>
                <a:r>
                  <a:rPr lang="en-US" smtClean="0"/>
                  <a:t>Person and movie; Edge could be actor, producer, director</a:t>
                </a:r>
              </a:p>
              <a:p>
                <a:pPr lvl="1"/>
                <a:endParaRPr lang="en-US" smtClean="0"/>
              </a:p>
              <a:p>
                <a:pPr lvl="1"/>
                <a:endParaRPr lang="en-US" smtClean="0"/>
              </a:p>
              <a:p>
                <a:pPr lvl="1"/>
                <a:endParaRPr lang="en-US" smtClean="0"/>
              </a:p>
              <a:p>
                <a:r>
                  <a:rPr lang="en-US" smtClean="0"/>
                  <a:t>Conjunctive </a:t>
                </a:r>
                <a:r>
                  <a:rPr lang="en-US"/>
                  <a:t>Select </a:t>
                </a:r>
                <a:r>
                  <a:rPr lang="en-US" smtClean="0"/>
                  <a:t>Query (Q) of length L on a network </a:t>
                </a:r>
              </a:p>
              <a:p>
                <a:pPr lvl="1"/>
                <a:r>
                  <a:rPr lang="en-US" b="0" i="0" smtClean="0">
                    <a:latin typeface="Cambria Math"/>
                  </a:rPr>
                  <a:t>〈</a:t>
                </a:r>
                <a:r>
                  <a:rPr lang="fr-FR" i="0" smtClean="0">
                    <a:latin typeface="Cambria Math" panose="02040503050406030204" pitchFamily="18" charset="0"/>
                  </a:rPr>
                  <a:t>(</a:t>
                </a:r>
                <a:r>
                  <a:rPr lang="fr-FR" b="0" i="0">
                    <a:latin typeface="Cambria Math"/>
                  </a:rPr>
                  <a:t>𝑇</a:t>
                </a:r>
                <a:r>
                  <a:rPr lang="en-US" b="0" i="0" smtClean="0">
                    <a:latin typeface="Cambria Math" panose="02040503050406030204" pitchFamily="18" charset="0"/>
                  </a:rPr>
                  <a:t>_</a:t>
                </a:r>
                <a:r>
                  <a:rPr lang="fr-FR" b="0" i="0">
                    <a:latin typeface="Cambria Math"/>
                  </a:rPr>
                  <a:t>1, 𝑃</a:t>
                </a:r>
                <a:r>
                  <a:rPr lang="en-US" b="0" i="0" smtClean="0">
                    <a:latin typeface="Cambria Math" panose="02040503050406030204" pitchFamily="18" charset="0"/>
                  </a:rPr>
                  <a:t>_</a:t>
                </a:r>
                <a:r>
                  <a:rPr lang="fr-FR" b="0" i="0">
                    <a:latin typeface="Cambria Math"/>
                  </a:rPr>
                  <a:t>1</a:t>
                </a:r>
                <a:r>
                  <a:rPr lang="fr-FR" b="0" i="0">
                    <a:latin typeface="Cambria Math" panose="02040503050406030204" pitchFamily="18" charset="0"/>
                  </a:rPr>
                  <a:t> )</a:t>
                </a:r>
                <a:r>
                  <a:rPr lang="fr-FR" b="0" i="0">
                    <a:latin typeface="Cambria Math"/>
                  </a:rPr>
                  <a:t>,</a:t>
                </a:r>
                <a:r>
                  <a:rPr lang="fr-FR" i="0">
                    <a:latin typeface="Cambria Math" panose="02040503050406030204" pitchFamily="18" charset="0"/>
                  </a:rPr>
                  <a:t>(</a:t>
                </a:r>
                <a:r>
                  <a:rPr lang="fr-FR" b="0" i="0">
                    <a:latin typeface="Cambria Math"/>
                  </a:rPr>
                  <a:t>𝑇</a:t>
                </a:r>
                <a:r>
                  <a:rPr lang="en-US" b="0" i="0" smtClean="0">
                    <a:latin typeface="Cambria Math" panose="02040503050406030204" pitchFamily="18" charset="0"/>
                  </a:rPr>
                  <a:t>_</a:t>
                </a:r>
                <a:r>
                  <a:rPr lang="fr-FR" b="0" i="0">
                    <a:latin typeface="Cambria Math"/>
                  </a:rPr>
                  <a:t>2, 𝑃</a:t>
                </a:r>
                <a:r>
                  <a:rPr lang="en-US" b="0" i="0" smtClean="0">
                    <a:latin typeface="Cambria Math" panose="02040503050406030204" pitchFamily="18" charset="0"/>
                  </a:rPr>
                  <a:t>_</a:t>
                </a:r>
                <a:r>
                  <a:rPr lang="fr-FR" b="0" i="0">
                    <a:latin typeface="Cambria Math"/>
                  </a:rPr>
                  <a:t>2</a:t>
                </a:r>
                <a:r>
                  <a:rPr lang="fr-FR" b="0" i="0">
                    <a:latin typeface="Cambria Math" panose="02040503050406030204" pitchFamily="18" charset="0"/>
                  </a:rPr>
                  <a:t> )</a:t>
                </a:r>
                <a:r>
                  <a:rPr lang="fr-FR" b="0" i="0">
                    <a:latin typeface="Cambria Math"/>
                  </a:rPr>
                  <a:t>, </a:t>
                </a:r>
                <a:r>
                  <a:rPr lang="en-US" b="0" i="0" smtClean="0">
                    <a:latin typeface="Cambria Math"/>
                  </a:rPr>
                  <a:t>…</a:t>
                </a:r>
                <a:r>
                  <a:rPr lang="fr-FR" b="0" i="0">
                    <a:latin typeface="Cambria Math"/>
                  </a:rPr>
                  <a:t>, </a:t>
                </a:r>
                <a:r>
                  <a:rPr lang="fr-FR" b="0" i="0">
                    <a:latin typeface="Cambria Math" panose="02040503050406030204" pitchFamily="18" charset="0"/>
                  </a:rPr>
                  <a:t>(</a:t>
                </a:r>
                <a:r>
                  <a:rPr lang="fr-FR" b="0" i="0">
                    <a:latin typeface="Cambria Math"/>
                  </a:rPr>
                  <a:t>𝑇</a:t>
                </a:r>
                <a:r>
                  <a:rPr lang="en-US" b="0" i="0" smtClean="0">
                    <a:latin typeface="Cambria Math" panose="02040503050406030204" pitchFamily="18" charset="0"/>
                  </a:rPr>
                  <a:t>_</a:t>
                </a:r>
                <a:r>
                  <a:rPr lang="fr-FR" b="0" i="0">
                    <a:latin typeface="Cambria Math"/>
                  </a:rPr>
                  <a:t>𝐿  , 𝑃</a:t>
                </a:r>
                <a:r>
                  <a:rPr lang="en-US" b="0" i="0" smtClean="0">
                    <a:latin typeface="Cambria Math" panose="02040503050406030204" pitchFamily="18" charset="0"/>
                  </a:rPr>
                  <a:t>_</a:t>
                </a:r>
                <a:r>
                  <a:rPr lang="fr-FR" b="0" i="0">
                    <a:latin typeface="Cambria Math"/>
                  </a:rPr>
                  <a:t>𝐿</a:t>
                </a:r>
                <a:r>
                  <a:rPr lang="fr-FR" b="0" i="0">
                    <a:latin typeface="Cambria Math" panose="02040503050406030204" pitchFamily="18" charset="0"/>
                  </a:rPr>
                  <a:t> )</a:t>
                </a:r>
                <a:r>
                  <a:rPr lang="en-US" b="0" i="0" smtClean="0">
                    <a:latin typeface="Cambria Math"/>
                  </a:rPr>
                  <a:t>〉</a:t>
                </a:r>
                <a:endParaRPr lang="en-US" smtClean="0"/>
              </a:p>
              <a:p>
                <a:pPr lvl="1"/>
                <a:r>
                  <a:rPr lang="en-US" b="0" i="0" smtClean="0">
                    <a:latin typeface="Cambria Math"/>
                  </a:rPr>
                  <a:t>𝑃</a:t>
                </a:r>
                <a:r>
                  <a:rPr lang="en-US" b="0" i="0" smtClean="0">
                    <a:latin typeface="Cambria Math" panose="02040503050406030204" pitchFamily="18" charset="0"/>
                  </a:rPr>
                  <a:t>_</a:t>
                </a:r>
                <a:r>
                  <a:rPr lang="en-US" b="0" i="0" smtClean="0">
                    <a:latin typeface="Cambria Math"/>
                  </a:rPr>
                  <a:t>𝑖</a:t>
                </a:r>
                <a:r>
                  <a:rPr lang="en-US" smtClean="0"/>
                  <a:t> is defined only for type </a:t>
                </a:r>
                <a:r>
                  <a:rPr lang="en-US" b="0" i="0" smtClean="0">
                    <a:latin typeface="Cambria Math"/>
                  </a:rPr>
                  <a:t>𝑇</a:t>
                </a:r>
                <a:r>
                  <a:rPr lang="en-US" b="0" i="0" smtClean="0">
                    <a:latin typeface="Cambria Math" panose="02040503050406030204" pitchFamily="18" charset="0"/>
                  </a:rPr>
                  <a:t>_</a:t>
                </a:r>
                <a:r>
                  <a:rPr lang="en-US" b="0" i="0" smtClean="0">
                    <a:latin typeface="Cambria Math"/>
                  </a:rPr>
                  <a:t>𝑖</a:t>
                </a:r>
                <a:endParaRPr lang="en-US" smtClean="0"/>
              </a:p>
              <a:p>
                <a:r>
                  <a:rPr lang="en-US" smtClean="0"/>
                  <a:t>Match C for set query Q</a:t>
                </a:r>
              </a:p>
              <a:p>
                <a:pPr lvl="1"/>
                <a:r>
                  <a:rPr lang="en-US" b="0" i="0">
                    <a:latin typeface="Cambria Math"/>
                  </a:rPr>
                  <a:t>𝐶</a:t>
                </a:r>
                <a:r>
                  <a:rPr lang="en-US" b="0" i="0">
                    <a:latin typeface="Cambria Math" panose="02040503050406030204" pitchFamily="18" charset="0"/>
                  </a:rPr>
                  <a:t>_</a:t>
                </a:r>
                <a:r>
                  <a:rPr lang="en-US" b="0" i="0">
                    <a:latin typeface="Cambria Math"/>
                  </a:rPr>
                  <a:t>𝑖=</a:t>
                </a:r>
                <a:r>
                  <a:rPr lang="en-US" b="0" i="0" smtClean="0">
                    <a:latin typeface="Cambria Math"/>
                  </a:rPr>
                  <a:t>〈</a:t>
                </a:r>
                <a:r>
                  <a:rPr lang="en-US" b="0" i="0">
                    <a:latin typeface="Cambria Math"/>
                  </a:rPr>
                  <a:t>𝑒</a:t>
                </a:r>
                <a:r>
                  <a:rPr lang="en-US" b="0" i="0">
                    <a:latin typeface="Cambria Math" panose="02040503050406030204" pitchFamily="18" charset="0"/>
                  </a:rPr>
                  <a:t>_(</a:t>
                </a:r>
                <a:r>
                  <a:rPr lang="en-US" b="0" i="0" smtClean="0">
                    <a:latin typeface="Cambria Math"/>
                  </a:rPr>
                  <a:t>𝑖</a:t>
                </a:r>
                <a:r>
                  <a:rPr lang="en-US" b="0" i="0" smtClean="0">
                    <a:latin typeface="Cambria Math" panose="02040503050406030204" pitchFamily="18" charset="0"/>
                  </a:rPr>
                  <a:t>_</a:t>
                </a:r>
                <a:r>
                  <a:rPr lang="en-US" b="0" i="0" smtClean="0">
                    <a:latin typeface="Cambria Math"/>
                  </a:rPr>
                  <a:t>1</a:t>
                </a:r>
                <a:r>
                  <a:rPr lang="en-US" b="0" i="0">
                    <a:latin typeface="Cambria Math" panose="02040503050406030204" pitchFamily="18" charset="0"/>
                  </a:rPr>
                  <a:t>)</a:t>
                </a:r>
                <a:r>
                  <a:rPr lang="en-US" b="0" i="0" smtClean="0">
                    <a:latin typeface="Cambria Math" panose="02040503050406030204" pitchFamily="18" charset="0"/>
                  </a:rPr>
                  <a:t>^</a:t>
                </a:r>
                <a:r>
                  <a:rPr lang="en-US" b="0" i="0">
                    <a:latin typeface="Cambria Math" panose="02040503050406030204" pitchFamily="18" charset="0"/>
                  </a:rPr>
                  <a:t>(</a:t>
                </a:r>
                <a:r>
                  <a:rPr lang="en-US" b="0" i="0" smtClean="0">
                    <a:latin typeface="Cambria Math"/>
                  </a:rPr>
                  <a:t>𝐷</a:t>
                </a:r>
                <a:r>
                  <a:rPr lang="en-US" b="0" i="0" smtClean="0">
                    <a:latin typeface="Cambria Math" panose="02040503050406030204" pitchFamily="18" charset="0"/>
                  </a:rPr>
                  <a:t>_</a:t>
                </a:r>
                <a:r>
                  <a:rPr lang="en-US" b="0" i="0" smtClean="0">
                    <a:latin typeface="Cambria Math"/>
                  </a:rPr>
                  <a:t>1×1</a:t>
                </a:r>
                <a:r>
                  <a:rPr lang="en-US" b="0" i="0">
                    <a:latin typeface="Cambria Math" panose="02040503050406030204" pitchFamily="18" charset="0"/>
                  </a:rPr>
                  <a:t>)</a:t>
                </a:r>
                <a:r>
                  <a:rPr lang="en-US" b="0" i="0">
                    <a:latin typeface="Cambria Math"/>
                  </a:rPr>
                  <a:t>, </a:t>
                </a:r>
                <a:r>
                  <a:rPr lang="en-US" b="0" i="0" smtClean="0">
                    <a:latin typeface="Cambria Math"/>
                  </a:rPr>
                  <a:t>…</a:t>
                </a:r>
                <a:r>
                  <a:rPr lang="en-US" b="0" i="0">
                    <a:latin typeface="Cambria Math"/>
                  </a:rPr>
                  <a:t>,𝑒</a:t>
                </a:r>
                <a:r>
                  <a:rPr lang="en-US" b="0" i="0">
                    <a:latin typeface="Cambria Math" panose="02040503050406030204" pitchFamily="18" charset="0"/>
                  </a:rPr>
                  <a:t>_(</a:t>
                </a:r>
                <a:r>
                  <a:rPr lang="en-US" b="0" i="0">
                    <a:latin typeface="Cambria Math"/>
                  </a:rPr>
                  <a:t>𝑖</a:t>
                </a:r>
                <a:r>
                  <a:rPr lang="en-US" b="0" i="0">
                    <a:latin typeface="Cambria Math" panose="02040503050406030204" pitchFamily="18" charset="0"/>
                  </a:rPr>
                  <a:t>_</a:t>
                </a:r>
                <a:r>
                  <a:rPr lang="en-US" b="0" i="0" smtClean="0">
                    <a:latin typeface="Cambria Math"/>
                  </a:rPr>
                  <a:t>𝐿</a:t>
                </a:r>
                <a:r>
                  <a:rPr lang="en-US" b="0" i="0">
                    <a:latin typeface="Cambria Math" panose="02040503050406030204" pitchFamily="18" charset="0"/>
                  </a:rPr>
                  <a:t>)</a:t>
                </a:r>
                <a:r>
                  <a:rPr lang="en-US" b="0" i="0" smtClean="0">
                    <a:latin typeface="Cambria Math" panose="02040503050406030204" pitchFamily="18" charset="0"/>
                  </a:rPr>
                  <a:t>^</a:t>
                </a:r>
                <a:r>
                  <a:rPr lang="en-US" b="0" i="0">
                    <a:latin typeface="Cambria Math" panose="02040503050406030204" pitchFamily="18" charset="0"/>
                  </a:rPr>
                  <a:t>(</a:t>
                </a:r>
                <a:r>
                  <a:rPr lang="en-US" b="0" i="0">
                    <a:latin typeface="Cambria Math"/>
                  </a:rPr>
                  <a:t>𝐷</a:t>
                </a:r>
                <a:r>
                  <a:rPr lang="en-US" b="0" i="0">
                    <a:latin typeface="Cambria Math" panose="02040503050406030204" pitchFamily="18" charset="0"/>
                  </a:rPr>
                  <a:t>_</a:t>
                </a:r>
                <a:r>
                  <a:rPr lang="en-US" b="0" i="0" smtClean="0">
                    <a:latin typeface="Cambria Math"/>
                  </a:rPr>
                  <a:t>𝐿×1</a:t>
                </a:r>
                <a:r>
                  <a:rPr lang="en-US" b="0" i="0">
                    <a:latin typeface="Cambria Math" panose="02040503050406030204" pitchFamily="18" charset="0"/>
                  </a:rPr>
                  <a:t>)</a:t>
                </a:r>
                <a:r>
                  <a:rPr lang="en-US" b="0" i="0" smtClean="0">
                    <a:latin typeface="Cambria Math"/>
                  </a:rPr>
                  <a:t>〉</a:t>
                </a:r>
                <a:endParaRPr lang="en-US" smtClean="0"/>
              </a:p>
              <a:p>
                <a:pPr lvl="1"/>
                <a:r>
                  <a:rPr lang="en-US" smtClean="0"/>
                  <a:t>Contains </a:t>
                </a:r>
                <a:r>
                  <a:rPr lang="en-US"/>
                  <a:t>the same number and type of nodes </a:t>
                </a:r>
                <a:r>
                  <a:rPr lang="en-US" smtClean="0"/>
                  <a:t>as mentioned </a:t>
                </a:r>
                <a:r>
                  <a:rPr lang="en-US"/>
                  <a:t>in the </a:t>
                </a:r>
                <a:r>
                  <a:rPr lang="en-US" smtClean="0"/>
                  <a:t>query</a:t>
                </a:r>
              </a:p>
              <a:p>
                <a:pPr lvl="1"/>
                <a:r>
                  <a:rPr lang="en-US"/>
                  <a:t>All nodes </a:t>
                </a:r>
                <a:r>
                  <a:rPr lang="en-US" smtClean="0"/>
                  <a:t>in </a:t>
                </a:r>
                <a:r>
                  <a:rPr lang="en-US" i="1"/>
                  <a:t>C </a:t>
                </a:r>
                <a:r>
                  <a:rPr lang="en-US"/>
                  <a:t>are connected to each other in </a:t>
                </a:r>
                <a:r>
                  <a:rPr lang="en-US" i="1"/>
                  <a:t>G </a:t>
                </a:r>
                <a:r>
                  <a:rPr lang="en-US"/>
                  <a:t>and </a:t>
                </a:r>
                <a:r>
                  <a:rPr lang="en-US" smtClean="0"/>
                  <a:t>satisfy the </a:t>
                </a:r>
                <a:r>
                  <a:rPr lang="en-US"/>
                  <a:t>predicates in </a:t>
                </a:r>
                <a:r>
                  <a:rPr lang="en-US" i="1" smtClean="0"/>
                  <a:t>Q</a:t>
                </a:r>
                <a:endParaRPr lang="en-US" smtClean="0"/>
              </a:p>
              <a:p>
                <a:r>
                  <a:rPr lang="en-US" smtClean="0"/>
                  <a:t>Association-Based </a:t>
                </a:r>
                <a:r>
                  <a:rPr lang="en-US"/>
                  <a:t>Clique </a:t>
                </a:r>
                <a:r>
                  <a:rPr lang="en-US" smtClean="0"/>
                  <a:t>Outlier</a:t>
                </a:r>
              </a:p>
              <a:p>
                <a:pPr lvl="1"/>
                <a:r>
                  <a:rPr lang="en-US" smtClean="0"/>
                  <a:t>Outlierness of a clique =f(outlierness of associations </a:t>
                </a:r>
                <a:r>
                  <a:rPr lang="en-US"/>
                  <a:t>between the attributes of these </a:t>
                </a:r>
                <a:r>
                  <a:rPr lang="en-US" smtClean="0"/>
                  <a:t>nodes)</a:t>
                </a:r>
              </a:p>
              <a:p>
                <a:pPr lvl="1"/>
                <a:r>
                  <a:rPr lang="en-US" smtClean="0"/>
                  <a:t>Outlierness of association </a:t>
                </a:r>
                <a:r>
                  <a:rPr lang="en-US" b="0" i="0" smtClean="0">
                    <a:latin typeface="Cambria Math" panose="02040503050406030204" pitchFamily="18" charset="0"/>
                  </a:rPr>
                  <a:t>〖</a:t>
                </a:r>
                <a:r>
                  <a:rPr lang="en-US" b="0" i="0" smtClean="0">
                    <a:latin typeface="Cambria Math"/>
                  </a:rPr>
                  <a:t>(𝑣</a:t>
                </a:r>
                <a:r>
                  <a:rPr lang="en-US" b="0" i="0" smtClean="0">
                    <a:latin typeface="Cambria Math" panose="02040503050406030204" pitchFamily="18" charset="0"/>
                  </a:rPr>
                  <a:t>〗_</a:t>
                </a:r>
                <a:r>
                  <a:rPr lang="en-US" b="0" i="0" smtClean="0">
                    <a:latin typeface="Cambria Math"/>
                  </a:rPr>
                  <a:t>1,𝑣</a:t>
                </a:r>
                <a:r>
                  <a:rPr lang="en-US" b="0" i="0" smtClean="0">
                    <a:latin typeface="Cambria Math" panose="02040503050406030204" pitchFamily="18" charset="0"/>
                  </a:rPr>
                  <a:t>_</a:t>
                </a:r>
                <a:r>
                  <a:rPr lang="en-US" b="0" i="0" smtClean="0">
                    <a:latin typeface="Cambria Math"/>
                  </a:rPr>
                  <a:t>2)</a:t>
                </a:r>
                <a:r>
                  <a:rPr lang="en-US" smtClean="0"/>
                  <a:t> for attributes </a:t>
                </a:r>
                <a:r>
                  <a:rPr lang="en-US" b="0" i="0" smtClean="0">
                    <a:latin typeface="Cambria Math"/>
                  </a:rPr>
                  <a:t>𝑎</a:t>
                </a:r>
                <a:r>
                  <a:rPr lang="en-US" b="0" i="0" smtClean="0">
                    <a:latin typeface="Cambria Math" panose="02040503050406030204" pitchFamily="18" charset="0"/>
                  </a:rPr>
                  <a:t>_</a:t>
                </a:r>
                <a:r>
                  <a:rPr lang="en-US" b="0" i="0" smtClean="0">
                    <a:latin typeface="Cambria Math"/>
                  </a:rPr>
                  <a:t>1</a:t>
                </a:r>
                <a:r>
                  <a:rPr lang="en-US" smtClean="0"/>
                  <a:t> and </a:t>
                </a:r>
                <a:r>
                  <a:rPr lang="en-US" b="0" i="0" smtClean="0">
                    <a:latin typeface="Cambria Math"/>
                  </a:rPr>
                  <a:t>𝑎</a:t>
                </a:r>
                <a:r>
                  <a:rPr lang="en-US" b="0" i="0" smtClean="0">
                    <a:latin typeface="Cambria Math" panose="02040503050406030204" pitchFamily="18" charset="0"/>
                  </a:rPr>
                  <a:t>_</a:t>
                </a:r>
                <a:r>
                  <a:rPr lang="en-US" b="0" i="0" smtClean="0">
                    <a:latin typeface="Cambria Math"/>
                  </a:rPr>
                  <a:t>2</a:t>
                </a:r>
                <a:r>
                  <a:rPr lang="en-US" smtClean="0"/>
                  <a:t> is high if</a:t>
                </a:r>
              </a:p>
              <a:p>
                <a:pPr lvl="2"/>
                <a:r>
                  <a:rPr lang="en-US" b="0" i="0" smtClean="0">
                    <a:latin typeface="Cambria Math"/>
                  </a:rPr>
                  <a:t>𝑣</a:t>
                </a:r>
                <a:r>
                  <a:rPr lang="en-US" b="0" i="0">
                    <a:latin typeface="Cambria Math" panose="02040503050406030204" pitchFamily="18" charset="0"/>
                  </a:rPr>
                  <a:t>_</a:t>
                </a:r>
                <a:r>
                  <a:rPr lang="en-US" i="0">
                    <a:latin typeface="Cambria Math"/>
                  </a:rPr>
                  <a:t>1</a:t>
                </a:r>
                <a:r>
                  <a:rPr lang="en-US"/>
                  <a:t> and </a:t>
                </a:r>
                <a:r>
                  <a:rPr lang="en-US" b="0" i="0" smtClean="0">
                    <a:latin typeface="Cambria Math"/>
                  </a:rPr>
                  <a:t>𝑣</a:t>
                </a:r>
                <a:r>
                  <a:rPr lang="en-US" b="0" i="0">
                    <a:latin typeface="Cambria Math" panose="02040503050406030204" pitchFamily="18" charset="0"/>
                  </a:rPr>
                  <a:t>_</a:t>
                </a:r>
                <a:r>
                  <a:rPr lang="en-US" i="0">
                    <a:latin typeface="Cambria Math"/>
                  </a:rPr>
                  <a:t>2</a:t>
                </a:r>
                <a:r>
                  <a:rPr lang="en-US" smtClean="0"/>
                  <a:t> are frequent</a:t>
                </a:r>
              </a:p>
              <a:p>
                <a:pPr lvl="2"/>
                <a:r>
                  <a:rPr lang="en-US" smtClean="0"/>
                  <a:t>Co-occurrence of </a:t>
                </a:r>
                <a:r>
                  <a:rPr lang="en-US"/>
                  <a:t> </a:t>
                </a:r>
                <a:r>
                  <a:rPr lang="en-US" i="0">
                    <a:latin typeface="Cambria Math"/>
                  </a:rPr>
                  <a:t>𝑣</a:t>
                </a:r>
                <a:r>
                  <a:rPr lang="en-US" i="0">
                    <a:latin typeface="Cambria Math" panose="02040503050406030204" pitchFamily="18" charset="0"/>
                  </a:rPr>
                  <a:t>_</a:t>
                </a:r>
                <a:r>
                  <a:rPr lang="en-US" i="0">
                    <a:latin typeface="Cambria Math"/>
                  </a:rPr>
                  <a:t>1</a:t>
                </a:r>
                <a:r>
                  <a:rPr lang="en-US"/>
                  <a:t> and </a:t>
                </a:r>
                <a:r>
                  <a:rPr lang="en-US" i="0">
                    <a:latin typeface="Cambria Math"/>
                  </a:rPr>
                  <a:t>𝑣</a:t>
                </a:r>
                <a:r>
                  <a:rPr lang="en-US" i="0">
                    <a:latin typeface="Cambria Math" panose="02040503050406030204" pitchFamily="18" charset="0"/>
                  </a:rPr>
                  <a:t>_</a:t>
                </a:r>
                <a:r>
                  <a:rPr lang="en-US" i="0">
                    <a:latin typeface="Cambria Math"/>
                  </a:rPr>
                  <a:t>2</a:t>
                </a:r>
                <a:r>
                  <a:rPr lang="en-US"/>
                  <a:t> </a:t>
                </a:r>
                <a:r>
                  <a:rPr lang="en-US" smtClean="0"/>
                  <a:t>is rare</a:t>
                </a:r>
              </a:p>
              <a:p>
                <a:pPr lvl="2"/>
                <a:r>
                  <a:rPr lang="en-US"/>
                  <a:t>High correlation between </a:t>
                </a:r>
                <a:r>
                  <a:rPr lang="en-US" i="0">
                    <a:latin typeface="Cambria Math"/>
                  </a:rPr>
                  <a:t>𝑎</a:t>
                </a:r>
                <a:r>
                  <a:rPr lang="en-US" i="0">
                    <a:latin typeface="Cambria Math" panose="02040503050406030204" pitchFamily="18" charset="0"/>
                  </a:rPr>
                  <a:t>_</a:t>
                </a:r>
                <a:r>
                  <a:rPr lang="en-US" i="0">
                    <a:latin typeface="Cambria Math"/>
                  </a:rPr>
                  <a:t>1</a:t>
                </a:r>
                <a:r>
                  <a:rPr lang="en-US"/>
                  <a:t> and </a:t>
                </a:r>
                <a:r>
                  <a:rPr lang="en-US" i="0">
                    <a:latin typeface="Cambria Math"/>
                  </a:rPr>
                  <a:t>𝑎</a:t>
                </a:r>
                <a:r>
                  <a:rPr lang="en-US" i="0">
                    <a:latin typeface="Cambria Math" panose="02040503050406030204" pitchFamily="18" charset="0"/>
                  </a:rPr>
                  <a:t>_</a:t>
                </a:r>
                <a:r>
                  <a:rPr lang="en-US" i="0">
                    <a:latin typeface="Cambria Math"/>
                  </a:rPr>
                  <a:t>2</a:t>
                </a:r>
                <a:endParaRPr lang="en-US" smtClean="0"/>
              </a:p>
              <a:p>
                <a:r>
                  <a:rPr lang="en-US" smtClean="0"/>
                  <a:t>Association-Based </a:t>
                </a:r>
                <a:r>
                  <a:rPr lang="en-US"/>
                  <a:t>Clique Outlier Detection </a:t>
                </a:r>
                <a:r>
                  <a:rPr lang="en-US" smtClean="0"/>
                  <a:t>Problem</a:t>
                </a:r>
              </a:p>
              <a:p>
                <a:pPr lvl="1"/>
                <a:r>
                  <a:rPr lang="en-US" smtClean="0"/>
                  <a:t>Given: </a:t>
                </a:r>
                <a:r>
                  <a:rPr lang="en-US"/>
                  <a:t>a network </a:t>
                </a:r>
                <a:r>
                  <a:rPr lang="en-US" i="1"/>
                  <a:t>G </a:t>
                </a:r>
                <a:r>
                  <a:rPr lang="en-US"/>
                  <a:t>and a query </a:t>
                </a:r>
                <a:r>
                  <a:rPr lang="en-US" i="1"/>
                  <a:t>Q</a:t>
                </a:r>
                <a:endParaRPr lang="en-US" smtClean="0"/>
              </a:p>
              <a:p>
                <a:pPr lvl="1"/>
                <a:r>
                  <a:rPr lang="en-US" smtClean="0"/>
                  <a:t>Find: </a:t>
                </a:r>
                <a:r>
                  <a:rPr lang="en-US"/>
                  <a:t>top </a:t>
                </a:r>
                <a:r>
                  <a:rPr lang="en-US" i="1"/>
                  <a:t>K </a:t>
                </a:r>
                <a:r>
                  <a:rPr lang="en-US"/>
                  <a:t>cliques that satisfy </a:t>
                </a:r>
                <a:r>
                  <a:rPr lang="en-US" smtClean="0"/>
                  <a:t>the query </a:t>
                </a:r>
                <a:r>
                  <a:rPr lang="en-US"/>
                  <a:t>with highest outlier scores.</a:t>
                </a:r>
              </a:p>
              <a:p>
                <a:pPr lvl="1"/>
                <a:endParaRPr lang="en-US" smtClean="0"/>
              </a:p>
            </p:txBody>
          </p:sp>
        </mc:Fallback>
      </mc:AlternateContent>
      <p:sp>
        <p:nvSpPr>
          <p:cNvPr id="4" name="Slide Number Placeholder 3"/>
          <p:cNvSpPr>
            <a:spLocks noGrp="1"/>
          </p:cNvSpPr>
          <p:nvPr>
            <p:ph type="sldNum" sz="quarter" idx="10"/>
          </p:nvPr>
        </p:nvSpPr>
        <p:spPr/>
        <p:txBody>
          <a:bodyPr/>
          <a:lstStyle/>
          <a:p>
            <a:fld id="{E570A28F-C7BF-400B-AC21-D5A873D0488F}" type="slidenum">
              <a:rPr lang="en-US" smtClean="0"/>
              <a:t>53</a:t>
            </a:fld>
            <a:endParaRPr lang="en-US"/>
          </a:p>
        </p:txBody>
      </p:sp>
    </p:spTree>
    <p:extLst>
      <p:ext uri="{BB962C8B-B14F-4D97-AF65-F5344CB8AC3E}">
        <p14:creationId xmlns:p14="http://schemas.microsoft.com/office/powerpoint/2010/main" val="28698194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1F19EA-E728-44DB-B8D5-F9E148C31064}" type="slidenum">
              <a:rPr lang="en-US" smtClean="0"/>
              <a:t>61</a:t>
            </a:fld>
            <a:endParaRPr lang="en-US"/>
          </a:p>
        </p:txBody>
      </p:sp>
    </p:spTree>
    <p:extLst>
      <p:ext uri="{BB962C8B-B14F-4D97-AF65-F5344CB8AC3E}">
        <p14:creationId xmlns:p14="http://schemas.microsoft.com/office/powerpoint/2010/main" val="7219923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1F19EA-E728-44DB-B8D5-F9E148C31064}" type="slidenum">
              <a:rPr lang="en-US" smtClean="0"/>
              <a:t>62</a:t>
            </a:fld>
            <a:endParaRPr lang="en-US"/>
          </a:p>
        </p:txBody>
      </p:sp>
    </p:spTree>
    <p:extLst>
      <p:ext uri="{BB962C8B-B14F-4D97-AF65-F5344CB8AC3E}">
        <p14:creationId xmlns:p14="http://schemas.microsoft.com/office/powerpoint/2010/main" val="17359240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70A28F-C7BF-400B-AC21-D5A873D0488F}" type="slidenum">
              <a:rPr lang="en-US" smtClean="0"/>
              <a:t>70</a:t>
            </a:fld>
            <a:endParaRPr lang="en-US"/>
          </a:p>
        </p:txBody>
      </p:sp>
    </p:spTree>
    <p:extLst>
      <p:ext uri="{BB962C8B-B14F-4D97-AF65-F5344CB8AC3E}">
        <p14:creationId xmlns:p14="http://schemas.microsoft.com/office/powerpoint/2010/main" val="3313900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70A28F-C7BF-400B-AC21-D5A873D0488F}" type="slidenum">
              <a:rPr lang="en-US" smtClean="0"/>
              <a:t>74</a:t>
            </a:fld>
            <a:endParaRPr lang="en-US"/>
          </a:p>
        </p:txBody>
      </p:sp>
    </p:spTree>
    <p:extLst>
      <p:ext uri="{BB962C8B-B14F-4D97-AF65-F5344CB8AC3E}">
        <p14:creationId xmlns:p14="http://schemas.microsoft.com/office/powerpoint/2010/main" val="27852725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Trajectory based outliers [Alon et al.,2003][Basharat et al., 2008]</a:t>
            </a:r>
          </a:p>
          <a:p>
            <a:pPr lvl="1"/>
            <a:r>
              <a:rPr lang="en-US" smtClean="0"/>
              <a:t>General patterns could be gapped and multi-level, unlike trajectories.</a:t>
            </a:r>
          </a:p>
          <a:p>
            <a:pPr lvl="1"/>
            <a:r>
              <a:rPr lang="en-US" smtClean="0"/>
              <a:t>Patterns in our case are soft clustering results rather than locations</a:t>
            </a:r>
          </a:p>
          <a:p>
            <a:pPr lvl="1"/>
            <a:r>
              <a:rPr lang="en-US" smtClean="0"/>
              <a:t>We don’t have features such as speed or direction of motion of objects.</a:t>
            </a:r>
          </a:p>
          <a:p>
            <a:endParaRPr lang="en-US"/>
          </a:p>
        </p:txBody>
      </p:sp>
      <p:sp>
        <p:nvSpPr>
          <p:cNvPr id="4" name="Slide Number Placeholder 3"/>
          <p:cNvSpPr>
            <a:spLocks noGrp="1"/>
          </p:cNvSpPr>
          <p:nvPr>
            <p:ph type="sldNum" sz="quarter" idx="10"/>
          </p:nvPr>
        </p:nvSpPr>
        <p:spPr/>
        <p:txBody>
          <a:bodyPr/>
          <a:lstStyle/>
          <a:p>
            <a:fld id="{781F19EA-E728-44DB-B8D5-F9E148C31064}" type="slidenum">
              <a:rPr lang="en-US" smtClean="0"/>
              <a:t>101</a:t>
            </a:fld>
            <a:endParaRPr lang="en-US"/>
          </a:p>
        </p:txBody>
      </p:sp>
    </p:spTree>
    <p:extLst>
      <p:ext uri="{BB962C8B-B14F-4D97-AF65-F5344CB8AC3E}">
        <p14:creationId xmlns:p14="http://schemas.microsoft.com/office/powerpoint/2010/main" val="7592431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70A28F-C7BF-400B-AC21-D5A873D0488F}" type="slidenum">
              <a:rPr lang="en-US" smtClean="0"/>
              <a:t>105</a:t>
            </a:fld>
            <a:endParaRPr lang="en-US"/>
          </a:p>
        </p:txBody>
      </p:sp>
    </p:spTree>
    <p:extLst>
      <p:ext uri="{BB962C8B-B14F-4D97-AF65-F5344CB8AC3E}">
        <p14:creationId xmlns:p14="http://schemas.microsoft.com/office/powerpoint/2010/main" val="16838550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For states with 6% pension, 16% heathcare, 32% education, 16% other spending in 2006, it has been observed that heathcare increased by 4-5% in 2009-2010 while other spending decreased by 4%. But in the case of AK which followed a similar distribution in 2006, heathcare decreased by 3% and other spending increased by 5% in 2009-2010.</a:t>
            </a:r>
          </a:p>
          <a:p>
            <a:r>
              <a:rPr lang="en-US" smtClean="0"/>
              <a:t>States with 16% healthcare, 30% education, 10% transportation and 16% other spending in 2005 and 2008 generally show a similar distribution with around 13% other spending in 2001. But AK shows a clear peak of 43% in other spending for 2001.</a:t>
            </a:r>
          </a:p>
          <a:p>
            <a:endParaRPr lang="en-US"/>
          </a:p>
        </p:txBody>
      </p:sp>
      <p:sp>
        <p:nvSpPr>
          <p:cNvPr id="4" name="Slide Number Placeholder 3"/>
          <p:cNvSpPr>
            <a:spLocks noGrp="1"/>
          </p:cNvSpPr>
          <p:nvPr>
            <p:ph type="sldNum" sz="quarter" idx="10"/>
          </p:nvPr>
        </p:nvSpPr>
        <p:spPr/>
        <p:txBody>
          <a:bodyPr/>
          <a:lstStyle/>
          <a:p>
            <a:fld id="{E570A28F-C7BF-400B-AC21-D5A873D0488F}" type="slidenum">
              <a:rPr lang="en-US" smtClean="0"/>
              <a:t>116</a:t>
            </a:fld>
            <a:endParaRPr lang="en-US"/>
          </a:p>
        </p:txBody>
      </p:sp>
    </p:spTree>
    <p:extLst>
      <p:ext uri="{BB962C8B-B14F-4D97-AF65-F5344CB8AC3E}">
        <p14:creationId xmlns:p14="http://schemas.microsoft.com/office/powerpoint/2010/main" val="2938730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70A28F-C7BF-400B-AC21-D5A873D0488F}" type="slidenum">
              <a:rPr lang="en-US" smtClean="0"/>
              <a:t>5</a:t>
            </a:fld>
            <a:endParaRPr lang="en-US"/>
          </a:p>
        </p:txBody>
      </p:sp>
    </p:spTree>
    <p:extLst>
      <p:ext uri="{BB962C8B-B14F-4D97-AF65-F5344CB8AC3E}">
        <p14:creationId xmlns:p14="http://schemas.microsoft.com/office/powerpoint/2010/main" val="2325196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70A28F-C7BF-400B-AC21-D5A873D0488F}" type="slidenum">
              <a:rPr lang="en-US" smtClean="0"/>
              <a:t>10</a:t>
            </a:fld>
            <a:endParaRPr lang="en-US"/>
          </a:p>
        </p:txBody>
      </p:sp>
    </p:spTree>
    <p:extLst>
      <p:ext uri="{BB962C8B-B14F-4D97-AF65-F5344CB8AC3E}">
        <p14:creationId xmlns:p14="http://schemas.microsoft.com/office/powerpoint/2010/main" val="2896104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90425E-40DE-480F-9D3D-DB6FE9987729}" type="slidenum">
              <a:rPr lang="en-US"/>
              <a:pPr/>
              <a:t>13</a:t>
            </a:fld>
            <a:endParaRPr 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r>
              <a:rPr lang="en-US" dirty="0"/>
              <a:t>So, the algorithm starts with the initial matrix, with all nodes being in one group (k=1). Then we have a black where we iteratively try to reduce the encoding cost, and when we cannot do any better, we output the final grouping. Inside the black box, we have two portions: (1) Find good groupings GIVEN a fixed number of groups, and (2) Update the number of groups to allow better </a:t>
            </a:r>
            <a:r>
              <a:rPr lang="en-US" dirty="0" err="1"/>
              <a:t>clusterings</a:t>
            </a:r>
            <a:r>
              <a:rPr lang="en-US" dirty="0"/>
              <a:t>.</a:t>
            </a:r>
          </a:p>
        </p:txBody>
      </p:sp>
    </p:spTree>
    <p:extLst>
      <p:ext uri="{BB962C8B-B14F-4D97-AF65-F5344CB8AC3E}">
        <p14:creationId xmlns:p14="http://schemas.microsoft.com/office/powerpoint/2010/main" val="1376234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13762C-744D-4EDD-8B60-18A23CAD17D1}" type="slidenum">
              <a:rPr lang="en-US"/>
              <a:pPr/>
              <a:t>14</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r>
              <a:rPr lang="en-US" dirty="0"/>
              <a:t>How do we find outlier edges? Suppose we were given the matrix on the left, and applied our algorithm to find the clusters on the right. Clearly the edges in the top-right block are the outliers. How do we automatically choose them? The idea is that outliers are “deviations from normality”. Now, if everything was normal/homogeneous, then we would get excellent compression. So these deviations must lower the quality of compression. Thus, our algorithm is: Find the edges whose removal maximally reduces the encoding cost. So, these were the edges which were causing the increased encoding cost in the first place, and so are probably outliers. This reduction in cost is a measure of the “outlierness” of the edge. By this metric, we pick up exactly the outlier edges in the top-right block.</a:t>
            </a:r>
          </a:p>
        </p:txBody>
      </p:sp>
    </p:spTree>
    <p:extLst>
      <p:ext uri="{BB962C8B-B14F-4D97-AF65-F5344CB8AC3E}">
        <p14:creationId xmlns:p14="http://schemas.microsoft.com/office/powerpoint/2010/main" val="182720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Assumptions</a:t>
            </a:r>
          </a:p>
          <a:p>
            <a:pPr lvl="1"/>
            <a:r>
              <a:rPr lang="en-US" dirty="0" smtClean="0"/>
              <a:t>Majority of G consists of a normative pattern, and no more than X% of it is altered in an anomaly</a:t>
            </a:r>
          </a:p>
          <a:p>
            <a:pPr lvl="1"/>
            <a:r>
              <a:rPr lang="en-US" dirty="0" smtClean="0"/>
              <a:t>Anomalies consist of one or more modifications, insertions or deletions</a:t>
            </a:r>
          </a:p>
          <a:p>
            <a:pPr lvl="1"/>
            <a:r>
              <a:rPr lang="en-US" dirty="0" smtClean="0"/>
              <a:t>Normative pattern is connected</a:t>
            </a:r>
          </a:p>
          <a:p>
            <a:endParaRPr lang="en-US" dirty="0"/>
          </a:p>
        </p:txBody>
      </p:sp>
      <p:sp>
        <p:nvSpPr>
          <p:cNvPr id="4" name="Slide Number Placeholder 3"/>
          <p:cNvSpPr>
            <a:spLocks noGrp="1"/>
          </p:cNvSpPr>
          <p:nvPr>
            <p:ph type="sldNum" sz="quarter" idx="10"/>
          </p:nvPr>
        </p:nvSpPr>
        <p:spPr/>
        <p:txBody>
          <a:bodyPr/>
          <a:lstStyle/>
          <a:p>
            <a:fld id="{E570A28F-C7BF-400B-AC21-D5A873D0488F}" type="slidenum">
              <a:rPr lang="en-US" smtClean="0"/>
              <a:t>18</a:t>
            </a:fld>
            <a:endParaRPr lang="en-US"/>
          </a:p>
        </p:txBody>
      </p:sp>
    </p:spTree>
    <p:extLst>
      <p:ext uri="{BB962C8B-B14F-4D97-AF65-F5344CB8AC3E}">
        <p14:creationId xmlns:p14="http://schemas.microsoft.com/office/powerpoint/2010/main" val="2286060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70A28F-C7BF-400B-AC21-D5A873D0488F}" type="slidenum">
              <a:rPr lang="en-US" smtClean="0"/>
              <a:t>24</a:t>
            </a:fld>
            <a:endParaRPr lang="en-US"/>
          </a:p>
        </p:txBody>
      </p:sp>
    </p:spTree>
    <p:extLst>
      <p:ext uri="{BB962C8B-B14F-4D97-AF65-F5344CB8AC3E}">
        <p14:creationId xmlns:p14="http://schemas.microsoft.com/office/powerpoint/2010/main" val="1971504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70A28F-C7BF-400B-AC21-D5A873D0488F}" type="slidenum">
              <a:rPr lang="en-US" smtClean="0"/>
              <a:t>32</a:t>
            </a:fld>
            <a:endParaRPr lang="en-US"/>
          </a:p>
        </p:txBody>
      </p:sp>
    </p:spTree>
    <p:extLst>
      <p:ext uri="{BB962C8B-B14F-4D97-AF65-F5344CB8AC3E}">
        <p14:creationId xmlns:p14="http://schemas.microsoft.com/office/powerpoint/2010/main" val="205665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0" name="Slide Number Placeholder 5"/>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D5C474-4230-4742-8879-996C73AA547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normAutofit/>
          </a:bodyPr>
          <a:lstStyle>
            <a:lvl1pPr>
              <a:defRPr sz="3600" b="1">
                <a:solidFill>
                  <a:srgbClr val="FF0000"/>
                </a:solidFill>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p>
            <a:fld id="{8D4A95AB-7B14-4CE2-8EF6-8DDF97F0F3DA}" type="slidenum">
              <a:rPr lang="en-US" smtClean="0"/>
              <a:pPr/>
              <a:t>‹#›</a:t>
            </a:fld>
            <a:endParaRPr lang="en-US"/>
          </a:p>
        </p:txBody>
      </p:sp>
      <p:sp>
        <p:nvSpPr>
          <p:cNvPr id="8" name="Content Placeholder 2"/>
          <p:cNvSpPr>
            <a:spLocks noGrp="1"/>
          </p:cNvSpPr>
          <p:nvPr>
            <p:ph idx="13"/>
          </p:nvPr>
        </p:nvSpPr>
        <p:spPr>
          <a:xfrm>
            <a:off x="457200" y="1371600"/>
            <a:ext cx="8229600" cy="4754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5"/>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7D5C474-4230-4742-8879-996C73AA5470}" type="slidenum">
              <a:rPr lang="en-US" smtClean="0"/>
              <a:pPr/>
              <a:t>‹#›</a:t>
            </a:fld>
            <a:endParaRPr lang="en-US"/>
          </a:p>
        </p:txBody>
      </p:sp>
      <p:sp>
        <p:nvSpPr>
          <p:cNvPr id="16" name="Footer Placeholder 4"/>
          <p:cNvSpPr>
            <a:spLocks noGrp="1"/>
          </p:cNvSpPr>
          <p:nvPr>
            <p:ph type="ftr" sz="quarter" idx="3"/>
          </p:nvPr>
        </p:nvSpPr>
        <p:spPr>
          <a:xfrm>
            <a:off x="838200" y="6356350"/>
            <a:ext cx="7696200" cy="365125"/>
          </a:xfrm>
          <a:prstGeom prst="rect">
            <a:avLst/>
          </a:prstGeom>
        </p:spPr>
        <p:txBody>
          <a:bodyPr vert="horz" lIns="91440" tIns="45720" rIns="91440" bIns="45720" rtlCol="0" anchor="ctr"/>
          <a:lstStyle>
            <a:lvl1pPr algn="ctr">
              <a:defRPr sz="1300" b="1">
                <a:solidFill>
                  <a:schemeClr val="accent6">
                    <a:lumMod val="50000"/>
                  </a:schemeClr>
                </a:solidFill>
                <a:latin typeface="Arial" pitchFamily="34" charset="0"/>
                <a:cs typeface="Arial" pitchFamily="34" charset="0"/>
              </a:defRPr>
            </a:lvl1pPr>
          </a:lstStyle>
          <a:p>
            <a:r>
              <a:rPr lang="en-US" dirty="0" smtClean="0"/>
              <a:t>gmanish@microsoft.com, jing@buffalo.edu, charu@us.ibm.com, hanj@cs.uiuc.edu</a:t>
            </a:r>
            <a:endParaRPr lang="en-US" dirty="0"/>
          </a:p>
        </p:txBody>
      </p:sp>
    </p:spTree>
    <p:extLst>
      <p:ext uri="{BB962C8B-B14F-4D97-AF65-F5344CB8AC3E}">
        <p14:creationId xmlns:p14="http://schemas.microsoft.com/office/powerpoint/2010/main" val="203878091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300" b="1">
                <a:solidFill>
                  <a:schemeClr val="tx1">
                    <a:tint val="75000"/>
                  </a:schemeClr>
                </a:solidFill>
                <a:latin typeface="Arial" pitchFamily="34" charset="0"/>
                <a:cs typeface="Arial" pitchFamily="34" charset="0"/>
              </a:defRPr>
            </a:lvl1pPr>
          </a:lstStyle>
          <a:p>
            <a:r>
              <a:rPr lang="en-US" smtClean="0"/>
              <a:t>gmanish@microsoft.com, jing@buffalo.edu, charu@us.ibm.com, hanj@cs.uiuc.edu</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4A95AB-7B14-4CE2-8EF6-8DDF97F0F3D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0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03.png"/><Relationship Id="rId4" Type="http://schemas.openxmlformats.org/officeDocument/2006/relationships/image" Target="../media/image202.png"/></Relationships>
</file>

<file path=ppt/slides/_rels/slide102.xml.rels><?xml version="1.0" encoding="UTF-8" standalone="yes"?>
<Relationships xmlns="http://schemas.openxmlformats.org/package/2006/relationships"><Relationship Id="rId3" Type="http://schemas.openxmlformats.org/officeDocument/2006/relationships/image" Target="../media/image205.png"/><Relationship Id="rId2" Type="http://schemas.openxmlformats.org/officeDocument/2006/relationships/image" Target="../media/image204.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207.png"/><Relationship Id="rId2" Type="http://schemas.openxmlformats.org/officeDocument/2006/relationships/image" Target="../media/image206.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208.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11.jpeg"/><Relationship Id="rId5" Type="http://schemas.openxmlformats.org/officeDocument/2006/relationships/image" Target="../media/image210.jpeg"/><Relationship Id="rId4" Type="http://schemas.openxmlformats.org/officeDocument/2006/relationships/image" Target="../media/image209.png"/></Relationships>
</file>

<file path=ppt/slides/_rels/slide106.xml.rels><?xml version="1.0" encoding="UTF-8" standalone="yes"?>
<Relationships xmlns="http://schemas.openxmlformats.org/package/2006/relationships"><Relationship Id="rId3" Type="http://schemas.openxmlformats.org/officeDocument/2006/relationships/image" Target="../media/image213.png"/><Relationship Id="rId2" Type="http://schemas.openxmlformats.org/officeDocument/2006/relationships/image" Target="../media/image212.png"/><Relationship Id="rId1" Type="http://schemas.openxmlformats.org/officeDocument/2006/relationships/slideLayout" Target="../slideLayouts/slideLayout2.xml"/><Relationship Id="rId4" Type="http://schemas.openxmlformats.org/officeDocument/2006/relationships/image" Target="../media/image214.png"/></Relationships>
</file>

<file path=ppt/slides/_rels/slide107.xml.rels><?xml version="1.0" encoding="UTF-8" standalone="yes"?>
<Relationships xmlns="http://schemas.openxmlformats.org/package/2006/relationships"><Relationship Id="rId3" Type="http://schemas.openxmlformats.org/officeDocument/2006/relationships/image" Target="../media/image216.png"/><Relationship Id="rId2" Type="http://schemas.openxmlformats.org/officeDocument/2006/relationships/image" Target="../media/image215.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217.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219.png"/><Relationship Id="rId2" Type="http://schemas.openxmlformats.org/officeDocument/2006/relationships/image" Target="../media/image2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208.jpeg"/><Relationship Id="rId2" Type="http://schemas.openxmlformats.org/officeDocument/2006/relationships/image" Target="../media/image221.png"/><Relationship Id="rId1" Type="http://schemas.openxmlformats.org/officeDocument/2006/relationships/slideLayout" Target="../slideLayouts/slideLayout2.xml"/><Relationship Id="rId4" Type="http://schemas.openxmlformats.org/officeDocument/2006/relationships/image" Target="../media/image209.png"/></Relationships>
</file>

<file path=ppt/slides/_rels/slide113.xml.rels><?xml version="1.0" encoding="UTF-8" standalone="yes"?>
<Relationships xmlns="http://schemas.openxmlformats.org/package/2006/relationships"><Relationship Id="rId3" Type="http://schemas.openxmlformats.org/officeDocument/2006/relationships/image" Target="../media/image208.jpeg"/><Relationship Id="rId2" Type="http://schemas.openxmlformats.org/officeDocument/2006/relationships/image" Target="../media/image221.png"/><Relationship Id="rId1" Type="http://schemas.openxmlformats.org/officeDocument/2006/relationships/slideLayout" Target="../slideLayouts/slideLayout2.xml"/><Relationship Id="rId5" Type="http://schemas.openxmlformats.org/officeDocument/2006/relationships/image" Target="../media/image222.jpeg"/><Relationship Id="rId4" Type="http://schemas.openxmlformats.org/officeDocument/2006/relationships/image" Target="../media/image209.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23.png"/><Relationship Id="rId4" Type="http://schemas.openxmlformats.org/officeDocument/2006/relationships/chart" Target="../charts/chart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224.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2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hyperlink" Target="http://dais.cs.uiuc.edu/manish/ppt/gupta13_sdmb.pptx" TargetMode="External"/><Relationship Id="rId2" Type="http://schemas.openxmlformats.org/officeDocument/2006/relationships/hyperlink" Target="http://dais.cs.uiuc.edu/manish/pub/gupta12_temporalOutlierDetectionSurvey.pdf" TargetMode="External"/><Relationship Id="rId1" Type="http://schemas.openxmlformats.org/officeDocument/2006/relationships/slideLayout" Target="../slideLayouts/slideLayout2.xml"/><Relationship Id="rId4" Type="http://schemas.openxmlformats.org/officeDocument/2006/relationships/image" Target="../media/image226.jpe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1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1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2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Microsoft_Visio_2003-2010_Drawing1.vsd"/><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1.png"/><Relationship Id="rId4" Type="http://schemas.openxmlformats.org/officeDocument/2006/relationships/image" Target="../media/image80.emf"/></Relationships>
</file>

<file path=ppt/slides/_rels/slide3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87.png"/><Relationship Id="rId18" Type="http://schemas.openxmlformats.org/officeDocument/2006/relationships/oleObject" Target="../embeddings/oleObject8.bin"/><Relationship Id="rId3" Type="http://schemas.openxmlformats.org/officeDocument/2006/relationships/image" Target="../media/image90.png"/><Relationship Id="rId21" Type="http://schemas.openxmlformats.org/officeDocument/2006/relationships/oleObject" Target="../embeddings/oleObject11.bin"/><Relationship Id="rId7" Type="http://schemas.openxmlformats.org/officeDocument/2006/relationships/image" Target="../media/image84.png"/><Relationship Id="rId12" Type="http://schemas.openxmlformats.org/officeDocument/2006/relationships/oleObject" Target="../embeddings/oleObject5.bin"/><Relationship Id="rId17" Type="http://schemas.openxmlformats.org/officeDocument/2006/relationships/image" Target="../media/image89.png"/><Relationship Id="rId2" Type="http://schemas.openxmlformats.org/officeDocument/2006/relationships/slideLayout" Target="../slideLayouts/slideLayout2.xml"/><Relationship Id="rId16" Type="http://schemas.openxmlformats.org/officeDocument/2006/relationships/oleObject" Target="../embeddings/oleObject7.bin"/><Relationship Id="rId20" Type="http://schemas.openxmlformats.org/officeDocument/2006/relationships/oleObject" Target="../embeddings/oleObject10.bin"/><Relationship Id="rId1" Type="http://schemas.openxmlformats.org/officeDocument/2006/relationships/vmlDrawing" Target="../drawings/vmlDrawing2.vml"/><Relationship Id="rId6" Type="http://schemas.openxmlformats.org/officeDocument/2006/relationships/oleObject" Target="../embeddings/oleObject2.bin"/><Relationship Id="rId11" Type="http://schemas.openxmlformats.org/officeDocument/2006/relationships/image" Target="../media/image86.png"/><Relationship Id="rId5" Type="http://schemas.openxmlformats.org/officeDocument/2006/relationships/image" Target="../media/image83.png"/><Relationship Id="rId15" Type="http://schemas.openxmlformats.org/officeDocument/2006/relationships/image" Target="../media/image88.png"/><Relationship Id="rId23" Type="http://schemas.openxmlformats.org/officeDocument/2006/relationships/oleObject" Target="../embeddings/oleObject13.bin"/><Relationship Id="rId10" Type="http://schemas.openxmlformats.org/officeDocument/2006/relationships/oleObject" Target="../embeddings/oleObject4.bin"/><Relationship Id="rId19" Type="http://schemas.openxmlformats.org/officeDocument/2006/relationships/oleObject" Target="../embeddings/oleObject9.bin"/><Relationship Id="rId4" Type="http://schemas.openxmlformats.org/officeDocument/2006/relationships/oleObject" Target="../embeddings/oleObject1.bin"/><Relationship Id="rId9" Type="http://schemas.openxmlformats.org/officeDocument/2006/relationships/image" Target="../media/image85.png"/><Relationship Id="rId14" Type="http://schemas.openxmlformats.org/officeDocument/2006/relationships/oleObject" Target="../embeddings/oleObject6.bin"/><Relationship Id="rId22" Type="http://schemas.openxmlformats.org/officeDocument/2006/relationships/oleObject" Target="../embeddings/oleObject12.bin"/></Relationships>
</file>

<file path=ppt/slides/_rels/slide38.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wmf"/><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92.emf"/><Relationship Id="rId4" Type="http://schemas.openxmlformats.org/officeDocument/2006/relationships/oleObject" Target="../embeddings/oleObject14.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94.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6.bin"/><Relationship Id="rId5" Type="http://schemas.openxmlformats.org/officeDocument/2006/relationships/image" Target="../media/image93.emf"/><Relationship Id="rId4" Type="http://schemas.openxmlformats.org/officeDocument/2006/relationships/oleObject" Target="../embeddings/oleObject15.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96.wmf"/><Relationship Id="rId4" Type="http://schemas.openxmlformats.org/officeDocument/2006/relationships/image" Target="../media/image95.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97.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05.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vmlDrawing" Target="../drawings/vmlDrawing5.vml"/><Relationship Id="rId6" Type="http://schemas.openxmlformats.org/officeDocument/2006/relationships/image" Target="../media/image98.emf"/><Relationship Id="rId5" Type="http://schemas.openxmlformats.org/officeDocument/2006/relationships/oleObject" Target="../embeddings/oleObject17.bin"/><Relationship Id="rId4" Type="http://schemas.openxmlformats.org/officeDocument/2006/relationships/notesSlide" Target="../notesSlides/notesSlide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9.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jpeg"/><Relationship Id="rId18" Type="http://schemas.openxmlformats.org/officeDocument/2006/relationships/image" Target="../media/image31.jpeg"/><Relationship Id="rId3" Type="http://schemas.openxmlformats.org/officeDocument/2006/relationships/image" Target="../media/image16.png"/><Relationship Id="rId21" Type="http://schemas.openxmlformats.org/officeDocument/2006/relationships/image" Target="../media/image34.jpeg"/><Relationship Id="rId7" Type="http://schemas.openxmlformats.org/officeDocument/2006/relationships/image" Target="../media/image20.png"/><Relationship Id="rId12" Type="http://schemas.openxmlformats.org/officeDocument/2006/relationships/image" Target="../media/image25.jpeg"/><Relationship Id="rId17" Type="http://schemas.openxmlformats.org/officeDocument/2006/relationships/image" Target="../media/image30.jpeg"/><Relationship Id="rId2" Type="http://schemas.openxmlformats.org/officeDocument/2006/relationships/notesSlide" Target="../notesSlides/notesSlide3.xml"/><Relationship Id="rId16" Type="http://schemas.openxmlformats.org/officeDocument/2006/relationships/image" Target="../media/image29.jpeg"/><Relationship Id="rId20"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jpeg"/><Relationship Id="rId5" Type="http://schemas.openxmlformats.org/officeDocument/2006/relationships/image" Target="../media/image18.png"/><Relationship Id="rId15" Type="http://schemas.openxmlformats.org/officeDocument/2006/relationships/image" Target="../media/image28.jpeg"/><Relationship Id="rId10" Type="http://schemas.openxmlformats.org/officeDocument/2006/relationships/image" Target="../media/image23.jpeg"/><Relationship Id="rId19" Type="http://schemas.openxmlformats.org/officeDocument/2006/relationships/image" Target="../media/image32.jpeg"/><Relationship Id="rId4" Type="http://schemas.openxmlformats.org/officeDocument/2006/relationships/image" Target="../media/image17.png"/><Relationship Id="rId9" Type="http://schemas.openxmlformats.org/officeDocument/2006/relationships/image" Target="../media/image22.jpeg"/><Relationship Id="rId14" Type="http://schemas.openxmlformats.org/officeDocument/2006/relationships/image" Target="../media/image27.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102.wmf"/><Relationship Id="rId13" Type="http://schemas.openxmlformats.org/officeDocument/2006/relationships/image" Target="../media/image109.png"/><Relationship Id="rId3" Type="http://schemas.openxmlformats.org/officeDocument/2006/relationships/notesSlide" Target="../notesSlides/notesSlide19.xml"/><Relationship Id="rId7" Type="http://schemas.openxmlformats.org/officeDocument/2006/relationships/oleObject" Target="../embeddings/oleObject18.bin"/><Relationship Id="rId12" Type="http://schemas.openxmlformats.org/officeDocument/2006/relationships/oleObject" Target="../embeddings/oleObject21.bin"/><Relationship Id="rId2" Type="http://schemas.openxmlformats.org/officeDocument/2006/relationships/slideLayout" Target="../slideLayouts/slideLayout2.xml"/><Relationship Id="rId16" Type="http://schemas.openxmlformats.org/officeDocument/2006/relationships/image" Target="../media/image112.jpeg"/><Relationship Id="rId1" Type="http://schemas.openxmlformats.org/officeDocument/2006/relationships/vmlDrawing" Target="../drawings/vmlDrawing6.vml"/><Relationship Id="rId6" Type="http://schemas.openxmlformats.org/officeDocument/2006/relationships/image" Target="../media/image108.png"/><Relationship Id="rId11" Type="http://schemas.openxmlformats.org/officeDocument/2006/relationships/oleObject" Target="../embeddings/oleObject20.bin"/><Relationship Id="rId5" Type="http://schemas.openxmlformats.org/officeDocument/2006/relationships/image" Target="../media/image107.png"/><Relationship Id="rId15" Type="http://schemas.openxmlformats.org/officeDocument/2006/relationships/image" Target="../media/image111.png"/><Relationship Id="rId10" Type="http://schemas.openxmlformats.org/officeDocument/2006/relationships/image" Target="../media/image103.wmf"/><Relationship Id="rId4" Type="http://schemas.openxmlformats.org/officeDocument/2006/relationships/image" Target="../media/image106.png"/><Relationship Id="rId9" Type="http://schemas.openxmlformats.org/officeDocument/2006/relationships/oleObject" Target="../embeddings/oleObject19.bin"/><Relationship Id="rId14" Type="http://schemas.openxmlformats.org/officeDocument/2006/relationships/image" Target="../media/image11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13.png"/><Relationship Id="rId7" Type="http://schemas.openxmlformats.org/officeDocument/2006/relationships/image" Target="../media/image117.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16.png"/><Relationship Id="rId5" Type="http://schemas.openxmlformats.org/officeDocument/2006/relationships/image" Target="../media/image115.jpeg"/><Relationship Id="rId4" Type="http://schemas.openxmlformats.org/officeDocument/2006/relationships/image" Target="../media/image114.png"/></Relationships>
</file>

<file path=ppt/slides/_rels/slide54.xml.rels><?xml version="1.0" encoding="UTF-8" standalone="yes"?>
<Relationships xmlns="http://schemas.openxmlformats.org/package/2006/relationships"><Relationship Id="rId2" Type="http://schemas.openxmlformats.org/officeDocument/2006/relationships/image" Target="../media/image84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5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90.png"/><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21.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62.xml.rels><?xml version="1.0" encoding="UTF-8" standalone="yes"?>
<Relationships xmlns="http://schemas.openxmlformats.org/package/2006/relationships"><Relationship Id="rId8" Type="http://schemas.openxmlformats.org/officeDocument/2006/relationships/image" Target="../media/image124.jpeg"/><Relationship Id="rId3" Type="http://schemas.openxmlformats.org/officeDocument/2006/relationships/notesSlide" Target="../notesSlides/notesSlide22.xml"/><Relationship Id="rId7"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3.bin"/><Relationship Id="rId11" Type="http://schemas.openxmlformats.org/officeDocument/2006/relationships/image" Target="../media/image127.png"/><Relationship Id="rId5" Type="http://schemas.openxmlformats.org/officeDocument/2006/relationships/image" Target="../media/image123.wmf"/><Relationship Id="rId10" Type="http://schemas.openxmlformats.org/officeDocument/2006/relationships/image" Target="../media/image126.png"/><Relationship Id="rId4" Type="http://schemas.openxmlformats.org/officeDocument/2006/relationships/oleObject" Target="../embeddings/oleObject22.bin"/><Relationship Id="rId9" Type="http://schemas.openxmlformats.org/officeDocument/2006/relationships/image" Target="../media/image125.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110.png"/><Relationship Id="rId2" Type="http://schemas.openxmlformats.org/officeDocument/2006/relationships/image" Target="../media/image128.png"/><Relationship Id="rId1" Type="http://schemas.openxmlformats.org/officeDocument/2006/relationships/slideLayout" Target="../slideLayouts/slideLayout2.xml"/><Relationship Id="rId4" Type="http://schemas.openxmlformats.org/officeDocument/2006/relationships/image" Target="../media/image129.png"/></Relationships>
</file>

<file path=ppt/slides/_rels/slide65.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140.png"/><Relationship Id="rId2" Type="http://schemas.openxmlformats.org/officeDocument/2006/relationships/image" Target="../media/image131.png"/><Relationship Id="rId1" Type="http://schemas.openxmlformats.org/officeDocument/2006/relationships/slideLayout" Target="../slideLayouts/slideLayout2.xml"/><Relationship Id="rId6" Type="http://schemas.openxmlformats.org/officeDocument/2006/relationships/image" Target="../media/image1170.png"/><Relationship Id="rId5" Type="http://schemas.openxmlformats.org/officeDocument/2006/relationships/image" Target="../media/image1160.png"/><Relationship Id="rId4" Type="http://schemas.openxmlformats.org/officeDocument/2006/relationships/image" Target="../media/image1150.png"/></Relationships>
</file>

<file path=ppt/slides/_rels/slide67.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pn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7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33.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137.png"/><Relationship Id="rId1" Type="http://schemas.openxmlformats.org/officeDocument/2006/relationships/slideLayout" Target="../slideLayouts/slideLayout2.xml"/><Relationship Id="rId5" Type="http://schemas.openxmlformats.org/officeDocument/2006/relationships/image" Target="../media/image140.png"/><Relationship Id="rId4" Type="http://schemas.openxmlformats.org/officeDocument/2006/relationships/image" Target="../media/image139.png"/></Relationships>
</file>

<file path=ppt/slides/_rels/slide78.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41.png"/><Relationship Id="rId1" Type="http://schemas.openxmlformats.org/officeDocument/2006/relationships/slideLayout" Target="../slideLayouts/slideLayout2.xml"/><Relationship Id="rId5" Type="http://schemas.openxmlformats.org/officeDocument/2006/relationships/image" Target="../media/image144.png"/><Relationship Id="rId4" Type="http://schemas.openxmlformats.org/officeDocument/2006/relationships/image" Target="../media/image143.png"/></Relationships>
</file>

<file path=ppt/slides/_rels/slide79.xml.rels><?xml version="1.0" encoding="UTF-8" standalone="yes"?>
<Relationships xmlns="http://schemas.openxmlformats.org/package/2006/relationships"><Relationship Id="rId2" Type="http://schemas.openxmlformats.org/officeDocument/2006/relationships/image" Target="../media/image14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80.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146.png"/><Relationship Id="rId1" Type="http://schemas.openxmlformats.org/officeDocument/2006/relationships/slideLayout" Target="../slideLayouts/slideLayout2.xml"/><Relationship Id="rId4" Type="http://schemas.openxmlformats.org/officeDocument/2006/relationships/image" Target="../media/image148.png"/></Relationships>
</file>

<file path=ppt/slides/_rels/slide81.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image" Target="../media/image15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55.jpeg"/><Relationship Id="rId2" Type="http://schemas.openxmlformats.org/officeDocument/2006/relationships/image" Target="../media/image154.jpeg"/><Relationship Id="rId1" Type="http://schemas.openxmlformats.org/officeDocument/2006/relationships/slideLayout" Target="../slideLayouts/slideLayout2.xml"/><Relationship Id="rId5" Type="http://schemas.openxmlformats.org/officeDocument/2006/relationships/image" Target="../media/image157.jpeg"/><Relationship Id="rId4" Type="http://schemas.openxmlformats.org/officeDocument/2006/relationships/image" Target="../media/image156.jpeg"/></Relationships>
</file>

<file path=ppt/slides/_rels/slide91.xml.rels><?xml version="1.0" encoding="UTF-8" standalone="yes"?>
<Relationships xmlns="http://schemas.openxmlformats.org/package/2006/relationships"><Relationship Id="rId8" Type="http://schemas.openxmlformats.org/officeDocument/2006/relationships/oleObject" Target="../embeddings/oleObject26.bin"/><Relationship Id="rId13" Type="http://schemas.openxmlformats.org/officeDocument/2006/relationships/image" Target="../media/image163.png"/><Relationship Id="rId3" Type="http://schemas.openxmlformats.org/officeDocument/2006/relationships/image" Target="../media/image160.png"/><Relationship Id="rId7" Type="http://schemas.openxmlformats.org/officeDocument/2006/relationships/image" Target="../media/image162.png"/><Relationship Id="rId12" Type="http://schemas.openxmlformats.org/officeDocument/2006/relationships/image" Target="../media/image159.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61.png"/><Relationship Id="rId11" Type="http://schemas.openxmlformats.org/officeDocument/2006/relationships/oleObject" Target="../embeddings/oleObject28.bin"/><Relationship Id="rId5" Type="http://schemas.openxmlformats.org/officeDocument/2006/relationships/image" Target="../media/image102.wmf"/><Relationship Id="rId10" Type="http://schemas.openxmlformats.org/officeDocument/2006/relationships/image" Target="../media/image158.wmf"/><Relationship Id="rId4" Type="http://schemas.openxmlformats.org/officeDocument/2006/relationships/oleObject" Target="../embeddings/oleObject25.bin"/><Relationship Id="rId9" Type="http://schemas.openxmlformats.org/officeDocument/2006/relationships/oleObject" Target="../embeddings/oleObject27.bin"/></Relationships>
</file>

<file path=ppt/slides/_rels/slide92.xml.rels><?xml version="1.0" encoding="UTF-8" standalone="yes"?>
<Relationships xmlns="http://schemas.openxmlformats.org/package/2006/relationships"><Relationship Id="rId8" Type="http://schemas.openxmlformats.org/officeDocument/2006/relationships/image" Target="../media/image166.png"/><Relationship Id="rId3" Type="http://schemas.openxmlformats.org/officeDocument/2006/relationships/image" Target="../media/image165.png"/><Relationship Id="rId7" Type="http://schemas.openxmlformats.org/officeDocument/2006/relationships/image" Target="../media/image158.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30.bin"/><Relationship Id="rId11" Type="http://schemas.openxmlformats.org/officeDocument/2006/relationships/image" Target="../media/image169.jpeg"/><Relationship Id="rId5" Type="http://schemas.openxmlformats.org/officeDocument/2006/relationships/image" Target="../media/image164.wmf"/><Relationship Id="rId10" Type="http://schemas.openxmlformats.org/officeDocument/2006/relationships/image" Target="../media/image168.png"/><Relationship Id="rId4" Type="http://schemas.openxmlformats.org/officeDocument/2006/relationships/oleObject" Target="../embeddings/oleObject29.bin"/><Relationship Id="rId9" Type="http://schemas.openxmlformats.org/officeDocument/2006/relationships/image" Target="../media/image167.png"/></Relationships>
</file>

<file path=ppt/slides/_rels/slide93.xml.rels><?xml version="1.0" encoding="UTF-8" standalone="yes"?>
<Relationships xmlns="http://schemas.openxmlformats.org/package/2006/relationships"><Relationship Id="rId8" Type="http://schemas.openxmlformats.org/officeDocument/2006/relationships/image" Target="../media/image167.png"/><Relationship Id="rId3" Type="http://schemas.openxmlformats.org/officeDocument/2006/relationships/oleObject" Target="../embeddings/oleObject31.bin"/><Relationship Id="rId7" Type="http://schemas.openxmlformats.org/officeDocument/2006/relationships/image" Target="../media/image166.png"/><Relationship Id="rId12" Type="http://schemas.openxmlformats.org/officeDocument/2006/relationships/image" Target="../media/image171.pn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158.wmf"/><Relationship Id="rId11" Type="http://schemas.openxmlformats.org/officeDocument/2006/relationships/image" Target="../media/image170.png"/><Relationship Id="rId5" Type="http://schemas.openxmlformats.org/officeDocument/2006/relationships/oleObject" Target="../embeddings/oleObject32.bin"/><Relationship Id="rId10" Type="http://schemas.openxmlformats.org/officeDocument/2006/relationships/image" Target="../media/image169.jpeg"/><Relationship Id="rId4" Type="http://schemas.openxmlformats.org/officeDocument/2006/relationships/image" Target="../media/image164.wmf"/><Relationship Id="rId9" Type="http://schemas.openxmlformats.org/officeDocument/2006/relationships/image" Target="../media/image168.png"/></Relationships>
</file>

<file path=ppt/slides/_rels/slide94.xml.rels><?xml version="1.0" encoding="UTF-8" standalone="yes"?>
<Relationships xmlns="http://schemas.openxmlformats.org/package/2006/relationships"><Relationship Id="rId8" Type="http://schemas.openxmlformats.org/officeDocument/2006/relationships/image" Target="../media/image166.png"/><Relationship Id="rId13" Type="http://schemas.openxmlformats.org/officeDocument/2006/relationships/image" Target="../media/image177.png"/><Relationship Id="rId3" Type="http://schemas.openxmlformats.org/officeDocument/2006/relationships/image" Target="../media/image172.png"/><Relationship Id="rId7" Type="http://schemas.openxmlformats.org/officeDocument/2006/relationships/image" Target="../media/image158.wmf"/><Relationship Id="rId12" Type="http://schemas.openxmlformats.org/officeDocument/2006/relationships/image" Target="../media/image176.png"/><Relationship Id="rId2" Type="http://schemas.openxmlformats.org/officeDocument/2006/relationships/slideLayout" Target="../slideLayouts/slideLayout2.xml"/><Relationship Id="rId16" Type="http://schemas.openxmlformats.org/officeDocument/2006/relationships/image" Target="../media/image180.png"/><Relationship Id="rId1" Type="http://schemas.openxmlformats.org/officeDocument/2006/relationships/vmlDrawing" Target="../drawings/vmlDrawing11.vml"/><Relationship Id="rId6" Type="http://schemas.openxmlformats.org/officeDocument/2006/relationships/oleObject" Target="../embeddings/oleObject34.bin"/><Relationship Id="rId11" Type="http://schemas.openxmlformats.org/officeDocument/2006/relationships/image" Target="../media/image175.jpeg"/><Relationship Id="rId5" Type="http://schemas.openxmlformats.org/officeDocument/2006/relationships/image" Target="../media/image164.wmf"/><Relationship Id="rId15" Type="http://schemas.openxmlformats.org/officeDocument/2006/relationships/image" Target="../media/image179.png"/><Relationship Id="rId10" Type="http://schemas.openxmlformats.org/officeDocument/2006/relationships/image" Target="../media/image174.png"/><Relationship Id="rId4" Type="http://schemas.openxmlformats.org/officeDocument/2006/relationships/oleObject" Target="../embeddings/oleObject33.bin"/><Relationship Id="rId9" Type="http://schemas.openxmlformats.org/officeDocument/2006/relationships/image" Target="../media/image173.png"/><Relationship Id="rId14" Type="http://schemas.openxmlformats.org/officeDocument/2006/relationships/image" Target="../media/image178.png"/></Relationships>
</file>

<file path=ppt/slides/_rels/slide95.xml.rels><?xml version="1.0" encoding="UTF-8" standalone="yes"?>
<Relationships xmlns="http://schemas.openxmlformats.org/package/2006/relationships"><Relationship Id="rId8" Type="http://schemas.openxmlformats.org/officeDocument/2006/relationships/image" Target="../media/image164.wmf"/><Relationship Id="rId13" Type="http://schemas.openxmlformats.org/officeDocument/2006/relationships/image" Target="../media/image186.png"/><Relationship Id="rId3" Type="http://schemas.openxmlformats.org/officeDocument/2006/relationships/image" Target="../media/image182.png"/><Relationship Id="rId7" Type="http://schemas.openxmlformats.org/officeDocument/2006/relationships/oleObject" Target="../embeddings/oleObject35.bin"/><Relationship Id="rId12" Type="http://schemas.openxmlformats.org/officeDocument/2006/relationships/image" Target="../media/image181.wmf"/><Relationship Id="rId2" Type="http://schemas.openxmlformats.org/officeDocument/2006/relationships/slideLayout" Target="../slideLayouts/slideLayout2.xml"/><Relationship Id="rId16" Type="http://schemas.openxmlformats.org/officeDocument/2006/relationships/image" Target="../media/image189.png"/><Relationship Id="rId1" Type="http://schemas.openxmlformats.org/officeDocument/2006/relationships/vmlDrawing" Target="../drawings/vmlDrawing12.vml"/><Relationship Id="rId6" Type="http://schemas.openxmlformats.org/officeDocument/2006/relationships/image" Target="../media/image185.png"/><Relationship Id="rId11" Type="http://schemas.openxmlformats.org/officeDocument/2006/relationships/oleObject" Target="../embeddings/oleObject37.bin"/><Relationship Id="rId5" Type="http://schemas.openxmlformats.org/officeDocument/2006/relationships/image" Target="../media/image184.png"/><Relationship Id="rId15" Type="http://schemas.openxmlformats.org/officeDocument/2006/relationships/image" Target="../media/image188.png"/><Relationship Id="rId10" Type="http://schemas.openxmlformats.org/officeDocument/2006/relationships/image" Target="../media/image158.wmf"/><Relationship Id="rId4" Type="http://schemas.openxmlformats.org/officeDocument/2006/relationships/image" Target="../media/image183.png"/><Relationship Id="rId9" Type="http://schemas.openxmlformats.org/officeDocument/2006/relationships/oleObject" Target="../embeddings/oleObject36.bin"/><Relationship Id="rId14" Type="http://schemas.openxmlformats.org/officeDocument/2006/relationships/image" Target="../media/image187.png"/></Relationships>
</file>

<file path=ppt/slides/_rels/slide96.xml.rels><?xml version="1.0" encoding="UTF-8" standalone="yes"?>
<Relationships xmlns="http://schemas.openxmlformats.org/package/2006/relationships"><Relationship Id="rId3" Type="http://schemas.openxmlformats.org/officeDocument/2006/relationships/image" Target="../media/image191.png"/><Relationship Id="rId2" Type="http://schemas.openxmlformats.org/officeDocument/2006/relationships/image" Target="../media/image190.png"/><Relationship Id="rId1" Type="http://schemas.openxmlformats.org/officeDocument/2006/relationships/slideLayout" Target="../slideLayouts/slideLayout2.xml"/><Relationship Id="rId4" Type="http://schemas.openxmlformats.org/officeDocument/2006/relationships/image" Target="../media/image192.png"/></Relationships>
</file>

<file path=ppt/slides/_rels/slide97.xml.rels><?xml version="1.0" encoding="UTF-8" standalone="yes"?>
<Relationships xmlns="http://schemas.openxmlformats.org/package/2006/relationships"><Relationship Id="rId3" Type="http://schemas.openxmlformats.org/officeDocument/2006/relationships/image" Target="../media/image194.png"/><Relationship Id="rId2" Type="http://schemas.openxmlformats.org/officeDocument/2006/relationships/image" Target="../media/image193.png"/><Relationship Id="rId1" Type="http://schemas.openxmlformats.org/officeDocument/2006/relationships/slideLayout" Target="../slideLayouts/slideLayout2.xml"/><Relationship Id="rId5" Type="http://schemas.openxmlformats.org/officeDocument/2006/relationships/image" Target="../media/image196.png"/><Relationship Id="rId4" Type="http://schemas.openxmlformats.org/officeDocument/2006/relationships/image" Target="../media/image195.png"/></Relationships>
</file>

<file path=ppt/slides/_rels/slide98.xml.rels><?xml version="1.0" encoding="UTF-8" standalone="yes"?>
<Relationships xmlns="http://schemas.openxmlformats.org/package/2006/relationships"><Relationship Id="rId3" Type="http://schemas.openxmlformats.org/officeDocument/2006/relationships/image" Target="../media/image198.png"/><Relationship Id="rId2" Type="http://schemas.openxmlformats.org/officeDocument/2006/relationships/image" Target="../media/image197.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19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533400"/>
            <a:ext cx="8610600" cy="1470025"/>
          </a:xfrm>
        </p:spPr>
        <p:txBody>
          <a:bodyPr>
            <a:noAutofit/>
          </a:bodyPr>
          <a:lstStyle/>
          <a:p>
            <a:r>
              <a:rPr lang="en-US" sz="6000" b="1" dirty="0">
                <a:solidFill>
                  <a:srgbClr val="FF0000"/>
                </a:solidFill>
              </a:rPr>
              <a:t>Outlier Detection for </a:t>
            </a:r>
            <a:r>
              <a:rPr lang="en-US" sz="6000" b="1" dirty="0" smtClean="0">
                <a:solidFill>
                  <a:srgbClr val="FF0000"/>
                </a:solidFill>
              </a:rPr>
              <a:t>Graph Data</a:t>
            </a:r>
            <a:endParaRPr lang="en-US" sz="6000" b="1" dirty="0">
              <a:solidFill>
                <a:srgbClr val="FF0000"/>
              </a:solidFill>
            </a:endParaRPr>
          </a:p>
        </p:txBody>
      </p:sp>
      <p:pic>
        <p:nvPicPr>
          <p:cNvPr id="5" name="Picture 2" descr="https://encrypted-tbn3.gstatic.com/images?q=tbn:ANd9GcRTrJ-7epLAqwK9fCl0lXmFfq5HTS0Dnu2goS5uljOOBP0pjT92R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1752" y="3421732"/>
            <a:ext cx="1452312" cy="5809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encrypted-tbn3.gstatic.com/images?q=tbn:ANd9GcRlBcuyZcJNOE8Wm3InjTjw9AUWb48RhOj38ESvGU8zgInDgWPJ"/>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1754" y="3138190"/>
            <a:ext cx="1910246" cy="11110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encrypted-tbn3.gstatic.com/images?q=tbn:ANd9GcTG_nGgtm2AVXb20ZN6gcY39B2JhGbGi-UjNrteamHqKwpfzTX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86710" y="3229360"/>
            <a:ext cx="592587" cy="77006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88192" y="2752725"/>
            <a:ext cx="1421608" cy="461665"/>
          </a:xfrm>
          <a:prstGeom prst="rect">
            <a:avLst/>
          </a:prstGeom>
          <a:noFill/>
        </p:spPr>
        <p:txBody>
          <a:bodyPr wrap="none" rtlCol="0">
            <a:spAutoFit/>
          </a:bodyPr>
          <a:lstStyle/>
          <a:p>
            <a:r>
              <a:rPr lang="en-US" sz="2400" b="1" dirty="0" smtClean="0">
                <a:solidFill>
                  <a:srgbClr val="00B0F0"/>
                </a:solidFill>
              </a:rPr>
              <a:t>Microsoft</a:t>
            </a:r>
            <a:endParaRPr lang="en-US" sz="2400" dirty="0">
              <a:solidFill>
                <a:srgbClr val="00B0F0"/>
              </a:solidFill>
            </a:endParaRPr>
          </a:p>
        </p:txBody>
      </p:sp>
      <p:sp>
        <p:nvSpPr>
          <p:cNvPr id="11" name="TextBox 10"/>
          <p:cNvSpPr txBox="1"/>
          <p:nvPr/>
        </p:nvSpPr>
        <p:spPr>
          <a:xfrm>
            <a:off x="337068" y="2209800"/>
            <a:ext cx="2286075" cy="523220"/>
          </a:xfrm>
          <a:prstGeom prst="rect">
            <a:avLst/>
          </a:prstGeom>
          <a:noFill/>
        </p:spPr>
        <p:txBody>
          <a:bodyPr wrap="none" rtlCol="0">
            <a:spAutoFit/>
          </a:bodyPr>
          <a:lstStyle/>
          <a:p>
            <a:r>
              <a:rPr lang="en-US" sz="2800" b="1"/>
              <a:t>Manish Gupta</a:t>
            </a:r>
            <a:endParaRPr lang="en-US" sz="2800"/>
          </a:p>
        </p:txBody>
      </p:sp>
      <p:sp>
        <p:nvSpPr>
          <p:cNvPr id="12" name="TextBox 11"/>
          <p:cNvSpPr txBox="1"/>
          <p:nvPr/>
        </p:nvSpPr>
        <p:spPr>
          <a:xfrm>
            <a:off x="2849838" y="2209800"/>
            <a:ext cx="1435008" cy="523220"/>
          </a:xfrm>
          <a:prstGeom prst="rect">
            <a:avLst/>
          </a:prstGeom>
          <a:noFill/>
        </p:spPr>
        <p:txBody>
          <a:bodyPr wrap="none" rtlCol="0">
            <a:spAutoFit/>
          </a:bodyPr>
          <a:lstStyle/>
          <a:p>
            <a:r>
              <a:rPr lang="en-US" sz="2800" b="1"/>
              <a:t>Jing Gao</a:t>
            </a:r>
            <a:endParaRPr lang="en-US" sz="2800"/>
          </a:p>
        </p:txBody>
      </p:sp>
      <p:sp>
        <p:nvSpPr>
          <p:cNvPr id="13" name="TextBox 12"/>
          <p:cNvSpPr txBox="1"/>
          <p:nvPr/>
        </p:nvSpPr>
        <p:spPr>
          <a:xfrm>
            <a:off x="4572000" y="2223790"/>
            <a:ext cx="2540952" cy="523220"/>
          </a:xfrm>
          <a:prstGeom prst="rect">
            <a:avLst/>
          </a:prstGeom>
          <a:noFill/>
        </p:spPr>
        <p:txBody>
          <a:bodyPr wrap="none" rtlCol="0">
            <a:spAutoFit/>
          </a:bodyPr>
          <a:lstStyle/>
          <a:p>
            <a:r>
              <a:rPr lang="en-US" sz="2800" b="1" dirty="0" err="1"/>
              <a:t>Charu</a:t>
            </a:r>
            <a:r>
              <a:rPr lang="en-US" sz="2800" b="1" dirty="0"/>
              <a:t> Aggarwal</a:t>
            </a:r>
            <a:endParaRPr lang="en-US" sz="2800" dirty="0"/>
          </a:p>
        </p:txBody>
      </p:sp>
      <p:sp>
        <p:nvSpPr>
          <p:cNvPr id="14" name="TextBox 13"/>
          <p:cNvSpPr txBox="1"/>
          <p:nvPr/>
        </p:nvSpPr>
        <p:spPr>
          <a:xfrm>
            <a:off x="7212639" y="2209800"/>
            <a:ext cx="1778820" cy="523220"/>
          </a:xfrm>
          <a:prstGeom prst="rect">
            <a:avLst/>
          </a:prstGeom>
          <a:noFill/>
        </p:spPr>
        <p:txBody>
          <a:bodyPr wrap="none" rtlCol="0">
            <a:spAutoFit/>
          </a:bodyPr>
          <a:lstStyle/>
          <a:p>
            <a:r>
              <a:rPr lang="en-US" sz="2800" b="1"/>
              <a:t>Jiawei Han</a:t>
            </a:r>
            <a:endParaRPr lang="en-US" sz="2800"/>
          </a:p>
        </p:txBody>
      </p:sp>
      <p:sp>
        <p:nvSpPr>
          <p:cNvPr id="15" name="TextBox 14"/>
          <p:cNvSpPr txBox="1"/>
          <p:nvPr/>
        </p:nvSpPr>
        <p:spPr>
          <a:xfrm>
            <a:off x="3120745" y="2752725"/>
            <a:ext cx="893193" cy="461665"/>
          </a:xfrm>
          <a:prstGeom prst="rect">
            <a:avLst/>
          </a:prstGeom>
          <a:noFill/>
        </p:spPr>
        <p:txBody>
          <a:bodyPr wrap="none" rtlCol="0">
            <a:spAutoFit/>
          </a:bodyPr>
          <a:lstStyle/>
          <a:p>
            <a:r>
              <a:rPr lang="en-US" sz="2400" b="1">
                <a:solidFill>
                  <a:srgbClr val="1010B6"/>
                </a:solidFill>
              </a:rPr>
              <a:t>SUNY</a:t>
            </a:r>
            <a:endParaRPr lang="en-US" sz="2400"/>
          </a:p>
        </p:txBody>
      </p:sp>
      <p:sp>
        <p:nvSpPr>
          <p:cNvPr id="16" name="TextBox 15"/>
          <p:cNvSpPr txBox="1"/>
          <p:nvPr/>
        </p:nvSpPr>
        <p:spPr>
          <a:xfrm>
            <a:off x="5488052" y="2766715"/>
            <a:ext cx="708848" cy="461665"/>
          </a:xfrm>
          <a:prstGeom prst="rect">
            <a:avLst/>
          </a:prstGeom>
          <a:noFill/>
        </p:spPr>
        <p:txBody>
          <a:bodyPr wrap="none" rtlCol="0">
            <a:spAutoFit/>
          </a:bodyPr>
          <a:lstStyle/>
          <a:p>
            <a:r>
              <a:rPr lang="en-US" sz="2400" b="1">
                <a:solidFill>
                  <a:schemeClr val="accent1">
                    <a:lumMod val="75000"/>
                  </a:schemeClr>
                </a:solidFill>
              </a:rPr>
              <a:t>IBM</a:t>
            </a:r>
            <a:endParaRPr lang="en-US" sz="2400"/>
          </a:p>
        </p:txBody>
      </p:sp>
      <p:sp>
        <p:nvSpPr>
          <p:cNvPr id="18" name="TextBox 17"/>
          <p:cNvSpPr txBox="1"/>
          <p:nvPr/>
        </p:nvSpPr>
        <p:spPr>
          <a:xfrm>
            <a:off x="7686710" y="2752725"/>
            <a:ext cx="830677" cy="461665"/>
          </a:xfrm>
          <a:prstGeom prst="rect">
            <a:avLst/>
          </a:prstGeom>
          <a:noFill/>
        </p:spPr>
        <p:txBody>
          <a:bodyPr wrap="none" rtlCol="0">
            <a:spAutoFit/>
          </a:bodyPr>
          <a:lstStyle/>
          <a:p>
            <a:r>
              <a:rPr lang="en-US" sz="2400" b="1">
                <a:solidFill>
                  <a:schemeClr val="accent6">
                    <a:lumMod val="75000"/>
                  </a:schemeClr>
                </a:solidFill>
              </a:rPr>
              <a:t>UIUC</a:t>
            </a:r>
            <a:endParaRPr lang="en-US" sz="2400"/>
          </a:p>
        </p:txBody>
      </p:sp>
      <p:pic>
        <p:nvPicPr>
          <p:cNvPr id="19" name="Picture 12" descr="INARC-logo.bmp"/>
          <p:cNvPicPr>
            <a:picLocks noChangeAspect="1"/>
          </p:cNvPicPr>
          <p:nvPr/>
        </p:nvPicPr>
        <p:blipFill>
          <a:blip r:embed="rId6" cstate="print"/>
          <a:srcRect/>
          <a:stretch>
            <a:fillRect/>
          </a:stretch>
        </p:blipFill>
        <p:spPr bwMode="auto">
          <a:xfrm>
            <a:off x="4262595" y="6324600"/>
            <a:ext cx="506587" cy="425737"/>
          </a:xfrm>
          <a:prstGeom prst="rect">
            <a:avLst/>
          </a:prstGeom>
          <a:noFill/>
          <a:ln w="9525">
            <a:noFill/>
            <a:miter lim="800000"/>
            <a:headEnd/>
            <a:tailEnd/>
          </a:ln>
        </p:spPr>
      </p:pic>
      <p:pic>
        <p:nvPicPr>
          <p:cNvPr id="20" name="Picture 19" descr="ARL Color"/>
          <p:cNvPicPr>
            <a:picLocks noChangeAspect="1" noChangeArrowheads="1"/>
          </p:cNvPicPr>
          <p:nvPr/>
        </p:nvPicPr>
        <p:blipFill>
          <a:blip r:embed="rId7" cstate="print"/>
          <a:srcRect/>
          <a:stretch>
            <a:fillRect/>
          </a:stretch>
        </p:blipFill>
        <p:spPr bwMode="auto">
          <a:xfrm>
            <a:off x="5040803" y="6367462"/>
            <a:ext cx="595312" cy="379413"/>
          </a:xfrm>
          <a:prstGeom prst="rect">
            <a:avLst/>
          </a:prstGeom>
          <a:noFill/>
          <a:ln w="9525">
            <a:noFill/>
            <a:miter lim="800000"/>
            <a:headEnd/>
            <a:tailEnd/>
          </a:ln>
          <a:effectLst>
            <a:outerShdw dist="35921" dir="2700000" algn="ctr" rotWithShape="0">
              <a:srgbClr val="808080"/>
            </a:outerShdw>
          </a:effectLst>
        </p:spPr>
      </p:pic>
      <p:pic>
        <p:nvPicPr>
          <p:cNvPr id="21" name="Picture 20" descr="Net_Sci_CTA_Logo_cropped.pdf"/>
          <p:cNvPicPr>
            <a:picLocks noChangeAspect="1"/>
          </p:cNvPicPr>
          <p:nvPr/>
        </p:nvPicPr>
        <p:blipFill>
          <a:blip r:embed="rId8" cstate="print"/>
          <a:srcRect/>
          <a:stretch>
            <a:fillRect/>
          </a:stretch>
        </p:blipFill>
        <p:spPr bwMode="auto">
          <a:xfrm>
            <a:off x="5862637" y="6346030"/>
            <a:ext cx="1071563" cy="422275"/>
          </a:xfrm>
          <a:prstGeom prst="rect">
            <a:avLst/>
          </a:prstGeom>
          <a:noFill/>
          <a:ln w="9525">
            <a:noFill/>
            <a:miter lim="800000"/>
            <a:headEnd/>
            <a:tailEnd/>
          </a:ln>
        </p:spPr>
      </p:pic>
      <p:cxnSp>
        <p:nvCxnSpPr>
          <p:cNvPr id="22" name="直接连接符 5"/>
          <p:cNvCxnSpPr/>
          <p:nvPr/>
        </p:nvCxnSpPr>
        <p:spPr>
          <a:xfrm>
            <a:off x="342840" y="6248400"/>
            <a:ext cx="8572560" cy="0"/>
          </a:xfrm>
          <a:prstGeom prst="line">
            <a:avLst/>
          </a:prstGeom>
          <a:ln w="38100" cap="rnd">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a:effectLst>
            <a:outerShdw blurRad="50800" dist="50800" dir="5400000" algn="ctr" rotWithShape="0">
              <a:schemeClr val="accent1">
                <a:lumMod val="60000"/>
                <a:lumOff val="40000"/>
              </a:schemeClr>
            </a:outerShdw>
          </a:effectLst>
        </p:spPr>
        <p:style>
          <a:lnRef idx="1">
            <a:schemeClr val="accent1"/>
          </a:lnRef>
          <a:fillRef idx="0">
            <a:schemeClr val="accent1"/>
          </a:fillRef>
          <a:effectRef idx="0">
            <a:schemeClr val="accent1"/>
          </a:effectRef>
          <a:fontRef idx="minor">
            <a:schemeClr val="tx1"/>
          </a:fontRef>
        </p:style>
      </p:cxnSp>
      <p:pic>
        <p:nvPicPr>
          <p:cNvPr id="25604" name="Picture 4" descr="http://download.microsoft.com/download/B/1/0/B102AB56-BB7E-4BCF-9D80-1278A029F95A/MSFT_logo_png.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2898" y="3193759"/>
            <a:ext cx="2634413" cy="9690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10"/>
          <a:stretch>
            <a:fillRect/>
          </a:stretch>
        </p:blipFill>
        <p:spPr>
          <a:xfrm>
            <a:off x="126188" y="4246712"/>
            <a:ext cx="8891623" cy="1979174"/>
          </a:xfrm>
          <a:prstGeom prst="rect">
            <a:avLst/>
          </a:prstGeom>
        </p:spPr>
      </p:pic>
      <p:pic>
        <p:nvPicPr>
          <p:cNvPr id="23" name="Picture 4" descr="http://download.microsoft.com/download/B/1/0/B102AB56-BB7E-4BCF-9D80-1278A029F95A/MSFT_logo_png.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77704" y="6072641"/>
            <a:ext cx="2634413" cy="9690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Tutorial Outline</a:t>
            </a:r>
            <a:endParaRPr lang="en-US" dirty="0"/>
          </a:p>
        </p:txBody>
      </p:sp>
      <p:sp>
        <p:nvSpPr>
          <p:cNvPr id="3" name="Slide Number Placeholder 2"/>
          <p:cNvSpPr>
            <a:spLocks noGrp="1"/>
          </p:cNvSpPr>
          <p:nvPr>
            <p:ph type="sldNum" sz="quarter" idx="12"/>
          </p:nvPr>
        </p:nvSpPr>
        <p:spPr/>
        <p:txBody>
          <a:bodyPr/>
          <a:lstStyle/>
          <a:p>
            <a:fld id="{8D4A95AB-7B14-4CE2-8EF6-8DDF97F0F3DA}" type="slidenum">
              <a:rPr lang="en-US" smtClean="0"/>
              <a:pPr/>
              <a:t>10</a:t>
            </a:fld>
            <a:endParaRPr lang="en-US"/>
          </a:p>
        </p:txBody>
      </p:sp>
      <p:sp>
        <p:nvSpPr>
          <p:cNvPr id="9" name="Content Placeholder 8"/>
          <p:cNvSpPr>
            <a:spLocks noGrp="1"/>
          </p:cNvSpPr>
          <p:nvPr>
            <p:ph idx="13"/>
          </p:nvPr>
        </p:nvSpPr>
        <p:spPr/>
        <p:txBody>
          <a:bodyPr>
            <a:normAutofit fontScale="85000" lnSpcReduction="10000"/>
          </a:bodyPr>
          <a:lstStyle/>
          <a:p>
            <a:r>
              <a:rPr lang="en-US" dirty="0" smtClean="0"/>
              <a:t>Introduction [10 min]</a:t>
            </a:r>
          </a:p>
          <a:p>
            <a:r>
              <a:rPr lang="en-US" b="1" dirty="0" smtClean="0">
                <a:solidFill>
                  <a:srgbClr val="7030A0"/>
                </a:solidFill>
              </a:rPr>
              <a:t>Static Graph Outlier Detection Algorithms </a:t>
            </a:r>
            <a:r>
              <a:rPr lang="en-US" b="1" dirty="0" smtClean="0"/>
              <a:t>[45 min]</a:t>
            </a:r>
          </a:p>
          <a:p>
            <a:pPr lvl="1"/>
            <a:r>
              <a:rPr lang="en-US" b="1" dirty="0" smtClean="0">
                <a:solidFill>
                  <a:srgbClr val="7030A0"/>
                </a:solidFill>
              </a:rPr>
              <a:t>Minimum Description Length</a:t>
            </a:r>
            <a:r>
              <a:rPr lang="en-US" b="1" dirty="0" smtClean="0"/>
              <a:t> [10 min]</a:t>
            </a:r>
          </a:p>
          <a:p>
            <a:pPr lvl="1"/>
            <a:r>
              <a:rPr lang="en-US" dirty="0" smtClean="0"/>
              <a:t>Ego-net Metrics [</a:t>
            </a:r>
            <a:r>
              <a:rPr lang="en-US" dirty="0"/>
              <a:t>5</a:t>
            </a:r>
            <a:r>
              <a:rPr lang="en-US" dirty="0" smtClean="0"/>
              <a:t> min]</a:t>
            </a:r>
          </a:p>
          <a:p>
            <a:pPr lvl="1"/>
            <a:r>
              <a:rPr lang="en-US" dirty="0" smtClean="0"/>
              <a:t>Random Walks [</a:t>
            </a:r>
            <a:r>
              <a:rPr lang="en-US" dirty="0"/>
              <a:t>5</a:t>
            </a:r>
            <a:r>
              <a:rPr lang="en-US" dirty="0" smtClean="0"/>
              <a:t> min]</a:t>
            </a:r>
          </a:p>
          <a:p>
            <a:pPr lvl="1"/>
            <a:r>
              <a:rPr lang="en-US" dirty="0"/>
              <a:t>Random Field </a:t>
            </a:r>
            <a:r>
              <a:rPr lang="en-US" dirty="0" smtClean="0"/>
              <a:t>Models [10 min]</a:t>
            </a:r>
            <a:endParaRPr lang="en-US" dirty="0"/>
          </a:p>
          <a:p>
            <a:pPr lvl="1"/>
            <a:r>
              <a:rPr lang="en-US" dirty="0" smtClean="0"/>
              <a:t>Outliers in Heterogeneous Networks [15 min]</a:t>
            </a:r>
          </a:p>
          <a:p>
            <a:r>
              <a:rPr lang="en-US" dirty="0"/>
              <a:t>Break [10 min</a:t>
            </a:r>
            <a:r>
              <a:rPr lang="en-US" dirty="0" smtClean="0"/>
              <a:t>]</a:t>
            </a:r>
            <a:endParaRPr lang="en-US" b="1" dirty="0" smtClean="0"/>
          </a:p>
          <a:p>
            <a:r>
              <a:rPr lang="en-US" dirty="0" smtClean="0"/>
              <a:t>Dynamic </a:t>
            </a:r>
            <a:r>
              <a:rPr lang="en-US" dirty="0"/>
              <a:t>Graph Outlier Detection </a:t>
            </a:r>
            <a:r>
              <a:rPr lang="en-US" dirty="0" smtClean="0"/>
              <a:t>Algorithms [45 min]</a:t>
            </a:r>
            <a:endParaRPr lang="en-US" dirty="0"/>
          </a:p>
          <a:p>
            <a:r>
              <a:rPr lang="en-US" dirty="0" smtClean="0"/>
              <a:t>Summary [10 min]</a:t>
            </a:r>
            <a:endParaRPr lang="en-US" dirty="0"/>
          </a:p>
        </p:txBody>
      </p:sp>
      <p:sp>
        <p:nvSpPr>
          <p:cNvPr id="5" name="Footer Placeholder 4"/>
          <p:cNvSpPr>
            <a:spLocks noGrp="1"/>
          </p:cNvSpPr>
          <p:nvPr>
            <p:ph type="ftr" sz="quarter" idx="3"/>
          </p:nvPr>
        </p:nvSpPr>
        <p:spPr/>
        <p:txBody>
          <a:bodyPr/>
          <a:lstStyle/>
          <a:p>
            <a:r>
              <a:rPr lang="en-US" smtClean="0"/>
              <a:t>gmanish@microsoft.com, jing@buffalo.edu, charu@us.ibm.com, hanj@cs.uiuc.edu</a:t>
            </a:r>
            <a:endParaRPr lang="en-US" dirty="0"/>
          </a:p>
        </p:txBody>
      </p:sp>
    </p:spTree>
    <p:extLst>
      <p:ext uri="{BB962C8B-B14F-4D97-AF65-F5344CB8AC3E}">
        <p14:creationId xmlns:p14="http://schemas.microsoft.com/office/powerpoint/2010/main" val="387880683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Two Definitions for Network Community Outliers</a:t>
            </a:r>
            <a:endParaRPr lang="en-US" dirty="0"/>
          </a:p>
        </p:txBody>
      </p:sp>
      <p:sp>
        <p:nvSpPr>
          <p:cNvPr id="3" name="Content Placeholder 2"/>
          <p:cNvSpPr>
            <a:spLocks noGrp="1"/>
          </p:cNvSpPr>
          <p:nvPr>
            <p:ph idx="13"/>
          </p:nvPr>
        </p:nvSpPr>
        <p:spPr/>
        <p:txBody>
          <a:bodyPr>
            <a:normAutofit/>
          </a:bodyPr>
          <a:lstStyle/>
          <a:p>
            <a:r>
              <a:rPr lang="en-US" sz="2700" dirty="0" smtClean="0">
                <a:solidFill>
                  <a:srgbClr val="FF0000"/>
                </a:solidFill>
              </a:rPr>
              <a:t>Community based Outliers</a:t>
            </a:r>
            <a:r>
              <a:rPr lang="en-US" sz="2700" dirty="0" smtClean="0"/>
              <a:t>: </a:t>
            </a:r>
            <a:r>
              <a:rPr lang="en-US" sz="2700" dirty="0"/>
              <a:t>Network nodes that evolve against temporal community </a:t>
            </a:r>
            <a:r>
              <a:rPr lang="en-US" sz="2700" dirty="0" smtClean="0"/>
              <a:t>change trends</a:t>
            </a:r>
          </a:p>
          <a:p>
            <a:pPr lvl="1"/>
            <a:r>
              <a:rPr lang="en-US" sz="2000" dirty="0" smtClean="0"/>
              <a:t>Two snapshots: Evolutionary </a:t>
            </a:r>
            <a:r>
              <a:rPr lang="en-US" sz="2000" dirty="0"/>
              <a:t>Community Outliers </a:t>
            </a:r>
            <a:r>
              <a:rPr lang="en-US" sz="2000" dirty="0" smtClean="0"/>
              <a:t>(</a:t>
            </a:r>
            <a:r>
              <a:rPr lang="en-US" sz="2000" dirty="0" err="1" smtClean="0">
                <a:solidFill>
                  <a:srgbClr val="00B050"/>
                </a:solidFill>
              </a:rPr>
              <a:t>ECOutliers</a:t>
            </a:r>
            <a:r>
              <a:rPr lang="en-US" sz="2000" dirty="0" smtClean="0"/>
              <a:t>)</a:t>
            </a:r>
          </a:p>
          <a:p>
            <a:pPr lvl="1"/>
            <a:r>
              <a:rPr lang="en-US" sz="2000" dirty="0" smtClean="0"/>
              <a:t>More than two snapshots: Community </a:t>
            </a:r>
            <a:r>
              <a:rPr lang="en-US" sz="2000" dirty="0"/>
              <a:t>Trend Outliers </a:t>
            </a:r>
            <a:r>
              <a:rPr lang="en-US" sz="2000" dirty="0" smtClean="0"/>
              <a:t>(</a:t>
            </a:r>
            <a:r>
              <a:rPr lang="en-US" sz="2000" dirty="0" err="1" smtClean="0">
                <a:solidFill>
                  <a:srgbClr val="00B050"/>
                </a:solidFill>
              </a:rPr>
              <a:t>CTOutliers</a:t>
            </a:r>
            <a:r>
              <a:rPr lang="en-US" sz="2000" dirty="0" smtClean="0"/>
              <a:t>)</a:t>
            </a:r>
          </a:p>
        </p:txBody>
      </p:sp>
      <p:sp>
        <p:nvSpPr>
          <p:cNvPr id="6" name="Rectangle 5"/>
          <p:cNvSpPr/>
          <p:nvPr/>
        </p:nvSpPr>
        <p:spPr>
          <a:xfrm>
            <a:off x="892458" y="2590800"/>
            <a:ext cx="7748349"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1524000" y="3514396"/>
            <a:ext cx="2725353" cy="2017885"/>
            <a:chOff x="2735584" y="914400"/>
            <a:chExt cx="2990294" cy="2216041"/>
          </a:xfrm>
        </p:grpSpPr>
        <p:sp>
          <p:nvSpPr>
            <p:cNvPr id="8" name="Cloud 7"/>
            <p:cNvSpPr/>
            <p:nvPr/>
          </p:nvSpPr>
          <p:spPr>
            <a:xfrm>
              <a:off x="2735584" y="914400"/>
              <a:ext cx="1336089" cy="1416935"/>
            </a:xfrm>
            <a:prstGeom prst="cloud">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9" name="Straight Connector 8"/>
            <p:cNvCxnSpPr/>
            <p:nvPr/>
          </p:nvCxnSpPr>
          <p:spPr>
            <a:xfrm>
              <a:off x="2862831" y="1432593"/>
              <a:ext cx="11757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926454" y="2080335"/>
              <a:ext cx="8970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8" idx="3"/>
            </p:cNvCxnSpPr>
            <p:nvPr/>
          </p:nvCxnSpPr>
          <p:spPr>
            <a:xfrm>
              <a:off x="3403628" y="995414"/>
              <a:ext cx="0" cy="4371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180947" y="1432593"/>
              <a:ext cx="0" cy="6477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8" idx="1"/>
            </p:cNvCxnSpPr>
            <p:nvPr/>
          </p:nvCxnSpPr>
          <p:spPr>
            <a:xfrm>
              <a:off x="3403628" y="2080335"/>
              <a:ext cx="0" cy="249491"/>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839484" y="2420640"/>
              <a:ext cx="2805766" cy="709801"/>
            </a:xfrm>
            <a:prstGeom prst="rect">
              <a:avLst/>
            </a:prstGeom>
            <a:noFill/>
          </p:spPr>
          <p:txBody>
            <a:bodyPr wrap="none" rtlCol="0">
              <a:spAutoFit/>
            </a:bodyPr>
            <a:lstStyle/>
            <a:p>
              <a:pPr algn="ctr"/>
              <a:r>
                <a:rPr lang="en-US" smtClean="0"/>
                <a:t>Evolutionary Community </a:t>
              </a:r>
            </a:p>
            <a:p>
              <a:pPr algn="ctr"/>
              <a:r>
                <a:rPr lang="en-US" smtClean="0"/>
                <a:t>Outliers (KDD 2012)</a:t>
              </a:r>
              <a:endParaRPr lang="en-US"/>
            </a:p>
          </p:txBody>
        </p:sp>
        <p:sp>
          <p:nvSpPr>
            <p:cNvPr id="15" name="Oval 14"/>
            <p:cNvSpPr/>
            <p:nvPr/>
          </p:nvSpPr>
          <p:spPr>
            <a:xfrm>
              <a:off x="3229209" y="1039234"/>
              <a:ext cx="142689"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6" name="Oval 15"/>
            <p:cNvSpPr/>
            <p:nvPr/>
          </p:nvSpPr>
          <p:spPr>
            <a:xfrm>
              <a:off x="3232274" y="1255026"/>
              <a:ext cx="142689"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7" name="Oval 16"/>
            <p:cNvSpPr/>
            <p:nvPr/>
          </p:nvSpPr>
          <p:spPr>
            <a:xfrm>
              <a:off x="2919161" y="1114925"/>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8" name="Oval 17"/>
            <p:cNvSpPr/>
            <p:nvPr/>
          </p:nvSpPr>
          <p:spPr>
            <a:xfrm>
              <a:off x="2936674" y="1275351"/>
              <a:ext cx="142689"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9" name="Cloud 18"/>
            <p:cNvSpPr/>
            <p:nvPr/>
          </p:nvSpPr>
          <p:spPr>
            <a:xfrm>
              <a:off x="4389789" y="914400"/>
              <a:ext cx="1336089" cy="1416935"/>
            </a:xfrm>
            <a:prstGeom prst="cloud">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20" name="Straight Connector 19"/>
            <p:cNvCxnSpPr/>
            <p:nvPr/>
          </p:nvCxnSpPr>
          <p:spPr>
            <a:xfrm>
              <a:off x="4495800" y="1432593"/>
              <a:ext cx="12077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580659" y="2080335"/>
              <a:ext cx="8990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9" idx="3"/>
            </p:cNvCxnSpPr>
            <p:nvPr/>
          </p:nvCxnSpPr>
          <p:spPr>
            <a:xfrm>
              <a:off x="5057834" y="995414"/>
              <a:ext cx="146304" cy="146304"/>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835152" y="1432593"/>
              <a:ext cx="0" cy="64774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19" idx="1"/>
            </p:cNvCxnSpPr>
            <p:nvPr/>
          </p:nvCxnSpPr>
          <p:spPr>
            <a:xfrm>
              <a:off x="5057834" y="2080335"/>
              <a:ext cx="0" cy="249491"/>
            </a:xfrm>
            <a:prstGeom prst="line">
              <a:avLst/>
            </a:prstGeom>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4883857" y="1080256"/>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6" name="Oval 25"/>
            <p:cNvSpPr/>
            <p:nvPr/>
          </p:nvSpPr>
          <p:spPr>
            <a:xfrm>
              <a:off x="4794504" y="1258690"/>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7" name="Oval 26"/>
            <p:cNvSpPr/>
            <p:nvPr/>
          </p:nvSpPr>
          <p:spPr>
            <a:xfrm>
              <a:off x="4648200" y="1080256"/>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8" name="Oval 27"/>
            <p:cNvSpPr/>
            <p:nvPr/>
          </p:nvSpPr>
          <p:spPr>
            <a:xfrm>
              <a:off x="4580659" y="1275351"/>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9" name="Right Arrow 28"/>
            <p:cNvSpPr/>
            <p:nvPr/>
          </p:nvSpPr>
          <p:spPr>
            <a:xfrm>
              <a:off x="4135296" y="1562142"/>
              <a:ext cx="205618" cy="1943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0" name="Oval 29"/>
            <p:cNvSpPr/>
            <p:nvPr/>
          </p:nvSpPr>
          <p:spPr>
            <a:xfrm>
              <a:off x="5081645" y="2106522"/>
              <a:ext cx="146304" cy="1463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31" name="Oval 30"/>
            <p:cNvSpPr/>
            <p:nvPr/>
          </p:nvSpPr>
          <p:spPr>
            <a:xfrm>
              <a:off x="2781864" y="1598034"/>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793775" y="1828800"/>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979176" y="1598034"/>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992416" y="1828800"/>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360000">
              <a:off x="2874173" y="1459924"/>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105400" y="1080256"/>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5257800" y="1232656"/>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410200" y="1063751"/>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5410200" y="1232656"/>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5264277" y="1041773"/>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080030" y="1185538"/>
              <a:ext cx="142689" cy="1463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cxnSp>
          <p:nvCxnSpPr>
            <p:cNvPr id="42" name="Straight Connector 41"/>
            <p:cNvCxnSpPr>
              <a:stCxn id="19" idx="3"/>
            </p:cNvCxnSpPr>
            <p:nvPr/>
          </p:nvCxnSpPr>
          <p:spPr>
            <a:xfrm>
              <a:off x="5057834" y="995415"/>
              <a:ext cx="0" cy="43717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4285694" y="3480123"/>
            <a:ext cx="3149540" cy="1999787"/>
            <a:chOff x="3528683" y="3898679"/>
            <a:chExt cx="3225740" cy="2296788"/>
          </a:xfrm>
        </p:grpSpPr>
        <p:sp>
          <p:nvSpPr>
            <p:cNvPr id="44" name="Cloud 43"/>
            <p:cNvSpPr/>
            <p:nvPr/>
          </p:nvSpPr>
          <p:spPr>
            <a:xfrm>
              <a:off x="3528683" y="3902985"/>
              <a:ext cx="729371" cy="1519694"/>
            </a:xfrm>
            <a:prstGeom prst="cloud">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loud 44"/>
            <p:cNvSpPr/>
            <p:nvPr/>
          </p:nvSpPr>
          <p:spPr>
            <a:xfrm>
              <a:off x="4343400" y="3898679"/>
              <a:ext cx="729371" cy="1519694"/>
            </a:xfrm>
            <a:prstGeom prst="cloud">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loud 45"/>
            <p:cNvSpPr/>
            <p:nvPr/>
          </p:nvSpPr>
          <p:spPr>
            <a:xfrm>
              <a:off x="5170658" y="3898679"/>
              <a:ext cx="729371" cy="1519694"/>
            </a:xfrm>
            <a:prstGeom prst="cloud">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loud 46"/>
            <p:cNvSpPr/>
            <p:nvPr/>
          </p:nvSpPr>
          <p:spPr>
            <a:xfrm>
              <a:off x="6025052" y="3898679"/>
              <a:ext cx="729371" cy="1519694"/>
            </a:xfrm>
            <a:prstGeom prst="cloud">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684977" y="4140735"/>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837377" y="4293135"/>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4003249" y="4051078"/>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3989777" y="4293135"/>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820216" y="4014439"/>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4359207" y="4461994"/>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4495800" y="4597935"/>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4661672" y="4355878"/>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4648200" y="4597935"/>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509272" y="4279679"/>
              <a:ext cx="138928" cy="1389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5290429" y="4140735"/>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5442829" y="4293135"/>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5608701" y="4051078"/>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5595229" y="4293135"/>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5434657" y="3995351"/>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6142061" y="4993917"/>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162010" y="5143969"/>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6463095" y="4965478"/>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6316585" y="5144042"/>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6310695" y="4889278"/>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627011" y="4891045"/>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3675626" y="5052087"/>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3856945" y="4865369"/>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3850849" y="5067069"/>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3698449" y="4750335"/>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4489704" y="4048030"/>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4648200" y="4140735"/>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4814072" y="3978944"/>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4800600" y="4140735"/>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4651248" y="3966903"/>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5333475" y="4977207"/>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5296525" y="5120681"/>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5608701" y="4889278"/>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5479779" y="5169389"/>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5479779" y="4977703"/>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6144823" y="4140735"/>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288365" y="4325846"/>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6463095" y="4051078"/>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6525700" y="4279679"/>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6310695" y="4064535"/>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3886200" y="5549136"/>
              <a:ext cx="2654445" cy="646331"/>
            </a:xfrm>
            <a:prstGeom prst="rect">
              <a:avLst/>
            </a:prstGeom>
            <a:noFill/>
          </p:spPr>
          <p:txBody>
            <a:bodyPr wrap="none" rtlCol="0">
              <a:spAutoFit/>
            </a:bodyPr>
            <a:lstStyle/>
            <a:p>
              <a:pPr algn="ctr"/>
              <a:r>
                <a:rPr lang="en-US" smtClean="0"/>
                <a:t>Community Trend Outliers</a:t>
              </a:r>
            </a:p>
            <a:p>
              <a:pPr algn="ctr"/>
              <a:r>
                <a:rPr lang="en-US" smtClean="0"/>
                <a:t>(PKDD 2012)</a:t>
              </a:r>
              <a:endParaRPr lang="en-US"/>
            </a:p>
          </p:txBody>
        </p:sp>
        <p:sp>
          <p:nvSpPr>
            <p:cNvPr id="89" name="Oval 88"/>
            <p:cNvSpPr/>
            <p:nvPr/>
          </p:nvSpPr>
          <p:spPr>
            <a:xfrm>
              <a:off x="3893368" y="4146164"/>
              <a:ext cx="146304" cy="1463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90" name="Oval 89"/>
            <p:cNvSpPr/>
            <p:nvPr/>
          </p:nvSpPr>
          <p:spPr>
            <a:xfrm>
              <a:off x="4505511" y="4433576"/>
              <a:ext cx="142689" cy="1463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91" name="Oval 90"/>
            <p:cNvSpPr/>
            <p:nvPr/>
          </p:nvSpPr>
          <p:spPr>
            <a:xfrm>
              <a:off x="5461063" y="4140735"/>
              <a:ext cx="146304" cy="1463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92" name="Oval 91"/>
            <p:cNvSpPr/>
            <p:nvPr/>
          </p:nvSpPr>
          <p:spPr>
            <a:xfrm>
              <a:off x="6381778" y="4210839"/>
              <a:ext cx="146304" cy="1463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cxnSp>
          <p:nvCxnSpPr>
            <p:cNvPr id="93" name="Straight Connector 92"/>
            <p:cNvCxnSpPr>
              <a:endCxn id="44" idx="0"/>
            </p:cNvCxnSpPr>
            <p:nvPr/>
          </p:nvCxnSpPr>
          <p:spPr>
            <a:xfrm>
              <a:off x="3602041" y="4293136"/>
              <a:ext cx="655405" cy="369696"/>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44" idx="2"/>
            </p:cNvCxnSpPr>
            <p:nvPr/>
          </p:nvCxnSpPr>
          <p:spPr>
            <a:xfrm flipV="1">
              <a:off x="3530945" y="4484074"/>
              <a:ext cx="398798" cy="178758"/>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684977" y="4597936"/>
              <a:ext cx="465204" cy="32289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4425178" y="4185437"/>
              <a:ext cx="616336" cy="226158"/>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4814072" y="4337862"/>
              <a:ext cx="0" cy="516799"/>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4419600" y="4819807"/>
              <a:ext cx="609600" cy="56015"/>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4634728" y="4838080"/>
              <a:ext cx="0" cy="4640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5747629" y="3912136"/>
              <a:ext cx="13472" cy="5883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5170658" y="4500446"/>
              <a:ext cx="7099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V="1">
              <a:off x="5192443" y="4813209"/>
              <a:ext cx="685800" cy="2210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5359893" y="4499565"/>
              <a:ext cx="175450" cy="4247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6068623" y="4433576"/>
              <a:ext cx="367528" cy="952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V="1">
              <a:off x="6436152" y="4381220"/>
              <a:ext cx="289176" cy="1462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6436151" y="4528784"/>
              <a:ext cx="0" cy="29102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6068623" y="4818888"/>
              <a:ext cx="367529" cy="2215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6436151" y="4819807"/>
              <a:ext cx="242072" cy="10986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94" name="Rectangle 193"/>
          <p:cNvSpPr/>
          <p:nvPr/>
        </p:nvSpPr>
        <p:spPr>
          <a:xfrm>
            <a:off x="4272755" y="3386911"/>
            <a:ext cx="3213339" cy="21453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3"/>
          </p:nvPr>
        </p:nvSpPr>
        <p:spPr/>
        <p:txBody>
          <a:bodyPr/>
          <a:lstStyle/>
          <a:p>
            <a:r>
              <a:rPr lang="en-US" smtClean="0"/>
              <a:t>gmanish@microsoft.com, jing@buffalo.edu, charu@us.ibm.com, hanj@cs.uiuc.edu</a:t>
            </a:r>
            <a:endParaRPr lang="en-US" dirty="0"/>
          </a:p>
        </p:txBody>
      </p:sp>
      <p:sp>
        <p:nvSpPr>
          <p:cNvPr id="43" name="Slide Number Placeholder 42"/>
          <p:cNvSpPr>
            <a:spLocks noGrp="1"/>
          </p:cNvSpPr>
          <p:nvPr>
            <p:ph type="sldNum" sz="quarter" idx="12"/>
          </p:nvPr>
        </p:nvSpPr>
        <p:spPr/>
        <p:txBody>
          <a:bodyPr/>
          <a:lstStyle/>
          <a:p>
            <a:fld id="{8D4A95AB-7B14-4CE2-8EF6-8DDF97F0F3DA}" type="slidenum">
              <a:rPr lang="en-US" smtClean="0"/>
              <a:pPr/>
              <a:t>100</a:t>
            </a:fld>
            <a:endParaRPr lang="en-US"/>
          </a:p>
        </p:txBody>
      </p:sp>
    </p:spTree>
    <p:extLst>
      <p:ext uri="{BB962C8B-B14F-4D97-AF65-F5344CB8AC3E}">
        <p14:creationId xmlns:p14="http://schemas.microsoft.com/office/powerpoint/2010/main" val="265181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4"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497846"/>
            <a:ext cx="8763000" cy="3683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b="1" smtClean="0"/>
              <a:t>Community Trend Outliers</a:t>
            </a:r>
            <a:endParaRPr lang="en-US" b="1"/>
          </a:p>
        </p:txBody>
      </p:sp>
      <p:sp>
        <p:nvSpPr>
          <p:cNvPr id="3" name="Slide Number Placeholder 2"/>
          <p:cNvSpPr>
            <a:spLocks noGrp="1"/>
          </p:cNvSpPr>
          <p:nvPr>
            <p:ph type="sldNum" sz="quarter" idx="12"/>
          </p:nvPr>
        </p:nvSpPr>
        <p:spPr/>
        <p:txBody>
          <a:bodyPr/>
          <a:lstStyle/>
          <a:p>
            <a:fld id="{8D4A95AB-7B14-4CE2-8EF6-8DDF97F0F3DA}" type="slidenum">
              <a:rPr lang="en-US" smtClean="0"/>
              <a:pPr/>
              <a:t>101</a:t>
            </a:fld>
            <a:endParaRPr lang="en-US"/>
          </a:p>
        </p:txBody>
      </p:sp>
      <p:pic>
        <p:nvPicPr>
          <p:cNvPr id="205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3886200"/>
            <a:ext cx="381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048000"/>
            <a:ext cx="381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1"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3050" y="2790825"/>
            <a:ext cx="43815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2"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1905000"/>
            <a:ext cx="438150"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9" name="Straight Arrow Connector 18"/>
          <p:cNvCxnSpPr>
            <a:endCxn id="2058" idx="1"/>
          </p:cNvCxnSpPr>
          <p:nvPr/>
        </p:nvCxnSpPr>
        <p:spPr>
          <a:xfrm>
            <a:off x="2362200" y="3238500"/>
            <a:ext cx="3429000" cy="0"/>
          </a:xfrm>
          <a:prstGeom prst="straightConnector1">
            <a:avLst/>
          </a:prstGeom>
          <a:ln w="635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1066800" y="3238500"/>
            <a:ext cx="3581400" cy="1028700"/>
          </a:xfrm>
          <a:prstGeom prst="straightConnector1">
            <a:avLst/>
          </a:prstGeom>
          <a:ln w="635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6172200" y="2314576"/>
            <a:ext cx="1219200" cy="885824"/>
          </a:xfrm>
          <a:prstGeom prst="straightConnector1">
            <a:avLst/>
          </a:prstGeom>
          <a:ln w="63500">
            <a:solidFill>
              <a:srgbClr val="0EAE02"/>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5029200" y="4267200"/>
            <a:ext cx="2133600" cy="152400"/>
          </a:xfrm>
          <a:prstGeom prst="straightConnector1">
            <a:avLst/>
          </a:prstGeom>
          <a:ln w="63500">
            <a:solidFill>
              <a:srgbClr val="0EAE02"/>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049" name="TextBox 2048"/>
          <p:cNvSpPr txBox="1"/>
          <p:nvPr/>
        </p:nvSpPr>
        <p:spPr>
          <a:xfrm>
            <a:off x="7801107" y="1584159"/>
            <a:ext cx="1266693" cy="369332"/>
          </a:xfrm>
          <a:prstGeom prst="rect">
            <a:avLst/>
          </a:prstGeom>
          <a:noFill/>
        </p:spPr>
        <p:txBody>
          <a:bodyPr wrap="none" rtlCol="0">
            <a:spAutoFit/>
          </a:bodyPr>
          <a:lstStyle/>
          <a:p>
            <a:r>
              <a:rPr lang="en-US" b="1" smtClean="0">
                <a:solidFill>
                  <a:srgbClr val="FF0000"/>
                </a:solidFill>
              </a:rPr>
              <a:t>Anomalous</a:t>
            </a:r>
            <a:endParaRPr lang="en-US" b="1">
              <a:solidFill>
                <a:srgbClr val="FF0000"/>
              </a:solidFill>
            </a:endParaRPr>
          </a:p>
        </p:txBody>
      </p:sp>
      <p:sp>
        <p:nvSpPr>
          <p:cNvPr id="2063" name="TextBox 2062"/>
          <p:cNvSpPr txBox="1"/>
          <p:nvPr/>
        </p:nvSpPr>
        <p:spPr>
          <a:xfrm>
            <a:off x="7939595" y="1230868"/>
            <a:ext cx="899605" cy="369332"/>
          </a:xfrm>
          <a:prstGeom prst="rect">
            <a:avLst/>
          </a:prstGeom>
          <a:noFill/>
        </p:spPr>
        <p:txBody>
          <a:bodyPr wrap="none" rtlCol="0">
            <a:spAutoFit/>
          </a:bodyPr>
          <a:lstStyle/>
          <a:p>
            <a:r>
              <a:rPr lang="en-US" b="1" smtClean="0">
                <a:solidFill>
                  <a:srgbClr val="0EAE02"/>
                </a:solidFill>
              </a:rPr>
              <a:t>Normal</a:t>
            </a:r>
            <a:endParaRPr lang="en-US" b="1">
              <a:solidFill>
                <a:srgbClr val="0EAE02"/>
              </a:solidFill>
            </a:endParaRPr>
          </a:p>
        </p:txBody>
      </p:sp>
      <p:sp>
        <p:nvSpPr>
          <p:cNvPr id="2064" name="Rectangle 2063"/>
          <p:cNvSpPr/>
          <p:nvPr/>
        </p:nvSpPr>
        <p:spPr>
          <a:xfrm>
            <a:off x="609600" y="5373469"/>
            <a:ext cx="7977253" cy="646331"/>
          </a:xfrm>
          <a:prstGeom prst="rect">
            <a:avLst/>
          </a:prstGeom>
        </p:spPr>
        <p:txBody>
          <a:bodyPr wrap="square">
            <a:spAutoFit/>
          </a:bodyPr>
          <a:lstStyle/>
          <a:p>
            <a:pPr algn="ctr"/>
            <a:r>
              <a:rPr lang="en-US" dirty="0">
                <a:solidFill>
                  <a:srgbClr val="00B0F0"/>
                </a:solidFill>
              </a:rPr>
              <a:t>Community Trend Outliers</a:t>
            </a:r>
            <a:r>
              <a:rPr lang="en-US" dirty="0"/>
              <a:t>: </a:t>
            </a:r>
            <a:r>
              <a:rPr lang="en-US" dirty="0" smtClean="0"/>
              <a:t>Nodes for </a:t>
            </a:r>
            <a:r>
              <a:rPr lang="en-US" dirty="0"/>
              <a:t>which evolutionary </a:t>
            </a:r>
            <a:r>
              <a:rPr lang="en-US" dirty="0" err="1"/>
              <a:t>behaviour</a:t>
            </a:r>
            <a:r>
              <a:rPr lang="en-US" dirty="0"/>
              <a:t> across a series of snapshots is quite different from that of its community </a:t>
            </a:r>
            <a:r>
              <a:rPr lang="en-US" dirty="0" smtClean="0"/>
              <a:t>members</a:t>
            </a:r>
            <a:endParaRPr lang="en-US" dirty="0"/>
          </a:p>
        </p:txBody>
      </p:sp>
      <p:sp>
        <p:nvSpPr>
          <p:cNvPr id="5" name="Footer Placeholder 4"/>
          <p:cNvSpPr>
            <a:spLocks noGrp="1"/>
          </p:cNvSpPr>
          <p:nvPr>
            <p:ph type="ftr" sz="quarter" idx="3"/>
          </p:nvPr>
        </p:nvSpPr>
        <p:spPr/>
        <p:txBody>
          <a:bodyPr/>
          <a:lstStyle/>
          <a:p>
            <a:r>
              <a:rPr lang="en-US" smtClean="0"/>
              <a:t>gmanish@microsoft.com, jing@buffalo.edu, charu@us.ibm.com, hanj@cs.uiuc.edu</a:t>
            </a:r>
            <a:endParaRPr lang="en-US" dirty="0"/>
          </a:p>
        </p:txBody>
      </p:sp>
      <p:sp>
        <p:nvSpPr>
          <p:cNvPr id="4" name="TextBox 3"/>
          <p:cNvSpPr txBox="1"/>
          <p:nvPr/>
        </p:nvSpPr>
        <p:spPr>
          <a:xfrm>
            <a:off x="6934200" y="87868"/>
            <a:ext cx="2145203" cy="369332"/>
          </a:xfrm>
          <a:prstGeom prst="rect">
            <a:avLst/>
          </a:prstGeom>
          <a:noFill/>
        </p:spPr>
        <p:txBody>
          <a:bodyPr wrap="none" rtlCol="0">
            <a:spAutoFit/>
          </a:bodyPr>
          <a:lstStyle/>
          <a:p>
            <a:r>
              <a:rPr lang="en-US" dirty="0" smtClean="0">
                <a:solidFill>
                  <a:schemeClr val="accent6">
                    <a:lumMod val="75000"/>
                  </a:schemeClr>
                </a:solidFill>
              </a:rPr>
              <a:t>Gupta et al, PKDD’12</a:t>
            </a:r>
            <a:endParaRPr lang="en-US" dirty="0">
              <a:solidFill>
                <a:schemeClr val="accent6">
                  <a:lumMod val="75000"/>
                </a:schemeClr>
              </a:solidFill>
            </a:endParaRPr>
          </a:p>
        </p:txBody>
      </p:sp>
    </p:spTree>
    <p:extLst>
      <p:ext uri="{BB962C8B-B14F-4D97-AF65-F5344CB8AC3E}">
        <p14:creationId xmlns:p14="http://schemas.microsoft.com/office/powerpoint/2010/main" val="289239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7"/>
                                        </p:tgtEl>
                                        <p:attrNameLst>
                                          <p:attrName>style.visibility</p:attrName>
                                        </p:attrNameLst>
                                      </p:cBhvr>
                                      <p:to>
                                        <p:strVal val="visible"/>
                                      </p:to>
                                    </p:set>
                                  </p:childTnLst>
                                </p:cTn>
                              </p:par>
                              <p:par>
                                <p:cTn id="7" presetID="42" presetClass="path" presetSubtype="0" accel="50000" decel="50000" fill="hold" nodeType="withEffect">
                                  <p:stCondLst>
                                    <p:cond delay="0"/>
                                  </p:stCondLst>
                                  <p:childTnLst>
                                    <p:animMotion origin="layout" path="M 3.33333E-6 2.77457E-6 L 0.45416 -0.11653 " pathEditMode="relative" rAng="0" ptsTypes="AA">
                                      <p:cBhvr>
                                        <p:cTn id="8" dur="2000" fill="hold"/>
                                        <p:tgtEl>
                                          <p:spTgt spid="2057"/>
                                        </p:tgtEl>
                                        <p:attrNameLst>
                                          <p:attrName>ppt_x</p:attrName>
                                          <p:attrName>ppt_y</p:attrName>
                                        </p:attrNameLst>
                                      </p:cBhvr>
                                      <p:rCtr x="22708" y="-5827"/>
                                    </p:animMotion>
                                  </p:childTnLst>
                                </p:cTn>
                              </p:par>
                              <p:par>
                                <p:cTn id="9" presetID="1" presetClass="exit" presetSubtype="0" fill="hold" nodeType="withEffect">
                                  <p:stCondLst>
                                    <p:cond delay="2000"/>
                                  </p:stCondLst>
                                  <p:childTnLst>
                                    <p:set>
                                      <p:cBhvr>
                                        <p:cTn id="10" dur="1" fill="hold">
                                          <p:stCondLst>
                                            <p:cond delay="0"/>
                                          </p:stCondLst>
                                        </p:cTn>
                                        <p:tgtEl>
                                          <p:spTgt spid="2057"/>
                                        </p:tgtEl>
                                        <p:attrNameLst>
                                          <p:attrName>style.visibility</p:attrName>
                                        </p:attrNameLst>
                                      </p:cBhvr>
                                      <p:to>
                                        <p:strVal val="hidden"/>
                                      </p:to>
                                    </p:set>
                                  </p:childTnLst>
                                </p:cTn>
                              </p:par>
                              <p:par>
                                <p:cTn id="11" presetID="1" presetClass="entr" presetSubtype="0" fill="hold" nodeType="withEffect">
                                  <p:stCondLst>
                                    <p:cond delay="2000"/>
                                  </p:stCondLst>
                                  <p:childTnLst>
                                    <p:set>
                                      <p:cBhvr>
                                        <p:cTn id="12" dur="1" fill="hold">
                                          <p:stCondLst>
                                            <p:cond delay="0"/>
                                          </p:stCondLst>
                                        </p:cTn>
                                        <p:tgtEl>
                                          <p:spTgt spid="2058"/>
                                        </p:tgtEl>
                                        <p:attrNameLst>
                                          <p:attrName>style.visibility</p:attrName>
                                        </p:attrNameLst>
                                      </p:cBhvr>
                                      <p:to>
                                        <p:strVal val="visible"/>
                                      </p:to>
                                    </p:set>
                                  </p:childTnLst>
                                </p:cTn>
                              </p:par>
                              <p:par>
                                <p:cTn id="13" presetID="42" presetClass="path" presetSubtype="0" accel="50000" decel="50000" fill="hold" nodeType="withEffect">
                                  <p:stCondLst>
                                    <p:cond delay="2000"/>
                                  </p:stCondLst>
                                  <p:childTnLst>
                                    <p:animMotion origin="layout" path="M 0.00417 0.00555 L 0.15833 -0.16648 " pathEditMode="relative" rAng="0" ptsTypes="AA">
                                      <p:cBhvr>
                                        <p:cTn id="14" dur="2000" fill="hold"/>
                                        <p:tgtEl>
                                          <p:spTgt spid="2058"/>
                                        </p:tgtEl>
                                        <p:attrNameLst>
                                          <p:attrName>ppt_x</p:attrName>
                                          <p:attrName>ppt_y</p:attrName>
                                        </p:attrNameLst>
                                      </p:cBhvr>
                                      <p:rCtr x="7708" y="-8601"/>
                                    </p:animMotion>
                                  </p:childTnLst>
                                </p:cTn>
                              </p:par>
                              <p:par>
                                <p:cTn id="15" presetID="1" presetClass="exit" presetSubtype="0" fill="hold" nodeType="withEffect">
                                  <p:stCondLst>
                                    <p:cond delay="4000"/>
                                  </p:stCondLst>
                                  <p:childTnLst>
                                    <p:set>
                                      <p:cBhvr>
                                        <p:cTn id="16" dur="1" fill="hold">
                                          <p:stCondLst>
                                            <p:cond delay="0"/>
                                          </p:stCondLst>
                                        </p:cTn>
                                        <p:tgtEl>
                                          <p:spTgt spid="2058"/>
                                        </p:tgtEl>
                                        <p:attrNameLst>
                                          <p:attrName>style.visibility</p:attrName>
                                        </p:attrNameLst>
                                      </p:cBhvr>
                                      <p:to>
                                        <p:strVal val="hidden"/>
                                      </p:to>
                                    </p:set>
                                  </p:childTnLst>
                                </p:cTn>
                              </p:par>
                              <p:par>
                                <p:cTn id="17" presetID="1" presetClass="entr" presetSubtype="0" fill="hold" nodeType="withEffect">
                                  <p:stCondLst>
                                    <p:cond delay="4000"/>
                                  </p:stCondLst>
                                  <p:childTnLst>
                                    <p:set>
                                      <p:cBhvr>
                                        <p:cTn id="18" dur="1" fill="hold">
                                          <p:stCondLst>
                                            <p:cond delay="0"/>
                                          </p:stCondLst>
                                        </p:cTn>
                                        <p:tgtEl>
                                          <p:spTgt spid="2061"/>
                                        </p:tgtEl>
                                        <p:attrNameLst>
                                          <p:attrName>style.visibility</p:attrName>
                                        </p:attrNameLst>
                                      </p:cBhvr>
                                      <p:to>
                                        <p:strVal val="visible"/>
                                      </p:to>
                                    </p:set>
                                  </p:childTnLst>
                                </p:cTn>
                              </p:par>
                              <p:par>
                                <p:cTn id="19" presetID="42" presetClass="path" presetSubtype="0" accel="50000" decel="50000" fill="hold" nodeType="withEffect">
                                  <p:stCondLst>
                                    <p:cond delay="4000"/>
                                  </p:stCondLst>
                                  <p:childTnLst>
                                    <p:animMotion origin="layout" path="M 1.66667E-6 -5.78035E-7 L 0.45729 -0.12555 " pathEditMode="relative" rAng="0" ptsTypes="AA">
                                      <p:cBhvr>
                                        <p:cTn id="20" dur="2000" fill="hold"/>
                                        <p:tgtEl>
                                          <p:spTgt spid="2061"/>
                                        </p:tgtEl>
                                        <p:attrNameLst>
                                          <p:attrName>ppt_x</p:attrName>
                                          <p:attrName>ppt_y</p:attrName>
                                        </p:attrNameLst>
                                      </p:cBhvr>
                                      <p:rCtr x="22865" y="-6289"/>
                                    </p:animMotion>
                                  </p:childTnLst>
                                </p:cTn>
                              </p:par>
                              <p:par>
                                <p:cTn id="21" presetID="1" presetClass="exit" presetSubtype="0" fill="hold" nodeType="withEffect">
                                  <p:stCondLst>
                                    <p:cond delay="6000"/>
                                  </p:stCondLst>
                                  <p:childTnLst>
                                    <p:set>
                                      <p:cBhvr>
                                        <p:cTn id="22" dur="1" fill="hold">
                                          <p:stCondLst>
                                            <p:cond delay="0"/>
                                          </p:stCondLst>
                                        </p:cTn>
                                        <p:tgtEl>
                                          <p:spTgt spid="2061"/>
                                        </p:tgtEl>
                                        <p:attrNameLst>
                                          <p:attrName>style.visibility</p:attrName>
                                        </p:attrNameLst>
                                      </p:cBhvr>
                                      <p:to>
                                        <p:strVal val="hidden"/>
                                      </p:to>
                                    </p:set>
                                  </p:childTnLst>
                                </p:cTn>
                              </p:par>
                              <p:par>
                                <p:cTn id="23" presetID="1" presetClass="entr" presetSubtype="0" fill="hold" nodeType="withEffect">
                                  <p:stCondLst>
                                    <p:cond delay="6000"/>
                                  </p:stCondLst>
                                  <p:childTnLst>
                                    <p:set>
                                      <p:cBhvr>
                                        <p:cTn id="24" dur="1" fill="hold">
                                          <p:stCondLst>
                                            <p:cond delay="0"/>
                                          </p:stCondLst>
                                        </p:cTn>
                                        <p:tgtEl>
                                          <p:spTgt spid="2062"/>
                                        </p:tgtEl>
                                        <p:attrNameLst>
                                          <p:attrName>style.visibility</p:attrName>
                                        </p:attrNameLst>
                                      </p:cBhvr>
                                      <p:to>
                                        <p:strVal val="visible"/>
                                      </p:to>
                                    </p:set>
                                  </p:childTnLst>
                                </p:cTn>
                              </p:par>
                              <p:par>
                                <p:cTn id="25" presetID="42" presetClass="path" presetSubtype="0" accel="50000" decel="50000" fill="hold" nodeType="withEffect">
                                  <p:stCondLst>
                                    <p:cond delay="6000"/>
                                  </p:stCondLst>
                                  <p:childTnLst>
                                    <p:animMotion origin="layout" path="M 0.00104 0.00346 L 0.08541 0.36208 " pathEditMode="relative" rAng="0" ptsTypes="AA">
                                      <p:cBhvr>
                                        <p:cTn id="26" dur="2000" fill="hold"/>
                                        <p:tgtEl>
                                          <p:spTgt spid="2062"/>
                                        </p:tgtEl>
                                        <p:attrNameLst>
                                          <p:attrName>ppt_x</p:attrName>
                                          <p:attrName>ppt_y</p:attrName>
                                        </p:attrNameLst>
                                      </p:cBhvr>
                                      <p:rCtr x="4219" y="17919"/>
                                    </p:animMotion>
                                  </p:childTnLst>
                                </p:cTn>
                              </p:par>
                              <p:par>
                                <p:cTn id="27" presetID="1" presetClass="exit" presetSubtype="0" fill="hold" nodeType="withEffect">
                                  <p:stCondLst>
                                    <p:cond delay="8000"/>
                                  </p:stCondLst>
                                  <p:childTnLst>
                                    <p:set>
                                      <p:cBhvr>
                                        <p:cTn id="28" dur="1" fill="hold">
                                          <p:stCondLst>
                                            <p:cond delay="0"/>
                                          </p:stCondLst>
                                        </p:cTn>
                                        <p:tgtEl>
                                          <p:spTgt spid="2062"/>
                                        </p:tgtEl>
                                        <p:attrNameLst>
                                          <p:attrName>style.visibility</p:attrName>
                                        </p:attrNameLst>
                                      </p:cBhvr>
                                      <p:to>
                                        <p:strVal val="hidden"/>
                                      </p:to>
                                    </p:set>
                                  </p:childTnLst>
                                </p:cTn>
                              </p:par>
                              <p:par>
                                <p:cTn id="29" presetID="1" presetClass="entr" presetSubtype="0" fill="hold" nodeType="withEffect">
                                  <p:stCondLst>
                                    <p:cond delay="8000"/>
                                  </p:stCondLst>
                                  <p:childTnLst>
                                    <p:set>
                                      <p:cBhvr>
                                        <p:cTn id="30" dur="1" fill="hold">
                                          <p:stCondLst>
                                            <p:cond delay="0"/>
                                          </p:stCondLst>
                                        </p:cTn>
                                        <p:tgtEl>
                                          <p:spTgt spid="47"/>
                                        </p:tgtEl>
                                        <p:attrNameLst>
                                          <p:attrName>style.visibility</p:attrName>
                                        </p:attrNameLst>
                                      </p:cBhvr>
                                      <p:to>
                                        <p:strVal val="visible"/>
                                      </p:to>
                                    </p:set>
                                  </p:childTnLst>
                                </p:cTn>
                              </p:par>
                              <p:par>
                                <p:cTn id="31" presetID="1" presetClass="entr" presetSubtype="0" fill="hold" nodeType="withEffect">
                                  <p:stCondLst>
                                    <p:cond delay="800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grpId="0" nodeType="withEffect">
                                  <p:stCondLst>
                                    <p:cond delay="8000"/>
                                  </p:stCondLst>
                                  <p:childTnLst>
                                    <p:set>
                                      <p:cBhvr>
                                        <p:cTn id="34" dur="1" fill="hold">
                                          <p:stCondLst>
                                            <p:cond delay="0"/>
                                          </p:stCondLst>
                                        </p:cTn>
                                        <p:tgtEl>
                                          <p:spTgt spid="2063"/>
                                        </p:tgtEl>
                                        <p:attrNameLst>
                                          <p:attrName>style.visibility</p:attrName>
                                        </p:attrNameLst>
                                      </p:cBhvr>
                                      <p:to>
                                        <p:strVal val="visible"/>
                                      </p:to>
                                    </p:set>
                                  </p:childTnLst>
                                </p:cTn>
                              </p:par>
                              <p:par>
                                <p:cTn id="35" presetID="1" presetClass="entr" presetSubtype="0" fill="hold" nodeType="withEffect">
                                  <p:stCondLst>
                                    <p:cond delay="9500"/>
                                  </p:stCondLst>
                                  <p:childTnLst>
                                    <p:set>
                                      <p:cBhvr>
                                        <p:cTn id="36" dur="1" fill="hold">
                                          <p:stCondLst>
                                            <p:cond delay="0"/>
                                          </p:stCondLst>
                                        </p:cTn>
                                        <p:tgtEl>
                                          <p:spTgt spid="41"/>
                                        </p:tgtEl>
                                        <p:attrNameLst>
                                          <p:attrName>style.visibility</p:attrName>
                                        </p:attrNameLst>
                                      </p:cBhvr>
                                      <p:to>
                                        <p:strVal val="visible"/>
                                      </p:to>
                                    </p:set>
                                  </p:childTnLst>
                                </p:cTn>
                              </p:par>
                            </p:childTnLst>
                          </p:cTn>
                        </p:par>
                        <p:par>
                          <p:cTn id="37" fill="hold">
                            <p:stCondLst>
                              <p:cond delay="9500"/>
                            </p:stCondLst>
                            <p:childTnLst>
                              <p:par>
                                <p:cTn id="38" presetID="1" presetClass="entr" presetSubtype="0" fill="hold" nodeType="afterEffect">
                                  <p:stCondLst>
                                    <p:cond delay="0"/>
                                  </p:stCondLst>
                                  <p:childTnLst>
                                    <p:set>
                                      <p:cBhvr>
                                        <p:cTn id="39" dur="1" fill="hold">
                                          <p:stCondLst>
                                            <p:cond delay="0"/>
                                          </p:stCondLst>
                                        </p:cTn>
                                        <p:tgtEl>
                                          <p:spTgt spid="19"/>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0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 grpId="0"/>
      <p:bldP spid="2063"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p:txBody>
              <a:bodyPr>
                <a:normAutofit fontScale="90000"/>
              </a:bodyPr>
              <a:lstStyle/>
              <a:p>
                <a:r>
                  <a:rPr lang="en-US" smtClean="0"/>
                  <a:t>Possible to Extend OneStage</a:t>
                </a:r>
                <a14:m>
                  <m:oMath xmlns:m="http://schemas.openxmlformats.org/officeDocument/2006/math">
                    <m:r>
                      <a:rPr lang="en-US" b="1" i="1" smtClean="0">
                        <a:latin typeface="Cambria Math"/>
                      </a:rPr>
                      <m:t>𝝁</m:t>
                    </m:r>
                  </m:oMath>
                </a14:m>
                <a:r>
                  <a:rPr lang="en-US" smtClean="0"/>
                  <a:t> for Multiple Snapshots?</a:t>
                </a:r>
                <a:endParaRPr lang="en-US"/>
              </a:p>
            </p:txBody>
          </p:sp>
        </mc:Choice>
        <mc:Fallback>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t="-3209" b="-1443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D4A95AB-7B14-4CE2-8EF6-8DDF97F0F3DA}" type="slidenum">
              <a:rPr lang="en-US" smtClean="0"/>
              <a:pPr/>
              <a:t>102</a:t>
            </a:fld>
            <a:endParaRPr lang="en-US"/>
          </a:p>
        </p:txBody>
      </p:sp>
      <mc:AlternateContent xmlns:mc="http://schemas.openxmlformats.org/markup-compatibility/2006">
        <mc:Choice xmlns:a14="http://schemas.microsoft.com/office/drawing/2010/main" Requires="a14">
          <p:sp>
            <p:nvSpPr>
              <p:cNvPr id="3" name="Content Placeholder 2"/>
              <p:cNvSpPr>
                <a:spLocks noGrp="1"/>
              </p:cNvSpPr>
              <p:nvPr>
                <p:ph idx="13"/>
              </p:nvPr>
            </p:nvSpPr>
            <p:spPr/>
            <p:txBody>
              <a:bodyPr>
                <a:normAutofit fontScale="70000" lnSpcReduction="20000"/>
              </a:bodyPr>
              <a:lstStyle/>
              <a:p>
                <a:r>
                  <a:rPr lang="en-US" dirty="0" smtClean="0"/>
                  <a:t>Belongingness Matrices: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𝑃</m:t>
                        </m:r>
                      </m:e>
                      <m:sub>
                        <m:r>
                          <a:rPr lang="en-US" b="0" i="1" smtClean="0">
                            <a:latin typeface="Cambria Math"/>
                          </a:rPr>
                          <m:t>1</m:t>
                        </m:r>
                      </m:sub>
                    </m:sSub>
                    <m:r>
                      <a:rPr lang="en-US" b="0" i="1" smtClean="0">
                        <a:latin typeface="Cambria Math"/>
                      </a:rPr>
                      <m:t>, </m:t>
                    </m:r>
                    <m:sSub>
                      <m:sSubPr>
                        <m:ctrlPr>
                          <a:rPr lang="en-US" b="0" i="1" smtClean="0">
                            <a:latin typeface="Cambria Math" panose="02040503050406030204" pitchFamily="18" charset="0"/>
                          </a:rPr>
                        </m:ctrlPr>
                      </m:sSubPr>
                      <m:e>
                        <m:r>
                          <a:rPr lang="en-US" b="0" i="1" smtClean="0">
                            <a:latin typeface="Cambria Math"/>
                          </a:rPr>
                          <m:t>𝑃</m:t>
                        </m:r>
                      </m:e>
                      <m:sub>
                        <m:r>
                          <a:rPr lang="en-US" b="0" i="1" smtClean="0">
                            <a:latin typeface="Cambria Math"/>
                          </a:rPr>
                          <m:t>2</m:t>
                        </m:r>
                      </m:sub>
                    </m:sSub>
                    <m:r>
                      <a:rPr lang="en-US" b="0" i="1" smtClean="0">
                        <a:latin typeface="Cambria Math"/>
                      </a:rPr>
                      <m:t>, …,</m:t>
                    </m:r>
                    <m:sSub>
                      <m:sSubPr>
                        <m:ctrlPr>
                          <a:rPr lang="en-US" b="0" i="1" smtClean="0">
                            <a:latin typeface="Cambria Math" panose="02040503050406030204" pitchFamily="18" charset="0"/>
                          </a:rPr>
                        </m:ctrlPr>
                      </m:sSubPr>
                      <m:e>
                        <m:r>
                          <a:rPr lang="en-US" b="0" i="1" smtClean="0">
                            <a:latin typeface="Cambria Math"/>
                          </a:rPr>
                          <m:t>𝑃</m:t>
                        </m:r>
                      </m:e>
                      <m:sub>
                        <m:r>
                          <a:rPr lang="en-US" b="0" i="1" smtClean="0">
                            <a:latin typeface="Cambria Math"/>
                          </a:rPr>
                          <m:t>𝑇</m:t>
                        </m:r>
                      </m:sub>
                    </m:sSub>
                  </m:oMath>
                </a14:m>
                <a:endParaRPr lang="en-US" dirty="0" smtClean="0"/>
              </a:p>
              <a:p>
                <a:r>
                  <a:rPr lang="en-US" dirty="0" smtClean="0"/>
                  <a:t>Outlierness Matrices: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𝐴</m:t>
                        </m:r>
                      </m:e>
                      <m:sub>
                        <m:r>
                          <a:rPr lang="en-US" b="0" i="1" smtClean="0">
                            <a:latin typeface="Cambria Math"/>
                          </a:rPr>
                          <m:t>2</m:t>
                        </m:r>
                      </m:sub>
                    </m:sSub>
                    <m:r>
                      <a:rPr lang="en-US" b="0" i="1" smtClean="0">
                        <a:latin typeface="Cambria Math"/>
                      </a:rPr>
                      <m:t>,…, </m:t>
                    </m:r>
                    <m:sSub>
                      <m:sSubPr>
                        <m:ctrlPr>
                          <a:rPr lang="en-US" b="0" i="1" smtClean="0">
                            <a:latin typeface="Cambria Math" panose="02040503050406030204" pitchFamily="18" charset="0"/>
                          </a:rPr>
                        </m:ctrlPr>
                      </m:sSubPr>
                      <m:e>
                        <m:r>
                          <a:rPr lang="en-US" b="0" i="1" smtClean="0">
                            <a:latin typeface="Cambria Math"/>
                          </a:rPr>
                          <m:t>𝐴</m:t>
                        </m:r>
                      </m:e>
                      <m:sub>
                        <m:r>
                          <a:rPr lang="en-US" b="0" i="1" smtClean="0">
                            <a:latin typeface="Cambria Math"/>
                          </a:rPr>
                          <m:t>𝑇</m:t>
                        </m:r>
                      </m:sub>
                    </m:sSub>
                  </m:oMath>
                </a14:m>
                <a:endParaRPr lang="en-US" b="0" dirty="0" smtClean="0"/>
              </a:p>
              <a:p>
                <a:r>
                  <a:rPr lang="en-US" dirty="0" smtClean="0"/>
                  <a:t>For two snapshots, we did:  </a:t>
                </a:r>
                <a14:m>
                  <m:oMath xmlns:m="http://schemas.openxmlformats.org/officeDocument/2006/math">
                    <m:r>
                      <m:rPr>
                        <m:sty m:val="p"/>
                      </m:rPr>
                      <a:rPr lang="en-US" b="0" i="0" smtClean="0">
                        <a:latin typeface="Cambria Math"/>
                      </a:rPr>
                      <m:t>min</m:t>
                    </m:r>
                    <m:d>
                      <m:dPr>
                        <m:begChr m:val="{"/>
                        <m:endChr m:val="}"/>
                        <m:ctrlPr>
                          <a:rPr lang="en-US" i="1">
                            <a:latin typeface="Cambria Math" panose="02040503050406030204" pitchFamily="18" charset="0"/>
                          </a:rPr>
                        </m:ctrlPr>
                      </m:dPr>
                      <m:e>
                        <m:r>
                          <m:rPr>
                            <m:sty m:val="p"/>
                          </m:rPr>
                          <a:rPr lang="en-US">
                            <a:latin typeface="Cambria Math"/>
                          </a:rPr>
                          <m:t>log</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a:rPr>
                                  <m:t>1</m:t>
                                </m:r>
                              </m:num>
                              <m:den>
                                <m:r>
                                  <a:rPr lang="en-US" i="1">
                                    <a:latin typeface="Cambria Math"/>
                                  </a:rPr>
                                  <m:t>𝐴</m:t>
                                </m:r>
                              </m:den>
                            </m:f>
                          </m:e>
                        </m:d>
                        <m:d>
                          <m:dPr>
                            <m:begChr m:val="["/>
                            <m:endChr m:val="]"/>
                            <m:ctrlPr>
                              <a:rPr lang="en-US" i="1">
                                <a:latin typeface="Cambria Math" panose="02040503050406030204" pitchFamily="18" charset="0"/>
                              </a:rPr>
                            </m:ctrlPr>
                          </m:dPr>
                          <m:e>
                            <m:r>
                              <a:rPr lang="en-US" i="1">
                                <a:latin typeface="Cambria Math"/>
                              </a:rPr>
                              <m:t>𝑄</m:t>
                            </m:r>
                            <m:r>
                              <a:rPr lang="en-US" i="1">
                                <a:latin typeface="Cambria Math"/>
                              </a:rPr>
                              <m:t>−</m:t>
                            </m:r>
                            <m:r>
                              <a:rPr lang="en-US" i="1">
                                <a:latin typeface="Cambria Math"/>
                              </a:rPr>
                              <m:t>𝑃𝑆</m:t>
                            </m:r>
                          </m:e>
                        </m:d>
                      </m:e>
                    </m:d>
                  </m:oMath>
                </a14:m>
                <a:endParaRPr lang="en-US" dirty="0" smtClean="0"/>
              </a:p>
              <a:p>
                <a:r>
                  <a:rPr lang="en-US" dirty="0" smtClean="0"/>
                  <a:t>For </a:t>
                </a:r>
                <a14:m>
                  <m:oMath xmlns:m="http://schemas.openxmlformats.org/officeDocument/2006/math">
                    <m:r>
                      <a:rPr lang="en-US" i="1" smtClean="0">
                        <a:latin typeface="Cambria Math"/>
                      </a:rPr>
                      <m:t>𝑇</m:t>
                    </m:r>
                  </m:oMath>
                </a14:m>
                <a:r>
                  <a:rPr lang="en-US" dirty="0" smtClean="0"/>
                  <a:t> snapshots?</a:t>
                </a:r>
              </a:p>
              <a:p>
                <a:pPr lvl="1"/>
                <a14:m>
                  <m:oMath xmlns:m="http://schemas.openxmlformats.org/officeDocument/2006/math">
                    <m:func>
                      <m:funcPr>
                        <m:ctrlPr>
                          <a:rPr lang="en-US" b="0" i="1" smtClean="0">
                            <a:latin typeface="Cambria Math" panose="02040503050406030204" pitchFamily="18" charset="0"/>
                          </a:rPr>
                        </m:ctrlPr>
                      </m:funcPr>
                      <m:fName>
                        <m:r>
                          <m:rPr>
                            <m:sty m:val="p"/>
                          </m:rPr>
                          <a:rPr lang="en-US" i="0">
                            <a:latin typeface="Cambria Math"/>
                          </a:rPr>
                          <m:t>min</m:t>
                        </m:r>
                      </m:fName>
                      <m:e>
                        <m:d>
                          <m:dPr>
                            <m:begChr m:val="{"/>
                            <m:endChr m:val="}"/>
                            <m:ctrlPr>
                              <a:rPr lang="en-US" i="1" smtClean="0">
                                <a:latin typeface="Cambria Math" panose="02040503050406030204" pitchFamily="18" charset="0"/>
                              </a:rPr>
                            </m:ctrlPr>
                          </m:dPr>
                          <m:e>
                            <m:nary>
                              <m:naryPr>
                                <m:chr m:val="∑"/>
                                <m:ctrlPr>
                                  <a:rPr lang="en-US" i="1">
                                    <a:latin typeface="Cambria Math" panose="02040503050406030204" pitchFamily="18" charset="0"/>
                                  </a:rPr>
                                </m:ctrlPr>
                              </m:naryPr>
                              <m:sub>
                                <m:r>
                                  <m:rPr>
                                    <m:brk m:alnAt="23"/>
                                  </m:rPr>
                                  <a:rPr lang="en-US" i="1">
                                    <a:latin typeface="Cambria Math"/>
                                  </a:rPr>
                                  <m:t>𝑖</m:t>
                                </m:r>
                                <m:r>
                                  <a:rPr lang="en-US" i="1">
                                    <a:latin typeface="Cambria Math"/>
                                  </a:rPr>
                                  <m:t>=1</m:t>
                                </m:r>
                              </m:sub>
                              <m:sup>
                                <m:r>
                                  <a:rPr lang="en-US" i="1">
                                    <a:latin typeface="Cambria Math"/>
                                  </a:rPr>
                                  <m:t>𝑇</m:t>
                                </m:r>
                                <m:r>
                                  <a:rPr lang="en-US" i="1">
                                    <a:latin typeface="Cambria Math"/>
                                  </a:rPr>
                                  <m:t>−1</m:t>
                                </m:r>
                              </m:sup>
                              <m:e>
                                <m:d>
                                  <m:dPr>
                                    <m:begChr m:val="["/>
                                    <m:endChr m:val="]"/>
                                    <m:ctrlPr>
                                      <a:rPr lang="en-US" i="1">
                                        <a:latin typeface="Cambria Math" panose="02040503050406030204" pitchFamily="18" charset="0"/>
                                      </a:rPr>
                                    </m:ctrlPr>
                                  </m:dPr>
                                  <m:e>
                                    <m:func>
                                      <m:funcPr>
                                        <m:ctrlPr>
                                          <a:rPr lang="en-US" i="1">
                                            <a:latin typeface="Cambria Math" panose="02040503050406030204" pitchFamily="18" charset="0"/>
                                          </a:rPr>
                                        </m:ctrlPr>
                                      </m:funcPr>
                                      <m:fName>
                                        <m:r>
                                          <m:rPr>
                                            <m:sty m:val="p"/>
                                          </m:rPr>
                                          <a:rPr lang="en-US">
                                            <a:latin typeface="Cambria Math"/>
                                          </a:rPr>
                                          <m:t>log</m:t>
                                        </m:r>
                                      </m:fName>
                                      <m:e>
                                        <m:d>
                                          <m:dPr>
                                            <m:ctrlPr>
                                              <a:rPr lang="en-US" i="1" smtClean="0">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a:rPr>
                                                  <m:t>1</m:t>
                                                </m:r>
                                              </m:num>
                                              <m:den>
                                                <m:sSub>
                                                  <m:sSubPr>
                                                    <m:ctrlPr>
                                                      <a:rPr lang="en-US" i="1">
                                                        <a:latin typeface="Cambria Math" panose="02040503050406030204" pitchFamily="18" charset="0"/>
                                                      </a:rPr>
                                                    </m:ctrlPr>
                                                  </m:sSubPr>
                                                  <m:e>
                                                    <m:r>
                                                      <a:rPr lang="en-US" i="1">
                                                        <a:latin typeface="Cambria Math"/>
                                                      </a:rPr>
                                                      <m:t>𝐴</m:t>
                                                    </m:r>
                                                  </m:e>
                                                  <m:sub>
                                                    <m:r>
                                                      <a:rPr lang="en-US" i="1">
                                                        <a:latin typeface="Cambria Math"/>
                                                      </a:rPr>
                                                      <m:t>𝑖</m:t>
                                                    </m:r>
                                                    <m:r>
                                                      <a:rPr lang="en-US" i="1">
                                                        <a:latin typeface="Cambria Math"/>
                                                      </a:rPr>
                                                      <m:t>+1</m:t>
                                                    </m:r>
                                                  </m:sub>
                                                </m:sSub>
                                              </m:den>
                                            </m:f>
                                          </m:e>
                                        </m:d>
                                        <m:sSup>
                                          <m:sSupPr>
                                            <m:ctrlPr>
                                              <a:rPr lang="en-US" b="0" i="1" smtClean="0">
                                                <a:latin typeface="Cambria Math" panose="02040503050406030204" pitchFamily="18" charset="0"/>
                                              </a:rPr>
                                            </m:ctrlPr>
                                          </m:sSupPr>
                                          <m:e>
                                            <m:d>
                                              <m:dPr>
                                                <m:begChr m:val="["/>
                                                <m:endChr m:val="]"/>
                                                <m:ctrlPr>
                                                  <a:rPr lang="en-US"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a:rPr>
                                                      <m:t>𝑃</m:t>
                                                    </m:r>
                                                  </m:e>
                                                  <m:sub>
                                                    <m:r>
                                                      <a:rPr lang="en-US" b="0" i="1" smtClean="0">
                                                        <a:latin typeface="Cambria Math"/>
                                                      </a:rPr>
                                                      <m:t>𝑖</m:t>
                                                    </m:r>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𝑃</m:t>
                                                    </m:r>
                                                  </m:e>
                                                  <m:sub>
                                                    <m:r>
                                                      <a:rPr lang="en-US" b="0" i="1" smtClean="0">
                                                        <a:latin typeface="Cambria Math"/>
                                                      </a:rPr>
                                                      <m:t>𝑖</m:t>
                                                    </m:r>
                                                  </m:sub>
                                                </m:sSub>
                                                <m:sSub>
                                                  <m:sSubPr>
                                                    <m:ctrlPr>
                                                      <a:rPr lang="en-US" b="0" i="1" smtClean="0">
                                                        <a:latin typeface="Cambria Math" panose="02040503050406030204" pitchFamily="18" charset="0"/>
                                                      </a:rPr>
                                                    </m:ctrlPr>
                                                  </m:sSubPr>
                                                  <m:e>
                                                    <m:r>
                                                      <a:rPr lang="en-US" b="0" i="1" smtClean="0">
                                                        <a:latin typeface="Cambria Math"/>
                                                      </a:rPr>
                                                      <m:t>𝑆</m:t>
                                                    </m:r>
                                                  </m:e>
                                                  <m:sub>
                                                    <m:r>
                                                      <a:rPr lang="en-US" b="0" i="1" smtClean="0">
                                                        <a:latin typeface="Cambria Math"/>
                                                      </a:rPr>
                                                      <m:t>𝑖</m:t>
                                                    </m:r>
                                                    <m:r>
                                                      <a:rPr lang="en-US" b="0" i="1" smtClean="0">
                                                        <a:latin typeface="Cambria Math"/>
                                                      </a:rPr>
                                                      <m:t>+1</m:t>
                                                    </m:r>
                                                  </m:sub>
                                                </m:sSub>
                                              </m:e>
                                            </m:d>
                                          </m:e>
                                          <m:sup>
                                            <m:r>
                                              <a:rPr lang="en-US" b="0" i="1" smtClean="0">
                                                <a:latin typeface="Cambria Math" panose="02040503050406030204" pitchFamily="18" charset="0"/>
                                              </a:rPr>
                                              <m:t>2</m:t>
                                            </m:r>
                                          </m:sup>
                                        </m:sSup>
                                      </m:e>
                                    </m:func>
                                  </m:e>
                                </m:d>
                              </m:e>
                            </m:nary>
                          </m:e>
                        </m:d>
                      </m:e>
                    </m:func>
                    <m:r>
                      <a:rPr lang="en-US" b="0" i="1" smtClean="0">
                        <a:latin typeface="Cambria Math"/>
                      </a:rPr>
                      <m:t> </m:t>
                    </m:r>
                  </m:oMath>
                </a14:m>
                <a:endParaRPr lang="en-US" dirty="0" smtClean="0"/>
              </a:p>
              <a:p>
                <a:pPr lvl="1"/>
                <a14:m>
                  <m:oMath xmlns:m="http://schemas.openxmlformats.org/officeDocument/2006/math">
                    <m:func>
                      <m:funcPr>
                        <m:ctrlPr>
                          <a:rPr lang="en-US" i="1">
                            <a:latin typeface="Cambria Math" panose="02040503050406030204" pitchFamily="18" charset="0"/>
                          </a:rPr>
                        </m:ctrlPr>
                      </m:funcPr>
                      <m:fName>
                        <m:r>
                          <m:rPr>
                            <m:sty m:val="p"/>
                          </m:rPr>
                          <a:rPr lang="en-US">
                            <a:latin typeface="Cambria Math"/>
                          </a:rPr>
                          <m:t>min</m:t>
                        </m:r>
                      </m:fName>
                      <m:e>
                        <m:d>
                          <m:dPr>
                            <m:begChr m:val="{"/>
                            <m:endChr m:val="}"/>
                            <m:ctrlPr>
                              <a:rPr lang="en-US" i="1">
                                <a:latin typeface="Cambria Math" panose="02040503050406030204" pitchFamily="18" charset="0"/>
                              </a:rPr>
                            </m:ctrlPr>
                          </m:dPr>
                          <m:e>
                            <m:nary>
                              <m:naryPr>
                                <m:chr m:val="∑"/>
                                <m:ctrlPr>
                                  <a:rPr lang="en-US" i="1">
                                    <a:latin typeface="Cambria Math" panose="02040503050406030204" pitchFamily="18" charset="0"/>
                                  </a:rPr>
                                </m:ctrlPr>
                              </m:naryPr>
                              <m:sub>
                                <m:r>
                                  <m:rPr>
                                    <m:brk m:alnAt="23"/>
                                  </m:rPr>
                                  <a:rPr lang="en-US" i="1">
                                    <a:latin typeface="Cambria Math"/>
                                  </a:rPr>
                                  <m:t>𝑖</m:t>
                                </m:r>
                                <m:r>
                                  <a:rPr lang="en-US" i="1">
                                    <a:latin typeface="Cambria Math"/>
                                  </a:rPr>
                                  <m:t>=1</m:t>
                                </m:r>
                              </m:sub>
                              <m:sup>
                                <m:r>
                                  <a:rPr lang="en-US" i="1">
                                    <a:latin typeface="Cambria Math"/>
                                  </a:rPr>
                                  <m:t>𝑇</m:t>
                                </m:r>
                              </m:sup>
                              <m:e>
                                <m:nary>
                                  <m:naryPr>
                                    <m:chr m:val="∑"/>
                                    <m:ctrlPr>
                                      <a:rPr lang="en-US" i="1" smtClean="0">
                                        <a:latin typeface="Cambria Math" panose="02040503050406030204" pitchFamily="18" charset="0"/>
                                      </a:rPr>
                                    </m:ctrlPr>
                                  </m:naryPr>
                                  <m:sub>
                                    <m:r>
                                      <m:rPr>
                                        <m:brk m:alnAt="23"/>
                                      </m:rPr>
                                      <a:rPr lang="en-US" b="0" i="1" smtClean="0">
                                        <a:latin typeface="Cambria Math"/>
                                      </a:rPr>
                                      <m:t>𝑗</m:t>
                                    </m:r>
                                    <m:r>
                                      <a:rPr lang="en-US" b="0" i="1" smtClean="0">
                                        <a:latin typeface="Cambria Math"/>
                                      </a:rPr>
                                      <m:t>=</m:t>
                                    </m:r>
                                    <m:r>
                                      <a:rPr lang="en-US" b="0" i="1" smtClean="0">
                                        <a:latin typeface="Cambria Math"/>
                                      </a:rPr>
                                      <m:t>𝑖</m:t>
                                    </m:r>
                                    <m:r>
                                      <a:rPr lang="en-US" b="0" i="1" smtClean="0">
                                        <a:latin typeface="Cambria Math"/>
                                      </a:rPr>
                                      <m:t>+1</m:t>
                                    </m:r>
                                  </m:sub>
                                  <m:sup>
                                    <m:r>
                                      <a:rPr lang="en-US" b="0" i="1" smtClean="0">
                                        <a:latin typeface="Cambria Math"/>
                                      </a:rPr>
                                      <m:t>𝑇</m:t>
                                    </m:r>
                                  </m:sup>
                                  <m:e>
                                    <m:d>
                                      <m:dPr>
                                        <m:begChr m:val="["/>
                                        <m:endChr m:val="]"/>
                                        <m:ctrlPr>
                                          <a:rPr lang="en-US" i="1">
                                            <a:latin typeface="Cambria Math" panose="02040503050406030204" pitchFamily="18" charset="0"/>
                                          </a:rPr>
                                        </m:ctrlPr>
                                      </m:dPr>
                                      <m:e>
                                        <m:sSup>
                                          <m:sSupPr>
                                            <m:ctrlPr>
                                              <a:rPr lang="en-US" b="0" i="1" smtClean="0">
                                                <a:latin typeface="Cambria Math" panose="02040503050406030204" pitchFamily="18" charset="0"/>
                                              </a:rPr>
                                            </m:ctrlPr>
                                          </m:sSupPr>
                                          <m:e>
                                            <m:func>
                                              <m:funcPr>
                                                <m:ctrlPr>
                                                  <a:rPr lang="en-US" i="1">
                                                    <a:latin typeface="Cambria Math" panose="02040503050406030204" pitchFamily="18" charset="0"/>
                                                  </a:rPr>
                                                </m:ctrlPr>
                                              </m:funcPr>
                                              <m:fName>
                                                <m:r>
                                                  <m:rPr>
                                                    <m:sty m:val="p"/>
                                                  </m:rPr>
                                                  <a:rPr lang="en-US">
                                                    <a:latin typeface="Cambria Math"/>
                                                  </a:rPr>
                                                  <m:t>log</m:t>
                                                </m:r>
                                              </m:fName>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a:rPr>
                                                          <m:t>1</m:t>
                                                        </m:r>
                                                      </m:num>
                                                      <m:den>
                                                        <m:sSub>
                                                          <m:sSubPr>
                                                            <m:ctrlPr>
                                                              <a:rPr lang="en-US" i="1">
                                                                <a:latin typeface="Cambria Math" panose="02040503050406030204" pitchFamily="18" charset="0"/>
                                                              </a:rPr>
                                                            </m:ctrlPr>
                                                          </m:sSubPr>
                                                          <m:e>
                                                            <m:r>
                                                              <a:rPr lang="en-US" i="1">
                                                                <a:latin typeface="Cambria Math"/>
                                                              </a:rPr>
                                                              <m:t>𝐴</m:t>
                                                            </m:r>
                                                          </m:e>
                                                          <m:sub>
                                                            <m:r>
                                                              <a:rPr lang="en-US" i="1">
                                                                <a:latin typeface="Cambria Math"/>
                                                              </a:rPr>
                                                              <m:t>𝑖</m:t>
                                                            </m:r>
                                                            <m:r>
                                                              <a:rPr lang="en-US" b="0" i="1" smtClean="0">
                                                                <a:latin typeface="Cambria Math"/>
                                                              </a:rPr>
                                                              <m:t>,</m:t>
                                                            </m:r>
                                                            <m:r>
                                                              <a:rPr lang="en-US" b="0" i="1" smtClean="0">
                                                                <a:latin typeface="Cambria Math"/>
                                                              </a:rPr>
                                                              <m:t>𝑗</m:t>
                                                            </m:r>
                                                          </m:sub>
                                                        </m:sSub>
                                                      </m:den>
                                                    </m:f>
                                                  </m:e>
                                                </m:d>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𝑃</m:t>
                                                        </m:r>
                                                      </m:e>
                                                      <m:sub>
                                                        <m:r>
                                                          <a:rPr lang="en-US" i="1">
                                                            <a:latin typeface="Cambria Math"/>
                                                          </a:rPr>
                                                          <m:t>𝑖</m:t>
                                                        </m:r>
                                                      </m:sub>
                                                    </m:sSub>
                                                    <m:r>
                                                      <a:rPr lang="en-US" i="1">
                                                        <a:latin typeface="Cambria Math"/>
                                                      </a:rPr>
                                                      <m:t>−</m:t>
                                                    </m:r>
                                                    <m:sSub>
                                                      <m:sSubPr>
                                                        <m:ctrlPr>
                                                          <a:rPr lang="en-US" i="1">
                                                            <a:latin typeface="Cambria Math" panose="02040503050406030204" pitchFamily="18" charset="0"/>
                                                          </a:rPr>
                                                        </m:ctrlPr>
                                                      </m:sSubPr>
                                                      <m:e>
                                                        <m:r>
                                                          <a:rPr lang="en-US" i="1">
                                                            <a:latin typeface="Cambria Math"/>
                                                          </a:rPr>
                                                          <m:t>𝑃</m:t>
                                                        </m:r>
                                                      </m:e>
                                                      <m:sub>
                                                        <m:r>
                                                          <a:rPr lang="en-US" b="0" i="1" smtClean="0">
                                                            <a:latin typeface="Cambria Math"/>
                                                          </a:rPr>
                                                          <m:t>𝑗</m:t>
                                                        </m:r>
                                                      </m:sub>
                                                    </m:sSub>
                                                    <m:sSub>
                                                      <m:sSubPr>
                                                        <m:ctrlPr>
                                                          <a:rPr lang="en-US" i="1">
                                                            <a:latin typeface="Cambria Math" panose="02040503050406030204" pitchFamily="18" charset="0"/>
                                                          </a:rPr>
                                                        </m:ctrlPr>
                                                      </m:sSubPr>
                                                      <m:e>
                                                        <m:r>
                                                          <a:rPr lang="en-US" i="1">
                                                            <a:latin typeface="Cambria Math"/>
                                                          </a:rPr>
                                                          <m:t>𝑆</m:t>
                                                        </m:r>
                                                      </m:e>
                                                      <m:sub>
                                                        <m:r>
                                                          <a:rPr lang="en-US" i="1">
                                                            <a:latin typeface="Cambria Math"/>
                                                          </a:rPr>
                                                          <m:t>𝑖</m:t>
                                                        </m:r>
                                                        <m:r>
                                                          <a:rPr lang="en-US" b="0" i="1" smtClean="0">
                                                            <a:latin typeface="Cambria Math"/>
                                                          </a:rPr>
                                                          <m:t>,</m:t>
                                                        </m:r>
                                                        <m:r>
                                                          <a:rPr lang="en-US" b="0" i="1" smtClean="0">
                                                            <a:latin typeface="Cambria Math"/>
                                                          </a:rPr>
                                                          <m:t>𝑗</m:t>
                                                        </m:r>
                                                      </m:sub>
                                                    </m:sSub>
                                                  </m:e>
                                                </m:d>
                                              </m:e>
                                            </m:func>
                                          </m:e>
                                          <m:sup>
                                            <m:r>
                                              <a:rPr lang="en-US" b="0" i="1" smtClean="0">
                                                <a:latin typeface="Cambria Math" panose="02040503050406030204" pitchFamily="18" charset="0"/>
                                              </a:rPr>
                                              <m:t>2</m:t>
                                            </m:r>
                                          </m:sup>
                                        </m:sSup>
                                      </m:e>
                                    </m:d>
                                  </m:e>
                                </m:nary>
                              </m:e>
                            </m:nary>
                          </m:e>
                        </m:d>
                      </m:e>
                    </m:func>
                    <m:r>
                      <a:rPr lang="en-US" i="1">
                        <a:latin typeface="Cambria Math"/>
                      </a:rPr>
                      <m:t> </m:t>
                    </m:r>
                  </m:oMath>
                </a14:m>
                <a:endParaRPr lang="en-US" dirty="0" smtClean="0"/>
              </a:p>
              <a:p>
                <a:r>
                  <a:rPr lang="en-US" dirty="0" smtClean="0"/>
                  <a:t>Drawbacks</a:t>
                </a:r>
              </a:p>
              <a:p>
                <a:pPr lvl="1"/>
                <a:r>
                  <a:rPr lang="en-US" dirty="0" smtClean="0">
                    <a:solidFill>
                      <a:srgbClr val="00B0F0"/>
                    </a:solidFill>
                  </a:rPr>
                  <a:t>Inefficient</a:t>
                </a:r>
                <a:r>
                  <a:rPr lang="en-US" dirty="0" smtClean="0"/>
                  <a:t>: </a:t>
                </a:r>
                <a:r>
                  <a:rPr lang="en-US" dirty="0"/>
                  <a:t>Too many variables</a:t>
                </a:r>
              </a:p>
              <a:p>
                <a:pPr lvl="1"/>
                <a:r>
                  <a:rPr lang="en-US" dirty="0" smtClean="0"/>
                  <a:t>Unable to capture </a:t>
                </a:r>
                <a:r>
                  <a:rPr lang="en-US" dirty="0" smtClean="0">
                    <a:solidFill>
                      <a:srgbClr val="00B0F0"/>
                    </a:solidFill>
                  </a:rPr>
                  <a:t>patterns of length &gt;2</a:t>
                </a:r>
              </a:p>
              <a:p>
                <a:pPr lvl="1"/>
                <a:r>
                  <a:rPr lang="en-US" dirty="0" smtClean="0"/>
                  <a:t>May try to </a:t>
                </a:r>
                <a:r>
                  <a:rPr lang="en-US" dirty="0" err="1" smtClean="0">
                    <a:solidFill>
                      <a:srgbClr val="00B0F0"/>
                    </a:solidFill>
                  </a:rPr>
                  <a:t>overfit</a:t>
                </a:r>
                <a:r>
                  <a:rPr lang="en-US" dirty="0" smtClean="0">
                    <a:solidFill>
                      <a:srgbClr val="00B0F0"/>
                    </a:solidFill>
                  </a:rPr>
                  <a:t> </a:t>
                </a:r>
                <a:r>
                  <a:rPr lang="en-US" dirty="0" smtClean="0"/>
                  <a:t>to capture all length-2 patterns</a:t>
                </a:r>
              </a:p>
              <a:p>
                <a:pPr lvl="1"/>
                <a:r>
                  <a:rPr lang="en-US" dirty="0">
                    <a:solidFill>
                      <a:srgbClr val="00B0F0"/>
                    </a:solidFill>
                  </a:rPr>
                  <a:t>Unable to capture subtle patterns </a:t>
                </a:r>
                <a:r>
                  <a:rPr lang="en-US" dirty="0"/>
                  <a:t>of change</a:t>
                </a:r>
              </a:p>
              <a:p>
                <a:pPr lvl="1"/>
                <a:endParaRPr lang="en-US" dirty="0" smtClean="0"/>
              </a:p>
              <a:p>
                <a:pPr lvl="1"/>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3"/>
              </p:nvPr>
            </p:nvSpPr>
            <p:spPr>
              <a:blipFill rotWithShape="0">
                <a:blip r:embed="rId3"/>
                <a:stretch>
                  <a:fillRect l="-815" t="-2179"/>
                </a:stretch>
              </a:blipFill>
            </p:spPr>
            <p:txBody>
              <a:bodyPr/>
              <a:lstStyle/>
              <a:p>
                <a:r>
                  <a:rPr lang="en-US">
                    <a:noFill/>
                  </a:rPr>
                  <a:t> </a:t>
                </a:r>
              </a:p>
            </p:txBody>
          </p:sp>
        </mc:Fallback>
      </mc:AlternateContent>
      <p:grpSp>
        <p:nvGrpSpPr>
          <p:cNvPr id="25" name="Group 24"/>
          <p:cNvGrpSpPr/>
          <p:nvPr/>
        </p:nvGrpSpPr>
        <p:grpSpPr>
          <a:xfrm>
            <a:off x="5943600" y="2971800"/>
            <a:ext cx="3171092" cy="838200"/>
            <a:chOff x="5943600" y="2971800"/>
            <a:chExt cx="3171092" cy="838200"/>
          </a:xfrm>
        </p:grpSpPr>
        <p:sp>
          <p:nvSpPr>
            <p:cNvPr id="5" name="Cloud 4"/>
            <p:cNvSpPr/>
            <p:nvPr/>
          </p:nvSpPr>
          <p:spPr>
            <a:xfrm>
              <a:off x="5943600" y="2971800"/>
              <a:ext cx="457200" cy="8382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loud 5"/>
            <p:cNvSpPr/>
            <p:nvPr/>
          </p:nvSpPr>
          <p:spPr>
            <a:xfrm>
              <a:off x="6781800" y="2971800"/>
              <a:ext cx="457200" cy="8382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loud 7"/>
            <p:cNvSpPr/>
            <p:nvPr/>
          </p:nvSpPr>
          <p:spPr>
            <a:xfrm>
              <a:off x="7696200" y="2971800"/>
              <a:ext cx="457200" cy="8382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loud 8"/>
            <p:cNvSpPr/>
            <p:nvPr/>
          </p:nvSpPr>
          <p:spPr>
            <a:xfrm>
              <a:off x="8657492" y="2971800"/>
              <a:ext cx="457200" cy="8382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11" name="Straight Connector 10"/>
            <p:cNvCxnSpPr/>
            <p:nvPr/>
          </p:nvCxnSpPr>
          <p:spPr>
            <a:xfrm>
              <a:off x="6172200" y="3124200"/>
              <a:ext cx="838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010400" y="3276600"/>
              <a:ext cx="838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924800" y="3429000"/>
              <a:ext cx="838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5943600" y="3886200"/>
            <a:ext cx="3171092" cy="1219198"/>
            <a:chOff x="5943600" y="3886200"/>
            <a:chExt cx="3171092" cy="1219198"/>
          </a:xfrm>
        </p:grpSpPr>
        <p:sp>
          <p:nvSpPr>
            <p:cNvPr id="14" name="Cloud 13"/>
            <p:cNvSpPr/>
            <p:nvPr/>
          </p:nvSpPr>
          <p:spPr>
            <a:xfrm>
              <a:off x="5943600" y="3886200"/>
              <a:ext cx="457200" cy="8382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loud 14"/>
            <p:cNvSpPr/>
            <p:nvPr/>
          </p:nvSpPr>
          <p:spPr>
            <a:xfrm>
              <a:off x="6781800" y="3886200"/>
              <a:ext cx="457200" cy="8382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loud 15"/>
            <p:cNvSpPr/>
            <p:nvPr/>
          </p:nvSpPr>
          <p:spPr>
            <a:xfrm>
              <a:off x="7696200" y="3886200"/>
              <a:ext cx="457200" cy="8382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16"/>
            <p:cNvSpPr/>
            <p:nvPr/>
          </p:nvSpPr>
          <p:spPr>
            <a:xfrm>
              <a:off x="8657492" y="3886200"/>
              <a:ext cx="457200" cy="8382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18" name="Straight Connector 17"/>
            <p:cNvCxnSpPr/>
            <p:nvPr/>
          </p:nvCxnSpPr>
          <p:spPr>
            <a:xfrm>
              <a:off x="6172200" y="4038600"/>
              <a:ext cx="838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010400" y="4191000"/>
              <a:ext cx="838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924800" y="4343400"/>
              <a:ext cx="838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Arc 20"/>
            <p:cNvSpPr/>
            <p:nvPr/>
          </p:nvSpPr>
          <p:spPr>
            <a:xfrm rot="10800000">
              <a:off x="6249467" y="4229872"/>
              <a:ext cx="1675331" cy="723128"/>
            </a:xfrm>
            <a:prstGeom prst="arc">
              <a:avLst>
                <a:gd name="adj1" fmla="val 10839713"/>
                <a:gd name="adj2" fmla="val 0"/>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Arc 21"/>
            <p:cNvSpPr/>
            <p:nvPr/>
          </p:nvSpPr>
          <p:spPr>
            <a:xfrm rot="10800000">
              <a:off x="6172198" y="4382269"/>
              <a:ext cx="2713893" cy="723129"/>
            </a:xfrm>
            <a:prstGeom prst="arc">
              <a:avLst>
                <a:gd name="adj1" fmla="val 10602013"/>
                <a:gd name="adj2" fmla="val 269185"/>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p:cNvSpPr/>
            <p:nvPr/>
          </p:nvSpPr>
          <p:spPr>
            <a:xfrm rot="10800000">
              <a:off x="7087669" y="4267200"/>
              <a:ext cx="1675331" cy="723128"/>
            </a:xfrm>
            <a:prstGeom prst="arc">
              <a:avLst>
                <a:gd name="adj1" fmla="val 10839713"/>
                <a:gd name="adj2" fmla="val 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7" name="Footer Placeholder 6"/>
          <p:cNvSpPr>
            <a:spLocks noGrp="1"/>
          </p:cNvSpPr>
          <p:nvPr>
            <p:ph type="ftr" sz="quarter" idx="3"/>
          </p:nvPr>
        </p:nvSpPr>
        <p:spPr/>
        <p:txBody>
          <a:bodyPr/>
          <a:lstStyle/>
          <a:p>
            <a:r>
              <a:rPr lang="en-US" smtClean="0"/>
              <a:t>gmanish@microsoft.com, jing@buffalo.edu, charu@us.ibm.com, hanj@cs.uiuc.edu</a:t>
            </a:r>
            <a:endParaRPr lang="en-US" dirty="0"/>
          </a:p>
        </p:txBody>
      </p:sp>
    </p:spTree>
    <p:extLst>
      <p:ext uri="{BB962C8B-B14F-4D97-AF65-F5344CB8AC3E}">
        <p14:creationId xmlns:p14="http://schemas.microsoft.com/office/powerpoint/2010/main" val="192981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Soft </a:t>
            </a:r>
            <a:r>
              <a:rPr lang="en-US" smtClean="0"/>
              <a:t>Sequence Representation</a:t>
            </a:r>
            <a:endParaRPr lang="en-US"/>
          </a:p>
        </p:txBody>
      </p:sp>
      <p:sp>
        <p:nvSpPr>
          <p:cNvPr id="6" name="Slide Number Placeholder 5"/>
          <p:cNvSpPr>
            <a:spLocks noGrp="1"/>
          </p:cNvSpPr>
          <p:nvPr>
            <p:ph type="sldNum" sz="quarter" idx="12"/>
          </p:nvPr>
        </p:nvSpPr>
        <p:spPr/>
        <p:txBody>
          <a:bodyPr/>
          <a:lstStyle/>
          <a:p>
            <a:fld id="{8D4A95AB-7B14-4CE2-8EF6-8DDF97F0F3DA}" type="slidenum">
              <a:rPr lang="en-US" smtClean="0"/>
              <a:pPr/>
              <a:t>103</a:t>
            </a:fld>
            <a:endParaRPr lang="en-US"/>
          </a:p>
        </p:txBody>
      </p:sp>
      <p:sp>
        <p:nvSpPr>
          <p:cNvPr id="8" name="Footer Placeholder 7"/>
          <p:cNvSpPr>
            <a:spLocks noGrp="1"/>
          </p:cNvSpPr>
          <p:nvPr>
            <p:ph type="ftr" sz="quarter" idx="3"/>
          </p:nvPr>
        </p:nvSpPr>
        <p:spPr/>
        <p:txBody>
          <a:bodyPr/>
          <a:lstStyle/>
          <a:p>
            <a:r>
              <a:rPr lang="en-US" smtClean="0"/>
              <a:t>gmanish@microsoft.com, jing@buffalo.edu, charu@us.ibm.com, hanj@cs.uiuc.edu</a:t>
            </a:r>
            <a:endParaRPr lang="en-US" dirty="0"/>
          </a:p>
        </p:txBody>
      </p:sp>
      <p:sp>
        <p:nvSpPr>
          <p:cNvPr id="11" name="Content Placeholder 2"/>
          <p:cNvSpPr>
            <a:spLocks noGrp="1"/>
          </p:cNvSpPr>
          <p:nvPr>
            <p:ph idx="4294967295"/>
          </p:nvPr>
        </p:nvSpPr>
        <p:spPr>
          <a:xfrm>
            <a:off x="457200" y="1600201"/>
            <a:ext cx="8229600" cy="914400"/>
          </a:xfrm>
          <a:prstGeom prst="rect">
            <a:avLst/>
          </a:prstGeom>
        </p:spPr>
        <p:txBody>
          <a:bodyPr>
            <a:normAutofit fontScale="70000" lnSpcReduction="20000"/>
          </a:bodyPr>
          <a:lstStyle/>
          <a:p>
            <a:r>
              <a:rPr lang="en-US" dirty="0" smtClean="0"/>
              <a:t>Every </a:t>
            </a:r>
            <a:r>
              <a:rPr lang="en-US" dirty="0"/>
              <a:t>object has a </a:t>
            </a:r>
            <a:r>
              <a:rPr lang="en-US" dirty="0">
                <a:solidFill>
                  <a:srgbClr val="00B0F0"/>
                </a:solidFill>
              </a:rPr>
              <a:t>distribution</a:t>
            </a:r>
            <a:r>
              <a:rPr lang="en-US" dirty="0"/>
              <a:t> associated with it across </a:t>
            </a:r>
            <a:r>
              <a:rPr lang="en-US" dirty="0" smtClean="0"/>
              <a:t>time</a:t>
            </a:r>
            <a:endParaRPr lang="en-US" dirty="0"/>
          </a:p>
          <a:p>
            <a:pPr lvl="1"/>
            <a:r>
              <a:rPr lang="en-US" dirty="0" smtClean="0"/>
              <a:t>In </a:t>
            </a:r>
            <a:r>
              <a:rPr lang="en-US" dirty="0"/>
              <a:t>a co-authorship network, an author has a distribution of research areas associated with it across </a:t>
            </a:r>
            <a:r>
              <a:rPr lang="en-US" dirty="0" smtClean="0"/>
              <a:t>years</a:t>
            </a:r>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marL="342900" lvl="1" indent="-342900">
              <a:buFont typeface="Arial" pitchFamily="34" charset="0"/>
              <a:buChar char="•"/>
            </a:pPr>
            <a:endParaRPr lang="en-US" dirty="0" smtClean="0"/>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514600"/>
            <a:ext cx="68580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2667000" y="4876800"/>
            <a:ext cx="3810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4" name="Rectangle 13"/>
              <p:cNvSpPr/>
              <p:nvPr/>
            </p:nvSpPr>
            <p:spPr>
              <a:xfrm>
                <a:off x="457200" y="4944070"/>
                <a:ext cx="8534400" cy="1200329"/>
              </a:xfrm>
              <a:prstGeom prst="rect">
                <a:avLst/>
              </a:prstGeom>
            </p:spPr>
            <p:txBody>
              <a:bodyPr wrap="square">
                <a:spAutoFit/>
              </a:bodyPr>
              <a:lstStyle/>
              <a:p>
                <a:r>
                  <a:rPr lang="pt-BR" smtClean="0">
                    <a:solidFill>
                      <a:srgbClr val="FF0000"/>
                    </a:solidFill>
                  </a:rPr>
                  <a:t>Soft sequence </a:t>
                </a:r>
                <a:r>
                  <a:rPr lang="pt-BR" smtClean="0"/>
                  <a:t>for object denoted by </a:t>
                </a:r>
                <a14:m>
                  <m:oMath xmlns:m="http://schemas.openxmlformats.org/officeDocument/2006/math">
                    <m:r>
                      <a:rPr lang="en-US" b="0" i="0" smtClean="0">
                        <a:latin typeface="Cambria Math"/>
                      </a:rPr>
                      <m:t> (</m:t>
                    </m:r>
                    <m:r>
                      <a:rPr lang="en-US" b="0" i="1" smtClean="0">
                        <a:latin typeface="Cambria Math"/>
                      </a:rPr>
                      <m:t>→)</m:t>
                    </m:r>
                  </m:oMath>
                </a14:m>
                <a:endParaRPr lang="pt-BR" smtClean="0"/>
              </a:p>
              <a:p>
                <a:r>
                  <a:rPr lang="pt-BR" smtClean="0"/>
                  <a:t>&lt;</a:t>
                </a:r>
                <a:r>
                  <a:rPr lang="pt-BR" i="1" smtClean="0"/>
                  <a:t>1</a:t>
                </a:r>
                <a:r>
                  <a:rPr lang="pt-BR" i="1"/>
                  <a:t>: (A:0.1 </a:t>
                </a:r>
                <a:r>
                  <a:rPr lang="pt-BR"/>
                  <a:t>, </a:t>
                </a:r>
                <a:r>
                  <a:rPr lang="pt-BR" i="1"/>
                  <a:t>B:0.8 </a:t>
                </a:r>
                <a:r>
                  <a:rPr lang="pt-BR"/>
                  <a:t>, </a:t>
                </a:r>
                <a:r>
                  <a:rPr lang="pt-BR" i="1"/>
                  <a:t>C:0.1) </a:t>
                </a:r>
                <a:r>
                  <a:rPr lang="pt-BR"/>
                  <a:t>, </a:t>
                </a:r>
                <a:r>
                  <a:rPr lang="pt-BR" i="1"/>
                  <a:t>2: (</a:t>
                </a:r>
                <a:r>
                  <a:rPr lang="pt-BR" i="1" smtClean="0"/>
                  <a:t>D:0.07 </a:t>
                </a:r>
                <a:r>
                  <a:rPr lang="pt-BR"/>
                  <a:t>, </a:t>
                </a:r>
                <a:r>
                  <a:rPr lang="pt-BR" i="1" smtClean="0"/>
                  <a:t>E:0.08 </a:t>
                </a:r>
                <a:r>
                  <a:rPr lang="pt-BR" smtClean="0"/>
                  <a:t>, </a:t>
                </a:r>
                <a:r>
                  <a:rPr lang="pt-BR" i="1" smtClean="0"/>
                  <a:t>F:0.85</a:t>
                </a:r>
                <a:r>
                  <a:rPr lang="pt-BR" i="1"/>
                  <a:t>) </a:t>
                </a:r>
                <a:r>
                  <a:rPr lang="pt-BR"/>
                  <a:t>, </a:t>
                </a:r>
                <a:r>
                  <a:rPr lang="pt-BR" i="1"/>
                  <a:t>3: (G:0.08 </a:t>
                </a:r>
                <a:r>
                  <a:rPr lang="pt-BR" smtClean="0"/>
                  <a:t>, </a:t>
                </a:r>
                <a:r>
                  <a:rPr lang="en-US" i="1" smtClean="0"/>
                  <a:t>H:0.8 </a:t>
                </a:r>
                <a:r>
                  <a:rPr lang="en-US"/>
                  <a:t>, </a:t>
                </a:r>
                <a:r>
                  <a:rPr lang="en-US" i="1"/>
                  <a:t>I:0.08 </a:t>
                </a:r>
                <a:r>
                  <a:rPr lang="en-US"/>
                  <a:t>, </a:t>
                </a:r>
                <a:r>
                  <a:rPr lang="en-US" i="1" smtClean="0"/>
                  <a:t>J:0.04)</a:t>
                </a:r>
                <a:r>
                  <a:rPr lang="en-US" smtClean="0"/>
                  <a:t>&gt;</a:t>
                </a:r>
              </a:p>
              <a:p>
                <a:r>
                  <a:rPr lang="en-US" smtClean="0">
                    <a:solidFill>
                      <a:srgbClr val="FF0000"/>
                    </a:solidFill>
                  </a:rPr>
                  <a:t>Hard sequence</a:t>
                </a:r>
                <a:r>
                  <a:rPr lang="en-US"/>
                  <a:t> </a:t>
                </a:r>
                <a:r>
                  <a:rPr lang="en-US" smtClean="0"/>
                  <a:t>is &lt;1:B, 2:F, 3:H&gt;</a:t>
                </a:r>
              </a:p>
              <a:p>
                <a:r>
                  <a:rPr lang="en-US" smtClean="0"/>
                  <a:t>Outliers: </a:t>
                </a:r>
                <a:r>
                  <a:rPr lang="en-US" smtClean="0">
                    <a:latin typeface="Cambria Math"/>
                    <a:ea typeface="Cambria Math"/>
                  </a:rPr>
                  <a:t>■  and </a:t>
                </a:r>
                <a:r>
                  <a:rPr lang="en-US" smtClean="0">
                    <a:latin typeface="Cambria Math"/>
                    <a:ea typeface="Cambria Math"/>
                    <a:sym typeface="Wingdings"/>
                  </a:rPr>
                  <a:t></a:t>
                </a:r>
                <a:endParaRPr lang="en-US"/>
              </a:p>
            </p:txBody>
          </p:sp>
        </mc:Choice>
        <mc:Fallback>
          <p:sp>
            <p:nvSpPr>
              <p:cNvPr id="14" name="Rectangle 13"/>
              <p:cNvSpPr>
                <a:spLocks noRot="1" noChangeAspect="1" noMove="1" noResize="1" noEditPoints="1" noAdjustHandles="1" noChangeArrowheads="1" noChangeShapeType="1" noTextEdit="1"/>
              </p:cNvSpPr>
              <p:nvPr/>
            </p:nvSpPr>
            <p:spPr>
              <a:xfrm>
                <a:off x="457200" y="4944070"/>
                <a:ext cx="8534400" cy="1200329"/>
              </a:xfrm>
              <a:prstGeom prst="rect">
                <a:avLst/>
              </a:prstGeom>
              <a:blipFill rotWithShape="0">
                <a:blip r:embed="rId3"/>
                <a:stretch>
                  <a:fillRect l="-571" t="-2538" b="-7107"/>
                </a:stretch>
              </a:blipFill>
            </p:spPr>
            <p:txBody>
              <a:bodyPr/>
              <a:lstStyle/>
              <a:p>
                <a:r>
                  <a:rPr lang="en-US">
                    <a:noFill/>
                  </a:rPr>
                  <a:t> </a:t>
                </a:r>
              </a:p>
            </p:txBody>
          </p:sp>
        </mc:Fallback>
      </mc:AlternateContent>
      <p:sp>
        <p:nvSpPr>
          <p:cNvPr id="15" name="Oval 14"/>
          <p:cNvSpPr/>
          <p:nvPr/>
        </p:nvSpPr>
        <p:spPr>
          <a:xfrm>
            <a:off x="2667000" y="3200400"/>
            <a:ext cx="381000" cy="3810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800600" y="3124200"/>
            <a:ext cx="762000" cy="685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400800" y="3591464"/>
            <a:ext cx="457200" cy="447136"/>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a:stCxn id="15" idx="0"/>
            <a:endCxn id="16" idx="0"/>
          </p:cNvCxnSpPr>
          <p:nvPr/>
        </p:nvCxnSpPr>
        <p:spPr>
          <a:xfrm flipV="1">
            <a:off x="2857500" y="3124200"/>
            <a:ext cx="2324100" cy="76200"/>
          </a:xfrm>
          <a:prstGeom prst="line">
            <a:avLst/>
          </a:prstGeom>
          <a:ln w="508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16" idx="4"/>
          </p:cNvCxnSpPr>
          <p:nvPr/>
        </p:nvCxnSpPr>
        <p:spPr>
          <a:xfrm>
            <a:off x="2857500" y="3591464"/>
            <a:ext cx="2324100" cy="218536"/>
          </a:xfrm>
          <a:prstGeom prst="line">
            <a:avLst/>
          </a:prstGeom>
          <a:ln w="508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6" idx="0"/>
          </p:cNvCxnSpPr>
          <p:nvPr/>
        </p:nvCxnSpPr>
        <p:spPr>
          <a:xfrm>
            <a:off x="5181600" y="3124200"/>
            <a:ext cx="1447800" cy="457200"/>
          </a:xfrm>
          <a:prstGeom prst="line">
            <a:avLst/>
          </a:prstGeom>
          <a:ln w="508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6" idx="4"/>
            <a:endCxn id="17" idx="4"/>
          </p:cNvCxnSpPr>
          <p:nvPr/>
        </p:nvCxnSpPr>
        <p:spPr>
          <a:xfrm>
            <a:off x="5181600" y="3810000"/>
            <a:ext cx="1447800" cy="228600"/>
          </a:xfrm>
          <a:prstGeom prst="line">
            <a:avLst/>
          </a:prstGeom>
          <a:ln w="5080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1865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Problem Formulation</a:t>
            </a:r>
            <a:endParaRPr lang="en-US"/>
          </a:p>
        </p:txBody>
      </p:sp>
      <p:sp>
        <p:nvSpPr>
          <p:cNvPr id="4" name="Slide Number Placeholder 3"/>
          <p:cNvSpPr>
            <a:spLocks noGrp="1"/>
          </p:cNvSpPr>
          <p:nvPr>
            <p:ph type="sldNum" sz="quarter" idx="12"/>
          </p:nvPr>
        </p:nvSpPr>
        <p:spPr/>
        <p:txBody>
          <a:bodyPr/>
          <a:lstStyle/>
          <a:p>
            <a:fld id="{8D4A95AB-7B14-4CE2-8EF6-8DDF97F0F3DA}" type="slidenum">
              <a:rPr lang="en-US" smtClean="0"/>
              <a:pPr/>
              <a:t>104</a:t>
            </a:fld>
            <a:endParaRPr lang="en-US"/>
          </a:p>
        </p:txBody>
      </p:sp>
      <p:sp>
        <p:nvSpPr>
          <p:cNvPr id="3" name="Content Placeholder 2"/>
          <p:cNvSpPr>
            <a:spLocks noGrp="1"/>
          </p:cNvSpPr>
          <p:nvPr>
            <p:ph idx="13"/>
          </p:nvPr>
        </p:nvSpPr>
        <p:spPr/>
        <p:txBody>
          <a:bodyPr>
            <a:normAutofit fontScale="92500" lnSpcReduction="10000"/>
          </a:bodyPr>
          <a:lstStyle/>
          <a:p>
            <a:r>
              <a:rPr lang="en-US" dirty="0" smtClean="0">
                <a:solidFill>
                  <a:srgbClr val="00B0F0"/>
                </a:solidFill>
              </a:rPr>
              <a:t>Problem </a:t>
            </a:r>
          </a:p>
          <a:p>
            <a:pPr lvl="1"/>
            <a:r>
              <a:rPr lang="en-US" dirty="0" smtClean="0">
                <a:solidFill>
                  <a:srgbClr val="00B050"/>
                </a:solidFill>
              </a:rPr>
              <a:t>Input</a:t>
            </a:r>
            <a:r>
              <a:rPr lang="en-US" dirty="0"/>
              <a:t>: Soft sequences (each of length T) for N objects, denoted by matrix </a:t>
            </a:r>
            <a:r>
              <a:rPr lang="en-US" dirty="0" smtClean="0"/>
              <a:t>S</a:t>
            </a:r>
          </a:p>
          <a:p>
            <a:pPr lvl="1"/>
            <a:r>
              <a:rPr lang="en-US" dirty="0">
                <a:solidFill>
                  <a:srgbClr val="00B050"/>
                </a:solidFill>
              </a:rPr>
              <a:t>Output</a:t>
            </a:r>
            <a:r>
              <a:rPr lang="en-US" dirty="0"/>
              <a:t>: Set of </a:t>
            </a:r>
            <a:r>
              <a:rPr lang="en-US" i="1" dirty="0" err="1"/>
              <a:t>CTOutlier</a:t>
            </a:r>
            <a:r>
              <a:rPr lang="en-US" i="1" dirty="0"/>
              <a:t> </a:t>
            </a:r>
            <a:r>
              <a:rPr lang="en-US" dirty="0" smtClean="0"/>
              <a:t>objects</a:t>
            </a:r>
          </a:p>
          <a:p>
            <a:r>
              <a:rPr lang="en-US" dirty="0" err="1" smtClean="0">
                <a:solidFill>
                  <a:srgbClr val="00B0F0"/>
                </a:solidFill>
              </a:rPr>
              <a:t>SubProblems</a:t>
            </a:r>
            <a:endParaRPr lang="en-US" dirty="0" smtClean="0">
              <a:solidFill>
                <a:srgbClr val="00B0F0"/>
              </a:solidFill>
            </a:endParaRPr>
          </a:p>
          <a:p>
            <a:pPr lvl="1"/>
            <a:r>
              <a:rPr lang="en-US" dirty="0" smtClean="0">
                <a:solidFill>
                  <a:srgbClr val="00B0F0"/>
                </a:solidFill>
              </a:rPr>
              <a:t>Pattern Extraction</a:t>
            </a:r>
          </a:p>
          <a:p>
            <a:pPr lvl="2"/>
            <a:r>
              <a:rPr lang="en-US" dirty="0">
                <a:solidFill>
                  <a:srgbClr val="00B050"/>
                </a:solidFill>
              </a:rPr>
              <a:t>Input</a:t>
            </a:r>
            <a:r>
              <a:rPr lang="en-US" dirty="0"/>
              <a:t>: Soft sequences </a:t>
            </a:r>
            <a:r>
              <a:rPr lang="en-US" dirty="0" smtClean="0"/>
              <a:t>(S)</a:t>
            </a:r>
            <a:endParaRPr lang="en-US" dirty="0"/>
          </a:p>
          <a:p>
            <a:pPr lvl="2"/>
            <a:r>
              <a:rPr lang="en-US" dirty="0" smtClean="0">
                <a:solidFill>
                  <a:srgbClr val="00B050"/>
                </a:solidFill>
              </a:rPr>
              <a:t>Output</a:t>
            </a:r>
            <a:r>
              <a:rPr lang="en-US" dirty="0"/>
              <a:t>: Frequent </a:t>
            </a:r>
            <a:r>
              <a:rPr lang="en-US" dirty="0" smtClean="0"/>
              <a:t>soft patterns (P)</a:t>
            </a:r>
          </a:p>
          <a:p>
            <a:pPr lvl="1"/>
            <a:r>
              <a:rPr lang="en-US" dirty="0" smtClean="0">
                <a:solidFill>
                  <a:srgbClr val="00B0F0"/>
                </a:solidFill>
              </a:rPr>
              <a:t>Outlier Detection</a:t>
            </a:r>
          </a:p>
          <a:p>
            <a:pPr lvl="2"/>
            <a:r>
              <a:rPr lang="en-US" dirty="0" smtClean="0">
                <a:solidFill>
                  <a:srgbClr val="00B050"/>
                </a:solidFill>
              </a:rPr>
              <a:t>Input</a:t>
            </a:r>
            <a:r>
              <a:rPr lang="en-US" dirty="0" smtClean="0"/>
              <a:t>: Frequent </a:t>
            </a:r>
            <a:r>
              <a:rPr lang="en-US" dirty="0"/>
              <a:t>soft patterns </a:t>
            </a:r>
            <a:r>
              <a:rPr lang="en-US" dirty="0" smtClean="0"/>
              <a:t>(P)</a:t>
            </a:r>
          </a:p>
          <a:p>
            <a:pPr lvl="2"/>
            <a:r>
              <a:rPr lang="en-US" dirty="0" smtClean="0">
                <a:solidFill>
                  <a:srgbClr val="00B050"/>
                </a:solidFill>
              </a:rPr>
              <a:t>Output</a:t>
            </a:r>
            <a:r>
              <a:rPr lang="en-US" dirty="0" smtClean="0"/>
              <a:t>: </a:t>
            </a:r>
            <a:r>
              <a:rPr lang="en-US" dirty="0"/>
              <a:t>Set of </a:t>
            </a:r>
            <a:r>
              <a:rPr lang="en-US" i="1" dirty="0" err="1"/>
              <a:t>CTOutlier</a:t>
            </a:r>
            <a:r>
              <a:rPr lang="en-US" i="1" dirty="0"/>
              <a:t> </a:t>
            </a:r>
            <a:r>
              <a:rPr lang="en-US" dirty="0" smtClean="0"/>
              <a:t>objects</a:t>
            </a:r>
          </a:p>
        </p:txBody>
      </p:sp>
      <p:sp>
        <p:nvSpPr>
          <p:cNvPr id="5" name="Footer Placeholder 4"/>
          <p:cNvSpPr>
            <a:spLocks noGrp="1"/>
          </p:cNvSpPr>
          <p:nvPr>
            <p:ph type="ftr" sz="quarter" idx="3"/>
          </p:nvPr>
        </p:nvSpPr>
        <p:spPr/>
        <p:txBody>
          <a:bodyPr/>
          <a:lstStyle/>
          <a:p>
            <a:r>
              <a:rPr lang="en-US" smtClean="0"/>
              <a:t>gmanish@microsoft.com, jing@buffalo.edu, charu@us.ibm.com, hanj@cs.uiuc.edu</a:t>
            </a:r>
            <a:endParaRPr lang="en-US" dirty="0"/>
          </a:p>
        </p:txBody>
      </p:sp>
    </p:spTree>
    <p:extLst>
      <p:ext uri="{BB962C8B-B14F-4D97-AF65-F5344CB8AC3E}">
        <p14:creationId xmlns:p14="http://schemas.microsoft.com/office/powerpoint/2010/main" val="4940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Benefits of Soft Patterns </a:t>
            </a:r>
            <a:endParaRPr lang="en-US" sz="2200"/>
          </a:p>
        </p:txBody>
      </p:sp>
      <p:sp>
        <p:nvSpPr>
          <p:cNvPr id="3" name="Slide Number Placeholder 2"/>
          <p:cNvSpPr>
            <a:spLocks noGrp="1"/>
          </p:cNvSpPr>
          <p:nvPr>
            <p:ph type="sldNum" sz="quarter" idx="12"/>
          </p:nvPr>
        </p:nvSpPr>
        <p:spPr/>
        <p:txBody>
          <a:bodyPr/>
          <a:lstStyle/>
          <a:p>
            <a:fld id="{8D4A95AB-7B14-4CE2-8EF6-8DDF97F0F3DA}" type="slidenum">
              <a:rPr lang="en-US" smtClean="0"/>
              <a:pPr/>
              <a:t>105</a:t>
            </a:fld>
            <a:endParaRPr lang="en-US"/>
          </a:p>
        </p:txBody>
      </p:sp>
      <p:cxnSp>
        <p:nvCxnSpPr>
          <p:cNvPr id="5" name="Straight Connector 4"/>
          <p:cNvCxnSpPr/>
          <p:nvPr/>
        </p:nvCxnSpPr>
        <p:spPr>
          <a:xfrm>
            <a:off x="1447800" y="1752600"/>
            <a:ext cx="0" cy="381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343400" y="1752600"/>
            <a:ext cx="0" cy="381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838200" y="5943600"/>
            <a:ext cx="6858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924800" y="5791200"/>
            <a:ext cx="657552" cy="369332"/>
          </a:xfrm>
          <a:prstGeom prst="rect">
            <a:avLst/>
          </a:prstGeom>
          <a:noFill/>
        </p:spPr>
        <p:txBody>
          <a:bodyPr wrap="none" rtlCol="0">
            <a:spAutoFit/>
          </a:bodyPr>
          <a:lstStyle/>
          <a:p>
            <a:r>
              <a:rPr lang="en-US" b="1" smtClean="0"/>
              <a:t>Time</a:t>
            </a:r>
            <a:endParaRPr lang="en-US" b="1"/>
          </a:p>
        </p:txBody>
      </p:sp>
      <p:sp>
        <p:nvSpPr>
          <p:cNvPr id="12" name="TextBox 11"/>
          <p:cNvSpPr txBox="1"/>
          <p:nvPr/>
        </p:nvSpPr>
        <p:spPr>
          <a:xfrm>
            <a:off x="1298514" y="5638800"/>
            <a:ext cx="301686" cy="369332"/>
          </a:xfrm>
          <a:prstGeom prst="rect">
            <a:avLst/>
          </a:prstGeom>
          <a:noFill/>
        </p:spPr>
        <p:txBody>
          <a:bodyPr wrap="none" rtlCol="0">
            <a:spAutoFit/>
          </a:bodyPr>
          <a:lstStyle/>
          <a:p>
            <a:r>
              <a:rPr lang="en-US" b="1" smtClean="0"/>
              <a:t>0</a:t>
            </a:r>
            <a:endParaRPr lang="en-US" b="1"/>
          </a:p>
        </p:txBody>
      </p:sp>
      <p:sp>
        <p:nvSpPr>
          <p:cNvPr id="13" name="TextBox 12"/>
          <p:cNvSpPr txBox="1"/>
          <p:nvPr/>
        </p:nvSpPr>
        <p:spPr>
          <a:xfrm>
            <a:off x="4194114" y="5638800"/>
            <a:ext cx="301686" cy="369332"/>
          </a:xfrm>
          <a:prstGeom prst="rect">
            <a:avLst/>
          </a:prstGeom>
          <a:noFill/>
        </p:spPr>
        <p:txBody>
          <a:bodyPr wrap="none" rtlCol="0">
            <a:spAutoFit/>
          </a:bodyPr>
          <a:lstStyle/>
          <a:p>
            <a:r>
              <a:rPr lang="en-US" b="1"/>
              <a:t>1</a:t>
            </a:r>
          </a:p>
        </p:txBody>
      </p:sp>
      <p:sp>
        <p:nvSpPr>
          <p:cNvPr id="35" name="TextBox 34"/>
          <p:cNvSpPr txBox="1"/>
          <p:nvPr/>
        </p:nvSpPr>
        <p:spPr>
          <a:xfrm>
            <a:off x="1109475" y="1828800"/>
            <a:ext cx="643125" cy="553998"/>
          </a:xfrm>
          <a:prstGeom prst="rect">
            <a:avLst/>
          </a:prstGeom>
          <a:noFill/>
        </p:spPr>
        <p:txBody>
          <a:bodyPr wrap="none" rtlCol="0">
            <a:spAutoFit/>
          </a:bodyPr>
          <a:lstStyle/>
          <a:p>
            <a:r>
              <a:rPr lang="en-US" sz="3000" b="1" smtClean="0"/>
              <a:t>DB</a:t>
            </a:r>
            <a:endParaRPr lang="en-US" sz="3000" b="1"/>
          </a:p>
        </p:txBody>
      </p:sp>
      <p:sp>
        <p:nvSpPr>
          <p:cNvPr id="36" name="TextBox 35"/>
          <p:cNvSpPr txBox="1"/>
          <p:nvPr/>
        </p:nvSpPr>
        <p:spPr>
          <a:xfrm>
            <a:off x="3962400" y="1828800"/>
            <a:ext cx="763351" cy="553998"/>
          </a:xfrm>
          <a:prstGeom prst="rect">
            <a:avLst/>
          </a:prstGeom>
          <a:noFill/>
        </p:spPr>
        <p:txBody>
          <a:bodyPr wrap="none" rtlCol="0">
            <a:spAutoFit/>
          </a:bodyPr>
          <a:lstStyle/>
          <a:p>
            <a:r>
              <a:rPr lang="en-US" sz="3000" b="1" smtClean="0"/>
              <a:t>DM</a:t>
            </a:r>
            <a:endParaRPr lang="en-US" sz="3000" b="1"/>
          </a:p>
        </p:txBody>
      </p:sp>
      <p:sp>
        <p:nvSpPr>
          <p:cNvPr id="37" name="TextBox 36"/>
          <p:cNvSpPr txBox="1"/>
          <p:nvPr/>
        </p:nvSpPr>
        <p:spPr>
          <a:xfrm>
            <a:off x="6595359" y="1905000"/>
            <a:ext cx="1405641" cy="369332"/>
          </a:xfrm>
          <a:prstGeom prst="rect">
            <a:avLst/>
          </a:prstGeom>
          <a:noFill/>
        </p:spPr>
        <p:txBody>
          <a:bodyPr wrap="none" rtlCol="0">
            <a:spAutoFit/>
          </a:bodyPr>
          <a:lstStyle/>
          <a:p>
            <a:r>
              <a:rPr lang="en-US" b="1" smtClean="0">
                <a:solidFill>
                  <a:srgbClr val="FF0000"/>
                </a:solidFill>
              </a:rPr>
              <a:t>Hard Pattern</a:t>
            </a:r>
            <a:endParaRPr lang="en-US" b="1">
              <a:solidFill>
                <a:srgbClr val="FF0000"/>
              </a:solidFill>
            </a:endParaRPr>
          </a:p>
        </p:txBody>
      </p:sp>
      <p:cxnSp>
        <p:nvCxnSpPr>
          <p:cNvPr id="39" name="Straight Arrow Connector 38"/>
          <p:cNvCxnSpPr>
            <a:stCxn id="35" idx="3"/>
            <a:endCxn id="36" idx="1"/>
          </p:cNvCxnSpPr>
          <p:nvPr/>
        </p:nvCxnSpPr>
        <p:spPr>
          <a:xfrm>
            <a:off x="1752600" y="2105799"/>
            <a:ext cx="2209800" cy="0"/>
          </a:xfrm>
          <a:prstGeom prst="straightConnector1">
            <a:avLst/>
          </a:prstGeom>
          <a:ln w="508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762000" y="2590800"/>
            <a:ext cx="1514517" cy="1477328"/>
          </a:xfrm>
          <a:prstGeom prst="rect">
            <a:avLst/>
          </a:prstGeom>
          <a:noFill/>
        </p:spPr>
        <p:txBody>
          <a:bodyPr wrap="none" rtlCol="0">
            <a:spAutoFit/>
          </a:bodyPr>
          <a:lstStyle/>
          <a:p>
            <a:r>
              <a:rPr lang="en-US" sz="3000" b="1" smtClean="0"/>
              <a:t>DB:0.5</a:t>
            </a:r>
          </a:p>
          <a:p>
            <a:r>
              <a:rPr lang="en-US" sz="3000" b="1" smtClean="0"/>
              <a:t>Sys:0.3</a:t>
            </a:r>
          </a:p>
          <a:p>
            <a:r>
              <a:rPr lang="en-US" sz="3000" b="1" smtClean="0"/>
              <a:t>Arch:0.2</a:t>
            </a:r>
            <a:endParaRPr lang="en-US" sz="3000" b="1"/>
          </a:p>
        </p:txBody>
      </p:sp>
      <p:sp>
        <p:nvSpPr>
          <p:cNvPr id="41" name="TextBox 40"/>
          <p:cNvSpPr txBox="1"/>
          <p:nvPr/>
        </p:nvSpPr>
        <p:spPr>
          <a:xfrm>
            <a:off x="3667083" y="2590800"/>
            <a:ext cx="1362874" cy="1477328"/>
          </a:xfrm>
          <a:prstGeom prst="rect">
            <a:avLst/>
          </a:prstGeom>
          <a:noFill/>
        </p:spPr>
        <p:txBody>
          <a:bodyPr wrap="none" rtlCol="0">
            <a:spAutoFit/>
          </a:bodyPr>
          <a:lstStyle/>
          <a:p>
            <a:r>
              <a:rPr lang="en-US" sz="3000" b="1" smtClean="0"/>
              <a:t>DM:0.5</a:t>
            </a:r>
          </a:p>
          <a:p>
            <a:r>
              <a:rPr lang="en-US" sz="3000" b="1" smtClean="0"/>
              <a:t>DB:0.3</a:t>
            </a:r>
          </a:p>
          <a:p>
            <a:r>
              <a:rPr lang="en-US" sz="3000" b="1" smtClean="0"/>
              <a:t>Sys:0.2</a:t>
            </a:r>
            <a:endParaRPr lang="en-US" sz="3000" b="1"/>
          </a:p>
        </p:txBody>
      </p:sp>
      <p:sp>
        <p:nvSpPr>
          <p:cNvPr id="42" name="TextBox 41"/>
          <p:cNvSpPr txBox="1"/>
          <p:nvPr/>
        </p:nvSpPr>
        <p:spPr>
          <a:xfrm>
            <a:off x="839528" y="4475202"/>
            <a:ext cx="1294072" cy="1015663"/>
          </a:xfrm>
          <a:prstGeom prst="rect">
            <a:avLst/>
          </a:prstGeom>
          <a:noFill/>
        </p:spPr>
        <p:txBody>
          <a:bodyPr wrap="none" rtlCol="0">
            <a:spAutoFit/>
          </a:bodyPr>
          <a:lstStyle/>
          <a:p>
            <a:r>
              <a:rPr lang="en-US" sz="3000" b="1" smtClean="0"/>
              <a:t>DB:0.9</a:t>
            </a:r>
          </a:p>
          <a:p>
            <a:r>
              <a:rPr lang="en-US" sz="3000" b="1" smtClean="0"/>
              <a:t>Sys:0.1</a:t>
            </a:r>
            <a:endParaRPr lang="en-US" sz="3000" b="1"/>
          </a:p>
        </p:txBody>
      </p:sp>
      <p:sp>
        <p:nvSpPr>
          <p:cNvPr id="43" name="TextBox 42"/>
          <p:cNvSpPr txBox="1"/>
          <p:nvPr/>
        </p:nvSpPr>
        <p:spPr>
          <a:xfrm>
            <a:off x="3733800" y="4475202"/>
            <a:ext cx="1362874" cy="1015663"/>
          </a:xfrm>
          <a:prstGeom prst="rect">
            <a:avLst/>
          </a:prstGeom>
          <a:noFill/>
        </p:spPr>
        <p:txBody>
          <a:bodyPr wrap="none" rtlCol="0">
            <a:spAutoFit/>
          </a:bodyPr>
          <a:lstStyle/>
          <a:p>
            <a:r>
              <a:rPr lang="en-US" sz="3000" b="1" smtClean="0"/>
              <a:t>DM:0.9</a:t>
            </a:r>
          </a:p>
          <a:p>
            <a:r>
              <a:rPr lang="en-US" sz="3000" b="1" smtClean="0"/>
              <a:t>DB:0.1</a:t>
            </a:r>
            <a:endParaRPr lang="en-US" sz="3000" b="1"/>
          </a:p>
        </p:txBody>
      </p:sp>
      <p:cxnSp>
        <p:nvCxnSpPr>
          <p:cNvPr id="44" name="Straight Arrow Connector 43"/>
          <p:cNvCxnSpPr>
            <a:stCxn id="42" idx="3"/>
            <a:endCxn id="43" idx="1"/>
          </p:cNvCxnSpPr>
          <p:nvPr/>
        </p:nvCxnSpPr>
        <p:spPr>
          <a:xfrm>
            <a:off x="2133600" y="4983034"/>
            <a:ext cx="16002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endCxn id="41" idx="1"/>
          </p:cNvCxnSpPr>
          <p:nvPr/>
        </p:nvCxnSpPr>
        <p:spPr>
          <a:xfrm>
            <a:off x="2052613" y="3329464"/>
            <a:ext cx="1614470" cy="0"/>
          </a:xfrm>
          <a:prstGeom prst="straightConnector1">
            <a:avLst/>
          </a:prstGeom>
          <a:ln w="50800">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48" name="Picture 4" descr="https://encrypted-tbn0.google.com/images?q=tbn:ANd9GcTJJHJgP5TxJmX7OOxgqE0M31SRtuXJ9TGZIouMzv647fS4-zM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7400" y="2819400"/>
            <a:ext cx="899143" cy="871538"/>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4956" y="4562475"/>
            <a:ext cx="771525"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Right Brace 49"/>
          <p:cNvSpPr/>
          <p:nvPr/>
        </p:nvSpPr>
        <p:spPr>
          <a:xfrm>
            <a:off x="6766543" y="2590799"/>
            <a:ext cx="624857" cy="2900065"/>
          </a:xfrm>
          <a:prstGeom prst="rightBrace">
            <a:avLst/>
          </a:prstGeom>
          <a:ln w="508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7030A0"/>
              </a:solidFill>
            </a:endParaRPr>
          </a:p>
        </p:txBody>
      </p:sp>
      <p:sp>
        <p:nvSpPr>
          <p:cNvPr id="51" name="TextBox 50"/>
          <p:cNvSpPr txBox="1"/>
          <p:nvPr/>
        </p:nvSpPr>
        <p:spPr>
          <a:xfrm>
            <a:off x="7391400" y="3544669"/>
            <a:ext cx="982064" cy="646331"/>
          </a:xfrm>
          <a:prstGeom prst="rect">
            <a:avLst/>
          </a:prstGeom>
          <a:noFill/>
        </p:spPr>
        <p:txBody>
          <a:bodyPr wrap="none" rtlCol="0">
            <a:spAutoFit/>
          </a:bodyPr>
          <a:lstStyle/>
          <a:p>
            <a:pPr algn="ctr"/>
            <a:r>
              <a:rPr lang="en-US" b="1" smtClean="0">
                <a:solidFill>
                  <a:srgbClr val="FF0000"/>
                </a:solidFill>
              </a:rPr>
              <a:t>Soft</a:t>
            </a:r>
          </a:p>
          <a:p>
            <a:pPr algn="ctr"/>
            <a:r>
              <a:rPr lang="en-US" b="1" smtClean="0">
                <a:solidFill>
                  <a:srgbClr val="FF0000"/>
                </a:solidFill>
              </a:rPr>
              <a:t>Patterns</a:t>
            </a:r>
            <a:endParaRPr lang="en-US" b="1">
              <a:solidFill>
                <a:srgbClr val="FF0000"/>
              </a:solidFill>
            </a:endParaRPr>
          </a:p>
        </p:txBody>
      </p:sp>
      <p:pic>
        <p:nvPicPr>
          <p:cNvPr id="27" name="Picture 2" descr="https://encrypted-tbn1.google.com/images?q=tbn:ANd9GcRlOP9WuwAGlGkTkQBLSat2c9d9xBjIUm37EjkTYxTk51e_1wQhzw"/>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81900" y="4144834"/>
            <a:ext cx="8382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https://encrypted-tbn3.google.com/images?q=tbn:ANd9GcTQXYX8oWLxWf1yqOjcXdpT7FgGmv6io5_KTm4fMPRO6I12l_6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77200" y="1760383"/>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ular Callout 28"/>
          <p:cNvSpPr/>
          <p:nvPr/>
        </p:nvSpPr>
        <p:spPr>
          <a:xfrm>
            <a:off x="6362700" y="992841"/>
            <a:ext cx="2133600" cy="762000"/>
          </a:xfrm>
          <a:prstGeom prst="wedgeRectCallout">
            <a:avLst>
              <a:gd name="adj1" fmla="val -111145"/>
              <a:gd name="adj2" fmla="val 8953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6384953" y="970755"/>
            <a:ext cx="2111347" cy="707886"/>
          </a:xfrm>
          <a:prstGeom prst="rect">
            <a:avLst/>
          </a:prstGeom>
          <a:noFill/>
        </p:spPr>
        <p:txBody>
          <a:bodyPr wrap="none" rtlCol="0">
            <a:spAutoFit/>
          </a:bodyPr>
          <a:lstStyle/>
          <a:p>
            <a:r>
              <a:rPr lang="en-US" sz="4000" b="1" smtClean="0">
                <a:solidFill>
                  <a:srgbClr val="FF0000"/>
                </a:solidFill>
              </a:rPr>
              <a:t>Data loss</a:t>
            </a:r>
            <a:endParaRPr lang="en-US" sz="4000" b="1">
              <a:solidFill>
                <a:srgbClr val="FF0000"/>
              </a:solidFill>
            </a:endParaRPr>
          </a:p>
        </p:txBody>
      </p:sp>
      <p:sp>
        <p:nvSpPr>
          <p:cNvPr id="6" name="Footer Placeholder 5"/>
          <p:cNvSpPr>
            <a:spLocks noGrp="1"/>
          </p:cNvSpPr>
          <p:nvPr>
            <p:ph type="ftr" sz="quarter" idx="3"/>
          </p:nvPr>
        </p:nvSpPr>
        <p:spPr/>
        <p:txBody>
          <a:bodyPr/>
          <a:lstStyle/>
          <a:p>
            <a:r>
              <a:rPr lang="en-US" smtClean="0"/>
              <a:t>gmanish@microsoft.com, jing@buffalo.edu, charu@us.ibm.com, hanj@cs.uiuc.edu</a:t>
            </a:r>
            <a:endParaRPr lang="en-US" dirty="0"/>
          </a:p>
        </p:txBody>
      </p:sp>
    </p:spTree>
    <p:extLst>
      <p:ext uri="{BB962C8B-B14F-4D97-AF65-F5344CB8AC3E}">
        <p14:creationId xmlns:p14="http://schemas.microsoft.com/office/powerpoint/2010/main" val="114289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50" grpId="0" animBg="1"/>
      <p:bldP spid="51" grpId="0"/>
      <p:bldP spid="29" grpId="0" animBg="1"/>
      <p:bldP spid="30"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Support Computation for Soft </a:t>
            </a:r>
            <a:r>
              <a:rPr lang="en-US"/>
              <a:t>P</a:t>
            </a:r>
            <a:r>
              <a:rPr lang="en-US" smtClean="0"/>
              <a:t>atterns</a:t>
            </a:r>
            <a:endParaRPr lang="en-US"/>
          </a:p>
        </p:txBody>
      </p:sp>
      <p:sp>
        <p:nvSpPr>
          <p:cNvPr id="10" name="Slide Number Placeholder 9"/>
          <p:cNvSpPr>
            <a:spLocks noGrp="1"/>
          </p:cNvSpPr>
          <p:nvPr>
            <p:ph type="sldNum" sz="quarter" idx="12"/>
          </p:nvPr>
        </p:nvSpPr>
        <p:spPr/>
        <p:txBody>
          <a:bodyPr/>
          <a:lstStyle/>
          <a:p>
            <a:fld id="{8D4A95AB-7B14-4CE2-8EF6-8DDF97F0F3DA}" type="slidenum">
              <a:rPr lang="en-US" smtClean="0"/>
              <a:pPr/>
              <a:t>106</a:t>
            </a:fld>
            <a:endParaRPr lang="en-US"/>
          </a:p>
        </p:txBody>
      </p:sp>
      <p:sp>
        <p:nvSpPr>
          <p:cNvPr id="7" name="Cloud 6"/>
          <p:cNvSpPr/>
          <p:nvPr/>
        </p:nvSpPr>
        <p:spPr>
          <a:xfrm>
            <a:off x="6777318" y="2743200"/>
            <a:ext cx="2209800" cy="3429000"/>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001436" y="4343400"/>
            <a:ext cx="1219200" cy="1143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611036" y="491490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310718" y="4953985"/>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stCxn id="9" idx="3"/>
            <a:endCxn id="12" idx="4"/>
          </p:cNvCxnSpPr>
          <p:nvPr/>
        </p:nvCxnSpPr>
        <p:spPr>
          <a:xfrm flipH="1">
            <a:off x="7333578" y="4953924"/>
            <a:ext cx="284153" cy="45780"/>
          </a:xfrm>
          <a:prstGeom prst="line">
            <a:avLst/>
          </a:prstGeom>
          <a:ln w="50800">
            <a:solidFill>
              <a:srgbClr val="0EAE0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9" idx="4"/>
            <a:endCxn id="8" idx="4"/>
          </p:cNvCxnSpPr>
          <p:nvPr/>
        </p:nvCxnSpPr>
        <p:spPr>
          <a:xfrm flipH="1">
            <a:off x="7611036" y="4960619"/>
            <a:ext cx="22860" cy="525781"/>
          </a:xfrm>
          <a:prstGeom prst="line">
            <a:avLst/>
          </a:prstGeom>
          <a:ln w="508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450260" y="1922690"/>
            <a:ext cx="1066800" cy="533400"/>
          </a:xfrm>
          <a:prstGeom prst="rect">
            <a:avLst/>
          </a:prstGeom>
          <a:solidFill>
            <a:srgbClr val="92D05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745660" y="2384372"/>
            <a:ext cx="533400" cy="266700"/>
          </a:xfrm>
          <a:prstGeom prst="rect">
            <a:avLst/>
          </a:prstGeom>
          <a:solidFill>
            <a:srgbClr val="92D05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422060" y="1676400"/>
            <a:ext cx="381000" cy="512990"/>
          </a:xfrm>
          <a:prstGeom prst="rect">
            <a:avLst/>
          </a:prstGeom>
          <a:solidFill>
            <a:srgbClr val="92D05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799362" y="1676400"/>
            <a:ext cx="1626395" cy="533400"/>
          </a:xfrm>
          <a:prstGeom prst="rect">
            <a:avLst/>
          </a:prstGeom>
          <a:solidFill>
            <a:srgbClr val="92D05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812460" y="2227490"/>
            <a:ext cx="1626395" cy="515710"/>
          </a:xfrm>
          <a:prstGeom prst="rect">
            <a:avLst/>
          </a:prstGeom>
          <a:solidFill>
            <a:schemeClr val="accent6">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6" name="TextBox 15"/>
              <p:cNvSpPr txBox="1"/>
              <p:nvPr/>
            </p:nvSpPr>
            <p:spPr>
              <a:xfrm>
                <a:off x="4044334" y="1524000"/>
                <a:ext cx="4929748" cy="1389290"/>
              </a:xfrm>
              <a:prstGeom prst="rect">
                <a:avLst/>
              </a:prstGeom>
              <a:noFill/>
            </p:spPr>
            <p:txBody>
              <a:bodyPr wrap="none" lIns="407099" tIns="203549" rIns="407099" bIns="203549"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a:rPr>
                        <m:t>𝑠𝑢𝑝</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a:rPr>
                                <m:t>𝑃</m:t>
                              </m:r>
                            </m:e>
                            <m:sub>
                              <m:sSub>
                                <m:sSubPr>
                                  <m:ctrlPr>
                                    <a:rPr lang="en-US" sz="2000" i="1">
                                      <a:latin typeface="Cambria Math" panose="02040503050406030204" pitchFamily="18" charset="0"/>
                                    </a:rPr>
                                  </m:ctrlPr>
                                </m:sSubPr>
                                <m:e>
                                  <m:r>
                                    <a:rPr lang="en-US" sz="2000" i="1">
                                      <a:latin typeface="Cambria Math"/>
                                    </a:rPr>
                                    <m:t>𝑡</m:t>
                                  </m:r>
                                </m:e>
                                <m:sub>
                                  <m:r>
                                    <a:rPr lang="en-US" sz="2000" i="1">
                                      <a:latin typeface="Cambria Math"/>
                                    </a:rPr>
                                    <m:t>𝑝</m:t>
                                  </m:r>
                                </m:sub>
                              </m:sSub>
                            </m:sub>
                          </m:sSub>
                        </m:e>
                      </m:d>
                      <m:r>
                        <a:rPr lang="en-US" sz="2000" i="1">
                          <a:latin typeface="Cambria Math"/>
                        </a:rPr>
                        <m:t>=</m:t>
                      </m:r>
                      <m:nary>
                        <m:naryPr>
                          <m:chr m:val="∑"/>
                          <m:ctrlPr>
                            <a:rPr lang="en-US" sz="2000" i="1">
                              <a:latin typeface="Cambria Math" panose="02040503050406030204" pitchFamily="18" charset="0"/>
                            </a:rPr>
                          </m:ctrlPr>
                        </m:naryPr>
                        <m:sub>
                          <m:r>
                            <m:rPr>
                              <m:brk m:alnAt="23"/>
                            </m:rPr>
                            <a:rPr lang="en-US" sz="2000" i="1">
                              <a:latin typeface="Cambria Math"/>
                            </a:rPr>
                            <m:t>𝑜</m:t>
                          </m:r>
                          <m:r>
                            <a:rPr lang="en-US" sz="2000" i="1">
                              <a:latin typeface="Cambria Math"/>
                            </a:rPr>
                            <m:t>=1</m:t>
                          </m:r>
                        </m:sub>
                        <m:sup>
                          <m:r>
                            <a:rPr lang="en-US" sz="2000" i="1">
                              <a:latin typeface="Cambria Math"/>
                            </a:rPr>
                            <m:t>𝑁</m:t>
                          </m:r>
                        </m:sup>
                        <m:e>
                          <m:d>
                            <m:dPr>
                              <m:begChr m:val="["/>
                              <m:endChr m:val="]"/>
                              <m:ctrlPr>
                                <a:rPr lang="en-US" sz="2000" i="1">
                                  <a:latin typeface="Cambria Math" panose="02040503050406030204" pitchFamily="18" charset="0"/>
                                </a:rPr>
                              </m:ctrlPr>
                            </m:dPr>
                            <m:e>
                              <m:r>
                                <a:rPr lang="en-US" sz="2000" i="1">
                                  <a:latin typeface="Cambria Math"/>
                                </a:rPr>
                                <m:t>1−</m:t>
                              </m:r>
                              <m:f>
                                <m:fPr>
                                  <m:ctrlPr>
                                    <a:rPr lang="en-US" sz="2000" i="1">
                                      <a:latin typeface="Cambria Math" panose="02040503050406030204" pitchFamily="18" charset="0"/>
                                    </a:rPr>
                                  </m:ctrlPr>
                                </m:fPr>
                                <m:num>
                                  <m:r>
                                    <a:rPr lang="en-US" sz="2000" i="1">
                                      <a:latin typeface="Cambria Math"/>
                                    </a:rPr>
                                    <m:t>𝐷𝑖𝑠𝑡</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a:rPr>
                                            <m:t>𝑆</m:t>
                                          </m:r>
                                        </m:e>
                                        <m:sub>
                                          <m:sSub>
                                            <m:sSubPr>
                                              <m:ctrlPr>
                                                <a:rPr lang="en-US" sz="2000" i="1">
                                                  <a:latin typeface="Cambria Math" panose="02040503050406030204" pitchFamily="18" charset="0"/>
                                                </a:rPr>
                                              </m:ctrlPr>
                                            </m:sSubPr>
                                            <m:e>
                                              <m:r>
                                                <a:rPr lang="en-US" sz="2000" i="1">
                                                  <a:latin typeface="Cambria Math"/>
                                                </a:rPr>
                                                <m:t>𝑡</m:t>
                                              </m:r>
                                            </m:e>
                                            <m:sub>
                                              <m:r>
                                                <a:rPr lang="en-US" sz="2000" i="1">
                                                  <a:latin typeface="Cambria Math"/>
                                                </a:rPr>
                                                <m:t>𝑜</m:t>
                                              </m:r>
                                            </m:sub>
                                          </m:sSub>
                                        </m:sub>
                                      </m:sSub>
                                      <m:r>
                                        <a:rPr lang="en-US" sz="2000" i="1">
                                          <a:latin typeface="Cambria Math"/>
                                        </a:rPr>
                                        <m:t>, </m:t>
                                      </m:r>
                                      <m:sSub>
                                        <m:sSubPr>
                                          <m:ctrlPr>
                                            <a:rPr lang="en-US" sz="2000" i="1">
                                              <a:latin typeface="Cambria Math" panose="02040503050406030204" pitchFamily="18" charset="0"/>
                                            </a:rPr>
                                          </m:ctrlPr>
                                        </m:sSubPr>
                                        <m:e>
                                          <m:r>
                                            <a:rPr lang="en-US" sz="2000" i="1">
                                              <a:latin typeface="Cambria Math"/>
                                            </a:rPr>
                                            <m:t>𝑃</m:t>
                                          </m:r>
                                        </m:e>
                                        <m:sub>
                                          <m:sSub>
                                            <m:sSubPr>
                                              <m:ctrlPr>
                                                <a:rPr lang="en-US" sz="2000" i="1">
                                                  <a:latin typeface="Cambria Math" panose="02040503050406030204" pitchFamily="18" charset="0"/>
                                                </a:rPr>
                                              </m:ctrlPr>
                                            </m:sSubPr>
                                            <m:e>
                                              <m:r>
                                                <a:rPr lang="en-US" sz="2000" i="1">
                                                  <a:latin typeface="Cambria Math"/>
                                                </a:rPr>
                                                <m:t>𝑡</m:t>
                                              </m:r>
                                            </m:e>
                                            <m:sub>
                                              <m:r>
                                                <a:rPr lang="en-US" sz="2000" i="1">
                                                  <a:latin typeface="Cambria Math"/>
                                                </a:rPr>
                                                <m:t>𝑝</m:t>
                                              </m:r>
                                            </m:sub>
                                          </m:sSub>
                                        </m:sub>
                                      </m:sSub>
                                    </m:e>
                                  </m:d>
                                </m:num>
                                <m:den>
                                  <m:r>
                                    <a:rPr lang="en-US" sz="2000" i="1">
                                      <a:latin typeface="Cambria Math"/>
                                    </a:rPr>
                                    <m:t>𝑚𝑎𝑥𝐷𝑖𝑠𝑡</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a:rPr>
                                            <m:t>𝑃</m:t>
                                          </m:r>
                                        </m:e>
                                        <m:sub>
                                          <m:sSub>
                                            <m:sSubPr>
                                              <m:ctrlPr>
                                                <a:rPr lang="en-US" sz="2000" i="1">
                                                  <a:latin typeface="Cambria Math" panose="02040503050406030204" pitchFamily="18" charset="0"/>
                                                </a:rPr>
                                              </m:ctrlPr>
                                            </m:sSubPr>
                                            <m:e>
                                              <m:r>
                                                <a:rPr lang="en-US" sz="2000" i="1">
                                                  <a:latin typeface="Cambria Math"/>
                                                </a:rPr>
                                                <m:t>𝑡</m:t>
                                              </m:r>
                                            </m:e>
                                            <m:sub>
                                              <m:r>
                                                <a:rPr lang="en-US" sz="2000" i="1">
                                                  <a:latin typeface="Cambria Math"/>
                                                </a:rPr>
                                                <m:t>𝑝</m:t>
                                              </m:r>
                                            </m:sub>
                                          </m:sSub>
                                        </m:sub>
                                      </m:sSub>
                                    </m:e>
                                  </m:d>
                                </m:den>
                              </m:f>
                            </m:e>
                          </m:d>
                        </m:e>
                      </m:nary>
                    </m:oMath>
                  </m:oMathPara>
                </a14:m>
                <a:endParaRPr lang="en-US" sz="2000"/>
              </a:p>
            </p:txBody>
          </p:sp>
        </mc:Choice>
        <mc:Fallback>
          <p:sp>
            <p:nvSpPr>
              <p:cNvPr id="16" name="TextBox 15"/>
              <p:cNvSpPr txBox="1">
                <a:spLocks noRot="1" noChangeAspect="1" noMove="1" noResize="1" noEditPoints="1" noAdjustHandles="1" noChangeArrowheads="1" noChangeShapeType="1" noTextEdit="1"/>
              </p:cNvSpPr>
              <p:nvPr/>
            </p:nvSpPr>
            <p:spPr>
              <a:xfrm>
                <a:off x="4044334" y="1524000"/>
                <a:ext cx="4929748" cy="1389290"/>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5" name="Table 4"/>
              <p:cNvGraphicFramePr>
                <a:graphicFrameLocks noGrp="1"/>
              </p:cNvGraphicFramePr>
              <p:nvPr>
                <p:extLst/>
              </p:nvPr>
            </p:nvGraphicFramePr>
            <p:xfrm>
              <a:off x="427005" y="1600200"/>
              <a:ext cx="3794189" cy="3282062"/>
            </p:xfrm>
            <a:graphic>
              <a:graphicData uri="http://schemas.openxmlformats.org/drawingml/2006/table">
                <a:tbl>
                  <a:tblPr firstRow="1" bandRow="1">
                    <a:tableStyleId>{5C22544A-7EE6-4342-B048-85BDC9FD1C3A}</a:tableStyleId>
                  </a:tblPr>
                  <a:tblGrid>
                    <a:gridCol w="928561"/>
                    <a:gridCol w="2865628"/>
                  </a:tblGrid>
                  <a:tr h="288735">
                    <a:tc>
                      <a:txBody>
                        <a:bodyPr/>
                        <a:lstStyle/>
                        <a:p>
                          <a:r>
                            <a:rPr lang="en-US" sz="1500" smtClean="0"/>
                            <a:t>Notation</a:t>
                          </a:r>
                          <a:endParaRPr lang="en-US" sz="1500"/>
                        </a:p>
                      </a:txBody>
                      <a:tcPr/>
                    </a:tc>
                    <a:tc>
                      <a:txBody>
                        <a:bodyPr/>
                        <a:lstStyle/>
                        <a:p>
                          <a:r>
                            <a:rPr lang="en-US" sz="1500" smtClean="0"/>
                            <a:t>Meaning</a:t>
                          </a:r>
                          <a:endParaRPr lang="en-US" sz="1500"/>
                        </a:p>
                      </a:txBody>
                      <a:tcPr/>
                    </a:tc>
                  </a:tr>
                  <a:tr h="288735">
                    <a:tc>
                      <a:txBody>
                        <a:bodyPr/>
                        <a:lstStyle/>
                        <a:p>
                          <a:pPr algn="ctr"/>
                          <a:r>
                            <a:rPr lang="en-US" sz="1500" smtClean="0"/>
                            <a:t>min_sup</a:t>
                          </a:r>
                          <a:endParaRPr lang="en-US" sz="1500"/>
                        </a:p>
                      </a:txBody>
                      <a:tcPr/>
                    </a:tc>
                    <a:tc>
                      <a:txBody>
                        <a:bodyPr/>
                        <a:lstStyle/>
                        <a:p>
                          <a:r>
                            <a:rPr lang="en-US" sz="1500" smtClean="0"/>
                            <a:t>Minimum Support</a:t>
                          </a:r>
                          <a:endParaRPr lang="en-US" sz="1500"/>
                        </a:p>
                      </a:txBody>
                      <a:tcPr/>
                    </a:tc>
                  </a:tr>
                  <a:tr h="288735">
                    <a:tc>
                      <a:txBody>
                        <a:bodyPr/>
                        <a:lstStyle/>
                        <a:p>
                          <a:pPr algn="ctr"/>
                          <a:r>
                            <a:rPr lang="en-US" sz="1500" smtClean="0"/>
                            <a:t>t</a:t>
                          </a:r>
                          <a:endParaRPr lang="en-US" sz="1500"/>
                        </a:p>
                      </a:txBody>
                      <a:tcPr/>
                    </a:tc>
                    <a:tc>
                      <a:txBody>
                        <a:bodyPr/>
                        <a:lstStyle/>
                        <a:p>
                          <a:r>
                            <a:rPr lang="en-US" sz="1500" smtClean="0"/>
                            <a:t>Index for timestamps</a:t>
                          </a:r>
                          <a:endParaRPr lang="en-US" sz="1500"/>
                        </a:p>
                      </a:txBody>
                      <a:tcPr/>
                    </a:tc>
                  </a:tr>
                  <a:tr h="288735">
                    <a:tc>
                      <a:txBody>
                        <a:bodyPr/>
                        <a:lstStyle/>
                        <a:p>
                          <a:pPr algn="ctr"/>
                          <a:r>
                            <a:rPr lang="en-US" sz="1500" smtClean="0"/>
                            <a:t>o</a:t>
                          </a:r>
                          <a:endParaRPr lang="en-US" sz="1500"/>
                        </a:p>
                      </a:txBody>
                      <a:tcPr/>
                    </a:tc>
                    <a:tc>
                      <a:txBody>
                        <a:bodyPr/>
                        <a:lstStyle/>
                        <a:p>
                          <a:r>
                            <a:rPr lang="en-US" sz="1500" smtClean="0"/>
                            <a:t>Index for objects</a:t>
                          </a:r>
                          <a:endParaRPr lang="en-US" sz="1500"/>
                        </a:p>
                      </a:txBody>
                      <a:tcPr/>
                    </a:tc>
                  </a:tr>
                  <a:tr h="288735">
                    <a:tc>
                      <a:txBody>
                        <a:bodyPr/>
                        <a:lstStyle/>
                        <a:p>
                          <a:pPr algn="ctr"/>
                          <a:r>
                            <a:rPr lang="en-US" sz="1500" smtClean="0"/>
                            <a:t>p</a:t>
                          </a:r>
                          <a:endParaRPr lang="en-US" sz="1500"/>
                        </a:p>
                      </a:txBody>
                      <a:tcPr/>
                    </a:tc>
                    <a:tc>
                      <a:txBody>
                        <a:bodyPr/>
                        <a:lstStyle/>
                        <a:p>
                          <a:r>
                            <a:rPr lang="en-US" sz="1500" smtClean="0"/>
                            <a:t>Index for patterns</a:t>
                          </a:r>
                          <a:endParaRPr lang="en-US" sz="1500"/>
                        </a:p>
                      </a:txBody>
                      <a:tcPr/>
                    </a:tc>
                  </a:tr>
                  <a:tr h="288735">
                    <a:tc>
                      <a:txBody>
                        <a:bodyPr/>
                        <a:lstStyle/>
                        <a:p>
                          <a:pPr algn="ctr"/>
                          <a:r>
                            <a:rPr lang="en-US" sz="1500" smtClean="0"/>
                            <a:t>N</a:t>
                          </a:r>
                          <a:endParaRPr lang="en-US" sz="1500"/>
                        </a:p>
                      </a:txBody>
                      <a:tcPr/>
                    </a:tc>
                    <a:tc>
                      <a:txBody>
                        <a:bodyPr/>
                        <a:lstStyle/>
                        <a:p>
                          <a:r>
                            <a:rPr lang="en-US" sz="1500" smtClean="0"/>
                            <a:t>Total number of objects</a:t>
                          </a:r>
                          <a:endParaRPr lang="en-US" sz="1500"/>
                        </a:p>
                      </a:txBody>
                      <a:tcPr/>
                    </a:tc>
                  </a:tr>
                  <a:tr h="288735">
                    <a:tc>
                      <a:txBody>
                        <a:bodyPr/>
                        <a:lstStyle/>
                        <a:p>
                          <a:pPr algn="ctr"/>
                          <a:r>
                            <a:rPr lang="en-US" sz="1500" smtClean="0"/>
                            <a:t>T</a:t>
                          </a:r>
                          <a:endParaRPr lang="en-US" sz="1500"/>
                        </a:p>
                      </a:txBody>
                      <a:tcPr/>
                    </a:tc>
                    <a:tc>
                      <a:txBody>
                        <a:bodyPr/>
                        <a:lstStyle/>
                        <a:p>
                          <a:r>
                            <a:rPr lang="en-US" sz="1500" smtClean="0"/>
                            <a:t>Total number</a:t>
                          </a:r>
                          <a:r>
                            <a:rPr lang="en-US" sz="1500" baseline="0" smtClean="0"/>
                            <a:t> of timestamps</a:t>
                          </a:r>
                          <a:endParaRPr lang="en-US" sz="1500"/>
                        </a:p>
                      </a:txBody>
                      <a:tcPr/>
                    </a:tc>
                  </a:tr>
                  <a:tr h="3074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1500" b="0" i="1" smtClean="0">
                                        <a:latin typeface="Cambria Math" panose="02040503050406030204" pitchFamily="18" charset="0"/>
                                      </a:rPr>
                                    </m:ctrlPr>
                                  </m:sSubPr>
                                  <m:e>
                                    <m:r>
                                      <a:rPr lang="en-US" sz="1500" b="0" i="1" smtClean="0">
                                        <a:latin typeface="Cambria Math"/>
                                      </a:rPr>
                                      <m:t>𝑆</m:t>
                                    </m:r>
                                  </m:e>
                                  <m:sub>
                                    <m:sSub>
                                      <m:sSubPr>
                                        <m:ctrlPr>
                                          <a:rPr lang="en-US" sz="1500" b="0" i="1" smtClean="0">
                                            <a:latin typeface="Cambria Math" panose="02040503050406030204" pitchFamily="18" charset="0"/>
                                          </a:rPr>
                                        </m:ctrlPr>
                                      </m:sSubPr>
                                      <m:e>
                                        <m:r>
                                          <a:rPr lang="en-US" sz="1500" b="0" i="1" smtClean="0">
                                            <a:latin typeface="Cambria Math"/>
                                          </a:rPr>
                                          <m:t>𝑡</m:t>
                                        </m:r>
                                      </m:e>
                                      <m:sub>
                                        <m:r>
                                          <a:rPr lang="en-US" sz="1500" b="0" i="1" smtClean="0">
                                            <a:latin typeface="Cambria Math"/>
                                          </a:rPr>
                                          <m:t>𝑜</m:t>
                                        </m:r>
                                      </m:sub>
                                    </m:sSub>
                                  </m:sub>
                                </m:sSub>
                              </m:oMath>
                            </m:oMathPara>
                          </a14:m>
                          <a:endParaRPr lang="en-US" sz="1500"/>
                        </a:p>
                      </a:txBody>
                      <a:tcPr/>
                    </a:tc>
                    <a:tc>
                      <a:txBody>
                        <a:bodyPr/>
                        <a:lstStyle/>
                        <a:p>
                          <a:r>
                            <a:rPr lang="en-US" sz="1500" smtClean="0"/>
                            <a:t>Distribution for object o at time t</a:t>
                          </a:r>
                          <a:endParaRPr lang="en-US" sz="1500"/>
                        </a:p>
                      </a:txBody>
                      <a:tcPr/>
                    </a:tc>
                  </a:tr>
                  <a:tr h="327806">
                    <a:tc>
                      <a:txBody>
                        <a:bodyPr/>
                        <a:lstStyle/>
                        <a:p>
                          <a:pPr algn="l"/>
                          <a14:m>
                            <m:oMathPara xmlns:m="http://schemas.openxmlformats.org/officeDocument/2006/math">
                              <m:oMathParaPr>
                                <m:jc m:val="centerGroup"/>
                              </m:oMathParaPr>
                              <m:oMath xmlns:m="http://schemas.openxmlformats.org/officeDocument/2006/math">
                                <m:sSub>
                                  <m:sSubPr>
                                    <m:ctrlPr>
                                      <a:rPr lang="en-US" sz="1500" b="0" i="1" smtClean="0">
                                        <a:latin typeface="Cambria Math" panose="02040503050406030204" pitchFamily="18" charset="0"/>
                                      </a:rPr>
                                    </m:ctrlPr>
                                  </m:sSubPr>
                                  <m:e>
                                    <m:r>
                                      <a:rPr lang="en-US" sz="1500" b="0" i="1" smtClean="0">
                                        <a:latin typeface="Cambria Math"/>
                                      </a:rPr>
                                      <m:t>𝑃</m:t>
                                    </m:r>
                                  </m:e>
                                  <m:sub>
                                    <m:sSub>
                                      <m:sSubPr>
                                        <m:ctrlPr>
                                          <a:rPr lang="en-US" sz="1500" b="0" i="1" smtClean="0">
                                            <a:latin typeface="Cambria Math" panose="02040503050406030204" pitchFamily="18" charset="0"/>
                                          </a:rPr>
                                        </m:ctrlPr>
                                      </m:sSubPr>
                                      <m:e>
                                        <m:r>
                                          <a:rPr lang="en-US" sz="1500" b="0" i="1" smtClean="0">
                                            <a:latin typeface="Cambria Math"/>
                                          </a:rPr>
                                          <m:t>𝑡</m:t>
                                        </m:r>
                                      </m:e>
                                      <m:sub>
                                        <m:r>
                                          <a:rPr lang="en-US" sz="1500" b="0" i="1" smtClean="0">
                                            <a:latin typeface="Cambria Math"/>
                                          </a:rPr>
                                          <m:t>𝑝</m:t>
                                        </m:r>
                                      </m:sub>
                                    </m:sSub>
                                  </m:sub>
                                </m:sSub>
                              </m:oMath>
                            </m:oMathPara>
                          </a14:m>
                          <a:endParaRPr lang="en-US" sz="1500"/>
                        </a:p>
                      </a:txBody>
                      <a:tcPr/>
                    </a:tc>
                    <a:tc>
                      <a:txBody>
                        <a:bodyPr/>
                        <a:lstStyle/>
                        <a:p>
                          <a:r>
                            <a:rPr lang="en-US" sz="1500" smtClean="0"/>
                            <a:t>Distribution for pattern</a:t>
                          </a:r>
                          <a:r>
                            <a:rPr lang="en-US" sz="1500" baseline="0" smtClean="0"/>
                            <a:t> p </a:t>
                          </a:r>
                          <a:r>
                            <a:rPr lang="en-US" sz="1500" smtClean="0"/>
                            <a:t>at time t</a:t>
                          </a:r>
                          <a:endParaRPr lang="en-US" sz="1500"/>
                        </a:p>
                      </a:txBody>
                      <a:tcPr/>
                    </a:tc>
                  </a:tr>
                  <a:tr h="327806">
                    <a:tc>
                      <a:txBody>
                        <a:bodyPr/>
                        <a:lstStyle/>
                        <a:p>
                          <a:pPr algn="l"/>
                          <a14:m>
                            <m:oMathPara xmlns:m="http://schemas.openxmlformats.org/officeDocument/2006/math">
                              <m:oMathParaPr>
                                <m:jc m:val="centerGroup"/>
                              </m:oMathParaPr>
                              <m:oMath xmlns:m="http://schemas.openxmlformats.org/officeDocument/2006/math">
                                <m:r>
                                  <a:rPr lang="en-US" sz="1500" b="0" i="1" smtClean="0">
                                    <a:latin typeface="Cambria Math"/>
                                  </a:rPr>
                                  <m:t>𝑇</m:t>
                                </m:r>
                                <m:sSub>
                                  <m:sSubPr>
                                    <m:ctrlPr>
                                      <a:rPr lang="en-US" sz="1500" b="0" i="1" smtClean="0">
                                        <a:latin typeface="Cambria Math" panose="02040503050406030204" pitchFamily="18" charset="0"/>
                                      </a:rPr>
                                    </m:ctrlPr>
                                  </m:sSubPr>
                                  <m:e>
                                    <m:r>
                                      <a:rPr lang="en-US" sz="1500" b="0" i="1" smtClean="0">
                                        <a:latin typeface="Cambria Math"/>
                                      </a:rPr>
                                      <m:t>𝑆</m:t>
                                    </m:r>
                                  </m:e>
                                  <m:sub>
                                    <m:r>
                                      <a:rPr lang="en-US" sz="1500" b="0" i="1" smtClean="0">
                                        <a:latin typeface="Cambria Math"/>
                                      </a:rPr>
                                      <m:t>𝑝</m:t>
                                    </m:r>
                                  </m:sub>
                                </m:sSub>
                              </m:oMath>
                            </m:oMathPara>
                          </a14:m>
                          <a:endParaRPr lang="en-US" sz="1500"/>
                        </a:p>
                      </a:txBody>
                      <a:tcPr/>
                    </a:tc>
                    <a:tc>
                      <a:txBody>
                        <a:bodyPr/>
                        <a:lstStyle/>
                        <a:p>
                          <a:r>
                            <a:rPr lang="en-US" sz="1500" smtClean="0"/>
                            <a:t>Set of timestamps for pattern</a:t>
                          </a:r>
                          <a:r>
                            <a:rPr lang="en-US" sz="1500" baseline="0" smtClean="0"/>
                            <a:t> p</a:t>
                          </a:r>
                          <a:endParaRPr lang="en-US" sz="1500"/>
                        </a:p>
                      </a:txBody>
                      <a:tcPr/>
                    </a:tc>
                  </a:tr>
                </a:tbl>
              </a:graphicData>
            </a:graphic>
          </p:graphicFrame>
        </mc:Choice>
        <mc:Fallback>
          <p:graphicFrame>
            <p:nvGraphicFramePr>
              <p:cNvPr id="5" name="Table 4"/>
              <p:cNvGraphicFramePr>
                <a:graphicFrameLocks noGrp="1"/>
              </p:cNvGraphicFramePr>
              <p:nvPr>
                <p:extLst/>
              </p:nvPr>
            </p:nvGraphicFramePr>
            <p:xfrm>
              <a:off x="427005" y="1600200"/>
              <a:ext cx="3794189" cy="3282062"/>
            </p:xfrm>
            <a:graphic>
              <a:graphicData uri="http://schemas.openxmlformats.org/drawingml/2006/table">
                <a:tbl>
                  <a:tblPr firstRow="1" bandRow="1">
                    <a:tableStyleId>{5C22544A-7EE6-4342-B048-85BDC9FD1C3A}</a:tableStyleId>
                  </a:tblPr>
                  <a:tblGrid>
                    <a:gridCol w="928561"/>
                    <a:gridCol w="2865628"/>
                  </a:tblGrid>
                  <a:tr h="320040">
                    <a:tc>
                      <a:txBody>
                        <a:bodyPr/>
                        <a:lstStyle/>
                        <a:p>
                          <a:r>
                            <a:rPr lang="en-US" sz="1500" smtClean="0"/>
                            <a:t>Notation</a:t>
                          </a:r>
                          <a:endParaRPr lang="en-US" sz="1500"/>
                        </a:p>
                      </a:txBody>
                      <a:tcPr/>
                    </a:tc>
                    <a:tc>
                      <a:txBody>
                        <a:bodyPr/>
                        <a:lstStyle/>
                        <a:p>
                          <a:r>
                            <a:rPr lang="en-US" sz="1500" smtClean="0"/>
                            <a:t>Meaning</a:t>
                          </a:r>
                          <a:endParaRPr lang="en-US" sz="1500"/>
                        </a:p>
                      </a:txBody>
                      <a:tcPr/>
                    </a:tc>
                  </a:tr>
                  <a:tr h="320040">
                    <a:tc>
                      <a:txBody>
                        <a:bodyPr/>
                        <a:lstStyle/>
                        <a:p>
                          <a:pPr algn="ctr"/>
                          <a:r>
                            <a:rPr lang="en-US" sz="1500" smtClean="0"/>
                            <a:t>min_sup</a:t>
                          </a:r>
                          <a:endParaRPr lang="en-US" sz="1500"/>
                        </a:p>
                      </a:txBody>
                      <a:tcPr/>
                    </a:tc>
                    <a:tc>
                      <a:txBody>
                        <a:bodyPr/>
                        <a:lstStyle/>
                        <a:p>
                          <a:r>
                            <a:rPr lang="en-US" sz="1500" smtClean="0"/>
                            <a:t>Minimum Support</a:t>
                          </a:r>
                          <a:endParaRPr lang="en-US" sz="1500"/>
                        </a:p>
                      </a:txBody>
                      <a:tcPr/>
                    </a:tc>
                  </a:tr>
                  <a:tr h="320040">
                    <a:tc>
                      <a:txBody>
                        <a:bodyPr/>
                        <a:lstStyle/>
                        <a:p>
                          <a:pPr algn="ctr"/>
                          <a:r>
                            <a:rPr lang="en-US" sz="1500" smtClean="0"/>
                            <a:t>t</a:t>
                          </a:r>
                          <a:endParaRPr lang="en-US" sz="1500"/>
                        </a:p>
                      </a:txBody>
                      <a:tcPr/>
                    </a:tc>
                    <a:tc>
                      <a:txBody>
                        <a:bodyPr/>
                        <a:lstStyle/>
                        <a:p>
                          <a:r>
                            <a:rPr lang="en-US" sz="1500" smtClean="0"/>
                            <a:t>Index for timestamps</a:t>
                          </a:r>
                          <a:endParaRPr lang="en-US" sz="1500"/>
                        </a:p>
                      </a:txBody>
                      <a:tcPr/>
                    </a:tc>
                  </a:tr>
                  <a:tr h="320040">
                    <a:tc>
                      <a:txBody>
                        <a:bodyPr/>
                        <a:lstStyle/>
                        <a:p>
                          <a:pPr algn="ctr"/>
                          <a:r>
                            <a:rPr lang="en-US" sz="1500" smtClean="0"/>
                            <a:t>o</a:t>
                          </a:r>
                          <a:endParaRPr lang="en-US" sz="1500"/>
                        </a:p>
                      </a:txBody>
                      <a:tcPr/>
                    </a:tc>
                    <a:tc>
                      <a:txBody>
                        <a:bodyPr/>
                        <a:lstStyle/>
                        <a:p>
                          <a:r>
                            <a:rPr lang="en-US" sz="1500" smtClean="0"/>
                            <a:t>Index for objects</a:t>
                          </a:r>
                          <a:endParaRPr lang="en-US" sz="1500"/>
                        </a:p>
                      </a:txBody>
                      <a:tcPr/>
                    </a:tc>
                  </a:tr>
                  <a:tr h="320040">
                    <a:tc>
                      <a:txBody>
                        <a:bodyPr/>
                        <a:lstStyle/>
                        <a:p>
                          <a:pPr algn="ctr"/>
                          <a:r>
                            <a:rPr lang="en-US" sz="1500" smtClean="0"/>
                            <a:t>p</a:t>
                          </a:r>
                          <a:endParaRPr lang="en-US" sz="1500"/>
                        </a:p>
                      </a:txBody>
                      <a:tcPr/>
                    </a:tc>
                    <a:tc>
                      <a:txBody>
                        <a:bodyPr/>
                        <a:lstStyle/>
                        <a:p>
                          <a:r>
                            <a:rPr lang="en-US" sz="1500" smtClean="0"/>
                            <a:t>Index for patterns</a:t>
                          </a:r>
                          <a:endParaRPr lang="en-US" sz="1500"/>
                        </a:p>
                      </a:txBody>
                      <a:tcPr/>
                    </a:tc>
                  </a:tr>
                  <a:tr h="320040">
                    <a:tc>
                      <a:txBody>
                        <a:bodyPr/>
                        <a:lstStyle/>
                        <a:p>
                          <a:pPr algn="ctr"/>
                          <a:r>
                            <a:rPr lang="en-US" sz="1500" smtClean="0"/>
                            <a:t>N</a:t>
                          </a:r>
                          <a:endParaRPr lang="en-US" sz="1500"/>
                        </a:p>
                      </a:txBody>
                      <a:tcPr/>
                    </a:tc>
                    <a:tc>
                      <a:txBody>
                        <a:bodyPr/>
                        <a:lstStyle/>
                        <a:p>
                          <a:r>
                            <a:rPr lang="en-US" sz="1500" smtClean="0"/>
                            <a:t>Total number of objects</a:t>
                          </a:r>
                          <a:endParaRPr lang="en-US" sz="1500"/>
                        </a:p>
                      </a:txBody>
                      <a:tcPr/>
                    </a:tc>
                  </a:tr>
                  <a:tr h="320040">
                    <a:tc>
                      <a:txBody>
                        <a:bodyPr/>
                        <a:lstStyle/>
                        <a:p>
                          <a:pPr algn="ctr"/>
                          <a:r>
                            <a:rPr lang="en-US" sz="1500" smtClean="0"/>
                            <a:t>T</a:t>
                          </a:r>
                          <a:endParaRPr lang="en-US" sz="1500"/>
                        </a:p>
                      </a:txBody>
                      <a:tcPr/>
                    </a:tc>
                    <a:tc>
                      <a:txBody>
                        <a:bodyPr/>
                        <a:lstStyle/>
                        <a:p>
                          <a:r>
                            <a:rPr lang="en-US" sz="1500" smtClean="0"/>
                            <a:t>Total number</a:t>
                          </a:r>
                          <a:r>
                            <a:rPr lang="en-US" sz="1500" baseline="0" smtClean="0"/>
                            <a:t> of timestamps</a:t>
                          </a:r>
                          <a:endParaRPr lang="en-US" sz="1500"/>
                        </a:p>
                      </a:txBody>
                      <a:tcPr/>
                    </a:tc>
                  </a:tr>
                  <a:tr h="340805">
                    <a:tc>
                      <a:txBody>
                        <a:bodyPr/>
                        <a:lstStyle/>
                        <a:p>
                          <a:endParaRPr lang="en-US"/>
                        </a:p>
                      </a:txBody>
                      <a:tcPr>
                        <a:blipFill rotWithShape="0">
                          <a:blip r:embed="rId3"/>
                          <a:stretch>
                            <a:fillRect l="-658" t="-660714" r="-312500" b="-219643"/>
                          </a:stretch>
                        </a:blipFill>
                      </a:tcPr>
                    </a:tc>
                    <a:tc>
                      <a:txBody>
                        <a:bodyPr/>
                        <a:lstStyle/>
                        <a:p>
                          <a:r>
                            <a:rPr lang="en-US" sz="1500" smtClean="0"/>
                            <a:t>Distribution for object o at time t</a:t>
                          </a:r>
                          <a:endParaRPr lang="en-US" sz="1500"/>
                        </a:p>
                      </a:txBody>
                      <a:tcPr/>
                    </a:tc>
                  </a:tr>
                  <a:tr h="363347">
                    <a:tc>
                      <a:txBody>
                        <a:bodyPr/>
                        <a:lstStyle/>
                        <a:p>
                          <a:endParaRPr lang="en-US"/>
                        </a:p>
                      </a:txBody>
                      <a:tcPr>
                        <a:blipFill rotWithShape="0">
                          <a:blip r:embed="rId3"/>
                          <a:stretch>
                            <a:fillRect l="-658" t="-710000" r="-312500" b="-105000"/>
                          </a:stretch>
                        </a:blipFill>
                      </a:tcPr>
                    </a:tc>
                    <a:tc>
                      <a:txBody>
                        <a:bodyPr/>
                        <a:lstStyle/>
                        <a:p>
                          <a:r>
                            <a:rPr lang="en-US" sz="1500" smtClean="0"/>
                            <a:t>Distribution for pattern</a:t>
                          </a:r>
                          <a:r>
                            <a:rPr lang="en-US" sz="1500" baseline="0" smtClean="0"/>
                            <a:t> p </a:t>
                          </a:r>
                          <a:r>
                            <a:rPr lang="en-US" sz="1500" smtClean="0"/>
                            <a:t>at time t</a:t>
                          </a:r>
                          <a:endParaRPr lang="en-US" sz="1500"/>
                        </a:p>
                      </a:txBody>
                      <a:tcPr/>
                    </a:tc>
                  </a:tr>
                  <a:tr h="337630">
                    <a:tc>
                      <a:txBody>
                        <a:bodyPr/>
                        <a:lstStyle/>
                        <a:p>
                          <a:endParaRPr lang="en-US"/>
                        </a:p>
                      </a:txBody>
                      <a:tcPr>
                        <a:blipFill rotWithShape="0">
                          <a:blip r:embed="rId3"/>
                          <a:stretch>
                            <a:fillRect l="-658" t="-883636" r="-312500" b="-14545"/>
                          </a:stretch>
                        </a:blipFill>
                      </a:tcPr>
                    </a:tc>
                    <a:tc>
                      <a:txBody>
                        <a:bodyPr/>
                        <a:lstStyle/>
                        <a:p>
                          <a:r>
                            <a:rPr lang="en-US" sz="1500" smtClean="0"/>
                            <a:t>Set of timestamps for pattern</a:t>
                          </a:r>
                          <a:r>
                            <a:rPr lang="en-US" sz="1500" baseline="0" smtClean="0"/>
                            <a:t> p</a:t>
                          </a:r>
                          <a:endParaRPr lang="en-US" sz="1500"/>
                        </a:p>
                      </a:txBody>
                      <a:tcPr/>
                    </a:tc>
                  </a:tr>
                </a:tbl>
              </a:graphicData>
            </a:graphic>
          </p:graphicFrame>
        </mc:Fallback>
      </mc:AlternateContent>
      <mc:AlternateContent xmlns:mc="http://schemas.openxmlformats.org/markup-compatibility/2006">
        <mc:Choice xmlns:a14="http://schemas.microsoft.com/office/drawing/2010/main" Requires="a14">
          <p:sp>
            <p:nvSpPr>
              <p:cNvPr id="17" name="TextBox 16"/>
              <p:cNvSpPr txBox="1"/>
              <p:nvPr/>
            </p:nvSpPr>
            <p:spPr>
              <a:xfrm>
                <a:off x="2295031" y="4914900"/>
                <a:ext cx="4791569" cy="1291443"/>
              </a:xfrm>
              <a:prstGeom prst="rect">
                <a:avLst/>
              </a:prstGeom>
              <a:noFill/>
            </p:spPr>
            <p:txBody>
              <a:bodyPr wrap="none" lIns="407099" tIns="203549" rIns="407099" bIns="203549" rtlCol="0">
                <a:spAutoFit/>
              </a:bodyPr>
              <a:lstStyle/>
              <a:p>
                <a:pPr/>
                <a14:m>
                  <m:oMathPara xmlns:m="http://schemas.openxmlformats.org/officeDocument/2006/math">
                    <m:oMathParaPr>
                      <m:jc m:val="centerGroup"/>
                    </m:oMathParaPr>
                    <m:oMath xmlns:m="http://schemas.openxmlformats.org/officeDocument/2006/math">
                      <m:r>
                        <a:rPr lang="en-US" i="1">
                          <a:latin typeface="Cambria Math"/>
                        </a:rPr>
                        <m:t>𝑠𝑢𝑝</m:t>
                      </m:r>
                      <m:d>
                        <m:dPr>
                          <m:ctrlPr>
                            <a:rPr lang="en-US" i="1">
                              <a:latin typeface="Cambria Math" panose="02040503050406030204" pitchFamily="18" charset="0"/>
                            </a:rPr>
                          </m:ctrlPr>
                        </m:dPr>
                        <m:e>
                          <m:r>
                            <a:rPr lang="en-US" i="1">
                              <a:latin typeface="Cambria Math"/>
                            </a:rPr>
                            <m:t>𝑝</m:t>
                          </m:r>
                        </m:e>
                      </m:d>
                      <m:r>
                        <a:rPr lang="en-US" i="1">
                          <a:latin typeface="Cambria Math"/>
                        </a:rPr>
                        <m:t>=</m:t>
                      </m:r>
                      <m:nary>
                        <m:naryPr>
                          <m:chr m:val="∑"/>
                          <m:ctrlPr>
                            <a:rPr lang="en-US" i="1">
                              <a:latin typeface="Cambria Math" panose="02040503050406030204" pitchFamily="18" charset="0"/>
                            </a:rPr>
                          </m:ctrlPr>
                        </m:naryPr>
                        <m:sub>
                          <m:r>
                            <m:rPr>
                              <m:brk m:alnAt="23"/>
                            </m:rPr>
                            <a:rPr lang="en-US" i="1">
                              <a:latin typeface="Cambria Math"/>
                            </a:rPr>
                            <m:t>𝑜</m:t>
                          </m:r>
                          <m:r>
                            <a:rPr lang="en-US" i="1">
                              <a:latin typeface="Cambria Math"/>
                            </a:rPr>
                            <m:t>=1</m:t>
                          </m:r>
                        </m:sub>
                        <m:sup>
                          <m:r>
                            <a:rPr lang="en-US" i="1">
                              <a:latin typeface="Cambria Math"/>
                            </a:rPr>
                            <m:t>𝑁</m:t>
                          </m:r>
                        </m:sup>
                        <m:e>
                          <m:nary>
                            <m:naryPr>
                              <m:chr m:val="∏"/>
                              <m:supHide m:val="on"/>
                              <m:ctrlPr>
                                <a:rPr lang="en-US" i="1">
                                  <a:latin typeface="Cambria Math" panose="02040503050406030204" pitchFamily="18" charset="0"/>
                                </a:rPr>
                              </m:ctrlPr>
                            </m:naryPr>
                            <m:sub>
                              <m:r>
                                <m:rPr>
                                  <m:brk m:alnAt="7"/>
                                </m:rPr>
                                <a:rPr lang="en-US" i="1">
                                  <a:latin typeface="Cambria Math"/>
                                </a:rPr>
                                <m:t>𝑡</m:t>
                              </m:r>
                              <m:r>
                                <a:rPr lang="en-US" i="1">
                                  <a:latin typeface="Cambria Math"/>
                                </a:rPr>
                                <m:t>∈</m:t>
                              </m:r>
                              <m:r>
                                <a:rPr lang="en-US" i="1">
                                  <a:latin typeface="Cambria Math"/>
                                </a:rPr>
                                <m:t>𝑇</m:t>
                              </m:r>
                              <m:sSub>
                                <m:sSubPr>
                                  <m:ctrlPr>
                                    <a:rPr lang="en-US" i="1">
                                      <a:latin typeface="Cambria Math" panose="02040503050406030204" pitchFamily="18" charset="0"/>
                                    </a:rPr>
                                  </m:ctrlPr>
                                </m:sSubPr>
                                <m:e>
                                  <m:r>
                                    <a:rPr lang="en-US" i="1">
                                      <a:latin typeface="Cambria Math"/>
                                    </a:rPr>
                                    <m:t>𝑆</m:t>
                                  </m:r>
                                </m:e>
                                <m:sub>
                                  <m:r>
                                    <a:rPr lang="en-US" i="1">
                                      <a:latin typeface="Cambria Math"/>
                                    </a:rPr>
                                    <m:t>𝑝</m:t>
                                  </m:r>
                                </m:sub>
                              </m:sSub>
                            </m:sub>
                            <m:sup/>
                            <m:e>
                              <m:d>
                                <m:dPr>
                                  <m:begChr m:val="["/>
                                  <m:endChr m:val="]"/>
                                  <m:ctrlPr>
                                    <a:rPr lang="en-US" i="1">
                                      <a:latin typeface="Cambria Math" panose="02040503050406030204" pitchFamily="18" charset="0"/>
                                    </a:rPr>
                                  </m:ctrlPr>
                                </m:dPr>
                                <m:e>
                                  <m:r>
                                    <a:rPr lang="en-US" i="1">
                                      <a:latin typeface="Cambria Math"/>
                                    </a:rPr>
                                    <m:t>1−</m:t>
                                  </m:r>
                                  <m:f>
                                    <m:fPr>
                                      <m:ctrlPr>
                                        <a:rPr lang="en-US" i="1">
                                          <a:latin typeface="Cambria Math" panose="02040503050406030204" pitchFamily="18" charset="0"/>
                                        </a:rPr>
                                      </m:ctrlPr>
                                    </m:fPr>
                                    <m:num>
                                      <m:r>
                                        <a:rPr lang="en-US" i="1">
                                          <a:latin typeface="Cambria Math"/>
                                        </a:rPr>
                                        <m:t>𝐷𝑖𝑠𝑡</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𝑆</m:t>
                                              </m:r>
                                            </m:e>
                                            <m:sub>
                                              <m:sSub>
                                                <m:sSubPr>
                                                  <m:ctrlPr>
                                                    <a:rPr lang="en-US" i="1">
                                                      <a:latin typeface="Cambria Math" panose="02040503050406030204" pitchFamily="18" charset="0"/>
                                                    </a:rPr>
                                                  </m:ctrlPr>
                                                </m:sSubPr>
                                                <m:e>
                                                  <m:r>
                                                    <a:rPr lang="en-US" i="1">
                                                      <a:latin typeface="Cambria Math"/>
                                                    </a:rPr>
                                                    <m:t>𝑡</m:t>
                                                  </m:r>
                                                </m:e>
                                                <m:sub>
                                                  <m:r>
                                                    <a:rPr lang="en-US" i="1">
                                                      <a:latin typeface="Cambria Math"/>
                                                    </a:rPr>
                                                    <m:t>𝑜</m:t>
                                                  </m:r>
                                                </m:sub>
                                              </m:sSub>
                                            </m:sub>
                                          </m:sSub>
                                          <m:r>
                                            <a:rPr lang="en-US" i="1">
                                              <a:latin typeface="Cambria Math"/>
                                            </a:rPr>
                                            <m:t>, </m:t>
                                          </m:r>
                                          <m:sSub>
                                            <m:sSubPr>
                                              <m:ctrlPr>
                                                <a:rPr lang="en-US" i="1">
                                                  <a:latin typeface="Cambria Math" panose="02040503050406030204" pitchFamily="18" charset="0"/>
                                                </a:rPr>
                                              </m:ctrlPr>
                                            </m:sSubPr>
                                            <m:e>
                                              <m:r>
                                                <a:rPr lang="en-US" i="1">
                                                  <a:latin typeface="Cambria Math"/>
                                                </a:rPr>
                                                <m:t>𝑃</m:t>
                                              </m:r>
                                            </m:e>
                                            <m:sub>
                                              <m:sSub>
                                                <m:sSubPr>
                                                  <m:ctrlPr>
                                                    <a:rPr lang="en-US" i="1">
                                                      <a:latin typeface="Cambria Math" panose="02040503050406030204" pitchFamily="18" charset="0"/>
                                                    </a:rPr>
                                                  </m:ctrlPr>
                                                </m:sSubPr>
                                                <m:e>
                                                  <m:r>
                                                    <a:rPr lang="en-US" i="1">
                                                      <a:latin typeface="Cambria Math"/>
                                                    </a:rPr>
                                                    <m:t>𝑡</m:t>
                                                  </m:r>
                                                </m:e>
                                                <m:sub>
                                                  <m:r>
                                                    <a:rPr lang="en-US" i="1">
                                                      <a:latin typeface="Cambria Math"/>
                                                    </a:rPr>
                                                    <m:t>𝑝</m:t>
                                                  </m:r>
                                                </m:sub>
                                              </m:sSub>
                                            </m:sub>
                                          </m:sSub>
                                        </m:e>
                                      </m:d>
                                    </m:num>
                                    <m:den>
                                      <m:r>
                                        <a:rPr lang="en-US" i="1">
                                          <a:latin typeface="Cambria Math"/>
                                        </a:rPr>
                                        <m:t>𝑚𝑎𝑥𝐷𝑖𝑠𝑡</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𝑃</m:t>
                                              </m:r>
                                            </m:e>
                                            <m:sub>
                                              <m:sSub>
                                                <m:sSubPr>
                                                  <m:ctrlPr>
                                                    <a:rPr lang="en-US" i="1">
                                                      <a:latin typeface="Cambria Math" panose="02040503050406030204" pitchFamily="18" charset="0"/>
                                                    </a:rPr>
                                                  </m:ctrlPr>
                                                </m:sSubPr>
                                                <m:e>
                                                  <m:r>
                                                    <a:rPr lang="en-US" i="1">
                                                      <a:latin typeface="Cambria Math"/>
                                                    </a:rPr>
                                                    <m:t>𝑡</m:t>
                                                  </m:r>
                                                </m:e>
                                                <m:sub>
                                                  <m:r>
                                                    <a:rPr lang="en-US" i="1">
                                                      <a:latin typeface="Cambria Math"/>
                                                    </a:rPr>
                                                    <m:t>𝑝</m:t>
                                                  </m:r>
                                                </m:sub>
                                              </m:sSub>
                                            </m:sub>
                                          </m:sSub>
                                        </m:e>
                                      </m:d>
                                    </m:den>
                                  </m:f>
                                </m:e>
                              </m:d>
                            </m:e>
                          </m:nary>
                        </m:e>
                      </m:nary>
                    </m:oMath>
                  </m:oMathPara>
                </a14:m>
                <a:endParaRPr lang="en-US" i="1">
                  <a:latin typeface="Cambria Math"/>
                </a:endParaRPr>
              </a:p>
            </p:txBody>
          </p:sp>
        </mc:Choice>
        <mc:Fallback>
          <p:sp>
            <p:nvSpPr>
              <p:cNvPr id="17" name="TextBox 16"/>
              <p:cNvSpPr txBox="1">
                <a:spLocks noRot="1" noChangeAspect="1" noMove="1" noResize="1" noEditPoints="1" noAdjustHandles="1" noChangeArrowheads="1" noChangeShapeType="1" noTextEdit="1"/>
              </p:cNvSpPr>
              <p:nvPr/>
            </p:nvSpPr>
            <p:spPr>
              <a:xfrm>
                <a:off x="2295031" y="4914900"/>
                <a:ext cx="4791569" cy="1291443"/>
              </a:xfrm>
              <a:prstGeom prst="rect">
                <a:avLst/>
              </a:prstGeom>
              <a:blipFill rotWithShape="0">
                <a:blip r:embed="rId4"/>
                <a:stretch>
                  <a:fillRect/>
                </a:stretch>
              </a:blipFill>
            </p:spPr>
            <p:txBody>
              <a:bodyPr/>
              <a:lstStyle/>
              <a:p>
                <a:r>
                  <a:rPr lang="en-US">
                    <a:noFill/>
                  </a:rPr>
                  <a:t> </a:t>
                </a:r>
              </a:p>
            </p:txBody>
          </p:sp>
        </mc:Fallback>
      </mc:AlternateContent>
      <p:sp>
        <p:nvSpPr>
          <p:cNvPr id="3" name="TextBox 2"/>
          <p:cNvSpPr txBox="1"/>
          <p:nvPr/>
        </p:nvSpPr>
        <p:spPr>
          <a:xfrm>
            <a:off x="4267200" y="3752671"/>
            <a:ext cx="2258375" cy="1200329"/>
          </a:xfrm>
          <a:prstGeom prst="rect">
            <a:avLst/>
          </a:prstGeom>
          <a:noFill/>
        </p:spPr>
        <p:txBody>
          <a:bodyPr wrap="none" rtlCol="0">
            <a:spAutoFit/>
          </a:bodyPr>
          <a:lstStyle/>
          <a:p>
            <a:r>
              <a:rPr lang="en-US" smtClean="0">
                <a:solidFill>
                  <a:srgbClr val="FF0000"/>
                </a:solidFill>
              </a:rPr>
              <a:t>For longer patterns</a:t>
            </a:r>
          </a:p>
          <a:p>
            <a:endParaRPr lang="en-US"/>
          </a:p>
          <a:p>
            <a:r>
              <a:rPr lang="en-US" smtClean="0"/>
              <a:t>Candidate generation </a:t>
            </a:r>
          </a:p>
          <a:p>
            <a:r>
              <a:rPr lang="en-US" smtClean="0"/>
              <a:t>uses Apriori</a:t>
            </a:r>
            <a:endParaRPr lang="en-US"/>
          </a:p>
        </p:txBody>
      </p:sp>
      <p:sp>
        <p:nvSpPr>
          <p:cNvPr id="6" name="Footer Placeholder 5"/>
          <p:cNvSpPr>
            <a:spLocks noGrp="1"/>
          </p:cNvSpPr>
          <p:nvPr>
            <p:ph type="ftr" sz="quarter" idx="3"/>
          </p:nvPr>
        </p:nvSpPr>
        <p:spPr/>
        <p:txBody>
          <a:bodyPr/>
          <a:lstStyle/>
          <a:p>
            <a:r>
              <a:rPr lang="en-US" smtClean="0"/>
              <a:t>gmanish@microsoft.com, jing@buffalo.edu, charu@us.ibm.com, hanj@cs.uiuc.edu</a:t>
            </a:r>
            <a:endParaRPr lang="en-US" dirty="0"/>
          </a:p>
        </p:txBody>
      </p:sp>
    </p:spTree>
    <p:extLst>
      <p:ext uri="{BB962C8B-B14F-4D97-AF65-F5344CB8AC3E}">
        <p14:creationId xmlns:p14="http://schemas.microsoft.com/office/powerpoint/2010/main" val="3853768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15"/>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18"/>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9"/>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20"/>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childTnLst>
                                </p:cTn>
                              </p:par>
                              <p:par>
                                <p:cTn id="49" presetID="1" presetClass="exit" presetSubtype="0" fill="hold" grpId="1" nodeType="withEffect">
                                  <p:stCondLst>
                                    <p:cond delay="0"/>
                                  </p:stCondLst>
                                  <p:childTnLst>
                                    <p:set>
                                      <p:cBhvr>
                                        <p:cTn id="50" dur="1" fill="hold">
                                          <p:stCondLst>
                                            <p:cond delay="0"/>
                                          </p:stCondLst>
                                        </p:cTn>
                                        <p:tgtEl>
                                          <p:spTgt spid="2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2" grpId="0" animBg="1"/>
      <p:bldP spid="15" grpId="0" animBg="1"/>
      <p:bldP spid="15" grpId="1" animBg="1"/>
      <p:bldP spid="18" grpId="0" animBg="1"/>
      <p:bldP spid="18" grpId="1" animBg="1"/>
      <p:bldP spid="19" grpId="0" animBg="1"/>
      <p:bldP spid="19" grpId="1" animBg="1"/>
      <p:bldP spid="20" grpId="0" animBg="1"/>
      <p:bldP spid="20" grpId="1" animBg="1"/>
      <p:bldP spid="21" grpId="0" animBg="1"/>
      <p:bldP spid="21" grpId="1" animBg="1"/>
      <p:bldP spid="17" grpId="0"/>
      <p:bldP spid="3"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CTOutlier Detection</a:t>
            </a:r>
            <a:endParaRPr lang="en-US"/>
          </a:p>
        </p:txBody>
      </p:sp>
      <p:sp>
        <p:nvSpPr>
          <p:cNvPr id="4" name="Slide Number Placeholder 3"/>
          <p:cNvSpPr>
            <a:spLocks noGrp="1"/>
          </p:cNvSpPr>
          <p:nvPr>
            <p:ph type="sldNum" sz="quarter" idx="12"/>
          </p:nvPr>
        </p:nvSpPr>
        <p:spPr/>
        <p:txBody>
          <a:bodyPr/>
          <a:lstStyle/>
          <a:p>
            <a:fld id="{8D4A95AB-7B14-4CE2-8EF6-8DDF97F0F3DA}" type="slidenum">
              <a:rPr lang="en-US" smtClean="0"/>
              <a:pPr/>
              <a:t>107</a:t>
            </a:fld>
            <a:endParaRPr lang="en-US"/>
          </a:p>
        </p:txBody>
      </p:sp>
      <mc:AlternateContent xmlns:mc="http://schemas.openxmlformats.org/markup-compatibility/2006">
        <mc:Choice xmlns:a14="http://schemas.microsoft.com/office/drawing/2010/main" Requires="a14">
          <p:sp>
            <p:nvSpPr>
              <p:cNvPr id="3" name="Content Placeholder 2"/>
              <p:cNvSpPr>
                <a:spLocks noGrp="1"/>
              </p:cNvSpPr>
              <p:nvPr>
                <p:ph idx="13"/>
              </p:nvPr>
            </p:nvSpPr>
            <p:spPr/>
            <p:txBody>
              <a:bodyPr>
                <a:normAutofit fontScale="70000" lnSpcReduction="20000"/>
              </a:bodyPr>
              <a:lstStyle/>
              <a:p>
                <a:r>
                  <a:rPr lang="en-US" dirty="0" smtClean="0">
                    <a:solidFill>
                      <a:srgbClr val="00B050"/>
                    </a:solidFill>
                  </a:rPr>
                  <a:t>Given</a:t>
                </a:r>
                <a:r>
                  <a:rPr lang="en-US" dirty="0" smtClean="0"/>
                  <a:t>: Set of soft patterns (P) and set of sequences (S)</a:t>
                </a:r>
              </a:p>
              <a:p>
                <a:r>
                  <a:rPr lang="en-US" dirty="0" smtClean="0">
                    <a:solidFill>
                      <a:srgbClr val="00B050"/>
                    </a:solidFill>
                  </a:rPr>
                  <a:t>Output</a:t>
                </a:r>
                <a:r>
                  <a:rPr lang="en-US" dirty="0" smtClean="0"/>
                  <a:t>: Find outlier sequences</a:t>
                </a:r>
              </a:p>
              <a:p>
                <a:endParaRPr lang="en-US" dirty="0" smtClean="0"/>
              </a:p>
              <a:p>
                <a:endParaRPr lang="en-US" dirty="0"/>
              </a:p>
              <a:p>
                <a:endParaRPr lang="en-US" dirty="0" smtClean="0"/>
              </a:p>
              <a:p>
                <a:endParaRPr lang="en-US" b="0" i="1" dirty="0" smtClean="0">
                  <a:latin typeface="Cambria Math"/>
                </a:endParaRPr>
              </a:p>
              <a:p>
                <a14:m>
                  <m:oMath xmlns:m="http://schemas.openxmlformats.org/officeDocument/2006/math">
                    <m:r>
                      <a:rPr lang="en-US" b="0" i="1" smtClean="0">
                        <a:solidFill>
                          <a:srgbClr val="FF0000"/>
                        </a:solidFill>
                        <a:latin typeface="Cambria Math"/>
                      </a:rPr>
                      <m:t>𝑠𝑐𝑜𝑟𝑒</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a:rPr>
                          <m:t>𝑜</m:t>
                        </m:r>
                        <m:r>
                          <a:rPr lang="en-US" b="0" i="1" smtClean="0">
                            <a:solidFill>
                              <a:srgbClr val="FF0000"/>
                            </a:solidFill>
                            <a:latin typeface="Cambria Math"/>
                          </a:rPr>
                          <m:t>,</m:t>
                        </m:r>
                        <m:r>
                          <a:rPr lang="en-US" b="0" i="1" smtClean="0">
                            <a:solidFill>
                              <a:srgbClr val="FF0000"/>
                            </a:solidFill>
                            <a:latin typeface="Cambria Math"/>
                          </a:rPr>
                          <m:t>𝑝</m:t>
                        </m:r>
                      </m:e>
                    </m:d>
                    <m:r>
                      <a:rPr lang="en-US" b="0" i="1" smtClean="0">
                        <a:latin typeface="Cambria Math"/>
                      </a:rPr>
                      <m:t>=</m:t>
                    </m:r>
                    <m:nary>
                      <m:naryPr>
                        <m:chr m:val="∑"/>
                        <m:supHide m:val="on"/>
                        <m:ctrlPr>
                          <a:rPr lang="en-US" i="1">
                            <a:latin typeface="Cambria Math" panose="02040503050406030204" pitchFamily="18" charset="0"/>
                          </a:rPr>
                        </m:ctrlPr>
                      </m:naryPr>
                      <m:sub>
                        <m:r>
                          <m:rPr>
                            <m:brk m:alnAt="7"/>
                          </m:rPr>
                          <a:rPr lang="en-US" i="1">
                            <a:latin typeface="Cambria Math"/>
                          </a:rPr>
                          <m:t>𝑡</m:t>
                        </m:r>
                        <m:r>
                          <a:rPr lang="en-US" i="1">
                            <a:latin typeface="Cambria Math"/>
                          </a:rPr>
                          <m:t>∈</m:t>
                        </m:r>
                        <m:sSub>
                          <m:sSubPr>
                            <m:ctrlPr>
                              <a:rPr lang="en-US" i="1">
                                <a:latin typeface="Cambria Math" panose="02040503050406030204" pitchFamily="18" charset="0"/>
                              </a:rPr>
                            </m:ctrlPr>
                          </m:sSubPr>
                          <m:e>
                            <m:r>
                              <a:rPr lang="en-US" i="1">
                                <a:latin typeface="Cambria Math"/>
                              </a:rPr>
                              <m:t>𝜃</m:t>
                            </m:r>
                          </m:e>
                          <m:sub>
                            <m:r>
                              <a:rPr lang="en-US" b="0" i="1" smtClean="0">
                                <a:latin typeface="Cambria Math"/>
                              </a:rPr>
                              <m:t>𝑝</m:t>
                            </m:r>
                            <m:r>
                              <a:rPr lang="en-US" i="1">
                                <a:latin typeface="Cambria Math"/>
                              </a:rPr>
                              <m:t>𝑜</m:t>
                            </m:r>
                          </m:sub>
                        </m:sSub>
                      </m:sub>
                      <m:sup/>
                      <m:e>
                        <m:d>
                          <m:dPr>
                            <m:begChr m:val="["/>
                            <m:endChr m:val="]"/>
                            <m:ctrlPr>
                              <a:rPr lang="en-US" i="1">
                                <a:latin typeface="Cambria Math" panose="02040503050406030204" pitchFamily="18" charset="0"/>
                              </a:rPr>
                            </m:ctrlPr>
                          </m:dPr>
                          <m:e>
                            <m:func>
                              <m:funcPr>
                                <m:ctrlPr>
                                  <a:rPr lang="en-US" i="1">
                                    <a:latin typeface="Cambria Math" panose="02040503050406030204" pitchFamily="18" charset="0"/>
                                  </a:rPr>
                                </m:ctrlPr>
                              </m:funcPr>
                              <m:fName>
                                <m:r>
                                  <m:rPr>
                                    <m:sty m:val="p"/>
                                  </m:rPr>
                                  <a:rPr lang="en-US">
                                    <a:latin typeface="Cambria Math"/>
                                  </a:rPr>
                                  <m:t>sup</m:t>
                                </m:r>
                              </m:fName>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𝑃</m:t>
                                        </m:r>
                                      </m:e>
                                      <m:sub>
                                        <m:sSub>
                                          <m:sSubPr>
                                            <m:ctrlPr>
                                              <a:rPr lang="en-US" i="1">
                                                <a:latin typeface="Cambria Math" panose="02040503050406030204" pitchFamily="18" charset="0"/>
                                              </a:rPr>
                                            </m:ctrlPr>
                                          </m:sSubPr>
                                          <m:e>
                                            <m:r>
                                              <a:rPr lang="en-US" i="1">
                                                <a:latin typeface="Cambria Math"/>
                                              </a:rPr>
                                              <m:t>𝑡</m:t>
                                            </m:r>
                                          </m:e>
                                          <m:sub>
                                            <m:r>
                                              <a:rPr lang="en-US" b="0" i="1" smtClean="0">
                                                <a:latin typeface="Cambria Math"/>
                                              </a:rPr>
                                              <m:t>𝑝</m:t>
                                            </m:r>
                                          </m:sub>
                                        </m:sSub>
                                      </m:sub>
                                    </m:sSub>
                                  </m:e>
                                </m:d>
                              </m:e>
                            </m:func>
                            <m:r>
                              <a:rPr lang="en-US" i="1">
                                <a:latin typeface="Cambria Math"/>
                              </a:rPr>
                              <m:t>×</m:t>
                            </m:r>
                            <m:f>
                              <m:fPr>
                                <m:ctrlPr>
                                  <a:rPr lang="en-US" i="1">
                                    <a:latin typeface="Cambria Math" panose="02040503050406030204" pitchFamily="18" charset="0"/>
                                  </a:rPr>
                                </m:ctrlPr>
                              </m:fPr>
                              <m:num>
                                <m:r>
                                  <a:rPr lang="en-US" i="1">
                                    <a:latin typeface="Cambria Math"/>
                                  </a:rPr>
                                  <m:t>𝐷𝑖𝑠𝑡</m:t>
                                </m:r>
                                <m:r>
                                  <a:rPr lang="en-US" i="1">
                                    <a:latin typeface="Cambria Math"/>
                                  </a:rPr>
                                  <m:t>(</m:t>
                                </m:r>
                                <m:sSub>
                                  <m:sSubPr>
                                    <m:ctrlPr>
                                      <a:rPr lang="en-US" i="1">
                                        <a:latin typeface="Cambria Math" panose="02040503050406030204" pitchFamily="18" charset="0"/>
                                      </a:rPr>
                                    </m:ctrlPr>
                                  </m:sSubPr>
                                  <m:e>
                                    <m:r>
                                      <a:rPr lang="en-US" i="1">
                                        <a:latin typeface="Cambria Math"/>
                                      </a:rPr>
                                      <m:t>𝑆</m:t>
                                    </m:r>
                                  </m:e>
                                  <m:sub>
                                    <m:sSub>
                                      <m:sSubPr>
                                        <m:ctrlPr>
                                          <a:rPr lang="en-US" i="1">
                                            <a:latin typeface="Cambria Math" panose="02040503050406030204" pitchFamily="18" charset="0"/>
                                          </a:rPr>
                                        </m:ctrlPr>
                                      </m:sSubPr>
                                      <m:e>
                                        <m:r>
                                          <a:rPr lang="en-US" i="1">
                                            <a:latin typeface="Cambria Math"/>
                                          </a:rPr>
                                          <m:t>𝑡</m:t>
                                        </m:r>
                                      </m:e>
                                      <m:sub>
                                        <m:r>
                                          <a:rPr lang="en-US" i="1">
                                            <a:latin typeface="Cambria Math"/>
                                          </a:rPr>
                                          <m:t>𝑜</m:t>
                                        </m:r>
                                      </m:sub>
                                    </m:sSub>
                                  </m:sub>
                                </m:sSub>
                                <m:r>
                                  <a:rPr lang="en-US" i="1">
                                    <a:latin typeface="Cambria Math"/>
                                  </a:rPr>
                                  <m:t>, </m:t>
                                </m:r>
                                <m:sSub>
                                  <m:sSubPr>
                                    <m:ctrlPr>
                                      <a:rPr lang="en-US" i="1">
                                        <a:latin typeface="Cambria Math" panose="02040503050406030204" pitchFamily="18" charset="0"/>
                                      </a:rPr>
                                    </m:ctrlPr>
                                  </m:sSubPr>
                                  <m:e>
                                    <m:r>
                                      <a:rPr lang="en-US" i="1">
                                        <a:latin typeface="Cambria Math"/>
                                      </a:rPr>
                                      <m:t>𝑃</m:t>
                                    </m:r>
                                  </m:e>
                                  <m:sub>
                                    <m:sSub>
                                      <m:sSubPr>
                                        <m:ctrlPr>
                                          <a:rPr lang="en-US" i="1">
                                            <a:latin typeface="Cambria Math" panose="02040503050406030204" pitchFamily="18" charset="0"/>
                                          </a:rPr>
                                        </m:ctrlPr>
                                      </m:sSubPr>
                                      <m:e>
                                        <m:r>
                                          <a:rPr lang="en-US" i="1">
                                            <a:latin typeface="Cambria Math"/>
                                          </a:rPr>
                                          <m:t>𝑡</m:t>
                                        </m:r>
                                      </m:e>
                                      <m:sub>
                                        <m:r>
                                          <a:rPr lang="en-US" b="0" i="1" smtClean="0">
                                            <a:latin typeface="Cambria Math"/>
                                          </a:rPr>
                                          <m:t>𝑝</m:t>
                                        </m:r>
                                      </m:sub>
                                    </m:sSub>
                                  </m:sub>
                                </m:sSub>
                                <m:r>
                                  <a:rPr lang="en-US" i="1">
                                    <a:latin typeface="Cambria Math"/>
                                  </a:rPr>
                                  <m:t>)</m:t>
                                </m:r>
                              </m:num>
                              <m:den>
                                <m:r>
                                  <a:rPr lang="en-US" i="1">
                                    <a:latin typeface="Cambria Math"/>
                                  </a:rPr>
                                  <m:t>𝑚𝑎𝑥𝐷𝑖𝑠𝑡</m:t>
                                </m:r>
                                <m:r>
                                  <a:rPr lang="en-US" i="1">
                                    <a:latin typeface="Cambria Math"/>
                                  </a:rPr>
                                  <m:t>(</m:t>
                                </m:r>
                                <m:sSub>
                                  <m:sSubPr>
                                    <m:ctrlPr>
                                      <a:rPr lang="en-US" i="1">
                                        <a:latin typeface="Cambria Math" panose="02040503050406030204" pitchFamily="18" charset="0"/>
                                      </a:rPr>
                                    </m:ctrlPr>
                                  </m:sSubPr>
                                  <m:e>
                                    <m:r>
                                      <a:rPr lang="en-US" i="1">
                                        <a:latin typeface="Cambria Math"/>
                                      </a:rPr>
                                      <m:t>𝑃</m:t>
                                    </m:r>
                                  </m:e>
                                  <m:sub>
                                    <m:sSub>
                                      <m:sSubPr>
                                        <m:ctrlPr>
                                          <a:rPr lang="en-US" i="1">
                                            <a:latin typeface="Cambria Math" panose="02040503050406030204" pitchFamily="18" charset="0"/>
                                          </a:rPr>
                                        </m:ctrlPr>
                                      </m:sSubPr>
                                      <m:e>
                                        <m:r>
                                          <a:rPr lang="en-US" i="1">
                                            <a:latin typeface="Cambria Math"/>
                                          </a:rPr>
                                          <m:t>𝑡</m:t>
                                        </m:r>
                                      </m:e>
                                      <m:sub>
                                        <m:r>
                                          <a:rPr lang="en-US" b="0" i="1" smtClean="0">
                                            <a:latin typeface="Cambria Math"/>
                                          </a:rPr>
                                          <m:t>𝑝</m:t>
                                        </m:r>
                                      </m:sub>
                                    </m:sSub>
                                  </m:sub>
                                </m:sSub>
                                <m:r>
                                  <a:rPr lang="en-US" i="1">
                                    <a:latin typeface="Cambria Math"/>
                                  </a:rPr>
                                  <m:t>)</m:t>
                                </m:r>
                              </m:den>
                            </m:f>
                          </m:e>
                        </m:d>
                      </m:e>
                    </m:nary>
                  </m:oMath>
                </a14:m>
                <a:endParaRPr lang="en-US" dirty="0"/>
              </a:p>
              <a:p>
                <a14:m>
                  <m:oMath xmlns:m="http://schemas.openxmlformats.org/officeDocument/2006/math">
                    <m:r>
                      <a:rPr lang="en-US" b="0" i="1" smtClean="0">
                        <a:solidFill>
                          <a:srgbClr val="FF0000"/>
                        </a:solidFill>
                        <a:latin typeface="Cambria Math"/>
                      </a:rPr>
                      <m:t>𝑠𝑐𝑜𝑟𝑒</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a:rPr>
                          <m:t>𝑜</m:t>
                        </m:r>
                      </m:e>
                    </m:d>
                    <m:r>
                      <a:rPr lang="en-US" b="0" i="1" smtClean="0">
                        <a:latin typeface="Cambria Math"/>
                      </a:rPr>
                      <m:t>=</m:t>
                    </m:r>
                    <m:nary>
                      <m:naryPr>
                        <m:chr m:val="∑"/>
                        <m:supHide m:val="on"/>
                        <m:ctrlPr>
                          <a:rPr lang="en-US" b="0" i="1" smtClean="0">
                            <a:latin typeface="Cambria Math" panose="02040503050406030204" pitchFamily="18" charset="0"/>
                          </a:rPr>
                        </m:ctrlPr>
                      </m:naryPr>
                      <m:sub>
                        <m:r>
                          <m:rPr>
                            <m:brk m:alnAt="7"/>
                          </m:rPr>
                          <a:rPr lang="en-US" b="0" i="1" smtClean="0">
                            <a:latin typeface="Cambria Math"/>
                          </a:rPr>
                          <m:t>𝑝</m:t>
                        </m:r>
                        <m:r>
                          <a:rPr lang="en-US" b="0" i="1" smtClean="0">
                            <a:latin typeface="Cambria Math"/>
                          </a:rPr>
                          <m:t>∈</m:t>
                        </m:r>
                        <m:r>
                          <a:rPr lang="en-US" b="0" i="1" smtClean="0">
                            <a:latin typeface="Cambria Math"/>
                          </a:rPr>
                          <m:t>𝑃</m:t>
                        </m:r>
                      </m:sub>
                      <m:sup/>
                      <m:e>
                        <m:func>
                          <m:funcPr>
                            <m:ctrlPr>
                              <a:rPr lang="en-US" b="0" i="1" smtClean="0">
                                <a:latin typeface="Cambria Math" panose="02040503050406030204" pitchFamily="18" charset="0"/>
                              </a:rPr>
                            </m:ctrlPr>
                          </m:funcPr>
                          <m:fName>
                            <m:r>
                              <m:rPr>
                                <m:sty m:val="p"/>
                              </m:rPr>
                              <a:rPr lang="en-US" b="0" i="0" smtClean="0">
                                <a:latin typeface="Cambria Math"/>
                              </a:rPr>
                              <m:t>sup</m:t>
                            </m:r>
                          </m:fName>
                          <m:e>
                            <m:d>
                              <m:dPr>
                                <m:ctrlPr>
                                  <a:rPr lang="en-US" b="0" i="1" smtClean="0">
                                    <a:latin typeface="Cambria Math" panose="02040503050406030204" pitchFamily="18" charset="0"/>
                                  </a:rPr>
                                </m:ctrlPr>
                              </m:dPr>
                              <m:e>
                                <m:r>
                                  <a:rPr lang="en-US" b="0" i="1" smtClean="0">
                                    <a:latin typeface="Cambria Math"/>
                                  </a:rPr>
                                  <m:t>𝑝</m:t>
                                </m:r>
                              </m:e>
                            </m:d>
                          </m:e>
                        </m:func>
                        <m:r>
                          <a:rPr lang="en-US" b="0" i="1" smtClean="0">
                            <a:latin typeface="Cambria Math"/>
                          </a:rPr>
                          <m:t>×</m:t>
                        </m:r>
                        <m:r>
                          <a:rPr lang="en-US" b="0" i="1" smtClean="0">
                            <a:latin typeface="Cambria Math"/>
                          </a:rPr>
                          <m:t>𝑠𝑐𝑜𝑟𝑒</m:t>
                        </m:r>
                        <m:r>
                          <a:rPr lang="en-US" b="0" i="1" smtClean="0">
                            <a:latin typeface="Cambria Math"/>
                          </a:rPr>
                          <m:t>(</m:t>
                        </m:r>
                        <m:r>
                          <a:rPr lang="en-US" b="0" i="1" smtClean="0">
                            <a:latin typeface="Cambria Math"/>
                          </a:rPr>
                          <m:t>𝑜</m:t>
                        </m:r>
                        <m:r>
                          <a:rPr lang="en-US" b="0" i="1" smtClean="0">
                            <a:latin typeface="Cambria Math"/>
                          </a:rPr>
                          <m:t>,</m:t>
                        </m:r>
                        <m:r>
                          <a:rPr lang="en-US" b="0" i="1" smtClean="0">
                            <a:latin typeface="Cambria Math"/>
                          </a:rPr>
                          <m:t>𝑝</m:t>
                        </m:r>
                        <m:r>
                          <a:rPr lang="en-US" b="0" i="1" smtClean="0">
                            <a:latin typeface="Cambria Math"/>
                          </a:rPr>
                          <m:t>)</m:t>
                        </m:r>
                      </m:e>
                    </m:nary>
                  </m:oMath>
                </a14:m>
                <a:endParaRPr lang="en-US" dirty="0" smtClean="0"/>
              </a:p>
              <a:p>
                <a:pPr lvl="1"/>
                <a:r>
                  <a:rPr lang="en-US" b="0" i="0" dirty="0" smtClean="0">
                    <a:latin typeface="Cambria Math"/>
                  </a:rPr>
                  <a:t>But object o may follow only one pattern! So, sum may be incorrect</a:t>
                </a:r>
              </a:p>
              <a:p>
                <a14:m>
                  <m:oMath xmlns:m="http://schemas.openxmlformats.org/officeDocument/2006/math">
                    <m:r>
                      <a:rPr lang="en-US" b="0" i="1" smtClean="0">
                        <a:solidFill>
                          <a:srgbClr val="FF0000"/>
                        </a:solidFill>
                        <a:latin typeface="Cambria Math"/>
                      </a:rPr>
                      <m:t>𝑠𝑐𝑜𝑟𝑒</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a:rPr>
                          <m:t>𝑜</m:t>
                        </m:r>
                      </m:e>
                    </m:d>
                    <m:r>
                      <a:rPr lang="en-US" b="0" i="1" smtClean="0">
                        <a:latin typeface="Cambria Math"/>
                      </a:rPr>
                      <m:t>=</m:t>
                    </m:r>
                    <m:func>
                      <m:funcPr>
                        <m:ctrlPr>
                          <a:rPr lang="en-US" b="0" i="1" smtClean="0">
                            <a:latin typeface="Cambria Math" panose="02040503050406030204" pitchFamily="18" charset="0"/>
                          </a:rPr>
                        </m:ctrlPr>
                      </m:funcPr>
                      <m:fName>
                        <m:r>
                          <m:rPr>
                            <m:sty m:val="p"/>
                          </m:rPr>
                          <a:rPr lang="en-US" b="0" i="0" smtClean="0">
                            <a:latin typeface="Cambria Math"/>
                          </a:rPr>
                          <m:t>min</m:t>
                        </m:r>
                      </m:fName>
                      <m:e>
                        <m:d>
                          <m:dPr>
                            <m:begChr m:val="["/>
                            <m:endChr m:val="]"/>
                            <m:ctrlPr>
                              <a:rPr lang="en-US" b="0" i="1" smtClean="0">
                                <a:latin typeface="Cambria Math" panose="02040503050406030204" pitchFamily="18" charset="0"/>
                              </a:rPr>
                            </m:ctrlPr>
                          </m:dPr>
                          <m:e>
                            <m:func>
                              <m:funcPr>
                                <m:ctrlPr>
                                  <a:rPr lang="en-US" b="0" i="1" smtClean="0">
                                    <a:latin typeface="Cambria Math" panose="02040503050406030204" pitchFamily="18" charset="0"/>
                                  </a:rPr>
                                </m:ctrlPr>
                              </m:funcPr>
                              <m:fName>
                                <m:r>
                                  <m:rPr>
                                    <m:sty m:val="p"/>
                                  </m:rPr>
                                  <a:rPr lang="en-US" b="0" i="0" smtClean="0">
                                    <a:latin typeface="Cambria Math"/>
                                  </a:rPr>
                                  <m:t>sup</m:t>
                                </m:r>
                              </m:fName>
                              <m:e>
                                <m:d>
                                  <m:dPr>
                                    <m:ctrlPr>
                                      <a:rPr lang="en-US" b="0" i="1" smtClean="0">
                                        <a:latin typeface="Cambria Math" panose="02040503050406030204" pitchFamily="18" charset="0"/>
                                      </a:rPr>
                                    </m:ctrlPr>
                                  </m:dPr>
                                  <m:e>
                                    <m:r>
                                      <a:rPr lang="en-US" b="0" i="1" smtClean="0">
                                        <a:latin typeface="Cambria Math"/>
                                      </a:rPr>
                                      <m:t>𝑝</m:t>
                                    </m:r>
                                  </m:e>
                                </m:d>
                              </m:e>
                            </m:func>
                            <m:r>
                              <a:rPr lang="en-US" b="0" i="1" smtClean="0">
                                <a:latin typeface="Cambria Math"/>
                              </a:rPr>
                              <m:t>×</m:t>
                            </m:r>
                            <m:r>
                              <a:rPr lang="en-US" b="0" i="1" smtClean="0">
                                <a:latin typeface="Cambria Math"/>
                              </a:rPr>
                              <m:t>𝑠𝑐𝑜𝑟𝑒</m:t>
                            </m:r>
                            <m:r>
                              <a:rPr lang="en-US" b="0" i="1" smtClean="0">
                                <a:latin typeface="Cambria Math"/>
                              </a:rPr>
                              <m:t>(</m:t>
                            </m:r>
                            <m:r>
                              <a:rPr lang="en-US" b="0" i="1" smtClean="0">
                                <a:latin typeface="Cambria Math"/>
                              </a:rPr>
                              <m:t>𝑜</m:t>
                            </m:r>
                            <m:r>
                              <a:rPr lang="en-US" b="0" i="1" smtClean="0">
                                <a:latin typeface="Cambria Math"/>
                              </a:rPr>
                              <m:t>,</m:t>
                            </m:r>
                            <m:r>
                              <a:rPr lang="en-US" b="0" i="1" smtClean="0">
                                <a:latin typeface="Cambria Math"/>
                              </a:rPr>
                              <m:t>𝑝</m:t>
                            </m:r>
                            <m:r>
                              <a:rPr lang="en-US" b="0" i="1" smtClean="0">
                                <a:latin typeface="Cambria Math"/>
                              </a:rPr>
                              <m:t>)</m:t>
                            </m:r>
                          </m:e>
                        </m:d>
                      </m:e>
                    </m:func>
                  </m:oMath>
                </a14:m>
                <a:endParaRPr lang="en-US" dirty="0"/>
              </a:p>
              <a:p>
                <a:pPr lvl="1"/>
                <a:r>
                  <a:rPr lang="en-US" dirty="0" smtClean="0">
                    <a:latin typeface="Cambria Math"/>
                  </a:rPr>
                  <a:t>But generally </a:t>
                </a:r>
                <a14:m>
                  <m:oMath xmlns:m="http://schemas.openxmlformats.org/officeDocument/2006/math">
                    <m:func>
                      <m:funcPr>
                        <m:ctrlPr>
                          <a:rPr lang="en-US" b="0" i="1" smtClean="0">
                            <a:latin typeface="Cambria Math" panose="02040503050406030204" pitchFamily="18" charset="0"/>
                          </a:rPr>
                        </m:ctrlPr>
                      </m:funcPr>
                      <m:fName>
                        <m:r>
                          <m:rPr>
                            <m:sty m:val="p"/>
                          </m:rPr>
                          <a:rPr lang="en-US" b="0" i="0" smtClean="0">
                            <a:latin typeface="Cambria Math"/>
                          </a:rPr>
                          <m:t>sup</m:t>
                        </m:r>
                      </m:fName>
                      <m:e>
                        <m:d>
                          <m:dPr>
                            <m:ctrlPr>
                              <a:rPr lang="en-US" b="0" i="1" smtClean="0">
                                <a:latin typeface="Cambria Math" panose="02040503050406030204" pitchFamily="18" charset="0"/>
                              </a:rPr>
                            </m:ctrlPr>
                          </m:dPr>
                          <m:e>
                            <m:r>
                              <a:rPr lang="en-US" b="0" i="1" smtClean="0">
                                <a:latin typeface="Cambria Math"/>
                              </a:rPr>
                              <m:t>𝑝</m:t>
                            </m:r>
                          </m:e>
                        </m:d>
                      </m:e>
                    </m:func>
                    <m:r>
                      <a:rPr lang="en-US" b="0" i="1" smtClean="0">
                        <a:latin typeface="Cambria Math"/>
                      </a:rPr>
                      <m:t>×</m:t>
                    </m:r>
                    <m:r>
                      <a:rPr lang="en-US" b="0" i="1" smtClean="0">
                        <a:latin typeface="Cambria Math"/>
                      </a:rPr>
                      <m:t>𝑠𝑐𝑜𝑟𝑒</m:t>
                    </m:r>
                    <m:d>
                      <m:dPr>
                        <m:ctrlPr>
                          <a:rPr lang="en-US" b="0" i="1" smtClean="0">
                            <a:latin typeface="Cambria Math" panose="02040503050406030204" pitchFamily="18" charset="0"/>
                          </a:rPr>
                        </m:ctrlPr>
                      </m:dPr>
                      <m:e>
                        <m:r>
                          <a:rPr lang="en-US" b="0" i="1" smtClean="0">
                            <a:latin typeface="Cambria Math"/>
                          </a:rPr>
                          <m:t>𝑜</m:t>
                        </m:r>
                        <m:r>
                          <a:rPr lang="en-US" b="0" i="1" smtClean="0">
                            <a:latin typeface="Cambria Math"/>
                          </a:rPr>
                          <m:t>,</m:t>
                        </m:r>
                        <m:r>
                          <a:rPr lang="en-US" b="0" i="1" smtClean="0">
                            <a:latin typeface="Cambria Math"/>
                          </a:rPr>
                          <m:t>𝑝</m:t>
                        </m:r>
                      </m:e>
                    </m:d>
                  </m:oMath>
                </a14:m>
                <a:r>
                  <a:rPr lang="en-US" dirty="0" smtClean="0">
                    <a:latin typeface="Cambria Math"/>
                  </a:rPr>
                  <a:t> will be min for very short pattern </a:t>
                </a:r>
                <a14:m>
                  <m:oMath xmlns:m="http://schemas.openxmlformats.org/officeDocument/2006/math">
                    <m:r>
                      <a:rPr lang="en-US" b="0" i="1" smtClean="0">
                        <a:latin typeface="Cambria Math"/>
                      </a:rPr>
                      <m:t>𝑝</m:t>
                    </m:r>
                  </m:oMath>
                </a14:m>
                <a:r>
                  <a:rPr lang="en-US" dirty="0" smtClean="0">
                    <a:latin typeface="Cambria Math"/>
                  </a:rPr>
                  <a:t> mostly of length 2</a:t>
                </a:r>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idx="13"/>
              </p:nvPr>
            </p:nvSpPr>
            <p:spPr>
              <a:blipFill rotWithShape="0">
                <a:blip r:embed="rId2"/>
                <a:stretch>
                  <a:fillRect l="-815" t="-2179"/>
                </a:stretch>
              </a:blipFill>
            </p:spPr>
            <p:txBody>
              <a:bodyPr/>
              <a:lstStyle/>
              <a:p>
                <a:r>
                  <a:rPr lang="en-US">
                    <a:noFill/>
                  </a:rPr>
                  <a:t> </a:t>
                </a:r>
              </a:p>
            </p:txBody>
          </p:sp>
        </mc:Fallback>
      </mc:AlternateContent>
      <p:graphicFrame>
        <p:nvGraphicFramePr>
          <p:cNvPr id="5" name="Table 4"/>
          <p:cNvGraphicFramePr>
            <a:graphicFrameLocks noGrp="1"/>
          </p:cNvGraphicFramePr>
          <p:nvPr>
            <p:extLst/>
          </p:nvPr>
        </p:nvGraphicFramePr>
        <p:xfrm>
          <a:off x="1676400" y="2286000"/>
          <a:ext cx="3657600" cy="370840"/>
        </p:xfrm>
        <a:graphic>
          <a:graphicData uri="http://schemas.openxmlformats.org/drawingml/2006/table">
            <a:tbl>
              <a:tblPr firstRow="1" bandRow="1">
                <a:tableStyleId>{5940675A-B579-460E-94D1-54222C63F5DA}</a:tableStyleId>
              </a:tblPr>
              <a:tblGrid>
                <a:gridCol w="365760"/>
                <a:gridCol w="365760"/>
                <a:gridCol w="365760"/>
                <a:gridCol w="365760"/>
                <a:gridCol w="365760"/>
                <a:gridCol w="365760"/>
                <a:gridCol w="365760"/>
                <a:gridCol w="365760"/>
                <a:gridCol w="365760"/>
                <a:gridCol w="365760"/>
              </a:tblGrid>
              <a:tr h="370840">
                <a:tc>
                  <a:txBody>
                    <a:bodyPr/>
                    <a:lstStyle/>
                    <a:p>
                      <a:r>
                        <a:rPr lang="en-US" sz="1400" smtClean="0"/>
                        <a:t>1</a:t>
                      </a:r>
                      <a:endParaRPr lang="en-US" sz="14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smtClean="0"/>
                        <a:t>2</a:t>
                      </a:r>
                      <a:endParaRPr lang="en-US" sz="14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smtClean="0"/>
                        <a:t>3</a:t>
                      </a:r>
                      <a:endParaRPr lang="en-US" sz="14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smtClean="0"/>
                        <a:t>4</a:t>
                      </a:r>
                      <a:endParaRPr lang="en-US" sz="14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smtClean="0"/>
                        <a:t>5</a:t>
                      </a:r>
                      <a:endParaRPr lang="en-US" sz="14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smtClean="0"/>
                        <a:t>6</a:t>
                      </a:r>
                      <a:endParaRPr lang="en-US" sz="14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smtClean="0"/>
                        <a:t>7</a:t>
                      </a:r>
                      <a:endParaRPr lang="en-US" sz="14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smtClean="0"/>
                        <a:t>8</a:t>
                      </a:r>
                      <a:endParaRPr lang="en-US" sz="14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smtClean="0"/>
                        <a:t>9</a:t>
                      </a:r>
                      <a:endParaRPr lang="en-US" sz="14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1400" smtClean="0"/>
                        <a:t>10</a:t>
                      </a:r>
                      <a:endParaRPr lang="en-US" sz="140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graphicFrame>
        <p:nvGraphicFramePr>
          <p:cNvPr id="6" name="Table 5"/>
          <p:cNvGraphicFramePr>
            <a:graphicFrameLocks noGrp="1"/>
          </p:cNvGraphicFramePr>
          <p:nvPr>
            <p:extLst/>
          </p:nvPr>
        </p:nvGraphicFramePr>
        <p:xfrm>
          <a:off x="1676400" y="2667000"/>
          <a:ext cx="3657600" cy="370840"/>
        </p:xfrm>
        <a:graphic>
          <a:graphicData uri="http://schemas.openxmlformats.org/drawingml/2006/table">
            <a:tbl>
              <a:tblPr firstRow="1" bandRow="1">
                <a:tableStyleId>{5940675A-B579-460E-94D1-54222C63F5DA}</a:tableStyleId>
              </a:tblPr>
              <a:tblGrid>
                <a:gridCol w="365760"/>
                <a:gridCol w="365760"/>
                <a:gridCol w="365760"/>
                <a:gridCol w="365760"/>
                <a:gridCol w="365760"/>
                <a:gridCol w="365760"/>
                <a:gridCol w="365760"/>
                <a:gridCol w="365760"/>
                <a:gridCol w="365760"/>
                <a:gridCol w="365760"/>
              </a:tblGrid>
              <a:tr h="370840">
                <a:tc>
                  <a:txBody>
                    <a:bodyPr/>
                    <a:lstStyle/>
                    <a:p>
                      <a:endParaRPr lang="en-US"/>
                    </a:p>
                  </a:txBody>
                  <a:tcPr>
                    <a:solidFill>
                      <a:srgbClr val="FF0000"/>
                    </a:solidFill>
                  </a:tcPr>
                </a:tc>
                <a:tc>
                  <a:txBody>
                    <a:bodyPr/>
                    <a:lstStyle/>
                    <a:p>
                      <a:endParaRPr lang="en-US"/>
                    </a:p>
                  </a:txBody>
                  <a:tcPr>
                    <a:solidFill>
                      <a:srgbClr val="FF0000"/>
                    </a:solidFill>
                  </a:tcPr>
                </a:tc>
                <a:tc>
                  <a:txBody>
                    <a:bodyPr/>
                    <a:lstStyle/>
                    <a:p>
                      <a:endParaRPr lang="en-US"/>
                    </a:p>
                  </a:txBody>
                  <a:tcPr>
                    <a:noFill/>
                  </a:tcPr>
                </a:tc>
                <a:tc>
                  <a:txBody>
                    <a:bodyPr/>
                    <a:lstStyle/>
                    <a:p>
                      <a:endParaRPr lang="en-US"/>
                    </a:p>
                  </a:txBody>
                  <a:tcPr>
                    <a:solidFill>
                      <a:srgbClr val="FFC000"/>
                    </a:solidFill>
                  </a:tcPr>
                </a:tc>
                <a:tc>
                  <a:txBody>
                    <a:bodyPr/>
                    <a:lstStyle/>
                    <a:p>
                      <a:endParaRPr lang="en-US"/>
                    </a:p>
                  </a:txBody>
                  <a:tcPr>
                    <a:solidFill>
                      <a:srgbClr val="00FF00"/>
                    </a:solidFill>
                  </a:tcPr>
                </a:tc>
                <a:tc>
                  <a:txBody>
                    <a:bodyPr/>
                    <a:lstStyle/>
                    <a:p>
                      <a:endParaRPr lang="en-US"/>
                    </a:p>
                  </a:txBody>
                  <a:tcPr>
                    <a:noFill/>
                  </a:tcPr>
                </a:tc>
                <a:tc>
                  <a:txBody>
                    <a:bodyPr/>
                    <a:lstStyle/>
                    <a:p>
                      <a:endParaRPr lang="en-US"/>
                    </a:p>
                  </a:txBody>
                  <a:tcPr>
                    <a:solidFill>
                      <a:schemeClr val="accent2"/>
                    </a:solidFill>
                  </a:tcPr>
                </a:tc>
                <a:tc>
                  <a:txBody>
                    <a:bodyPr/>
                    <a:lstStyle/>
                    <a:p>
                      <a:endParaRPr lang="en-US"/>
                    </a:p>
                  </a:txBody>
                  <a:tcPr>
                    <a:solidFill>
                      <a:schemeClr val="accent6"/>
                    </a:solidFill>
                  </a:tcPr>
                </a:tc>
                <a:tc>
                  <a:txBody>
                    <a:bodyPr/>
                    <a:lstStyle/>
                    <a:p>
                      <a:endParaRPr lang="en-US"/>
                    </a:p>
                  </a:txBody>
                  <a:tcPr>
                    <a:noFill/>
                  </a:tcPr>
                </a:tc>
                <a:tc>
                  <a:txBody>
                    <a:bodyPr/>
                    <a:lstStyle/>
                    <a:p>
                      <a:endParaRPr lang="en-US"/>
                    </a:p>
                  </a:txBody>
                  <a:tcPr>
                    <a:solidFill>
                      <a:schemeClr val="accent3">
                        <a:lumMod val="50000"/>
                      </a:schemeClr>
                    </a:solidFill>
                  </a:tcPr>
                </a:tc>
              </a:tr>
            </a:tbl>
          </a:graphicData>
        </a:graphic>
      </p:graphicFrame>
      <p:graphicFrame>
        <p:nvGraphicFramePr>
          <p:cNvPr id="7" name="Table 6"/>
          <p:cNvGraphicFramePr>
            <a:graphicFrameLocks noGrp="1"/>
          </p:cNvGraphicFramePr>
          <p:nvPr>
            <p:extLst/>
          </p:nvPr>
        </p:nvGraphicFramePr>
        <p:xfrm>
          <a:off x="1676400" y="3114040"/>
          <a:ext cx="3657600" cy="370840"/>
        </p:xfrm>
        <a:graphic>
          <a:graphicData uri="http://schemas.openxmlformats.org/drawingml/2006/table">
            <a:tbl>
              <a:tblPr firstRow="1" bandRow="1">
                <a:tableStyleId>{5940675A-B579-460E-94D1-54222C63F5DA}</a:tableStyleId>
              </a:tblPr>
              <a:tblGrid>
                <a:gridCol w="365760"/>
                <a:gridCol w="365760"/>
                <a:gridCol w="365760"/>
                <a:gridCol w="365760"/>
                <a:gridCol w="365760"/>
                <a:gridCol w="365760"/>
                <a:gridCol w="365760"/>
                <a:gridCol w="365760"/>
                <a:gridCol w="365760"/>
                <a:gridCol w="365760"/>
              </a:tblGrid>
              <a:tr h="370840">
                <a:tc>
                  <a:txBody>
                    <a:bodyPr/>
                    <a:lstStyle/>
                    <a:p>
                      <a:endParaRPr lang="en-US">
                        <a:solidFill>
                          <a:srgbClr val="FF0000"/>
                        </a:solidFill>
                      </a:endParaRPr>
                    </a:p>
                  </a:txBody>
                  <a:tcPr>
                    <a:solidFill>
                      <a:srgbClr val="FF0000"/>
                    </a:solidFill>
                  </a:tcPr>
                </a:tc>
                <a:tc>
                  <a:txBody>
                    <a:bodyPr/>
                    <a:lstStyle/>
                    <a:p>
                      <a:endParaRPr lang="en-US">
                        <a:solidFill>
                          <a:srgbClr val="FF0000"/>
                        </a:solidFill>
                      </a:endParaRPr>
                    </a:p>
                  </a:txBody>
                  <a:tcPr>
                    <a:solidFill>
                      <a:srgbClr val="FF0000"/>
                    </a:solidFill>
                  </a:tcPr>
                </a:tc>
                <a:tc>
                  <a:txBody>
                    <a:bodyPr/>
                    <a:lstStyle/>
                    <a:p>
                      <a:endParaRPr lang="en-US">
                        <a:solidFill>
                          <a:srgbClr val="FF0000"/>
                        </a:solidFill>
                      </a:endParaRPr>
                    </a:p>
                  </a:txBody>
                  <a:tcPr>
                    <a:solidFill>
                      <a:srgbClr val="FF0000"/>
                    </a:solidFill>
                  </a:tcPr>
                </a:tc>
                <a:tc>
                  <a:txBody>
                    <a:bodyPr/>
                    <a:lstStyle/>
                    <a:p>
                      <a:endParaRPr lang="en-US"/>
                    </a:p>
                  </a:txBody>
                  <a:tcPr>
                    <a:solidFill>
                      <a:srgbClr val="00FF00"/>
                    </a:solidFill>
                  </a:tcPr>
                </a:tc>
                <a:tc>
                  <a:txBody>
                    <a:bodyPr/>
                    <a:lstStyle/>
                    <a:p>
                      <a:endParaRPr lang="en-US"/>
                    </a:p>
                  </a:txBody>
                  <a:tcPr>
                    <a:solidFill>
                      <a:srgbClr val="00FF00"/>
                    </a:solidFill>
                  </a:tcPr>
                </a:tc>
                <a:tc>
                  <a:txBody>
                    <a:bodyPr/>
                    <a:lstStyle/>
                    <a:p>
                      <a:endParaRPr lang="en-US"/>
                    </a:p>
                  </a:txBody>
                  <a:tcPr>
                    <a:solidFill>
                      <a:schemeClr val="accent2"/>
                    </a:solidFill>
                  </a:tcPr>
                </a:tc>
                <a:tc>
                  <a:txBody>
                    <a:bodyPr/>
                    <a:lstStyle/>
                    <a:p>
                      <a:endParaRPr lang="en-US"/>
                    </a:p>
                  </a:txBody>
                  <a:tcPr>
                    <a:solidFill>
                      <a:schemeClr val="accent2"/>
                    </a:solidFill>
                  </a:tcPr>
                </a:tc>
                <a:tc>
                  <a:txBody>
                    <a:bodyPr/>
                    <a:lstStyle/>
                    <a:p>
                      <a:endParaRPr lang="en-US"/>
                    </a:p>
                  </a:txBody>
                  <a:tcPr>
                    <a:solidFill>
                      <a:schemeClr val="accent6"/>
                    </a:solidFill>
                  </a:tcPr>
                </a:tc>
                <a:tc>
                  <a:txBody>
                    <a:bodyPr/>
                    <a:lstStyle/>
                    <a:p>
                      <a:endParaRPr lang="en-US"/>
                    </a:p>
                  </a:txBody>
                  <a:tcPr>
                    <a:solidFill>
                      <a:schemeClr val="accent6"/>
                    </a:solidFill>
                  </a:tcPr>
                </a:tc>
                <a:tc>
                  <a:txBody>
                    <a:bodyPr/>
                    <a:lstStyle/>
                    <a:p>
                      <a:endParaRPr lang="en-US"/>
                    </a:p>
                  </a:txBody>
                  <a:tcPr>
                    <a:solidFill>
                      <a:schemeClr val="accent6"/>
                    </a:solidFill>
                  </a:tcPr>
                </a:tc>
              </a:tr>
            </a:tbl>
          </a:graphicData>
        </a:graphic>
      </p:graphicFrame>
      <p:sp>
        <p:nvSpPr>
          <p:cNvPr id="8" name="TextBox 7"/>
          <p:cNvSpPr txBox="1"/>
          <p:nvPr/>
        </p:nvSpPr>
        <p:spPr>
          <a:xfrm>
            <a:off x="476918" y="2667000"/>
            <a:ext cx="1047082" cy="369332"/>
          </a:xfrm>
          <a:prstGeom prst="rect">
            <a:avLst/>
          </a:prstGeom>
          <a:noFill/>
        </p:spPr>
        <p:txBody>
          <a:bodyPr wrap="none" rtlCol="0">
            <a:spAutoFit/>
          </a:bodyPr>
          <a:lstStyle/>
          <a:p>
            <a:r>
              <a:rPr lang="en-US" smtClean="0"/>
              <a:t>Pattern p</a:t>
            </a:r>
            <a:endParaRPr lang="en-US"/>
          </a:p>
        </p:txBody>
      </p:sp>
      <p:sp>
        <p:nvSpPr>
          <p:cNvPr id="9" name="TextBox 8"/>
          <p:cNvSpPr txBox="1"/>
          <p:nvPr/>
        </p:nvSpPr>
        <p:spPr>
          <a:xfrm>
            <a:off x="381000" y="3124200"/>
            <a:ext cx="1274708" cy="369332"/>
          </a:xfrm>
          <a:prstGeom prst="rect">
            <a:avLst/>
          </a:prstGeom>
          <a:noFill/>
        </p:spPr>
        <p:txBody>
          <a:bodyPr wrap="none" rtlCol="0">
            <a:spAutoFit/>
          </a:bodyPr>
          <a:lstStyle/>
          <a:p>
            <a:r>
              <a:rPr lang="en-US" smtClean="0"/>
              <a:t>Sequence o</a:t>
            </a:r>
            <a:endParaRPr lang="en-US"/>
          </a:p>
        </p:txBody>
      </p:sp>
      <mc:AlternateContent xmlns:mc="http://schemas.openxmlformats.org/markup-compatibility/2006">
        <mc:Choice xmlns:a14="http://schemas.microsoft.com/office/drawing/2010/main" Requires="a14">
          <p:sp>
            <p:nvSpPr>
              <p:cNvPr id="10" name="TextBox 9"/>
              <p:cNvSpPr txBox="1"/>
              <p:nvPr/>
            </p:nvSpPr>
            <p:spPr>
              <a:xfrm>
                <a:off x="5410200" y="2667000"/>
                <a:ext cx="3195170" cy="830997"/>
              </a:xfrm>
              <a:prstGeom prst="rect">
                <a:avLst/>
              </a:prstGeom>
              <a:noFill/>
            </p:spPr>
            <p:txBody>
              <a:bodyPr wrap="none" rtlCol="0">
                <a:spAutoFit/>
              </a:bodyPr>
              <a:lstStyle/>
              <a:p>
                <a14:m>
                  <m:oMath xmlns:m="http://schemas.openxmlformats.org/officeDocument/2006/math">
                    <m:r>
                      <a:rPr lang="en-US" sz="2400" i="1">
                        <a:latin typeface="Cambria Math"/>
                      </a:rPr>
                      <m:t>𝜙</m:t>
                    </m:r>
                    <m:r>
                      <a:rPr lang="en-US" sz="2400" i="1" baseline="-25000">
                        <a:latin typeface="Cambria Math"/>
                      </a:rPr>
                      <m:t>𝑝𝑜</m:t>
                    </m:r>
                  </m:oMath>
                </a14:m>
                <a:r>
                  <a:rPr lang="en-US" sz="2400" smtClean="0"/>
                  <a:t> (Match): {1,2,5,7,8}</a:t>
                </a:r>
                <a:endParaRPr lang="en-US" sz="2400"/>
              </a:p>
              <a:p>
                <a14:m>
                  <m:oMath xmlns:m="http://schemas.openxmlformats.org/officeDocument/2006/math">
                    <m:r>
                      <a:rPr lang="en-US" sz="2400" i="1">
                        <a:latin typeface="Cambria Math"/>
                      </a:rPr>
                      <m:t>𝜃</m:t>
                    </m:r>
                    <m:r>
                      <a:rPr lang="en-US" sz="2400" i="1" baseline="-25000">
                        <a:latin typeface="Cambria Math"/>
                      </a:rPr>
                      <m:t>𝑝𝑜</m:t>
                    </m:r>
                  </m:oMath>
                </a14:m>
                <a:r>
                  <a:rPr lang="en-US" sz="2400" smtClean="0"/>
                  <a:t> (Mismatch): {4,10}</a:t>
                </a:r>
                <a:endParaRPr lang="en-US" sz="2400"/>
              </a:p>
            </p:txBody>
          </p:sp>
        </mc:Choice>
        <mc:Fallback>
          <p:sp>
            <p:nvSpPr>
              <p:cNvPr id="10" name="TextBox 9"/>
              <p:cNvSpPr txBox="1">
                <a:spLocks noRot="1" noChangeAspect="1" noMove="1" noResize="1" noEditPoints="1" noAdjustHandles="1" noChangeArrowheads="1" noChangeShapeType="1" noTextEdit="1"/>
              </p:cNvSpPr>
              <p:nvPr/>
            </p:nvSpPr>
            <p:spPr>
              <a:xfrm>
                <a:off x="5410200" y="2667000"/>
                <a:ext cx="3195170" cy="830997"/>
              </a:xfrm>
              <a:prstGeom prst="rect">
                <a:avLst/>
              </a:prstGeom>
              <a:blipFill rotWithShape="0">
                <a:blip r:embed="rId3"/>
                <a:stretch>
                  <a:fillRect l="-1527" t="-5882" b="-15441"/>
                </a:stretch>
              </a:blipFill>
            </p:spPr>
            <p:txBody>
              <a:bodyPr/>
              <a:lstStyle/>
              <a:p>
                <a:r>
                  <a:rPr lang="en-US">
                    <a:noFill/>
                  </a:rPr>
                  <a:t> </a:t>
                </a:r>
              </a:p>
            </p:txBody>
          </p:sp>
        </mc:Fallback>
      </mc:AlternateContent>
      <p:cxnSp>
        <p:nvCxnSpPr>
          <p:cNvPr id="12" name="Straight Connector 11"/>
          <p:cNvCxnSpPr/>
          <p:nvPr/>
        </p:nvCxnSpPr>
        <p:spPr>
          <a:xfrm>
            <a:off x="2667000" y="2286000"/>
            <a:ext cx="0" cy="5656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733800" y="2286000"/>
            <a:ext cx="0" cy="5656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876800" y="2286000"/>
            <a:ext cx="0" cy="5656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651760" y="2286000"/>
            <a:ext cx="32156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867400" y="2101334"/>
            <a:ext cx="1662635" cy="369332"/>
          </a:xfrm>
          <a:prstGeom prst="rect">
            <a:avLst/>
          </a:prstGeom>
          <a:noFill/>
        </p:spPr>
        <p:txBody>
          <a:bodyPr wrap="none" rtlCol="0">
            <a:spAutoFit/>
          </a:bodyPr>
          <a:lstStyle/>
          <a:p>
            <a:r>
              <a:rPr lang="en-US" smtClean="0">
                <a:solidFill>
                  <a:srgbClr val="7030A0"/>
                </a:solidFill>
              </a:rPr>
              <a:t>Gapped Pattern</a:t>
            </a:r>
            <a:endParaRPr lang="en-US">
              <a:solidFill>
                <a:srgbClr val="7030A0"/>
              </a:solidFill>
            </a:endParaRPr>
          </a:p>
        </p:txBody>
      </p:sp>
      <p:sp>
        <p:nvSpPr>
          <p:cNvPr id="11" name="Footer Placeholder 10"/>
          <p:cNvSpPr>
            <a:spLocks noGrp="1"/>
          </p:cNvSpPr>
          <p:nvPr>
            <p:ph type="ftr" sz="quarter" idx="3"/>
          </p:nvPr>
        </p:nvSpPr>
        <p:spPr/>
        <p:txBody>
          <a:bodyPr/>
          <a:lstStyle/>
          <a:p>
            <a:r>
              <a:rPr lang="en-US" smtClean="0"/>
              <a:t>gmanish@microsoft.com, jing@buffalo.edu, charu@us.ibm.com, hanj@cs.uiuc.edu</a:t>
            </a:r>
            <a:endParaRPr lang="en-US" dirty="0"/>
          </a:p>
        </p:txBody>
      </p:sp>
    </p:spTree>
    <p:extLst>
      <p:ext uri="{BB962C8B-B14F-4D97-AF65-F5344CB8AC3E}">
        <p14:creationId xmlns:p14="http://schemas.microsoft.com/office/powerpoint/2010/main" val="1283712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9"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Outlier Score using Pattern Configurations</a:t>
            </a:r>
            <a:endParaRPr lang="en-US"/>
          </a:p>
        </p:txBody>
      </p:sp>
      <p:sp>
        <p:nvSpPr>
          <p:cNvPr id="4" name="Slide Number Placeholder 3"/>
          <p:cNvSpPr>
            <a:spLocks noGrp="1"/>
          </p:cNvSpPr>
          <p:nvPr>
            <p:ph type="sldNum" sz="quarter" idx="12"/>
          </p:nvPr>
        </p:nvSpPr>
        <p:spPr/>
        <p:txBody>
          <a:bodyPr/>
          <a:lstStyle/>
          <a:p>
            <a:fld id="{8D4A95AB-7B14-4CE2-8EF6-8DDF97F0F3DA}" type="slidenum">
              <a:rPr lang="en-US" smtClean="0"/>
              <a:pPr/>
              <a:t>108</a:t>
            </a:fld>
            <a:endParaRPr lang="en-US"/>
          </a:p>
        </p:txBody>
      </p:sp>
      <p:sp>
        <p:nvSpPr>
          <p:cNvPr id="3" name="Content Placeholder 2"/>
          <p:cNvSpPr>
            <a:spLocks noGrp="1"/>
          </p:cNvSpPr>
          <p:nvPr>
            <p:ph idx="13"/>
          </p:nvPr>
        </p:nvSpPr>
        <p:spPr>
          <a:xfrm>
            <a:off x="457200" y="1371601"/>
            <a:ext cx="6705600" cy="2438400"/>
          </a:xfrm>
        </p:spPr>
        <p:txBody>
          <a:bodyPr>
            <a:normAutofit fontScale="92500" lnSpcReduction="10000"/>
          </a:bodyPr>
          <a:lstStyle/>
          <a:p>
            <a:r>
              <a:rPr lang="en-US" dirty="0" smtClean="0"/>
              <a:t>Divide pattern space into different </a:t>
            </a:r>
            <a:r>
              <a:rPr lang="en-US" dirty="0"/>
              <a:t> </a:t>
            </a:r>
            <a:r>
              <a:rPr lang="en-US" dirty="0" smtClean="0"/>
              <a:t>“projections” called </a:t>
            </a:r>
            <a:r>
              <a:rPr lang="en-US" dirty="0" smtClean="0">
                <a:solidFill>
                  <a:srgbClr val="00B0F0"/>
                </a:solidFill>
              </a:rPr>
              <a:t>configurations</a:t>
            </a:r>
          </a:p>
          <a:p>
            <a:r>
              <a:rPr lang="en-US" dirty="0" smtClean="0"/>
              <a:t>A configuration is a set of timestamps of size&gt;1</a:t>
            </a:r>
          </a:p>
          <a:p>
            <a:r>
              <a:rPr lang="en-US" dirty="0" smtClean="0"/>
              <a:t>E.g., {1,3,4} is a configuration</a:t>
            </a:r>
          </a:p>
        </p:txBody>
      </p:sp>
      <mc:AlternateContent xmlns:mc="http://schemas.openxmlformats.org/markup-compatibility/2006">
        <mc:Choice xmlns:a14="http://schemas.microsoft.com/office/drawing/2010/main" Requires="a14">
          <p:sp>
            <p:nvSpPr>
              <p:cNvPr id="5" name="TextBox 4"/>
              <p:cNvSpPr txBox="1"/>
              <p:nvPr/>
            </p:nvSpPr>
            <p:spPr>
              <a:xfrm>
                <a:off x="228600" y="3470894"/>
                <a:ext cx="7829004" cy="3310906"/>
              </a:xfrm>
              <a:prstGeom prst="rect">
                <a:avLst/>
              </a:prstGeom>
              <a:noFill/>
            </p:spPr>
            <p:txBody>
              <a:bodyPr wrap="square" lIns="407099" tIns="203549" rIns="407099" bIns="203549" rtlCol="0">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FF0000"/>
                          </a:solidFill>
                          <a:latin typeface="Cambria Math"/>
                        </a:rPr>
                        <m:t>𝑠𝑐𝑜𝑟𝑒</m:t>
                      </m:r>
                      <m:d>
                        <m:dPr>
                          <m:ctrlPr>
                            <a:rPr lang="en-US" sz="2400" i="1">
                              <a:solidFill>
                                <a:srgbClr val="FF0000"/>
                              </a:solidFill>
                              <a:latin typeface="Cambria Math" panose="02040503050406030204" pitchFamily="18" charset="0"/>
                            </a:rPr>
                          </m:ctrlPr>
                        </m:dPr>
                        <m:e>
                          <m:r>
                            <a:rPr lang="en-US" sz="2400" i="1">
                              <a:solidFill>
                                <a:srgbClr val="FF0000"/>
                              </a:solidFill>
                              <a:latin typeface="Cambria Math"/>
                            </a:rPr>
                            <m:t>𝑜</m:t>
                          </m:r>
                        </m:e>
                      </m:d>
                      <m:r>
                        <a:rPr lang="en-US" sz="2400" i="1">
                          <a:latin typeface="Cambria Math"/>
                        </a:rPr>
                        <m:t>=</m:t>
                      </m:r>
                      <m:nary>
                        <m:naryPr>
                          <m:chr m:val="∑"/>
                          <m:ctrlPr>
                            <a:rPr lang="en-US" sz="2400" i="1">
                              <a:latin typeface="Cambria Math" panose="02040503050406030204" pitchFamily="18" charset="0"/>
                            </a:rPr>
                          </m:ctrlPr>
                        </m:naryPr>
                        <m:sub>
                          <m:r>
                            <m:rPr>
                              <m:brk m:alnAt="23"/>
                            </m:rPr>
                            <a:rPr lang="en-US" sz="2400" i="1">
                              <a:latin typeface="Cambria Math"/>
                            </a:rPr>
                            <m:t>𝑐</m:t>
                          </m:r>
                          <m:r>
                            <a:rPr lang="en-US" sz="2400" i="1">
                              <a:latin typeface="Cambria Math"/>
                            </a:rPr>
                            <m:t>=1</m:t>
                          </m:r>
                        </m:sub>
                        <m:sup>
                          <m:r>
                            <a:rPr lang="en-US" sz="2400" i="1">
                              <a:latin typeface="Cambria Math"/>
                            </a:rPr>
                            <m:t>|</m:t>
                          </m:r>
                          <m:r>
                            <a:rPr lang="en-US" sz="2400" i="1">
                              <a:latin typeface="Cambria Math"/>
                            </a:rPr>
                            <m:t>𝐶</m:t>
                          </m:r>
                          <m:r>
                            <a:rPr lang="en-US" sz="2400" i="1">
                              <a:latin typeface="Cambria Math"/>
                            </a:rPr>
                            <m:t>|</m:t>
                          </m:r>
                        </m:sup>
                        <m:e>
                          <m:r>
                            <a:rPr lang="en-US" sz="2400" i="1">
                              <a:latin typeface="Cambria Math"/>
                            </a:rPr>
                            <m:t>𝑠𝑐𝑜𝑟𝑒</m:t>
                          </m:r>
                          <m:r>
                            <a:rPr lang="en-US" sz="2400" i="1">
                              <a:latin typeface="Cambria Math"/>
                            </a:rPr>
                            <m:t>(</m:t>
                          </m:r>
                          <m:r>
                            <a:rPr lang="en-US" sz="2400" i="1">
                              <a:latin typeface="Cambria Math"/>
                            </a:rPr>
                            <m:t>𝑐</m:t>
                          </m:r>
                          <m:r>
                            <a:rPr lang="en-US" sz="2400" i="1">
                              <a:latin typeface="Cambria Math"/>
                            </a:rPr>
                            <m:t>,</m:t>
                          </m:r>
                          <m:r>
                            <a:rPr lang="en-US" sz="2400" i="1">
                              <a:latin typeface="Cambria Math"/>
                            </a:rPr>
                            <m:t>𝑜</m:t>
                          </m:r>
                          <m:r>
                            <a:rPr lang="en-US" sz="2400" i="1">
                              <a:latin typeface="Cambria Math"/>
                            </a:rPr>
                            <m:t>)</m:t>
                          </m:r>
                        </m:e>
                      </m:nary>
                      <m:r>
                        <a:rPr lang="en-US" sz="2400" i="1">
                          <a:latin typeface="Cambria Math"/>
                        </a:rPr>
                        <m:t>=</m:t>
                      </m:r>
                      <m:nary>
                        <m:naryPr>
                          <m:chr m:val="∑"/>
                          <m:ctrlPr>
                            <a:rPr lang="en-US" sz="2400" i="1">
                              <a:latin typeface="Cambria Math" panose="02040503050406030204" pitchFamily="18" charset="0"/>
                            </a:rPr>
                          </m:ctrlPr>
                        </m:naryPr>
                        <m:sub>
                          <m:r>
                            <m:rPr>
                              <m:brk m:alnAt="23"/>
                            </m:rPr>
                            <a:rPr lang="en-US" sz="2400" i="1">
                              <a:latin typeface="Cambria Math"/>
                            </a:rPr>
                            <m:t>𝑐</m:t>
                          </m:r>
                          <m:r>
                            <a:rPr lang="en-US" sz="2400" i="1">
                              <a:latin typeface="Cambria Math"/>
                            </a:rPr>
                            <m:t>=1</m:t>
                          </m:r>
                        </m:sub>
                        <m:sup>
                          <m:r>
                            <a:rPr lang="en-US" sz="2400" i="1">
                              <a:latin typeface="Cambria Math"/>
                            </a:rPr>
                            <m:t>|</m:t>
                          </m:r>
                          <m:r>
                            <a:rPr lang="en-US" sz="2400" i="1">
                              <a:latin typeface="Cambria Math"/>
                            </a:rPr>
                            <m:t>𝐶</m:t>
                          </m:r>
                          <m:r>
                            <a:rPr lang="en-US" sz="2400" i="1">
                              <a:latin typeface="Cambria Math"/>
                            </a:rPr>
                            <m:t>|</m:t>
                          </m:r>
                        </m:sup>
                        <m:e>
                          <m:r>
                            <a:rPr lang="en-US" sz="2400" i="1">
                              <a:latin typeface="Cambria Math"/>
                            </a:rPr>
                            <m:t>𝑠𝑐𝑜𝑟𝑒</m:t>
                          </m:r>
                          <m:r>
                            <a:rPr lang="en-US" sz="2400" i="1">
                              <a:latin typeface="Cambria Math"/>
                            </a:rPr>
                            <m:t>(</m:t>
                          </m:r>
                          <m:r>
                            <a:rPr lang="en-US" sz="2400" i="1">
                              <a:latin typeface="Cambria Math"/>
                            </a:rPr>
                            <m:t>𝑏𝑚</m:t>
                          </m:r>
                          <m:sSub>
                            <m:sSubPr>
                              <m:ctrlPr>
                                <a:rPr lang="en-US" sz="2400" i="1">
                                  <a:latin typeface="Cambria Math" panose="02040503050406030204" pitchFamily="18" charset="0"/>
                                </a:rPr>
                              </m:ctrlPr>
                            </m:sSubPr>
                            <m:e>
                              <m:r>
                                <a:rPr lang="en-US" sz="2400" i="1">
                                  <a:latin typeface="Cambria Math"/>
                                </a:rPr>
                                <m:t>𝑝</m:t>
                              </m:r>
                            </m:e>
                            <m:sub>
                              <m:r>
                                <a:rPr lang="en-US" sz="2400" i="1">
                                  <a:latin typeface="Cambria Math"/>
                                </a:rPr>
                                <m:t>𝑜𝑐</m:t>
                              </m:r>
                            </m:sub>
                          </m:sSub>
                          <m:r>
                            <a:rPr lang="en-US" sz="2400" i="1">
                              <a:latin typeface="Cambria Math"/>
                            </a:rPr>
                            <m:t>,</m:t>
                          </m:r>
                          <m:r>
                            <a:rPr lang="en-US" sz="2400" i="1">
                              <a:latin typeface="Cambria Math"/>
                            </a:rPr>
                            <m:t>𝑜</m:t>
                          </m:r>
                          <m:r>
                            <a:rPr lang="en-US" sz="2400" i="1">
                              <a:latin typeface="Cambria Math"/>
                            </a:rPr>
                            <m:t>)</m:t>
                          </m:r>
                        </m:e>
                      </m:nary>
                    </m:oMath>
                  </m:oMathPara>
                </a14:m>
                <a:endParaRPr lang="en-US" sz="2400" dirty="0" smtClean="0"/>
              </a:p>
              <a:p>
                <a:endParaRPr lang="en-US" sz="2400" dirty="0" smtClean="0"/>
              </a:p>
              <a:p>
                <a:r>
                  <a:rPr lang="en-US" sz="2400" dirty="0" smtClean="0"/>
                  <a:t>where </a:t>
                </a:r>
                <a:r>
                  <a:rPr lang="en-US" sz="2400" dirty="0" err="1"/>
                  <a:t>bmp</a:t>
                </a:r>
                <a:r>
                  <a:rPr lang="en-US" sz="2400" baseline="-25000" dirty="0" err="1"/>
                  <a:t>oc</a:t>
                </a:r>
                <a:r>
                  <a:rPr lang="en-US" sz="2400" dirty="0"/>
                  <a:t> is the </a:t>
                </a:r>
                <a:r>
                  <a:rPr lang="en-US" sz="2400" dirty="0">
                    <a:solidFill>
                      <a:srgbClr val="00B0F0"/>
                    </a:solidFill>
                  </a:rPr>
                  <a:t>best matching pattern </a:t>
                </a:r>
                <a:r>
                  <a:rPr lang="en-US" sz="2400" dirty="0"/>
                  <a:t>for object o given the configuration c, and C is the set of all configurations</a:t>
                </a:r>
              </a:p>
              <a:p>
                <a:endParaRPr lang="en-US" sz="2400" dirty="0"/>
              </a:p>
            </p:txBody>
          </p:sp>
        </mc:Choice>
        <mc:Fallback>
          <p:sp>
            <p:nvSpPr>
              <p:cNvPr id="5" name="TextBox 4"/>
              <p:cNvSpPr txBox="1">
                <a:spLocks noRot="1" noChangeAspect="1" noMove="1" noResize="1" noEditPoints="1" noAdjustHandles="1" noChangeArrowheads="1" noChangeShapeType="1" noTextEdit="1"/>
              </p:cNvSpPr>
              <p:nvPr/>
            </p:nvSpPr>
            <p:spPr>
              <a:xfrm>
                <a:off x="228600" y="3470894"/>
                <a:ext cx="7829004" cy="3310906"/>
              </a:xfrm>
              <a:prstGeom prst="rect">
                <a:avLst/>
              </a:prstGeom>
              <a:blipFill rotWithShape="0">
                <a:blip r:embed="rId2"/>
                <a:stretch>
                  <a:fillRect/>
                </a:stretch>
              </a:blipFill>
            </p:spPr>
            <p:txBody>
              <a:bodyPr/>
              <a:lstStyle/>
              <a:p>
                <a:r>
                  <a:rPr lang="en-US">
                    <a:noFill/>
                  </a:rPr>
                  <a:t> </a:t>
                </a:r>
              </a:p>
            </p:txBody>
          </p:sp>
        </mc:Fallback>
      </mc:AlternateContent>
      <p:graphicFrame>
        <p:nvGraphicFramePr>
          <p:cNvPr id="6" name="Table 5"/>
          <p:cNvGraphicFramePr>
            <a:graphicFrameLocks noGrp="1"/>
          </p:cNvGraphicFramePr>
          <p:nvPr>
            <p:extLst/>
          </p:nvPr>
        </p:nvGraphicFramePr>
        <p:xfrm>
          <a:off x="7467600" y="2057400"/>
          <a:ext cx="1524000" cy="4079240"/>
        </p:xfrm>
        <a:graphic>
          <a:graphicData uri="http://schemas.openxmlformats.org/drawingml/2006/table">
            <a:tbl>
              <a:tblPr firstRow="1" bandRow="1">
                <a:tableStyleId>{5940675A-B579-460E-94D1-54222C63F5DA}</a:tableStyleId>
              </a:tblPr>
              <a:tblGrid>
                <a:gridCol w="381000"/>
                <a:gridCol w="381000"/>
                <a:gridCol w="381000"/>
                <a:gridCol w="381000"/>
              </a:tblGrid>
              <a:tr h="370840">
                <a:tc>
                  <a:txBody>
                    <a:bodyPr/>
                    <a:lstStyle/>
                    <a:p>
                      <a:endParaRPr lang="en-US"/>
                    </a:p>
                  </a:txBody>
                  <a:tcPr>
                    <a:pattFill prst="ltUpDiag">
                      <a:fgClr>
                        <a:schemeClr val="tx1"/>
                      </a:fgClr>
                      <a:bgClr>
                        <a:schemeClr val="bg1"/>
                      </a:bgClr>
                    </a:pattFill>
                  </a:tcPr>
                </a:tc>
                <a:tc>
                  <a:txBody>
                    <a:bodyPr/>
                    <a:lstStyle/>
                    <a:p>
                      <a:endParaRPr lang="en-US"/>
                    </a:p>
                  </a:txBody>
                  <a:tcPr>
                    <a:pattFill prst="ltUpDiag"/>
                  </a:tcPr>
                </a:tc>
                <a:tc>
                  <a:txBody>
                    <a:bodyPr/>
                    <a:lstStyle/>
                    <a:p>
                      <a:endParaRPr lang="en-US"/>
                    </a:p>
                  </a:txBody>
                  <a:tcPr/>
                </a:tc>
                <a:tc>
                  <a:txBody>
                    <a:bodyPr/>
                    <a:lstStyle/>
                    <a:p>
                      <a:endParaRPr lang="en-US"/>
                    </a:p>
                  </a:txBody>
                  <a:tcPr/>
                </a:tc>
              </a:tr>
              <a:tr h="370840">
                <a:tc>
                  <a:txBody>
                    <a:bodyPr/>
                    <a:lstStyle/>
                    <a:p>
                      <a:endParaRPr lang="en-US"/>
                    </a:p>
                  </a:txBody>
                  <a:tcPr>
                    <a:pattFill prst="ltUpDiag"/>
                  </a:tcPr>
                </a:tc>
                <a:tc>
                  <a:txBody>
                    <a:bodyPr/>
                    <a:lstStyle/>
                    <a:p>
                      <a:endParaRPr lang="en-US"/>
                    </a:p>
                  </a:txBody>
                  <a:tcPr/>
                </a:tc>
                <a:tc>
                  <a:txBody>
                    <a:bodyPr/>
                    <a:lstStyle/>
                    <a:p>
                      <a:endParaRPr lang="en-US"/>
                    </a:p>
                  </a:txBody>
                  <a:tcPr>
                    <a:pattFill prst="ltUpDiag"/>
                  </a:tcPr>
                </a:tc>
                <a:tc>
                  <a:txBody>
                    <a:bodyPr/>
                    <a:lstStyle/>
                    <a:p>
                      <a:endParaRPr lang="en-US"/>
                    </a:p>
                  </a:txBody>
                  <a:tcPr/>
                </a:tc>
              </a:tr>
              <a:tr h="370840">
                <a:tc>
                  <a:txBody>
                    <a:bodyPr/>
                    <a:lstStyle/>
                    <a:p>
                      <a:endParaRPr lang="en-US"/>
                    </a:p>
                  </a:txBody>
                  <a:tcPr>
                    <a:pattFill prst="ltUpDiag"/>
                  </a:tcPr>
                </a:tc>
                <a:tc>
                  <a:txBody>
                    <a:bodyPr/>
                    <a:lstStyle/>
                    <a:p>
                      <a:endParaRPr lang="en-US"/>
                    </a:p>
                  </a:txBody>
                  <a:tcPr/>
                </a:tc>
                <a:tc>
                  <a:txBody>
                    <a:bodyPr/>
                    <a:lstStyle/>
                    <a:p>
                      <a:endParaRPr lang="en-US"/>
                    </a:p>
                  </a:txBody>
                  <a:tcPr/>
                </a:tc>
                <a:tc>
                  <a:txBody>
                    <a:bodyPr/>
                    <a:lstStyle/>
                    <a:p>
                      <a:endParaRPr lang="en-US"/>
                    </a:p>
                  </a:txBody>
                  <a:tcPr>
                    <a:pattFill prst="ltUpDiag"/>
                  </a:tcPr>
                </a:tc>
              </a:tr>
              <a:tr h="370840">
                <a:tc>
                  <a:txBody>
                    <a:bodyPr/>
                    <a:lstStyle/>
                    <a:p>
                      <a:endParaRPr lang="en-US"/>
                    </a:p>
                  </a:txBody>
                  <a:tcPr/>
                </a:tc>
                <a:tc>
                  <a:txBody>
                    <a:bodyPr/>
                    <a:lstStyle/>
                    <a:p>
                      <a:endParaRPr lang="en-US"/>
                    </a:p>
                  </a:txBody>
                  <a:tcPr>
                    <a:pattFill prst="ltUpDiag"/>
                  </a:tcPr>
                </a:tc>
                <a:tc>
                  <a:txBody>
                    <a:bodyPr/>
                    <a:lstStyle/>
                    <a:p>
                      <a:endParaRPr lang="en-US"/>
                    </a:p>
                  </a:txBody>
                  <a:tcPr>
                    <a:pattFill prst="ltUpDiag"/>
                  </a:tcPr>
                </a:tc>
                <a:tc>
                  <a:txBody>
                    <a:bodyPr/>
                    <a:lstStyle/>
                    <a:p>
                      <a:endParaRPr lang="en-US"/>
                    </a:p>
                  </a:txBody>
                  <a:tcPr/>
                </a:tc>
              </a:tr>
              <a:tr h="370840">
                <a:tc>
                  <a:txBody>
                    <a:bodyPr/>
                    <a:lstStyle/>
                    <a:p>
                      <a:endParaRPr lang="en-US"/>
                    </a:p>
                  </a:txBody>
                  <a:tcPr/>
                </a:tc>
                <a:tc>
                  <a:txBody>
                    <a:bodyPr/>
                    <a:lstStyle/>
                    <a:p>
                      <a:endParaRPr lang="en-US"/>
                    </a:p>
                  </a:txBody>
                  <a:tcPr>
                    <a:pattFill prst="ltUpDiag"/>
                  </a:tcPr>
                </a:tc>
                <a:tc>
                  <a:txBody>
                    <a:bodyPr/>
                    <a:lstStyle/>
                    <a:p>
                      <a:endParaRPr lang="en-US"/>
                    </a:p>
                  </a:txBody>
                  <a:tcPr/>
                </a:tc>
                <a:tc>
                  <a:txBody>
                    <a:bodyPr/>
                    <a:lstStyle/>
                    <a:p>
                      <a:endParaRPr lang="en-US"/>
                    </a:p>
                  </a:txBody>
                  <a:tcPr>
                    <a:pattFill prst="ltUpDiag"/>
                  </a:tcPr>
                </a:tc>
              </a:tr>
              <a:tr h="370840">
                <a:tc>
                  <a:txBody>
                    <a:bodyPr/>
                    <a:lstStyle/>
                    <a:p>
                      <a:endParaRPr lang="en-US"/>
                    </a:p>
                  </a:txBody>
                  <a:tcPr/>
                </a:tc>
                <a:tc>
                  <a:txBody>
                    <a:bodyPr/>
                    <a:lstStyle/>
                    <a:p>
                      <a:endParaRPr lang="en-US"/>
                    </a:p>
                  </a:txBody>
                  <a:tcPr/>
                </a:tc>
                <a:tc>
                  <a:txBody>
                    <a:bodyPr/>
                    <a:lstStyle/>
                    <a:p>
                      <a:endParaRPr lang="en-US"/>
                    </a:p>
                  </a:txBody>
                  <a:tcPr>
                    <a:pattFill prst="ltUpDiag"/>
                  </a:tcPr>
                </a:tc>
                <a:tc>
                  <a:txBody>
                    <a:bodyPr/>
                    <a:lstStyle/>
                    <a:p>
                      <a:endParaRPr lang="en-US"/>
                    </a:p>
                  </a:txBody>
                  <a:tcPr>
                    <a:pattFill prst="ltUpDiag"/>
                  </a:tcPr>
                </a:tc>
              </a:tr>
              <a:tr h="370840">
                <a:tc>
                  <a:txBody>
                    <a:bodyPr/>
                    <a:lstStyle/>
                    <a:p>
                      <a:endParaRPr lang="en-US"/>
                    </a:p>
                  </a:txBody>
                  <a:tcPr>
                    <a:pattFill prst="ltUpDiag"/>
                  </a:tcPr>
                </a:tc>
                <a:tc>
                  <a:txBody>
                    <a:bodyPr/>
                    <a:lstStyle/>
                    <a:p>
                      <a:endParaRPr lang="en-US"/>
                    </a:p>
                  </a:txBody>
                  <a:tcPr>
                    <a:pattFill prst="ltUpDiag"/>
                  </a:tcPr>
                </a:tc>
                <a:tc>
                  <a:txBody>
                    <a:bodyPr/>
                    <a:lstStyle/>
                    <a:p>
                      <a:endParaRPr lang="en-US"/>
                    </a:p>
                  </a:txBody>
                  <a:tcPr>
                    <a:pattFill prst="ltUpDiag"/>
                  </a:tcPr>
                </a:tc>
                <a:tc>
                  <a:txBody>
                    <a:bodyPr/>
                    <a:lstStyle/>
                    <a:p>
                      <a:endParaRPr lang="en-US"/>
                    </a:p>
                  </a:txBody>
                  <a:tcPr/>
                </a:tc>
              </a:tr>
              <a:tr h="370840">
                <a:tc>
                  <a:txBody>
                    <a:bodyPr/>
                    <a:lstStyle/>
                    <a:p>
                      <a:endParaRPr lang="en-US"/>
                    </a:p>
                  </a:txBody>
                  <a:tcPr>
                    <a:pattFill prst="ltUpDiag"/>
                  </a:tcPr>
                </a:tc>
                <a:tc>
                  <a:txBody>
                    <a:bodyPr/>
                    <a:lstStyle/>
                    <a:p>
                      <a:endParaRPr lang="en-US"/>
                    </a:p>
                  </a:txBody>
                  <a:tcPr>
                    <a:pattFill prst="ltUpDiag"/>
                  </a:tcPr>
                </a:tc>
                <a:tc>
                  <a:txBody>
                    <a:bodyPr/>
                    <a:lstStyle/>
                    <a:p>
                      <a:endParaRPr lang="en-US"/>
                    </a:p>
                  </a:txBody>
                  <a:tcPr/>
                </a:tc>
                <a:tc>
                  <a:txBody>
                    <a:bodyPr/>
                    <a:lstStyle/>
                    <a:p>
                      <a:endParaRPr lang="en-US"/>
                    </a:p>
                  </a:txBody>
                  <a:tcPr>
                    <a:pattFill prst="ltUpDiag"/>
                  </a:tcPr>
                </a:tc>
              </a:tr>
              <a:tr h="370840">
                <a:tc>
                  <a:txBody>
                    <a:bodyPr/>
                    <a:lstStyle/>
                    <a:p>
                      <a:endParaRPr lang="en-US"/>
                    </a:p>
                  </a:txBody>
                  <a:tcPr>
                    <a:pattFill prst="ltUpDiag"/>
                  </a:tcPr>
                </a:tc>
                <a:tc>
                  <a:txBody>
                    <a:bodyPr/>
                    <a:lstStyle/>
                    <a:p>
                      <a:endParaRPr lang="en-US"/>
                    </a:p>
                  </a:txBody>
                  <a:tcPr>
                    <a:noFill/>
                  </a:tcPr>
                </a:tc>
                <a:tc>
                  <a:txBody>
                    <a:bodyPr/>
                    <a:lstStyle/>
                    <a:p>
                      <a:endParaRPr lang="en-US"/>
                    </a:p>
                  </a:txBody>
                  <a:tcPr>
                    <a:pattFill prst="ltUpDiag"/>
                  </a:tcPr>
                </a:tc>
                <a:tc>
                  <a:txBody>
                    <a:bodyPr/>
                    <a:lstStyle/>
                    <a:p>
                      <a:endParaRPr lang="en-US"/>
                    </a:p>
                  </a:txBody>
                  <a:tcPr>
                    <a:pattFill prst="ltUpDiag"/>
                  </a:tcPr>
                </a:tc>
              </a:tr>
              <a:tr h="370840">
                <a:tc>
                  <a:txBody>
                    <a:bodyPr/>
                    <a:lstStyle/>
                    <a:p>
                      <a:endParaRPr lang="en-US"/>
                    </a:p>
                  </a:txBody>
                  <a:tcPr>
                    <a:noFill/>
                  </a:tcPr>
                </a:tc>
                <a:tc>
                  <a:txBody>
                    <a:bodyPr/>
                    <a:lstStyle/>
                    <a:p>
                      <a:endParaRPr lang="en-US"/>
                    </a:p>
                  </a:txBody>
                  <a:tcPr>
                    <a:pattFill prst="ltUpDiag"/>
                  </a:tcPr>
                </a:tc>
                <a:tc>
                  <a:txBody>
                    <a:bodyPr/>
                    <a:lstStyle/>
                    <a:p>
                      <a:endParaRPr lang="en-US"/>
                    </a:p>
                  </a:txBody>
                  <a:tcPr>
                    <a:pattFill prst="ltUpDiag"/>
                  </a:tcPr>
                </a:tc>
                <a:tc>
                  <a:txBody>
                    <a:bodyPr/>
                    <a:lstStyle/>
                    <a:p>
                      <a:endParaRPr lang="en-US"/>
                    </a:p>
                  </a:txBody>
                  <a:tcPr>
                    <a:pattFill prst="ltUpDiag"/>
                  </a:tcPr>
                </a:tc>
              </a:tr>
              <a:tr h="370840">
                <a:tc>
                  <a:txBody>
                    <a:bodyPr/>
                    <a:lstStyle/>
                    <a:p>
                      <a:endParaRPr lang="en-US"/>
                    </a:p>
                  </a:txBody>
                  <a:tcPr>
                    <a:pattFill prst="ltUpDiag"/>
                  </a:tcPr>
                </a:tc>
                <a:tc>
                  <a:txBody>
                    <a:bodyPr/>
                    <a:lstStyle/>
                    <a:p>
                      <a:endParaRPr lang="en-US"/>
                    </a:p>
                  </a:txBody>
                  <a:tcPr>
                    <a:pattFill prst="ltUpDiag"/>
                  </a:tcPr>
                </a:tc>
                <a:tc>
                  <a:txBody>
                    <a:bodyPr/>
                    <a:lstStyle/>
                    <a:p>
                      <a:endParaRPr lang="en-US"/>
                    </a:p>
                  </a:txBody>
                  <a:tcPr>
                    <a:pattFill prst="ltUpDiag"/>
                  </a:tcPr>
                </a:tc>
                <a:tc>
                  <a:txBody>
                    <a:bodyPr/>
                    <a:lstStyle/>
                    <a:p>
                      <a:endParaRPr lang="en-US"/>
                    </a:p>
                  </a:txBody>
                  <a:tcPr>
                    <a:pattFill prst="ltUpDiag"/>
                  </a:tcPr>
                </a:tc>
              </a:tr>
            </a:tbl>
          </a:graphicData>
        </a:graphic>
      </p:graphicFrame>
      <p:sp>
        <p:nvSpPr>
          <p:cNvPr id="7" name="TextBox 6"/>
          <p:cNvSpPr txBox="1"/>
          <p:nvPr/>
        </p:nvSpPr>
        <p:spPr>
          <a:xfrm>
            <a:off x="7889672" y="1595735"/>
            <a:ext cx="644728" cy="461665"/>
          </a:xfrm>
          <a:prstGeom prst="rect">
            <a:avLst/>
          </a:prstGeom>
          <a:noFill/>
        </p:spPr>
        <p:txBody>
          <a:bodyPr wrap="none" rtlCol="0">
            <a:spAutoFit/>
          </a:bodyPr>
          <a:lstStyle/>
          <a:p>
            <a:r>
              <a:rPr lang="en-US" sz="2400" smtClean="0">
                <a:solidFill>
                  <a:srgbClr val="FF0000"/>
                </a:solidFill>
              </a:rPr>
              <a:t>T=4</a:t>
            </a:r>
            <a:endParaRPr lang="en-US" sz="2400">
              <a:solidFill>
                <a:srgbClr val="FF0000"/>
              </a:solidFill>
            </a:endParaRPr>
          </a:p>
        </p:txBody>
      </p:sp>
      <p:sp>
        <p:nvSpPr>
          <p:cNvPr id="8" name="Rectangle 7"/>
          <p:cNvSpPr/>
          <p:nvPr/>
        </p:nvSpPr>
        <p:spPr>
          <a:xfrm>
            <a:off x="7467600" y="4953000"/>
            <a:ext cx="1524000" cy="4572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8"/>
          <p:cNvGraphicFramePr>
            <a:graphicFrameLocks noGrp="1"/>
          </p:cNvGraphicFramePr>
          <p:nvPr>
            <p:extLst/>
          </p:nvPr>
        </p:nvGraphicFramePr>
        <p:xfrm>
          <a:off x="5791200" y="2942259"/>
          <a:ext cx="1295400" cy="867741"/>
        </p:xfrm>
        <a:graphic>
          <a:graphicData uri="http://schemas.openxmlformats.org/drawingml/2006/table">
            <a:tbl>
              <a:tblPr firstRow="1" bandRow="1">
                <a:tableStyleId>{5940675A-B579-460E-94D1-54222C63F5DA}</a:tableStyleId>
              </a:tblPr>
              <a:tblGrid>
                <a:gridCol w="323850"/>
                <a:gridCol w="323850"/>
                <a:gridCol w="323850"/>
                <a:gridCol w="323850"/>
              </a:tblGrid>
              <a:tr h="289247">
                <a:tc>
                  <a:txBody>
                    <a:bodyPr/>
                    <a:lstStyle/>
                    <a:p>
                      <a:endParaRPr lang="en-US" sz="1000"/>
                    </a:p>
                  </a:txBody>
                  <a:tcPr>
                    <a:solidFill>
                      <a:srgbClr val="FF0000"/>
                    </a:solidFill>
                  </a:tcPr>
                </a:tc>
                <a:tc>
                  <a:txBody>
                    <a:bodyPr/>
                    <a:lstStyle/>
                    <a:p>
                      <a:endParaRPr lang="en-US" sz="1000"/>
                    </a:p>
                  </a:txBody>
                  <a:tcPr/>
                </a:tc>
                <a:tc>
                  <a:txBody>
                    <a:bodyPr/>
                    <a:lstStyle/>
                    <a:p>
                      <a:endParaRPr lang="en-US" sz="1000"/>
                    </a:p>
                  </a:txBody>
                  <a:tcPr>
                    <a:solidFill>
                      <a:srgbClr val="00B050"/>
                    </a:solidFill>
                  </a:tcPr>
                </a:tc>
                <a:tc>
                  <a:txBody>
                    <a:bodyPr/>
                    <a:lstStyle/>
                    <a:p>
                      <a:endParaRPr lang="en-US" sz="1000"/>
                    </a:p>
                  </a:txBody>
                  <a:tcPr>
                    <a:solidFill>
                      <a:schemeClr val="accent2">
                        <a:lumMod val="75000"/>
                      </a:schemeClr>
                    </a:solidFill>
                  </a:tcPr>
                </a:tc>
              </a:tr>
              <a:tr h="289247">
                <a:tc>
                  <a:txBody>
                    <a:bodyPr/>
                    <a:lstStyle/>
                    <a:p>
                      <a:endParaRPr lang="en-US" sz="1000"/>
                    </a:p>
                  </a:txBody>
                  <a:tcPr>
                    <a:solidFill>
                      <a:schemeClr val="accent2">
                        <a:lumMod val="75000"/>
                      </a:schemeClr>
                    </a:solidFill>
                  </a:tcPr>
                </a:tc>
                <a:tc>
                  <a:txBody>
                    <a:bodyPr/>
                    <a:lstStyle/>
                    <a:p>
                      <a:endParaRPr lang="en-US" sz="1000"/>
                    </a:p>
                  </a:txBody>
                  <a:tcPr/>
                </a:tc>
                <a:tc>
                  <a:txBody>
                    <a:bodyPr/>
                    <a:lstStyle/>
                    <a:p>
                      <a:endParaRPr lang="en-US" sz="1000"/>
                    </a:p>
                  </a:txBody>
                  <a:tcPr>
                    <a:solidFill>
                      <a:srgbClr val="FF0000"/>
                    </a:solidFill>
                  </a:tcPr>
                </a:tc>
                <a:tc>
                  <a:txBody>
                    <a:bodyPr/>
                    <a:lstStyle/>
                    <a:p>
                      <a:endParaRPr lang="en-US" sz="1000"/>
                    </a:p>
                  </a:txBody>
                  <a:tcPr>
                    <a:solidFill>
                      <a:srgbClr val="00B0F0"/>
                    </a:solidFill>
                  </a:tcPr>
                </a:tc>
              </a:tr>
              <a:tr h="289247">
                <a:tc>
                  <a:txBody>
                    <a:bodyPr/>
                    <a:lstStyle/>
                    <a:p>
                      <a:endParaRPr lang="en-US" sz="1000"/>
                    </a:p>
                  </a:txBody>
                  <a:tcPr>
                    <a:solidFill>
                      <a:srgbClr val="00B050"/>
                    </a:solidFill>
                  </a:tcPr>
                </a:tc>
                <a:tc>
                  <a:txBody>
                    <a:bodyPr/>
                    <a:lstStyle/>
                    <a:p>
                      <a:endParaRPr lang="en-US" sz="1000"/>
                    </a:p>
                  </a:txBody>
                  <a:tcPr/>
                </a:tc>
                <a:tc>
                  <a:txBody>
                    <a:bodyPr/>
                    <a:lstStyle/>
                    <a:p>
                      <a:endParaRPr lang="en-US" sz="1000"/>
                    </a:p>
                  </a:txBody>
                  <a:tcPr>
                    <a:solidFill>
                      <a:srgbClr val="00B0F0"/>
                    </a:solidFill>
                  </a:tcPr>
                </a:tc>
                <a:tc>
                  <a:txBody>
                    <a:bodyPr/>
                    <a:lstStyle/>
                    <a:p>
                      <a:endParaRPr lang="en-US" sz="1000"/>
                    </a:p>
                  </a:txBody>
                  <a:tcPr>
                    <a:solidFill>
                      <a:srgbClr val="FF0000"/>
                    </a:solidFill>
                  </a:tcPr>
                </a:tc>
              </a:tr>
            </a:tbl>
          </a:graphicData>
        </a:graphic>
      </p:graphicFrame>
      <p:sp>
        <p:nvSpPr>
          <p:cNvPr id="10" name="Footer Placeholder 9"/>
          <p:cNvSpPr>
            <a:spLocks noGrp="1"/>
          </p:cNvSpPr>
          <p:nvPr>
            <p:ph type="ftr" sz="quarter" idx="3"/>
          </p:nvPr>
        </p:nvSpPr>
        <p:spPr/>
        <p:txBody>
          <a:bodyPr/>
          <a:lstStyle/>
          <a:p>
            <a:r>
              <a:rPr lang="en-US" smtClean="0"/>
              <a:t>gmanish@microsoft.com, jing@buffalo.edu, charu@us.ibm.com, hanj@cs.uiuc.edu</a:t>
            </a:r>
            <a:endParaRPr lang="en-US" dirty="0"/>
          </a:p>
        </p:txBody>
      </p:sp>
    </p:spTree>
    <p:extLst>
      <p:ext uri="{BB962C8B-B14F-4D97-AF65-F5344CB8AC3E}">
        <p14:creationId xmlns:p14="http://schemas.microsoft.com/office/powerpoint/2010/main" val="426938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Finding Best </a:t>
            </a:r>
            <a:r>
              <a:rPr lang="en-US"/>
              <a:t>M</a:t>
            </a:r>
            <a:r>
              <a:rPr lang="en-US" smtClean="0"/>
              <a:t>atching </a:t>
            </a:r>
            <a:r>
              <a:rPr lang="en-US"/>
              <a:t>P</a:t>
            </a:r>
            <a:r>
              <a:rPr lang="en-US" smtClean="0"/>
              <a:t>attern</a:t>
            </a:r>
            <a:endParaRPr lang="en-US"/>
          </a:p>
        </p:txBody>
      </p:sp>
      <p:sp>
        <p:nvSpPr>
          <p:cNvPr id="4" name="Slide Number Placeholder 3"/>
          <p:cNvSpPr>
            <a:spLocks noGrp="1"/>
          </p:cNvSpPr>
          <p:nvPr>
            <p:ph type="sldNum" sz="quarter" idx="12"/>
          </p:nvPr>
        </p:nvSpPr>
        <p:spPr/>
        <p:txBody>
          <a:bodyPr/>
          <a:lstStyle/>
          <a:p>
            <a:fld id="{8D4A95AB-7B14-4CE2-8EF6-8DDF97F0F3DA}" type="slidenum">
              <a:rPr lang="en-US" smtClean="0"/>
              <a:pPr/>
              <a:t>109</a:t>
            </a:fld>
            <a:endParaRPr lang="en-US"/>
          </a:p>
        </p:txBody>
      </p:sp>
      <mc:AlternateContent xmlns:mc="http://schemas.openxmlformats.org/markup-compatibility/2006">
        <mc:Choice xmlns:a14="http://schemas.microsoft.com/office/drawing/2010/main" Requires="a14">
          <p:sp>
            <p:nvSpPr>
              <p:cNvPr id="3" name="Content Placeholder 2"/>
              <p:cNvSpPr>
                <a:spLocks noGrp="1"/>
              </p:cNvSpPr>
              <p:nvPr>
                <p:ph idx="13"/>
              </p:nvPr>
            </p:nvSpPr>
            <p:spPr/>
            <p:txBody>
              <a:bodyPr>
                <a:normAutofit fontScale="77500" lnSpcReduction="20000"/>
              </a:bodyPr>
              <a:lstStyle/>
              <a:p>
                <a:r>
                  <a:rPr lang="en-US" dirty="0" smtClean="0"/>
                  <a:t>Find all patterns that are defined exactly for </a:t>
                </a:r>
                <a:r>
                  <a:rPr lang="en-US" dirty="0" smtClean="0">
                    <a:solidFill>
                      <a:srgbClr val="00B0F0"/>
                    </a:solidFill>
                  </a:rPr>
                  <a:t>configuration</a:t>
                </a:r>
                <a:r>
                  <a:rPr lang="en-US" dirty="0" smtClean="0"/>
                  <a:t> </a:t>
                </a:r>
                <a14:m>
                  <m:oMath xmlns:m="http://schemas.openxmlformats.org/officeDocument/2006/math">
                    <m:r>
                      <a:rPr lang="en-US" i="1" dirty="0" smtClean="0">
                        <a:latin typeface="Cambria Math" panose="02040503050406030204" pitchFamily="18" charset="0"/>
                      </a:rPr>
                      <m:t>𝑐</m:t>
                    </m:r>
                  </m:oMath>
                </a14:m>
                <a:endParaRPr lang="en-US" dirty="0" smtClean="0"/>
              </a:p>
              <a:p>
                <a:r>
                  <a:rPr lang="en-US" dirty="0" smtClean="0"/>
                  <a:t>For each such pattern </a:t>
                </a:r>
              </a:p>
              <a:p>
                <a:endParaRPr lang="en-US" dirty="0" smtClean="0"/>
              </a:p>
              <a:p>
                <a:endParaRPr lang="en-US" dirty="0" smtClean="0"/>
              </a:p>
              <a:p>
                <a:pPr lvl="1"/>
                <a:endParaRPr lang="en-US" dirty="0" smtClean="0"/>
              </a:p>
              <a:p>
                <a:r>
                  <a:rPr lang="en-US" dirty="0" smtClean="0">
                    <a:solidFill>
                      <a:srgbClr val="00B0F0"/>
                    </a:solidFill>
                  </a:rPr>
                  <a:t>Match Score </a:t>
                </a:r>
                <a:r>
                  <a:rPr lang="en-US" dirty="0" smtClean="0"/>
                  <a:t>is high if</a:t>
                </a:r>
              </a:p>
              <a:p>
                <a:pPr lvl="1"/>
                <a:r>
                  <a:rPr lang="en-US" dirty="0" smtClean="0"/>
                  <a:t>Timestamps </a:t>
                </a:r>
                <a:r>
                  <a:rPr lang="en-US" dirty="0"/>
                  <a:t>where the </a:t>
                </a:r>
                <a14:m>
                  <m:oMath xmlns:m="http://schemas.openxmlformats.org/officeDocument/2006/math">
                    <m:r>
                      <a:rPr lang="en-US" i="1" dirty="0" smtClean="0">
                        <a:latin typeface="Cambria Math" panose="02040503050406030204" pitchFamily="18" charset="0"/>
                      </a:rPr>
                      <m:t>𝑜</m:t>
                    </m:r>
                  </m:oMath>
                </a14:m>
                <a:r>
                  <a:rPr lang="en-US" dirty="0" smtClean="0"/>
                  <a:t> and </a:t>
                </a:r>
                <a14:m>
                  <m:oMath xmlns:m="http://schemas.openxmlformats.org/officeDocument/2006/math">
                    <m:r>
                      <a:rPr lang="en-US" i="1" dirty="0" smtClean="0">
                        <a:latin typeface="Cambria Math" panose="02040503050406030204" pitchFamily="18" charset="0"/>
                      </a:rPr>
                      <m:t>𝑝</m:t>
                    </m:r>
                  </m:oMath>
                </a14:m>
                <a:r>
                  <a:rPr lang="en-US" dirty="0" smtClean="0"/>
                  <a:t> match are high</a:t>
                </a:r>
              </a:p>
              <a:p>
                <a:pPr lvl="1"/>
                <a14:m>
                  <m:oMath xmlns:m="http://schemas.openxmlformats.org/officeDocument/2006/math">
                    <m:r>
                      <a:rPr lang="en-US" i="1" dirty="0" smtClean="0">
                        <a:latin typeface="Cambria Math" panose="02040503050406030204" pitchFamily="18" charset="0"/>
                      </a:rPr>
                      <m:t>𝑝</m:t>
                    </m:r>
                  </m:oMath>
                </a14:m>
                <a:r>
                  <a:rPr lang="en-US" dirty="0" smtClean="0"/>
                  <a:t> has </a:t>
                </a:r>
                <a:r>
                  <a:rPr lang="en-US" dirty="0"/>
                  <a:t>higher </a:t>
                </a:r>
                <a:r>
                  <a:rPr lang="en-US" dirty="0" smtClean="0"/>
                  <a:t>support</a:t>
                </a:r>
              </a:p>
              <a:p>
                <a:pPr lvl="1"/>
                <a14:m>
                  <m:oMath xmlns:m="http://schemas.openxmlformats.org/officeDocument/2006/math">
                    <m:r>
                      <a:rPr lang="en-US" i="1" dirty="0" smtClean="0">
                        <a:latin typeface="Cambria Math" panose="02040503050406030204" pitchFamily="18" charset="0"/>
                      </a:rPr>
                      <m:t>𝑝</m:t>
                    </m:r>
                  </m:oMath>
                </a14:m>
                <a:r>
                  <a:rPr lang="en-US" dirty="0" smtClean="0"/>
                  <a:t> represents compact clusters </a:t>
                </a:r>
              </a:p>
              <a:p>
                <a:pPr lvl="1"/>
                <a14:m>
                  <m:oMath xmlns:m="http://schemas.openxmlformats.org/officeDocument/2006/math">
                    <m:r>
                      <a:rPr lang="en-US" i="1" dirty="0" smtClean="0">
                        <a:latin typeface="Cambria Math" panose="02040503050406030204" pitchFamily="18" charset="0"/>
                      </a:rPr>
                      <m:t>𝑜</m:t>
                    </m:r>
                  </m:oMath>
                </a14:m>
                <a:r>
                  <a:rPr lang="en-US" dirty="0" smtClean="0"/>
                  <a:t> is close to the cluster centroid of </a:t>
                </a:r>
                <a14:m>
                  <m:oMath xmlns:m="http://schemas.openxmlformats.org/officeDocument/2006/math">
                    <m:r>
                      <a:rPr lang="en-US" i="1" dirty="0" smtClean="0">
                        <a:latin typeface="Cambria Math" panose="02040503050406030204" pitchFamily="18" charset="0"/>
                      </a:rPr>
                      <m:t>𝑝</m:t>
                    </m:r>
                  </m:oMath>
                </a14:m>
                <a:r>
                  <a:rPr lang="en-US" dirty="0" smtClean="0"/>
                  <a:t> across the various timestamps</a:t>
                </a:r>
              </a:p>
              <a:p>
                <a:r>
                  <a:rPr lang="en-US" dirty="0" smtClean="0"/>
                  <a:t>Best matching pattern for </a:t>
                </a:r>
                <a14:m>
                  <m:oMath xmlns:m="http://schemas.openxmlformats.org/officeDocument/2006/math">
                    <m:r>
                      <a:rPr lang="en-US" i="1" dirty="0" smtClean="0">
                        <a:latin typeface="Cambria Math" panose="02040503050406030204" pitchFamily="18" charset="0"/>
                      </a:rPr>
                      <m:t>𝑜</m:t>
                    </m:r>
                  </m:oMath>
                </a14:m>
                <a:r>
                  <a:rPr lang="en-US" dirty="0" smtClean="0"/>
                  <a:t> is pattern with highest </a:t>
                </a:r>
                <a14:m>
                  <m:oMath xmlns:m="http://schemas.openxmlformats.org/officeDocument/2006/math">
                    <m:r>
                      <a:rPr lang="en-US" i="1" dirty="0" smtClean="0">
                        <a:latin typeface="Cambria Math" panose="02040503050406030204" pitchFamily="18" charset="0"/>
                      </a:rPr>
                      <m:t>𝑚𝑎𝑡𝑐h</m:t>
                    </m:r>
                    <m:r>
                      <a:rPr lang="en-US" i="1" dirty="0" smtClean="0">
                        <a:latin typeface="Cambria Math" panose="02040503050406030204" pitchFamily="18" charset="0"/>
                      </a:rPr>
                      <m:t>(</m:t>
                    </m:r>
                    <m:r>
                      <a:rPr lang="en-US" i="1" dirty="0" err="1" smtClean="0">
                        <a:latin typeface="Cambria Math" panose="02040503050406030204" pitchFamily="18" charset="0"/>
                      </a:rPr>
                      <m:t>𝑜</m:t>
                    </m:r>
                    <m:r>
                      <a:rPr lang="en-US" i="1" dirty="0" err="1" smtClean="0">
                        <a:latin typeface="Cambria Math" panose="02040503050406030204" pitchFamily="18" charset="0"/>
                      </a:rPr>
                      <m:t>,</m:t>
                    </m:r>
                    <m:r>
                      <a:rPr lang="en-US" i="1" dirty="0" err="1" smtClean="0">
                        <a:latin typeface="Cambria Math" panose="02040503050406030204" pitchFamily="18" charset="0"/>
                      </a:rPr>
                      <m:t>𝑝</m:t>
                    </m:r>
                    <m:r>
                      <a:rPr lang="en-US" i="1" dirty="0" smtClean="0">
                        <a:latin typeface="Cambria Math" panose="02040503050406030204" pitchFamily="18" charset="0"/>
                      </a:rPr>
                      <m:t>)</m:t>
                    </m:r>
                  </m:oMath>
                </a14:m>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idx="13"/>
              </p:nvPr>
            </p:nvSpPr>
            <p:spPr>
              <a:blipFill rotWithShape="0">
                <a:blip r:embed="rId2"/>
                <a:stretch>
                  <a:fillRect l="-1037" t="-230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p:cNvSpPr txBox="1"/>
              <p:nvPr/>
            </p:nvSpPr>
            <p:spPr>
              <a:xfrm>
                <a:off x="1727399" y="2133600"/>
                <a:ext cx="5816401" cy="1382943"/>
              </a:xfrm>
              <a:prstGeom prst="rect">
                <a:avLst/>
              </a:prstGeom>
              <a:noFill/>
            </p:spPr>
            <p:txBody>
              <a:bodyPr wrap="none" lIns="407099" tIns="203549" rIns="407099" bIns="203549" rtlCol="0">
                <a:spAutoFit/>
              </a:bodyPr>
              <a:lstStyle/>
              <a:p>
                <a:pPr/>
                <a14:m>
                  <m:oMathPara xmlns:m="http://schemas.openxmlformats.org/officeDocument/2006/math">
                    <m:oMathParaPr>
                      <m:jc m:val="centerGroup"/>
                    </m:oMathParaPr>
                    <m:oMath xmlns:m="http://schemas.openxmlformats.org/officeDocument/2006/math">
                      <m:r>
                        <a:rPr lang="en-US" sz="2000" i="1">
                          <a:latin typeface="Cambria Math"/>
                        </a:rPr>
                        <m:t>𝑚𝑎𝑡𝑐h</m:t>
                      </m:r>
                      <m:d>
                        <m:dPr>
                          <m:ctrlPr>
                            <a:rPr lang="en-US" sz="2000" i="1">
                              <a:latin typeface="Cambria Math" panose="02040503050406030204" pitchFamily="18" charset="0"/>
                            </a:rPr>
                          </m:ctrlPr>
                        </m:dPr>
                        <m:e>
                          <m:r>
                            <a:rPr lang="en-US" sz="2000" i="1">
                              <a:latin typeface="Cambria Math"/>
                            </a:rPr>
                            <m:t>𝑜</m:t>
                          </m:r>
                          <m:r>
                            <a:rPr lang="en-US" sz="2000" i="1">
                              <a:latin typeface="Cambria Math"/>
                            </a:rPr>
                            <m:t>,</m:t>
                          </m:r>
                          <m:r>
                            <a:rPr lang="en-US" sz="2000" i="1">
                              <a:latin typeface="Cambria Math"/>
                            </a:rPr>
                            <m:t>𝑝</m:t>
                          </m:r>
                        </m:e>
                      </m:d>
                      <m:r>
                        <a:rPr lang="en-US" sz="2000" i="1">
                          <a:latin typeface="Cambria Math"/>
                        </a:rPr>
                        <m:t>=</m:t>
                      </m:r>
                      <m:nary>
                        <m:naryPr>
                          <m:chr m:val="∑"/>
                          <m:supHide m:val="on"/>
                          <m:ctrlPr>
                            <a:rPr lang="en-US" sz="2000" i="1">
                              <a:latin typeface="Cambria Math" panose="02040503050406030204" pitchFamily="18" charset="0"/>
                            </a:rPr>
                          </m:ctrlPr>
                        </m:naryPr>
                        <m:sub>
                          <m:r>
                            <m:rPr>
                              <m:brk m:alnAt="7"/>
                            </m:rPr>
                            <a:rPr lang="en-US" sz="2000" i="1">
                              <a:latin typeface="Cambria Math"/>
                            </a:rPr>
                            <m:t>𝑡</m:t>
                          </m:r>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𝜙</m:t>
                              </m:r>
                            </m:e>
                            <m:sub>
                              <m:r>
                                <a:rPr lang="en-US" sz="2000" i="1">
                                  <a:latin typeface="Cambria Math"/>
                                </a:rPr>
                                <m:t>𝑝𝑜</m:t>
                              </m:r>
                            </m:sub>
                          </m:sSub>
                        </m:sub>
                        <m:sup/>
                        <m:e>
                          <m:f>
                            <m:fPr>
                              <m:ctrlPr>
                                <a:rPr lang="en-US" sz="2000" i="1">
                                  <a:latin typeface="Cambria Math" panose="02040503050406030204" pitchFamily="18" charset="0"/>
                                </a:rPr>
                              </m:ctrlPr>
                            </m:fPr>
                            <m:num>
                              <m:func>
                                <m:funcPr>
                                  <m:ctrlPr>
                                    <a:rPr lang="en-US" sz="2000" i="1">
                                      <a:latin typeface="Cambria Math" panose="02040503050406030204" pitchFamily="18" charset="0"/>
                                    </a:rPr>
                                  </m:ctrlPr>
                                </m:funcPr>
                                <m:fName>
                                  <m:r>
                                    <m:rPr>
                                      <m:sty m:val="p"/>
                                    </m:rPr>
                                    <a:rPr lang="en-US" sz="2000">
                                      <a:latin typeface="Cambria Math"/>
                                    </a:rPr>
                                    <m:t>sup</m:t>
                                  </m:r>
                                </m:fName>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a:rPr>
                                            <m:t>𝑃</m:t>
                                          </m:r>
                                        </m:e>
                                        <m:sub>
                                          <m:sSub>
                                            <m:sSubPr>
                                              <m:ctrlPr>
                                                <a:rPr lang="en-US" sz="2000" i="1">
                                                  <a:latin typeface="Cambria Math" panose="02040503050406030204" pitchFamily="18" charset="0"/>
                                                </a:rPr>
                                              </m:ctrlPr>
                                            </m:sSubPr>
                                            <m:e>
                                              <m:r>
                                                <a:rPr lang="en-US" sz="2000" i="1">
                                                  <a:latin typeface="Cambria Math"/>
                                                </a:rPr>
                                                <m:t>𝑡</m:t>
                                              </m:r>
                                            </m:e>
                                            <m:sub>
                                              <m:r>
                                                <a:rPr lang="en-US" sz="2000" i="1">
                                                  <a:latin typeface="Cambria Math"/>
                                                </a:rPr>
                                                <m:t>𝑝</m:t>
                                              </m:r>
                                            </m:sub>
                                          </m:sSub>
                                        </m:sub>
                                      </m:sSub>
                                    </m:e>
                                  </m:d>
                                </m:e>
                              </m:func>
                              <m:r>
                                <a:rPr lang="en-US" sz="2000" i="1">
                                  <a:latin typeface="Cambria Math"/>
                                </a:rPr>
                                <m:t>×</m:t>
                              </m:r>
                              <m:r>
                                <m:rPr>
                                  <m:sty m:val="p"/>
                                </m:rPr>
                                <a:rPr lang="en-US" sz="2000">
                                  <a:latin typeface="Cambria Math"/>
                                </a:rPr>
                                <m:t>sup</m:t>
                              </m:r>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𝑃</m:t>
                                  </m:r>
                                </m:e>
                                <m:sub>
                                  <m:sSub>
                                    <m:sSubPr>
                                      <m:ctrlPr>
                                        <a:rPr lang="en-US" sz="2000" i="1">
                                          <a:latin typeface="Cambria Math" panose="02040503050406030204" pitchFamily="18" charset="0"/>
                                        </a:rPr>
                                      </m:ctrlPr>
                                    </m:sSubPr>
                                    <m:e>
                                      <m:r>
                                        <a:rPr lang="en-US" sz="2000" i="1">
                                          <a:latin typeface="Cambria Math"/>
                                        </a:rPr>
                                        <m:t>𝑡</m:t>
                                      </m:r>
                                    </m:e>
                                    <m:sub>
                                      <m:r>
                                        <a:rPr lang="en-US" sz="2000" i="1">
                                          <a:latin typeface="Cambria Math"/>
                                        </a:rPr>
                                        <m:t>𝑝</m:t>
                                      </m:r>
                                    </m:sub>
                                  </m:sSub>
                                </m:sub>
                              </m:sSub>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𝑆</m:t>
                                  </m:r>
                                </m:e>
                                <m:sub>
                                  <m:sSub>
                                    <m:sSubPr>
                                      <m:ctrlPr>
                                        <a:rPr lang="en-US" sz="2000" i="1">
                                          <a:latin typeface="Cambria Math" panose="02040503050406030204" pitchFamily="18" charset="0"/>
                                        </a:rPr>
                                      </m:ctrlPr>
                                    </m:sSubPr>
                                    <m:e>
                                      <m:r>
                                        <a:rPr lang="en-US" sz="2000" i="1">
                                          <a:latin typeface="Cambria Math"/>
                                        </a:rPr>
                                        <m:t>𝑡</m:t>
                                      </m:r>
                                    </m:e>
                                    <m:sub>
                                      <m:r>
                                        <a:rPr lang="en-US" sz="2000" i="1">
                                          <a:latin typeface="Cambria Math"/>
                                        </a:rPr>
                                        <m:t>𝑜</m:t>
                                      </m:r>
                                    </m:sub>
                                  </m:sSub>
                                </m:sub>
                              </m:sSub>
                              <m:r>
                                <a:rPr lang="en-US" sz="2000" i="1">
                                  <a:latin typeface="Cambria Math"/>
                                </a:rPr>
                                <m:t>)</m:t>
                              </m:r>
                            </m:num>
                            <m:den>
                              <m:r>
                                <a:rPr lang="en-US" sz="2000" i="1">
                                  <a:latin typeface="Cambria Math"/>
                                </a:rPr>
                                <m:t>𝑎𝑣𝑔𝐷𝑖𝑠𝑡</m:t>
                              </m:r>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𝑃</m:t>
                                  </m:r>
                                </m:e>
                                <m:sub>
                                  <m:sSub>
                                    <m:sSubPr>
                                      <m:ctrlPr>
                                        <a:rPr lang="en-US" sz="2000" i="1">
                                          <a:latin typeface="Cambria Math" panose="02040503050406030204" pitchFamily="18" charset="0"/>
                                        </a:rPr>
                                      </m:ctrlPr>
                                    </m:sSubPr>
                                    <m:e>
                                      <m:r>
                                        <a:rPr lang="en-US" sz="2000" i="1">
                                          <a:latin typeface="Cambria Math"/>
                                        </a:rPr>
                                        <m:t>𝑡</m:t>
                                      </m:r>
                                    </m:e>
                                    <m:sub>
                                      <m:r>
                                        <a:rPr lang="en-US" sz="2000" i="1">
                                          <a:latin typeface="Cambria Math"/>
                                        </a:rPr>
                                        <m:t>𝑝</m:t>
                                      </m:r>
                                    </m:sub>
                                  </m:sSub>
                                </m:sub>
                              </m:sSub>
                              <m:r>
                                <a:rPr lang="en-US" sz="2000" i="1">
                                  <a:latin typeface="Cambria Math"/>
                                </a:rPr>
                                <m:t>)</m:t>
                              </m:r>
                            </m:den>
                          </m:f>
                        </m:e>
                      </m:nary>
                    </m:oMath>
                  </m:oMathPara>
                </a14:m>
                <a:endParaRPr lang="en-US" sz="2000"/>
              </a:p>
            </p:txBody>
          </p:sp>
        </mc:Choice>
        <mc:Fallback>
          <p:sp>
            <p:nvSpPr>
              <p:cNvPr id="5" name="TextBox 4"/>
              <p:cNvSpPr txBox="1">
                <a:spLocks noRot="1" noChangeAspect="1" noMove="1" noResize="1" noEditPoints="1" noAdjustHandles="1" noChangeArrowheads="1" noChangeShapeType="1" noTextEdit="1"/>
              </p:cNvSpPr>
              <p:nvPr/>
            </p:nvSpPr>
            <p:spPr>
              <a:xfrm>
                <a:off x="1727399" y="2133600"/>
                <a:ext cx="5816401" cy="1382943"/>
              </a:xfrm>
              <a:prstGeom prst="rect">
                <a:avLst/>
              </a:prstGeom>
              <a:blipFill rotWithShape="0">
                <a:blip r:embed="rId3"/>
                <a:stretch>
                  <a:fillRect/>
                </a:stretch>
              </a:blipFill>
            </p:spPr>
            <p:txBody>
              <a:bodyPr/>
              <a:lstStyle/>
              <a:p>
                <a:r>
                  <a:rPr lang="en-US">
                    <a:noFill/>
                  </a:rPr>
                  <a:t> </a:t>
                </a:r>
              </a:p>
            </p:txBody>
          </p:sp>
        </mc:Fallback>
      </mc:AlternateContent>
      <p:sp>
        <p:nvSpPr>
          <p:cNvPr id="6" name="Rectangle 5"/>
          <p:cNvSpPr/>
          <p:nvPr/>
        </p:nvSpPr>
        <p:spPr>
          <a:xfrm>
            <a:off x="3733800" y="2971800"/>
            <a:ext cx="685800" cy="381000"/>
          </a:xfrm>
          <a:prstGeom prst="rect">
            <a:avLst/>
          </a:prstGeom>
          <a:solidFill>
            <a:schemeClr val="accent6">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419600" y="2285999"/>
            <a:ext cx="1066800" cy="539071"/>
          </a:xfrm>
          <a:prstGeom prst="rect">
            <a:avLst/>
          </a:prstGeom>
          <a:solidFill>
            <a:schemeClr val="accent6">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953000" y="2851829"/>
            <a:ext cx="1600200" cy="348571"/>
          </a:xfrm>
          <a:prstGeom prst="rect">
            <a:avLst/>
          </a:prstGeom>
          <a:solidFill>
            <a:schemeClr val="accent6">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638800" y="2285998"/>
            <a:ext cx="1524000" cy="539071"/>
          </a:xfrm>
          <a:prstGeom prst="rect">
            <a:avLst/>
          </a:prstGeom>
          <a:solidFill>
            <a:schemeClr val="accent6">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9"/>
          <p:cNvSpPr>
            <a:spLocks noGrp="1"/>
          </p:cNvSpPr>
          <p:nvPr>
            <p:ph type="ftr" sz="quarter" idx="3"/>
          </p:nvPr>
        </p:nvSpPr>
        <p:spPr/>
        <p:txBody>
          <a:bodyPr/>
          <a:lstStyle/>
          <a:p>
            <a:r>
              <a:rPr lang="en-US" smtClean="0"/>
              <a:t>gmanish@microsoft.com, jing@buffalo.edu, charu@us.ibm.com, hanj@cs.uiuc.edu</a:t>
            </a:r>
            <a:endParaRPr lang="en-US" dirty="0"/>
          </a:p>
        </p:txBody>
      </p:sp>
    </p:spTree>
    <p:extLst>
      <p:ext uri="{BB962C8B-B14F-4D97-AF65-F5344CB8AC3E}">
        <p14:creationId xmlns:p14="http://schemas.microsoft.com/office/powerpoint/2010/main" val="277093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6"/>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7"/>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8"/>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6" grpId="1" animBg="1"/>
      <p:bldP spid="7" grpId="0" animBg="1"/>
      <p:bldP spid="7" grpId="1" animBg="1"/>
      <p:bldP spid="8" grpId="0" animBg="1"/>
      <p:bldP spid="8" grpId="1" animBg="1"/>
      <p:bldP spid="9" grpId="0" animBg="1"/>
      <p:bldP spid="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Minimum Description </a:t>
            </a:r>
            <a:r>
              <a:rPr lang="en-US" dirty="0" smtClean="0"/>
              <a:t>Length (MDL) </a:t>
            </a:r>
            <a:r>
              <a:rPr lang="en-US" dirty="0" smtClean="0"/>
              <a:t>Principle</a:t>
            </a:r>
            <a:endParaRPr lang="en-US" dirty="0"/>
          </a:p>
        </p:txBody>
      </p:sp>
      <p:sp>
        <p:nvSpPr>
          <p:cNvPr id="3" name="Slide Number Placeholder 2"/>
          <p:cNvSpPr>
            <a:spLocks noGrp="1"/>
          </p:cNvSpPr>
          <p:nvPr>
            <p:ph type="sldNum" sz="quarter" idx="12"/>
          </p:nvPr>
        </p:nvSpPr>
        <p:spPr/>
        <p:txBody>
          <a:bodyPr/>
          <a:lstStyle/>
          <a:p>
            <a:fld id="{8D4A95AB-7B14-4CE2-8EF6-8DDF97F0F3DA}" type="slidenum">
              <a:rPr lang="en-US" smtClean="0"/>
              <a:pPr/>
              <a:t>11</a:t>
            </a:fld>
            <a:endParaRPr lang="en-US"/>
          </a:p>
        </p:txBody>
      </p:sp>
      <mc:AlternateContent xmlns:mc="http://schemas.openxmlformats.org/markup-compatibility/2006">
        <mc:Choice xmlns:a14="http://schemas.microsoft.com/office/drawing/2010/main" Requires="a14">
          <p:sp>
            <p:nvSpPr>
              <p:cNvPr id="4" name="Content Placeholder 3"/>
              <p:cNvSpPr>
                <a:spLocks noGrp="1"/>
              </p:cNvSpPr>
              <p:nvPr>
                <p:ph idx="13"/>
              </p:nvPr>
            </p:nvSpPr>
            <p:spPr/>
            <p:txBody>
              <a:bodyPr>
                <a:normAutofit fontScale="85000" lnSpcReduction="20000"/>
              </a:bodyPr>
              <a:lstStyle/>
              <a:p>
                <a:r>
                  <a:rPr lang="en-US" dirty="0"/>
                  <a:t>Best hypothesis for a given set of data is the one that leads to the </a:t>
                </a:r>
                <a:r>
                  <a:rPr lang="en-US" dirty="0">
                    <a:solidFill>
                      <a:srgbClr val="00FF00"/>
                    </a:solidFill>
                  </a:rPr>
                  <a:t>best compression </a:t>
                </a:r>
                <a:r>
                  <a:rPr lang="en-US" dirty="0"/>
                  <a:t>of the </a:t>
                </a:r>
                <a:r>
                  <a:rPr lang="en-US" dirty="0" smtClean="0"/>
                  <a:t>data</a:t>
                </a:r>
              </a:p>
              <a:p>
                <a:r>
                  <a:rPr lang="en-US" dirty="0" smtClean="0"/>
                  <a:t>Any </a:t>
                </a:r>
                <a:r>
                  <a:rPr lang="en-US" dirty="0">
                    <a:solidFill>
                      <a:srgbClr val="FF0000"/>
                    </a:solidFill>
                  </a:rPr>
                  <a:t>regularity</a:t>
                </a:r>
                <a:r>
                  <a:rPr lang="en-US" dirty="0"/>
                  <a:t> in a given set of data can be used to compress the </a:t>
                </a:r>
                <a:r>
                  <a:rPr lang="en-US" dirty="0" smtClean="0"/>
                  <a:t>data</a:t>
                </a:r>
              </a:p>
              <a:p>
                <a:r>
                  <a:rPr lang="en-US" dirty="0" smtClean="0"/>
                  <a:t>Given data </a:t>
                </a:r>
                <a14:m>
                  <m:oMath xmlns:m="http://schemas.openxmlformats.org/officeDocument/2006/math">
                    <m:r>
                      <a:rPr lang="en-US" i="1" dirty="0" smtClean="0">
                        <a:latin typeface="Cambria Math" panose="02040503050406030204" pitchFamily="18" charset="0"/>
                      </a:rPr>
                      <m:t>𝐷</m:t>
                    </m:r>
                  </m:oMath>
                </a14:m>
                <a:r>
                  <a:rPr lang="en-US" dirty="0" smtClean="0"/>
                  <a:t>, the best hypothesis </a:t>
                </a:r>
                <a14:m>
                  <m:oMath xmlns:m="http://schemas.openxmlformats.org/officeDocument/2006/math">
                    <m:r>
                      <a:rPr lang="en-US" i="1" dirty="0" smtClean="0">
                        <a:latin typeface="Cambria Math" panose="02040503050406030204" pitchFamily="18" charset="0"/>
                      </a:rPr>
                      <m:t>𝐻</m:t>
                    </m:r>
                  </m:oMath>
                </a14:m>
                <a:r>
                  <a:rPr lang="en-US" dirty="0" smtClean="0"/>
                  <a:t> to explain </a:t>
                </a:r>
                <a14:m>
                  <m:oMath xmlns:m="http://schemas.openxmlformats.org/officeDocument/2006/math">
                    <m:r>
                      <a:rPr lang="en-US" i="1" dirty="0" smtClean="0">
                        <a:latin typeface="Cambria Math" panose="02040503050406030204" pitchFamily="18" charset="0"/>
                      </a:rPr>
                      <m:t>𝐷</m:t>
                    </m:r>
                  </m:oMath>
                </a14:m>
                <a:r>
                  <a:rPr lang="en-US" dirty="0" smtClean="0"/>
                  <a:t> is the one which </a:t>
                </a:r>
                <a:r>
                  <a:rPr lang="en-US" dirty="0" smtClean="0">
                    <a:solidFill>
                      <a:srgbClr val="00B0F0"/>
                    </a:solidFill>
                  </a:rPr>
                  <a:t>minimizes </a:t>
                </a:r>
                <a14:m>
                  <m:oMath xmlns:m="http://schemas.openxmlformats.org/officeDocument/2006/math">
                    <m:r>
                      <a:rPr lang="en-US" i="1" dirty="0" smtClean="0">
                        <a:solidFill>
                          <a:srgbClr val="00B0F0"/>
                        </a:solidFill>
                        <a:latin typeface="Cambria Math" panose="02040503050406030204" pitchFamily="18" charset="0"/>
                      </a:rPr>
                      <m:t>𝐿</m:t>
                    </m:r>
                    <m:r>
                      <a:rPr lang="en-US" i="1" dirty="0" smtClean="0">
                        <a:solidFill>
                          <a:srgbClr val="00B0F0"/>
                        </a:solidFill>
                        <a:latin typeface="Cambria Math" panose="02040503050406030204" pitchFamily="18" charset="0"/>
                      </a:rPr>
                      <m:t>(</m:t>
                    </m:r>
                    <m:r>
                      <a:rPr lang="en-US" i="1" dirty="0" smtClean="0">
                        <a:solidFill>
                          <a:srgbClr val="00B0F0"/>
                        </a:solidFill>
                        <a:latin typeface="Cambria Math" panose="02040503050406030204" pitchFamily="18" charset="0"/>
                      </a:rPr>
                      <m:t>𝐻</m:t>
                    </m:r>
                    <m:r>
                      <a:rPr lang="en-US" i="1" dirty="0" smtClean="0">
                        <a:solidFill>
                          <a:srgbClr val="00B0F0"/>
                        </a:solidFill>
                        <a:latin typeface="Cambria Math" panose="02040503050406030204" pitchFamily="18" charset="0"/>
                      </a:rPr>
                      <m:t>)+</m:t>
                    </m:r>
                    <m:r>
                      <a:rPr lang="en-US" i="1" dirty="0" smtClean="0">
                        <a:solidFill>
                          <a:srgbClr val="00B0F0"/>
                        </a:solidFill>
                        <a:latin typeface="Cambria Math" panose="02040503050406030204" pitchFamily="18" charset="0"/>
                      </a:rPr>
                      <m:t>𝐿</m:t>
                    </m:r>
                    <m:r>
                      <a:rPr lang="en-US" i="1" dirty="0" smtClean="0">
                        <a:solidFill>
                          <a:srgbClr val="00B0F0"/>
                        </a:solidFill>
                        <a:latin typeface="Cambria Math" panose="02040503050406030204" pitchFamily="18" charset="0"/>
                      </a:rPr>
                      <m:t>(</m:t>
                    </m:r>
                    <m:r>
                      <a:rPr lang="en-US" i="1" dirty="0" smtClean="0">
                        <a:solidFill>
                          <a:srgbClr val="00B0F0"/>
                        </a:solidFill>
                        <a:latin typeface="Cambria Math" panose="02040503050406030204" pitchFamily="18" charset="0"/>
                      </a:rPr>
                      <m:t>𝐷</m:t>
                    </m:r>
                    <m:r>
                      <a:rPr lang="en-US" i="1" dirty="0" smtClean="0">
                        <a:solidFill>
                          <a:srgbClr val="00B0F0"/>
                        </a:solidFill>
                        <a:latin typeface="Cambria Math" panose="02040503050406030204" pitchFamily="18" charset="0"/>
                      </a:rPr>
                      <m:t>|</m:t>
                    </m:r>
                    <m:r>
                      <a:rPr lang="en-US" i="1" dirty="0" smtClean="0">
                        <a:solidFill>
                          <a:srgbClr val="00B0F0"/>
                        </a:solidFill>
                        <a:latin typeface="Cambria Math" panose="02040503050406030204" pitchFamily="18" charset="0"/>
                      </a:rPr>
                      <m:t>𝐻</m:t>
                    </m:r>
                    <m:r>
                      <a:rPr lang="en-US" i="1" dirty="0" smtClean="0">
                        <a:solidFill>
                          <a:srgbClr val="00B0F0"/>
                        </a:solidFill>
                        <a:latin typeface="Cambria Math" panose="02040503050406030204" pitchFamily="18" charset="0"/>
                      </a:rPr>
                      <m:t>)</m:t>
                    </m:r>
                  </m:oMath>
                </a14:m>
                <a:r>
                  <a:rPr lang="en-US" dirty="0" smtClean="0">
                    <a:solidFill>
                      <a:srgbClr val="00B0F0"/>
                    </a:solidFill>
                  </a:rPr>
                  <a:t> </a:t>
                </a:r>
                <a:r>
                  <a:rPr lang="en-US" dirty="0" smtClean="0"/>
                  <a:t>where</a:t>
                </a:r>
              </a:p>
              <a:p>
                <a:pPr lvl="1"/>
                <a14:m>
                  <m:oMath xmlns:m="http://schemas.openxmlformats.org/officeDocument/2006/math">
                    <m:r>
                      <a:rPr lang="en-US" i="1" dirty="0" smtClean="0">
                        <a:latin typeface="Cambria Math" panose="02040503050406030204" pitchFamily="18" charset="0"/>
                      </a:rPr>
                      <m:t>𝐿</m:t>
                    </m:r>
                    <m:r>
                      <a:rPr lang="en-US" i="1" dirty="0" smtClean="0">
                        <a:latin typeface="Cambria Math" panose="02040503050406030204" pitchFamily="18" charset="0"/>
                      </a:rPr>
                      <m:t>(</m:t>
                    </m:r>
                    <m:r>
                      <a:rPr lang="en-US" i="1" dirty="0" smtClean="0">
                        <a:latin typeface="Cambria Math" panose="02040503050406030204" pitchFamily="18" charset="0"/>
                      </a:rPr>
                      <m:t>𝐻</m:t>
                    </m:r>
                    <m:r>
                      <a:rPr lang="en-US" i="1" dirty="0" smtClean="0">
                        <a:latin typeface="Cambria Math" panose="02040503050406030204" pitchFamily="18" charset="0"/>
                      </a:rPr>
                      <m:t>)</m:t>
                    </m:r>
                  </m:oMath>
                </a14:m>
                <a:r>
                  <a:rPr lang="en-US" dirty="0"/>
                  <a:t> is the length, in bits, of the description of the </a:t>
                </a:r>
                <a:r>
                  <a:rPr lang="en-US" dirty="0" smtClean="0"/>
                  <a:t>hypothesis</a:t>
                </a:r>
              </a:p>
              <a:p>
                <a:pPr lvl="1"/>
                <a14:m>
                  <m:oMath xmlns:m="http://schemas.openxmlformats.org/officeDocument/2006/math">
                    <m:r>
                      <a:rPr lang="en-US" i="1" dirty="0" smtClean="0">
                        <a:latin typeface="Cambria Math" panose="02040503050406030204" pitchFamily="18" charset="0"/>
                      </a:rPr>
                      <m:t>𝐿</m:t>
                    </m:r>
                    <m:r>
                      <a:rPr lang="en-US" i="1" dirty="0" smtClean="0">
                        <a:latin typeface="Cambria Math" panose="02040503050406030204" pitchFamily="18" charset="0"/>
                      </a:rPr>
                      <m:t>(</m:t>
                    </m:r>
                    <m:r>
                      <a:rPr lang="en-US" i="1" dirty="0" smtClean="0">
                        <a:latin typeface="Cambria Math" panose="02040503050406030204" pitchFamily="18" charset="0"/>
                      </a:rPr>
                      <m:t>𝐷</m:t>
                    </m:r>
                    <m:r>
                      <a:rPr lang="en-US" i="1" dirty="0" smtClean="0">
                        <a:latin typeface="Cambria Math" panose="02040503050406030204" pitchFamily="18" charset="0"/>
                      </a:rPr>
                      <m:t>|</m:t>
                    </m:r>
                    <m:r>
                      <a:rPr lang="en-US" i="1" dirty="0" smtClean="0">
                        <a:latin typeface="Cambria Math" panose="02040503050406030204" pitchFamily="18" charset="0"/>
                      </a:rPr>
                      <m:t>𝐻</m:t>
                    </m:r>
                    <m:r>
                      <a:rPr lang="en-US" i="1" dirty="0">
                        <a:latin typeface="Cambria Math" panose="02040503050406030204" pitchFamily="18" charset="0"/>
                      </a:rPr>
                      <m:t>)</m:t>
                    </m:r>
                  </m:oMath>
                </a14:m>
                <a:r>
                  <a:rPr lang="en-US" dirty="0"/>
                  <a:t> is the length, in bits, of the description of the data when </a:t>
                </a:r>
                <a:r>
                  <a:rPr lang="en-US" dirty="0" smtClean="0"/>
                  <a:t>encoded with </a:t>
                </a:r>
                <a:r>
                  <a:rPr lang="en-US" dirty="0"/>
                  <a:t>the help of the </a:t>
                </a:r>
                <a:r>
                  <a:rPr lang="en-US" dirty="0" smtClean="0"/>
                  <a:t>hypothesis</a:t>
                </a:r>
              </a:p>
              <a:p>
                <a:r>
                  <a:rPr lang="en-US" dirty="0" smtClean="0">
                    <a:solidFill>
                      <a:srgbClr val="C00000"/>
                    </a:solidFill>
                  </a:rPr>
                  <a:t>Outlier Detection</a:t>
                </a:r>
                <a:r>
                  <a:rPr lang="en-US" dirty="0" smtClean="0"/>
                  <a:t>: Find patterns using MDL; objects that do not fit the patterns are outliers</a:t>
                </a:r>
                <a:endParaRPr lang="en-US" dirty="0"/>
              </a:p>
            </p:txBody>
          </p:sp>
        </mc:Choice>
        <mc:Fallback>
          <p:sp>
            <p:nvSpPr>
              <p:cNvPr id="4" name="Content Placeholder 3"/>
              <p:cNvSpPr>
                <a:spLocks noGrp="1" noRot="1" noChangeAspect="1" noMove="1" noResize="1" noEditPoints="1" noAdjustHandles="1" noChangeArrowheads="1" noChangeShapeType="1" noTextEdit="1"/>
              </p:cNvSpPr>
              <p:nvPr>
                <p:ph idx="13"/>
              </p:nvPr>
            </p:nvSpPr>
            <p:spPr>
              <a:blipFill rotWithShape="0">
                <a:blip r:embed="rId2"/>
                <a:stretch>
                  <a:fillRect l="-1259" t="-2692" r="-1481"/>
                </a:stretch>
              </a:blipFill>
            </p:spPr>
            <p:txBody>
              <a:bodyPr/>
              <a:lstStyle/>
              <a:p>
                <a:r>
                  <a:rPr lang="en-US">
                    <a:noFill/>
                  </a:rPr>
                  <a:t> </a:t>
                </a:r>
              </a:p>
            </p:txBody>
          </p:sp>
        </mc:Fallback>
      </mc:AlternateContent>
      <p:sp>
        <p:nvSpPr>
          <p:cNvPr id="5" name="Footer Placeholder 4"/>
          <p:cNvSpPr>
            <a:spLocks noGrp="1"/>
          </p:cNvSpPr>
          <p:nvPr>
            <p:ph type="ftr" sz="quarter" idx="3"/>
          </p:nvPr>
        </p:nvSpPr>
        <p:spPr/>
        <p:txBody>
          <a:bodyPr/>
          <a:lstStyle/>
          <a:p>
            <a:r>
              <a:rPr lang="en-US" smtClean="0"/>
              <a:t>gmanish@microsoft.com, jing@buffalo.edu, charu@us.ibm.com, hanj@cs.uiuc.edu</a:t>
            </a:r>
            <a:endParaRPr lang="en-US" dirty="0"/>
          </a:p>
        </p:txBody>
      </p:sp>
    </p:spTree>
    <p:extLst>
      <p:ext uri="{BB962C8B-B14F-4D97-AF65-F5344CB8AC3E}">
        <p14:creationId xmlns:p14="http://schemas.microsoft.com/office/powerpoint/2010/main" val="368467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Outlier Score (Sequence, Best Matching Pattern)</a:t>
            </a:r>
          </a:p>
        </p:txBody>
      </p:sp>
      <p:sp>
        <p:nvSpPr>
          <p:cNvPr id="5" name="Slide Number Placeholder 4"/>
          <p:cNvSpPr>
            <a:spLocks noGrp="1"/>
          </p:cNvSpPr>
          <p:nvPr>
            <p:ph type="sldNum" sz="quarter" idx="12"/>
          </p:nvPr>
        </p:nvSpPr>
        <p:spPr/>
        <p:txBody>
          <a:bodyPr/>
          <a:lstStyle/>
          <a:p>
            <a:fld id="{8D4A95AB-7B14-4CE2-8EF6-8DDF97F0F3DA}" type="slidenum">
              <a:rPr lang="en-US" smtClean="0"/>
              <a:pPr/>
              <a:t>110</a:t>
            </a:fld>
            <a:endParaRPr lang="en-US"/>
          </a:p>
        </p:txBody>
      </p:sp>
      <p:sp>
        <p:nvSpPr>
          <p:cNvPr id="3" name="Content Placeholder 2"/>
          <p:cNvSpPr>
            <a:spLocks noGrp="1"/>
          </p:cNvSpPr>
          <p:nvPr>
            <p:ph idx="13"/>
          </p:nvPr>
        </p:nvSpPr>
        <p:spPr/>
        <p:txBody>
          <a:bodyPr>
            <a:normAutofit lnSpcReduction="10000"/>
          </a:bodyPr>
          <a:lstStyle/>
          <a:p>
            <a:r>
              <a:rPr lang="en-US" dirty="0" smtClean="0"/>
              <a:t>Given a </a:t>
            </a:r>
            <a:r>
              <a:rPr lang="en-US" dirty="0" smtClean="0">
                <a:solidFill>
                  <a:srgbClr val="00B0F0"/>
                </a:solidFill>
              </a:rPr>
              <a:t>sequence s and a configuration c</a:t>
            </a:r>
          </a:p>
          <a:p>
            <a:pPr lvl="1"/>
            <a:r>
              <a:rPr lang="en-US" dirty="0" smtClean="0"/>
              <a:t>Compute best matching pattern q=</a:t>
            </a:r>
            <a:r>
              <a:rPr lang="en-US" dirty="0" err="1" smtClean="0"/>
              <a:t>bmp</a:t>
            </a:r>
            <a:r>
              <a:rPr lang="en-US" baseline="-25000" dirty="0" err="1" smtClean="0"/>
              <a:t>oc</a:t>
            </a:r>
            <a:endParaRPr lang="en-US" baseline="-25000" dirty="0" smtClean="0"/>
          </a:p>
          <a:p>
            <a:pPr lvl="1"/>
            <a:r>
              <a:rPr lang="en-US" dirty="0" smtClean="0"/>
              <a:t>Next, we compute outlier score as</a:t>
            </a:r>
          </a:p>
          <a:p>
            <a:pPr lvl="1"/>
            <a:endParaRPr lang="en-US" dirty="0"/>
          </a:p>
          <a:p>
            <a:pPr lvl="1"/>
            <a:endParaRPr lang="en-US" dirty="0" smtClean="0"/>
          </a:p>
          <a:p>
            <a:r>
              <a:rPr lang="en-US" dirty="0" smtClean="0">
                <a:solidFill>
                  <a:srgbClr val="FF0000"/>
                </a:solidFill>
              </a:rPr>
              <a:t>Outlier score </a:t>
            </a:r>
            <a:r>
              <a:rPr lang="en-US" dirty="0" smtClean="0"/>
              <a:t>is high if</a:t>
            </a:r>
          </a:p>
          <a:p>
            <a:pPr lvl="1"/>
            <a:r>
              <a:rPr lang="en-US" dirty="0" smtClean="0">
                <a:solidFill>
                  <a:srgbClr val="00B050"/>
                </a:solidFill>
              </a:rPr>
              <a:t>Mismatch</a:t>
            </a:r>
            <a:r>
              <a:rPr lang="en-US" dirty="0" smtClean="0"/>
              <a:t> for a large number of timestamps</a:t>
            </a:r>
          </a:p>
          <a:p>
            <a:pPr lvl="1"/>
            <a:r>
              <a:rPr lang="en-US" dirty="0" smtClean="0"/>
              <a:t>Sequence is </a:t>
            </a:r>
            <a:r>
              <a:rPr lang="en-US" dirty="0" smtClean="0">
                <a:solidFill>
                  <a:srgbClr val="00B050"/>
                </a:solidFill>
              </a:rPr>
              <a:t>“far away” </a:t>
            </a:r>
            <a:r>
              <a:rPr lang="en-US" dirty="0" smtClean="0"/>
              <a:t>from patterns for many timestamps, especially if the pattern is compact for those timestamps</a:t>
            </a:r>
          </a:p>
          <a:p>
            <a:pPr lvl="1"/>
            <a:endParaRPr lang="en-US" dirty="0"/>
          </a:p>
        </p:txBody>
      </p:sp>
      <p:sp>
        <p:nvSpPr>
          <p:cNvPr id="4" name="Rectangle 3"/>
          <p:cNvSpPr/>
          <p:nvPr/>
        </p:nvSpPr>
        <p:spPr>
          <a:xfrm>
            <a:off x="4705350" y="2852739"/>
            <a:ext cx="2457450" cy="738590"/>
          </a:xfrm>
          <a:prstGeom prst="rect">
            <a:avLst/>
          </a:prstGeom>
          <a:solidFill>
            <a:schemeClr val="accent6">
              <a:lumMod val="60000"/>
              <a:lumOff val="4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ular Callout 6"/>
          <p:cNvSpPr/>
          <p:nvPr/>
        </p:nvSpPr>
        <p:spPr>
          <a:xfrm>
            <a:off x="7543800" y="3222034"/>
            <a:ext cx="1371601" cy="849905"/>
          </a:xfrm>
          <a:prstGeom prst="wedgeRectCallout">
            <a:avLst>
              <a:gd name="adj1" fmla="val -79898"/>
              <a:gd name="adj2" fmla="val -3733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smtClean="0">
                <a:solidFill>
                  <a:schemeClr val="tx1"/>
                </a:solidFill>
              </a:rPr>
              <a:t>Mismatch between q and o at time t</a:t>
            </a:r>
            <a:endParaRPr lang="en-US" sz="1500">
              <a:solidFill>
                <a:schemeClr val="tx1"/>
              </a:solidFill>
            </a:endParaRPr>
          </a:p>
        </p:txBody>
      </p:sp>
      <mc:AlternateContent xmlns:mc="http://schemas.openxmlformats.org/markup-compatibility/2006">
        <mc:Choice xmlns:a14="http://schemas.microsoft.com/office/drawing/2010/main" Requires="a14">
          <p:sp>
            <p:nvSpPr>
              <p:cNvPr id="8" name="TextBox 7"/>
              <p:cNvSpPr txBox="1"/>
              <p:nvPr/>
            </p:nvSpPr>
            <p:spPr>
              <a:xfrm>
                <a:off x="1309156" y="2667000"/>
                <a:ext cx="6292557" cy="1027461"/>
              </a:xfrm>
              <a:prstGeom prst="rect">
                <a:avLst/>
              </a:prstGeom>
              <a:noFill/>
            </p:spPr>
            <p:txBody>
              <a:bodyPr wrap="none" lIns="407099" tIns="203549" rIns="407099" bIns="203549" rtlCol="0">
                <a:spAutoFit/>
              </a:bodyPr>
              <a:lstStyle/>
              <a:p>
                <a14:m>
                  <m:oMath xmlns:m="http://schemas.openxmlformats.org/officeDocument/2006/math">
                    <m:r>
                      <a:rPr lang="en-US" i="1">
                        <a:latin typeface="Cambria Math"/>
                      </a:rPr>
                      <m:t>𝑠𝑐𝑜𝑟𝑒</m:t>
                    </m:r>
                    <m:d>
                      <m:dPr>
                        <m:ctrlPr>
                          <a:rPr lang="en-US" i="1">
                            <a:latin typeface="Cambria Math" panose="02040503050406030204" pitchFamily="18" charset="0"/>
                          </a:rPr>
                        </m:ctrlPr>
                      </m:dPr>
                      <m:e>
                        <m:r>
                          <a:rPr lang="en-US" i="1">
                            <a:latin typeface="Cambria Math"/>
                          </a:rPr>
                          <m:t>𝑜</m:t>
                        </m:r>
                        <m:r>
                          <a:rPr lang="en-US" i="1">
                            <a:latin typeface="Cambria Math"/>
                          </a:rPr>
                          <m:t>,</m:t>
                        </m:r>
                        <m:r>
                          <a:rPr lang="en-US" i="1">
                            <a:latin typeface="Cambria Math"/>
                          </a:rPr>
                          <m:t>𝑞</m:t>
                        </m:r>
                      </m:e>
                    </m:d>
                    <m:r>
                      <a:rPr lang="en-US" i="1">
                        <a:latin typeface="Cambria Math"/>
                      </a:rPr>
                      <m:t>=</m:t>
                    </m:r>
                  </m:oMath>
                </a14:m>
                <a:r>
                  <a:rPr lang="en-US" i="1" smtClean="0">
                    <a:latin typeface="Cambria Math"/>
                  </a:rPr>
                  <a:t> </a:t>
                </a:r>
                <a14:m>
                  <m:oMath xmlns:m="http://schemas.openxmlformats.org/officeDocument/2006/math">
                    <m:func>
                      <m:funcPr>
                        <m:ctrlPr>
                          <a:rPr lang="en-US" i="1">
                            <a:latin typeface="Cambria Math" panose="02040503050406030204" pitchFamily="18" charset="0"/>
                          </a:rPr>
                        </m:ctrlPr>
                      </m:funcPr>
                      <m:fName>
                        <m:r>
                          <m:rPr>
                            <m:sty m:val="p"/>
                          </m:rPr>
                          <a:rPr lang="en-US">
                            <a:latin typeface="Cambria Math"/>
                          </a:rPr>
                          <m:t>sup</m:t>
                        </m:r>
                      </m:fName>
                      <m:e>
                        <m:d>
                          <m:dPr>
                            <m:ctrlPr>
                              <a:rPr lang="en-US" i="1">
                                <a:latin typeface="Cambria Math" panose="02040503050406030204" pitchFamily="18" charset="0"/>
                              </a:rPr>
                            </m:ctrlPr>
                          </m:dPr>
                          <m:e>
                            <m:r>
                              <a:rPr lang="en-US" i="1">
                                <a:latin typeface="Cambria Math"/>
                              </a:rPr>
                              <m:t>𝑞</m:t>
                            </m:r>
                          </m:e>
                        </m:d>
                      </m:e>
                    </m:func>
                    <m:r>
                      <a:rPr lang="en-US" i="1">
                        <a:latin typeface="Cambria Math"/>
                      </a:rPr>
                      <m:t>×</m:t>
                    </m:r>
                    <m:nary>
                      <m:naryPr>
                        <m:chr m:val="∑"/>
                        <m:supHide m:val="on"/>
                        <m:ctrlPr>
                          <a:rPr lang="en-US" i="1">
                            <a:latin typeface="Cambria Math" panose="02040503050406030204" pitchFamily="18" charset="0"/>
                          </a:rPr>
                        </m:ctrlPr>
                      </m:naryPr>
                      <m:sub>
                        <m:r>
                          <m:rPr>
                            <m:brk m:alnAt="7"/>
                          </m:rPr>
                          <a:rPr lang="en-US" i="1">
                            <a:latin typeface="Cambria Math"/>
                          </a:rPr>
                          <m:t>𝑡</m:t>
                        </m:r>
                        <m:r>
                          <a:rPr lang="en-US" i="1">
                            <a:latin typeface="Cambria Math"/>
                          </a:rPr>
                          <m:t>∈</m:t>
                        </m:r>
                        <m:sSub>
                          <m:sSubPr>
                            <m:ctrlPr>
                              <a:rPr lang="en-US" i="1">
                                <a:latin typeface="Cambria Math" panose="02040503050406030204" pitchFamily="18" charset="0"/>
                              </a:rPr>
                            </m:ctrlPr>
                          </m:sSubPr>
                          <m:e>
                            <m:r>
                              <a:rPr lang="en-US" i="1">
                                <a:latin typeface="Cambria Math"/>
                              </a:rPr>
                              <m:t>𝜃</m:t>
                            </m:r>
                          </m:e>
                          <m:sub>
                            <m:r>
                              <a:rPr lang="en-US" i="1">
                                <a:latin typeface="Cambria Math"/>
                              </a:rPr>
                              <m:t>𝑞𝑜</m:t>
                            </m:r>
                          </m:sub>
                        </m:sSub>
                      </m:sub>
                      <m:sup/>
                      <m:e>
                        <m:d>
                          <m:dPr>
                            <m:begChr m:val="["/>
                            <m:endChr m:val="]"/>
                            <m:ctrlPr>
                              <a:rPr lang="en-US" i="1">
                                <a:latin typeface="Cambria Math" panose="02040503050406030204" pitchFamily="18" charset="0"/>
                              </a:rPr>
                            </m:ctrlPr>
                          </m:dPr>
                          <m:e>
                            <m:func>
                              <m:funcPr>
                                <m:ctrlPr>
                                  <a:rPr lang="en-US" i="1">
                                    <a:latin typeface="Cambria Math" panose="02040503050406030204" pitchFamily="18" charset="0"/>
                                  </a:rPr>
                                </m:ctrlPr>
                              </m:funcPr>
                              <m:fName>
                                <m:r>
                                  <m:rPr>
                                    <m:sty m:val="p"/>
                                  </m:rPr>
                                  <a:rPr lang="en-US">
                                    <a:latin typeface="Cambria Math"/>
                                  </a:rPr>
                                  <m:t>sup</m:t>
                                </m:r>
                              </m:fName>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𝑃</m:t>
                                        </m:r>
                                      </m:e>
                                      <m:sub>
                                        <m:sSub>
                                          <m:sSubPr>
                                            <m:ctrlPr>
                                              <a:rPr lang="en-US" i="1">
                                                <a:latin typeface="Cambria Math" panose="02040503050406030204" pitchFamily="18" charset="0"/>
                                              </a:rPr>
                                            </m:ctrlPr>
                                          </m:sSubPr>
                                          <m:e>
                                            <m:r>
                                              <a:rPr lang="en-US" i="1">
                                                <a:latin typeface="Cambria Math"/>
                                              </a:rPr>
                                              <m:t>𝑡</m:t>
                                            </m:r>
                                          </m:e>
                                          <m:sub>
                                            <m:r>
                                              <a:rPr lang="en-US" i="1">
                                                <a:latin typeface="Cambria Math"/>
                                              </a:rPr>
                                              <m:t>𝑞</m:t>
                                            </m:r>
                                          </m:sub>
                                        </m:sSub>
                                      </m:sub>
                                    </m:sSub>
                                  </m:e>
                                </m:d>
                              </m:e>
                            </m:func>
                            <m:r>
                              <a:rPr lang="en-US" i="1">
                                <a:latin typeface="Cambria Math"/>
                              </a:rPr>
                              <m:t>×</m:t>
                            </m:r>
                            <m:f>
                              <m:fPr>
                                <m:ctrlPr>
                                  <a:rPr lang="en-US" i="1">
                                    <a:latin typeface="Cambria Math" panose="02040503050406030204" pitchFamily="18" charset="0"/>
                                  </a:rPr>
                                </m:ctrlPr>
                              </m:fPr>
                              <m:num>
                                <m:r>
                                  <a:rPr lang="en-US" i="1">
                                    <a:latin typeface="Cambria Math"/>
                                  </a:rPr>
                                  <m:t>𝐷𝑖𝑠𝑡</m:t>
                                </m:r>
                                <m:r>
                                  <a:rPr lang="en-US" i="1">
                                    <a:latin typeface="Cambria Math"/>
                                  </a:rPr>
                                  <m:t>(</m:t>
                                </m:r>
                                <m:sSub>
                                  <m:sSubPr>
                                    <m:ctrlPr>
                                      <a:rPr lang="en-US" i="1">
                                        <a:latin typeface="Cambria Math" panose="02040503050406030204" pitchFamily="18" charset="0"/>
                                      </a:rPr>
                                    </m:ctrlPr>
                                  </m:sSubPr>
                                  <m:e>
                                    <m:r>
                                      <a:rPr lang="en-US" i="1">
                                        <a:latin typeface="Cambria Math"/>
                                      </a:rPr>
                                      <m:t>𝑆</m:t>
                                    </m:r>
                                  </m:e>
                                  <m:sub>
                                    <m:sSub>
                                      <m:sSubPr>
                                        <m:ctrlPr>
                                          <a:rPr lang="en-US" i="1">
                                            <a:latin typeface="Cambria Math" panose="02040503050406030204" pitchFamily="18" charset="0"/>
                                          </a:rPr>
                                        </m:ctrlPr>
                                      </m:sSubPr>
                                      <m:e>
                                        <m:r>
                                          <a:rPr lang="en-US" i="1">
                                            <a:latin typeface="Cambria Math"/>
                                          </a:rPr>
                                          <m:t>𝑡</m:t>
                                        </m:r>
                                      </m:e>
                                      <m:sub>
                                        <m:r>
                                          <a:rPr lang="en-US" i="1">
                                            <a:latin typeface="Cambria Math"/>
                                          </a:rPr>
                                          <m:t>𝑜</m:t>
                                        </m:r>
                                      </m:sub>
                                    </m:sSub>
                                  </m:sub>
                                </m:sSub>
                                <m:r>
                                  <a:rPr lang="en-US" i="1">
                                    <a:latin typeface="Cambria Math"/>
                                  </a:rPr>
                                  <m:t>, </m:t>
                                </m:r>
                                <m:sSub>
                                  <m:sSubPr>
                                    <m:ctrlPr>
                                      <a:rPr lang="en-US" i="1">
                                        <a:latin typeface="Cambria Math" panose="02040503050406030204" pitchFamily="18" charset="0"/>
                                      </a:rPr>
                                    </m:ctrlPr>
                                  </m:sSubPr>
                                  <m:e>
                                    <m:r>
                                      <a:rPr lang="en-US" i="1">
                                        <a:latin typeface="Cambria Math"/>
                                      </a:rPr>
                                      <m:t>𝑃</m:t>
                                    </m:r>
                                  </m:e>
                                  <m:sub>
                                    <m:sSub>
                                      <m:sSubPr>
                                        <m:ctrlPr>
                                          <a:rPr lang="en-US" i="1">
                                            <a:latin typeface="Cambria Math" panose="02040503050406030204" pitchFamily="18" charset="0"/>
                                          </a:rPr>
                                        </m:ctrlPr>
                                      </m:sSubPr>
                                      <m:e>
                                        <m:r>
                                          <a:rPr lang="en-US" i="1">
                                            <a:latin typeface="Cambria Math"/>
                                          </a:rPr>
                                          <m:t>𝑡</m:t>
                                        </m:r>
                                      </m:e>
                                      <m:sub>
                                        <m:r>
                                          <a:rPr lang="en-US" i="1">
                                            <a:latin typeface="Cambria Math"/>
                                          </a:rPr>
                                          <m:t>𝑞</m:t>
                                        </m:r>
                                      </m:sub>
                                    </m:sSub>
                                  </m:sub>
                                </m:sSub>
                                <m:r>
                                  <a:rPr lang="en-US" i="1">
                                    <a:latin typeface="Cambria Math"/>
                                  </a:rPr>
                                  <m:t>)</m:t>
                                </m:r>
                              </m:num>
                              <m:den>
                                <m:r>
                                  <a:rPr lang="en-US" i="1">
                                    <a:latin typeface="Cambria Math"/>
                                  </a:rPr>
                                  <m:t>𝑚𝑎𝑥𝐷𝑖𝑠𝑡</m:t>
                                </m:r>
                                <m:r>
                                  <a:rPr lang="en-US" i="1">
                                    <a:latin typeface="Cambria Math"/>
                                  </a:rPr>
                                  <m:t>(</m:t>
                                </m:r>
                                <m:sSub>
                                  <m:sSubPr>
                                    <m:ctrlPr>
                                      <a:rPr lang="en-US" i="1">
                                        <a:latin typeface="Cambria Math" panose="02040503050406030204" pitchFamily="18" charset="0"/>
                                      </a:rPr>
                                    </m:ctrlPr>
                                  </m:sSubPr>
                                  <m:e>
                                    <m:r>
                                      <a:rPr lang="en-US" i="1">
                                        <a:latin typeface="Cambria Math"/>
                                      </a:rPr>
                                      <m:t>𝑃</m:t>
                                    </m:r>
                                  </m:e>
                                  <m:sub>
                                    <m:sSub>
                                      <m:sSubPr>
                                        <m:ctrlPr>
                                          <a:rPr lang="en-US" i="1">
                                            <a:latin typeface="Cambria Math" panose="02040503050406030204" pitchFamily="18" charset="0"/>
                                          </a:rPr>
                                        </m:ctrlPr>
                                      </m:sSubPr>
                                      <m:e>
                                        <m:r>
                                          <a:rPr lang="en-US" i="1">
                                            <a:latin typeface="Cambria Math"/>
                                          </a:rPr>
                                          <m:t>𝑡</m:t>
                                        </m:r>
                                      </m:e>
                                      <m:sub>
                                        <m:r>
                                          <a:rPr lang="en-US" i="1">
                                            <a:latin typeface="Cambria Math"/>
                                          </a:rPr>
                                          <m:t>𝑞</m:t>
                                        </m:r>
                                      </m:sub>
                                    </m:sSub>
                                  </m:sub>
                                </m:sSub>
                                <m:r>
                                  <a:rPr lang="en-US" i="1">
                                    <a:latin typeface="Cambria Math"/>
                                  </a:rPr>
                                  <m:t>)</m:t>
                                </m:r>
                              </m:den>
                            </m:f>
                          </m:e>
                        </m:d>
                      </m:e>
                    </m:nary>
                  </m:oMath>
                </a14:m>
                <a:endParaRPr lang="en-US"/>
              </a:p>
            </p:txBody>
          </p:sp>
        </mc:Choice>
        <mc:Fallback>
          <p:sp>
            <p:nvSpPr>
              <p:cNvPr id="8" name="TextBox 7"/>
              <p:cNvSpPr txBox="1">
                <a:spLocks noRot="1" noChangeAspect="1" noMove="1" noResize="1" noEditPoints="1" noAdjustHandles="1" noChangeArrowheads="1" noChangeShapeType="1" noTextEdit="1"/>
              </p:cNvSpPr>
              <p:nvPr/>
            </p:nvSpPr>
            <p:spPr>
              <a:xfrm>
                <a:off x="1309156" y="2667000"/>
                <a:ext cx="6292557" cy="1027461"/>
              </a:xfrm>
              <a:prstGeom prst="rect">
                <a:avLst/>
              </a:prstGeom>
              <a:blipFill rotWithShape="0">
                <a:blip r:embed="rId2"/>
                <a:stretch>
                  <a:fillRect/>
                </a:stretch>
              </a:blipFill>
            </p:spPr>
            <p:txBody>
              <a:bodyPr/>
              <a:lstStyle/>
              <a:p>
                <a:r>
                  <a:rPr lang="en-US">
                    <a:noFill/>
                  </a:rPr>
                  <a:t> </a:t>
                </a:r>
              </a:p>
            </p:txBody>
          </p:sp>
        </mc:Fallback>
      </mc:AlternateContent>
      <p:sp>
        <p:nvSpPr>
          <p:cNvPr id="9" name="Rectangle 8"/>
          <p:cNvSpPr/>
          <p:nvPr/>
        </p:nvSpPr>
        <p:spPr>
          <a:xfrm>
            <a:off x="4114800" y="3192726"/>
            <a:ext cx="533400" cy="205190"/>
          </a:xfrm>
          <a:prstGeom prst="rect">
            <a:avLst/>
          </a:prstGeom>
          <a:solidFill>
            <a:schemeClr val="accent6">
              <a:lumMod val="60000"/>
              <a:lumOff val="4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867400" y="2895599"/>
            <a:ext cx="1219200" cy="695729"/>
          </a:xfrm>
          <a:prstGeom prst="rect">
            <a:avLst/>
          </a:prstGeom>
          <a:solidFill>
            <a:schemeClr val="accent6">
              <a:lumMod val="60000"/>
              <a:lumOff val="4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3"/>
          </p:nvPr>
        </p:nvSpPr>
        <p:spPr/>
        <p:txBody>
          <a:bodyPr/>
          <a:lstStyle/>
          <a:p>
            <a:r>
              <a:rPr lang="en-US" smtClean="0"/>
              <a:t>gmanish@microsoft.com, jing@buffalo.edu, charu@us.ibm.com, hanj@cs.uiuc.edu</a:t>
            </a:r>
            <a:endParaRPr lang="en-US" dirty="0"/>
          </a:p>
        </p:txBody>
      </p:sp>
    </p:spTree>
    <p:extLst>
      <p:ext uri="{BB962C8B-B14F-4D97-AF65-F5344CB8AC3E}">
        <p14:creationId xmlns:p14="http://schemas.microsoft.com/office/powerpoint/2010/main" val="368950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4"/>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9"/>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P spid="7" grpId="1" animBg="1"/>
      <p:bldP spid="9" grpId="0" animBg="1"/>
      <p:bldP spid="9" grpId="1" animBg="1"/>
      <p:bldP spid="10"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Experiments</a:t>
            </a:r>
            <a:endParaRPr lang="en-US" b="1"/>
          </a:p>
        </p:txBody>
      </p:sp>
      <p:sp>
        <p:nvSpPr>
          <p:cNvPr id="4" name="Slide Number Placeholder 3"/>
          <p:cNvSpPr>
            <a:spLocks noGrp="1"/>
          </p:cNvSpPr>
          <p:nvPr>
            <p:ph type="sldNum" sz="quarter" idx="12"/>
          </p:nvPr>
        </p:nvSpPr>
        <p:spPr/>
        <p:txBody>
          <a:bodyPr/>
          <a:lstStyle/>
          <a:p>
            <a:fld id="{8D4A95AB-7B14-4CE2-8EF6-8DDF97F0F3DA}" type="slidenum">
              <a:rPr lang="en-US" smtClean="0"/>
              <a:pPr/>
              <a:t>111</a:t>
            </a:fld>
            <a:endParaRPr lang="en-US"/>
          </a:p>
        </p:txBody>
      </p:sp>
      <p:sp>
        <p:nvSpPr>
          <p:cNvPr id="3" name="Content Placeholder 2"/>
          <p:cNvSpPr>
            <a:spLocks noGrp="1"/>
          </p:cNvSpPr>
          <p:nvPr>
            <p:ph idx="13"/>
          </p:nvPr>
        </p:nvSpPr>
        <p:spPr/>
        <p:txBody>
          <a:bodyPr/>
          <a:lstStyle/>
          <a:p>
            <a:r>
              <a:rPr lang="en-US" smtClean="0"/>
              <a:t>Lack of ground truth</a:t>
            </a:r>
          </a:p>
          <a:p>
            <a:r>
              <a:rPr lang="en-US" smtClean="0"/>
              <a:t>Synthetic Datasets with a variety of settings</a:t>
            </a:r>
          </a:p>
          <a:p>
            <a:pPr lvl="1"/>
            <a:r>
              <a:rPr lang="en-US" smtClean="0"/>
              <a:t>Precision at rank=number of injected outliers</a:t>
            </a:r>
          </a:p>
          <a:p>
            <a:r>
              <a:rPr lang="en-US" smtClean="0"/>
              <a:t>Real datasets: Four Area, Budget</a:t>
            </a:r>
          </a:p>
        </p:txBody>
      </p:sp>
      <p:graphicFrame>
        <p:nvGraphicFramePr>
          <p:cNvPr id="5" name="Table 4"/>
          <p:cNvGraphicFramePr>
            <a:graphicFrameLocks noGrp="1"/>
          </p:cNvGraphicFramePr>
          <p:nvPr>
            <p:extLst/>
          </p:nvPr>
        </p:nvGraphicFramePr>
        <p:xfrm>
          <a:off x="457200" y="3962400"/>
          <a:ext cx="8305800" cy="1925320"/>
        </p:xfrm>
        <a:graphic>
          <a:graphicData uri="http://schemas.openxmlformats.org/drawingml/2006/table">
            <a:tbl>
              <a:tblPr firstRow="1" bandRow="1">
                <a:tableStyleId>{5C22544A-7EE6-4342-B048-85BDC9FD1C3A}</a:tableStyleId>
              </a:tblPr>
              <a:tblGrid>
                <a:gridCol w="962787"/>
                <a:gridCol w="1216042"/>
                <a:gridCol w="465833"/>
                <a:gridCol w="1381791"/>
                <a:gridCol w="4279347"/>
              </a:tblGrid>
              <a:tr h="370840">
                <a:tc>
                  <a:txBody>
                    <a:bodyPr/>
                    <a:lstStyle/>
                    <a:p>
                      <a:r>
                        <a:rPr lang="en-US" smtClean="0"/>
                        <a:t>Dataset</a:t>
                      </a:r>
                      <a:endParaRPr lang="en-US"/>
                    </a:p>
                  </a:txBody>
                  <a:tcPr/>
                </a:tc>
                <a:tc>
                  <a:txBody>
                    <a:bodyPr/>
                    <a:lstStyle/>
                    <a:p>
                      <a:r>
                        <a:rPr lang="en-US" smtClean="0"/>
                        <a:t>Duration</a:t>
                      </a:r>
                      <a:endParaRPr lang="en-US"/>
                    </a:p>
                  </a:txBody>
                  <a:tcPr/>
                </a:tc>
                <a:tc>
                  <a:txBody>
                    <a:bodyPr/>
                    <a:lstStyle/>
                    <a:p>
                      <a:r>
                        <a:rPr lang="en-US" smtClean="0"/>
                        <a:t>T</a:t>
                      </a:r>
                      <a:endParaRPr lang="en-US"/>
                    </a:p>
                  </a:txBody>
                  <a:tcPr/>
                </a:tc>
                <a:tc>
                  <a:txBody>
                    <a:bodyPr/>
                    <a:lstStyle/>
                    <a:p>
                      <a:r>
                        <a:rPr lang="en-US" smtClean="0"/>
                        <a:t>N</a:t>
                      </a:r>
                      <a:endParaRPr lang="en-US"/>
                    </a:p>
                  </a:txBody>
                  <a:tcPr/>
                </a:tc>
                <a:tc>
                  <a:txBody>
                    <a:bodyPr/>
                    <a:lstStyle/>
                    <a:p>
                      <a:r>
                        <a:rPr lang="en-US" smtClean="0"/>
                        <a:t>Communities</a:t>
                      </a:r>
                      <a:endParaRPr lang="en-US"/>
                    </a:p>
                  </a:txBody>
                  <a:tcPr/>
                </a:tc>
              </a:tr>
              <a:tr h="370840">
                <a:tc>
                  <a:txBody>
                    <a:bodyPr/>
                    <a:lstStyle/>
                    <a:p>
                      <a:r>
                        <a:rPr lang="en-US" smtClean="0"/>
                        <a:t>Four</a:t>
                      </a:r>
                      <a:r>
                        <a:rPr lang="en-US" baseline="0" smtClean="0"/>
                        <a:t> </a:t>
                      </a:r>
                      <a:r>
                        <a:rPr lang="en-US" smtClean="0"/>
                        <a:t>Area</a:t>
                      </a:r>
                      <a:endParaRPr lang="en-US"/>
                    </a:p>
                  </a:txBody>
                  <a:tcPr/>
                </a:tc>
                <a:tc>
                  <a:txBody>
                    <a:bodyPr/>
                    <a:lstStyle/>
                    <a:p>
                      <a:r>
                        <a:rPr lang="en-US" smtClean="0"/>
                        <a:t>2000-01 to </a:t>
                      </a:r>
                    </a:p>
                    <a:p>
                      <a:r>
                        <a:rPr lang="en-US" smtClean="0"/>
                        <a:t>2008-09</a:t>
                      </a:r>
                      <a:endParaRPr lang="en-US"/>
                    </a:p>
                  </a:txBody>
                  <a:tcPr/>
                </a:tc>
                <a:tc>
                  <a:txBody>
                    <a:bodyPr/>
                    <a:lstStyle/>
                    <a:p>
                      <a:r>
                        <a:rPr lang="en-US" smtClean="0"/>
                        <a:t>5</a:t>
                      </a:r>
                      <a:endParaRPr lang="en-US"/>
                    </a:p>
                  </a:txBody>
                  <a:tcPr/>
                </a:tc>
                <a:tc>
                  <a:txBody>
                    <a:bodyPr/>
                    <a:lstStyle/>
                    <a:p>
                      <a:r>
                        <a:rPr lang="en-US" smtClean="0"/>
                        <a:t>643 authors</a:t>
                      </a:r>
                      <a:endParaRPr lang="en-US"/>
                    </a:p>
                  </a:txBody>
                  <a:tcPr/>
                </a:tc>
                <a:tc>
                  <a:txBody>
                    <a:bodyPr/>
                    <a:lstStyle/>
                    <a:p>
                      <a:r>
                        <a:rPr lang="en-US" smtClean="0"/>
                        <a:t>DB, DM, IR, ML</a:t>
                      </a:r>
                      <a:endParaRPr lang="en-US"/>
                    </a:p>
                  </a:txBody>
                  <a:tcPr/>
                </a:tc>
              </a:tr>
              <a:tr h="370840">
                <a:tc>
                  <a:txBody>
                    <a:bodyPr/>
                    <a:lstStyle/>
                    <a:p>
                      <a:r>
                        <a:rPr lang="en-US" smtClean="0"/>
                        <a:t>Budget</a:t>
                      </a:r>
                      <a:endParaRPr lang="en-US"/>
                    </a:p>
                  </a:txBody>
                  <a:tcPr/>
                </a:tc>
                <a:tc>
                  <a:txBody>
                    <a:bodyPr/>
                    <a:lstStyle/>
                    <a:p>
                      <a:r>
                        <a:rPr lang="en-US" smtClean="0"/>
                        <a:t>2001-10</a:t>
                      </a:r>
                      <a:endParaRPr lang="en-US"/>
                    </a:p>
                  </a:txBody>
                  <a:tcPr/>
                </a:tc>
                <a:tc>
                  <a:txBody>
                    <a:bodyPr/>
                    <a:lstStyle/>
                    <a:p>
                      <a:r>
                        <a:rPr lang="en-US" smtClean="0"/>
                        <a:t>10</a:t>
                      </a:r>
                      <a:endParaRPr lang="en-US"/>
                    </a:p>
                  </a:txBody>
                  <a:tcPr/>
                </a:tc>
                <a:tc>
                  <a:txBody>
                    <a:bodyPr/>
                    <a:lstStyle/>
                    <a:p>
                      <a:r>
                        <a:rPr lang="en-US" smtClean="0"/>
                        <a:t>50 states</a:t>
                      </a:r>
                      <a:endParaRPr lang="en-US"/>
                    </a:p>
                  </a:txBody>
                  <a:tcPr/>
                </a:tc>
                <a:tc>
                  <a:txBody>
                    <a:bodyPr/>
                    <a:lstStyle/>
                    <a:p>
                      <a:r>
                        <a:rPr lang="en-US" smtClean="0"/>
                        <a:t>Pensions, Health Care, Education, Defense, Welfare, Protection, Transportation, General Government, Other Spending</a:t>
                      </a:r>
                      <a:endParaRPr lang="en-US"/>
                    </a:p>
                  </a:txBody>
                  <a:tcPr/>
                </a:tc>
              </a:tr>
            </a:tbl>
          </a:graphicData>
        </a:graphic>
      </p:graphicFrame>
      <p:sp>
        <p:nvSpPr>
          <p:cNvPr id="6" name="Footer Placeholder 5"/>
          <p:cNvSpPr>
            <a:spLocks noGrp="1"/>
          </p:cNvSpPr>
          <p:nvPr>
            <p:ph type="ftr" sz="quarter" idx="3"/>
          </p:nvPr>
        </p:nvSpPr>
        <p:spPr/>
        <p:txBody>
          <a:bodyPr/>
          <a:lstStyle/>
          <a:p>
            <a:r>
              <a:rPr lang="en-US" smtClean="0"/>
              <a:t>gmanish@microsoft.com, jing@buffalo.edu, charu@us.ibm.com, hanj@cs.uiuc.edu</a:t>
            </a:r>
            <a:endParaRPr lang="en-US" dirty="0"/>
          </a:p>
        </p:txBody>
      </p:sp>
    </p:spTree>
    <p:extLst>
      <p:ext uri="{BB962C8B-B14F-4D97-AF65-F5344CB8AC3E}">
        <p14:creationId xmlns:p14="http://schemas.microsoft.com/office/powerpoint/2010/main" val="3833212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4343400" y="3455194"/>
            <a:ext cx="0" cy="2286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895600" y="3455194"/>
            <a:ext cx="0" cy="2286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1447800" y="3455194"/>
            <a:ext cx="28575" cy="2286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b="1" smtClean="0"/>
              <a:t>Baselines</a:t>
            </a:r>
            <a:endParaRPr lang="en-US" b="1"/>
          </a:p>
        </p:txBody>
      </p:sp>
      <p:sp>
        <p:nvSpPr>
          <p:cNvPr id="4" name="Slide Number Placeholder 3"/>
          <p:cNvSpPr>
            <a:spLocks noGrp="1"/>
          </p:cNvSpPr>
          <p:nvPr>
            <p:ph type="sldNum" sz="quarter" idx="12"/>
          </p:nvPr>
        </p:nvSpPr>
        <p:spPr/>
        <p:txBody>
          <a:bodyPr/>
          <a:lstStyle/>
          <a:p>
            <a:fld id="{8D4A95AB-7B14-4CE2-8EF6-8DDF97F0F3DA}" type="slidenum">
              <a:rPr lang="en-US" smtClean="0"/>
              <a:pPr/>
              <a:t>112</a:t>
            </a:fld>
            <a:endParaRPr lang="en-US"/>
          </a:p>
        </p:txBody>
      </p:sp>
      <p:sp>
        <p:nvSpPr>
          <p:cNvPr id="3" name="Content Placeholder 2"/>
          <p:cNvSpPr>
            <a:spLocks noGrp="1"/>
          </p:cNvSpPr>
          <p:nvPr>
            <p:ph idx="13"/>
          </p:nvPr>
        </p:nvSpPr>
        <p:spPr/>
        <p:txBody>
          <a:bodyPr>
            <a:normAutofit/>
          </a:bodyPr>
          <a:lstStyle/>
          <a:p>
            <a:r>
              <a:rPr lang="en-US" smtClean="0"/>
              <a:t>Consecutive (BL1)</a:t>
            </a:r>
          </a:p>
          <a:p>
            <a:pPr lvl="1"/>
            <a:r>
              <a:rPr lang="en-US" smtClean="0"/>
              <a:t>Configurations of </a:t>
            </a:r>
            <a:r>
              <a:rPr lang="en-US"/>
              <a:t>length-2 </a:t>
            </a:r>
            <a:r>
              <a:rPr lang="en-US" smtClean="0"/>
              <a:t>with consecutive timestamps only</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3455194"/>
            <a:ext cx="3619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Arrow Connector 10"/>
          <p:cNvCxnSpPr/>
          <p:nvPr/>
        </p:nvCxnSpPr>
        <p:spPr>
          <a:xfrm>
            <a:off x="838200" y="6122194"/>
            <a:ext cx="6858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924800" y="5969794"/>
            <a:ext cx="657552" cy="369332"/>
          </a:xfrm>
          <a:prstGeom prst="rect">
            <a:avLst/>
          </a:prstGeom>
          <a:noFill/>
        </p:spPr>
        <p:txBody>
          <a:bodyPr wrap="none" rtlCol="0">
            <a:spAutoFit/>
          </a:bodyPr>
          <a:lstStyle/>
          <a:p>
            <a:r>
              <a:rPr lang="en-US" b="1" smtClean="0"/>
              <a:t>Time</a:t>
            </a:r>
            <a:endParaRPr lang="en-US" b="1"/>
          </a:p>
        </p:txBody>
      </p:sp>
      <p:sp>
        <p:nvSpPr>
          <p:cNvPr id="13" name="TextBox 12"/>
          <p:cNvSpPr txBox="1"/>
          <p:nvPr/>
        </p:nvSpPr>
        <p:spPr>
          <a:xfrm>
            <a:off x="1298514" y="5817394"/>
            <a:ext cx="301686" cy="369332"/>
          </a:xfrm>
          <a:prstGeom prst="rect">
            <a:avLst/>
          </a:prstGeom>
          <a:noFill/>
        </p:spPr>
        <p:txBody>
          <a:bodyPr wrap="none" rtlCol="0">
            <a:spAutoFit/>
          </a:bodyPr>
          <a:lstStyle/>
          <a:p>
            <a:r>
              <a:rPr lang="en-US" b="1" smtClean="0"/>
              <a:t>0</a:t>
            </a:r>
            <a:endParaRPr lang="en-US" b="1"/>
          </a:p>
        </p:txBody>
      </p:sp>
      <p:sp>
        <p:nvSpPr>
          <p:cNvPr id="14" name="TextBox 13"/>
          <p:cNvSpPr txBox="1"/>
          <p:nvPr/>
        </p:nvSpPr>
        <p:spPr>
          <a:xfrm>
            <a:off x="2746314" y="5817394"/>
            <a:ext cx="301686" cy="369332"/>
          </a:xfrm>
          <a:prstGeom prst="rect">
            <a:avLst/>
          </a:prstGeom>
          <a:noFill/>
        </p:spPr>
        <p:txBody>
          <a:bodyPr wrap="none" rtlCol="0">
            <a:spAutoFit/>
          </a:bodyPr>
          <a:lstStyle/>
          <a:p>
            <a:r>
              <a:rPr lang="en-US" b="1"/>
              <a:t>1</a:t>
            </a:r>
          </a:p>
        </p:txBody>
      </p:sp>
      <p:sp>
        <p:nvSpPr>
          <p:cNvPr id="15" name="TextBox 14"/>
          <p:cNvSpPr txBox="1"/>
          <p:nvPr/>
        </p:nvSpPr>
        <p:spPr>
          <a:xfrm>
            <a:off x="4194114" y="5817394"/>
            <a:ext cx="301686" cy="369332"/>
          </a:xfrm>
          <a:prstGeom prst="rect">
            <a:avLst/>
          </a:prstGeom>
          <a:noFill/>
        </p:spPr>
        <p:txBody>
          <a:bodyPr wrap="none" rtlCol="0">
            <a:spAutoFit/>
          </a:bodyPr>
          <a:lstStyle/>
          <a:p>
            <a:r>
              <a:rPr lang="en-US" b="1" smtClean="0"/>
              <a:t>2</a:t>
            </a:r>
            <a:endParaRPr lang="en-US" b="1"/>
          </a:p>
        </p:txBody>
      </p:sp>
      <p:sp>
        <p:nvSpPr>
          <p:cNvPr id="16" name="TextBox 15"/>
          <p:cNvSpPr txBox="1"/>
          <p:nvPr/>
        </p:nvSpPr>
        <p:spPr>
          <a:xfrm>
            <a:off x="6937314" y="5817394"/>
            <a:ext cx="301686" cy="369332"/>
          </a:xfrm>
          <a:prstGeom prst="rect">
            <a:avLst/>
          </a:prstGeom>
          <a:noFill/>
        </p:spPr>
        <p:txBody>
          <a:bodyPr wrap="none" rtlCol="0">
            <a:spAutoFit/>
          </a:bodyPr>
          <a:lstStyle/>
          <a:p>
            <a:r>
              <a:rPr lang="en-US" b="1" smtClean="0"/>
              <a:t>4</a:t>
            </a:r>
            <a:endParaRPr lang="en-US" b="1"/>
          </a:p>
        </p:txBody>
      </p:sp>
      <p:sp>
        <p:nvSpPr>
          <p:cNvPr id="17" name="TextBox 16"/>
          <p:cNvSpPr txBox="1"/>
          <p:nvPr/>
        </p:nvSpPr>
        <p:spPr>
          <a:xfrm>
            <a:off x="5565714" y="5817394"/>
            <a:ext cx="301686" cy="369332"/>
          </a:xfrm>
          <a:prstGeom prst="rect">
            <a:avLst/>
          </a:prstGeom>
          <a:noFill/>
        </p:spPr>
        <p:txBody>
          <a:bodyPr wrap="none" rtlCol="0">
            <a:spAutoFit/>
          </a:bodyPr>
          <a:lstStyle/>
          <a:p>
            <a:r>
              <a:rPr lang="en-US" b="1" smtClean="0"/>
              <a:t>3</a:t>
            </a:r>
            <a:endParaRPr lang="en-US" b="1"/>
          </a:p>
        </p:txBody>
      </p:sp>
      <p:pic>
        <p:nvPicPr>
          <p:cNvPr id="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62250" y="3455194"/>
            <a:ext cx="3619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4310062"/>
            <a:ext cx="3619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62250" y="4310062"/>
            <a:ext cx="3619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4450" y="5095875"/>
            <a:ext cx="3619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62250" y="5095875"/>
            <a:ext cx="3619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5095875"/>
            <a:ext cx="3619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4" name="Straight Arrow Connector 23"/>
          <p:cNvCxnSpPr>
            <a:stCxn id="5" idx="3"/>
            <a:endCxn id="18" idx="1"/>
          </p:cNvCxnSpPr>
          <p:nvPr/>
        </p:nvCxnSpPr>
        <p:spPr>
          <a:xfrm>
            <a:off x="1657350" y="3636169"/>
            <a:ext cx="1104900" cy="0"/>
          </a:xfrm>
          <a:prstGeom prst="straightConnector1">
            <a:avLst/>
          </a:prstGeom>
          <a:ln w="50800">
            <a:solidFill>
              <a:srgbClr val="0EAE02"/>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0" idx="3"/>
            <a:endCxn id="19" idx="1"/>
          </p:cNvCxnSpPr>
          <p:nvPr/>
        </p:nvCxnSpPr>
        <p:spPr>
          <a:xfrm>
            <a:off x="3124200" y="4491037"/>
            <a:ext cx="1066800" cy="0"/>
          </a:xfrm>
          <a:prstGeom prst="straightConnector1">
            <a:avLst/>
          </a:prstGeom>
          <a:ln w="50800">
            <a:solidFill>
              <a:srgbClr val="0EAE02"/>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1" idx="3"/>
            <a:endCxn id="23" idx="1"/>
          </p:cNvCxnSpPr>
          <p:nvPr/>
        </p:nvCxnSpPr>
        <p:spPr>
          <a:xfrm>
            <a:off x="1676400" y="5276850"/>
            <a:ext cx="2514600"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7" name="Picture 4" descr="https://encrypted-tbn0.google.com/images?q=tbn:ANd9GcTJJHJgP5TxJmX7OOxgqE0M31SRtuXJ9TGZIouMzv647fS4-zM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1363" y="3124200"/>
            <a:ext cx="899143" cy="87153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4867275"/>
            <a:ext cx="771525"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4" descr="https://encrypted-tbn0.google.com/images?q=tbn:ANd9GcTJJHJgP5TxJmX7OOxgqE0M31SRtuXJ9TGZIouMzv647fS4-zM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4005262"/>
            <a:ext cx="899143" cy="871538"/>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8"/>
          <p:cNvSpPr>
            <a:spLocks noGrp="1"/>
          </p:cNvSpPr>
          <p:nvPr>
            <p:ph type="ftr" sz="quarter" idx="3"/>
          </p:nvPr>
        </p:nvSpPr>
        <p:spPr/>
        <p:txBody>
          <a:bodyPr/>
          <a:lstStyle/>
          <a:p>
            <a:r>
              <a:rPr lang="en-US" smtClean="0"/>
              <a:t>gmanish@microsoft.com, jing@buffalo.edu, charu@us.ibm.com, hanj@cs.uiuc.edu</a:t>
            </a:r>
            <a:endParaRPr lang="en-US" dirty="0"/>
          </a:p>
        </p:txBody>
      </p:sp>
    </p:spTree>
    <p:extLst>
      <p:ext uri="{BB962C8B-B14F-4D97-AF65-F5344CB8AC3E}">
        <p14:creationId xmlns:p14="http://schemas.microsoft.com/office/powerpoint/2010/main" val="3842002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Connector 33"/>
          <p:cNvCxnSpPr/>
          <p:nvPr/>
        </p:nvCxnSpPr>
        <p:spPr>
          <a:xfrm flipH="1">
            <a:off x="5181600" y="2971800"/>
            <a:ext cx="1557" cy="2395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810000" y="2971800"/>
            <a:ext cx="0" cy="2395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2362200" y="2971800"/>
            <a:ext cx="7533" cy="2395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914400" y="2971800"/>
            <a:ext cx="28575" cy="2395538"/>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b="1" smtClean="0"/>
              <a:t>Baselines</a:t>
            </a:r>
            <a:endParaRPr lang="en-US" b="1"/>
          </a:p>
        </p:txBody>
      </p:sp>
      <p:sp>
        <p:nvSpPr>
          <p:cNvPr id="3" name="Content Placeholder 2"/>
          <p:cNvSpPr>
            <a:spLocks noGrp="1"/>
          </p:cNvSpPr>
          <p:nvPr>
            <p:ph idx="13"/>
          </p:nvPr>
        </p:nvSpPr>
        <p:spPr/>
        <p:txBody>
          <a:bodyPr>
            <a:normAutofit/>
          </a:bodyPr>
          <a:lstStyle/>
          <a:p>
            <a:r>
              <a:rPr lang="en-US" smtClean="0"/>
              <a:t>No-gaps (BL2)</a:t>
            </a:r>
          </a:p>
          <a:p>
            <a:pPr lvl="1"/>
            <a:r>
              <a:rPr lang="en-US" smtClean="0"/>
              <a:t>Configurations without </a:t>
            </a:r>
            <a:r>
              <a:rPr lang="en-US"/>
              <a:t>any </a:t>
            </a:r>
            <a:r>
              <a:rPr lang="en-US" smtClean="0"/>
              <a:t>gapped timestamps</a:t>
            </a:r>
          </a:p>
        </p:txBody>
      </p:sp>
      <p:pic>
        <p:nvPicPr>
          <p:cNvPr id="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3226594"/>
            <a:ext cx="3619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5" name="Straight Connector 34"/>
          <p:cNvCxnSpPr/>
          <p:nvPr/>
        </p:nvCxnSpPr>
        <p:spPr>
          <a:xfrm flipH="1">
            <a:off x="6553200" y="2971800"/>
            <a:ext cx="1557" cy="2395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304800" y="5912406"/>
            <a:ext cx="6858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391400" y="5760006"/>
            <a:ext cx="657552" cy="369332"/>
          </a:xfrm>
          <a:prstGeom prst="rect">
            <a:avLst/>
          </a:prstGeom>
          <a:noFill/>
        </p:spPr>
        <p:txBody>
          <a:bodyPr wrap="none" rtlCol="0">
            <a:spAutoFit/>
          </a:bodyPr>
          <a:lstStyle/>
          <a:p>
            <a:r>
              <a:rPr lang="en-US" b="1" smtClean="0"/>
              <a:t>Time</a:t>
            </a:r>
            <a:endParaRPr lang="en-US" b="1"/>
          </a:p>
        </p:txBody>
      </p:sp>
      <p:sp>
        <p:nvSpPr>
          <p:cNvPr id="38" name="TextBox 37"/>
          <p:cNvSpPr txBox="1"/>
          <p:nvPr/>
        </p:nvSpPr>
        <p:spPr>
          <a:xfrm>
            <a:off x="765114" y="5607606"/>
            <a:ext cx="301686" cy="369332"/>
          </a:xfrm>
          <a:prstGeom prst="rect">
            <a:avLst/>
          </a:prstGeom>
          <a:noFill/>
        </p:spPr>
        <p:txBody>
          <a:bodyPr wrap="none" rtlCol="0">
            <a:spAutoFit/>
          </a:bodyPr>
          <a:lstStyle/>
          <a:p>
            <a:r>
              <a:rPr lang="en-US" b="1" smtClean="0"/>
              <a:t>0</a:t>
            </a:r>
            <a:endParaRPr lang="en-US" b="1"/>
          </a:p>
        </p:txBody>
      </p:sp>
      <p:sp>
        <p:nvSpPr>
          <p:cNvPr id="39" name="TextBox 38"/>
          <p:cNvSpPr txBox="1"/>
          <p:nvPr/>
        </p:nvSpPr>
        <p:spPr>
          <a:xfrm>
            <a:off x="2212914" y="5607606"/>
            <a:ext cx="301686" cy="369332"/>
          </a:xfrm>
          <a:prstGeom prst="rect">
            <a:avLst/>
          </a:prstGeom>
          <a:noFill/>
        </p:spPr>
        <p:txBody>
          <a:bodyPr wrap="none" rtlCol="0">
            <a:spAutoFit/>
          </a:bodyPr>
          <a:lstStyle/>
          <a:p>
            <a:r>
              <a:rPr lang="en-US" b="1"/>
              <a:t>1</a:t>
            </a:r>
          </a:p>
        </p:txBody>
      </p:sp>
      <p:sp>
        <p:nvSpPr>
          <p:cNvPr id="40" name="TextBox 39"/>
          <p:cNvSpPr txBox="1"/>
          <p:nvPr/>
        </p:nvSpPr>
        <p:spPr>
          <a:xfrm>
            <a:off x="3660714" y="5607606"/>
            <a:ext cx="301686" cy="369332"/>
          </a:xfrm>
          <a:prstGeom prst="rect">
            <a:avLst/>
          </a:prstGeom>
          <a:noFill/>
        </p:spPr>
        <p:txBody>
          <a:bodyPr wrap="none" rtlCol="0">
            <a:spAutoFit/>
          </a:bodyPr>
          <a:lstStyle/>
          <a:p>
            <a:r>
              <a:rPr lang="en-US" b="1" smtClean="0"/>
              <a:t>2</a:t>
            </a:r>
            <a:endParaRPr lang="en-US" b="1"/>
          </a:p>
        </p:txBody>
      </p:sp>
      <p:sp>
        <p:nvSpPr>
          <p:cNvPr id="41" name="TextBox 40"/>
          <p:cNvSpPr txBox="1"/>
          <p:nvPr/>
        </p:nvSpPr>
        <p:spPr>
          <a:xfrm>
            <a:off x="6403914" y="5607606"/>
            <a:ext cx="301686" cy="369332"/>
          </a:xfrm>
          <a:prstGeom prst="rect">
            <a:avLst/>
          </a:prstGeom>
          <a:noFill/>
        </p:spPr>
        <p:txBody>
          <a:bodyPr wrap="none" rtlCol="0">
            <a:spAutoFit/>
          </a:bodyPr>
          <a:lstStyle/>
          <a:p>
            <a:r>
              <a:rPr lang="en-US" b="1" smtClean="0"/>
              <a:t>4</a:t>
            </a:r>
            <a:endParaRPr lang="en-US" b="1"/>
          </a:p>
        </p:txBody>
      </p:sp>
      <p:sp>
        <p:nvSpPr>
          <p:cNvPr id="42" name="TextBox 41"/>
          <p:cNvSpPr txBox="1"/>
          <p:nvPr/>
        </p:nvSpPr>
        <p:spPr>
          <a:xfrm>
            <a:off x="5032314" y="5607606"/>
            <a:ext cx="301686" cy="369332"/>
          </a:xfrm>
          <a:prstGeom prst="rect">
            <a:avLst/>
          </a:prstGeom>
          <a:noFill/>
        </p:spPr>
        <p:txBody>
          <a:bodyPr wrap="none" rtlCol="0">
            <a:spAutoFit/>
          </a:bodyPr>
          <a:lstStyle/>
          <a:p>
            <a:r>
              <a:rPr lang="en-US" b="1" smtClean="0"/>
              <a:t>3</a:t>
            </a:r>
            <a:endParaRPr lang="en-US" b="1"/>
          </a:p>
        </p:txBody>
      </p:sp>
      <p:pic>
        <p:nvPicPr>
          <p:cNvPr id="4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8850" y="3226594"/>
            <a:ext cx="3619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2182" y="3226594"/>
            <a:ext cx="3619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4038601"/>
            <a:ext cx="3619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050" y="4879182"/>
            <a:ext cx="3619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8850" y="4879182"/>
            <a:ext cx="3619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4879182"/>
            <a:ext cx="3619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9" name="Straight Arrow Connector 48"/>
          <p:cNvCxnSpPr>
            <a:stCxn id="30" idx="3"/>
            <a:endCxn id="43" idx="1"/>
          </p:cNvCxnSpPr>
          <p:nvPr/>
        </p:nvCxnSpPr>
        <p:spPr>
          <a:xfrm>
            <a:off x="1123950" y="3407569"/>
            <a:ext cx="1104900" cy="0"/>
          </a:xfrm>
          <a:prstGeom prst="straightConnector1">
            <a:avLst/>
          </a:prstGeom>
          <a:ln w="50800">
            <a:solidFill>
              <a:srgbClr val="0EAE02"/>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43" idx="3"/>
            <a:endCxn id="44" idx="1"/>
          </p:cNvCxnSpPr>
          <p:nvPr/>
        </p:nvCxnSpPr>
        <p:spPr>
          <a:xfrm>
            <a:off x="2590800" y="3407569"/>
            <a:ext cx="2411382" cy="0"/>
          </a:xfrm>
          <a:prstGeom prst="straightConnector1">
            <a:avLst/>
          </a:prstGeom>
          <a:ln w="50800">
            <a:solidFill>
              <a:srgbClr val="0EAE02"/>
            </a:solidFill>
            <a:tailEnd type="arrow"/>
          </a:ln>
        </p:spPr>
        <p:style>
          <a:lnRef idx="1">
            <a:schemeClr val="accent1"/>
          </a:lnRef>
          <a:fillRef idx="0">
            <a:schemeClr val="accent1"/>
          </a:fillRef>
          <a:effectRef idx="0">
            <a:schemeClr val="accent1"/>
          </a:effectRef>
          <a:fontRef idx="minor">
            <a:schemeClr val="tx1"/>
          </a:fontRef>
        </p:style>
      </p:cxnSp>
      <p:pic>
        <p:nvPicPr>
          <p:cNvPr id="51" name="Picture 4" descr="https://encrypted-tbn0.google.com/images?q=tbn:ANd9GcTJJHJgP5TxJmX7OOxgqE0M31SRtuXJ9TGZIouMzv647fS4-zM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5057" y="2971800"/>
            <a:ext cx="899143" cy="871538"/>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2613" y="3833813"/>
            <a:ext cx="771525"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15516" y="4038601"/>
            <a:ext cx="3619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4057651"/>
            <a:ext cx="3619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5" name="Straight Arrow Connector 54"/>
          <p:cNvCxnSpPr>
            <a:stCxn id="45" idx="3"/>
            <a:endCxn id="53" idx="1"/>
          </p:cNvCxnSpPr>
          <p:nvPr/>
        </p:nvCxnSpPr>
        <p:spPr>
          <a:xfrm>
            <a:off x="1123950" y="4219576"/>
            <a:ext cx="2491566"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53" idx="3"/>
            <a:endCxn id="54" idx="1"/>
          </p:cNvCxnSpPr>
          <p:nvPr/>
        </p:nvCxnSpPr>
        <p:spPr>
          <a:xfrm>
            <a:off x="3977466" y="4219576"/>
            <a:ext cx="1051734" cy="1905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5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2182" y="4879182"/>
            <a:ext cx="361950"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8" name="Straight Arrow Connector 57"/>
          <p:cNvCxnSpPr>
            <a:stCxn id="46" idx="3"/>
            <a:endCxn id="57" idx="1"/>
          </p:cNvCxnSpPr>
          <p:nvPr/>
        </p:nvCxnSpPr>
        <p:spPr>
          <a:xfrm>
            <a:off x="1143000" y="5060157"/>
            <a:ext cx="3859182" cy="0"/>
          </a:xfrm>
          <a:prstGeom prst="straightConnector1">
            <a:avLst/>
          </a:prstGeom>
          <a:ln w="508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1295400" y="5060157"/>
            <a:ext cx="3505200" cy="0"/>
          </a:xfrm>
          <a:prstGeom prst="line">
            <a:avLst/>
          </a:prstGeom>
          <a:ln w="50800">
            <a:solidFill>
              <a:srgbClr val="0EAE02"/>
            </a:solidFill>
            <a:prstDash val="dash"/>
          </a:ln>
        </p:spPr>
        <p:style>
          <a:lnRef idx="1">
            <a:schemeClr val="accent1"/>
          </a:lnRef>
          <a:fillRef idx="0">
            <a:schemeClr val="accent1"/>
          </a:fillRef>
          <a:effectRef idx="0">
            <a:schemeClr val="accent1"/>
          </a:effectRef>
          <a:fontRef idx="minor">
            <a:schemeClr val="tx1"/>
          </a:fontRef>
        </p:style>
      </p:cxnSp>
      <p:pic>
        <p:nvPicPr>
          <p:cNvPr id="60" name="Picture 2" descr="https://encrypted-tbn0.google.com/images?q=tbn:ANd9GcQYxPf15gq2_t8pXw4r4SJr1rZWGMW6lDr24z3g7kjdCY5VO1W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33" y="4524376"/>
            <a:ext cx="1071562" cy="10715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257393" y="3269171"/>
            <a:ext cx="1518505" cy="369332"/>
          </a:xfrm>
          <a:prstGeom prst="rect">
            <a:avLst/>
          </a:prstGeom>
          <a:noFill/>
        </p:spPr>
        <p:txBody>
          <a:bodyPr wrap="square" rtlCol="0">
            <a:spAutoFit/>
          </a:bodyPr>
          <a:lstStyle/>
          <a:p>
            <a:r>
              <a:rPr lang="en-US" smtClean="0"/>
              <a:t>Frequent</a:t>
            </a:r>
            <a:endParaRPr lang="en-US"/>
          </a:p>
        </p:txBody>
      </p:sp>
      <p:sp>
        <p:nvSpPr>
          <p:cNvPr id="61" name="TextBox 60"/>
          <p:cNvSpPr txBox="1"/>
          <p:nvPr/>
        </p:nvSpPr>
        <p:spPr>
          <a:xfrm>
            <a:off x="7162800" y="3995738"/>
            <a:ext cx="1518505" cy="369332"/>
          </a:xfrm>
          <a:prstGeom prst="rect">
            <a:avLst/>
          </a:prstGeom>
          <a:noFill/>
        </p:spPr>
        <p:txBody>
          <a:bodyPr wrap="square" rtlCol="0">
            <a:spAutoFit/>
          </a:bodyPr>
          <a:lstStyle/>
          <a:p>
            <a:r>
              <a:rPr lang="en-US" smtClean="0"/>
              <a:t>Not Frequent</a:t>
            </a:r>
            <a:endParaRPr lang="en-US"/>
          </a:p>
        </p:txBody>
      </p:sp>
      <p:sp>
        <p:nvSpPr>
          <p:cNvPr id="7" name="TextBox 6"/>
          <p:cNvSpPr txBox="1"/>
          <p:nvPr/>
        </p:nvSpPr>
        <p:spPr>
          <a:xfrm>
            <a:off x="6965493" y="4763869"/>
            <a:ext cx="2102307" cy="646331"/>
          </a:xfrm>
          <a:prstGeom prst="rect">
            <a:avLst/>
          </a:prstGeom>
          <a:noFill/>
        </p:spPr>
        <p:txBody>
          <a:bodyPr wrap="none" rtlCol="0">
            <a:spAutoFit/>
          </a:bodyPr>
          <a:lstStyle/>
          <a:p>
            <a:r>
              <a:rPr lang="en-US" smtClean="0"/>
              <a:t>Ungapped patterns</a:t>
            </a:r>
          </a:p>
          <a:p>
            <a:r>
              <a:rPr lang="en-US" smtClean="0"/>
              <a:t>Cannot capture this!</a:t>
            </a:r>
            <a:endParaRPr lang="en-US"/>
          </a:p>
        </p:txBody>
      </p:sp>
      <p:sp>
        <p:nvSpPr>
          <p:cNvPr id="4" name="Footer Placeholder 3"/>
          <p:cNvSpPr>
            <a:spLocks noGrp="1"/>
          </p:cNvSpPr>
          <p:nvPr>
            <p:ph type="ftr" sz="quarter" idx="3"/>
          </p:nvPr>
        </p:nvSpPr>
        <p:spPr/>
        <p:txBody>
          <a:bodyPr/>
          <a:lstStyle/>
          <a:p>
            <a:r>
              <a:rPr lang="en-US" smtClean="0"/>
              <a:t>gmanish@microsoft.com, jing@buffalo.edu, charu@us.ibm.com, hanj@cs.uiuc.edu</a:t>
            </a:r>
            <a:endParaRPr lang="en-US" dirty="0"/>
          </a:p>
        </p:txBody>
      </p:sp>
      <p:sp>
        <p:nvSpPr>
          <p:cNvPr id="6" name="Slide Number Placeholder 5"/>
          <p:cNvSpPr>
            <a:spLocks noGrp="1"/>
          </p:cNvSpPr>
          <p:nvPr>
            <p:ph type="sldNum" sz="quarter" idx="12"/>
          </p:nvPr>
        </p:nvSpPr>
        <p:spPr/>
        <p:txBody>
          <a:bodyPr/>
          <a:lstStyle/>
          <a:p>
            <a:fld id="{8D4A95AB-7B14-4CE2-8EF6-8DDF97F0F3DA}" type="slidenum">
              <a:rPr lang="en-US" smtClean="0"/>
              <a:pPr/>
              <a:t>113</a:t>
            </a:fld>
            <a:endParaRPr lang="en-US"/>
          </a:p>
        </p:txBody>
      </p:sp>
    </p:spTree>
    <p:extLst>
      <p:ext uri="{BB962C8B-B14F-4D97-AF65-F5344CB8AC3E}">
        <p14:creationId xmlns:p14="http://schemas.microsoft.com/office/powerpoint/2010/main" val="78031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1" grpId="0"/>
      <p:bldP spid="7"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p:cNvGraphicFramePr>
            <a:graphicFrameLocks noGrp="1"/>
          </p:cNvGraphicFramePr>
          <p:nvPr>
            <p:extLst/>
          </p:nvPr>
        </p:nvGraphicFramePr>
        <p:xfrm>
          <a:off x="393124" y="1542862"/>
          <a:ext cx="6769674" cy="3554162"/>
        </p:xfrm>
        <a:graphic>
          <a:graphicData uri="http://schemas.openxmlformats.org/drawingml/2006/table">
            <a:tbl>
              <a:tblPr>
                <a:tableStyleId>{5940675A-B579-460E-94D1-54222C63F5DA}</a:tableStyleId>
              </a:tblPr>
              <a:tblGrid>
                <a:gridCol w="647164"/>
                <a:gridCol w="932417"/>
                <a:gridCol w="576677"/>
                <a:gridCol w="576677"/>
                <a:gridCol w="576677"/>
                <a:gridCol w="576677"/>
                <a:gridCol w="576677"/>
                <a:gridCol w="576677"/>
                <a:gridCol w="576677"/>
                <a:gridCol w="576677"/>
                <a:gridCol w="576677"/>
              </a:tblGrid>
              <a:tr h="383214">
                <a:tc>
                  <a:txBody>
                    <a:bodyPr/>
                    <a:lstStyle/>
                    <a:p>
                      <a:pPr algn="ctr" fontAlgn="b"/>
                      <a:r>
                        <a:rPr lang="en-US" sz="1800" u="none" strike="noStrike">
                          <a:effectLst/>
                        </a:rPr>
                        <a:t>N</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Outliers</a:t>
                      </a:r>
                      <a:endParaRPr lang="en-US" sz="1800" b="0" i="0" u="none" strike="noStrike">
                        <a:solidFill>
                          <a:srgbClr val="000000"/>
                        </a:solidFill>
                        <a:effectLst/>
                        <a:latin typeface="Calibri"/>
                      </a:endParaRPr>
                    </a:p>
                  </a:txBody>
                  <a:tcPr marL="14925" marR="14925" marT="13948" marB="0" anchor="b"/>
                </a:tc>
                <a:tc gridSpan="9">
                  <a:txBody>
                    <a:bodyPr/>
                    <a:lstStyle/>
                    <a:p>
                      <a:pPr algn="ctr" fontAlgn="b"/>
                      <a:r>
                        <a:rPr lang="en-US" sz="1800" u="none" strike="noStrike">
                          <a:effectLst/>
                        </a:rPr>
                        <a:t>Outlier Degree=0.8</a:t>
                      </a:r>
                      <a:endParaRPr lang="en-US" sz="1800" b="0" i="0" u="none" strike="noStrike">
                        <a:solidFill>
                          <a:srgbClr val="000000"/>
                        </a:solidFill>
                        <a:effectLst/>
                        <a:latin typeface="Calibri"/>
                      </a:endParaRPr>
                    </a:p>
                  </a:txBody>
                  <a:tcPr marL="14925" marR="14925" marT="13948"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2102">
                <a:tc>
                  <a:txBody>
                    <a:bodyPr/>
                    <a:lstStyle/>
                    <a:p>
                      <a:pPr algn="ctr" fontAlgn="b"/>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a:t>
                      </a:r>
                      <a:endParaRPr lang="en-US" sz="1800" b="0" i="0" u="none" strike="noStrike">
                        <a:solidFill>
                          <a:srgbClr val="000000"/>
                        </a:solidFill>
                        <a:effectLst/>
                        <a:latin typeface="Calibri"/>
                      </a:endParaRPr>
                    </a:p>
                  </a:txBody>
                  <a:tcPr marL="14925" marR="14925" marT="13948" marB="0" anchor="b"/>
                </a:tc>
                <a:tc gridSpan="3">
                  <a:txBody>
                    <a:bodyPr/>
                    <a:lstStyle/>
                    <a:p>
                      <a:pPr algn="ctr" fontAlgn="b"/>
                      <a:r>
                        <a:rPr lang="en-US" sz="1800" u="none" strike="noStrike">
                          <a:effectLst/>
                        </a:rPr>
                        <a:t>|P|=5</a:t>
                      </a:r>
                      <a:endParaRPr lang="en-US" sz="1800" b="0" i="0" u="none" strike="noStrike">
                        <a:solidFill>
                          <a:srgbClr val="000000"/>
                        </a:solidFill>
                        <a:effectLst/>
                        <a:latin typeface="Calibri"/>
                      </a:endParaRPr>
                    </a:p>
                  </a:txBody>
                  <a:tcPr marL="14925" marR="14925" marT="13948" marB="0" anchor="b"/>
                </a:tc>
                <a:tc hMerge="1">
                  <a:txBody>
                    <a:bodyPr/>
                    <a:lstStyle/>
                    <a:p>
                      <a:pPr algn="ctr" fontAlgn="b"/>
                      <a:endParaRPr lang="en-US" sz="400" b="0" i="0" u="none" strike="noStrike">
                        <a:solidFill>
                          <a:srgbClr val="000000"/>
                        </a:solidFill>
                        <a:effectLst/>
                        <a:latin typeface="Calibri"/>
                      </a:endParaRPr>
                    </a:p>
                  </a:txBody>
                  <a:tcPr marL="3258" marR="3258" marT="3258" marB="0" anchor="b"/>
                </a:tc>
                <a:tc hMerge="1">
                  <a:txBody>
                    <a:bodyPr/>
                    <a:lstStyle/>
                    <a:p>
                      <a:pPr algn="ctr" fontAlgn="b"/>
                      <a:endParaRPr lang="en-US" sz="400" b="0" i="0" u="none" strike="noStrike">
                        <a:solidFill>
                          <a:srgbClr val="000000"/>
                        </a:solidFill>
                        <a:effectLst/>
                        <a:latin typeface="Calibri"/>
                      </a:endParaRPr>
                    </a:p>
                  </a:txBody>
                  <a:tcPr marL="3258" marR="3258" marT="3258" marB="0" anchor="b"/>
                </a:tc>
                <a:tc gridSpan="3">
                  <a:txBody>
                    <a:bodyPr/>
                    <a:lstStyle/>
                    <a:p>
                      <a:pPr algn="ctr" fontAlgn="b"/>
                      <a:r>
                        <a:rPr lang="en-US" sz="1800" u="none" strike="noStrike">
                          <a:effectLst/>
                        </a:rPr>
                        <a:t>|P|=10</a:t>
                      </a:r>
                      <a:endParaRPr lang="en-US" sz="1800" b="0" i="0" u="none" strike="noStrike">
                        <a:solidFill>
                          <a:srgbClr val="000000"/>
                        </a:solidFill>
                        <a:effectLst/>
                        <a:latin typeface="Calibri"/>
                      </a:endParaRPr>
                    </a:p>
                  </a:txBody>
                  <a:tcPr marL="14925" marR="14925" marT="13948" marB="0" anchor="b"/>
                </a:tc>
                <a:tc hMerge="1">
                  <a:txBody>
                    <a:bodyPr/>
                    <a:lstStyle/>
                    <a:p>
                      <a:pPr algn="ctr" fontAlgn="b"/>
                      <a:endParaRPr lang="en-US" sz="400" b="0" i="0" u="none" strike="noStrike">
                        <a:solidFill>
                          <a:srgbClr val="000000"/>
                        </a:solidFill>
                        <a:effectLst/>
                        <a:latin typeface="Calibri"/>
                      </a:endParaRPr>
                    </a:p>
                  </a:txBody>
                  <a:tcPr marL="3258" marR="3258" marT="3258" marB="0" anchor="b"/>
                </a:tc>
                <a:tc hMerge="1">
                  <a:txBody>
                    <a:bodyPr/>
                    <a:lstStyle/>
                    <a:p>
                      <a:pPr algn="ctr" fontAlgn="b"/>
                      <a:endParaRPr lang="en-US" sz="400" b="0" i="0" u="none" strike="noStrike">
                        <a:solidFill>
                          <a:srgbClr val="000000"/>
                        </a:solidFill>
                        <a:effectLst/>
                        <a:latin typeface="Calibri"/>
                      </a:endParaRPr>
                    </a:p>
                  </a:txBody>
                  <a:tcPr marL="3258" marR="3258" marT="3258" marB="0" anchor="b"/>
                </a:tc>
                <a:tc gridSpan="3">
                  <a:txBody>
                    <a:bodyPr/>
                    <a:lstStyle/>
                    <a:p>
                      <a:pPr algn="ctr" fontAlgn="b"/>
                      <a:r>
                        <a:rPr lang="en-US" sz="1800" u="none" strike="noStrike">
                          <a:effectLst/>
                        </a:rPr>
                        <a:t>|P|=15</a:t>
                      </a:r>
                      <a:endParaRPr lang="en-US" sz="1800" b="0" i="0" u="none" strike="noStrike">
                        <a:solidFill>
                          <a:srgbClr val="000000"/>
                        </a:solidFill>
                        <a:effectLst/>
                        <a:latin typeface="Calibri"/>
                      </a:endParaRPr>
                    </a:p>
                  </a:txBody>
                  <a:tcPr marL="14925" marR="14925" marT="13948" marB="0" anchor="b"/>
                </a:tc>
                <a:tc hMerge="1">
                  <a:txBody>
                    <a:bodyPr/>
                    <a:lstStyle/>
                    <a:p>
                      <a:pPr algn="ctr" fontAlgn="b"/>
                      <a:endParaRPr lang="en-US" sz="400" b="0" i="0" u="none" strike="noStrike">
                        <a:solidFill>
                          <a:srgbClr val="000000"/>
                        </a:solidFill>
                        <a:effectLst/>
                        <a:latin typeface="Calibri"/>
                      </a:endParaRPr>
                    </a:p>
                  </a:txBody>
                  <a:tcPr marL="3258" marR="3258" marT="3258" marB="0" anchor="b"/>
                </a:tc>
                <a:tc hMerge="1">
                  <a:txBody>
                    <a:bodyPr/>
                    <a:lstStyle/>
                    <a:p>
                      <a:pPr algn="ctr" fontAlgn="b"/>
                      <a:endParaRPr lang="en-US" sz="400" b="0" i="0" u="none" strike="noStrike">
                        <a:solidFill>
                          <a:srgbClr val="000000"/>
                        </a:solidFill>
                        <a:effectLst/>
                        <a:latin typeface="Calibri"/>
                      </a:endParaRPr>
                    </a:p>
                  </a:txBody>
                  <a:tcPr marL="3258" marR="3258" marT="3258" marB="0" anchor="b"/>
                </a:tc>
              </a:tr>
              <a:tr h="282102">
                <a:tc>
                  <a:txBody>
                    <a:bodyPr/>
                    <a:lstStyle/>
                    <a:p>
                      <a:pPr algn="ctr" fontAlgn="b"/>
                      <a:endParaRPr lang="en-US" sz="1800" b="0" i="0" u="none" strike="noStrike">
                        <a:solidFill>
                          <a:srgbClr val="000000"/>
                        </a:solidFill>
                        <a:effectLst/>
                        <a:latin typeface="Calibri"/>
                      </a:endParaRPr>
                    </a:p>
                  </a:txBody>
                  <a:tcPr marL="14925" marR="14925" marT="13948" marB="0" anchor="b"/>
                </a:tc>
                <a:tc>
                  <a:txBody>
                    <a:bodyPr/>
                    <a:lstStyle/>
                    <a:p>
                      <a:pPr algn="ctr" fontAlgn="b"/>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CTO</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BL1</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BL2</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CTO</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BL1</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BL2</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CTO</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BL1</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BL2</a:t>
                      </a:r>
                      <a:endParaRPr lang="en-US" sz="1800" b="0" i="0" u="none" strike="noStrike">
                        <a:solidFill>
                          <a:srgbClr val="000000"/>
                        </a:solidFill>
                        <a:effectLst/>
                        <a:latin typeface="Calibri"/>
                      </a:endParaRPr>
                    </a:p>
                  </a:txBody>
                  <a:tcPr marL="14925" marR="14925" marT="13948" marB="0" anchor="b"/>
                </a:tc>
              </a:tr>
              <a:tr h="282102">
                <a:tc>
                  <a:txBody>
                    <a:bodyPr/>
                    <a:lstStyle/>
                    <a:p>
                      <a:pPr algn="ctr" fontAlgn="b"/>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1</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95.5</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85.5</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92</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83</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76.5</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84</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92</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77</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86</a:t>
                      </a:r>
                      <a:endParaRPr lang="en-US" sz="1800" b="0" i="0" u="none" strike="noStrike">
                        <a:solidFill>
                          <a:srgbClr val="000000"/>
                        </a:solidFill>
                        <a:effectLst/>
                        <a:latin typeface="Calibri"/>
                      </a:endParaRPr>
                    </a:p>
                  </a:txBody>
                  <a:tcPr marL="14925" marR="14925" marT="13948" marB="0" anchor="b"/>
                </a:tc>
              </a:tr>
              <a:tr h="282102">
                <a:tc>
                  <a:txBody>
                    <a:bodyPr/>
                    <a:lstStyle/>
                    <a:p>
                      <a:pPr algn="ctr" fontAlgn="b"/>
                      <a:r>
                        <a:rPr lang="en-US" sz="1800" u="none" strike="noStrike">
                          <a:effectLst/>
                        </a:rPr>
                        <a:t>1000</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2</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98.2</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94.5</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96.5</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91.2</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86.5</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90</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95.5</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76</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94</a:t>
                      </a:r>
                      <a:endParaRPr lang="en-US" sz="1800" b="0" i="0" u="none" strike="noStrike">
                        <a:solidFill>
                          <a:srgbClr val="000000"/>
                        </a:solidFill>
                        <a:effectLst/>
                        <a:latin typeface="Calibri"/>
                      </a:endParaRPr>
                    </a:p>
                  </a:txBody>
                  <a:tcPr marL="14925" marR="14925" marT="13948" marB="0" anchor="b"/>
                </a:tc>
              </a:tr>
              <a:tr h="282102">
                <a:tc>
                  <a:txBody>
                    <a:bodyPr/>
                    <a:lstStyle/>
                    <a:p>
                      <a:pPr algn="ctr" fontAlgn="b"/>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5</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99</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95.7</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97.3</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96.3</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91</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95.9</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97.4</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79.3</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96.7</a:t>
                      </a:r>
                      <a:endParaRPr lang="en-US" sz="1800" b="0" i="0" u="none" strike="noStrike">
                        <a:solidFill>
                          <a:srgbClr val="000000"/>
                        </a:solidFill>
                        <a:effectLst/>
                        <a:latin typeface="Calibri"/>
                      </a:endParaRPr>
                    </a:p>
                  </a:txBody>
                  <a:tcPr marL="14925" marR="14925" marT="13948" marB="0" anchor="b"/>
                </a:tc>
              </a:tr>
              <a:tr h="282102">
                <a:tc>
                  <a:txBody>
                    <a:bodyPr/>
                    <a:lstStyle/>
                    <a:p>
                      <a:pPr algn="ctr" fontAlgn="b"/>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1</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95.8</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83.5</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89.8</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84.4</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76.6</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84.4</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88.4</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73.1</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86.1</a:t>
                      </a:r>
                      <a:endParaRPr lang="en-US" sz="1800" b="0" i="0" u="none" strike="noStrike">
                        <a:solidFill>
                          <a:srgbClr val="000000"/>
                        </a:solidFill>
                        <a:effectLst/>
                        <a:latin typeface="Calibri"/>
                      </a:endParaRPr>
                    </a:p>
                  </a:txBody>
                  <a:tcPr marL="14925" marR="14925" marT="13948" marB="0" anchor="b"/>
                </a:tc>
              </a:tr>
              <a:tr h="282102">
                <a:tc>
                  <a:txBody>
                    <a:bodyPr/>
                    <a:lstStyle/>
                    <a:p>
                      <a:pPr algn="ctr" fontAlgn="b"/>
                      <a:r>
                        <a:rPr lang="en-US" sz="1800" u="none" strike="noStrike">
                          <a:effectLst/>
                        </a:rPr>
                        <a:t>5000</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2</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97.9</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89.6</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94</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89.4</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85.6</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88.4</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95.4</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79.8</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93.1</a:t>
                      </a:r>
                      <a:endParaRPr lang="en-US" sz="1800" b="0" i="0" u="none" strike="noStrike">
                        <a:solidFill>
                          <a:srgbClr val="000000"/>
                        </a:solidFill>
                        <a:effectLst/>
                        <a:latin typeface="Calibri"/>
                      </a:endParaRPr>
                    </a:p>
                  </a:txBody>
                  <a:tcPr marL="14925" marR="14925" marT="13948" marB="0" anchor="b"/>
                </a:tc>
              </a:tr>
              <a:tr h="282102">
                <a:tc>
                  <a:txBody>
                    <a:bodyPr/>
                    <a:lstStyle/>
                    <a:p>
                      <a:pPr algn="ctr" fontAlgn="b"/>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5</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98.8</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95.4</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97.6</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95</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90.5</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94.7</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97.7</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79.7</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96.9</a:t>
                      </a:r>
                      <a:endParaRPr lang="en-US" sz="1800" b="0" i="0" u="none" strike="noStrike">
                        <a:solidFill>
                          <a:srgbClr val="000000"/>
                        </a:solidFill>
                        <a:effectLst/>
                        <a:latin typeface="Calibri"/>
                      </a:endParaRPr>
                    </a:p>
                  </a:txBody>
                  <a:tcPr marL="14925" marR="14925" marT="13948" marB="0" anchor="b"/>
                </a:tc>
              </a:tr>
              <a:tr h="282102">
                <a:tc>
                  <a:txBody>
                    <a:bodyPr/>
                    <a:lstStyle/>
                    <a:p>
                      <a:pPr algn="ctr" fontAlgn="b"/>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1</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95.6</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84.2</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89.5</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81.8</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76.4</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82.8</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91.8</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76.5</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87.6</a:t>
                      </a:r>
                      <a:endParaRPr lang="en-US" sz="1800" b="0" i="0" u="none" strike="noStrike">
                        <a:solidFill>
                          <a:srgbClr val="000000"/>
                        </a:solidFill>
                        <a:effectLst/>
                        <a:latin typeface="Calibri"/>
                      </a:endParaRPr>
                    </a:p>
                  </a:txBody>
                  <a:tcPr marL="14925" marR="14925" marT="13948" marB="0" anchor="b"/>
                </a:tc>
              </a:tr>
              <a:tr h="282102">
                <a:tc>
                  <a:txBody>
                    <a:bodyPr/>
                    <a:lstStyle/>
                    <a:p>
                      <a:pPr algn="ctr" fontAlgn="b"/>
                      <a:r>
                        <a:rPr lang="en-US" sz="1800" u="none" strike="noStrike">
                          <a:effectLst/>
                        </a:rPr>
                        <a:t>10000</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2</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98</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91.1</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95</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89.9</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86.9</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90.7</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95.8</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80.6</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93.3</a:t>
                      </a:r>
                      <a:endParaRPr lang="en-US" sz="1800" b="0" i="0" u="none" strike="noStrike">
                        <a:solidFill>
                          <a:srgbClr val="000000"/>
                        </a:solidFill>
                        <a:effectLst/>
                        <a:latin typeface="Calibri"/>
                      </a:endParaRPr>
                    </a:p>
                  </a:txBody>
                  <a:tcPr marL="14925" marR="14925" marT="13948" marB="0" anchor="b"/>
                </a:tc>
              </a:tr>
              <a:tr h="282102">
                <a:tc>
                  <a:txBody>
                    <a:bodyPr/>
                    <a:lstStyle/>
                    <a:p>
                      <a:pPr algn="ctr" fontAlgn="b"/>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5</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99.1</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95.8</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98</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95.3</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90.1</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95.3</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97.3</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76.4</a:t>
                      </a:r>
                      <a:endParaRPr lang="en-US" sz="1800" b="0" i="0" u="none" strike="noStrike">
                        <a:solidFill>
                          <a:srgbClr val="000000"/>
                        </a:solidFill>
                        <a:effectLst/>
                        <a:latin typeface="Calibri"/>
                      </a:endParaRPr>
                    </a:p>
                  </a:txBody>
                  <a:tcPr marL="14925" marR="14925" marT="13948" marB="0" anchor="b"/>
                </a:tc>
                <a:tc>
                  <a:txBody>
                    <a:bodyPr/>
                    <a:lstStyle/>
                    <a:p>
                      <a:pPr algn="ctr" fontAlgn="b"/>
                      <a:r>
                        <a:rPr lang="en-US" sz="1800" u="none" strike="noStrike">
                          <a:effectLst/>
                        </a:rPr>
                        <a:t>96.6</a:t>
                      </a:r>
                      <a:endParaRPr lang="en-US" sz="1800" b="0" i="0" u="none" strike="noStrike">
                        <a:solidFill>
                          <a:srgbClr val="000000"/>
                        </a:solidFill>
                        <a:effectLst/>
                        <a:latin typeface="Calibri"/>
                      </a:endParaRPr>
                    </a:p>
                  </a:txBody>
                  <a:tcPr marL="14925" marR="14925" marT="13948" marB="0" anchor="b"/>
                </a:tc>
              </a:tr>
            </a:tbl>
          </a:graphicData>
        </a:graphic>
      </p:graphicFrame>
      <p:sp>
        <p:nvSpPr>
          <p:cNvPr id="2" name="Title 1"/>
          <p:cNvSpPr>
            <a:spLocks noGrp="1"/>
          </p:cNvSpPr>
          <p:nvPr>
            <p:ph type="title"/>
          </p:nvPr>
        </p:nvSpPr>
        <p:spPr/>
        <p:txBody>
          <a:bodyPr/>
          <a:lstStyle/>
          <a:p>
            <a:r>
              <a:rPr lang="en-US"/>
              <a:t>Synthetic Dataset Results</a:t>
            </a:r>
          </a:p>
        </p:txBody>
      </p:sp>
      <p:sp>
        <p:nvSpPr>
          <p:cNvPr id="3" name="Slide Number Placeholder 2"/>
          <p:cNvSpPr>
            <a:spLocks noGrp="1"/>
          </p:cNvSpPr>
          <p:nvPr>
            <p:ph type="sldNum" sz="quarter" idx="12"/>
          </p:nvPr>
        </p:nvSpPr>
        <p:spPr/>
        <p:txBody>
          <a:bodyPr/>
          <a:lstStyle/>
          <a:p>
            <a:fld id="{8D4A95AB-7B14-4CE2-8EF6-8DDF97F0F3DA}" type="slidenum">
              <a:rPr lang="en-US" smtClean="0"/>
              <a:pPr/>
              <a:t>114</a:t>
            </a:fld>
            <a:endParaRPr lang="en-US"/>
          </a:p>
        </p:txBody>
      </p:sp>
      <p:sp>
        <p:nvSpPr>
          <p:cNvPr id="15" name="Content Placeholder 4"/>
          <p:cNvSpPr>
            <a:spLocks noGrp="1"/>
          </p:cNvSpPr>
          <p:nvPr>
            <p:ph idx="13"/>
          </p:nvPr>
        </p:nvSpPr>
        <p:spPr>
          <a:xfrm>
            <a:off x="-152400" y="5163681"/>
            <a:ext cx="8229600" cy="914400"/>
          </a:xfrm>
        </p:spPr>
        <p:txBody>
          <a:bodyPr>
            <a:noAutofit/>
          </a:bodyPr>
          <a:lstStyle/>
          <a:p>
            <a:pPr marL="0" indent="0" algn="ctr">
              <a:buNone/>
            </a:pPr>
            <a:r>
              <a:rPr lang="en-US" sz="2100" dirty="0"/>
              <a:t>CTO=The Proposed Algorithm </a:t>
            </a:r>
            <a:r>
              <a:rPr lang="en-US" sz="2100" dirty="0" smtClean="0"/>
              <a:t>CTODA</a:t>
            </a:r>
            <a:br>
              <a:rPr lang="en-US" sz="2100" dirty="0" smtClean="0"/>
            </a:br>
            <a:r>
              <a:rPr lang="en-US" sz="2100" dirty="0" smtClean="0"/>
              <a:t>BL1=Consecutive Baseline</a:t>
            </a:r>
          </a:p>
          <a:p>
            <a:pPr marL="0" indent="0" algn="ctr">
              <a:buNone/>
            </a:pPr>
            <a:r>
              <a:rPr lang="en-US" sz="2100" dirty="0" smtClean="0"/>
              <a:t>BL2=No-gaps Baseline</a:t>
            </a:r>
          </a:p>
        </p:txBody>
      </p:sp>
      <p:grpSp>
        <p:nvGrpSpPr>
          <p:cNvPr id="8" name="Group 7"/>
          <p:cNvGrpSpPr/>
          <p:nvPr/>
        </p:nvGrpSpPr>
        <p:grpSpPr>
          <a:xfrm>
            <a:off x="3962400" y="3048000"/>
            <a:ext cx="1301959" cy="990600"/>
            <a:chOff x="7359076" y="4648200"/>
            <a:chExt cx="1301959" cy="990600"/>
          </a:xfrm>
        </p:grpSpPr>
        <p:sp>
          <p:nvSpPr>
            <p:cNvPr id="9" name="Rectangle 8"/>
            <p:cNvSpPr/>
            <p:nvPr/>
          </p:nvSpPr>
          <p:spPr>
            <a:xfrm>
              <a:off x="7467600" y="4648200"/>
              <a:ext cx="1143000" cy="990600"/>
            </a:xfrm>
            <a:prstGeom prst="rect">
              <a:avLst/>
            </a:prstGeom>
            <a:solidFill>
              <a:srgbClr val="0EAE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9" idx="1"/>
              <a:endCxn id="9" idx="3"/>
            </p:cNvCxnSpPr>
            <p:nvPr/>
          </p:nvCxnSpPr>
          <p:spPr>
            <a:xfrm>
              <a:off x="7467600" y="5143500"/>
              <a:ext cx="1143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359076" y="4648200"/>
              <a:ext cx="1301959" cy="861774"/>
            </a:xfrm>
            <a:prstGeom prst="rect">
              <a:avLst/>
            </a:prstGeom>
            <a:noFill/>
          </p:spPr>
          <p:txBody>
            <a:bodyPr wrap="none" rtlCol="0">
              <a:spAutoFit/>
            </a:bodyPr>
            <a:lstStyle/>
            <a:p>
              <a:pPr algn="ctr">
                <a:lnSpc>
                  <a:spcPct val="150000"/>
                </a:lnSpc>
              </a:pPr>
              <a:r>
                <a:rPr lang="en-US" sz="2000" b="1" smtClean="0"/>
                <a:t>BL1 (7.4%)</a:t>
              </a:r>
            </a:p>
            <a:p>
              <a:pPr algn="ctr"/>
              <a:r>
                <a:rPr lang="en-US" sz="2000" b="1" smtClean="0"/>
                <a:t>BL2 (2.3%)</a:t>
              </a:r>
              <a:endParaRPr lang="en-US" sz="2000" b="1"/>
            </a:p>
          </p:txBody>
        </p:sp>
      </p:grpSp>
      <p:sp>
        <p:nvSpPr>
          <p:cNvPr id="12" name="Down Arrow 11"/>
          <p:cNvSpPr/>
          <p:nvPr/>
        </p:nvSpPr>
        <p:spPr>
          <a:xfrm flipV="1">
            <a:off x="5290124" y="3075562"/>
            <a:ext cx="421192" cy="938719"/>
          </a:xfrm>
          <a:prstGeom prst="downArrow">
            <a:avLst/>
          </a:prstGeom>
          <a:solidFill>
            <a:srgbClr val="0EAE02"/>
          </a:solidFill>
          <a:ln>
            <a:solidFill>
              <a:srgbClr val="0EAE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620000" y="1828800"/>
            <a:ext cx="1092415" cy="646331"/>
          </a:xfrm>
          <a:prstGeom prst="rect">
            <a:avLst/>
          </a:prstGeom>
          <a:noFill/>
        </p:spPr>
        <p:txBody>
          <a:bodyPr wrap="none" rtlCol="0">
            <a:spAutoFit/>
          </a:bodyPr>
          <a:lstStyle/>
          <a:p>
            <a:pPr algn="ctr"/>
            <a:r>
              <a:rPr lang="en-US" b="1" smtClean="0"/>
              <a:t>Runtime</a:t>
            </a:r>
          </a:p>
          <a:p>
            <a:pPr algn="ctr"/>
            <a:r>
              <a:rPr lang="en-US" b="1" smtClean="0"/>
              <a:t>(seconds)</a:t>
            </a:r>
            <a:endParaRPr lang="en-US" b="1"/>
          </a:p>
        </p:txBody>
      </p:sp>
      <p:sp>
        <p:nvSpPr>
          <p:cNvPr id="16" name="TextBox 15"/>
          <p:cNvSpPr txBox="1"/>
          <p:nvPr/>
        </p:nvSpPr>
        <p:spPr>
          <a:xfrm>
            <a:off x="7963296" y="2754868"/>
            <a:ext cx="418704" cy="369332"/>
          </a:xfrm>
          <a:prstGeom prst="rect">
            <a:avLst/>
          </a:prstGeom>
          <a:noFill/>
        </p:spPr>
        <p:txBody>
          <a:bodyPr wrap="none" rtlCol="0">
            <a:spAutoFit/>
          </a:bodyPr>
          <a:lstStyle/>
          <a:p>
            <a:r>
              <a:rPr lang="en-US" b="1" smtClean="0"/>
              <a:t>83</a:t>
            </a:r>
            <a:endParaRPr lang="en-US" b="1"/>
          </a:p>
        </p:txBody>
      </p:sp>
      <p:sp>
        <p:nvSpPr>
          <p:cNvPr id="17" name="TextBox 16"/>
          <p:cNvSpPr txBox="1"/>
          <p:nvPr/>
        </p:nvSpPr>
        <p:spPr>
          <a:xfrm>
            <a:off x="7922476" y="3581400"/>
            <a:ext cx="535724" cy="369332"/>
          </a:xfrm>
          <a:prstGeom prst="rect">
            <a:avLst/>
          </a:prstGeom>
          <a:noFill/>
        </p:spPr>
        <p:txBody>
          <a:bodyPr wrap="none" rtlCol="0">
            <a:spAutoFit/>
          </a:bodyPr>
          <a:lstStyle/>
          <a:p>
            <a:r>
              <a:rPr lang="en-US" b="1" smtClean="0"/>
              <a:t>116</a:t>
            </a:r>
            <a:endParaRPr lang="en-US" b="1"/>
          </a:p>
        </p:txBody>
      </p:sp>
      <p:sp>
        <p:nvSpPr>
          <p:cNvPr id="18" name="TextBox 17"/>
          <p:cNvSpPr txBox="1"/>
          <p:nvPr/>
        </p:nvSpPr>
        <p:spPr>
          <a:xfrm>
            <a:off x="7922476" y="4419600"/>
            <a:ext cx="535724" cy="369332"/>
          </a:xfrm>
          <a:prstGeom prst="rect">
            <a:avLst/>
          </a:prstGeom>
          <a:noFill/>
        </p:spPr>
        <p:txBody>
          <a:bodyPr wrap="none" rtlCol="0">
            <a:spAutoFit/>
          </a:bodyPr>
          <a:lstStyle/>
          <a:p>
            <a:r>
              <a:rPr lang="en-US" b="1" smtClean="0"/>
              <a:t>184</a:t>
            </a:r>
            <a:endParaRPr lang="en-US" b="1"/>
          </a:p>
        </p:txBody>
      </p:sp>
      <p:graphicFrame>
        <p:nvGraphicFramePr>
          <p:cNvPr id="4" name="Table 3"/>
          <p:cNvGraphicFramePr>
            <a:graphicFrameLocks noGrp="1"/>
          </p:cNvGraphicFramePr>
          <p:nvPr>
            <p:extLst/>
          </p:nvPr>
        </p:nvGraphicFramePr>
        <p:xfrm>
          <a:off x="7249922" y="4800600"/>
          <a:ext cx="1817878" cy="1483360"/>
        </p:xfrm>
        <a:graphic>
          <a:graphicData uri="http://schemas.openxmlformats.org/drawingml/2006/table">
            <a:tbl>
              <a:tblPr firstRow="1" bandRow="1">
                <a:tableStyleId>{5C22544A-7EE6-4342-B048-85BDC9FD1C3A}</a:tableStyleId>
              </a:tblPr>
              <a:tblGrid>
                <a:gridCol w="614109"/>
                <a:gridCol w="1203769"/>
              </a:tblGrid>
              <a:tr h="370840">
                <a:tc gridSpan="2">
                  <a:txBody>
                    <a:bodyPr/>
                    <a:lstStyle/>
                    <a:p>
                      <a:r>
                        <a:rPr lang="en-US" smtClean="0"/>
                        <a:t>Average Std Dev.</a:t>
                      </a:r>
                      <a:endParaRPr lang="en-US"/>
                    </a:p>
                  </a:txBody>
                  <a:tcPr/>
                </a:tc>
                <a:tc hMerge="1">
                  <a:txBody>
                    <a:bodyPr/>
                    <a:lstStyle/>
                    <a:p>
                      <a:endParaRPr lang="en-US"/>
                    </a:p>
                  </a:txBody>
                  <a:tcPr/>
                </a:tc>
              </a:tr>
              <a:tr h="370840">
                <a:tc>
                  <a:txBody>
                    <a:bodyPr/>
                    <a:lstStyle/>
                    <a:p>
                      <a:r>
                        <a:rPr lang="en-US" smtClean="0"/>
                        <a:t>BL1</a:t>
                      </a:r>
                      <a:endParaRPr lang="en-US"/>
                    </a:p>
                  </a:txBody>
                  <a:tcPr/>
                </a:tc>
                <a:tc>
                  <a:txBody>
                    <a:bodyPr/>
                    <a:lstStyle/>
                    <a:p>
                      <a:r>
                        <a:rPr lang="en-US" smtClean="0"/>
                        <a:t>0.0485</a:t>
                      </a:r>
                      <a:endParaRPr lang="en-US"/>
                    </a:p>
                  </a:txBody>
                  <a:tcPr/>
                </a:tc>
              </a:tr>
              <a:tr h="370840">
                <a:tc>
                  <a:txBody>
                    <a:bodyPr/>
                    <a:lstStyle/>
                    <a:p>
                      <a:r>
                        <a:rPr lang="en-US" smtClean="0"/>
                        <a:t>BL2</a:t>
                      </a:r>
                      <a:endParaRPr lang="en-US"/>
                    </a:p>
                  </a:txBody>
                  <a:tcPr/>
                </a:tc>
                <a:tc>
                  <a:txBody>
                    <a:bodyPr/>
                    <a:lstStyle/>
                    <a:p>
                      <a:r>
                        <a:rPr lang="en-US" smtClean="0"/>
                        <a:t>0.0339</a:t>
                      </a:r>
                      <a:endParaRPr lang="en-US"/>
                    </a:p>
                  </a:txBody>
                  <a:tcPr/>
                </a:tc>
              </a:tr>
              <a:tr h="370840">
                <a:tc>
                  <a:txBody>
                    <a:bodyPr/>
                    <a:lstStyle/>
                    <a:p>
                      <a:r>
                        <a:rPr lang="en-US" smtClean="0"/>
                        <a:t>CTO</a:t>
                      </a:r>
                      <a:endParaRPr lang="en-US"/>
                    </a:p>
                  </a:txBody>
                  <a:tcPr/>
                </a:tc>
                <a:tc>
                  <a:txBody>
                    <a:bodyPr/>
                    <a:lstStyle/>
                    <a:p>
                      <a:r>
                        <a:rPr lang="en-US" smtClean="0"/>
                        <a:t>0.0311</a:t>
                      </a:r>
                      <a:endParaRPr lang="en-US"/>
                    </a:p>
                  </a:txBody>
                  <a:tcPr/>
                </a:tc>
              </a:tr>
            </a:tbl>
          </a:graphicData>
        </a:graphic>
      </p:graphicFrame>
      <p:sp>
        <p:nvSpPr>
          <p:cNvPr id="5" name="Footer Placeholder 4"/>
          <p:cNvSpPr>
            <a:spLocks noGrp="1"/>
          </p:cNvSpPr>
          <p:nvPr>
            <p:ph type="ftr" sz="quarter" idx="3"/>
          </p:nvPr>
        </p:nvSpPr>
        <p:spPr/>
        <p:txBody>
          <a:bodyPr/>
          <a:lstStyle/>
          <a:p>
            <a:r>
              <a:rPr lang="en-US" smtClean="0"/>
              <a:t>gmanish@microsoft.com, jing@buffalo.edu, charu@us.ibm.com, hanj@cs.uiuc.edu</a:t>
            </a:r>
            <a:endParaRPr lang="en-US" dirty="0"/>
          </a:p>
        </p:txBody>
      </p:sp>
    </p:spTree>
    <p:extLst>
      <p:ext uri="{BB962C8B-B14F-4D97-AF65-F5344CB8AC3E}">
        <p14:creationId xmlns:p14="http://schemas.microsoft.com/office/powerpoint/2010/main" val="750580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6" grpId="0"/>
      <p:bldP spid="17" grpId="0"/>
      <p:bldP spid="18"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b="1" smtClean="0"/>
              <a:t>Real Dataset Case </a:t>
            </a:r>
            <a:r>
              <a:rPr lang="en-US" sz="3800"/>
              <a:t>Studies </a:t>
            </a:r>
            <a:r>
              <a:rPr lang="en-US" sz="3800" smtClean="0"/>
              <a:t>(Four Area)</a:t>
            </a:r>
            <a:endParaRPr lang="en-US" sz="3800" b="1"/>
          </a:p>
        </p:txBody>
      </p:sp>
      <p:sp>
        <p:nvSpPr>
          <p:cNvPr id="4" name="Slide Number Placeholder 3"/>
          <p:cNvSpPr>
            <a:spLocks noGrp="1"/>
          </p:cNvSpPr>
          <p:nvPr>
            <p:ph type="sldNum" sz="quarter" idx="12"/>
          </p:nvPr>
        </p:nvSpPr>
        <p:spPr/>
        <p:txBody>
          <a:bodyPr/>
          <a:lstStyle/>
          <a:p>
            <a:fld id="{8D4A95AB-7B14-4CE2-8EF6-8DDF97F0F3DA}" type="slidenum">
              <a:rPr lang="en-US" smtClean="0"/>
              <a:pPr/>
              <a:t>115</a:t>
            </a:fld>
            <a:endParaRPr lang="en-US"/>
          </a:p>
        </p:txBody>
      </p:sp>
      <p:sp>
        <p:nvSpPr>
          <p:cNvPr id="3" name="Content Placeholder 2"/>
          <p:cNvSpPr>
            <a:spLocks noGrp="1"/>
          </p:cNvSpPr>
          <p:nvPr>
            <p:ph idx="13"/>
          </p:nvPr>
        </p:nvSpPr>
        <p:spPr/>
        <p:txBody>
          <a:bodyPr>
            <a:normAutofit fontScale="92500" lnSpcReduction="20000"/>
          </a:bodyPr>
          <a:lstStyle/>
          <a:p>
            <a:r>
              <a:rPr lang="en-US" dirty="0" smtClean="0"/>
              <a:t>1008 patterns (10% support)</a:t>
            </a:r>
          </a:p>
          <a:p>
            <a:r>
              <a:rPr lang="en-US" dirty="0" smtClean="0">
                <a:solidFill>
                  <a:srgbClr val="00B050"/>
                </a:solidFill>
              </a:rPr>
              <a:t>General trends</a:t>
            </a:r>
          </a:p>
          <a:p>
            <a:pPr lvl="1"/>
            <a:r>
              <a:rPr lang="en-US" dirty="0"/>
              <a:t>A</a:t>
            </a:r>
            <a:r>
              <a:rPr lang="en-US" dirty="0" smtClean="0"/>
              <a:t>uthors switch</a:t>
            </a:r>
            <a:r>
              <a:rPr lang="en-US" dirty="0"/>
              <a:t> </a:t>
            </a:r>
            <a:r>
              <a:rPr lang="en-US" dirty="0" smtClean="0"/>
              <a:t>between </a:t>
            </a:r>
            <a:r>
              <a:rPr lang="en-US" dirty="0"/>
              <a:t>data mining and machine learning </a:t>
            </a:r>
            <a:endParaRPr lang="en-US" dirty="0" smtClean="0"/>
          </a:p>
          <a:p>
            <a:pPr lvl="1"/>
            <a:r>
              <a:rPr lang="en-US" dirty="0" smtClean="0"/>
              <a:t>Authors </a:t>
            </a:r>
            <a:r>
              <a:rPr lang="en-US" dirty="0"/>
              <a:t>switch between </a:t>
            </a:r>
            <a:r>
              <a:rPr lang="en-US" dirty="0" smtClean="0"/>
              <a:t>information retrieval </a:t>
            </a:r>
            <a:r>
              <a:rPr lang="en-US" dirty="0"/>
              <a:t>and </a:t>
            </a:r>
            <a:r>
              <a:rPr lang="en-US" dirty="0" smtClean="0"/>
              <a:t>databases</a:t>
            </a:r>
          </a:p>
          <a:p>
            <a:r>
              <a:rPr lang="en-US" dirty="0" smtClean="0">
                <a:solidFill>
                  <a:srgbClr val="FF0000"/>
                </a:solidFill>
              </a:rPr>
              <a:t>Outlier’s sequence</a:t>
            </a:r>
          </a:p>
          <a:p>
            <a:pPr lvl="1"/>
            <a:r>
              <a:rPr lang="pt-BR" dirty="0"/>
              <a:t>2000-01: (IR:0.75, </a:t>
            </a:r>
            <a:r>
              <a:rPr lang="pt-BR" dirty="0" smtClean="0"/>
              <a:t>DB:0.25)</a:t>
            </a:r>
            <a:br>
              <a:rPr lang="pt-BR" dirty="0" smtClean="0"/>
            </a:br>
            <a:r>
              <a:rPr lang="pt-BR" dirty="0" smtClean="0"/>
              <a:t>2002-03</a:t>
            </a:r>
            <a:r>
              <a:rPr lang="pt-BR" dirty="0"/>
              <a:t>: (</a:t>
            </a:r>
            <a:r>
              <a:rPr lang="pt-BR" dirty="0" smtClean="0"/>
              <a:t>IR:1)</a:t>
            </a:r>
            <a:br>
              <a:rPr lang="pt-BR" dirty="0" smtClean="0"/>
            </a:br>
            <a:r>
              <a:rPr lang="pt-BR" dirty="0" smtClean="0"/>
              <a:t>2004-05</a:t>
            </a:r>
            <a:r>
              <a:rPr lang="pt-BR" dirty="0"/>
              <a:t>: (</a:t>
            </a:r>
            <a:r>
              <a:rPr lang="pt-BR" dirty="0" smtClean="0"/>
              <a:t>DB:1)</a:t>
            </a:r>
            <a:br>
              <a:rPr lang="pt-BR" dirty="0" smtClean="0"/>
            </a:br>
            <a:r>
              <a:rPr lang="pt-BR" dirty="0" smtClean="0"/>
              <a:t>2006-07</a:t>
            </a:r>
            <a:r>
              <a:rPr lang="pt-BR" dirty="0"/>
              <a:t>: (DB:0.67, </a:t>
            </a:r>
            <a:r>
              <a:rPr lang="pt-BR" dirty="0" smtClean="0"/>
              <a:t>DM:0.33)</a:t>
            </a:r>
            <a:br>
              <a:rPr lang="pt-BR" dirty="0" smtClean="0"/>
            </a:br>
            <a:r>
              <a:rPr lang="pt-BR" dirty="0" smtClean="0"/>
              <a:t>2008-09</a:t>
            </a:r>
            <a:r>
              <a:rPr lang="pt-BR" dirty="0"/>
              <a:t>: (DB:0.5, ML:0.5)</a:t>
            </a:r>
            <a:endParaRPr lang="en-US" dirty="0"/>
          </a:p>
        </p:txBody>
      </p:sp>
      <p:sp>
        <p:nvSpPr>
          <p:cNvPr id="5" name="Footer Placeholder 4"/>
          <p:cNvSpPr>
            <a:spLocks noGrp="1"/>
          </p:cNvSpPr>
          <p:nvPr>
            <p:ph type="ftr" sz="quarter" idx="3"/>
          </p:nvPr>
        </p:nvSpPr>
        <p:spPr/>
        <p:txBody>
          <a:bodyPr/>
          <a:lstStyle/>
          <a:p>
            <a:r>
              <a:rPr lang="en-US" smtClean="0"/>
              <a:t>gmanish@microsoft.com, jing@buffalo.edu, charu@us.ibm.com, hanj@cs.uiuc.edu</a:t>
            </a:r>
            <a:endParaRPr lang="en-US" dirty="0"/>
          </a:p>
        </p:txBody>
      </p:sp>
    </p:spTree>
    <p:extLst>
      <p:ext uri="{BB962C8B-B14F-4D97-AF65-F5344CB8AC3E}">
        <p14:creationId xmlns:p14="http://schemas.microsoft.com/office/powerpoint/2010/main" val="375461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t>Real Dataset Case </a:t>
            </a:r>
            <a:r>
              <a:rPr lang="en-US" b="1" smtClean="0"/>
              <a:t>Studies (Budget)</a:t>
            </a:r>
            <a:endParaRPr lang="en-US"/>
          </a:p>
        </p:txBody>
      </p:sp>
      <p:sp>
        <p:nvSpPr>
          <p:cNvPr id="4" name="Slide Number Placeholder 3"/>
          <p:cNvSpPr>
            <a:spLocks noGrp="1"/>
          </p:cNvSpPr>
          <p:nvPr>
            <p:ph type="sldNum" sz="quarter" idx="12"/>
          </p:nvPr>
        </p:nvSpPr>
        <p:spPr/>
        <p:txBody>
          <a:bodyPr/>
          <a:lstStyle/>
          <a:p>
            <a:fld id="{8D4A95AB-7B14-4CE2-8EF6-8DDF97F0F3DA}" type="slidenum">
              <a:rPr lang="en-US" smtClean="0"/>
              <a:pPr/>
              <a:t>116</a:t>
            </a:fld>
            <a:endParaRPr lang="en-US"/>
          </a:p>
        </p:txBody>
      </p:sp>
      <p:sp>
        <p:nvSpPr>
          <p:cNvPr id="10" name="Footer Placeholder 9"/>
          <p:cNvSpPr>
            <a:spLocks noGrp="1"/>
          </p:cNvSpPr>
          <p:nvPr>
            <p:ph type="ftr" sz="quarter" idx="3"/>
          </p:nvPr>
        </p:nvSpPr>
        <p:spPr/>
        <p:txBody>
          <a:bodyPr/>
          <a:lstStyle/>
          <a:p>
            <a:r>
              <a:rPr lang="en-US" smtClean="0"/>
              <a:t>gmanish@microsoft.com, jing@buffalo.edu, charu@us.ibm.com, hanj@cs.uiuc.edu</a:t>
            </a:r>
            <a:endParaRPr lang="en-US" dirty="0"/>
          </a:p>
        </p:txBody>
      </p:sp>
      <p:sp>
        <p:nvSpPr>
          <p:cNvPr id="20" name="Content Placeholder 2"/>
          <p:cNvSpPr>
            <a:spLocks noGrp="1"/>
          </p:cNvSpPr>
          <p:nvPr>
            <p:ph idx="4294967295"/>
          </p:nvPr>
        </p:nvSpPr>
        <p:spPr>
          <a:xfrm>
            <a:off x="457200" y="1295400"/>
            <a:ext cx="8229600" cy="685799"/>
          </a:xfrm>
          <a:prstGeom prst="rect">
            <a:avLst/>
          </a:prstGeom>
        </p:spPr>
        <p:txBody>
          <a:bodyPr>
            <a:normAutofit fontScale="62500" lnSpcReduction="20000"/>
          </a:bodyPr>
          <a:lstStyle/>
          <a:p>
            <a:r>
              <a:rPr lang="en-US"/>
              <a:t>41545 </a:t>
            </a:r>
            <a:r>
              <a:rPr lang="en-US" smtClean="0"/>
              <a:t>patterns (20% support)</a:t>
            </a:r>
          </a:p>
          <a:p>
            <a:r>
              <a:rPr lang="en-US" b="1" smtClean="0"/>
              <a:t>State of Arkansas</a:t>
            </a:r>
          </a:p>
        </p:txBody>
      </p:sp>
      <p:graphicFrame>
        <p:nvGraphicFramePr>
          <p:cNvPr id="21" name="Chart 20"/>
          <p:cNvGraphicFramePr>
            <a:graphicFrameLocks/>
          </p:cNvGraphicFramePr>
          <p:nvPr>
            <p:extLst/>
          </p:nvPr>
        </p:nvGraphicFramePr>
        <p:xfrm>
          <a:off x="193431" y="1960602"/>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Chart 21"/>
          <p:cNvGraphicFramePr>
            <a:graphicFrameLocks/>
          </p:cNvGraphicFramePr>
          <p:nvPr>
            <p:extLst/>
          </p:nvPr>
        </p:nvGraphicFramePr>
        <p:xfrm>
          <a:off x="4343400" y="3429000"/>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Box 22"/>
          <p:cNvSpPr txBox="1"/>
          <p:nvPr/>
        </p:nvSpPr>
        <p:spPr>
          <a:xfrm>
            <a:off x="381000" y="4703802"/>
            <a:ext cx="3625031" cy="553998"/>
          </a:xfrm>
          <a:prstGeom prst="rect">
            <a:avLst/>
          </a:prstGeom>
          <a:noFill/>
        </p:spPr>
        <p:txBody>
          <a:bodyPr wrap="none" rtlCol="0">
            <a:spAutoFit/>
          </a:bodyPr>
          <a:lstStyle/>
          <a:p>
            <a:r>
              <a:rPr lang="en-US" sz="1500" b="1" smtClean="0"/>
              <a:t>Average trend of </a:t>
            </a:r>
            <a:r>
              <a:rPr lang="en-US" sz="1500" b="1"/>
              <a:t>5</a:t>
            </a:r>
            <a:r>
              <a:rPr lang="en-US" sz="1500" b="1" smtClean="0"/>
              <a:t> states with distributions</a:t>
            </a:r>
          </a:p>
          <a:p>
            <a:r>
              <a:rPr lang="en-US" sz="1500" b="1" smtClean="0"/>
              <a:t>close to that of AK for 2004-2009</a:t>
            </a:r>
            <a:endParaRPr lang="en-US" sz="1500" b="1"/>
          </a:p>
        </p:txBody>
      </p:sp>
      <p:sp>
        <p:nvSpPr>
          <p:cNvPr id="24" name="TextBox 23"/>
          <p:cNvSpPr txBox="1"/>
          <p:nvPr/>
        </p:nvSpPr>
        <p:spPr>
          <a:xfrm>
            <a:off x="4800600" y="3090446"/>
            <a:ext cx="3569247" cy="338554"/>
          </a:xfrm>
          <a:prstGeom prst="rect">
            <a:avLst/>
          </a:prstGeom>
          <a:noFill/>
        </p:spPr>
        <p:txBody>
          <a:bodyPr wrap="none" rtlCol="0">
            <a:spAutoFit/>
          </a:bodyPr>
          <a:lstStyle/>
          <a:p>
            <a:r>
              <a:rPr lang="en-US" sz="1600" b="1" smtClean="0"/>
              <a:t>Distributions of Budget Spending for AK</a:t>
            </a:r>
            <a:endParaRPr lang="en-US" sz="1600" b="1"/>
          </a:p>
        </p:txBody>
      </p:sp>
      <p:sp>
        <p:nvSpPr>
          <p:cNvPr id="25" name="Oval 24"/>
          <p:cNvSpPr/>
          <p:nvPr/>
        </p:nvSpPr>
        <p:spPr>
          <a:xfrm>
            <a:off x="4800600" y="3429000"/>
            <a:ext cx="762000" cy="1676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 descr="http://upload.wikimedia.org/wikipedia/commons/thumb/8/86/Arkansas_in_United_States.svg/270px-Arkansas_in_United_States.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3204" y="1295400"/>
            <a:ext cx="2124075" cy="1313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90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 grpId="0">
        <p:bldAsOne/>
      </p:bldGraphic>
      <p:bldP spid="23" grpId="0"/>
      <p:bldP spid="25"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Tutorial Outline</a:t>
            </a:r>
            <a:endParaRPr lang="en-US" dirty="0"/>
          </a:p>
        </p:txBody>
      </p:sp>
      <p:sp>
        <p:nvSpPr>
          <p:cNvPr id="3" name="Slide Number Placeholder 2"/>
          <p:cNvSpPr>
            <a:spLocks noGrp="1"/>
          </p:cNvSpPr>
          <p:nvPr>
            <p:ph type="sldNum" sz="quarter" idx="12"/>
          </p:nvPr>
        </p:nvSpPr>
        <p:spPr/>
        <p:txBody>
          <a:bodyPr/>
          <a:lstStyle/>
          <a:p>
            <a:fld id="{8D4A95AB-7B14-4CE2-8EF6-8DDF97F0F3DA}" type="slidenum">
              <a:rPr lang="en-US" smtClean="0"/>
              <a:pPr/>
              <a:t>117</a:t>
            </a:fld>
            <a:endParaRPr lang="en-US"/>
          </a:p>
        </p:txBody>
      </p:sp>
      <p:sp>
        <p:nvSpPr>
          <p:cNvPr id="9" name="Content Placeholder 8"/>
          <p:cNvSpPr>
            <a:spLocks noGrp="1"/>
          </p:cNvSpPr>
          <p:nvPr>
            <p:ph idx="13"/>
          </p:nvPr>
        </p:nvSpPr>
        <p:spPr/>
        <p:txBody>
          <a:bodyPr>
            <a:normAutofit fontScale="92500" lnSpcReduction="10000"/>
          </a:bodyPr>
          <a:lstStyle/>
          <a:p>
            <a:r>
              <a:rPr lang="en-US" dirty="0" smtClean="0"/>
              <a:t>Introduction [10 min]</a:t>
            </a:r>
          </a:p>
          <a:p>
            <a:r>
              <a:rPr lang="en-US" dirty="0" smtClean="0"/>
              <a:t>Static Graph Outlier Detection Algorithms [45 min]</a:t>
            </a:r>
          </a:p>
          <a:p>
            <a:r>
              <a:rPr lang="en-US" dirty="0"/>
              <a:t>Break [10 min</a:t>
            </a:r>
            <a:r>
              <a:rPr lang="en-US" dirty="0" smtClean="0"/>
              <a:t>]</a:t>
            </a:r>
          </a:p>
          <a:p>
            <a:r>
              <a:rPr lang="en-US" b="1" dirty="0" smtClean="0"/>
              <a:t>Dynamic </a:t>
            </a:r>
            <a:r>
              <a:rPr lang="en-US" b="1" dirty="0"/>
              <a:t>Graph Outlier Detection </a:t>
            </a:r>
            <a:r>
              <a:rPr lang="en-US" b="1" dirty="0" smtClean="0"/>
              <a:t>Algorithms [45 min]</a:t>
            </a:r>
          </a:p>
          <a:p>
            <a:pPr lvl="1"/>
            <a:r>
              <a:rPr lang="en-US" dirty="0" smtClean="0"/>
              <a:t>Graph Similarity [15 min]</a:t>
            </a:r>
          </a:p>
          <a:p>
            <a:pPr lvl="1"/>
            <a:r>
              <a:rPr lang="en-US" dirty="0" smtClean="0"/>
              <a:t>Evolutionary Community Outlier Detection [20 min]</a:t>
            </a:r>
          </a:p>
          <a:p>
            <a:pPr lvl="1"/>
            <a:r>
              <a:rPr lang="en-US" b="1" dirty="0" smtClean="0">
                <a:solidFill>
                  <a:srgbClr val="7030A0"/>
                </a:solidFill>
              </a:rPr>
              <a:t>Online Graph Outlier Detection </a:t>
            </a:r>
            <a:r>
              <a:rPr lang="en-US" b="1" dirty="0" smtClean="0"/>
              <a:t>[10 min]</a:t>
            </a:r>
          </a:p>
          <a:p>
            <a:r>
              <a:rPr lang="en-US" dirty="0" smtClean="0"/>
              <a:t>Summary [10 min]</a:t>
            </a:r>
            <a:endParaRPr lang="en-US" dirty="0"/>
          </a:p>
        </p:txBody>
      </p:sp>
      <p:sp>
        <p:nvSpPr>
          <p:cNvPr id="5" name="Footer Placeholder 4"/>
          <p:cNvSpPr>
            <a:spLocks noGrp="1"/>
          </p:cNvSpPr>
          <p:nvPr>
            <p:ph type="ftr" sz="quarter" idx="3"/>
          </p:nvPr>
        </p:nvSpPr>
        <p:spPr/>
        <p:txBody>
          <a:bodyPr/>
          <a:lstStyle/>
          <a:p>
            <a:r>
              <a:rPr lang="en-US" smtClean="0"/>
              <a:t>gmanish@microsoft.com, jing@buffalo.edu, charu@us.ibm.com, hanj@cs.uiuc.edu</a:t>
            </a:r>
            <a:endParaRPr lang="en-US" dirty="0"/>
          </a:p>
        </p:txBody>
      </p:sp>
    </p:spTree>
    <p:extLst>
      <p:ext uri="{BB962C8B-B14F-4D97-AF65-F5344CB8AC3E}">
        <p14:creationId xmlns:p14="http://schemas.microsoft.com/office/powerpoint/2010/main" val="260260340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Eigenspace-based</a:t>
            </a:r>
            <a:r>
              <a:rPr lang="en-US"/>
              <a:t> </a:t>
            </a:r>
            <a:r>
              <a:rPr lang="en-US" smtClean="0"/>
              <a:t>Anomaly </a:t>
            </a:r>
            <a:r>
              <a:rPr lang="en-US"/>
              <a:t>Detection</a:t>
            </a:r>
            <a:endParaRPr lang="en-US" sz="3600"/>
          </a:p>
        </p:txBody>
      </p:sp>
      <p:sp>
        <p:nvSpPr>
          <p:cNvPr id="3" name="Slide Number Placeholder 2"/>
          <p:cNvSpPr>
            <a:spLocks noGrp="1"/>
          </p:cNvSpPr>
          <p:nvPr>
            <p:ph type="sldNum" sz="quarter" idx="12"/>
          </p:nvPr>
        </p:nvSpPr>
        <p:spPr/>
        <p:txBody>
          <a:bodyPr/>
          <a:lstStyle/>
          <a:p>
            <a:fld id="{8D4A95AB-7B14-4CE2-8EF6-8DDF97F0F3DA}" type="slidenum">
              <a:rPr lang="en-US" smtClean="0"/>
              <a:pPr/>
              <a:t>118</a:t>
            </a:fld>
            <a:endParaRPr lang="en-US"/>
          </a:p>
        </p:txBody>
      </p:sp>
      <p:sp>
        <p:nvSpPr>
          <p:cNvPr id="5" name="Footer Placeholder 4"/>
          <p:cNvSpPr>
            <a:spLocks noGrp="1"/>
          </p:cNvSpPr>
          <p:nvPr>
            <p:ph type="ftr" sz="quarter" idx="3"/>
          </p:nvPr>
        </p:nvSpPr>
        <p:spPr/>
        <p:txBody>
          <a:bodyPr/>
          <a:lstStyle/>
          <a:p>
            <a:r>
              <a:rPr lang="en-US" smtClean="0"/>
              <a:t>gmanish@microsoft.com, jing@buffalo.edu, charu@us.ibm.com, hanj@cs.uiuc.edu</a:t>
            </a:r>
            <a:endParaRPr lang="en-US"/>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08666"/>
            <a:ext cx="8305800" cy="4273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6726338" y="103525"/>
            <a:ext cx="2481449" cy="369332"/>
          </a:xfrm>
          <a:prstGeom prst="rect">
            <a:avLst/>
          </a:prstGeom>
        </p:spPr>
        <p:txBody>
          <a:bodyPr wrap="none">
            <a:spAutoFit/>
          </a:bodyPr>
          <a:lstStyle/>
          <a:p>
            <a:r>
              <a:rPr lang="en-US" dirty="0" smtClean="0">
                <a:solidFill>
                  <a:schemeClr val="accent6">
                    <a:lumMod val="75000"/>
                  </a:schemeClr>
                </a:solidFill>
              </a:rPr>
              <a:t>Ide </a:t>
            </a:r>
            <a:r>
              <a:rPr lang="en-US" dirty="0">
                <a:solidFill>
                  <a:schemeClr val="accent6">
                    <a:lumMod val="75000"/>
                  </a:schemeClr>
                </a:solidFill>
              </a:rPr>
              <a:t>and </a:t>
            </a:r>
            <a:r>
              <a:rPr lang="en-US" dirty="0" smtClean="0">
                <a:solidFill>
                  <a:schemeClr val="accent6">
                    <a:lumMod val="75000"/>
                  </a:schemeClr>
                </a:solidFill>
              </a:rPr>
              <a:t>Kashima,KDD’04</a:t>
            </a:r>
            <a:endParaRPr lang="en-US" dirty="0"/>
          </a:p>
        </p:txBody>
      </p:sp>
      <p:sp>
        <p:nvSpPr>
          <p:cNvPr id="10" name="TextBox 9"/>
          <p:cNvSpPr txBox="1"/>
          <p:nvPr/>
        </p:nvSpPr>
        <p:spPr>
          <a:xfrm>
            <a:off x="7975719" y="4334470"/>
            <a:ext cx="939681" cy="923330"/>
          </a:xfrm>
          <a:prstGeom prst="rect">
            <a:avLst/>
          </a:prstGeom>
          <a:noFill/>
        </p:spPr>
        <p:txBody>
          <a:bodyPr wrap="none" rtlCol="0">
            <a:spAutoFit/>
          </a:bodyPr>
          <a:lstStyle/>
          <a:p>
            <a:pPr algn="ctr"/>
            <a:r>
              <a:rPr lang="en-US" smtClean="0"/>
              <a:t>Left</a:t>
            </a:r>
          </a:p>
          <a:p>
            <a:pPr algn="ctr"/>
            <a:r>
              <a:rPr lang="en-US" smtClean="0"/>
              <a:t>Singular</a:t>
            </a:r>
          </a:p>
          <a:p>
            <a:pPr algn="ctr"/>
            <a:r>
              <a:rPr lang="en-US" smtClean="0"/>
              <a:t>Vector</a:t>
            </a:r>
            <a:endParaRPr lang="en-US"/>
          </a:p>
        </p:txBody>
      </p:sp>
    </p:spTree>
    <p:extLst>
      <p:ext uri="{BB962C8B-B14F-4D97-AF65-F5344CB8AC3E}">
        <p14:creationId xmlns:p14="http://schemas.microsoft.com/office/powerpoint/2010/main" val="426041646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smtClean="0"/>
              <a:t>Outliers in Mobile Communication Graphs</a:t>
            </a:r>
            <a:endParaRPr lang="en-US" sz="3600"/>
          </a:p>
        </p:txBody>
      </p:sp>
      <p:sp>
        <p:nvSpPr>
          <p:cNvPr id="3" name="Slide Number Placeholder 2"/>
          <p:cNvSpPr>
            <a:spLocks noGrp="1"/>
          </p:cNvSpPr>
          <p:nvPr>
            <p:ph type="sldNum" sz="quarter" idx="12"/>
          </p:nvPr>
        </p:nvSpPr>
        <p:spPr/>
        <p:txBody>
          <a:bodyPr/>
          <a:lstStyle/>
          <a:p>
            <a:fld id="{8D4A95AB-7B14-4CE2-8EF6-8DDF97F0F3DA}" type="slidenum">
              <a:rPr lang="en-US" smtClean="0"/>
              <a:pPr/>
              <a:t>119</a:t>
            </a:fld>
            <a:endParaRPr lang="en-US"/>
          </a:p>
        </p:txBody>
      </p:sp>
      <p:sp>
        <p:nvSpPr>
          <p:cNvPr id="5" name="Footer Placeholder 4"/>
          <p:cNvSpPr>
            <a:spLocks noGrp="1"/>
          </p:cNvSpPr>
          <p:nvPr>
            <p:ph type="ftr" sz="quarter" idx="3"/>
          </p:nvPr>
        </p:nvSpPr>
        <p:spPr/>
        <p:txBody>
          <a:bodyPr/>
          <a:lstStyle/>
          <a:p>
            <a:r>
              <a:rPr lang="en-US" smtClean="0"/>
              <a:t>gmanish@microsoft.com, jing@buffalo.edu, charu@us.ibm.com, hanj@cs.uiuc.edu</a:t>
            </a:r>
            <a:endParaRPr lang="en-US"/>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885950"/>
            <a:ext cx="7492599" cy="421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7104018" y="87868"/>
            <a:ext cx="2039982" cy="369332"/>
          </a:xfrm>
          <a:prstGeom prst="rect">
            <a:avLst/>
          </a:prstGeom>
        </p:spPr>
        <p:txBody>
          <a:bodyPr wrap="none">
            <a:spAutoFit/>
          </a:bodyPr>
          <a:lstStyle/>
          <a:p>
            <a:r>
              <a:rPr lang="en-US" dirty="0" err="1" smtClean="0">
                <a:solidFill>
                  <a:schemeClr val="accent6">
                    <a:lumMod val="75000"/>
                  </a:schemeClr>
                </a:solidFill>
              </a:rPr>
              <a:t>Akoglu</a:t>
            </a:r>
            <a:r>
              <a:rPr lang="en-US" dirty="0" smtClean="0">
                <a:solidFill>
                  <a:schemeClr val="accent6">
                    <a:lumMod val="75000"/>
                  </a:schemeClr>
                </a:solidFill>
              </a:rPr>
              <a:t> et al, ASC’10</a:t>
            </a:r>
            <a:endParaRPr lang="en-US" dirty="0"/>
          </a:p>
        </p:txBody>
      </p:sp>
    </p:spTree>
    <p:extLst>
      <p:ext uri="{BB962C8B-B14F-4D97-AF65-F5344CB8AC3E}">
        <p14:creationId xmlns:p14="http://schemas.microsoft.com/office/powerpoint/2010/main" val="15178699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296400" cy="1143000"/>
          </a:xfrm>
        </p:spPr>
        <p:txBody>
          <a:bodyPr>
            <a:normAutofit fontScale="90000"/>
          </a:bodyPr>
          <a:lstStyle/>
          <a:p>
            <a:r>
              <a:rPr lang="en-US" dirty="0" smtClean="0"/>
              <a:t>MDL for Graph Partitioning and Outlier Edge Detection</a:t>
            </a:r>
            <a:endParaRPr lang="en-US" dirty="0"/>
          </a:p>
        </p:txBody>
      </p:sp>
      <p:sp>
        <p:nvSpPr>
          <p:cNvPr id="3" name="Slide Number Placeholder 2"/>
          <p:cNvSpPr>
            <a:spLocks noGrp="1"/>
          </p:cNvSpPr>
          <p:nvPr>
            <p:ph type="sldNum" sz="quarter" idx="12"/>
          </p:nvPr>
        </p:nvSpPr>
        <p:spPr/>
        <p:txBody>
          <a:bodyPr/>
          <a:lstStyle/>
          <a:p>
            <a:fld id="{8D4A95AB-7B14-4CE2-8EF6-8DDF97F0F3DA}" type="slidenum">
              <a:rPr lang="en-US" smtClean="0"/>
              <a:pPr/>
              <a:t>12</a:t>
            </a:fld>
            <a:endParaRPr lang="en-US"/>
          </a:p>
        </p:txBody>
      </p:sp>
      <p:sp>
        <p:nvSpPr>
          <p:cNvPr id="5" name="Footer Placeholder 4"/>
          <p:cNvSpPr>
            <a:spLocks noGrp="1"/>
          </p:cNvSpPr>
          <p:nvPr>
            <p:ph type="ftr" sz="quarter" idx="3"/>
          </p:nvPr>
        </p:nvSpPr>
        <p:spPr/>
        <p:txBody>
          <a:bodyPr/>
          <a:lstStyle/>
          <a:p>
            <a:r>
              <a:rPr lang="en-US" smtClean="0"/>
              <a:t>gmanish@microsoft.com, jing@buffalo.edu, charu@us.ibm.com, hanj@cs.uiuc.edu</a:t>
            </a:r>
            <a:endParaRPr lang="en-US" dirty="0"/>
          </a:p>
        </p:txBody>
      </p:sp>
      <p:pic>
        <p:nvPicPr>
          <p:cNvPr id="6" name="Picture 5" descr="pz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2924" y="1144589"/>
            <a:ext cx="1909763" cy="182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pz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2924" y="1143001"/>
            <a:ext cx="1909763" cy="182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7"/>
          <p:cNvSpPr>
            <a:spLocks noChangeArrowheads="1"/>
          </p:cNvSpPr>
          <p:nvPr/>
        </p:nvSpPr>
        <p:spPr bwMode="auto">
          <a:xfrm>
            <a:off x="4022724" y="1828801"/>
            <a:ext cx="1371600" cy="304800"/>
          </a:xfrm>
          <a:prstGeom prst="rightArrow">
            <a:avLst>
              <a:gd name="adj1" fmla="val 50000"/>
              <a:gd name="adj2" fmla="val 112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Rectangle 10"/>
          <p:cNvSpPr>
            <a:spLocks noChangeArrowheads="1"/>
          </p:cNvSpPr>
          <p:nvPr/>
        </p:nvSpPr>
        <p:spPr bwMode="auto">
          <a:xfrm>
            <a:off x="5470524" y="1143001"/>
            <a:ext cx="304800" cy="1828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Text Box 12"/>
          <p:cNvSpPr txBox="1">
            <a:spLocks noChangeArrowheads="1"/>
          </p:cNvSpPr>
          <p:nvPr/>
        </p:nvSpPr>
        <p:spPr bwMode="auto">
          <a:xfrm>
            <a:off x="2003424" y="2819400"/>
            <a:ext cx="1752600" cy="3968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People</a:t>
            </a:r>
          </a:p>
        </p:txBody>
      </p:sp>
      <p:sp>
        <p:nvSpPr>
          <p:cNvPr id="11" name="Text Box 13"/>
          <p:cNvSpPr txBox="1">
            <a:spLocks noChangeArrowheads="1"/>
          </p:cNvSpPr>
          <p:nvPr/>
        </p:nvSpPr>
        <p:spPr bwMode="auto">
          <a:xfrm rot="16200000">
            <a:off x="868362" y="1782763"/>
            <a:ext cx="1828800" cy="3968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People</a:t>
            </a:r>
          </a:p>
        </p:txBody>
      </p:sp>
      <p:sp>
        <p:nvSpPr>
          <p:cNvPr id="12" name="Text Box 14"/>
          <p:cNvSpPr txBox="1">
            <a:spLocks noChangeArrowheads="1"/>
          </p:cNvSpPr>
          <p:nvPr/>
        </p:nvSpPr>
        <p:spPr bwMode="auto">
          <a:xfrm>
            <a:off x="5737224" y="2819400"/>
            <a:ext cx="1905000" cy="3968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People Groups</a:t>
            </a:r>
          </a:p>
        </p:txBody>
      </p:sp>
      <p:sp>
        <p:nvSpPr>
          <p:cNvPr id="13" name="Text Box 15"/>
          <p:cNvSpPr txBox="1">
            <a:spLocks noChangeArrowheads="1"/>
          </p:cNvSpPr>
          <p:nvPr/>
        </p:nvSpPr>
        <p:spPr bwMode="auto">
          <a:xfrm rot="16200000">
            <a:off x="6773862" y="1973262"/>
            <a:ext cx="190500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People Groups</a:t>
            </a:r>
          </a:p>
        </p:txBody>
      </p:sp>
      <p:sp>
        <p:nvSpPr>
          <p:cNvPr id="14" name="Rectangle 13"/>
          <p:cNvSpPr/>
          <p:nvPr/>
        </p:nvSpPr>
        <p:spPr>
          <a:xfrm>
            <a:off x="6753602" y="0"/>
            <a:ext cx="2390398" cy="369332"/>
          </a:xfrm>
          <a:prstGeom prst="rect">
            <a:avLst/>
          </a:prstGeom>
        </p:spPr>
        <p:txBody>
          <a:bodyPr wrap="none">
            <a:spAutoFit/>
          </a:bodyPr>
          <a:lstStyle/>
          <a:p>
            <a:r>
              <a:rPr lang="en-US" dirty="0" err="1" smtClean="0">
                <a:solidFill>
                  <a:schemeClr val="accent6">
                    <a:lumMod val="75000"/>
                  </a:schemeClr>
                </a:solidFill>
                <a:latin typeface="CMR9"/>
              </a:rPr>
              <a:t>Chakrabarti</a:t>
            </a:r>
            <a:r>
              <a:rPr lang="en-US" dirty="0" smtClean="0">
                <a:solidFill>
                  <a:schemeClr val="accent6">
                    <a:lumMod val="75000"/>
                  </a:schemeClr>
                </a:solidFill>
                <a:latin typeface="CMR9"/>
              </a:rPr>
              <a:t> PKDD’04</a:t>
            </a:r>
            <a:endParaRPr lang="en-US" dirty="0">
              <a:solidFill>
                <a:schemeClr val="accent6">
                  <a:lumMod val="75000"/>
                </a:schemeClr>
              </a:solidFill>
            </a:endParaRPr>
          </a:p>
        </p:txBody>
      </p:sp>
      <p:sp>
        <p:nvSpPr>
          <p:cNvPr id="15" name="Rectangle 14"/>
          <p:cNvSpPr/>
          <p:nvPr/>
        </p:nvSpPr>
        <p:spPr>
          <a:xfrm>
            <a:off x="228600" y="3048000"/>
            <a:ext cx="8724900" cy="1277273"/>
          </a:xfrm>
          <a:prstGeom prst="rect">
            <a:avLst/>
          </a:prstGeom>
        </p:spPr>
        <p:txBody>
          <a:bodyPr wrap="square">
            <a:spAutoFit/>
          </a:bodyPr>
          <a:lstStyle/>
          <a:p>
            <a:pPr>
              <a:spcBef>
                <a:spcPct val="50000"/>
              </a:spcBef>
            </a:pPr>
            <a:r>
              <a:rPr lang="en-US" sz="2000" b="1" dirty="0" smtClean="0">
                <a:solidFill>
                  <a:srgbClr val="FF0000"/>
                </a:solidFill>
              </a:rPr>
              <a:t>Goals</a:t>
            </a:r>
            <a:endParaRPr lang="en-US" sz="2000" b="1" dirty="0">
              <a:solidFill>
                <a:srgbClr val="FF0000"/>
              </a:solidFill>
            </a:endParaRPr>
          </a:p>
          <a:p>
            <a:pPr marL="285750" indent="-285750">
              <a:spcBef>
                <a:spcPct val="50000"/>
              </a:spcBef>
              <a:buFont typeface="Arial" panose="020B0604020202020204" pitchFamily="34" charset="0"/>
              <a:buChar char="•"/>
            </a:pPr>
            <a:r>
              <a:rPr lang="en-US" dirty="0" smtClean="0">
                <a:solidFill>
                  <a:srgbClr val="FF0000"/>
                </a:solidFill>
              </a:rPr>
              <a:t>[#</a:t>
            </a:r>
            <a:r>
              <a:rPr lang="en-US" dirty="0">
                <a:solidFill>
                  <a:srgbClr val="FF0000"/>
                </a:solidFill>
              </a:rPr>
              <a:t>1]</a:t>
            </a:r>
            <a:r>
              <a:rPr lang="en-US" dirty="0">
                <a:solidFill>
                  <a:srgbClr val="0000FF"/>
                </a:solidFill>
              </a:rPr>
              <a:t> Find groups (of people, species, proteins, etc.)</a:t>
            </a:r>
          </a:p>
          <a:p>
            <a:pPr marL="285750" indent="-285750">
              <a:spcBef>
                <a:spcPct val="50000"/>
              </a:spcBef>
              <a:buFont typeface="Arial" panose="020B0604020202020204" pitchFamily="34" charset="0"/>
              <a:buChar char="•"/>
            </a:pPr>
            <a:r>
              <a:rPr lang="en-US" dirty="0">
                <a:solidFill>
                  <a:srgbClr val="FF0000"/>
                </a:solidFill>
              </a:rPr>
              <a:t>[#2]</a:t>
            </a:r>
            <a:r>
              <a:rPr lang="en-US" dirty="0">
                <a:solidFill>
                  <a:srgbClr val="0000FF"/>
                </a:solidFill>
              </a:rPr>
              <a:t> Find outlier edges (“bridges”)</a:t>
            </a:r>
            <a:endParaRPr lang="en-US" dirty="0"/>
          </a:p>
        </p:txBody>
      </p:sp>
      <p:sp>
        <p:nvSpPr>
          <p:cNvPr id="27" name="Text Box 21"/>
          <p:cNvSpPr txBox="1">
            <a:spLocks noChangeArrowheads="1"/>
          </p:cNvSpPr>
          <p:nvPr/>
        </p:nvSpPr>
        <p:spPr bwMode="auto">
          <a:xfrm>
            <a:off x="342900" y="4700586"/>
            <a:ext cx="1447800" cy="711200"/>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dirty="0"/>
              <a:t>Good Clustering</a:t>
            </a:r>
          </a:p>
        </p:txBody>
      </p:sp>
      <p:sp>
        <p:nvSpPr>
          <p:cNvPr id="28" name="Text Box 22"/>
          <p:cNvSpPr txBox="1">
            <a:spLocks noChangeArrowheads="1"/>
          </p:cNvSpPr>
          <p:nvPr/>
        </p:nvSpPr>
        <p:spPr bwMode="auto">
          <a:xfrm>
            <a:off x="2171700" y="4395786"/>
            <a:ext cx="2514600" cy="1473200"/>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defRPr>
                <a:solidFill>
                  <a:schemeClr val="tx1"/>
                </a:solidFill>
                <a:latin typeface="Arial" panose="020B0604020202020204" pitchFamily="34" charset="0"/>
              </a:defRPr>
            </a:lvl1pPr>
            <a:lvl2pPr marL="800100" indent="-342900" algn="l">
              <a:defRPr>
                <a:solidFill>
                  <a:schemeClr val="tx1"/>
                </a:solidFill>
                <a:latin typeface="Arial" panose="020B0604020202020204" pitchFamily="34" charset="0"/>
              </a:defRPr>
            </a:lvl2pPr>
            <a:lvl3pPr marL="1257300" indent="-342900" algn="l">
              <a:defRPr>
                <a:solidFill>
                  <a:schemeClr val="tx1"/>
                </a:solidFill>
                <a:latin typeface="Arial" panose="020B0604020202020204" pitchFamily="34" charset="0"/>
              </a:defRPr>
            </a:lvl3pPr>
            <a:lvl4pPr marL="1714500" indent="-342900" algn="l">
              <a:defRPr>
                <a:solidFill>
                  <a:schemeClr val="tx1"/>
                </a:solidFill>
                <a:latin typeface="Arial" panose="020B0604020202020204" pitchFamily="34" charset="0"/>
              </a:defRPr>
            </a:lvl4pPr>
            <a:lvl5pPr marL="2171700" indent="-342900" algn="l">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a:spcBef>
                <a:spcPct val="50000"/>
              </a:spcBef>
              <a:buFontTx/>
              <a:buAutoNum type="arabicPeriod"/>
            </a:pPr>
            <a:r>
              <a:rPr lang="en-US" sz="2000"/>
              <a:t>Similar nodes are grouped together</a:t>
            </a:r>
          </a:p>
          <a:p>
            <a:pPr>
              <a:spcBef>
                <a:spcPct val="50000"/>
              </a:spcBef>
              <a:buFontTx/>
              <a:buAutoNum type="arabicPeriod"/>
            </a:pPr>
            <a:r>
              <a:rPr lang="en-US" sz="2000"/>
              <a:t>As few groups as necessary</a:t>
            </a:r>
          </a:p>
        </p:txBody>
      </p:sp>
      <p:sp>
        <p:nvSpPr>
          <p:cNvPr id="29" name="Text Box 23"/>
          <p:cNvSpPr txBox="1">
            <a:spLocks noChangeArrowheads="1"/>
          </p:cNvSpPr>
          <p:nvPr/>
        </p:nvSpPr>
        <p:spPr bwMode="auto">
          <a:xfrm>
            <a:off x="5067300" y="4624386"/>
            <a:ext cx="1828800" cy="1016000"/>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A </a:t>
            </a:r>
            <a:r>
              <a:rPr lang="en-US" sz="2000" i="1">
                <a:solidFill>
                  <a:srgbClr val="FF0000"/>
                </a:solidFill>
              </a:rPr>
              <a:t>few, homogeneous</a:t>
            </a:r>
            <a:r>
              <a:rPr lang="en-US" sz="2000"/>
              <a:t> blocks</a:t>
            </a:r>
          </a:p>
        </p:txBody>
      </p:sp>
      <p:sp>
        <p:nvSpPr>
          <p:cNvPr id="30" name="Text Box 24"/>
          <p:cNvSpPr txBox="1">
            <a:spLocks noChangeArrowheads="1"/>
          </p:cNvSpPr>
          <p:nvPr/>
        </p:nvSpPr>
        <p:spPr bwMode="auto">
          <a:xfrm>
            <a:off x="7277100" y="4751386"/>
            <a:ext cx="1752600" cy="711200"/>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Good Compression</a:t>
            </a:r>
          </a:p>
        </p:txBody>
      </p:sp>
      <p:sp>
        <p:nvSpPr>
          <p:cNvPr id="31" name="AutoShape 25"/>
          <p:cNvSpPr>
            <a:spLocks noChangeArrowheads="1"/>
          </p:cNvSpPr>
          <p:nvPr/>
        </p:nvSpPr>
        <p:spPr bwMode="auto">
          <a:xfrm>
            <a:off x="1790700" y="5005386"/>
            <a:ext cx="381000" cy="228600"/>
          </a:xfrm>
          <a:prstGeom prst="leftRightArrow">
            <a:avLst>
              <a:gd name="adj1" fmla="val 50000"/>
              <a:gd name="adj2" fmla="val 33333"/>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2" name="AutoShape 26"/>
          <p:cNvSpPr>
            <a:spLocks noChangeArrowheads="1"/>
          </p:cNvSpPr>
          <p:nvPr/>
        </p:nvSpPr>
        <p:spPr bwMode="auto">
          <a:xfrm>
            <a:off x="4686300" y="5005386"/>
            <a:ext cx="381000" cy="228600"/>
          </a:xfrm>
          <a:prstGeom prst="leftRightArrow">
            <a:avLst>
              <a:gd name="adj1" fmla="val 50000"/>
              <a:gd name="adj2" fmla="val 33333"/>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3" name="AutoShape 27"/>
          <p:cNvSpPr>
            <a:spLocks noChangeArrowheads="1"/>
          </p:cNvSpPr>
          <p:nvPr/>
        </p:nvSpPr>
        <p:spPr bwMode="auto">
          <a:xfrm>
            <a:off x="6896100" y="5005386"/>
            <a:ext cx="381000" cy="228600"/>
          </a:xfrm>
          <a:prstGeom prst="leftRightArrow">
            <a:avLst>
              <a:gd name="adj1" fmla="val 50000"/>
              <a:gd name="adj2" fmla="val 33333"/>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4" name="Line 28"/>
          <p:cNvSpPr>
            <a:spLocks noChangeShapeType="1"/>
          </p:cNvSpPr>
          <p:nvPr/>
        </p:nvSpPr>
        <p:spPr bwMode="auto">
          <a:xfrm>
            <a:off x="8115300" y="5538786"/>
            <a:ext cx="0" cy="5334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5" name="Line 29"/>
          <p:cNvSpPr>
            <a:spLocks noChangeShapeType="1"/>
          </p:cNvSpPr>
          <p:nvPr/>
        </p:nvSpPr>
        <p:spPr bwMode="auto">
          <a:xfrm flipH="1">
            <a:off x="1104900" y="6072186"/>
            <a:ext cx="70104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6" name="Line 30"/>
          <p:cNvSpPr>
            <a:spLocks noChangeShapeType="1"/>
          </p:cNvSpPr>
          <p:nvPr/>
        </p:nvSpPr>
        <p:spPr bwMode="auto">
          <a:xfrm flipV="1">
            <a:off x="1104900" y="5462586"/>
            <a:ext cx="0" cy="609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7" name="Text Box 31"/>
          <p:cNvSpPr txBox="1">
            <a:spLocks noChangeArrowheads="1"/>
          </p:cNvSpPr>
          <p:nvPr/>
        </p:nvSpPr>
        <p:spPr bwMode="auto">
          <a:xfrm>
            <a:off x="4052888" y="5745161"/>
            <a:ext cx="1319212" cy="544513"/>
          </a:xfrm>
          <a:prstGeom prst="rect">
            <a:avLst/>
          </a:prstGeom>
          <a:solidFill>
            <a:srgbClr val="FFCC00"/>
          </a:solid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sz="2800">
                <a:solidFill>
                  <a:srgbClr val="FF0000"/>
                </a:solidFill>
              </a:rPr>
              <a:t>implies</a:t>
            </a:r>
          </a:p>
        </p:txBody>
      </p:sp>
    </p:spTree>
    <p:extLst>
      <p:ext uri="{BB962C8B-B14F-4D97-AF65-F5344CB8AC3E}">
        <p14:creationId xmlns:p14="http://schemas.microsoft.com/office/powerpoint/2010/main" val="227556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Structural Outlier Detection</a:t>
            </a:r>
            <a:endParaRPr lang="en-US" sz="3600" dirty="0"/>
          </a:p>
        </p:txBody>
      </p:sp>
      <p:sp>
        <p:nvSpPr>
          <p:cNvPr id="3" name="Slide Number Placeholder 2"/>
          <p:cNvSpPr>
            <a:spLocks noGrp="1"/>
          </p:cNvSpPr>
          <p:nvPr>
            <p:ph type="sldNum" sz="quarter" idx="12"/>
          </p:nvPr>
        </p:nvSpPr>
        <p:spPr/>
        <p:txBody>
          <a:bodyPr/>
          <a:lstStyle/>
          <a:p>
            <a:fld id="{8D4A95AB-7B14-4CE2-8EF6-8DDF97F0F3DA}" type="slidenum">
              <a:rPr lang="en-US" smtClean="0"/>
              <a:pPr/>
              <a:t>120</a:t>
            </a:fld>
            <a:endParaRPr lang="en-US"/>
          </a:p>
        </p:txBody>
      </p:sp>
      <p:sp>
        <p:nvSpPr>
          <p:cNvPr id="4" name="Content Placeholder 3"/>
          <p:cNvSpPr>
            <a:spLocks noGrp="1"/>
          </p:cNvSpPr>
          <p:nvPr>
            <p:ph idx="13"/>
          </p:nvPr>
        </p:nvSpPr>
        <p:spPr/>
        <p:txBody>
          <a:bodyPr>
            <a:normAutofit fontScale="70000" lnSpcReduction="20000"/>
          </a:bodyPr>
          <a:lstStyle/>
          <a:p>
            <a:r>
              <a:rPr lang="en-US" dirty="0">
                <a:solidFill>
                  <a:schemeClr val="accent6">
                    <a:lumMod val="75000"/>
                  </a:schemeClr>
                </a:solidFill>
              </a:rPr>
              <a:t>[Aggarwal et al., 2011]</a:t>
            </a:r>
            <a:r>
              <a:rPr lang="en-US" dirty="0"/>
              <a:t> propose the problem of </a:t>
            </a:r>
            <a:r>
              <a:rPr lang="en-US" dirty="0">
                <a:solidFill>
                  <a:srgbClr val="00B050"/>
                </a:solidFill>
              </a:rPr>
              <a:t>structural outlier detection</a:t>
            </a:r>
            <a:r>
              <a:rPr lang="en-US" dirty="0"/>
              <a:t> in massive network </a:t>
            </a:r>
            <a:r>
              <a:rPr lang="en-US" dirty="0" smtClean="0"/>
              <a:t>streams</a:t>
            </a:r>
            <a:endParaRPr lang="en-US" dirty="0"/>
          </a:p>
          <a:p>
            <a:r>
              <a:rPr lang="en-US" dirty="0" smtClean="0"/>
              <a:t>Outliers are graph </a:t>
            </a:r>
            <a:r>
              <a:rPr lang="en-US" dirty="0"/>
              <a:t>objects which contain </a:t>
            </a:r>
            <a:r>
              <a:rPr lang="en-US" dirty="0" smtClean="0">
                <a:solidFill>
                  <a:srgbClr val="FF0000"/>
                </a:solidFill>
              </a:rPr>
              <a:t>unusual </a:t>
            </a:r>
            <a:r>
              <a:rPr lang="en-US" dirty="0">
                <a:solidFill>
                  <a:srgbClr val="FF0000"/>
                </a:solidFill>
              </a:rPr>
              <a:t>bridging </a:t>
            </a:r>
            <a:r>
              <a:rPr lang="en-US" dirty="0" smtClean="0">
                <a:solidFill>
                  <a:srgbClr val="FF0000"/>
                </a:solidFill>
              </a:rPr>
              <a:t>edges</a:t>
            </a:r>
            <a:endParaRPr lang="en-US" dirty="0">
              <a:solidFill>
                <a:srgbClr val="FF0000"/>
              </a:solidFill>
            </a:endParaRPr>
          </a:p>
          <a:p>
            <a:r>
              <a:rPr lang="en-US" dirty="0" smtClean="0"/>
              <a:t>The </a:t>
            </a:r>
            <a:r>
              <a:rPr lang="en-US" dirty="0"/>
              <a:t>network is </a:t>
            </a:r>
            <a:r>
              <a:rPr lang="en-US" dirty="0">
                <a:solidFill>
                  <a:srgbClr val="FFC000"/>
                </a:solidFill>
              </a:rPr>
              <a:t>dynamically partitioned </a:t>
            </a:r>
            <a:r>
              <a:rPr lang="en-US" dirty="0"/>
              <a:t>in order to construct statistically robust models of the connectivity </a:t>
            </a:r>
            <a:r>
              <a:rPr lang="en-US" dirty="0" smtClean="0"/>
              <a:t>behavior</a:t>
            </a:r>
            <a:endParaRPr lang="en-US" dirty="0"/>
          </a:p>
          <a:p>
            <a:r>
              <a:rPr lang="en-US" dirty="0"/>
              <a:t>For robustness, multiple such </a:t>
            </a:r>
            <a:r>
              <a:rPr lang="en-US" dirty="0" err="1"/>
              <a:t>partitionings</a:t>
            </a:r>
            <a:r>
              <a:rPr lang="en-US" dirty="0"/>
              <a:t> are </a:t>
            </a:r>
            <a:r>
              <a:rPr lang="en-US" dirty="0" smtClean="0"/>
              <a:t>maintained</a:t>
            </a:r>
            <a:endParaRPr lang="en-US" dirty="0"/>
          </a:p>
          <a:p>
            <a:r>
              <a:rPr lang="en-US" dirty="0"/>
              <a:t>These models are maintained with the use of an innovative </a:t>
            </a:r>
            <a:r>
              <a:rPr lang="en-US" dirty="0">
                <a:solidFill>
                  <a:srgbClr val="0070C0"/>
                </a:solidFill>
              </a:rPr>
              <a:t>reservoir sampling approach </a:t>
            </a:r>
            <a:r>
              <a:rPr lang="en-US" dirty="0"/>
              <a:t>for efficient structural compression of the underlying graph </a:t>
            </a:r>
            <a:r>
              <a:rPr lang="en-US" dirty="0" smtClean="0"/>
              <a:t>stream</a:t>
            </a:r>
            <a:endParaRPr lang="en-US" dirty="0"/>
          </a:p>
          <a:p>
            <a:r>
              <a:rPr lang="en-US" dirty="0"/>
              <a:t>Using these models, </a:t>
            </a:r>
            <a:r>
              <a:rPr lang="en-US" dirty="0">
                <a:solidFill>
                  <a:srgbClr val="1010B6"/>
                </a:solidFill>
              </a:rPr>
              <a:t>edge generation probability </a:t>
            </a:r>
            <a:r>
              <a:rPr lang="en-US" dirty="0"/>
              <a:t>is defined and then </a:t>
            </a:r>
            <a:r>
              <a:rPr lang="en-US" dirty="0">
                <a:solidFill>
                  <a:srgbClr val="1010B6"/>
                </a:solidFill>
              </a:rPr>
              <a:t>graph object likelihood fit </a:t>
            </a:r>
            <a:r>
              <a:rPr lang="en-US" dirty="0"/>
              <a:t>is defined as the geometric mean of the likelihood fits of its constituent </a:t>
            </a:r>
            <a:r>
              <a:rPr lang="en-US" dirty="0" smtClean="0"/>
              <a:t>edges</a:t>
            </a:r>
            <a:endParaRPr lang="en-US" dirty="0"/>
          </a:p>
          <a:p>
            <a:r>
              <a:rPr lang="en-US" dirty="0"/>
              <a:t>Those objects for which this fit is t standard deviations below the average of the likelihood probabilities of all objects received so far are reported as </a:t>
            </a:r>
            <a:r>
              <a:rPr lang="en-US" dirty="0" smtClean="0">
                <a:solidFill>
                  <a:srgbClr val="FF0000"/>
                </a:solidFill>
              </a:rPr>
              <a:t>outliers</a:t>
            </a:r>
            <a:endParaRPr lang="en-US" dirty="0">
              <a:solidFill>
                <a:srgbClr val="FF0000"/>
              </a:solidFill>
            </a:endParaRPr>
          </a:p>
        </p:txBody>
      </p:sp>
      <p:sp>
        <p:nvSpPr>
          <p:cNvPr id="5" name="Footer Placeholder 4"/>
          <p:cNvSpPr>
            <a:spLocks noGrp="1"/>
          </p:cNvSpPr>
          <p:nvPr>
            <p:ph type="ftr" sz="quarter" idx="3"/>
          </p:nvPr>
        </p:nvSpPr>
        <p:spPr/>
        <p:txBody>
          <a:bodyPr/>
          <a:lstStyle/>
          <a:p>
            <a:r>
              <a:rPr lang="en-US" smtClean="0"/>
              <a:t>gmanish@microsoft.com, jing@buffalo.edu, charu@us.ibm.com, hanj@cs.uiuc.edu</a:t>
            </a:r>
            <a:endParaRPr lang="en-US"/>
          </a:p>
        </p:txBody>
      </p:sp>
      <p:sp>
        <p:nvSpPr>
          <p:cNvPr id="6" name="Rectangle 5"/>
          <p:cNvSpPr/>
          <p:nvPr/>
        </p:nvSpPr>
        <p:spPr>
          <a:xfrm>
            <a:off x="6800025" y="43934"/>
            <a:ext cx="2343975" cy="369332"/>
          </a:xfrm>
          <a:prstGeom prst="rect">
            <a:avLst/>
          </a:prstGeom>
        </p:spPr>
        <p:txBody>
          <a:bodyPr wrap="none">
            <a:spAutoFit/>
          </a:bodyPr>
          <a:lstStyle/>
          <a:p>
            <a:r>
              <a:rPr lang="en-US" dirty="0">
                <a:solidFill>
                  <a:schemeClr val="accent6">
                    <a:lumMod val="75000"/>
                  </a:schemeClr>
                </a:solidFill>
              </a:rPr>
              <a:t>Aggarwal et </a:t>
            </a:r>
            <a:r>
              <a:rPr lang="en-US" dirty="0" smtClean="0">
                <a:solidFill>
                  <a:schemeClr val="accent6">
                    <a:lumMod val="75000"/>
                  </a:schemeClr>
                </a:solidFill>
              </a:rPr>
              <a:t>al, ICDE’11</a:t>
            </a:r>
            <a:endParaRPr lang="en-US" dirty="0"/>
          </a:p>
        </p:txBody>
      </p:sp>
    </p:spTree>
    <p:extLst>
      <p:ext uri="{BB962C8B-B14F-4D97-AF65-F5344CB8AC3E}">
        <p14:creationId xmlns:p14="http://schemas.microsoft.com/office/powerpoint/2010/main" val="328053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smtClean="0"/>
              <a:t>Graph Outliers in Graph Streams</a:t>
            </a:r>
            <a:endParaRPr lang="en-US" sz="3600"/>
          </a:p>
        </p:txBody>
      </p:sp>
      <p:sp>
        <p:nvSpPr>
          <p:cNvPr id="3" name="Slide Number Placeholder 2"/>
          <p:cNvSpPr>
            <a:spLocks noGrp="1"/>
          </p:cNvSpPr>
          <p:nvPr>
            <p:ph type="sldNum" sz="quarter" idx="12"/>
          </p:nvPr>
        </p:nvSpPr>
        <p:spPr/>
        <p:txBody>
          <a:bodyPr/>
          <a:lstStyle/>
          <a:p>
            <a:fld id="{8D4A95AB-7B14-4CE2-8EF6-8DDF97F0F3DA}" type="slidenum">
              <a:rPr lang="en-US" smtClean="0"/>
              <a:pPr/>
              <a:t>121</a:t>
            </a:fld>
            <a:endParaRPr lang="en-US"/>
          </a:p>
        </p:txBody>
      </p:sp>
      <p:sp>
        <p:nvSpPr>
          <p:cNvPr id="4" name="Content Placeholder 3"/>
          <p:cNvSpPr>
            <a:spLocks noGrp="1"/>
          </p:cNvSpPr>
          <p:nvPr>
            <p:ph idx="13"/>
          </p:nvPr>
        </p:nvSpPr>
        <p:spPr/>
        <p:txBody>
          <a:bodyPr>
            <a:normAutofit fontScale="62500" lnSpcReduction="20000"/>
          </a:bodyPr>
          <a:lstStyle/>
          <a:p>
            <a:r>
              <a:rPr lang="en-US">
                <a:solidFill>
                  <a:schemeClr val="accent6">
                    <a:lumMod val="75000"/>
                  </a:schemeClr>
                </a:solidFill>
              </a:rPr>
              <a:t>[Aggarwal et al., 2011]</a:t>
            </a:r>
            <a:r>
              <a:rPr lang="en-US"/>
              <a:t> discover graphs representing inter-disciplinary research papers as outliers from the DBLP dataset. They also discover movies with a cast from multiple countries as outliers from the IMDB </a:t>
            </a:r>
            <a:r>
              <a:rPr lang="en-US" smtClean="0"/>
              <a:t>dataset</a:t>
            </a:r>
          </a:p>
          <a:p>
            <a:r>
              <a:rPr lang="it-IT" smtClean="0">
                <a:solidFill>
                  <a:srgbClr val="1010B6"/>
                </a:solidFill>
              </a:rPr>
              <a:t>(DBLP) Yihong </a:t>
            </a:r>
            <a:r>
              <a:rPr lang="it-IT">
                <a:solidFill>
                  <a:srgbClr val="1010B6"/>
                </a:solidFill>
              </a:rPr>
              <a:t>Gong, Guido Proietti, </a:t>
            </a:r>
            <a:r>
              <a:rPr lang="it-IT" smtClean="0">
                <a:solidFill>
                  <a:srgbClr val="1010B6"/>
                </a:solidFill>
              </a:rPr>
              <a:t>Christos </a:t>
            </a:r>
            <a:r>
              <a:rPr lang="en-US" smtClean="0">
                <a:solidFill>
                  <a:srgbClr val="1010B6"/>
                </a:solidFill>
              </a:rPr>
              <a:t>Faloutsos</a:t>
            </a:r>
            <a:r>
              <a:rPr lang="en-US">
                <a:solidFill>
                  <a:srgbClr val="1010B6"/>
                </a:solidFill>
              </a:rPr>
              <a:t>, Image Indexing and Retrieval Based on </a:t>
            </a:r>
            <a:r>
              <a:rPr lang="en-US" smtClean="0">
                <a:solidFill>
                  <a:srgbClr val="1010B6"/>
                </a:solidFill>
              </a:rPr>
              <a:t>Human Perceptual </a:t>
            </a:r>
            <a:r>
              <a:rPr lang="en-US">
                <a:solidFill>
                  <a:srgbClr val="1010B6"/>
                </a:solidFill>
              </a:rPr>
              <a:t>Color Clustering, CVPR 1998: </a:t>
            </a:r>
            <a:r>
              <a:rPr lang="en-US" smtClean="0">
                <a:solidFill>
                  <a:srgbClr val="1010B6"/>
                </a:solidFill>
              </a:rPr>
              <a:t>578-585</a:t>
            </a:r>
          </a:p>
          <a:p>
            <a:pPr lvl="1"/>
            <a:r>
              <a:rPr lang="en-US"/>
              <a:t>Yihong </a:t>
            </a:r>
            <a:r>
              <a:rPr lang="en-US" smtClean="0"/>
              <a:t>Gong: </a:t>
            </a:r>
            <a:r>
              <a:rPr lang="en-US"/>
              <a:t>computer vision and multimedia processing</a:t>
            </a:r>
            <a:endParaRPr lang="en-US" smtClean="0"/>
          </a:p>
          <a:p>
            <a:pPr lvl="1"/>
            <a:r>
              <a:rPr lang="en-US" smtClean="0"/>
              <a:t>Christos Faloutsos: </a:t>
            </a:r>
            <a:r>
              <a:rPr lang="en-US"/>
              <a:t>database and data </a:t>
            </a:r>
            <a:r>
              <a:rPr lang="en-US" smtClean="0"/>
              <a:t>mining</a:t>
            </a:r>
          </a:p>
          <a:p>
            <a:r>
              <a:rPr lang="it-IT" smtClean="0">
                <a:solidFill>
                  <a:srgbClr val="FF0000"/>
                </a:solidFill>
              </a:rPr>
              <a:t>(DBLP) Natasha </a:t>
            </a:r>
            <a:r>
              <a:rPr lang="it-IT">
                <a:solidFill>
                  <a:srgbClr val="FF0000"/>
                </a:solidFill>
              </a:rPr>
              <a:t>Alechina, Mehdi Dastani, </a:t>
            </a:r>
            <a:r>
              <a:rPr lang="it-IT" smtClean="0">
                <a:solidFill>
                  <a:srgbClr val="FF0000"/>
                </a:solidFill>
              </a:rPr>
              <a:t>Brian </a:t>
            </a:r>
            <a:r>
              <a:rPr lang="en-US" smtClean="0">
                <a:solidFill>
                  <a:srgbClr val="FF0000"/>
                </a:solidFill>
              </a:rPr>
              <a:t>Logan</a:t>
            </a:r>
            <a:r>
              <a:rPr lang="en-US">
                <a:solidFill>
                  <a:srgbClr val="FF0000"/>
                </a:solidFill>
              </a:rPr>
              <a:t>, John-Jules Ch Meyer, A Logic of Agent </a:t>
            </a:r>
            <a:r>
              <a:rPr lang="en-US" smtClean="0">
                <a:solidFill>
                  <a:srgbClr val="FF0000"/>
                </a:solidFill>
              </a:rPr>
              <a:t>Programs, AAAI </a:t>
            </a:r>
            <a:r>
              <a:rPr lang="en-US">
                <a:solidFill>
                  <a:srgbClr val="FF0000"/>
                </a:solidFill>
              </a:rPr>
              <a:t>2007: </a:t>
            </a:r>
            <a:r>
              <a:rPr lang="en-US" smtClean="0">
                <a:solidFill>
                  <a:srgbClr val="FF0000"/>
                </a:solidFill>
              </a:rPr>
              <a:t>795-800</a:t>
            </a:r>
          </a:p>
          <a:p>
            <a:pPr lvl="1"/>
            <a:r>
              <a:rPr lang="it-IT"/>
              <a:t>Natasha </a:t>
            </a:r>
            <a:r>
              <a:rPr lang="it-IT" smtClean="0"/>
              <a:t>Alechina: </a:t>
            </a:r>
            <a:r>
              <a:rPr lang="en-US"/>
              <a:t>United </a:t>
            </a:r>
            <a:r>
              <a:rPr lang="en-US" smtClean="0"/>
              <a:t>Kingdom</a:t>
            </a:r>
          </a:p>
          <a:p>
            <a:pPr lvl="1"/>
            <a:r>
              <a:rPr lang="en-US"/>
              <a:t> John-Jules Ch </a:t>
            </a:r>
            <a:r>
              <a:rPr lang="en-US" smtClean="0"/>
              <a:t>Meyer: Netherlands</a:t>
            </a:r>
          </a:p>
          <a:p>
            <a:r>
              <a:rPr lang="en-US" smtClean="0">
                <a:solidFill>
                  <a:srgbClr val="7030A0"/>
                </a:solidFill>
              </a:rPr>
              <a:t>(IMDB) </a:t>
            </a:r>
            <a:r>
              <a:rPr lang="en-US" i="1" smtClean="0">
                <a:solidFill>
                  <a:srgbClr val="7030A0"/>
                </a:solidFill>
              </a:rPr>
              <a:t>Movie </a:t>
            </a:r>
            <a:r>
              <a:rPr lang="en-US" i="1">
                <a:solidFill>
                  <a:srgbClr val="7030A0"/>
                </a:solidFill>
              </a:rPr>
              <a:t>Title: </a:t>
            </a:r>
            <a:r>
              <a:rPr lang="en-US">
                <a:solidFill>
                  <a:srgbClr val="7030A0"/>
                </a:solidFill>
              </a:rPr>
              <a:t>Cradle 2 the Grave (2003</a:t>
            </a:r>
            <a:r>
              <a:rPr lang="en-US" smtClean="0">
                <a:solidFill>
                  <a:srgbClr val="7030A0"/>
                </a:solidFill>
              </a:rPr>
              <a:t>)</a:t>
            </a:r>
          </a:p>
          <a:p>
            <a:pPr lvl="1"/>
            <a:r>
              <a:rPr lang="en-US"/>
              <a:t>Jet </a:t>
            </a:r>
            <a:r>
              <a:rPr lang="en-US" smtClean="0"/>
              <a:t>Li: Chinese actor</a:t>
            </a:r>
          </a:p>
          <a:p>
            <a:pPr lvl="1"/>
            <a:r>
              <a:rPr lang="en-US"/>
              <a:t>DMX (I</a:t>
            </a:r>
            <a:r>
              <a:rPr lang="en-US" smtClean="0"/>
              <a:t>): American actor</a:t>
            </a:r>
          </a:p>
          <a:p>
            <a:endParaRPr lang="en-US"/>
          </a:p>
          <a:p>
            <a:endParaRPr lang="en-US"/>
          </a:p>
        </p:txBody>
      </p:sp>
      <p:sp>
        <p:nvSpPr>
          <p:cNvPr id="5" name="Footer Placeholder 4"/>
          <p:cNvSpPr>
            <a:spLocks noGrp="1"/>
          </p:cNvSpPr>
          <p:nvPr>
            <p:ph type="ftr" sz="quarter" idx="3"/>
          </p:nvPr>
        </p:nvSpPr>
        <p:spPr/>
        <p:txBody>
          <a:bodyPr/>
          <a:lstStyle/>
          <a:p>
            <a:r>
              <a:rPr lang="en-US" smtClean="0"/>
              <a:t>gmanish@microsoft.com, jing@buffalo.edu, charu@us.ibm.com, hanj@cs.uiuc.edu</a:t>
            </a:r>
            <a:endParaRPr lang="en-US"/>
          </a:p>
        </p:txBody>
      </p:sp>
    </p:spTree>
    <p:extLst>
      <p:ext uri="{BB962C8B-B14F-4D97-AF65-F5344CB8AC3E}">
        <p14:creationId xmlns:p14="http://schemas.microsoft.com/office/powerpoint/2010/main" val="447906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Tutorial Outline</a:t>
            </a:r>
            <a:endParaRPr lang="en-US" dirty="0"/>
          </a:p>
        </p:txBody>
      </p:sp>
      <p:sp>
        <p:nvSpPr>
          <p:cNvPr id="3" name="Slide Number Placeholder 2"/>
          <p:cNvSpPr>
            <a:spLocks noGrp="1"/>
          </p:cNvSpPr>
          <p:nvPr>
            <p:ph type="sldNum" sz="quarter" idx="12"/>
          </p:nvPr>
        </p:nvSpPr>
        <p:spPr/>
        <p:txBody>
          <a:bodyPr/>
          <a:lstStyle/>
          <a:p>
            <a:fld id="{8D4A95AB-7B14-4CE2-8EF6-8DDF97F0F3DA}" type="slidenum">
              <a:rPr lang="en-US" smtClean="0"/>
              <a:pPr/>
              <a:t>122</a:t>
            </a:fld>
            <a:endParaRPr lang="en-US"/>
          </a:p>
        </p:txBody>
      </p:sp>
      <p:sp>
        <p:nvSpPr>
          <p:cNvPr id="9" name="Content Placeholder 8"/>
          <p:cNvSpPr>
            <a:spLocks noGrp="1"/>
          </p:cNvSpPr>
          <p:nvPr>
            <p:ph idx="13"/>
          </p:nvPr>
        </p:nvSpPr>
        <p:spPr/>
        <p:txBody>
          <a:bodyPr>
            <a:normAutofit/>
          </a:bodyPr>
          <a:lstStyle/>
          <a:p>
            <a:r>
              <a:rPr lang="en-US" dirty="0" smtClean="0"/>
              <a:t>Introduction [10 min]</a:t>
            </a:r>
          </a:p>
          <a:p>
            <a:r>
              <a:rPr lang="en-US" dirty="0" smtClean="0"/>
              <a:t>Static Graph Outlier Detection Algorithms [45 min]</a:t>
            </a:r>
          </a:p>
          <a:p>
            <a:r>
              <a:rPr lang="en-US" dirty="0"/>
              <a:t>Break [10 min</a:t>
            </a:r>
            <a:r>
              <a:rPr lang="en-US" dirty="0" smtClean="0"/>
              <a:t>]</a:t>
            </a:r>
          </a:p>
          <a:p>
            <a:r>
              <a:rPr lang="en-US" dirty="0" smtClean="0"/>
              <a:t>Dynamic </a:t>
            </a:r>
            <a:r>
              <a:rPr lang="en-US" dirty="0"/>
              <a:t>Graph Outlier Detection </a:t>
            </a:r>
            <a:r>
              <a:rPr lang="en-US" dirty="0" smtClean="0"/>
              <a:t>Algorithms [45 min]</a:t>
            </a:r>
            <a:endParaRPr lang="en-US" dirty="0"/>
          </a:p>
          <a:p>
            <a:r>
              <a:rPr lang="en-US" b="1" dirty="0" smtClean="0">
                <a:solidFill>
                  <a:srgbClr val="7030A0"/>
                </a:solidFill>
              </a:rPr>
              <a:t>Summary</a:t>
            </a:r>
            <a:r>
              <a:rPr lang="en-US" b="1" dirty="0" smtClean="0"/>
              <a:t> [10 min]</a:t>
            </a:r>
            <a:endParaRPr lang="en-US" b="1" dirty="0"/>
          </a:p>
        </p:txBody>
      </p:sp>
      <p:sp>
        <p:nvSpPr>
          <p:cNvPr id="5" name="Footer Placeholder 4"/>
          <p:cNvSpPr>
            <a:spLocks noGrp="1"/>
          </p:cNvSpPr>
          <p:nvPr>
            <p:ph type="ftr" sz="quarter" idx="3"/>
          </p:nvPr>
        </p:nvSpPr>
        <p:spPr/>
        <p:txBody>
          <a:bodyPr/>
          <a:lstStyle/>
          <a:p>
            <a:r>
              <a:rPr lang="en-US" smtClean="0"/>
              <a:t>gmanish@microsoft.com, jing@buffalo.edu, charu@us.ibm.com, hanj@cs.uiuc.edu</a:t>
            </a:r>
            <a:endParaRPr lang="en-US" dirty="0"/>
          </a:p>
        </p:txBody>
      </p:sp>
    </p:spTree>
    <p:extLst>
      <p:ext uri="{BB962C8B-B14F-4D97-AF65-F5344CB8AC3E}">
        <p14:creationId xmlns:p14="http://schemas.microsoft.com/office/powerpoint/2010/main" val="1255804060"/>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Summary</a:t>
            </a:r>
            <a:endParaRPr lang="en-US" dirty="0"/>
          </a:p>
        </p:txBody>
      </p:sp>
      <p:sp>
        <p:nvSpPr>
          <p:cNvPr id="3" name="Slide Number Placeholder 2"/>
          <p:cNvSpPr>
            <a:spLocks noGrp="1"/>
          </p:cNvSpPr>
          <p:nvPr>
            <p:ph type="sldNum" sz="quarter" idx="12"/>
          </p:nvPr>
        </p:nvSpPr>
        <p:spPr/>
        <p:txBody>
          <a:bodyPr/>
          <a:lstStyle/>
          <a:p>
            <a:fld id="{8D4A95AB-7B14-4CE2-8EF6-8DDF97F0F3DA}" type="slidenum">
              <a:rPr lang="en-US" smtClean="0"/>
              <a:pPr/>
              <a:t>123</a:t>
            </a:fld>
            <a:endParaRPr lang="en-US"/>
          </a:p>
        </p:txBody>
      </p:sp>
      <p:sp>
        <p:nvSpPr>
          <p:cNvPr id="4" name="Content Placeholder 3"/>
          <p:cNvSpPr>
            <a:spLocks noGrp="1"/>
          </p:cNvSpPr>
          <p:nvPr>
            <p:ph idx="13"/>
          </p:nvPr>
        </p:nvSpPr>
        <p:spPr>
          <a:xfrm>
            <a:off x="457200" y="1219200"/>
            <a:ext cx="8229600" cy="4906963"/>
          </a:xfrm>
        </p:spPr>
        <p:txBody>
          <a:bodyPr>
            <a:normAutofit fontScale="62500" lnSpcReduction="20000"/>
          </a:bodyPr>
          <a:lstStyle/>
          <a:p>
            <a:r>
              <a:rPr lang="en-US" dirty="0" smtClean="0">
                <a:solidFill>
                  <a:srgbClr val="FF0000"/>
                </a:solidFill>
              </a:rPr>
              <a:t>Static Graph Outlier Detection Algorithms</a:t>
            </a:r>
          </a:p>
          <a:p>
            <a:pPr lvl="1"/>
            <a:r>
              <a:rPr lang="en-US" dirty="0">
                <a:solidFill>
                  <a:srgbClr val="00B050"/>
                </a:solidFill>
              </a:rPr>
              <a:t>Minimum Description </a:t>
            </a:r>
            <a:r>
              <a:rPr lang="en-US" dirty="0" smtClean="0">
                <a:solidFill>
                  <a:srgbClr val="00B050"/>
                </a:solidFill>
              </a:rPr>
              <a:t>Length</a:t>
            </a:r>
          </a:p>
          <a:p>
            <a:pPr lvl="2"/>
            <a:r>
              <a:rPr lang="en-US" dirty="0" smtClean="0">
                <a:solidFill>
                  <a:srgbClr val="00B0F0"/>
                </a:solidFill>
              </a:rPr>
              <a:t>Outlier Edge Detection, GBAD, Entropy Measures of Graph Regularity, Structural Anomalies</a:t>
            </a:r>
            <a:endParaRPr lang="en-US" dirty="0">
              <a:solidFill>
                <a:srgbClr val="00B0F0"/>
              </a:solidFill>
            </a:endParaRPr>
          </a:p>
          <a:p>
            <a:pPr lvl="1"/>
            <a:r>
              <a:rPr lang="en-US" dirty="0">
                <a:solidFill>
                  <a:srgbClr val="00B050"/>
                </a:solidFill>
              </a:rPr>
              <a:t>Ego-net </a:t>
            </a:r>
            <a:r>
              <a:rPr lang="en-US" dirty="0" smtClean="0">
                <a:solidFill>
                  <a:srgbClr val="00B050"/>
                </a:solidFill>
              </a:rPr>
              <a:t>Metrics</a:t>
            </a:r>
          </a:p>
          <a:p>
            <a:pPr lvl="2"/>
            <a:r>
              <a:rPr lang="en-US" dirty="0" err="1" smtClean="0">
                <a:solidFill>
                  <a:srgbClr val="00B0F0"/>
                </a:solidFill>
              </a:rPr>
              <a:t>OddBall</a:t>
            </a:r>
            <a:r>
              <a:rPr lang="en-US" dirty="0" smtClean="0">
                <a:solidFill>
                  <a:srgbClr val="00B0F0"/>
                </a:solidFill>
              </a:rPr>
              <a:t>, LOADED</a:t>
            </a:r>
            <a:endParaRPr lang="en-US" dirty="0">
              <a:solidFill>
                <a:srgbClr val="00B0F0"/>
              </a:solidFill>
            </a:endParaRPr>
          </a:p>
          <a:p>
            <a:pPr lvl="1"/>
            <a:r>
              <a:rPr lang="en-US" dirty="0">
                <a:solidFill>
                  <a:srgbClr val="00B050"/>
                </a:solidFill>
              </a:rPr>
              <a:t>Random </a:t>
            </a:r>
            <a:r>
              <a:rPr lang="en-US" dirty="0" smtClean="0">
                <a:solidFill>
                  <a:srgbClr val="00B050"/>
                </a:solidFill>
              </a:rPr>
              <a:t>Walks</a:t>
            </a:r>
          </a:p>
          <a:p>
            <a:pPr lvl="2"/>
            <a:r>
              <a:rPr lang="en-US" dirty="0" smtClean="0">
                <a:solidFill>
                  <a:srgbClr val="00B0F0"/>
                </a:solidFill>
              </a:rPr>
              <a:t>General Graphs, Bipartite Graphs</a:t>
            </a:r>
            <a:endParaRPr lang="en-US" dirty="0">
              <a:solidFill>
                <a:srgbClr val="00B0F0"/>
              </a:solidFill>
            </a:endParaRPr>
          </a:p>
          <a:p>
            <a:pPr lvl="1"/>
            <a:r>
              <a:rPr lang="en-US" dirty="0">
                <a:solidFill>
                  <a:srgbClr val="00B050"/>
                </a:solidFill>
              </a:rPr>
              <a:t>Random Field </a:t>
            </a:r>
            <a:r>
              <a:rPr lang="en-US" dirty="0" smtClean="0">
                <a:solidFill>
                  <a:srgbClr val="00B050"/>
                </a:solidFill>
              </a:rPr>
              <a:t>Models</a:t>
            </a:r>
          </a:p>
          <a:p>
            <a:pPr lvl="2"/>
            <a:r>
              <a:rPr lang="en-US" dirty="0" smtClean="0">
                <a:solidFill>
                  <a:srgbClr val="00B0F0"/>
                </a:solidFill>
              </a:rPr>
              <a:t>Community Outliers and Outlier Links in Heterogeneous Networks</a:t>
            </a:r>
            <a:endParaRPr lang="en-US" dirty="0">
              <a:solidFill>
                <a:srgbClr val="00B0F0"/>
              </a:solidFill>
            </a:endParaRPr>
          </a:p>
          <a:p>
            <a:pPr lvl="1"/>
            <a:r>
              <a:rPr lang="en-US" dirty="0">
                <a:solidFill>
                  <a:srgbClr val="00B050"/>
                </a:solidFill>
              </a:rPr>
              <a:t>Outliers in Heterogeneous </a:t>
            </a:r>
            <a:r>
              <a:rPr lang="en-US" dirty="0" smtClean="0">
                <a:solidFill>
                  <a:srgbClr val="00B050"/>
                </a:solidFill>
              </a:rPr>
              <a:t>Networks</a:t>
            </a:r>
          </a:p>
          <a:p>
            <a:pPr lvl="2"/>
            <a:r>
              <a:rPr lang="en-US" dirty="0" smtClean="0">
                <a:solidFill>
                  <a:srgbClr val="00B0F0"/>
                </a:solidFill>
              </a:rPr>
              <a:t>Clique outliers and Community Distribution Outliers</a:t>
            </a:r>
            <a:endParaRPr lang="en-US" dirty="0">
              <a:solidFill>
                <a:srgbClr val="00B0F0"/>
              </a:solidFill>
            </a:endParaRPr>
          </a:p>
          <a:p>
            <a:r>
              <a:rPr lang="en-US" dirty="0" smtClean="0">
                <a:solidFill>
                  <a:srgbClr val="FF0000"/>
                </a:solidFill>
              </a:rPr>
              <a:t>Dynamic </a:t>
            </a:r>
            <a:r>
              <a:rPr lang="en-US" dirty="0">
                <a:solidFill>
                  <a:srgbClr val="FF0000"/>
                </a:solidFill>
              </a:rPr>
              <a:t>Graph Outlier Detection </a:t>
            </a:r>
            <a:r>
              <a:rPr lang="en-US" dirty="0" smtClean="0">
                <a:solidFill>
                  <a:srgbClr val="FF0000"/>
                </a:solidFill>
              </a:rPr>
              <a:t>Algorithms</a:t>
            </a:r>
          </a:p>
          <a:p>
            <a:pPr lvl="1"/>
            <a:r>
              <a:rPr lang="en-US" dirty="0">
                <a:solidFill>
                  <a:srgbClr val="00B050"/>
                </a:solidFill>
              </a:rPr>
              <a:t>Graph </a:t>
            </a:r>
            <a:r>
              <a:rPr lang="en-US" dirty="0" smtClean="0">
                <a:solidFill>
                  <a:srgbClr val="00B050"/>
                </a:solidFill>
              </a:rPr>
              <a:t>Similarity</a:t>
            </a:r>
          </a:p>
          <a:p>
            <a:pPr lvl="2"/>
            <a:r>
              <a:rPr lang="en-US" dirty="0" smtClean="0">
                <a:solidFill>
                  <a:srgbClr val="00B0F0"/>
                </a:solidFill>
              </a:rPr>
              <a:t>Graph Similarity/Distance Metrics, Metric Forensics</a:t>
            </a:r>
            <a:endParaRPr lang="en-US" dirty="0">
              <a:solidFill>
                <a:srgbClr val="00B0F0"/>
              </a:solidFill>
            </a:endParaRPr>
          </a:p>
          <a:p>
            <a:pPr lvl="1"/>
            <a:r>
              <a:rPr lang="en-US" dirty="0">
                <a:solidFill>
                  <a:srgbClr val="00B050"/>
                </a:solidFill>
              </a:rPr>
              <a:t>Evolutionary Community Outlier </a:t>
            </a:r>
            <a:r>
              <a:rPr lang="en-US" dirty="0" smtClean="0">
                <a:solidFill>
                  <a:srgbClr val="00B050"/>
                </a:solidFill>
              </a:rPr>
              <a:t>Detection</a:t>
            </a:r>
          </a:p>
          <a:p>
            <a:pPr lvl="2"/>
            <a:r>
              <a:rPr lang="en-US" dirty="0" smtClean="0">
                <a:solidFill>
                  <a:srgbClr val="00B0F0"/>
                </a:solidFill>
              </a:rPr>
              <a:t>Evolutionary Community Outliers, Community Trend Outliers</a:t>
            </a:r>
            <a:endParaRPr lang="en-US" dirty="0">
              <a:solidFill>
                <a:srgbClr val="00B0F0"/>
              </a:solidFill>
            </a:endParaRPr>
          </a:p>
          <a:p>
            <a:pPr lvl="1"/>
            <a:r>
              <a:rPr lang="en-US" dirty="0">
                <a:solidFill>
                  <a:srgbClr val="00B050"/>
                </a:solidFill>
              </a:rPr>
              <a:t>Online Graph Outlier </a:t>
            </a:r>
            <a:r>
              <a:rPr lang="en-US" dirty="0" smtClean="0">
                <a:solidFill>
                  <a:srgbClr val="00B050"/>
                </a:solidFill>
              </a:rPr>
              <a:t>Detection</a:t>
            </a:r>
          </a:p>
          <a:p>
            <a:pPr lvl="2"/>
            <a:r>
              <a:rPr lang="en-US" dirty="0" err="1" smtClean="0">
                <a:solidFill>
                  <a:srgbClr val="00B0F0"/>
                </a:solidFill>
              </a:rPr>
              <a:t>Eigenspace</a:t>
            </a:r>
            <a:r>
              <a:rPr lang="en-US" dirty="0">
                <a:solidFill>
                  <a:srgbClr val="00B0F0"/>
                </a:solidFill>
              </a:rPr>
              <a:t>-</a:t>
            </a:r>
            <a:r>
              <a:rPr lang="en-US" dirty="0" smtClean="0">
                <a:solidFill>
                  <a:srgbClr val="00B0F0"/>
                </a:solidFill>
              </a:rPr>
              <a:t>based Anomaly Detection,  Structural Outlier Detection</a:t>
            </a:r>
          </a:p>
          <a:p>
            <a:pPr lvl="2"/>
            <a:endParaRPr lang="en-US" dirty="0"/>
          </a:p>
          <a:p>
            <a:endParaRPr lang="en-US" dirty="0"/>
          </a:p>
        </p:txBody>
      </p:sp>
      <p:sp>
        <p:nvSpPr>
          <p:cNvPr id="5" name="Footer Placeholder 4"/>
          <p:cNvSpPr>
            <a:spLocks noGrp="1"/>
          </p:cNvSpPr>
          <p:nvPr>
            <p:ph type="ftr" sz="quarter" idx="3"/>
          </p:nvPr>
        </p:nvSpPr>
        <p:spPr/>
        <p:txBody>
          <a:bodyPr/>
          <a:lstStyle/>
          <a:p>
            <a:r>
              <a:rPr lang="en-US" dirty="0" smtClean="0"/>
              <a:t>gmanish@microsoft.com, jing@buffalo.edu, charu@us.ibm.com, hanj@cs.uiuc.edu</a:t>
            </a:r>
            <a:endParaRPr lang="en-US" dirty="0"/>
          </a:p>
        </p:txBody>
      </p:sp>
    </p:spTree>
    <p:extLst>
      <p:ext uri="{BB962C8B-B14F-4D97-AF65-F5344CB8AC3E}">
        <p14:creationId xmlns:p14="http://schemas.microsoft.com/office/powerpoint/2010/main" val="2783596218"/>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Further Reading</a:t>
            </a:r>
            <a:endParaRPr lang="en-US"/>
          </a:p>
        </p:txBody>
      </p:sp>
      <p:sp>
        <p:nvSpPr>
          <p:cNvPr id="3" name="Slide Number Placeholder 2"/>
          <p:cNvSpPr>
            <a:spLocks noGrp="1"/>
          </p:cNvSpPr>
          <p:nvPr>
            <p:ph type="sldNum" sz="quarter" idx="12"/>
          </p:nvPr>
        </p:nvSpPr>
        <p:spPr/>
        <p:txBody>
          <a:bodyPr/>
          <a:lstStyle/>
          <a:p>
            <a:fld id="{8D4A95AB-7B14-4CE2-8EF6-8DDF97F0F3DA}" type="slidenum">
              <a:rPr lang="en-US" smtClean="0"/>
              <a:pPr/>
              <a:t>124</a:t>
            </a:fld>
            <a:endParaRPr lang="en-US"/>
          </a:p>
        </p:txBody>
      </p:sp>
      <p:sp>
        <p:nvSpPr>
          <p:cNvPr id="4" name="Content Placeholder 3"/>
          <p:cNvSpPr>
            <a:spLocks noGrp="1"/>
          </p:cNvSpPr>
          <p:nvPr>
            <p:ph idx="13"/>
          </p:nvPr>
        </p:nvSpPr>
        <p:spPr>
          <a:xfrm>
            <a:off x="3276600" y="1371600"/>
            <a:ext cx="5410200" cy="4754563"/>
          </a:xfrm>
        </p:spPr>
        <p:txBody>
          <a:bodyPr>
            <a:normAutofit fontScale="92500" lnSpcReduction="20000"/>
          </a:bodyPr>
          <a:lstStyle/>
          <a:p>
            <a:r>
              <a:rPr lang="en-US" dirty="0">
                <a:solidFill>
                  <a:srgbClr val="FF0000"/>
                </a:solidFill>
              </a:rPr>
              <a:t>Outlier Analysis</a:t>
            </a:r>
            <a:r>
              <a:rPr lang="en-US" dirty="0"/>
              <a:t> (Springer) Authored by </a:t>
            </a:r>
            <a:r>
              <a:rPr lang="en-US" dirty="0" err="1"/>
              <a:t>Charu</a:t>
            </a:r>
            <a:r>
              <a:rPr lang="en-US" dirty="0"/>
              <a:t> Aggarwal, January </a:t>
            </a:r>
            <a:r>
              <a:rPr lang="en-US" dirty="0" smtClean="0"/>
              <a:t>2013</a:t>
            </a:r>
          </a:p>
          <a:p>
            <a:r>
              <a:rPr lang="en-US" dirty="0" smtClean="0">
                <a:solidFill>
                  <a:srgbClr val="FF0000"/>
                </a:solidFill>
              </a:rPr>
              <a:t>Survey</a:t>
            </a:r>
            <a:r>
              <a:rPr lang="en-US" dirty="0" smtClean="0"/>
              <a:t> on outlier detection for temporal data</a:t>
            </a:r>
          </a:p>
          <a:p>
            <a:pPr lvl="1"/>
            <a:r>
              <a:rPr lang="en-US" dirty="0" smtClean="0">
                <a:hlinkClick r:id="rId2"/>
              </a:rPr>
              <a:t>http</a:t>
            </a:r>
            <a:r>
              <a:rPr lang="en-US" dirty="0">
                <a:hlinkClick r:id="rId2"/>
              </a:rPr>
              <a:t>://</a:t>
            </a:r>
            <a:r>
              <a:rPr lang="en-US" dirty="0" smtClean="0">
                <a:hlinkClick r:id="rId2"/>
              </a:rPr>
              <a:t>dais.cs.uiuc.edu/manish/pub/gupta12_temporalOutlierDetectionSurvey.pdf</a:t>
            </a:r>
            <a:endParaRPr lang="en-US" dirty="0" smtClean="0"/>
          </a:p>
          <a:p>
            <a:r>
              <a:rPr lang="en-US" dirty="0" smtClean="0">
                <a:solidFill>
                  <a:srgbClr val="FF0000"/>
                </a:solidFill>
              </a:rPr>
              <a:t>SDM 2013 Tutorial </a:t>
            </a:r>
            <a:r>
              <a:rPr lang="en-US" dirty="0" smtClean="0"/>
              <a:t>on Outlier Detection for Temporal Data</a:t>
            </a:r>
          </a:p>
          <a:p>
            <a:pPr lvl="1"/>
            <a:r>
              <a:rPr lang="en-US" dirty="0">
                <a:hlinkClick r:id="rId3"/>
              </a:rPr>
              <a:t>http://</a:t>
            </a:r>
            <a:r>
              <a:rPr lang="en-US" dirty="0" smtClean="0">
                <a:hlinkClick r:id="rId3"/>
              </a:rPr>
              <a:t>dais.cs.uiuc.edu/manish/ppt/gupta13_sdmb.pptx</a:t>
            </a:r>
            <a:endParaRPr lang="en-US" dirty="0" smtClean="0"/>
          </a:p>
          <a:p>
            <a:pPr lvl="1"/>
            <a:endParaRPr lang="en-US" dirty="0"/>
          </a:p>
          <a:p>
            <a:endParaRPr lang="en-US" dirty="0"/>
          </a:p>
          <a:p>
            <a:endParaRPr lang="en-US" dirty="0" smtClean="0"/>
          </a:p>
          <a:p>
            <a:endParaRPr lang="en-US" dirty="0"/>
          </a:p>
        </p:txBody>
      </p:sp>
      <p:sp>
        <p:nvSpPr>
          <p:cNvPr id="5" name="Footer Placeholder 4"/>
          <p:cNvSpPr>
            <a:spLocks noGrp="1"/>
          </p:cNvSpPr>
          <p:nvPr>
            <p:ph type="ftr" sz="quarter" idx="3"/>
          </p:nvPr>
        </p:nvSpPr>
        <p:spPr/>
        <p:txBody>
          <a:bodyPr/>
          <a:lstStyle/>
          <a:p>
            <a:r>
              <a:rPr lang="en-US" smtClean="0"/>
              <a:t>gmanish@microsoft.com, jing@buffalo.edu, charu@us.ibm.com, hanj@cs.uiuc.edu</a:t>
            </a:r>
            <a:endParaRPr lang="en-US"/>
          </a:p>
        </p:txBody>
      </p:sp>
      <p:pic>
        <p:nvPicPr>
          <p:cNvPr id="18434" name="Picture 2" descr="http://charuaggarwal.net/out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371599"/>
            <a:ext cx="2667000" cy="4009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11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14600"/>
            <a:ext cx="9144000" cy="1143000"/>
          </a:xfrm>
        </p:spPr>
        <p:txBody>
          <a:bodyPr>
            <a:noAutofit/>
          </a:bodyPr>
          <a:lstStyle/>
          <a:p>
            <a:r>
              <a:rPr lang="en-US" dirty="0" smtClean="0"/>
              <a:t>Thanks!</a:t>
            </a:r>
            <a:endParaRPr lang="en-US" sz="3600" dirty="0"/>
          </a:p>
        </p:txBody>
      </p:sp>
      <p:sp>
        <p:nvSpPr>
          <p:cNvPr id="3" name="Slide Number Placeholder 2"/>
          <p:cNvSpPr>
            <a:spLocks noGrp="1"/>
          </p:cNvSpPr>
          <p:nvPr>
            <p:ph type="sldNum" sz="quarter" idx="12"/>
          </p:nvPr>
        </p:nvSpPr>
        <p:spPr/>
        <p:txBody>
          <a:bodyPr/>
          <a:lstStyle/>
          <a:p>
            <a:fld id="{8D4A95AB-7B14-4CE2-8EF6-8DDF97F0F3DA}" type="slidenum">
              <a:rPr lang="en-US" smtClean="0"/>
              <a:pPr/>
              <a:t>125</a:t>
            </a:fld>
            <a:endParaRPr lang="en-US"/>
          </a:p>
        </p:txBody>
      </p:sp>
      <p:sp>
        <p:nvSpPr>
          <p:cNvPr id="5" name="Footer Placeholder 4"/>
          <p:cNvSpPr>
            <a:spLocks noGrp="1"/>
          </p:cNvSpPr>
          <p:nvPr>
            <p:ph type="ftr" sz="quarter" idx="3"/>
          </p:nvPr>
        </p:nvSpPr>
        <p:spPr/>
        <p:txBody>
          <a:bodyPr/>
          <a:lstStyle/>
          <a:p>
            <a:r>
              <a:rPr lang="en-US" smtClean="0"/>
              <a:t>gmanish@microsoft.com, jing@buffalo.edu, charu@us.ibm.com, hanj@cs.uiuc.edu</a:t>
            </a:r>
            <a:endParaRPr lang="en-US"/>
          </a:p>
        </p:txBody>
      </p:sp>
    </p:spTree>
    <p:extLst>
      <p:ext uri="{BB962C8B-B14F-4D97-AF65-F5344CB8AC3E}">
        <p14:creationId xmlns:p14="http://schemas.microsoft.com/office/powerpoint/2010/main" val="291174833"/>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(1)</a:t>
            </a:r>
            <a:endParaRPr lang="en-US" dirty="0"/>
          </a:p>
        </p:txBody>
      </p:sp>
      <p:sp>
        <p:nvSpPr>
          <p:cNvPr id="3" name="Slide Number Placeholder 2"/>
          <p:cNvSpPr>
            <a:spLocks noGrp="1"/>
          </p:cNvSpPr>
          <p:nvPr>
            <p:ph type="sldNum" sz="quarter" idx="12"/>
          </p:nvPr>
        </p:nvSpPr>
        <p:spPr/>
        <p:txBody>
          <a:bodyPr/>
          <a:lstStyle/>
          <a:p>
            <a:fld id="{8D4A95AB-7B14-4CE2-8EF6-8DDF97F0F3DA}" type="slidenum">
              <a:rPr lang="en-US" smtClean="0"/>
              <a:pPr/>
              <a:t>126</a:t>
            </a:fld>
            <a:endParaRPr lang="en-US"/>
          </a:p>
        </p:txBody>
      </p:sp>
      <p:sp>
        <p:nvSpPr>
          <p:cNvPr id="4" name="Content Placeholder 3"/>
          <p:cNvSpPr>
            <a:spLocks noGrp="1"/>
          </p:cNvSpPr>
          <p:nvPr>
            <p:ph idx="13"/>
          </p:nvPr>
        </p:nvSpPr>
        <p:spPr/>
        <p:txBody>
          <a:bodyPr>
            <a:normAutofit fontScale="47500" lnSpcReduction="20000"/>
          </a:bodyPr>
          <a:lstStyle/>
          <a:p>
            <a:r>
              <a:rPr lang="en-US" dirty="0"/>
              <a:t>[AF10] L. </a:t>
            </a:r>
            <a:r>
              <a:rPr lang="en-US" dirty="0" err="1"/>
              <a:t>Akoglu</a:t>
            </a:r>
            <a:r>
              <a:rPr lang="en-US" dirty="0"/>
              <a:t> and C. </a:t>
            </a:r>
            <a:r>
              <a:rPr lang="en-US" dirty="0" err="1"/>
              <a:t>Faloutsos</a:t>
            </a:r>
            <a:r>
              <a:rPr lang="en-US" dirty="0"/>
              <a:t>. Event Detection in Time Series of Mobile Communication Graphs. In Proc. of the Army Science Conf., 2010. </a:t>
            </a:r>
          </a:p>
          <a:p>
            <a:r>
              <a:rPr lang="en-US" dirty="0"/>
              <a:t>[AMF10] Leman </a:t>
            </a:r>
            <a:r>
              <a:rPr lang="en-US" dirty="0" err="1"/>
              <a:t>Akoglu</a:t>
            </a:r>
            <a:r>
              <a:rPr lang="en-US" dirty="0"/>
              <a:t>, Mary </a:t>
            </a:r>
            <a:r>
              <a:rPr lang="en-US" dirty="0" err="1"/>
              <a:t>McGlohon</a:t>
            </a:r>
            <a:r>
              <a:rPr lang="en-US" dirty="0"/>
              <a:t>, and Christos </a:t>
            </a:r>
            <a:r>
              <a:rPr lang="en-US" dirty="0" err="1"/>
              <a:t>Faloutsos</a:t>
            </a:r>
            <a:r>
              <a:rPr lang="en-US" dirty="0"/>
              <a:t>. Oddball: Spotting anomalies in weighted graphs. In Proc. of the 14th Pacific-Asia Conf. on Advances in Knowledge Discovery and Data Mining (PAKDD), pages 410–421. Springer, 2010. </a:t>
            </a:r>
          </a:p>
          <a:p>
            <a:r>
              <a:rPr lang="en-US" dirty="0"/>
              <a:t>[AZY11] </a:t>
            </a:r>
            <a:r>
              <a:rPr lang="en-US" dirty="0" err="1"/>
              <a:t>Charu</a:t>
            </a:r>
            <a:r>
              <a:rPr lang="en-US" dirty="0"/>
              <a:t> C. Aggarwal, </a:t>
            </a:r>
            <a:r>
              <a:rPr lang="en-US" dirty="0" err="1"/>
              <a:t>Yuchen</a:t>
            </a:r>
            <a:r>
              <a:rPr lang="en-US" dirty="0"/>
              <a:t> Zhao, and Philip S. Yu. Outlier Detection in Graph Streams. In Proc. of the 27th Intl. Conf. on Data Engineering (ICDE), pages 399–409. IEEE Computer Society, 2011. </a:t>
            </a:r>
          </a:p>
          <a:p>
            <a:r>
              <a:rPr lang="en-US" dirty="0"/>
              <a:t>[Cha04] </a:t>
            </a:r>
            <a:r>
              <a:rPr lang="en-US" dirty="0" err="1"/>
              <a:t>Deepayan</a:t>
            </a:r>
            <a:r>
              <a:rPr lang="en-US" dirty="0"/>
              <a:t> </a:t>
            </a:r>
            <a:r>
              <a:rPr lang="en-US" dirty="0" err="1"/>
              <a:t>Chakrabarti</a:t>
            </a:r>
            <a:r>
              <a:rPr lang="en-US" dirty="0"/>
              <a:t>. </a:t>
            </a:r>
            <a:r>
              <a:rPr lang="en-US" dirty="0" err="1"/>
              <a:t>AutoPart</a:t>
            </a:r>
            <a:r>
              <a:rPr lang="en-US" dirty="0"/>
              <a:t>: Parameter-free Graph Partitioning and Outlier Detection. In Proc. of the 8th European Conf. on Principles and Practice of Knowledge Discovery in Databases (PKDD), pages 112–124, 2004. </a:t>
            </a:r>
          </a:p>
          <a:p>
            <a:r>
              <a:rPr lang="en-US" dirty="0"/>
              <a:t>[DBDK02] P. Dickinson, H. </a:t>
            </a:r>
            <a:r>
              <a:rPr lang="en-US" dirty="0" err="1"/>
              <a:t>Bunke</a:t>
            </a:r>
            <a:r>
              <a:rPr lang="en-US" dirty="0"/>
              <a:t>, A. </a:t>
            </a:r>
            <a:r>
              <a:rPr lang="en-US" dirty="0" err="1"/>
              <a:t>Dadej</a:t>
            </a:r>
            <a:r>
              <a:rPr lang="en-US" dirty="0"/>
              <a:t>, and M. </a:t>
            </a:r>
            <a:r>
              <a:rPr lang="en-US" dirty="0" err="1"/>
              <a:t>Kraetzl</a:t>
            </a:r>
            <a:r>
              <a:rPr lang="en-US" dirty="0"/>
              <a:t>. Median Graphs and Anomalous Change Detection in Communication Networks. In Proc. of the Intl. Conf. on Information, Decision and Control, pages 59–64, Feb 2002. </a:t>
            </a:r>
          </a:p>
          <a:p>
            <a:r>
              <a:rPr lang="en-US" dirty="0"/>
              <a:t>[DK03] P. Dickinson and M. </a:t>
            </a:r>
            <a:r>
              <a:rPr lang="en-US" dirty="0" err="1"/>
              <a:t>Kraetzl</a:t>
            </a:r>
            <a:r>
              <a:rPr lang="en-US" dirty="0"/>
              <a:t>. Novel Approaches in Modelling Dynamics of Networked Surveillance Environment. In Proc. of the 6th Intl. Conf. of Information Fusion, volume 1, pages 302–309, 2003. </a:t>
            </a:r>
          </a:p>
          <a:p>
            <a:r>
              <a:rPr lang="en-US" dirty="0"/>
              <a:t>[EH07] William </a:t>
            </a:r>
            <a:r>
              <a:rPr lang="en-US" dirty="0" err="1"/>
              <a:t>Eberle</a:t>
            </a:r>
            <a:r>
              <a:rPr lang="en-US" dirty="0"/>
              <a:t> and Lawrence Holder. Discovering structural anomalies in graph-based data. In Proc. of the 7th IEEE Intl. Conf. on Data Mining Workshops (ICDMW), pages 393–398, 2007. </a:t>
            </a:r>
          </a:p>
          <a:p>
            <a:r>
              <a:rPr lang="en-US" dirty="0"/>
              <a:t>[GAH11] Manish Gupta, </a:t>
            </a:r>
            <a:r>
              <a:rPr lang="en-US" dirty="0" err="1"/>
              <a:t>Charu</a:t>
            </a:r>
            <a:r>
              <a:rPr lang="en-US" dirty="0"/>
              <a:t> C. Aggarwal, and Jiawei Han. Finding Top-K Shortest Path Distance Changes in an Evolutionary Network. In Proc. of the 12th Intl. Conf. on Advances in Spatial and Temporal Databases (SSTD), pages 130–148, 2011. </a:t>
            </a:r>
          </a:p>
        </p:txBody>
      </p:sp>
      <p:sp>
        <p:nvSpPr>
          <p:cNvPr id="5" name="Footer Placeholder 4"/>
          <p:cNvSpPr>
            <a:spLocks noGrp="1"/>
          </p:cNvSpPr>
          <p:nvPr>
            <p:ph type="ftr" sz="quarter" idx="3"/>
          </p:nvPr>
        </p:nvSpPr>
        <p:spPr/>
        <p:txBody>
          <a:bodyPr/>
          <a:lstStyle/>
          <a:p>
            <a:r>
              <a:rPr lang="en-US" smtClean="0"/>
              <a:t>gmanish@microsoft.com, jing@buffalo.edu, charu@us.ibm.com, hanj@cs.uiuc.edu</a:t>
            </a:r>
            <a:endParaRPr lang="en-US" dirty="0"/>
          </a:p>
        </p:txBody>
      </p:sp>
    </p:spTree>
    <p:extLst>
      <p:ext uri="{BB962C8B-B14F-4D97-AF65-F5344CB8AC3E}">
        <p14:creationId xmlns:p14="http://schemas.microsoft.com/office/powerpoint/2010/main" val="3526904422"/>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(2)</a:t>
            </a:r>
            <a:endParaRPr lang="en-US" dirty="0"/>
          </a:p>
        </p:txBody>
      </p:sp>
      <p:sp>
        <p:nvSpPr>
          <p:cNvPr id="3" name="Slide Number Placeholder 2"/>
          <p:cNvSpPr>
            <a:spLocks noGrp="1"/>
          </p:cNvSpPr>
          <p:nvPr>
            <p:ph type="sldNum" sz="quarter" idx="12"/>
          </p:nvPr>
        </p:nvSpPr>
        <p:spPr/>
        <p:txBody>
          <a:bodyPr/>
          <a:lstStyle/>
          <a:p>
            <a:fld id="{8D4A95AB-7B14-4CE2-8EF6-8DDF97F0F3DA}" type="slidenum">
              <a:rPr lang="en-US" smtClean="0"/>
              <a:pPr/>
              <a:t>127</a:t>
            </a:fld>
            <a:endParaRPr lang="en-US"/>
          </a:p>
        </p:txBody>
      </p:sp>
      <p:sp>
        <p:nvSpPr>
          <p:cNvPr id="4" name="Content Placeholder 3"/>
          <p:cNvSpPr>
            <a:spLocks noGrp="1"/>
          </p:cNvSpPr>
          <p:nvPr>
            <p:ph idx="13"/>
          </p:nvPr>
        </p:nvSpPr>
        <p:spPr/>
        <p:txBody>
          <a:bodyPr>
            <a:normAutofit fontScale="40000" lnSpcReduction="20000"/>
          </a:bodyPr>
          <a:lstStyle/>
          <a:p>
            <a:r>
              <a:rPr lang="en-US" dirty="0"/>
              <a:t>[GAHS11] Manish Gupta, </a:t>
            </a:r>
            <a:r>
              <a:rPr lang="en-US" dirty="0" err="1"/>
              <a:t>Charu</a:t>
            </a:r>
            <a:r>
              <a:rPr lang="en-US" dirty="0"/>
              <a:t> C. Aggarwal, Jiawei Han, and </a:t>
            </a:r>
            <a:r>
              <a:rPr lang="en-US" dirty="0" err="1"/>
              <a:t>Yizhou</a:t>
            </a:r>
            <a:r>
              <a:rPr lang="en-US" dirty="0"/>
              <a:t> Sun. Evolutionary Clustering and Analysis of Bibliographic Networks. In Proc. of the 2011 Intl. Conf. on Advances in Social Networks Analysis and Mining (ASONAM), pages 63–70, 2011. </a:t>
            </a:r>
          </a:p>
          <a:p>
            <a:r>
              <a:rPr lang="en-US" dirty="0"/>
              <a:t>[GGSH12a] Manish Gupta, Jing </a:t>
            </a:r>
            <a:r>
              <a:rPr lang="en-US" dirty="0" err="1"/>
              <a:t>Gao</a:t>
            </a:r>
            <a:r>
              <a:rPr lang="en-US" dirty="0"/>
              <a:t>, </a:t>
            </a:r>
            <a:r>
              <a:rPr lang="en-US" dirty="0" err="1"/>
              <a:t>Yizhou</a:t>
            </a:r>
            <a:r>
              <a:rPr lang="en-US" dirty="0"/>
              <a:t> Sun, and Jiawei Han. Community Trend Outlier Detection using Soft Temporal Pattern Mining. In Proc. of the 2012 European Conf. on Machine Learning and Knowledge Discovery in Databases (ECML PKDD), pages 692–708, 2012. </a:t>
            </a:r>
          </a:p>
          <a:p>
            <a:r>
              <a:rPr lang="en-US" dirty="0"/>
              <a:t>[GGSH12b] Manish Gupta, Jing </a:t>
            </a:r>
            <a:r>
              <a:rPr lang="en-US" dirty="0" err="1"/>
              <a:t>Gao</a:t>
            </a:r>
            <a:r>
              <a:rPr lang="en-US" dirty="0"/>
              <a:t>, </a:t>
            </a:r>
            <a:r>
              <a:rPr lang="en-US" dirty="0" err="1"/>
              <a:t>Yizhou</a:t>
            </a:r>
            <a:r>
              <a:rPr lang="en-US" dirty="0"/>
              <a:t> Sun, and Jiawei Han. Integrating Community Matching and Outlier Detection for Mining Evolutionary Community Outliers. In Proc. of the 18th ACM Intl. Conf. on Knowledge Discovery and Data Mining (KDD), pages 859–867, 2012. </a:t>
            </a:r>
          </a:p>
          <a:p>
            <a:r>
              <a:rPr lang="en-US" dirty="0"/>
              <a:t>[GLF+10] Jing </a:t>
            </a:r>
            <a:r>
              <a:rPr lang="en-US" dirty="0" err="1"/>
              <a:t>Gao</a:t>
            </a:r>
            <a:r>
              <a:rPr lang="en-US" dirty="0"/>
              <a:t>, Feng Liang, Wei Fan, Chi Wang, </a:t>
            </a:r>
            <a:r>
              <a:rPr lang="en-US" dirty="0" err="1"/>
              <a:t>Yizhou</a:t>
            </a:r>
            <a:r>
              <a:rPr lang="en-US" dirty="0"/>
              <a:t> Sun, and Jiawei Han. On Community Outliers and their Efficient Detection in Information Networks. In Proc. of the 16th ACM Intl. Conf. on Knowledge Discovery and Data Mining (KDD), pages 813–822, 2010. 6 </a:t>
            </a:r>
          </a:p>
          <a:p>
            <a:r>
              <a:rPr lang="en-US" dirty="0"/>
              <a:t>[GOP04] </a:t>
            </a:r>
            <a:r>
              <a:rPr lang="en-US" dirty="0" err="1"/>
              <a:t>Amol</a:t>
            </a:r>
            <a:r>
              <a:rPr lang="en-US" dirty="0"/>
              <a:t> </a:t>
            </a:r>
            <a:r>
              <a:rPr lang="en-US" dirty="0" err="1"/>
              <a:t>Ghoting</a:t>
            </a:r>
            <a:r>
              <a:rPr lang="en-US" dirty="0"/>
              <a:t>, Matthew Eric </a:t>
            </a:r>
            <a:r>
              <a:rPr lang="en-US" dirty="0" err="1"/>
              <a:t>Otey</a:t>
            </a:r>
            <a:r>
              <a:rPr lang="en-US" dirty="0"/>
              <a:t>, and Srinivasan </a:t>
            </a:r>
            <a:r>
              <a:rPr lang="en-US" dirty="0" err="1"/>
              <a:t>Parthasarathy</a:t>
            </a:r>
            <a:r>
              <a:rPr lang="en-US" dirty="0"/>
              <a:t>. LOADED: Link-Based Outlier and Anomaly Detection in Evolving Data Sets. In Proc. of the 4th IEEE Intl. Conf. on Data Mining (ICDM), pages 387–390, 2004. </a:t>
            </a:r>
          </a:p>
          <a:p>
            <a:r>
              <a:rPr lang="en-US" dirty="0"/>
              <a:t>[HERF+10] Keith Henderson, Tina </a:t>
            </a:r>
            <a:r>
              <a:rPr lang="en-US" dirty="0" err="1"/>
              <a:t>Eliassi</a:t>
            </a:r>
            <a:r>
              <a:rPr lang="en-US" dirty="0"/>
              <a:t>-Rad, Christos </a:t>
            </a:r>
            <a:r>
              <a:rPr lang="en-US" dirty="0" err="1"/>
              <a:t>Faloutsos</a:t>
            </a:r>
            <a:r>
              <a:rPr lang="en-US" dirty="0"/>
              <a:t>, Leman </a:t>
            </a:r>
            <a:r>
              <a:rPr lang="en-US" dirty="0" err="1"/>
              <a:t>Akoglu</a:t>
            </a:r>
            <a:r>
              <a:rPr lang="en-US" dirty="0"/>
              <a:t>, Lei Li, </a:t>
            </a:r>
            <a:r>
              <a:rPr lang="en-US" dirty="0" err="1"/>
              <a:t>KojiMaruhashi</a:t>
            </a:r>
            <a:r>
              <a:rPr lang="en-US" dirty="0"/>
              <a:t>, B. Aditya Prakash, and </a:t>
            </a:r>
            <a:r>
              <a:rPr lang="en-US" dirty="0" err="1"/>
              <a:t>Hanghang</a:t>
            </a:r>
            <a:r>
              <a:rPr lang="en-US" dirty="0"/>
              <a:t> Tong. Metric Forensics: A Multi-level Approach for Mining Volatile Graphs. In Proc. of the 16th ACM SIGKDD Intl. Conf. on Knowledge Discovery and Data Mining (KDD), pages 163–172, 2010. </a:t>
            </a:r>
          </a:p>
          <a:p>
            <a:r>
              <a:rPr lang="en-US" dirty="0"/>
              <a:t>[IK04] Tsuyoshi ID´E and </a:t>
            </a:r>
            <a:r>
              <a:rPr lang="en-US" dirty="0" err="1"/>
              <a:t>Hisashi</a:t>
            </a:r>
            <a:r>
              <a:rPr lang="en-US" dirty="0"/>
              <a:t> KASHIMA. </a:t>
            </a:r>
            <a:r>
              <a:rPr lang="en-US" dirty="0" err="1"/>
              <a:t>Eigenspace</a:t>
            </a:r>
            <a:r>
              <a:rPr lang="en-US" dirty="0"/>
              <a:t>-based Anomaly Detection in Computer Systems. In Proc. of the 10th ACM Intl. Conf. on Knowledge Discovery and Data Mining (KDD), pages 440–449, 2004. </a:t>
            </a:r>
          </a:p>
          <a:p>
            <a:r>
              <a:rPr lang="en-US" dirty="0"/>
              <a:t>[KDD07] K. M. </a:t>
            </a:r>
            <a:r>
              <a:rPr lang="en-US" dirty="0" err="1"/>
              <a:t>Kapsabelis</a:t>
            </a:r>
            <a:r>
              <a:rPr lang="en-US" dirty="0"/>
              <a:t>, P. J. Dickinson, and K. </a:t>
            </a:r>
            <a:r>
              <a:rPr lang="en-US" dirty="0" err="1"/>
              <a:t>Dogancay</a:t>
            </a:r>
            <a:r>
              <a:rPr lang="en-US" dirty="0"/>
              <a:t>. Investigation of Graph Edit Distance Cost Functions for Detection of Network Anomalies. In Proc. of the 13th Biennial Computational Techniques and Applications Conf. (CTAC), volume 48, pages C436–C449, Oct 2007. </a:t>
            </a:r>
          </a:p>
        </p:txBody>
      </p:sp>
      <p:sp>
        <p:nvSpPr>
          <p:cNvPr id="5" name="Footer Placeholder 4"/>
          <p:cNvSpPr>
            <a:spLocks noGrp="1"/>
          </p:cNvSpPr>
          <p:nvPr>
            <p:ph type="ftr" sz="quarter" idx="3"/>
          </p:nvPr>
        </p:nvSpPr>
        <p:spPr/>
        <p:txBody>
          <a:bodyPr/>
          <a:lstStyle/>
          <a:p>
            <a:r>
              <a:rPr lang="en-US" smtClean="0"/>
              <a:t>gmanish@microsoft.com, jing@buffalo.edu, charu@us.ibm.com, hanj@cs.uiuc.edu</a:t>
            </a:r>
            <a:endParaRPr lang="en-US" dirty="0"/>
          </a:p>
        </p:txBody>
      </p:sp>
    </p:spTree>
    <p:extLst>
      <p:ext uri="{BB962C8B-B14F-4D97-AF65-F5344CB8AC3E}">
        <p14:creationId xmlns:p14="http://schemas.microsoft.com/office/powerpoint/2010/main" val="311320676"/>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(3)</a:t>
            </a:r>
            <a:endParaRPr lang="en-US" dirty="0"/>
          </a:p>
        </p:txBody>
      </p:sp>
      <p:sp>
        <p:nvSpPr>
          <p:cNvPr id="3" name="Slide Number Placeholder 2"/>
          <p:cNvSpPr>
            <a:spLocks noGrp="1"/>
          </p:cNvSpPr>
          <p:nvPr>
            <p:ph type="sldNum" sz="quarter" idx="12"/>
          </p:nvPr>
        </p:nvSpPr>
        <p:spPr/>
        <p:txBody>
          <a:bodyPr/>
          <a:lstStyle/>
          <a:p>
            <a:fld id="{8D4A95AB-7B14-4CE2-8EF6-8DDF97F0F3DA}" type="slidenum">
              <a:rPr lang="en-US" smtClean="0"/>
              <a:pPr/>
              <a:t>128</a:t>
            </a:fld>
            <a:endParaRPr lang="en-US"/>
          </a:p>
        </p:txBody>
      </p:sp>
      <p:sp>
        <p:nvSpPr>
          <p:cNvPr id="4" name="Content Placeholder 3"/>
          <p:cNvSpPr>
            <a:spLocks noGrp="1"/>
          </p:cNvSpPr>
          <p:nvPr>
            <p:ph idx="13"/>
          </p:nvPr>
        </p:nvSpPr>
        <p:spPr/>
        <p:txBody>
          <a:bodyPr>
            <a:normAutofit fontScale="47500" lnSpcReduction="20000"/>
          </a:bodyPr>
          <a:lstStyle/>
          <a:p>
            <a:r>
              <a:rPr lang="en-US" dirty="0"/>
              <a:t>[LYY+05] Chao Liu, </a:t>
            </a:r>
            <a:r>
              <a:rPr lang="en-US" dirty="0" err="1"/>
              <a:t>Xifeng</a:t>
            </a:r>
            <a:r>
              <a:rPr lang="en-US" dirty="0"/>
              <a:t> Yan, </a:t>
            </a:r>
            <a:r>
              <a:rPr lang="en-US" dirty="0" err="1"/>
              <a:t>Hwanjo</a:t>
            </a:r>
            <a:r>
              <a:rPr lang="en-US" dirty="0"/>
              <a:t> Yu, Jiawei Han, and Philip S. Yu. Mining Behavior Graphs for “Back- trace” of </a:t>
            </a:r>
            <a:r>
              <a:rPr lang="en-US" dirty="0" err="1"/>
              <a:t>Noncrashing</a:t>
            </a:r>
            <a:r>
              <a:rPr lang="en-US" dirty="0"/>
              <a:t> Bugs. In Proc. of the 5th SIAM Intl. Conf. on Data Mining (SDM), pages 286–297, 2005. </a:t>
            </a:r>
          </a:p>
          <a:p>
            <a:r>
              <a:rPr lang="en-US" dirty="0"/>
              <a:t>[MT06] H. D. K. </a:t>
            </a:r>
            <a:r>
              <a:rPr lang="en-US" dirty="0" err="1"/>
              <a:t>Moonesignhe</a:t>
            </a:r>
            <a:r>
              <a:rPr lang="en-US" dirty="0"/>
              <a:t> and Pang-</a:t>
            </a:r>
            <a:r>
              <a:rPr lang="en-US" dirty="0" err="1"/>
              <a:t>Ning</a:t>
            </a:r>
            <a:r>
              <a:rPr lang="en-US" dirty="0"/>
              <a:t> Tan. Outlier Detection Using Random Walks. In Proc. of the 18th IEEE Intl. Conf. on Tools with Artificial Intelligence (ICTAI), pages 532–539, 2006. </a:t>
            </a:r>
          </a:p>
          <a:p>
            <a:r>
              <a:rPr lang="en-US" dirty="0"/>
              <a:t>[NC03] Caleb C. Noble and Diane J. Cook. Graph-Based Anomaly Detection. In Proc. of the 9th ACM SIGKDD Intl. Conf. on Knowledge Discovery and Data Mining (SIGKDD), pages 631–636. ACM, 2003. </a:t>
            </a:r>
          </a:p>
          <a:p>
            <a:r>
              <a:rPr lang="en-US" dirty="0"/>
              <a:t>[PCMP05] Carey E. </a:t>
            </a:r>
            <a:r>
              <a:rPr lang="en-US" dirty="0" err="1"/>
              <a:t>Priebe</a:t>
            </a:r>
            <a:r>
              <a:rPr lang="en-US" dirty="0"/>
              <a:t>, John M. Conroy, David J. </a:t>
            </a:r>
            <a:r>
              <a:rPr lang="en-US" dirty="0" err="1"/>
              <a:t>Marchette</a:t>
            </a:r>
            <a:r>
              <a:rPr lang="en-US" dirty="0"/>
              <a:t>, and </a:t>
            </a:r>
            <a:r>
              <a:rPr lang="en-US" dirty="0" err="1"/>
              <a:t>Youngser</a:t>
            </a:r>
            <a:r>
              <a:rPr lang="en-US" dirty="0"/>
              <a:t> Park. Scan Statistics on Enron Graphs. Computational &amp; Mathematical Organization Theory, 11(3):229–247, Oct 2005. </a:t>
            </a:r>
          </a:p>
          <a:p>
            <a:r>
              <a:rPr lang="en-US" dirty="0"/>
              <a:t>[PDGM10] </a:t>
            </a:r>
            <a:r>
              <a:rPr lang="en-US" dirty="0" err="1"/>
              <a:t>Panagiotis</a:t>
            </a:r>
            <a:r>
              <a:rPr lang="en-US" dirty="0"/>
              <a:t> Papadimitriou, Ali </a:t>
            </a:r>
            <a:r>
              <a:rPr lang="en-US" dirty="0" err="1"/>
              <a:t>Dasdan</a:t>
            </a:r>
            <a:r>
              <a:rPr lang="en-US" dirty="0"/>
              <a:t>, and Hector Garcia-Molina. Web Graph Similarity for Anomaly Detection. Journal of Internet Services and Applications, 1(1):19–30, 2010. </a:t>
            </a:r>
          </a:p>
          <a:p>
            <a:r>
              <a:rPr lang="en-US" dirty="0"/>
              <a:t>[Pin05] Brandon </a:t>
            </a:r>
            <a:r>
              <a:rPr lang="en-US" dirty="0" err="1"/>
              <a:t>Pincombe</a:t>
            </a:r>
            <a:r>
              <a:rPr lang="en-US" dirty="0"/>
              <a:t>. Anomaly Detection in Time Series of Graphs using ARMA Processes. ASOR Bulletin, 24(4):2–10, 2005. </a:t>
            </a:r>
          </a:p>
          <a:p>
            <a:r>
              <a:rPr lang="en-US" dirty="0"/>
              <a:t>[QAH12] </a:t>
            </a:r>
            <a:r>
              <a:rPr lang="en-US" dirty="0" err="1"/>
              <a:t>Guo</a:t>
            </a:r>
            <a:r>
              <a:rPr lang="en-US" dirty="0"/>
              <a:t>-Jun Qi, </a:t>
            </a:r>
            <a:r>
              <a:rPr lang="en-US" dirty="0" err="1"/>
              <a:t>Charu</a:t>
            </a:r>
            <a:r>
              <a:rPr lang="en-US" dirty="0"/>
              <a:t> C. Aggarwal, and Thomas S. Huang. On Clustering Heterogeneous Social Media Objects with Outlier Links. In Proc. of the 5th ACM Intl. Conf. on Web Search and Data Mining (WSDM), pages 553–562, 2012. </a:t>
            </a:r>
          </a:p>
          <a:p>
            <a:r>
              <a:rPr lang="en-US" dirty="0"/>
              <a:t>[SKR99] P. </a:t>
            </a:r>
            <a:r>
              <a:rPr lang="en-US" dirty="0" err="1"/>
              <a:t>Shoubridge</a:t>
            </a:r>
            <a:r>
              <a:rPr lang="en-US" dirty="0"/>
              <a:t>, M. </a:t>
            </a:r>
            <a:r>
              <a:rPr lang="en-US" dirty="0" err="1"/>
              <a:t>Kraetzl</a:t>
            </a:r>
            <a:r>
              <a:rPr lang="en-US" dirty="0"/>
              <a:t>, and D. Ray. Detection of Abnormal Change in Dynamic Networks. In Proc. of the Intl. Conf. on Information, Decision and Control, pages 557–562, 1999. </a:t>
            </a:r>
          </a:p>
          <a:p>
            <a:r>
              <a:rPr lang="en-US" dirty="0"/>
              <a:t>[SQCF05] </a:t>
            </a:r>
            <a:r>
              <a:rPr lang="en-US" dirty="0" err="1"/>
              <a:t>Jimeng</a:t>
            </a:r>
            <a:r>
              <a:rPr lang="en-US" dirty="0"/>
              <a:t> Sun, </a:t>
            </a:r>
            <a:r>
              <a:rPr lang="en-US" dirty="0" err="1"/>
              <a:t>Huiming</a:t>
            </a:r>
            <a:r>
              <a:rPr lang="en-US" dirty="0"/>
              <a:t> </a:t>
            </a:r>
            <a:r>
              <a:rPr lang="en-US" dirty="0" err="1"/>
              <a:t>Qu</a:t>
            </a:r>
            <a:r>
              <a:rPr lang="en-US" dirty="0"/>
              <a:t>, </a:t>
            </a:r>
            <a:r>
              <a:rPr lang="en-US" dirty="0" err="1"/>
              <a:t>Deepayan</a:t>
            </a:r>
            <a:r>
              <a:rPr lang="en-US" dirty="0"/>
              <a:t> </a:t>
            </a:r>
            <a:r>
              <a:rPr lang="en-US" dirty="0" err="1"/>
              <a:t>Chakrabarti</a:t>
            </a:r>
            <a:r>
              <a:rPr lang="en-US" dirty="0"/>
              <a:t>, and Christos </a:t>
            </a:r>
            <a:r>
              <a:rPr lang="en-US" dirty="0" err="1"/>
              <a:t>Faloutsos</a:t>
            </a:r>
            <a:r>
              <a:rPr lang="en-US" dirty="0"/>
              <a:t>. Neighborhood Formation and Anomaly Detection in Bipartite Graphs. In Proc. of the 5th IEEE Intl. Conf. on Data Mining (ICDM), pages 418–425, 2005.</a:t>
            </a:r>
          </a:p>
        </p:txBody>
      </p:sp>
      <p:sp>
        <p:nvSpPr>
          <p:cNvPr id="5" name="Footer Placeholder 4"/>
          <p:cNvSpPr>
            <a:spLocks noGrp="1"/>
          </p:cNvSpPr>
          <p:nvPr>
            <p:ph type="ftr" sz="quarter" idx="3"/>
          </p:nvPr>
        </p:nvSpPr>
        <p:spPr/>
        <p:txBody>
          <a:bodyPr/>
          <a:lstStyle/>
          <a:p>
            <a:r>
              <a:rPr lang="en-US" smtClean="0"/>
              <a:t>gmanish@microsoft.com, jing@buffalo.edu, charu@us.ibm.com, hanj@cs.uiuc.edu</a:t>
            </a:r>
            <a:endParaRPr lang="en-US" dirty="0"/>
          </a:p>
        </p:txBody>
      </p:sp>
    </p:spTree>
    <p:extLst>
      <p:ext uri="{BB962C8B-B14F-4D97-AF65-F5344CB8AC3E}">
        <p14:creationId xmlns:p14="http://schemas.microsoft.com/office/powerpoint/2010/main" val="7635561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r>
              <a:rPr lang="en-US" dirty="0"/>
              <a:t>MDL for Graph Partitioning and Outlier Edge </a:t>
            </a:r>
            <a:r>
              <a:rPr lang="en-US" dirty="0" smtClean="0"/>
              <a:t>Detection: Algorithm</a:t>
            </a:r>
            <a:endParaRPr lang="en-US" dirty="0"/>
          </a:p>
        </p:txBody>
      </p:sp>
      <p:sp>
        <p:nvSpPr>
          <p:cNvPr id="25" name="Slide Number Placeholder 4"/>
          <p:cNvSpPr>
            <a:spLocks noGrp="1"/>
          </p:cNvSpPr>
          <p:nvPr>
            <p:ph type="sldNum" sz="quarter" idx="12"/>
          </p:nvPr>
        </p:nvSpPr>
        <p:spPr/>
        <p:txBody>
          <a:bodyPr/>
          <a:lstStyle/>
          <a:p>
            <a:fld id="{BD3F1137-61AE-4135-857D-C74CF49BED52}" type="slidenum">
              <a:rPr lang="en-US" altLang="en-US"/>
              <a:pPr/>
              <a:t>13</a:t>
            </a:fld>
            <a:endParaRPr lang="en-US" altLang="en-US"/>
          </a:p>
        </p:txBody>
      </p:sp>
      <p:pic>
        <p:nvPicPr>
          <p:cNvPr id="25604" name="Picture 4" descr="pz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1676400"/>
            <a:ext cx="12430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 descr="pz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1676400"/>
            <a:ext cx="12430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6" descr="pz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33600" y="1676400"/>
            <a:ext cx="12430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7" descr="pz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62400" y="1676400"/>
            <a:ext cx="12430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8" descr="pz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91200" y="1676400"/>
            <a:ext cx="12430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9" name="AutoShape 9"/>
          <p:cNvSpPr>
            <a:spLocks noChangeArrowheads="1"/>
          </p:cNvSpPr>
          <p:nvPr/>
        </p:nvSpPr>
        <p:spPr bwMode="auto">
          <a:xfrm rot="5400000" flipH="1" flipV="1">
            <a:off x="1752600" y="1981200"/>
            <a:ext cx="228600" cy="533400"/>
          </a:xfrm>
          <a:prstGeom prst="downArrow">
            <a:avLst>
              <a:gd name="adj1" fmla="val 50000"/>
              <a:gd name="adj2" fmla="val 58333"/>
            </a:avLst>
          </a:prstGeom>
          <a:solidFill>
            <a:srgbClr val="FFFFFF"/>
          </a:solidFill>
          <a:ln w="38100"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0" name="AutoShape 10"/>
          <p:cNvSpPr>
            <a:spLocks noChangeArrowheads="1"/>
          </p:cNvSpPr>
          <p:nvPr/>
        </p:nvSpPr>
        <p:spPr bwMode="auto">
          <a:xfrm rot="5400000" flipH="1" flipV="1">
            <a:off x="3581400" y="1981200"/>
            <a:ext cx="228600" cy="533400"/>
          </a:xfrm>
          <a:prstGeom prst="downArrow">
            <a:avLst>
              <a:gd name="adj1" fmla="val 50000"/>
              <a:gd name="adj2" fmla="val 58333"/>
            </a:avLst>
          </a:prstGeom>
          <a:solidFill>
            <a:srgbClr val="FFFFFF"/>
          </a:solidFill>
          <a:ln w="38100"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1" name="AutoShape 11"/>
          <p:cNvSpPr>
            <a:spLocks noChangeArrowheads="1"/>
          </p:cNvSpPr>
          <p:nvPr/>
        </p:nvSpPr>
        <p:spPr bwMode="auto">
          <a:xfrm rot="5400000" flipH="1" flipV="1">
            <a:off x="5410200" y="1981200"/>
            <a:ext cx="228600" cy="533400"/>
          </a:xfrm>
          <a:prstGeom prst="downArrow">
            <a:avLst>
              <a:gd name="adj1" fmla="val 50000"/>
              <a:gd name="adj2" fmla="val 58333"/>
            </a:avLst>
          </a:prstGeom>
          <a:solidFill>
            <a:srgbClr val="FFFFFF"/>
          </a:solidFill>
          <a:ln w="38100"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2" name="AutoShape 12"/>
          <p:cNvSpPr>
            <a:spLocks noChangeArrowheads="1"/>
          </p:cNvSpPr>
          <p:nvPr/>
        </p:nvSpPr>
        <p:spPr bwMode="auto">
          <a:xfrm rot="5400000" flipH="1" flipV="1">
            <a:off x="7239000" y="1981200"/>
            <a:ext cx="228600" cy="533400"/>
          </a:xfrm>
          <a:prstGeom prst="downArrow">
            <a:avLst>
              <a:gd name="adj1" fmla="val 50000"/>
              <a:gd name="adj2" fmla="val 58333"/>
            </a:avLst>
          </a:prstGeom>
          <a:solidFill>
            <a:srgbClr val="FFFFFF"/>
          </a:solidFill>
          <a:ln w="38100"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3" name="Text Box 13"/>
          <p:cNvSpPr txBox="1">
            <a:spLocks noChangeArrowheads="1"/>
          </p:cNvSpPr>
          <p:nvPr/>
        </p:nvSpPr>
        <p:spPr bwMode="auto">
          <a:xfrm>
            <a:off x="411480" y="4419600"/>
            <a:ext cx="1219200" cy="523220"/>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400" dirty="0">
                <a:solidFill>
                  <a:srgbClr val="0000FF"/>
                </a:solidFill>
              </a:rPr>
              <a:t>Start with </a:t>
            </a:r>
            <a:r>
              <a:rPr lang="en-US" sz="1400" dirty="0" smtClean="0">
                <a:solidFill>
                  <a:srgbClr val="0000FF"/>
                </a:solidFill>
              </a:rPr>
              <a:t/>
            </a:r>
            <a:br>
              <a:rPr lang="en-US" sz="1400" dirty="0" smtClean="0">
                <a:solidFill>
                  <a:srgbClr val="0000FF"/>
                </a:solidFill>
              </a:rPr>
            </a:br>
            <a:r>
              <a:rPr lang="en-US" sz="1400" dirty="0" smtClean="0">
                <a:solidFill>
                  <a:srgbClr val="0000FF"/>
                </a:solidFill>
              </a:rPr>
              <a:t>initial </a:t>
            </a:r>
            <a:r>
              <a:rPr lang="en-US" sz="1400" dirty="0">
                <a:solidFill>
                  <a:srgbClr val="0000FF"/>
                </a:solidFill>
              </a:rPr>
              <a:t>matrix</a:t>
            </a:r>
          </a:p>
        </p:txBody>
      </p:sp>
      <p:sp>
        <p:nvSpPr>
          <p:cNvPr id="25614" name="Text Box 14"/>
          <p:cNvSpPr txBox="1">
            <a:spLocks noChangeArrowheads="1"/>
          </p:cNvSpPr>
          <p:nvPr/>
        </p:nvSpPr>
        <p:spPr bwMode="auto">
          <a:xfrm>
            <a:off x="2621280" y="3896380"/>
            <a:ext cx="1524000" cy="523220"/>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400" dirty="0">
                <a:solidFill>
                  <a:srgbClr val="0000FF"/>
                </a:solidFill>
              </a:rPr>
              <a:t>Find good </a:t>
            </a:r>
            <a:r>
              <a:rPr lang="en-US" sz="1400" dirty="0" smtClean="0">
                <a:solidFill>
                  <a:srgbClr val="0000FF"/>
                </a:solidFill>
              </a:rPr>
              <a:t>groups</a:t>
            </a:r>
            <a:br>
              <a:rPr lang="en-US" sz="1400" dirty="0" smtClean="0">
                <a:solidFill>
                  <a:srgbClr val="0000FF"/>
                </a:solidFill>
              </a:rPr>
            </a:br>
            <a:r>
              <a:rPr lang="en-US" sz="1400" dirty="0" smtClean="0">
                <a:solidFill>
                  <a:srgbClr val="0000FF"/>
                </a:solidFill>
              </a:rPr>
              <a:t> </a:t>
            </a:r>
            <a:r>
              <a:rPr lang="en-US" sz="1400" dirty="0">
                <a:solidFill>
                  <a:srgbClr val="0000FF"/>
                </a:solidFill>
              </a:rPr>
              <a:t>for fixed k</a:t>
            </a:r>
          </a:p>
        </p:txBody>
      </p:sp>
      <p:sp>
        <p:nvSpPr>
          <p:cNvPr id="25615" name="Text Box 15"/>
          <p:cNvSpPr txBox="1">
            <a:spLocks noChangeArrowheads="1"/>
          </p:cNvSpPr>
          <p:nvPr/>
        </p:nvSpPr>
        <p:spPr bwMode="auto">
          <a:xfrm>
            <a:off x="2697480" y="5029200"/>
            <a:ext cx="1243013" cy="307777"/>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400" dirty="0">
                <a:solidFill>
                  <a:srgbClr val="0000FF"/>
                </a:solidFill>
              </a:rPr>
              <a:t>Choose </a:t>
            </a:r>
            <a:r>
              <a:rPr lang="en-US" sz="1400" dirty="0" smtClean="0">
                <a:solidFill>
                  <a:srgbClr val="0000FF"/>
                </a:solidFill>
              </a:rPr>
              <a:t>k=k+1</a:t>
            </a:r>
            <a:endParaRPr lang="en-US" sz="1400" dirty="0">
              <a:solidFill>
                <a:srgbClr val="0000FF"/>
              </a:solidFill>
            </a:endParaRPr>
          </a:p>
        </p:txBody>
      </p:sp>
      <p:sp>
        <p:nvSpPr>
          <p:cNvPr id="25616" name="Text Box 16"/>
          <p:cNvSpPr txBox="1">
            <a:spLocks noChangeArrowheads="1"/>
          </p:cNvSpPr>
          <p:nvPr/>
        </p:nvSpPr>
        <p:spPr bwMode="auto">
          <a:xfrm>
            <a:off x="5006340" y="4521434"/>
            <a:ext cx="1219200" cy="307777"/>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400" dirty="0">
                <a:solidFill>
                  <a:srgbClr val="0000FF"/>
                </a:solidFill>
              </a:rPr>
              <a:t>Final grouping</a:t>
            </a:r>
          </a:p>
        </p:txBody>
      </p:sp>
      <p:sp>
        <p:nvSpPr>
          <p:cNvPr id="25617" name="Text Box 17"/>
          <p:cNvSpPr txBox="1">
            <a:spLocks noChangeArrowheads="1"/>
          </p:cNvSpPr>
          <p:nvPr/>
        </p:nvSpPr>
        <p:spPr bwMode="auto">
          <a:xfrm>
            <a:off x="2712720" y="4496875"/>
            <a:ext cx="1219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400" dirty="0"/>
              <a:t>Lower the </a:t>
            </a:r>
            <a:r>
              <a:rPr lang="en-US" sz="1400" dirty="0" smtClean="0"/>
              <a:t/>
            </a:r>
            <a:br>
              <a:rPr lang="en-US" sz="1400" dirty="0" smtClean="0"/>
            </a:br>
            <a:r>
              <a:rPr lang="en-US" sz="1400" dirty="0" smtClean="0"/>
              <a:t>encoding </a:t>
            </a:r>
            <a:r>
              <a:rPr lang="en-US" sz="1400" dirty="0"/>
              <a:t>cost</a:t>
            </a:r>
          </a:p>
        </p:txBody>
      </p:sp>
      <p:sp>
        <p:nvSpPr>
          <p:cNvPr id="25619" name="AutoShape 19"/>
          <p:cNvSpPr>
            <a:spLocks noChangeArrowheads="1"/>
          </p:cNvSpPr>
          <p:nvPr/>
        </p:nvSpPr>
        <p:spPr bwMode="auto">
          <a:xfrm>
            <a:off x="1783080" y="4376857"/>
            <a:ext cx="609600" cy="611386"/>
          </a:xfrm>
          <a:prstGeom prst="rightArrow">
            <a:avLst>
              <a:gd name="adj1" fmla="val 50000"/>
              <a:gd name="adj2" fmla="val 66667"/>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400"/>
          </a:p>
        </p:txBody>
      </p:sp>
      <p:sp>
        <p:nvSpPr>
          <p:cNvPr id="25620" name="AutoShape 20"/>
          <p:cNvSpPr>
            <a:spLocks noChangeArrowheads="1"/>
          </p:cNvSpPr>
          <p:nvPr/>
        </p:nvSpPr>
        <p:spPr bwMode="auto">
          <a:xfrm>
            <a:off x="4423886" y="4369630"/>
            <a:ext cx="533400" cy="611386"/>
          </a:xfrm>
          <a:prstGeom prst="rightArrow">
            <a:avLst>
              <a:gd name="adj1" fmla="val 50000"/>
              <a:gd name="adj2" fmla="val 58333"/>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sz="1400"/>
          </a:p>
        </p:txBody>
      </p:sp>
      <p:sp>
        <p:nvSpPr>
          <p:cNvPr id="4" name="Footer Placeholder 3"/>
          <p:cNvSpPr>
            <a:spLocks noGrp="1"/>
          </p:cNvSpPr>
          <p:nvPr>
            <p:ph type="ftr" sz="quarter" idx="3"/>
          </p:nvPr>
        </p:nvSpPr>
        <p:spPr/>
        <p:txBody>
          <a:bodyPr/>
          <a:lstStyle/>
          <a:p>
            <a:r>
              <a:rPr lang="en-US" smtClean="0"/>
              <a:t>gmanish@microsoft.com, jing@buffalo.edu, charu@us.ibm.com, hanj@cs.uiuc.edu</a:t>
            </a:r>
            <a:endParaRPr lang="en-US" dirty="0"/>
          </a:p>
        </p:txBody>
      </p:sp>
      <p:sp>
        <p:nvSpPr>
          <p:cNvPr id="2" name="TextBox 1"/>
          <p:cNvSpPr txBox="1"/>
          <p:nvPr/>
        </p:nvSpPr>
        <p:spPr>
          <a:xfrm>
            <a:off x="4477226" y="3254593"/>
            <a:ext cx="3703963" cy="646331"/>
          </a:xfrm>
          <a:prstGeom prst="rect">
            <a:avLst/>
          </a:prstGeom>
          <a:noFill/>
        </p:spPr>
        <p:txBody>
          <a:bodyPr wrap="none" rtlCol="0">
            <a:spAutoFit/>
          </a:bodyPr>
          <a:lstStyle/>
          <a:p>
            <a:r>
              <a:rPr lang="en-US" dirty="0" smtClean="0"/>
              <a:t>Iteratively reassign each node to the </a:t>
            </a:r>
          </a:p>
          <a:p>
            <a:r>
              <a:rPr lang="en-US" dirty="0" smtClean="0"/>
              <a:t>group which minimizes the code cost </a:t>
            </a:r>
            <a:endParaRPr lang="en-US" dirty="0"/>
          </a:p>
        </p:txBody>
      </p:sp>
      <p:sp>
        <p:nvSpPr>
          <p:cNvPr id="3" name="TextBox 2"/>
          <p:cNvSpPr txBox="1"/>
          <p:nvPr/>
        </p:nvSpPr>
        <p:spPr>
          <a:xfrm>
            <a:off x="4507411" y="5278360"/>
            <a:ext cx="4255589" cy="646331"/>
          </a:xfrm>
          <a:prstGeom prst="rect">
            <a:avLst/>
          </a:prstGeom>
          <a:noFill/>
        </p:spPr>
        <p:txBody>
          <a:bodyPr wrap="none" rtlCol="0">
            <a:spAutoFit/>
          </a:bodyPr>
          <a:lstStyle/>
          <a:p>
            <a:r>
              <a:rPr lang="en-US" dirty="0" smtClean="0"/>
              <a:t>Split group with maximum entropy</a:t>
            </a:r>
          </a:p>
          <a:p>
            <a:r>
              <a:rPr lang="en-US" dirty="0"/>
              <a:t>p</a:t>
            </a:r>
            <a:r>
              <a:rPr lang="en-US" dirty="0" smtClean="0"/>
              <a:t>er node; assign “bad” nodes to new group</a:t>
            </a:r>
            <a:endParaRPr lang="en-US" dirty="0"/>
          </a:p>
        </p:txBody>
      </p:sp>
      <p:sp>
        <p:nvSpPr>
          <p:cNvPr id="5" name="Curved Right Arrow 4"/>
          <p:cNvSpPr/>
          <p:nvPr/>
        </p:nvSpPr>
        <p:spPr>
          <a:xfrm flipV="1">
            <a:off x="2484120" y="4376857"/>
            <a:ext cx="381000" cy="68860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urved Right Arrow 27"/>
          <p:cNvSpPr/>
          <p:nvPr/>
        </p:nvSpPr>
        <p:spPr>
          <a:xfrm flipH="1">
            <a:off x="3939540" y="4376178"/>
            <a:ext cx="358140" cy="76461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47696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6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6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6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6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6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4" grpId="0" animBg="1"/>
      <p:bldP spid="25615" grpId="0" animBg="1"/>
      <p:bldP spid="25616" grpId="0" animBg="1"/>
      <p:bldP spid="25617" grpId="0"/>
      <p:bldP spid="25619" grpId="0" animBg="1"/>
      <p:bldP spid="25620" grpId="0" animBg="1"/>
      <p:bldP spid="2" grpId="0"/>
      <p:bldP spid="3" grpId="0"/>
      <p:bldP spid="5" grpId="0" animBg="1"/>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fontScale="90000"/>
          </a:bodyPr>
          <a:lstStyle/>
          <a:p>
            <a:r>
              <a:rPr lang="en-US" dirty="0"/>
              <a:t>MDL for Graph Partitioning and Outlier Edge </a:t>
            </a:r>
            <a:r>
              <a:rPr lang="en-US" dirty="0" smtClean="0"/>
              <a:t>Detection: Outlier </a:t>
            </a:r>
            <a:r>
              <a:rPr lang="en-US" dirty="0"/>
              <a:t>Edges</a:t>
            </a:r>
          </a:p>
        </p:txBody>
      </p:sp>
      <p:sp>
        <p:nvSpPr>
          <p:cNvPr id="28" name="Slide Number Placeholder 4"/>
          <p:cNvSpPr>
            <a:spLocks noGrp="1"/>
          </p:cNvSpPr>
          <p:nvPr>
            <p:ph type="sldNum" sz="quarter" idx="12"/>
          </p:nvPr>
        </p:nvSpPr>
        <p:spPr/>
        <p:txBody>
          <a:bodyPr/>
          <a:lstStyle/>
          <a:p>
            <a:fld id="{FCF76B2D-8AFD-4A3A-8E7C-78967B3A38B9}" type="slidenum">
              <a:rPr lang="en-US" altLang="en-US"/>
              <a:pPr/>
              <a:t>14</a:t>
            </a:fld>
            <a:endParaRPr lang="en-US" altLang="en-US"/>
          </a:p>
        </p:txBody>
      </p:sp>
      <p:sp>
        <p:nvSpPr>
          <p:cNvPr id="36883" name="Line 19"/>
          <p:cNvSpPr>
            <a:spLocks noChangeShapeType="1"/>
          </p:cNvSpPr>
          <p:nvPr/>
        </p:nvSpPr>
        <p:spPr bwMode="auto">
          <a:xfrm flipH="1">
            <a:off x="7620000" y="5181600"/>
            <a:ext cx="0" cy="5334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6884" name="Line 20"/>
          <p:cNvSpPr>
            <a:spLocks noChangeShapeType="1"/>
          </p:cNvSpPr>
          <p:nvPr/>
        </p:nvSpPr>
        <p:spPr bwMode="auto">
          <a:xfrm flipH="1">
            <a:off x="1371600" y="5715000"/>
            <a:ext cx="62484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6885" name="Line 21"/>
          <p:cNvSpPr>
            <a:spLocks noChangeShapeType="1"/>
          </p:cNvSpPr>
          <p:nvPr/>
        </p:nvSpPr>
        <p:spPr bwMode="auto">
          <a:xfrm flipV="1">
            <a:off x="1371600" y="5029200"/>
            <a:ext cx="0" cy="685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pic>
        <p:nvPicPr>
          <p:cNvPr id="36870" name="Picture 6" descr="Out-or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295400"/>
            <a:ext cx="2860675" cy="2740025"/>
          </a:xfrm>
          <a:prstGeom prst="rect">
            <a:avLst/>
          </a:prstGeom>
          <a:noFill/>
          <a:extLst>
            <a:ext uri="{909E8E84-426E-40DD-AFC4-6F175D3DCCD1}">
              <a14:hiddenFill xmlns:a14="http://schemas.microsoft.com/office/drawing/2010/main">
                <a:solidFill>
                  <a:srgbClr val="FFFFFF"/>
                </a:solidFill>
              </a14:hiddenFill>
            </a:ext>
          </a:extLst>
        </p:spPr>
      </p:pic>
      <p:sp>
        <p:nvSpPr>
          <p:cNvPr id="36871" name="Text Box 7"/>
          <p:cNvSpPr txBox="1">
            <a:spLocks noChangeArrowheads="1"/>
          </p:cNvSpPr>
          <p:nvPr/>
        </p:nvSpPr>
        <p:spPr bwMode="auto">
          <a:xfrm>
            <a:off x="1295400" y="3856038"/>
            <a:ext cx="2819400" cy="3968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Nodes</a:t>
            </a:r>
          </a:p>
        </p:txBody>
      </p:sp>
      <p:sp>
        <p:nvSpPr>
          <p:cNvPr id="36872" name="Text Box 8"/>
          <p:cNvSpPr txBox="1">
            <a:spLocks noChangeArrowheads="1"/>
          </p:cNvSpPr>
          <p:nvPr/>
        </p:nvSpPr>
        <p:spPr bwMode="auto">
          <a:xfrm rot="16200000">
            <a:off x="-328612" y="2392362"/>
            <a:ext cx="2743200" cy="3968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Nodes</a:t>
            </a:r>
          </a:p>
        </p:txBody>
      </p:sp>
      <p:sp>
        <p:nvSpPr>
          <p:cNvPr id="36877" name="Text Box 13"/>
          <p:cNvSpPr txBox="1">
            <a:spLocks noChangeArrowheads="1"/>
          </p:cNvSpPr>
          <p:nvPr/>
        </p:nvSpPr>
        <p:spPr bwMode="auto">
          <a:xfrm>
            <a:off x="685800" y="4495800"/>
            <a:ext cx="1447800" cy="406400"/>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Outliers</a:t>
            </a:r>
          </a:p>
        </p:txBody>
      </p:sp>
      <p:sp>
        <p:nvSpPr>
          <p:cNvPr id="36878" name="Text Box 14"/>
          <p:cNvSpPr txBox="1">
            <a:spLocks noChangeArrowheads="1"/>
          </p:cNvSpPr>
          <p:nvPr/>
        </p:nvSpPr>
        <p:spPr bwMode="auto">
          <a:xfrm>
            <a:off x="3200400" y="4419600"/>
            <a:ext cx="2438400" cy="711200"/>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Deviations from “normality”</a:t>
            </a:r>
          </a:p>
        </p:txBody>
      </p:sp>
      <p:sp>
        <p:nvSpPr>
          <p:cNvPr id="36879" name="Text Box 15"/>
          <p:cNvSpPr txBox="1">
            <a:spLocks noChangeArrowheads="1"/>
          </p:cNvSpPr>
          <p:nvPr/>
        </p:nvSpPr>
        <p:spPr bwMode="auto">
          <a:xfrm>
            <a:off x="6705600" y="4419600"/>
            <a:ext cx="1828800" cy="711200"/>
          </a:xfrm>
          <a:prstGeom prst="rect">
            <a:avLst/>
          </a:prstGeom>
          <a:solidFill>
            <a:srgbClr val="FFFF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Lower quality compression</a:t>
            </a:r>
          </a:p>
        </p:txBody>
      </p:sp>
      <p:sp>
        <p:nvSpPr>
          <p:cNvPr id="36881" name="AutoShape 17"/>
          <p:cNvSpPr>
            <a:spLocks noChangeArrowheads="1"/>
          </p:cNvSpPr>
          <p:nvPr/>
        </p:nvSpPr>
        <p:spPr bwMode="auto">
          <a:xfrm>
            <a:off x="2209800" y="4572000"/>
            <a:ext cx="838200" cy="228600"/>
          </a:xfrm>
          <a:prstGeom prst="leftRightArrow">
            <a:avLst>
              <a:gd name="adj1" fmla="val 50000"/>
              <a:gd name="adj2" fmla="val 73333"/>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6882" name="AutoShape 18"/>
          <p:cNvSpPr>
            <a:spLocks noChangeArrowheads="1"/>
          </p:cNvSpPr>
          <p:nvPr/>
        </p:nvSpPr>
        <p:spPr bwMode="auto">
          <a:xfrm>
            <a:off x="5715000" y="4648200"/>
            <a:ext cx="838200" cy="228600"/>
          </a:xfrm>
          <a:prstGeom prst="leftRightArrow">
            <a:avLst>
              <a:gd name="adj1" fmla="val 50000"/>
              <a:gd name="adj2" fmla="val 73333"/>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6886" name="Text Box 22"/>
          <p:cNvSpPr txBox="1">
            <a:spLocks noChangeArrowheads="1"/>
          </p:cNvSpPr>
          <p:nvPr/>
        </p:nvSpPr>
        <p:spPr bwMode="auto">
          <a:xfrm>
            <a:off x="2209800" y="5257800"/>
            <a:ext cx="4678363" cy="847725"/>
          </a:xfrm>
          <a:prstGeom prst="rect">
            <a:avLst/>
          </a:prstGeom>
          <a:solidFill>
            <a:srgbClr val="FFCC00"/>
          </a:solid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rgbClr val="FF0000"/>
                </a:solidFill>
              </a:rPr>
              <a:t>Find edges whose removal maximally reduces cost</a:t>
            </a:r>
            <a:endParaRPr lang="en-US" sz="3200">
              <a:solidFill>
                <a:srgbClr val="FF0000"/>
              </a:solidFill>
            </a:endParaRPr>
          </a:p>
        </p:txBody>
      </p:sp>
      <p:grpSp>
        <p:nvGrpSpPr>
          <p:cNvPr id="36897" name="Group 33"/>
          <p:cNvGrpSpPr>
            <a:grpSpLocks/>
          </p:cNvGrpSpPr>
          <p:nvPr/>
        </p:nvGrpSpPr>
        <p:grpSpPr bwMode="auto">
          <a:xfrm>
            <a:off x="3962400" y="1219200"/>
            <a:ext cx="4114800" cy="3043238"/>
            <a:chOff x="2496" y="768"/>
            <a:chExt cx="2592" cy="1917"/>
          </a:xfrm>
        </p:grpSpPr>
        <p:pic>
          <p:nvPicPr>
            <p:cNvPr id="36869" name="Picture 5" descr="O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8" y="816"/>
              <a:ext cx="1802" cy="1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4" name="Text Box 10"/>
            <p:cNvSpPr txBox="1">
              <a:spLocks noChangeArrowheads="1"/>
            </p:cNvSpPr>
            <p:nvPr/>
          </p:nvSpPr>
          <p:spPr bwMode="auto">
            <a:xfrm rot="16200000">
              <a:off x="2349" y="1507"/>
              <a:ext cx="1728" cy="25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Node Groups</a:t>
              </a:r>
            </a:p>
          </p:txBody>
        </p:sp>
        <p:sp>
          <p:nvSpPr>
            <p:cNvPr id="36875" name="AutoShape 11"/>
            <p:cNvSpPr>
              <a:spLocks noChangeArrowheads="1"/>
            </p:cNvSpPr>
            <p:nvPr/>
          </p:nvSpPr>
          <p:spPr bwMode="auto">
            <a:xfrm>
              <a:off x="2496" y="1536"/>
              <a:ext cx="576" cy="240"/>
            </a:xfrm>
            <a:prstGeom prst="rightArrow">
              <a:avLst>
                <a:gd name="adj1" fmla="val 50000"/>
                <a:gd name="adj2" fmla="val 60000"/>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36873" name="Text Box 9"/>
            <p:cNvSpPr txBox="1">
              <a:spLocks noChangeArrowheads="1"/>
            </p:cNvSpPr>
            <p:nvPr/>
          </p:nvSpPr>
          <p:spPr bwMode="auto">
            <a:xfrm>
              <a:off x="3312" y="2435"/>
              <a:ext cx="1776" cy="25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Node Groups</a:t>
              </a:r>
            </a:p>
          </p:txBody>
        </p:sp>
      </p:grpSp>
      <p:sp>
        <p:nvSpPr>
          <p:cNvPr id="36888" name="Text Box 24"/>
          <p:cNvSpPr txBox="1">
            <a:spLocks noChangeArrowheads="1"/>
          </p:cNvSpPr>
          <p:nvPr/>
        </p:nvSpPr>
        <p:spPr bwMode="auto">
          <a:xfrm>
            <a:off x="8043548" y="1504324"/>
            <a:ext cx="110045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dirty="0">
                <a:solidFill>
                  <a:srgbClr val="FF0000"/>
                </a:solidFill>
              </a:rPr>
              <a:t>Outlier </a:t>
            </a:r>
            <a:r>
              <a:rPr lang="en-US" sz="2400" dirty="0" smtClean="0">
                <a:solidFill>
                  <a:srgbClr val="FF0000"/>
                </a:solidFill>
              </a:rPr>
              <a:t/>
            </a:r>
            <a:br>
              <a:rPr lang="en-US" sz="2400" dirty="0" smtClean="0">
                <a:solidFill>
                  <a:srgbClr val="FF0000"/>
                </a:solidFill>
              </a:rPr>
            </a:br>
            <a:r>
              <a:rPr lang="en-US" sz="2400" dirty="0" smtClean="0">
                <a:solidFill>
                  <a:srgbClr val="FF0000"/>
                </a:solidFill>
              </a:rPr>
              <a:t>Edges</a:t>
            </a:r>
            <a:endParaRPr lang="en-US" sz="2400" dirty="0">
              <a:solidFill>
                <a:srgbClr val="FF0000"/>
              </a:solidFill>
            </a:endParaRPr>
          </a:p>
        </p:txBody>
      </p:sp>
      <p:sp>
        <p:nvSpPr>
          <p:cNvPr id="36889" name="Line 25"/>
          <p:cNvSpPr>
            <a:spLocks noChangeShapeType="1"/>
          </p:cNvSpPr>
          <p:nvPr/>
        </p:nvSpPr>
        <p:spPr bwMode="auto">
          <a:xfrm flipH="1" flipV="1">
            <a:off x="7512047" y="1601787"/>
            <a:ext cx="521019" cy="260682"/>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90" name="Line 26"/>
          <p:cNvSpPr>
            <a:spLocks noChangeShapeType="1"/>
          </p:cNvSpPr>
          <p:nvPr/>
        </p:nvSpPr>
        <p:spPr bwMode="auto">
          <a:xfrm flipH="1">
            <a:off x="7315200" y="1862470"/>
            <a:ext cx="717868" cy="4253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91" name="Line 27"/>
          <p:cNvSpPr>
            <a:spLocks noChangeShapeType="1"/>
          </p:cNvSpPr>
          <p:nvPr/>
        </p:nvSpPr>
        <p:spPr bwMode="auto">
          <a:xfrm flipH="1">
            <a:off x="7620000" y="1862470"/>
            <a:ext cx="413068" cy="65213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892" name="Line 28"/>
          <p:cNvSpPr>
            <a:spLocks noChangeShapeType="1"/>
          </p:cNvSpPr>
          <p:nvPr/>
        </p:nvSpPr>
        <p:spPr bwMode="auto">
          <a:xfrm flipH="1">
            <a:off x="7239000" y="1862469"/>
            <a:ext cx="758828" cy="321931"/>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Footer Placeholder 3"/>
          <p:cNvSpPr>
            <a:spLocks noGrp="1"/>
          </p:cNvSpPr>
          <p:nvPr>
            <p:ph type="ftr" sz="quarter" idx="3"/>
          </p:nvPr>
        </p:nvSpPr>
        <p:spPr/>
        <p:txBody>
          <a:bodyPr/>
          <a:lstStyle/>
          <a:p>
            <a:r>
              <a:rPr lang="en-US" smtClean="0"/>
              <a:t>gmanish@microsoft.com, jing@buffalo.edu, charu@us.ibm.com, hanj@cs.uiuc.edu</a:t>
            </a:r>
            <a:endParaRPr lang="en-US" dirty="0"/>
          </a:p>
        </p:txBody>
      </p:sp>
    </p:spTree>
    <p:extLst>
      <p:ext uri="{BB962C8B-B14F-4D97-AF65-F5344CB8AC3E}">
        <p14:creationId xmlns:p14="http://schemas.microsoft.com/office/powerpoint/2010/main" val="6016429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7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7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88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687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88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88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88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88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8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83" grpId="0" animBg="1"/>
      <p:bldP spid="36884" grpId="0" animBg="1"/>
      <p:bldP spid="36885" grpId="0" animBg="1"/>
      <p:bldP spid="36877" grpId="0" animBg="1"/>
      <p:bldP spid="36878" grpId="0" animBg="1"/>
      <p:bldP spid="36879" grpId="0" animBg="1"/>
      <p:bldP spid="36881" grpId="0" animBg="1"/>
      <p:bldP spid="36882" grpId="0" animBg="1"/>
      <p:bldP spid="3688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MDL for Anomalous Substructure Detection: Graph Based Anomaly Detection</a:t>
            </a:r>
            <a:endParaRPr lang="en-US" dirty="0"/>
          </a:p>
        </p:txBody>
      </p:sp>
      <p:sp>
        <p:nvSpPr>
          <p:cNvPr id="3" name="Slide Number Placeholder 2"/>
          <p:cNvSpPr>
            <a:spLocks noGrp="1"/>
          </p:cNvSpPr>
          <p:nvPr>
            <p:ph type="sldNum" sz="quarter" idx="12"/>
          </p:nvPr>
        </p:nvSpPr>
        <p:spPr/>
        <p:txBody>
          <a:bodyPr/>
          <a:lstStyle/>
          <a:p>
            <a:fld id="{8D4A95AB-7B14-4CE2-8EF6-8DDF97F0F3DA}" type="slidenum">
              <a:rPr lang="en-US" smtClean="0"/>
              <a:pPr/>
              <a:t>15</a:t>
            </a:fld>
            <a:endParaRPr lang="en-US"/>
          </a:p>
        </p:txBody>
      </p:sp>
      <mc:AlternateContent xmlns:mc="http://schemas.openxmlformats.org/markup-compatibility/2006">
        <mc:Choice xmlns:a14="http://schemas.microsoft.com/office/drawing/2010/main" Requires="a14">
          <p:sp>
            <p:nvSpPr>
              <p:cNvPr id="4" name="Content Placeholder 3"/>
              <p:cNvSpPr>
                <a:spLocks noGrp="1"/>
              </p:cNvSpPr>
              <p:nvPr>
                <p:ph idx="13"/>
              </p:nvPr>
            </p:nvSpPr>
            <p:spPr>
              <a:xfrm>
                <a:off x="457200" y="1371600"/>
                <a:ext cx="8229600" cy="4984750"/>
              </a:xfrm>
            </p:spPr>
            <p:txBody>
              <a:bodyPr>
                <a:normAutofit fontScale="62500" lnSpcReduction="20000"/>
              </a:bodyPr>
              <a:lstStyle/>
              <a:p>
                <a:r>
                  <a:rPr lang="en-US" dirty="0" smtClean="0"/>
                  <a:t>Finding anomalous substructure is difficult </a:t>
                </a:r>
                <a:r>
                  <a:rPr lang="en-US" dirty="0" smtClean="0">
                    <a:solidFill>
                      <a:srgbClr val="00B0F0"/>
                    </a:solidFill>
                  </a:rPr>
                  <a:t>because there are a lot many infrequent substructures</a:t>
                </a:r>
              </a:p>
              <a:p>
                <a:r>
                  <a:rPr lang="en-US" dirty="0" smtClean="0">
                    <a:solidFill>
                      <a:srgbClr val="FF0000"/>
                    </a:solidFill>
                  </a:rPr>
                  <a:t>Method 1</a:t>
                </a:r>
              </a:p>
              <a:p>
                <a:pPr lvl="1"/>
                <a:r>
                  <a:rPr lang="en-US" dirty="0" smtClean="0">
                    <a:solidFill>
                      <a:schemeClr val="accent6">
                        <a:lumMod val="75000"/>
                      </a:schemeClr>
                    </a:solidFill>
                  </a:rPr>
                  <a:t>Anomaly is opposite of a pattern</a:t>
                </a:r>
              </a:p>
              <a:p>
                <a:pPr lvl="1"/>
                <a:r>
                  <a:rPr lang="en-US" dirty="0"/>
                  <a:t>Best </a:t>
                </a:r>
                <a:r>
                  <a:rPr lang="en-US" dirty="0" smtClean="0"/>
                  <a:t>substructure pattern </a:t>
                </a:r>
                <a:r>
                  <a:rPr lang="en-US" dirty="0"/>
                  <a:t>is </a:t>
                </a:r>
                <a:r>
                  <a:rPr lang="en-US" dirty="0" smtClean="0"/>
                  <a:t>one </a:t>
                </a:r>
                <a:r>
                  <a:rPr lang="en-US" dirty="0"/>
                  <a:t>that minimizes </a:t>
                </a:r>
                <a14:m>
                  <m:oMath xmlns:m="http://schemas.openxmlformats.org/officeDocument/2006/math">
                    <m:r>
                      <a:rPr lang="en-US" i="1" dirty="0" smtClean="0">
                        <a:latin typeface="Cambria Math" panose="02040503050406030204" pitchFamily="18" charset="0"/>
                      </a:rPr>
                      <m:t>𝐹</m:t>
                    </m:r>
                    <m:r>
                      <a:rPr lang="en-US" i="1" dirty="0" smtClean="0">
                        <a:latin typeface="Cambria Math" panose="02040503050406030204" pitchFamily="18" charset="0"/>
                      </a:rPr>
                      <m:t>1(</m:t>
                    </m:r>
                    <m:r>
                      <a:rPr lang="en-US" i="1" dirty="0" smtClean="0">
                        <a:latin typeface="Cambria Math" panose="02040503050406030204" pitchFamily="18" charset="0"/>
                      </a:rPr>
                      <m:t>𝑆</m:t>
                    </m:r>
                    <m:r>
                      <a:rPr lang="en-US" i="1" dirty="0" smtClean="0">
                        <a:latin typeface="Cambria Math" panose="02040503050406030204" pitchFamily="18" charset="0"/>
                      </a:rPr>
                      <m:t>,</m:t>
                    </m:r>
                    <m:r>
                      <a:rPr lang="en-US" i="1" dirty="0" smtClean="0">
                        <a:latin typeface="Cambria Math" panose="02040503050406030204" pitchFamily="18" charset="0"/>
                      </a:rPr>
                      <m:t>𝐺</m:t>
                    </m:r>
                    <m:r>
                      <a:rPr lang="en-US" i="1" dirty="0" smtClean="0">
                        <a:latin typeface="Cambria Math" panose="02040503050406030204" pitchFamily="18" charset="0"/>
                      </a:rPr>
                      <m:t>)=</m:t>
                    </m:r>
                    <m:r>
                      <a:rPr lang="en-US" i="1" dirty="0" smtClean="0">
                        <a:latin typeface="Cambria Math" panose="02040503050406030204" pitchFamily="18" charset="0"/>
                      </a:rPr>
                      <m:t>𝐷𝐿</m:t>
                    </m:r>
                    <m:r>
                      <a:rPr lang="en-US" i="1" dirty="0" smtClean="0">
                        <a:latin typeface="Cambria Math" panose="02040503050406030204" pitchFamily="18" charset="0"/>
                      </a:rPr>
                      <m:t>(</m:t>
                    </m:r>
                    <m:r>
                      <a:rPr lang="en-US" i="1" dirty="0" smtClean="0">
                        <a:latin typeface="Cambria Math" panose="02040503050406030204" pitchFamily="18" charset="0"/>
                      </a:rPr>
                      <m:t>𝑆</m:t>
                    </m:r>
                    <m:r>
                      <a:rPr lang="en-US" i="1" dirty="0" smtClean="0">
                        <a:latin typeface="Cambria Math" panose="02040503050406030204" pitchFamily="18" charset="0"/>
                      </a:rPr>
                      <m:t>|</m:t>
                    </m:r>
                    <m:r>
                      <a:rPr lang="en-US" i="1" dirty="0" smtClean="0">
                        <a:latin typeface="Cambria Math" panose="02040503050406030204" pitchFamily="18" charset="0"/>
                      </a:rPr>
                      <m:t>𝐺</m:t>
                    </m:r>
                    <m:r>
                      <a:rPr lang="en-US" i="1" dirty="0" smtClean="0">
                        <a:latin typeface="Cambria Math" panose="02040503050406030204" pitchFamily="18" charset="0"/>
                      </a:rPr>
                      <m:t>)+</m:t>
                    </m:r>
                    <m:r>
                      <a:rPr lang="en-US" i="1" dirty="0" smtClean="0">
                        <a:latin typeface="Cambria Math" panose="02040503050406030204" pitchFamily="18" charset="0"/>
                      </a:rPr>
                      <m:t>𝐷𝐿</m:t>
                    </m:r>
                    <m:r>
                      <a:rPr lang="en-US" i="1" dirty="0" smtClean="0">
                        <a:latin typeface="Cambria Math" panose="02040503050406030204" pitchFamily="18" charset="0"/>
                      </a:rPr>
                      <m:t>(</m:t>
                    </m:r>
                    <m:r>
                      <a:rPr lang="en-US" i="1" dirty="0" smtClean="0">
                        <a:latin typeface="Cambria Math" panose="02040503050406030204" pitchFamily="18" charset="0"/>
                      </a:rPr>
                      <m:t>𝑆</m:t>
                    </m:r>
                    <m:r>
                      <a:rPr lang="en-US" i="1" dirty="0" smtClean="0">
                        <a:latin typeface="Cambria Math" panose="02040503050406030204" pitchFamily="18" charset="0"/>
                      </a:rPr>
                      <m:t>)</m:t>
                    </m:r>
                  </m:oMath>
                </a14:m>
                <a:endParaRPr lang="en-US" dirty="0"/>
              </a:p>
              <a:p>
                <a:pPr lvl="1"/>
                <a14:m>
                  <m:oMath xmlns:m="http://schemas.openxmlformats.org/officeDocument/2006/math">
                    <m:r>
                      <a:rPr lang="en-US" i="1" dirty="0" smtClean="0">
                        <a:solidFill>
                          <a:srgbClr val="00B050"/>
                        </a:solidFill>
                        <a:latin typeface="Cambria Math" panose="02040503050406030204" pitchFamily="18" charset="0"/>
                      </a:rPr>
                      <m:t>𝐹</m:t>
                    </m:r>
                    <m:r>
                      <a:rPr lang="en-US" i="1" dirty="0" smtClean="0">
                        <a:solidFill>
                          <a:srgbClr val="00B050"/>
                        </a:solidFill>
                        <a:latin typeface="Cambria Math" panose="02040503050406030204" pitchFamily="18" charset="0"/>
                      </a:rPr>
                      <m:t>2(</m:t>
                    </m:r>
                    <m:r>
                      <a:rPr lang="en-US" i="1" dirty="0" smtClean="0">
                        <a:solidFill>
                          <a:srgbClr val="00B050"/>
                        </a:solidFill>
                        <a:latin typeface="Cambria Math" panose="02040503050406030204" pitchFamily="18" charset="0"/>
                      </a:rPr>
                      <m:t>𝑆</m:t>
                    </m:r>
                    <m:r>
                      <a:rPr lang="en-US" i="1" dirty="0" smtClean="0">
                        <a:solidFill>
                          <a:srgbClr val="00B050"/>
                        </a:solidFill>
                        <a:latin typeface="Cambria Math" panose="02040503050406030204" pitchFamily="18" charset="0"/>
                      </a:rPr>
                      <m:t>,</m:t>
                    </m:r>
                    <m:r>
                      <a:rPr lang="en-US" i="1" dirty="0" smtClean="0">
                        <a:solidFill>
                          <a:srgbClr val="00B050"/>
                        </a:solidFill>
                        <a:latin typeface="Cambria Math" panose="02040503050406030204" pitchFamily="18" charset="0"/>
                      </a:rPr>
                      <m:t>𝐺</m:t>
                    </m:r>
                    <m:r>
                      <a:rPr lang="en-US" i="1" dirty="0" smtClean="0">
                        <a:solidFill>
                          <a:srgbClr val="00B050"/>
                        </a:solidFill>
                        <a:latin typeface="Cambria Math" panose="02040503050406030204" pitchFamily="18" charset="0"/>
                      </a:rPr>
                      <m:t>) = </m:t>
                    </m:r>
                    <m:r>
                      <a:rPr lang="en-US" i="1" dirty="0" smtClean="0">
                        <a:solidFill>
                          <a:srgbClr val="00B050"/>
                        </a:solidFill>
                        <a:latin typeface="Cambria Math" panose="02040503050406030204" pitchFamily="18" charset="0"/>
                      </a:rPr>
                      <m:t>𝑆𝑖𝑧𝑒</m:t>
                    </m:r>
                    <m:r>
                      <a:rPr lang="en-US" i="1" dirty="0" smtClean="0">
                        <a:solidFill>
                          <a:srgbClr val="00B050"/>
                        </a:solidFill>
                        <a:latin typeface="Cambria Math" panose="02040503050406030204" pitchFamily="18" charset="0"/>
                      </a:rPr>
                      <m:t>(</m:t>
                    </m:r>
                    <m:r>
                      <a:rPr lang="en-US" i="1" dirty="0" smtClean="0">
                        <a:solidFill>
                          <a:srgbClr val="00B050"/>
                        </a:solidFill>
                        <a:latin typeface="Cambria Math" panose="02040503050406030204" pitchFamily="18" charset="0"/>
                      </a:rPr>
                      <m:t>𝑆</m:t>
                    </m:r>
                    <m:r>
                      <a:rPr lang="en-US" i="1" dirty="0" smtClean="0">
                        <a:solidFill>
                          <a:srgbClr val="00B050"/>
                        </a:solidFill>
                        <a:latin typeface="Cambria Math" panose="02040503050406030204" pitchFamily="18" charset="0"/>
                      </a:rPr>
                      <m:t>)∗</m:t>
                    </m:r>
                    <m:r>
                      <a:rPr lang="en-US" i="1" dirty="0" smtClean="0">
                        <a:solidFill>
                          <a:srgbClr val="00B050"/>
                        </a:solidFill>
                        <a:latin typeface="Cambria Math" panose="02040503050406030204" pitchFamily="18" charset="0"/>
                      </a:rPr>
                      <m:t>𝐼𝑛𝑠𝑡𝑎𝑛𝑐𝑒𝑠</m:t>
                    </m:r>
                    <m:r>
                      <a:rPr lang="en-US" i="1" dirty="0" smtClean="0">
                        <a:solidFill>
                          <a:srgbClr val="00B050"/>
                        </a:solidFill>
                        <a:latin typeface="Cambria Math" panose="02040503050406030204" pitchFamily="18" charset="0"/>
                      </a:rPr>
                      <m:t>(</m:t>
                    </m:r>
                    <m:r>
                      <a:rPr lang="en-US" i="1" dirty="0" smtClean="0">
                        <a:solidFill>
                          <a:srgbClr val="00B050"/>
                        </a:solidFill>
                        <a:latin typeface="Cambria Math" panose="02040503050406030204" pitchFamily="18" charset="0"/>
                      </a:rPr>
                      <m:t>𝑆</m:t>
                    </m:r>
                    <m:r>
                      <a:rPr lang="en-US" i="1" dirty="0" smtClean="0">
                        <a:solidFill>
                          <a:srgbClr val="00B050"/>
                        </a:solidFill>
                        <a:latin typeface="Cambria Math" panose="02040503050406030204" pitchFamily="18" charset="0"/>
                      </a:rPr>
                      <m:t>,</m:t>
                    </m:r>
                    <m:r>
                      <a:rPr lang="en-US" i="1" dirty="0" smtClean="0">
                        <a:solidFill>
                          <a:srgbClr val="00B050"/>
                        </a:solidFill>
                        <a:latin typeface="Cambria Math" panose="02040503050406030204" pitchFamily="18" charset="0"/>
                      </a:rPr>
                      <m:t>𝐺</m:t>
                    </m:r>
                    <m:r>
                      <a:rPr lang="en-US" i="1" dirty="0" smtClean="0">
                        <a:solidFill>
                          <a:srgbClr val="00B050"/>
                        </a:solidFill>
                        <a:latin typeface="Cambria Math" panose="02040503050406030204" pitchFamily="18" charset="0"/>
                      </a:rPr>
                      <m:t>)</m:t>
                    </m:r>
                  </m:oMath>
                </a14:m>
                <a:endParaRPr lang="en-US" dirty="0" smtClean="0">
                  <a:solidFill>
                    <a:srgbClr val="00B050"/>
                  </a:solidFill>
                </a:endParaRPr>
              </a:p>
              <a:p>
                <a:pPr lvl="1"/>
                <a14:m>
                  <m:oMath xmlns:m="http://schemas.openxmlformats.org/officeDocument/2006/math">
                    <m:r>
                      <a:rPr lang="en-US" i="1" dirty="0" smtClean="0">
                        <a:latin typeface="Cambria Math" panose="02040503050406030204" pitchFamily="18" charset="0"/>
                      </a:rPr>
                      <m:t>𝐹</m:t>
                    </m:r>
                    <m:r>
                      <a:rPr lang="en-US" i="1" dirty="0" smtClean="0">
                        <a:latin typeface="Cambria Math" panose="02040503050406030204" pitchFamily="18" charset="0"/>
                      </a:rPr>
                      <m:t>2(</m:t>
                    </m:r>
                    <m:r>
                      <a:rPr lang="en-US" i="1" dirty="0" smtClean="0">
                        <a:latin typeface="Cambria Math" panose="02040503050406030204" pitchFamily="18" charset="0"/>
                      </a:rPr>
                      <m:t>𝑆</m:t>
                    </m:r>
                    <m:r>
                      <a:rPr lang="en-US" i="1" dirty="0" smtClean="0">
                        <a:latin typeface="Cambria Math" panose="02040503050406030204" pitchFamily="18" charset="0"/>
                      </a:rPr>
                      <m:t>,</m:t>
                    </m:r>
                    <m:r>
                      <a:rPr lang="en-US" i="1" dirty="0" smtClean="0">
                        <a:latin typeface="Cambria Math" panose="02040503050406030204" pitchFamily="18" charset="0"/>
                      </a:rPr>
                      <m:t>𝐺</m:t>
                    </m:r>
                    <m:r>
                      <a:rPr lang="en-US" i="1" dirty="0" smtClean="0">
                        <a:latin typeface="Cambria Math" panose="02040503050406030204" pitchFamily="18" charset="0"/>
                      </a:rPr>
                      <m:t>)</m:t>
                    </m:r>
                  </m:oMath>
                </a14:m>
                <a:r>
                  <a:rPr lang="en-US" dirty="0" smtClean="0"/>
                  <a:t> is “intuitively” the opposite of </a:t>
                </a:r>
                <a14:m>
                  <m:oMath xmlns:m="http://schemas.openxmlformats.org/officeDocument/2006/math">
                    <m:r>
                      <a:rPr lang="en-US" i="1" dirty="0" smtClean="0">
                        <a:latin typeface="Cambria Math" panose="02040503050406030204" pitchFamily="18" charset="0"/>
                      </a:rPr>
                      <m:t>𝐹</m:t>
                    </m:r>
                    <m:r>
                      <a:rPr lang="en-US" i="1" dirty="0" smtClean="0">
                        <a:latin typeface="Cambria Math" panose="02040503050406030204" pitchFamily="18" charset="0"/>
                      </a:rPr>
                      <m:t>1(</m:t>
                    </m:r>
                    <m:r>
                      <a:rPr lang="en-US" i="1" dirty="0" smtClean="0">
                        <a:latin typeface="Cambria Math" panose="02040503050406030204" pitchFamily="18" charset="0"/>
                      </a:rPr>
                      <m:t>𝑆</m:t>
                    </m:r>
                    <m:r>
                      <a:rPr lang="en-US" i="1" dirty="0" smtClean="0">
                        <a:latin typeface="Cambria Math" panose="02040503050406030204" pitchFamily="18" charset="0"/>
                      </a:rPr>
                      <m:t>,</m:t>
                    </m:r>
                    <m:r>
                      <a:rPr lang="en-US" i="1" dirty="0" smtClean="0">
                        <a:latin typeface="Cambria Math" panose="02040503050406030204" pitchFamily="18" charset="0"/>
                      </a:rPr>
                      <m:t>𝐺</m:t>
                    </m:r>
                    <m:r>
                      <a:rPr lang="en-US" i="1" dirty="0" smtClean="0">
                        <a:latin typeface="Cambria Math" panose="02040503050406030204" pitchFamily="18" charset="0"/>
                      </a:rPr>
                      <m:t>)</m:t>
                    </m:r>
                  </m:oMath>
                </a14:m>
                <a:endParaRPr lang="en-US" dirty="0" smtClean="0"/>
              </a:p>
              <a:p>
                <a:pPr lvl="1"/>
                <a:r>
                  <a:rPr lang="en-US" dirty="0" smtClean="0"/>
                  <a:t>Low </a:t>
                </a:r>
                <a14:m>
                  <m:oMath xmlns:m="http://schemas.openxmlformats.org/officeDocument/2006/math">
                    <m:r>
                      <a:rPr lang="en-US" i="1" dirty="0" smtClean="0">
                        <a:latin typeface="Cambria Math" panose="02040503050406030204" pitchFamily="18" charset="0"/>
                      </a:rPr>
                      <m:t>𝐹</m:t>
                    </m:r>
                    <m:r>
                      <a:rPr lang="en-US" i="1" dirty="0" smtClean="0">
                        <a:latin typeface="Cambria Math" panose="02040503050406030204" pitchFamily="18" charset="0"/>
                      </a:rPr>
                      <m:t>2(</m:t>
                    </m:r>
                    <m:r>
                      <a:rPr lang="en-US" i="1" dirty="0" smtClean="0">
                        <a:latin typeface="Cambria Math" panose="02040503050406030204" pitchFamily="18" charset="0"/>
                      </a:rPr>
                      <m:t>𝑆</m:t>
                    </m:r>
                    <m:r>
                      <a:rPr lang="en-US" i="1" dirty="0" smtClean="0">
                        <a:latin typeface="Cambria Math" panose="02040503050406030204" pitchFamily="18" charset="0"/>
                      </a:rPr>
                      <m:t>,</m:t>
                    </m:r>
                    <m:r>
                      <a:rPr lang="en-US" i="1" dirty="0" smtClean="0">
                        <a:latin typeface="Cambria Math" panose="02040503050406030204" pitchFamily="18" charset="0"/>
                      </a:rPr>
                      <m:t>𝐺</m:t>
                    </m:r>
                    <m:r>
                      <a:rPr lang="en-US" b="0" i="1" dirty="0" smtClean="0">
                        <a:latin typeface="Cambria Math" panose="02040503050406030204" pitchFamily="18" charset="0"/>
                      </a:rPr>
                      <m:t>)</m:t>
                    </m:r>
                    <m:r>
                      <a:rPr lang="en-US" b="0" i="1" dirty="0" smtClean="0">
                        <a:latin typeface="Cambria Math" panose="02040503050406030204" pitchFamily="18" charset="0"/>
                        <a:sym typeface="Wingdings" panose="05000000000000000000" pitchFamily="2" charset="2"/>
                      </a:rPr>
                      <m:t> </m:t>
                    </m:r>
                    <m:r>
                      <a:rPr lang="en-US" b="0" i="1" dirty="0" smtClean="0">
                        <a:latin typeface="Cambria Math" panose="02040503050406030204" pitchFamily="18" charset="0"/>
                        <a:ea typeface="Cambria Math" panose="02040503050406030204" pitchFamily="18" charset="0"/>
                        <a:sym typeface="Wingdings" panose="05000000000000000000" pitchFamily="2" charset="2"/>
                      </a:rPr>
                      <m:t>⇒</m:t>
                    </m:r>
                  </m:oMath>
                </a14:m>
                <a:r>
                  <a:rPr lang="en-US" dirty="0" smtClean="0">
                    <a:sym typeface="Wingdings" panose="05000000000000000000" pitchFamily="2" charset="2"/>
                  </a:rPr>
                  <a:t> </a:t>
                </a:r>
                <a14:m>
                  <m:oMath xmlns:m="http://schemas.openxmlformats.org/officeDocument/2006/math">
                    <m:r>
                      <a:rPr lang="en-US" i="1" dirty="0" smtClean="0">
                        <a:latin typeface="Cambria Math" panose="02040503050406030204" pitchFamily="18" charset="0"/>
                        <a:sym typeface="Wingdings" panose="05000000000000000000" pitchFamily="2" charset="2"/>
                      </a:rPr>
                      <m:t>𝑆</m:t>
                    </m:r>
                  </m:oMath>
                </a14:m>
                <a:r>
                  <a:rPr lang="en-US" dirty="0" smtClean="0">
                    <a:sym typeface="Wingdings" panose="05000000000000000000" pitchFamily="2" charset="2"/>
                  </a:rPr>
                  <a:t> is anomalous</a:t>
                </a:r>
              </a:p>
              <a:p>
                <a:r>
                  <a:rPr lang="en-US" dirty="0" smtClean="0">
                    <a:solidFill>
                      <a:srgbClr val="FF0000"/>
                    </a:solidFill>
                    <a:sym typeface="Wingdings" panose="05000000000000000000" pitchFamily="2" charset="2"/>
                  </a:rPr>
                  <a:t>Method 2</a:t>
                </a:r>
              </a:p>
              <a:p>
                <a:pPr lvl="1"/>
                <a:r>
                  <a:rPr lang="en-US" dirty="0" smtClean="0">
                    <a:solidFill>
                      <a:schemeClr val="accent6">
                        <a:lumMod val="75000"/>
                      </a:schemeClr>
                    </a:solidFill>
                    <a:sym typeface="Wingdings" panose="05000000000000000000" pitchFamily="2" charset="2"/>
                  </a:rPr>
                  <a:t>Subgraphs </a:t>
                </a:r>
                <a:r>
                  <a:rPr lang="en-US" dirty="0">
                    <a:solidFill>
                      <a:schemeClr val="accent6">
                        <a:lumMod val="75000"/>
                      </a:schemeClr>
                    </a:solidFill>
                    <a:sym typeface="Wingdings" panose="05000000000000000000" pitchFamily="2" charset="2"/>
                  </a:rPr>
                  <a:t>containing many common substructures are generally less anomalous than subgraphs with few common substructures</a:t>
                </a:r>
                <a:endParaRPr lang="en-US" dirty="0" smtClean="0">
                  <a:solidFill>
                    <a:schemeClr val="accent6">
                      <a:lumMod val="75000"/>
                    </a:schemeClr>
                  </a:solidFill>
                  <a:sym typeface="Wingdings" panose="05000000000000000000" pitchFamily="2" charset="2"/>
                </a:endParaRPr>
              </a:p>
              <a:p>
                <a:pPr lvl="1"/>
                <a:r>
                  <a:rPr lang="en-US" dirty="0" smtClean="0"/>
                  <a:t>Use multiple iterations of Subdue to compress the graph</a:t>
                </a:r>
              </a:p>
              <a:p>
                <a:pPr lvl="1"/>
                <a:r>
                  <a:rPr lang="en-US" dirty="0" smtClean="0"/>
                  <a:t>Outlier score should </a:t>
                </a:r>
                <a:r>
                  <a:rPr lang="en-US" dirty="0" smtClean="0"/>
                  <a:t>quantify </a:t>
                </a:r>
                <a:r>
                  <a:rPr lang="en-US" dirty="0" smtClean="0"/>
                  <a:t>how much and how soon graph is compressed</a:t>
                </a:r>
              </a:p>
              <a:p>
                <a:pPr lvl="1"/>
                <a14:m>
                  <m:oMath xmlns:m="http://schemas.openxmlformats.org/officeDocument/2006/math">
                    <m:r>
                      <a:rPr lang="en-US" b="0" i="1" smtClean="0">
                        <a:solidFill>
                          <a:srgbClr val="00B050"/>
                        </a:solidFill>
                        <a:latin typeface="Cambria Math" panose="02040503050406030204" pitchFamily="18" charset="0"/>
                      </a:rPr>
                      <m:t>𝐴</m:t>
                    </m:r>
                    <m:r>
                      <a:rPr lang="en-US" b="0" i="1" smtClean="0">
                        <a:solidFill>
                          <a:srgbClr val="00B050"/>
                        </a:solidFill>
                        <a:latin typeface="Cambria Math" panose="02040503050406030204" pitchFamily="18" charset="0"/>
                      </a:rPr>
                      <m:t>=1−</m:t>
                    </m:r>
                    <m:f>
                      <m:fPr>
                        <m:ctrlPr>
                          <a:rPr lang="en-US" b="0" i="1" smtClean="0">
                            <a:solidFill>
                              <a:srgbClr val="00B050"/>
                            </a:solidFill>
                            <a:latin typeface="Cambria Math" panose="02040503050406030204" pitchFamily="18" charset="0"/>
                          </a:rPr>
                        </m:ctrlPr>
                      </m:fPr>
                      <m:num>
                        <m:r>
                          <a:rPr lang="en-US" b="0" i="1" smtClean="0">
                            <a:solidFill>
                              <a:srgbClr val="00B050"/>
                            </a:solidFill>
                            <a:latin typeface="Cambria Math" panose="02040503050406030204" pitchFamily="18" charset="0"/>
                          </a:rPr>
                          <m:t>1</m:t>
                        </m:r>
                      </m:num>
                      <m:den>
                        <m:r>
                          <a:rPr lang="en-US" b="0" i="1" smtClean="0">
                            <a:solidFill>
                              <a:srgbClr val="00B050"/>
                            </a:solidFill>
                            <a:latin typeface="Cambria Math" panose="02040503050406030204" pitchFamily="18" charset="0"/>
                          </a:rPr>
                          <m:t>𝑛</m:t>
                        </m:r>
                      </m:den>
                    </m:f>
                    <m:nary>
                      <m:naryPr>
                        <m:chr m:val="∑"/>
                        <m:ctrlPr>
                          <a:rPr lang="en-US" b="0" i="1" smtClean="0">
                            <a:solidFill>
                              <a:srgbClr val="00B050"/>
                            </a:solidFill>
                            <a:latin typeface="Cambria Math" panose="02040503050406030204" pitchFamily="18" charset="0"/>
                          </a:rPr>
                        </m:ctrlPr>
                      </m:naryPr>
                      <m:sub>
                        <m:r>
                          <m:rPr>
                            <m:brk m:alnAt="23"/>
                          </m:rPr>
                          <a:rPr lang="en-US" b="0" i="1" smtClean="0">
                            <a:solidFill>
                              <a:srgbClr val="00B050"/>
                            </a:solidFill>
                            <a:latin typeface="Cambria Math" panose="02040503050406030204" pitchFamily="18" charset="0"/>
                          </a:rPr>
                          <m:t>𝑖</m:t>
                        </m:r>
                        <m:r>
                          <a:rPr lang="en-US" b="0" i="1" smtClean="0">
                            <a:solidFill>
                              <a:srgbClr val="00B050"/>
                            </a:solidFill>
                            <a:latin typeface="Cambria Math" panose="02040503050406030204" pitchFamily="18" charset="0"/>
                          </a:rPr>
                          <m:t>=1</m:t>
                        </m:r>
                      </m:sub>
                      <m:sup>
                        <m:r>
                          <a:rPr lang="en-US" b="0" i="1" smtClean="0">
                            <a:solidFill>
                              <a:srgbClr val="00B050"/>
                            </a:solidFill>
                            <a:latin typeface="Cambria Math" panose="02040503050406030204" pitchFamily="18" charset="0"/>
                          </a:rPr>
                          <m:t>𝑛</m:t>
                        </m:r>
                      </m:sup>
                      <m:e>
                        <m:d>
                          <m:dPr>
                            <m:ctrlPr>
                              <a:rPr lang="en-US" b="0" i="1" smtClean="0">
                                <a:solidFill>
                                  <a:srgbClr val="00B050"/>
                                </a:solidFill>
                                <a:latin typeface="Cambria Math" panose="02040503050406030204" pitchFamily="18" charset="0"/>
                              </a:rPr>
                            </m:ctrlPr>
                          </m:dPr>
                          <m:e>
                            <m:r>
                              <a:rPr lang="en-US" b="0" i="1" smtClean="0">
                                <a:solidFill>
                                  <a:srgbClr val="00B050"/>
                                </a:solidFill>
                                <a:latin typeface="Cambria Math" panose="02040503050406030204" pitchFamily="18" charset="0"/>
                              </a:rPr>
                              <m:t>𝑛</m:t>
                            </m:r>
                            <m:r>
                              <a:rPr lang="en-US" b="0" i="1" smtClean="0">
                                <a:solidFill>
                                  <a:srgbClr val="00B050"/>
                                </a:solidFill>
                                <a:latin typeface="Cambria Math" panose="02040503050406030204" pitchFamily="18" charset="0"/>
                              </a:rPr>
                              <m:t>−</m:t>
                            </m:r>
                            <m:r>
                              <a:rPr lang="en-US" b="0" i="1" smtClean="0">
                                <a:solidFill>
                                  <a:srgbClr val="00B050"/>
                                </a:solidFill>
                                <a:latin typeface="Cambria Math" panose="02040503050406030204" pitchFamily="18" charset="0"/>
                              </a:rPr>
                              <m:t>𝑖</m:t>
                            </m:r>
                            <m:r>
                              <a:rPr lang="en-US" b="0" i="1" smtClean="0">
                                <a:solidFill>
                                  <a:srgbClr val="00B050"/>
                                </a:solidFill>
                                <a:latin typeface="Cambria Math" panose="02040503050406030204" pitchFamily="18" charset="0"/>
                              </a:rPr>
                              <m:t>+1</m:t>
                            </m:r>
                          </m:e>
                        </m:d>
                        <m:r>
                          <a:rPr lang="en-US" b="0" i="1" smtClean="0">
                            <a:solidFill>
                              <a:srgbClr val="00B050"/>
                            </a:solidFill>
                            <a:latin typeface="Cambria Math" panose="02040503050406030204" pitchFamily="18" charset="0"/>
                          </a:rPr>
                          <m:t>×</m:t>
                        </m:r>
                        <m:sSub>
                          <m:sSubPr>
                            <m:ctrlPr>
                              <a:rPr lang="en-US" b="0" i="1" smtClean="0">
                                <a:solidFill>
                                  <a:srgbClr val="00B050"/>
                                </a:solidFill>
                                <a:latin typeface="Cambria Math" panose="02040503050406030204" pitchFamily="18" charset="0"/>
                              </a:rPr>
                            </m:ctrlPr>
                          </m:sSubPr>
                          <m:e>
                            <m:r>
                              <a:rPr lang="en-US" b="0" i="1" smtClean="0">
                                <a:solidFill>
                                  <a:srgbClr val="00B050"/>
                                </a:solidFill>
                                <a:latin typeface="Cambria Math" panose="02040503050406030204" pitchFamily="18" charset="0"/>
                              </a:rPr>
                              <m:t>𝑐</m:t>
                            </m:r>
                          </m:e>
                          <m:sub>
                            <m:r>
                              <a:rPr lang="en-US" b="0" i="1" smtClean="0">
                                <a:solidFill>
                                  <a:srgbClr val="00B050"/>
                                </a:solidFill>
                                <a:latin typeface="Cambria Math" panose="02040503050406030204" pitchFamily="18" charset="0"/>
                              </a:rPr>
                              <m:t>𝑖</m:t>
                            </m:r>
                          </m:sub>
                        </m:sSub>
                      </m:e>
                    </m:nary>
                  </m:oMath>
                </a14:m>
                <a:endParaRPr lang="en-US" dirty="0" smtClean="0"/>
              </a:p>
              <a:p>
                <a:pPr lvl="2"/>
                <a:r>
                  <a:rPr lang="en-US" dirty="0" smtClean="0"/>
                  <a:t>Where n is number of iterations,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𝑖</m:t>
                        </m:r>
                      </m:sub>
                    </m:sSub>
                  </m:oMath>
                </a14:m>
                <a:r>
                  <a:rPr lang="en-US" dirty="0" smtClean="0"/>
                  <a:t> is percentage of subgraph that is compressed away on </a:t>
                </a:r>
                <a:r>
                  <a:rPr lang="en-US" dirty="0" err="1" smtClean="0"/>
                  <a:t>i</a:t>
                </a:r>
                <a:r>
                  <a:rPr lang="en-US" baseline="30000" dirty="0" err="1" smtClean="0"/>
                  <a:t>th</a:t>
                </a:r>
                <a:r>
                  <a:rPr lang="en-US" dirty="0" smtClean="0"/>
                  <a:t> iteration</a:t>
                </a:r>
              </a:p>
              <a:p>
                <a:pPr lvl="2"/>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a:rPr lang="en-US" b="0" i="1" smtClean="0">
                            <a:latin typeface="Cambria Math" panose="02040503050406030204" pitchFamily="18" charset="0"/>
                          </a:rPr>
                          <m:t>𝑖</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𝐷</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𝑖</m:t>
                            </m:r>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𝐺</m:t>
                            </m:r>
                          </m:e>
                        </m:d>
                        <m:r>
                          <a:rPr lang="en-US" b="0" i="1" smtClean="0">
                            <a:latin typeface="Cambria Math" panose="02040503050406030204" pitchFamily="18" charset="0"/>
                          </a:rPr>
                          <m:t>−</m:t>
                        </m:r>
                        <m:r>
                          <a:rPr lang="en-US" b="0" i="1" smtClean="0">
                            <a:latin typeface="Cambria Math" panose="02040503050406030204" pitchFamily="18" charset="0"/>
                          </a:rPr>
                          <m:t>𝐷</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𝐺</m:t>
                        </m:r>
                        <m:r>
                          <a:rPr lang="en-US" b="0" i="1" smtClean="0">
                            <a:latin typeface="Cambria Math" panose="02040503050406030204" pitchFamily="18" charset="0"/>
                          </a:rPr>
                          <m:t>)</m:t>
                        </m:r>
                      </m:num>
                      <m:den>
                        <m:r>
                          <a:rPr lang="en-US" b="0" i="1" smtClean="0">
                            <a:latin typeface="Cambria Math" panose="02040503050406030204" pitchFamily="18" charset="0"/>
                          </a:rPr>
                          <m:t>𝐷</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𝐺</m:t>
                        </m:r>
                        <m:r>
                          <a:rPr lang="en-US" b="0" i="1" smtClean="0">
                            <a:latin typeface="Cambria Math" panose="02040503050406030204" pitchFamily="18" charset="0"/>
                          </a:rPr>
                          <m:t>)</m:t>
                        </m:r>
                      </m:den>
                    </m:f>
                  </m:oMath>
                </a14:m>
                <a:endParaRPr lang="en-US" dirty="0"/>
              </a:p>
            </p:txBody>
          </p:sp>
        </mc:Choice>
        <mc:Fallback>
          <p:sp>
            <p:nvSpPr>
              <p:cNvPr id="4" name="Content Placeholder 3"/>
              <p:cNvSpPr>
                <a:spLocks noGrp="1" noRot="1" noChangeAspect="1" noMove="1" noResize="1" noEditPoints="1" noAdjustHandles="1" noChangeArrowheads="1" noChangeShapeType="1" noTextEdit="1"/>
              </p:cNvSpPr>
              <p:nvPr>
                <p:ph idx="13"/>
              </p:nvPr>
            </p:nvSpPr>
            <p:spPr>
              <a:xfrm>
                <a:off x="457200" y="1371600"/>
                <a:ext cx="8229600" cy="4984750"/>
              </a:xfrm>
              <a:blipFill rotWithShape="0">
                <a:blip r:embed="rId2"/>
                <a:stretch>
                  <a:fillRect l="-667" t="-1711" b="-244"/>
                </a:stretch>
              </a:blipFill>
            </p:spPr>
            <p:txBody>
              <a:bodyPr/>
              <a:lstStyle/>
              <a:p>
                <a:r>
                  <a:rPr lang="en-US">
                    <a:noFill/>
                  </a:rPr>
                  <a:t> </a:t>
                </a:r>
              </a:p>
            </p:txBody>
          </p:sp>
        </mc:Fallback>
      </mc:AlternateContent>
      <p:sp>
        <p:nvSpPr>
          <p:cNvPr id="5" name="Footer Placeholder 4"/>
          <p:cNvSpPr>
            <a:spLocks noGrp="1"/>
          </p:cNvSpPr>
          <p:nvPr>
            <p:ph type="ftr" sz="quarter" idx="3"/>
          </p:nvPr>
        </p:nvSpPr>
        <p:spPr/>
        <p:txBody>
          <a:bodyPr/>
          <a:lstStyle/>
          <a:p>
            <a:r>
              <a:rPr lang="en-US" smtClean="0"/>
              <a:t>gmanish@microsoft.com, jing@buffalo.edu, charu@us.ibm.com, hanj@cs.uiuc.edu</a:t>
            </a:r>
            <a:endParaRPr lang="en-US" dirty="0"/>
          </a:p>
        </p:txBody>
      </p:sp>
      <p:sp>
        <p:nvSpPr>
          <p:cNvPr id="6" name="TextBox 5"/>
          <p:cNvSpPr txBox="1"/>
          <p:nvPr/>
        </p:nvSpPr>
        <p:spPr>
          <a:xfrm>
            <a:off x="6557211" y="64168"/>
            <a:ext cx="2485296" cy="369332"/>
          </a:xfrm>
          <a:prstGeom prst="rect">
            <a:avLst/>
          </a:prstGeom>
          <a:noFill/>
        </p:spPr>
        <p:txBody>
          <a:bodyPr wrap="none" rtlCol="0">
            <a:spAutoFit/>
          </a:bodyPr>
          <a:lstStyle/>
          <a:p>
            <a:r>
              <a:rPr lang="en-US" dirty="0" smtClean="0">
                <a:solidFill>
                  <a:schemeClr val="accent6">
                    <a:lumMod val="75000"/>
                  </a:schemeClr>
                </a:solidFill>
              </a:rPr>
              <a:t>Noble and Cook, KDD’03</a:t>
            </a:r>
            <a:endParaRPr lang="en-US" dirty="0">
              <a:solidFill>
                <a:schemeClr val="accent6">
                  <a:lumMod val="75000"/>
                </a:schemeClr>
              </a:solidFill>
            </a:endParaRPr>
          </a:p>
        </p:txBody>
      </p:sp>
    </p:spTree>
    <p:extLst>
      <p:ext uri="{BB962C8B-B14F-4D97-AF65-F5344CB8AC3E}">
        <p14:creationId xmlns:p14="http://schemas.microsoft.com/office/powerpoint/2010/main" val="1696358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Entropy Measures of Graph Regularity (1)</a:t>
            </a:r>
            <a:endParaRPr lang="en-US" dirty="0"/>
          </a:p>
        </p:txBody>
      </p:sp>
      <p:sp>
        <p:nvSpPr>
          <p:cNvPr id="3" name="Slide Number Placeholder 2"/>
          <p:cNvSpPr>
            <a:spLocks noGrp="1"/>
          </p:cNvSpPr>
          <p:nvPr>
            <p:ph type="sldNum" sz="quarter" idx="12"/>
          </p:nvPr>
        </p:nvSpPr>
        <p:spPr/>
        <p:txBody>
          <a:bodyPr/>
          <a:lstStyle/>
          <a:p>
            <a:fld id="{8D4A95AB-7B14-4CE2-8EF6-8DDF97F0F3DA}" type="slidenum">
              <a:rPr lang="en-US" smtClean="0"/>
              <a:pPr/>
              <a:t>16</a:t>
            </a:fld>
            <a:endParaRPr lang="en-US"/>
          </a:p>
        </p:txBody>
      </p:sp>
      <mc:AlternateContent xmlns:mc="http://schemas.openxmlformats.org/markup-compatibility/2006">
        <mc:Choice xmlns:a14="http://schemas.microsoft.com/office/drawing/2010/main" Requires="a14">
          <p:sp>
            <p:nvSpPr>
              <p:cNvPr id="4" name="Content Placeholder 3"/>
              <p:cNvSpPr>
                <a:spLocks noGrp="1"/>
              </p:cNvSpPr>
              <p:nvPr>
                <p:ph idx="13"/>
              </p:nvPr>
            </p:nvSpPr>
            <p:spPr>
              <a:xfrm>
                <a:off x="457200" y="1371600"/>
                <a:ext cx="8229600" cy="2983464"/>
              </a:xfrm>
            </p:spPr>
            <p:txBody>
              <a:bodyPr>
                <a:normAutofit fontScale="62500" lnSpcReduction="20000"/>
              </a:bodyPr>
              <a:lstStyle/>
              <a:p>
                <a:r>
                  <a:rPr lang="en-US" dirty="0" smtClean="0"/>
                  <a:t>How to identify if the graph is “regular enough” and does it contain any anomalous substructures?</a:t>
                </a:r>
              </a:p>
              <a:p>
                <a:r>
                  <a:rPr lang="en-US" dirty="0">
                    <a:solidFill>
                      <a:srgbClr val="FF0000"/>
                    </a:solidFill>
                  </a:rPr>
                  <a:t>Substructure </a:t>
                </a:r>
                <a:r>
                  <a:rPr lang="en-US" dirty="0" smtClean="0">
                    <a:solidFill>
                      <a:srgbClr val="FF0000"/>
                    </a:solidFill>
                  </a:rPr>
                  <a:t>Entropy</a:t>
                </a:r>
              </a:p>
              <a:p>
                <a:pPr lvl="1"/>
                <a14:m>
                  <m:oMath xmlns:m="http://schemas.openxmlformats.org/officeDocument/2006/math">
                    <m:r>
                      <a:rPr lang="en-US" b="0" i="1" smtClean="0">
                        <a:latin typeface="Cambria Math" panose="02040503050406030204" pitchFamily="18" charset="0"/>
                      </a:rPr>
                      <m:t>𝐻</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e>
                    </m:d>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𝑋</m:t>
                        </m:r>
                      </m:sub>
                      <m:sup/>
                      <m:e>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e>
                        </m:func>
                      </m:e>
                    </m:nary>
                  </m:oMath>
                </a14:m>
                <a:endParaRPr lang="en-US" dirty="0" smtClean="0"/>
              </a:p>
              <a:p>
                <a:pPr lvl="1"/>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m:t>
                    </m:r>
                  </m:oMath>
                </a14:m>
                <a:r>
                  <a:rPr lang="en-US" dirty="0" smtClean="0"/>
                  <a:t> is defined as #instances of </a:t>
                </a:r>
                <a14:m>
                  <m:oMath xmlns:m="http://schemas.openxmlformats.org/officeDocument/2006/math">
                    <m:r>
                      <a:rPr lang="en-US" i="1" dirty="0" smtClean="0">
                        <a:latin typeface="Cambria Math" panose="02040503050406030204" pitchFamily="18" charset="0"/>
                      </a:rPr>
                      <m:t>𝑥</m:t>
                    </m:r>
                  </m:oMath>
                </a14:m>
                <a:r>
                  <a:rPr lang="en-US" dirty="0" smtClean="0"/>
                  <a:t> in </a:t>
                </a:r>
                <a14:m>
                  <m:oMath xmlns:m="http://schemas.openxmlformats.org/officeDocument/2006/math">
                    <m:r>
                      <a:rPr lang="en-US" i="1" dirty="0" smtClean="0">
                        <a:latin typeface="Cambria Math" panose="02040503050406030204" pitchFamily="18" charset="0"/>
                      </a:rPr>
                      <m:t>𝐺</m:t>
                    </m:r>
                  </m:oMath>
                </a14:m>
                <a:r>
                  <a:rPr lang="en-US" dirty="0" smtClean="0"/>
                  <a:t>/total #instances of all </a:t>
                </a:r>
                <a14:m>
                  <m:oMath xmlns:m="http://schemas.openxmlformats.org/officeDocument/2006/math">
                    <m:r>
                      <a:rPr lang="en-US" i="1" dirty="0" smtClean="0">
                        <a:latin typeface="Cambria Math" panose="02040503050406030204" pitchFamily="18" charset="0"/>
                      </a:rPr>
                      <m:t>𝑛</m:t>
                    </m:r>
                  </m:oMath>
                </a14:m>
                <a:r>
                  <a:rPr lang="en-US" dirty="0" smtClean="0"/>
                  <a:t>-vertex substructures</a:t>
                </a:r>
              </a:p>
              <a:p>
                <a:pPr lvl="1"/>
                <a:r>
                  <a:rPr lang="en-US" dirty="0" smtClean="0"/>
                  <a:t>Given a </a:t>
                </a:r>
                <a:r>
                  <a:rPr lang="en-US" dirty="0" smtClean="0">
                    <a:solidFill>
                      <a:srgbClr val="00B0F0"/>
                    </a:solidFill>
                  </a:rPr>
                  <a:t>regular graph </a:t>
                </a:r>
                <a:r>
                  <a:rPr lang="en-US" dirty="0" smtClean="0"/>
                  <a:t>with many common subgraph patterns, </a:t>
                </a:r>
                <a:r>
                  <a:rPr lang="en-US" dirty="0" smtClean="0"/>
                  <a:t>its </a:t>
                </a:r>
                <a:r>
                  <a:rPr lang="en-US" dirty="0" smtClean="0">
                    <a:solidFill>
                      <a:srgbClr val="00B0F0"/>
                    </a:solidFill>
                  </a:rPr>
                  <a:t>entropy will be low</a:t>
                </a:r>
                <a:endParaRPr lang="en-US" dirty="0" smtClean="0">
                  <a:solidFill>
                    <a:srgbClr val="00B0F0"/>
                  </a:solidFill>
                </a:endParaRPr>
              </a:p>
              <a:p>
                <a:pPr lvl="1"/>
                <a:r>
                  <a:rPr lang="en-US" dirty="0" smtClean="0"/>
                  <a:t>Entropy will depend on the space of all possible substructures (which depends on </a:t>
                </a:r>
                <a14:m>
                  <m:oMath xmlns:m="http://schemas.openxmlformats.org/officeDocument/2006/math">
                    <m:r>
                      <a:rPr lang="en-US" i="1" dirty="0" smtClean="0">
                        <a:solidFill>
                          <a:srgbClr val="00B050"/>
                        </a:solidFill>
                        <a:latin typeface="Cambria Math" panose="02040503050406030204" pitchFamily="18" charset="0"/>
                      </a:rPr>
                      <m:t>𝑛</m:t>
                    </m:r>
                  </m:oMath>
                </a14:m>
                <a:r>
                  <a:rPr lang="en-US" dirty="0" smtClean="0">
                    <a:solidFill>
                      <a:srgbClr val="00B050"/>
                    </a:solidFill>
                  </a:rPr>
                  <a:t> – size of any substructure</a:t>
                </a:r>
                <a:r>
                  <a:rPr lang="en-US" dirty="0" smtClean="0"/>
                  <a:t>)</a:t>
                </a:r>
              </a:p>
              <a:p>
                <a:pPr lvl="1"/>
                <a:endParaRPr lang="en-US" dirty="0" smtClean="0"/>
              </a:p>
              <a:p>
                <a:pPr lvl="1"/>
                <a:endParaRPr lang="en-US" dirty="0"/>
              </a:p>
            </p:txBody>
          </p:sp>
        </mc:Choice>
        <mc:Fallback>
          <p:sp>
            <p:nvSpPr>
              <p:cNvPr id="4" name="Content Placeholder 3"/>
              <p:cNvSpPr>
                <a:spLocks noGrp="1" noRot="1" noChangeAspect="1" noMove="1" noResize="1" noEditPoints="1" noAdjustHandles="1" noChangeArrowheads="1" noChangeShapeType="1" noTextEdit="1"/>
              </p:cNvSpPr>
              <p:nvPr>
                <p:ph idx="13"/>
              </p:nvPr>
            </p:nvSpPr>
            <p:spPr>
              <a:xfrm>
                <a:off x="457200" y="1371600"/>
                <a:ext cx="8229600" cy="2983464"/>
              </a:xfrm>
              <a:blipFill rotWithShape="0">
                <a:blip r:embed="rId2"/>
                <a:stretch>
                  <a:fillRect l="-667" t="-2863" r="-815"/>
                </a:stretch>
              </a:blipFill>
            </p:spPr>
            <p:txBody>
              <a:bodyPr/>
              <a:lstStyle/>
              <a:p>
                <a:r>
                  <a:rPr lang="en-US">
                    <a:noFill/>
                  </a:rPr>
                  <a:t> </a:t>
                </a:r>
              </a:p>
            </p:txBody>
          </p:sp>
        </mc:Fallback>
      </mc:AlternateContent>
      <p:sp>
        <p:nvSpPr>
          <p:cNvPr id="5" name="Footer Placeholder 4"/>
          <p:cNvSpPr>
            <a:spLocks noGrp="1"/>
          </p:cNvSpPr>
          <p:nvPr>
            <p:ph type="ftr" sz="quarter" idx="3"/>
          </p:nvPr>
        </p:nvSpPr>
        <p:spPr/>
        <p:txBody>
          <a:bodyPr/>
          <a:lstStyle/>
          <a:p>
            <a:r>
              <a:rPr lang="en-US" smtClean="0"/>
              <a:t>gmanish@microsoft.com, jing@buffalo.edu, charu@us.ibm.com, hanj@cs.uiuc.edu</a:t>
            </a:r>
            <a:endParaRPr lang="en-US" dirty="0"/>
          </a:p>
        </p:txBody>
      </p:sp>
      <p:sp>
        <p:nvSpPr>
          <p:cNvPr id="7" name="TextBox 6"/>
          <p:cNvSpPr txBox="1"/>
          <p:nvPr/>
        </p:nvSpPr>
        <p:spPr>
          <a:xfrm>
            <a:off x="381000" y="4295276"/>
            <a:ext cx="1605632" cy="369332"/>
          </a:xfrm>
          <a:prstGeom prst="rect">
            <a:avLst/>
          </a:prstGeom>
          <a:noFill/>
        </p:spPr>
        <p:txBody>
          <a:bodyPr wrap="none" rtlCol="0">
            <a:spAutoFit/>
          </a:bodyPr>
          <a:lstStyle/>
          <a:p>
            <a:r>
              <a:rPr lang="en-US" dirty="0" smtClean="0"/>
              <a:t>Example Graph</a:t>
            </a:r>
            <a:endParaRPr lang="en-US" dirty="0"/>
          </a:p>
        </p:txBody>
      </p:sp>
      <p:sp>
        <p:nvSpPr>
          <p:cNvPr id="8" name="Oval 7"/>
          <p:cNvSpPr/>
          <p:nvPr/>
        </p:nvSpPr>
        <p:spPr>
          <a:xfrm>
            <a:off x="2286000" y="4267202"/>
            <a:ext cx="533400" cy="5333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A</a:t>
            </a:r>
            <a:endParaRPr lang="en-US" sz="2400" b="1" dirty="0">
              <a:solidFill>
                <a:srgbClr val="FF0000"/>
              </a:solidFill>
            </a:endParaRPr>
          </a:p>
        </p:txBody>
      </p:sp>
      <p:sp>
        <p:nvSpPr>
          <p:cNvPr id="10" name="Oval 9"/>
          <p:cNvSpPr/>
          <p:nvPr/>
        </p:nvSpPr>
        <p:spPr>
          <a:xfrm>
            <a:off x="3200400" y="4267200"/>
            <a:ext cx="533400" cy="5333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B</a:t>
            </a:r>
            <a:endParaRPr lang="en-US" sz="2400" b="1" dirty="0">
              <a:solidFill>
                <a:srgbClr val="FF0000"/>
              </a:solidFill>
            </a:endParaRPr>
          </a:p>
        </p:txBody>
      </p:sp>
      <p:sp>
        <p:nvSpPr>
          <p:cNvPr id="11" name="Oval 10"/>
          <p:cNvSpPr/>
          <p:nvPr/>
        </p:nvSpPr>
        <p:spPr>
          <a:xfrm>
            <a:off x="4114800" y="4267200"/>
            <a:ext cx="533400" cy="5333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rPr>
              <a:t>C</a:t>
            </a:r>
          </a:p>
        </p:txBody>
      </p:sp>
      <p:sp>
        <p:nvSpPr>
          <p:cNvPr id="12" name="Oval 11"/>
          <p:cNvSpPr/>
          <p:nvPr/>
        </p:nvSpPr>
        <p:spPr>
          <a:xfrm>
            <a:off x="5029200" y="4267200"/>
            <a:ext cx="533400" cy="5333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rPr>
              <a:t>B</a:t>
            </a:r>
          </a:p>
        </p:txBody>
      </p:sp>
      <p:sp>
        <p:nvSpPr>
          <p:cNvPr id="13" name="Oval 12"/>
          <p:cNvSpPr/>
          <p:nvPr/>
        </p:nvSpPr>
        <p:spPr>
          <a:xfrm>
            <a:off x="5867400" y="4267200"/>
            <a:ext cx="533400" cy="5333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rPr>
              <a:t>C</a:t>
            </a:r>
          </a:p>
        </p:txBody>
      </p:sp>
      <p:cxnSp>
        <p:nvCxnSpPr>
          <p:cNvPr id="15" name="Straight Arrow Connector 14"/>
          <p:cNvCxnSpPr>
            <a:stCxn id="8" idx="6"/>
            <a:endCxn id="10" idx="2"/>
          </p:cNvCxnSpPr>
          <p:nvPr/>
        </p:nvCxnSpPr>
        <p:spPr>
          <a:xfrm flipV="1">
            <a:off x="2819400" y="4533899"/>
            <a:ext cx="381000"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1" idx="2"/>
          </p:cNvCxnSpPr>
          <p:nvPr/>
        </p:nvCxnSpPr>
        <p:spPr>
          <a:xfrm>
            <a:off x="3771900" y="4533899"/>
            <a:ext cx="3429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648200" y="4533899"/>
            <a:ext cx="381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13" idx="2"/>
          </p:cNvCxnSpPr>
          <p:nvPr/>
        </p:nvCxnSpPr>
        <p:spPr>
          <a:xfrm>
            <a:off x="5562600" y="4533899"/>
            <a:ext cx="304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13" idx="4"/>
            <a:endCxn id="8" idx="4"/>
          </p:cNvCxnSpPr>
          <p:nvPr/>
        </p:nvCxnSpPr>
        <p:spPr>
          <a:xfrm rot="5400000">
            <a:off x="4343399" y="3009899"/>
            <a:ext cx="2" cy="3581400"/>
          </a:xfrm>
          <a:prstGeom prst="bentConnector3">
            <a:avLst>
              <a:gd name="adj1" fmla="val 11430100000"/>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p:cNvSpPr txBox="1"/>
              <p:nvPr/>
            </p:nvSpPr>
            <p:spPr>
              <a:xfrm>
                <a:off x="152400" y="5334000"/>
                <a:ext cx="2027671" cy="369332"/>
              </a:xfrm>
              <a:prstGeom prst="rect">
                <a:avLst/>
              </a:prstGeom>
              <a:noFill/>
            </p:spPr>
            <p:txBody>
              <a:bodyPr wrap="none" rtlCol="0">
                <a:spAutoFit/>
              </a:bodyPr>
              <a:lstStyle/>
              <a:p>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smtClean="0">
                        <a:latin typeface="Cambria Math" panose="02040503050406030204" pitchFamily="18" charset="0"/>
                      </a:rPr>
                      <m:t>)</m:t>
                    </m:r>
                  </m:oMath>
                </a14:m>
                <a:r>
                  <a:rPr lang="en-US" dirty="0" smtClean="0"/>
                  <a:t> values for </a:t>
                </a:r>
                <a14:m>
                  <m:oMath xmlns:m="http://schemas.openxmlformats.org/officeDocument/2006/math">
                    <m:r>
                      <a:rPr lang="en-US" i="1" dirty="0" smtClean="0">
                        <a:latin typeface="Cambria Math" panose="02040503050406030204" pitchFamily="18" charset="0"/>
                      </a:rPr>
                      <m:t>𝑛</m:t>
                    </m:r>
                  </m:oMath>
                </a14:m>
                <a:r>
                  <a:rPr lang="en-US" dirty="0" smtClean="0"/>
                  <a:t>=2</a:t>
                </a:r>
                <a:endParaRPr lang="en-US" dirty="0"/>
              </a:p>
            </p:txBody>
          </p:sp>
        </mc:Choice>
        <mc:Fallback xmlns="">
          <p:sp>
            <p:nvSpPr>
              <p:cNvPr id="34" name="TextBox 33"/>
              <p:cNvSpPr txBox="1">
                <a:spLocks noRot="1" noChangeAspect="1" noMove="1" noResize="1" noEditPoints="1" noAdjustHandles="1" noChangeArrowheads="1" noChangeShapeType="1" noTextEdit="1"/>
              </p:cNvSpPr>
              <p:nvPr/>
            </p:nvSpPr>
            <p:spPr>
              <a:xfrm>
                <a:off x="152400" y="5334000"/>
                <a:ext cx="2027671" cy="369332"/>
              </a:xfrm>
              <a:prstGeom prst="rect">
                <a:avLst/>
              </a:prstGeom>
              <a:blipFill rotWithShape="0">
                <a:blip r:embed="rId3"/>
                <a:stretch>
                  <a:fillRect t="-8197" r="-2102" b="-24590"/>
                </a:stretch>
              </a:blipFill>
            </p:spPr>
            <p:txBody>
              <a:bodyPr/>
              <a:lstStyle/>
              <a:p>
                <a:r>
                  <a:rPr lang="en-US">
                    <a:noFill/>
                  </a:rPr>
                  <a:t> </a:t>
                </a:r>
              </a:p>
            </p:txBody>
          </p:sp>
        </mc:Fallback>
      </mc:AlternateContent>
      <p:sp>
        <p:nvSpPr>
          <p:cNvPr id="45" name="Oval 44"/>
          <p:cNvSpPr/>
          <p:nvPr/>
        </p:nvSpPr>
        <p:spPr>
          <a:xfrm>
            <a:off x="2209800" y="5246134"/>
            <a:ext cx="533400" cy="5333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A</a:t>
            </a:r>
            <a:endParaRPr lang="en-US" sz="2400" b="1" dirty="0">
              <a:solidFill>
                <a:srgbClr val="FF0000"/>
              </a:solidFill>
            </a:endParaRPr>
          </a:p>
        </p:txBody>
      </p:sp>
      <p:sp>
        <p:nvSpPr>
          <p:cNvPr id="46" name="Oval 45"/>
          <p:cNvSpPr/>
          <p:nvPr/>
        </p:nvSpPr>
        <p:spPr>
          <a:xfrm>
            <a:off x="3124200" y="5246132"/>
            <a:ext cx="533400" cy="5333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B</a:t>
            </a:r>
            <a:endParaRPr lang="en-US" sz="2400" b="1" dirty="0">
              <a:solidFill>
                <a:srgbClr val="FF0000"/>
              </a:solidFill>
            </a:endParaRPr>
          </a:p>
        </p:txBody>
      </p:sp>
      <p:cxnSp>
        <p:nvCxnSpPr>
          <p:cNvPr id="47" name="Straight Arrow Connector 46"/>
          <p:cNvCxnSpPr>
            <a:stCxn id="45" idx="6"/>
            <a:endCxn id="46" idx="2"/>
          </p:cNvCxnSpPr>
          <p:nvPr/>
        </p:nvCxnSpPr>
        <p:spPr>
          <a:xfrm flipV="1">
            <a:off x="2743200" y="5512831"/>
            <a:ext cx="381000"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3918284" y="5246132"/>
            <a:ext cx="533400" cy="5333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B</a:t>
            </a:r>
            <a:endParaRPr lang="en-US" sz="2400" b="1" dirty="0">
              <a:solidFill>
                <a:srgbClr val="FF0000"/>
              </a:solidFill>
            </a:endParaRPr>
          </a:p>
        </p:txBody>
      </p:sp>
      <p:sp>
        <p:nvSpPr>
          <p:cNvPr id="49" name="Oval 48"/>
          <p:cNvSpPr/>
          <p:nvPr/>
        </p:nvSpPr>
        <p:spPr>
          <a:xfrm>
            <a:off x="4832684" y="5246132"/>
            <a:ext cx="533400" cy="5333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rPr>
              <a:t>C</a:t>
            </a:r>
          </a:p>
        </p:txBody>
      </p:sp>
      <p:cxnSp>
        <p:nvCxnSpPr>
          <p:cNvPr id="50" name="Straight Arrow Connector 49"/>
          <p:cNvCxnSpPr>
            <a:stCxn id="48" idx="6"/>
            <a:endCxn id="49" idx="2"/>
          </p:cNvCxnSpPr>
          <p:nvPr/>
        </p:nvCxnSpPr>
        <p:spPr>
          <a:xfrm>
            <a:off x="4451684" y="5512831"/>
            <a:ext cx="381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5626768" y="5246132"/>
            <a:ext cx="533400" cy="5333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rPr>
              <a:t>C</a:t>
            </a:r>
          </a:p>
        </p:txBody>
      </p:sp>
      <p:sp>
        <p:nvSpPr>
          <p:cNvPr id="52" name="Oval 51"/>
          <p:cNvSpPr/>
          <p:nvPr/>
        </p:nvSpPr>
        <p:spPr>
          <a:xfrm>
            <a:off x="6541168" y="5246132"/>
            <a:ext cx="533400" cy="5333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rPr>
              <a:t>B</a:t>
            </a:r>
          </a:p>
        </p:txBody>
      </p:sp>
      <p:cxnSp>
        <p:nvCxnSpPr>
          <p:cNvPr id="54" name="Straight Arrow Connector 53"/>
          <p:cNvCxnSpPr/>
          <p:nvPr/>
        </p:nvCxnSpPr>
        <p:spPr>
          <a:xfrm>
            <a:off x="6160168" y="5512831"/>
            <a:ext cx="381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7" name="Oval 56"/>
          <p:cNvSpPr/>
          <p:nvPr/>
        </p:nvSpPr>
        <p:spPr>
          <a:xfrm>
            <a:off x="7200900" y="5243780"/>
            <a:ext cx="533400" cy="5333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rPr>
              <a:t>C</a:t>
            </a:r>
          </a:p>
        </p:txBody>
      </p:sp>
      <p:sp>
        <p:nvSpPr>
          <p:cNvPr id="58" name="Oval 57"/>
          <p:cNvSpPr/>
          <p:nvPr/>
        </p:nvSpPr>
        <p:spPr>
          <a:xfrm>
            <a:off x="8115300" y="5243780"/>
            <a:ext cx="533400" cy="5333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A</a:t>
            </a:r>
            <a:endParaRPr lang="en-US" sz="2400" b="1" dirty="0">
              <a:solidFill>
                <a:srgbClr val="FF0000"/>
              </a:solidFill>
            </a:endParaRPr>
          </a:p>
        </p:txBody>
      </p:sp>
      <p:cxnSp>
        <p:nvCxnSpPr>
          <p:cNvPr id="59" name="Straight Arrow Connector 58"/>
          <p:cNvCxnSpPr/>
          <p:nvPr/>
        </p:nvCxnSpPr>
        <p:spPr>
          <a:xfrm>
            <a:off x="7734300" y="5510479"/>
            <a:ext cx="381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2667000" y="5867400"/>
            <a:ext cx="508473" cy="369332"/>
          </a:xfrm>
          <a:prstGeom prst="rect">
            <a:avLst/>
          </a:prstGeom>
          <a:noFill/>
        </p:spPr>
        <p:txBody>
          <a:bodyPr wrap="none" rtlCol="0">
            <a:spAutoFit/>
          </a:bodyPr>
          <a:lstStyle/>
          <a:p>
            <a:r>
              <a:rPr lang="en-US" dirty="0" smtClean="0"/>
              <a:t>1/5</a:t>
            </a:r>
            <a:endParaRPr lang="en-US" dirty="0"/>
          </a:p>
        </p:txBody>
      </p:sp>
      <p:sp>
        <p:nvSpPr>
          <p:cNvPr id="61" name="TextBox 60"/>
          <p:cNvSpPr txBox="1"/>
          <p:nvPr/>
        </p:nvSpPr>
        <p:spPr>
          <a:xfrm>
            <a:off x="4368327" y="5867400"/>
            <a:ext cx="508473" cy="369332"/>
          </a:xfrm>
          <a:prstGeom prst="rect">
            <a:avLst/>
          </a:prstGeom>
          <a:noFill/>
        </p:spPr>
        <p:txBody>
          <a:bodyPr wrap="none" rtlCol="0">
            <a:spAutoFit/>
          </a:bodyPr>
          <a:lstStyle/>
          <a:p>
            <a:r>
              <a:rPr lang="en-US" dirty="0"/>
              <a:t>2</a:t>
            </a:r>
            <a:r>
              <a:rPr lang="en-US" dirty="0" smtClean="0"/>
              <a:t>/5</a:t>
            </a:r>
            <a:endParaRPr lang="en-US" dirty="0"/>
          </a:p>
        </p:txBody>
      </p:sp>
      <p:sp>
        <p:nvSpPr>
          <p:cNvPr id="62" name="TextBox 61"/>
          <p:cNvSpPr txBox="1"/>
          <p:nvPr/>
        </p:nvSpPr>
        <p:spPr>
          <a:xfrm>
            <a:off x="6172200" y="5867400"/>
            <a:ext cx="508473" cy="369332"/>
          </a:xfrm>
          <a:prstGeom prst="rect">
            <a:avLst/>
          </a:prstGeom>
          <a:noFill/>
        </p:spPr>
        <p:txBody>
          <a:bodyPr wrap="none" rtlCol="0">
            <a:spAutoFit/>
          </a:bodyPr>
          <a:lstStyle/>
          <a:p>
            <a:r>
              <a:rPr lang="en-US" dirty="0" smtClean="0"/>
              <a:t>1/5</a:t>
            </a:r>
            <a:endParaRPr lang="en-US" dirty="0"/>
          </a:p>
        </p:txBody>
      </p:sp>
      <p:sp>
        <p:nvSpPr>
          <p:cNvPr id="63" name="TextBox 62"/>
          <p:cNvSpPr txBox="1"/>
          <p:nvPr/>
        </p:nvSpPr>
        <p:spPr>
          <a:xfrm>
            <a:off x="7696200" y="5867400"/>
            <a:ext cx="508473" cy="369332"/>
          </a:xfrm>
          <a:prstGeom prst="rect">
            <a:avLst/>
          </a:prstGeom>
          <a:noFill/>
        </p:spPr>
        <p:txBody>
          <a:bodyPr wrap="none" rtlCol="0">
            <a:spAutoFit/>
          </a:bodyPr>
          <a:lstStyle/>
          <a:p>
            <a:r>
              <a:rPr lang="en-US" dirty="0" smtClean="0"/>
              <a:t>1/5</a:t>
            </a:r>
            <a:endParaRPr lang="en-US" dirty="0"/>
          </a:p>
        </p:txBody>
      </p:sp>
    </p:spTree>
    <p:extLst>
      <p:ext uri="{BB962C8B-B14F-4D97-AF65-F5344CB8AC3E}">
        <p14:creationId xmlns:p14="http://schemas.microsoft.com/office/powerpoint/2010/main" val="196325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
                                            <p:txEl>
                                              <p:pRg st="4" end="4"/>
                                            </p:txEl>
                                          </p:spTgt>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2" grpId="0" animBg="1"/>
      <p:bldP spid="13" grpId="0" animBg="1"/>
      <p:bldP spid="34" grpId="0"/>
      <p:bldP spid="45" grpId="0" animBg="1"/>
      <p:bldP spid="46" grpId="0" animBg="1"/>
      <p:bldP spid="48" grpId="0" animBg="1"/>
      <p:bldP spid="49" grpId="0" animBg="1"/>
      <p:bldP spid="51" grpId="0" animBg="1"/>
      <p:bldP spid="52" grpId="0" animBg="1"/>
      <p:bldP spid="57" grpId="0" animBg="1"/>
      <p:bldP spid="58" grpId="0" animBg="1"/>
      <p:bldP spid="60" grpId="0"/>
      <p:bldP spid="61" grpId="0"/>
      <p:bldP spid="62" grpId="0"/>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Entropy Measures of Graph Regularity </a:t>
            </a:r>
            <a:r>
              <a:rPr lang="en-US" dirty="0" smtClean="0"/>
              <a:t>(2)</a:t>
            </a:r>
            <a:endParaRPr lang="en-US" dirty="0"/>
          </a:p>
        </p:txBody>
      </p:sp>
      <p:sp>
        <p:nvSpPr>
          <p:cNvPr id="3" name="Slide Number Placeholder 2"/>
          <p:cNvSpPr>
            <a:spLocks noGrp="1"/>
          </p:cNvSpPr>
          <p:nvPr>
            <p:ph type="sldNum" sz="quarter" idx="12"/>
          </p:nvPr>
        </p:nvSpPr>
        <p:spPr/>
        <p:txBody>
          <a:bodyPr/>
          <a:lstStyle/>
          <a:p>
            <a:fld id="{8D4A95AB-7B14-4CE2-8EF6-8DDF97F0F3DA}" type="slidenum">
              <a:rPr lang="en-US" smtClean="0"/>
              <a:pPr/>
              <a:t>17</a:t>
            </a:fld>
            <a:endParaRPr lang="en-US"/>
          </a:p>
        </p:txBody>
      </p:sp>
      <mc:AlternateContent xmlns:mc="http://schemas.openxmlformats.org/markup-compatibility/2006">
        <mc:Choice xmlns:a14="http://schemas.microsoft.com/office/drawing/2010/main" Requires="a14">
          <p:sp>
            <p:nvSpPr>
              <p:cNvPr id="4" name="Content Placeholder 3"/>
              <p:cNvSpPr>
                <a:spLocks noGrp="1"/>
              </p:cNvSpPr>
              <p:nvPr>
                <p:ph idx="13"/>
              </p:nvPr>
            </p:nvSpPr>
            <p:spPr>
              <a:xfrm>
                <a:off x="457200" y="1371601"/>
                <a:ext cx="8229600" cy="3134592"/>
              </a:xfrm>
            </p:spPr>
            <p:txBody>
              <a:bodyPr>
                <a:normAutofit fontScale="62500" lnSpcReduction="20000"/>
              </a:bodyPr>
              <a:lstStyle/>
              <a:p>
                <a:r>
                  <a:rPr lang="en-US" dirty="0" smtClean="0">
                    <a:solidFill>
                      <a:srgbClr val="FF0000"/>
                    </a:solidFill>
                  </a:rPr>
                  <a:t>Conditional Substructure Entropy</a:t>
                </a:r>
              </a:p>
              <a:p>
                <a:pPr lvl="1"/>
                <a:r>
                  <a:rPr lang="en-US" dirty="0"/>
                  <a:t>Given an arbitrary n-vertex substructure, how many bits are needed to describe its </a:t>
                </a:r>
                <a:r>
                  <a:rPr lang="en-US" dirty="0">
                    <a:solidFill>
                      <a:srgbClr val="00B0F0"/>
                    </a:solidFill>
                  </a:rPr>
                  <a:t>surroundings</a:t>
                </a:r>
                <a:r>
                  <a:rPr lang="en-US" dirty="0"/>
                  <a:t>?</a:t>
                </a:r>
              </a:p>
              <a:p>
                <a:pPr lvl="1"/>
                <a:r>
                  <a:rPr lang="en-US" dirty="0"/>
                  <a:t>Surroundings can be thought of as a set of extensions to the substructure; we define an extension of a substructure to be the addition of either a single vertex (along with the edge connecting it to the substructure), or a single edge within the substructure.</a:t>
                </a:r>
              </a:p>
              <a:p>
                <a:pPr lvl="1"/>
                <a:r>
                  <a:rPr lang="en-US" dirty="0"/>
                  <a:t>Let </a:t>
                </a:r>
                <a14:m>
                  <m:oMath xmlns:m="http://schemas.openxmlformats.org/officeDocument/2006/math">
                    <m:r>
                      <a:rPr lang="en-US" i="1" dirty="0" smtClean="0">
                        <a:latin typeface="Cambria Math" panose="02040503050406030204" pitchFamily="18" charset="0"/>
                      </a:rPr>
                      <m:t>𝑌</m:t>
                    </m:r>
                  </m:oMath>
                </a14:m>
                <a:r>
                  <a:rPr lang="en-US" dirty="0"/>
                  <a:t> be all </a:t>
                </a:r>
                <a14:m>
                  <m:oMath xmlns:m="http://schemas.openxmlformats.org/officeDocument/2006/math">
                    <m:r>
                      <a:rPr lang="en-US" i="1" dirty="0" smtClean="0">
                        <a:latin typeface="Cambria Math" panose="02040503050406030204" pitchFamily="18" charset="0"/>
                      </a:rPr>
                      <m:t>𝑛</m:t>
                    </m:r>
                  </m:oMath>
                </a14:m>
                <a:r>
                  <a:rPr lang="en-US" dirty="0"/>
                  <a:t> vertex substructures in </a:t>
                </a:r>
                <a14:m>
                  <m:oMath xmlns:m="http://schemas.openxmlformats.org/officeDocument/2006/math">
                    <m:r>
                      <a:rPr lang="en-US" i="1" dirty="0" smtClean="0">
                        <a:latin typeface="Cambria Math" panose="02040503050406030204" pitchFamily="18" charset="0"/>
                      </a:rPr>
                      <m:t>𝐺</m:t>
                    </m:r>
                  </m:oMath>
                </a14:m>
                <a:r>
                  <a:rPr lang="en-US" dirty="0"/>
                  <a:t>. </a:t>
                </a:r>
                <a14:m>
                  <m:oMath xmlns:m="http://schemas.openxmlformats.org/officeDocument/2006/math">
                    <m:r>
                      <a:rPr lang="en-US" i="1" dirty="0" smtClean="0">
                        <a:latin typeface="Cambria Math" panose="02040503050406030204" pitchFamily="18" charset="0"/>
                      </a:rPr>
                      <m:t>𝑋</m:t>
                    </m:r>
                  </m:oMath>
                </a14:m>
                <a:r>
                  <a:rPr lang="en-US" dirty="0"/>
                  <a:t> then contains all substructures containing </a:t>
                </a:r>
                <a14:m>
                  <m:oMath xmlns:m="http://schemas.openxmlformats.org/officeDocument/2006/math">
                    <m:r>
                      <a:rPr lang="en-US" i="1" dirty="0" smtClean="0">
                        <a:latin typeface="Cambria Math" panose="02040503050406030204" pitchFamily="18" charset="0"/>
                      </a:rPr>
                      <m:t>𝑛</m:t>
                    </m:r>
                  </m:oMath>
                </a14:m>
                <a:r>
                  <a:rPr lang="en-US" dirty="0"/>
                  <a:t> or </a:t>
                </a:r>
                <a14:m>
                  <m:oMath xmlns:m="http://schemas.openxmlformats.org/officeDocument/2006/math">
                    <m:r>
                      <a:rPr lang="en-US" i="1" dirty="0" smtClean="0">
                        <a:latin typeface="Cambria Math" panose="02040503050406030204" pitchFamily="18" charset="0"/>
                      </a:rPr>
                      <m:t>𝑛</m:t>
                    </m:r>
                    <m:r>
                      <a:rPr lang="en-US" i="1" dirty="0">
                        <a:latin typeface="Cambria Math" panose="02040503050406030204" pitchFamily="18" charset="0"/>
                      </a:rPr>
                      <m:t>+</m:t>
                    </m:r>
                    <m:r>
                      <a:rPr lang="en-US" i="1" dirty="0" smtClean="0">
                        <a:latin typeface="Cambria Math" panose="02040503050406030204" pitchFamily="18" charset="0"/>
                      </a:rPr>
                      <m:t>1</m:t>
                    </m:r>
                  </m:oMath>
                </a14:m>
                <a:r>
                  <a:rPr lang="en-US" dirty="0" smtClean="0"/>
                  <a:t> </a:t>
                </a:r>
                <a:r>
                  <a:rPr lang="en-US" dirty="0"/>
                  <a:t>vertices. </a:t>
                </a:r>
                <a14:m>
                  <m:oMath xmlns:m="http://schemas.openxmlformats.org/officeDocument/2006/math">
                    <m:r>
                      <a:rPr lang="en-US" i="1" dirty="0" smtClean="0">
                        <a:solidFill>
                          <a:schemeClr val="accent6">
                            <a:lumMod val="75000"/>
                          </a:schemeClr>
                        </a:solidFill>
                        <a:latin typeface="Cambria Math" panose="02040503050406030204" pitchFamily="18" charset="0"/>
                      </a:rPr>
                      <m:t>𝑃</m:t>
                    </m:r>
                    <m:r>
                      <a:rPr lang="en-US" i="1" dirty="0" smtClean="0">
                        <a:solidFill>
                          <a:schemeClr val="accent6">
                            <a:lumMod val="75000"/>
                          </a:schemeClr>
                        </a:solidFill>
                        <a:latin typeface="Cambria Math" panose="02040503050406030204" pitchFamily="18" charset="0"/>
                      </a:rPr>
                      <m:t>(</m:t>
                    </m:r>
                    <m:r>
                      <a:rPr lang="en-US" i="1" dirty="0" err="1">
                        <a:solidFill>
                          <a:schemeClr val="accent6">
                            <a:lumMod val="75000"/>
                          </a:schemeClr>
                        </a:solidFill>
                        <a:latin typeface="Cambria Math" panose="02040503050406030204" pitchFamily="18" charset="0"/>
                      </a:rPr>
                      <m:t>𝑥</m:t>
                    </m:r>
                    <m:r>
                      <a:rPr lang="en-US" i="1" dirty="0" err="1">
                        <a:solidFill>
                          <a:schemeClr val="accent6">
                            <a:lumMod val="75000"/>
                          </a:schemeClr>
                        </a:solidFill>
                        <a:latin typeface="Cambria Math" panose="02040503050406030204" pitchFamily="18" charset="0"/>
                      </a:rPr>
                      <m:t>|</m:t>
                    </m:r>
                    <m:r>
                      <a:rPr lang="en-US" i="1" dirty="0" err="1">
                        <a:solidFill>
                          <a:schemeClr val="accent6">
                            <a:lumMod val="75000"/>
                          </a:schemeClr>
                        </a:solidFill>
                        <a:latin typeface="Cambria Math" panose="02040503050406030204" pitchFamily="18" charset="0"/>
                      </a:rPr>
                      <m:t>𝑦</m:t>
                    </m:r>
                    <m:r>
                      <a:rPr lang="en-US" i="1" dirty="0">
                        <a:solidFill>
                          <a:schemeClr val="accent6">
                            <a:lumMod val="75000"/>
                          </a:schemeClr>
                        </a:solidFill>
                        <a:latin typeface="Cambria Math" panose="02040503050406030204" pitchFamily="18" charset="0"/>
                      </a:rPr>
                      <m:t>)</m:t>
                    </m:r>
                  </m:oMath>
                </a14:m>
                <a:r>
                  <a:rPr lang="en-US" dirty="0">
                    <a:solidFill>
                      <a:schemeClr val="accent6">
                        <a:lumMod val="75000"/>
                      </a:schemeClr>
                    </a:solidFill>
                  </a:rPr>
                  <a:t> will then be the percentage of instances of </a:t>
                </a:r>
                <a14:m>
                  <m:oMath xmlns:m="http://schemas.openxmlformats.org/officeDocument/2006/math">
                    <m:r>
                      <a:rPr lang="en-US" i="1" dirty="0" smtClean="0">
                        <a:solidFill>
                          <a:schemeClr val="accent6">
                            <a:lumMod val="75000"/>
                          </a:schemeClr>
                        </a:solidFill>
                        <a:latin typeface="Cambria Math" panose="02040503050406030204" pitchFamily="18" charset="0"/>
                      </a:rPr>
                      <m:t>𝑦</m:t>
                    </m:r>
                  </m:oMath>
                </a14:m>
                <a:r>
                  <a:rPr lang="en-US" dirty="0">
                    <a:solidFill>
                      <a:schemeClr val="accent6">
                        <a:lumMod val="75000"/>
                      </a:schemeClr>
                    </a:solidFill>
                  </a:rPr>
                  <a:t> that extend to an instance of </a:t>
                </a:r>
                <a14:m>
                  <m:oMath xmlns:m="http://schemas.openxmlformats.org/officeDocument/2006/math">
                    <m:r>
                      <a:rPr lang="en-US" i="1" dirty="0" smtClean="0">
                        <a:solidFill>
                          <a:schemeClr val="accent6">
                            <a:lumMod val="75000"/>
                          </a:schemeClr>
                        </a:solidFill>
                        <a:latin typeface="Cambria Math" panose="02040503050406030204" pitchFamily="18" charset="0"/>
                      </a:rPr>
                      <m:t>𝑥</m:t>
                    </m:r>
                  </m:oMath>
                </a14:m>
                <a:endParaRPr lang="en-US" dirty="0" smtClean="0">
                  <a:solidFill>
                    <a:schemeClr val="accent6">
                      <a:lumMod val="75000"/>
                    </a:schemeClr>
                  </a:solidFill>
                </a:endParaRPr>
              </a:p>
              <a:p>
                <a:pPr lvl="1"/>
                <a14:m>
                  <m:oMath xmlns:m="http://schemas.openxmlformats.org/officeDocument/2006/math">
                    <m:r>
                      <a:rPr lang="en-US" b="0" i="1" smtClean="0">
                        <a:latin typeface="Cambria Math" panose="02040503050406030204" pitchFamily="18" charset="0"/>
                      </a:rPr>
                      <m:t>𝐻</m:t>
                    </m:r>
                    <m:d>
                      <m:dPr>
                        <m:ctrlPr>
                          <a:rPr lang="en-US" b="0" i="1" smtClean="0">
                            <a:latin typeface="Cambria Math" panose="02040503050406030204" pitchFamily="18" charset="0"/>
                          </a:rPr>
                        </m:ctrlPr>
                      </m:dPr>
                      <m:e>
                        <m:r>
                          <a:rPr lang="en-US" b="0" i="1" smtClean="0">
                            <a:latin typeface="Cambria Math" panose="02040503050406030204" pitchFamily="18" charset="0"/>
                          </a:rPr>
                          <m:t>𝑋</m:t>
                        </m:r>
                        <m:r>
                          <a:rPr lang="en-US" b="0" i="1" smtClean="0">
                            <a:latin typeface="Cambria Math" panose="02040503050406030204" pitchFamily="18" charset="0"/>
                          </a:rPr>
                          <m:t>,</m:t>
                        </m:r>
                        <m:r>
                          <a:rPr lang="en-US" b="0" i="1" smtClean="0">
                            <a:latin typeface="Cambria Math" panose="02040503050406030204" pitchFamily="18" charset="0"/>
                          </a:rPr>
                          <m:t>𝑌</m:t>
                        </m:r>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𝑌</m:t>
                        </m:r>
                      </m:sub>
                      <m:sup/>
                      <m:e>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𝑋</m:t>
                            </m:r>
                          </m:sub>
                          <m:sup/>
                          <m:e>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𝑦</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e>
                                <m:r>
                                  <a:rPr lang="en-US" b="0" i="1" smtClean="0">
                                    <a:latin typeface="Cambria Math" panose="02040503050406030204" pitchFamily="18" charset="0"/>
                                  </a:rPr>
                                  <m:t>𝑦</m:t>
                                </m:r>
                              </m:e>
                            </m:d>
                            <m:r>
                              <a:rPr lang="en-US" b="0" i="1" smtClean="0">
                                <a:latin typeface="Cambria Math" panose="02040503050406030204" pitchFamily="18" charset="0"/>
                              </a:rPr>
                              <m:t>×</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d>
                                  <m:dPr>
                                    <m:ctrlPr>
                                      <a:rPr lang="en-US" b="0" i="1" smtClean="0">
                                        <a:latin typeface="Cambria Math" panose="02040503050406030204" pitchFamily="18" charset="0"/>
                                      </a:rPr>
                                    </m:ctrlPr>
                                  </m:dPr>
                                  <m:e>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e>
                                        <m:r>
                                          <a:rPr lang="en-US" b="0" i="1" smtClean="0">
                                            <a:latin typeface="Cambria Math" panose="02040503050406030204" pitchFamily="18" charset="0"/>
                                          </a:rPr>
                                          <m:t>𝑦</m:t>
                                        </m:r>
                                      </m:e>
                                    </m:d>
                                  </m:e>
                                </m:d>
                              </m:e>
                            </m:func>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e>
                            </m:d>
                            <m:r>
                              <a:rPr lang="en-US" b="0" i="1" smtClean="0">
                                <a:latin typeface="Cambria Math" panose="02040503050406030204" pitchFamily="18" charset="0"/>
                              </a:rPr>
                              <m:t>×</m:t>
                            </m:r>
                            <m:r>
                              <m:rPr>
                                <m:sty m:val="p"/>
                              </m:rPr>
                              <a:rPr lang="en-US" b="0" i="0" smtClean="0">
                                <a:latin typeface="Cambria Math" panose="02040503050406030204" pitchFamily="18" charset="0"/>
                              </a:rPr>
                              <m:t>log</m:t>
                            </m:r>
                            <m:r>
                              <a:rPr lang="en-US" b="0" i="1" smtClean="0">
                                <a:latin typeface="Cambria Math" panose="02040503050406030204" pitchFamily="18" charset="0"/>
                              </a:rPr>
                              <m:t>⁡(</m:t>
                            </m:r>
                          </m:e>
                        </m:nary>
                      </m:e>
                    </m:nary>
                    <m:r>
                      <a:rPr lang="en-US" i="1">
                        <a:latin typeface="Cambria Math" panose="02040503050406030204" pitchFamily="18" charset="0"/>
                      </a:rPr>
                      <m:t>1−</m:t>
                    </m:r>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b="0" i="0" smtClean="0">
                        <a:latin typeface="Cambria Math" panose="02040503050406030204" pitchFamily="18" charset="0"/>
                      </a:rPr>
                      <m:t>))</m:t>
                    </m:r>
                  </m:oMath>
                </a14:m>
                <a:endParaRPr lang="en-US" dirty="0" smtClean="0"/>
              </a:p>
              <a:p>
                <a:pPr lvl="1"/>
                <a:endParaRPr lang="en-US" dirty="0"/>
              </a:p>
            </p:txBody>
          </p:sp>
        </mc:Choice>
        <mc:Fallback>
          <p:sp>
            <p:nvSpPr>
              <p:cNvPr id="4" name="Content Placeholder 3"/>
              <p:cNvSpPr>
                <a:spLocks noGrp="1" noRot="1" noChangeAspect="1" noMove="1" noResize="1" noEditPoints="1" noAdjustHandles="1" noChangeArrowheads="1" noChangeShapeType="1" noTextEdit="1"/>
              </p:cNvSpPr>
              <p:nvPr>
                <p:ph idx="13"/>
              </p:nvPr>
            </p:nvSpPr>
            <p:spPr>
              <a:xfrm>
                <a:off x="457200" y="1371601"/>
                <a:ext cx="8229600" cy="3134592"/>
              </a:xfrm>
              <a:blipFill rotWithShape="0">
                <a:blip r:embed="rId2"/>
                <a:stretch>
                  <a:fillRect l="-667" t="-2724" r="-963" b="-21984"/>
                </a:stretch>
              </a:blipFill>
            </p:spPr>
            <p:txBody>
              <a:bodyPr/>
              <a:lstStyle/>
              <a:p>
                <a:r>
                  <a:rPr lang="en-US">
                    <a:noFill/>
                  </a:rPr>
                  <a:t> </a:t>
                </a:r>
              </a:p>
            </p:txBody>
          </p:sp>
        </mc:Fallback>
      </mc:AlternateContent>
      <p:sp>
        <p:nvSpPr>
          <p:cNvPr id="5" name="Footer Placeholder 4"/>
          <p:cNvSpPr>
            <a:spLocks noGrp="1"/>
          </p:cNvSpPr>
          <p:nvPr>
            <p:ph type="ftr" sz="quarter" idx="3"/>
          </p:nvPr>
        </p:nvSpPr>
        <p:spPr/>
        <p:txBody>
          <a:bodyPr/>
          <a:lstStyle/>
          <a:p>
            <a:r>
              <a:rPr lang="en-US" smtClean="0"/>
              <a:t>gmanish@microsoft.com, jing@buffalo.edu, charu@us.ibm.com, hanj@cs.uiuc.edu</a:t>
            </a:r>
            <a:endParaRPr lang="en-US" dirty="0"/>
          </a:p>
        </p:txBody>
      </p:sp>
      <p:sp>
        <p:nvSpPr>
          <p:cNvPr id="6" name="Oval 5"/>
          <p:cNvSpPr/>
          <p:nvPr/>
        </p:nvSpPr>
        <p:spPr>
          <a:xfrm>
            <a:off x="609600" y="4800602"/>
            <a:ext cx="533400" cy="5333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A</a:t>
            </a:r>
            <a:endParaRPr lang="en-US" sz="2400" b="1" dirty="0">
              <a:solidFill>
                <a:srgbClr val="FF0000"/>
              </a:solidFill>
            </a:endParaRPr>
          </a:p>
        </p:txBody>
      </p:sp>
      <p:sp>
        <p:nvSpPr>
          <p:cNvPr id="7" name="Oval 6"/>
          <p:cNvSpPr/>
          <p:nvPr/>
        </p:nvSpPr>
        <p:spPr>
          <a:xfrm>
            <a:off x="1524000" y="4800600"/>
            <a:ext cx="533400" cy="5333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B</a:t>
            </a:r>
            <a:endParaRPr lang="en-US" sz="2400" b="1" dirty="0">
              <a:solidFill>
                <a:srgbClr val="FF0000"/>
              </a:solidFill>
            </a:endParaRPr>
          </a:p>
        </p:txBody>
      </p:sp>
      <p:sp>
        <p:nvSpPr>
          <p:cNvPr id="8" name="Oval 7"/>
          <p:cNvSpPr/>
          <p:nvPr/>
        </p:nvSpPr>
        <p:spPr>
          <a:xfrm>
            <a:off x="2438400" y="4800600"/>
            <a:ext cx="533400" cy="5333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rPr>
              <a:t>C</a:t>
            </a:r>
          </a:p>
        </p:txBody>
      </p:sp>
      <p:sp>
        <p:nvSpPr>
          <p:cNvPr id="9" name="Oval 8"/>
          <p:cNvSpPr/>
          <p:nvPr/>
        </p:nvSpPr>
        <p:spPr>
          <a:xfrm>
            <a:off x="3352800" y="4800600"/>
            <a:ext cx="533400" cy="5333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rPr>
              <a:t>B</a:t>
            </a:r>
          </a:p>
        </p:txBody>
      </p:sp>
      <p:sp>
        <p:nvSpPr>
          <p:cNvPr id="10" name="Oval 9"/>
          <p:cNvSpPr/>
          <p:nvPr/>
        </p:nvSpPr>
        <p:spPr>
          <a:xfrm>
            <a:off x="4191000" y="4800600"/>
            <a:ext cx="533400" cy="5333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rPr>
              <a:t>C</a:t>
            </a:r>
          </a:p>
        </p:txBody>
      </p:sp>
      <p:cxnSp>
        <p:nvCxnSpPr>
          <p:cNvPr id="11" name="Straight Arrow Connector 10"/>
          <p:cNvCxnSpPr>
            <a:stCxn id="6" idx="6"/>
            <a:endCxn id="7" idx="2"/>
          </p:cNvCxnSpPr>
          <p:nvPr/>
        </p:nvCxnSpPr>
        <p:spPr>
          <a:xfrm flipV="1">
            <a:off x="1143000" y="5067299"/>
            <a:ext cx="381000"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8" idx="2"/>
          </p:cNvCxnSpPr>
          <p:nvPr/>
        </p:nvCxnSpPr>
        <p:spPr>
          <a:xfrm>
            <a:off x="2095500" y="5067299"/>
            <a:ext cx="3429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971800" y="5067299"/>
            <a:ext cx="381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10" idx="2"/>
          </p:cNvCxnSpPr>
          <p:nvPr/>
        </p:nvCxnSpPr>
        <p:spPr>
          <a:xfrm>
            <a:off x="3886200" y="5067299"/>
            <a:ext cx="304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10" idx="4"/>
            <a:endCxn id="6" idx="4"/>
          </p:cNvCxnSpPr>
          <p:nvPr/>
        </p:nvCxnSpPr>
        <p:spPr>
          <a:xfrm rot="5400000">
            <a:off x="2666999" y="3543299"/>
            <a:ext cx="2" cy="3581400"/>
          </a:xfrm>
          <a:prstGeom prst="bentConnector3">
            <a:avLst>
              <a:gd name="adj1" fmla="val 1143010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6248400" y="4724402"/>
            <a:ext cx="533400" cy="5333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B</a:t>
            </a:r>
            <a:endParaRPr lang="en-US" sz="2400" b="1" dirty="0">
              <a:solidFill>
                <a:srgbClr val="FF0000"/>
              </a:solidFill>
            </a:endParaRPr>
          </a:p>
        </p:txBody>
      </p:sp>
      <p:sp>
        <p:nvSpPr>
          <p:cNvPr id="21" name="Oval 20"/>
          <p:cNvSpPr/>
          <p:nvPr/>
        </p:nvSpPr>
        <p:spPr>
          <a:xfrm>
            <a:off x="7162800" y="4724402"/>
            <a:ext cx="533400" cy="5333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rPr>
              <a:t>C</a:t>
            </a:r>
          </a:p>
        </p:txBody>
      </p:sp>
      <p:cxnSp>
        <p:nvCxnSpPr>
          <p:cNvPr id="22" name="Straight Arrow Connector 21"/>
          <p:cNvCxnSpPr>
            <a:stCxn id="20" idx="6"/>
            <a:endCxn id="21" idx="2"/>
          </p:cNvCxnSpPr>
          <p:nvPr/>
        </p:nvCxnSpPr>
        <p:spPr>
          <a:xfrm>
            <a:off x="6781800" y="4991101"/>
            <a:ext cx="381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flipH="1">
            <a:off x="5462016" y="4814288"/>
            <a:ext cx="1371600" cy="369332"/>
          </a:xfrm>
          <a:prstGeom prst="rect">
            <a:avLst/>
          </a:prstGeom>
          <a:noFill/>
        </p:spPr>
        <p:txBody>
          <a:bodyPr wrap="square" rtlCol="0">
            <a:spAutoFit/>
          </a:bodyPr>
          <a:lstStyle/>
          <a:p>
            <a:r>
              <a:rPr lang="en-US" dirty="0" smtClean="0"/>
              <a:t>If y = </a:t>
            </a:r>
            <a:endParaRPr lang="en-US" dirty="0"/>
          </a:p>
        </p:txBody>
      </p:sp>
      <p:sp>
        <p:nvSpPr>
          <p:cNvPr id="24" name="TextBox 23"/>
          <p:cNvSpPr txBox="1"/>
          <p:nvPr/>
        </p:nvSpPr>
        <p:spPr>
          <a:xfrm flipH="1">
            <a:off x="5410200" y="5406463"/>
            <a:ext cx="1371600" cy="369332"/>
          </a:xfrm>
          <a:prstGeom prst="rect">
            <a:avLst/>
          </a:prstGeom>
          <a:noFill/>
        </p:spPr>
        <p:txBody>
          <a:bodyPr wrap="square" rtlCol="0">
            <a:spAutoFit/>
          </a:bodyPr>
          <a:lstStyle/>
          <a:p>
            <a:r>
              <a:rPr lang="en-US" dirty="0" smtClean="0"/>
              <a:t>And x=</a:t>
            </a:r>
            <a:endParaRPr lang="en-US" dirty="0"/>
          </a:p>
        </p:txBody>
      </p:sp>
      <p:sp>
        <p:nvSpPr>
          <p:cNvPr id="25" name="Oval 24"/>
          <p:cNvSpPr/>
          <p:nvPr/>
        </p:nvSpPr>
        <p:spPr>
          <a:xfrm>
            <a:off x="6263640" y="5334002"/>
            <a:ext cx="533400" cy="5333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B</a:t>
            </a:r>
            <a:endParaRPr lang="en-US" sz="2400" b="1" dirty="0">
              <a:solidFill>
                <a:srgbClr val="FF0000"/>
              </a:solidFill>
            </a:endParaRPr>
          </a:p>
        </p:txBody>
      </p:sp>
      <p:sp>
        <p:nvSpPr>
          <p:cNvPr id="26" name="Oval 25"/>
          <p:cNvSpPr/>
          <p:nvPr/>
        </p:nvSpPr>
        <p:spPr>
          <a:xfrm>
            <a:off x="7178040" y="5334002"/>
            <a:ext cx="533400" cy="5333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rPr>
              <a:t>C</a:t>
            </a:r>
          </a:p>
        </p:txBody>
      </p:sp>
      <p:cxnSp>
        <p:nvCxnSpPr>
          <p:cNvPr id="27" name="Straight Arrow Connector 26"/>
          <p:cNvCxnSpPr>
            <a:stCxn id="25" idx="6"/>
            <a:endCxn id="26" idx="2"/>
          </p:cNvCxnSpPr>
          <p:nvPr/>
        </p:nvCxnSpPr>
        <p:spPr>
          <a:xfrm>
            <a:off x="6797040" y="5600701"/>
            <a:ext cx="381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8001000" y="5330191"/>
            <a:ext cx="533400" cy="5333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B</a:t>
            </a:r>
            <a:endParaRPr lang="en-US" sz="2400" b="1" dirty="0">
              <a:solidFill>
                <a:srgbClr val="FF0000"/>
              </a:solidFill>
            </a:endParaRPr>
          </a:p>
        </p:txBody>
      </p:sp>
      <p:cxnSp>
        <p:nvCxnSpPr>
          <p:cNvPr id="29" name="Straight Arrow Connector 28"/>
          <p:cNvCxnSpPr>
            <a:stCxn id="26" idx="6"/>
            <a:endCxn id="28" idx="2"/>
          </p:cNvCxnSpPr>
          <p:nvPr/>
        </p:nvCxnSpPr>
        <p:spPr>
          <a:xfrm flipV="1">
            <a:off x="7711440" y="5596890"/>
            <a:ext cx="289560" cy="38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flipH="1">
            <a:off x="5410200" y="5895413"/>
            <a:ext cx="1371600" cy="369332"/>
          </a:xfrm>
          <a:prstGeom prst="rect">
            <a:avLst/>
          </a:prstGeom>
          <a:noFill/>
        </p:spPr>
        <p:txBody>
          <a:bodyPr wrap="square" rtlCol="0">
            <a:spAutoFit/>
          </a:bodyPr>
          <a:lstStyle/>
          <a:p>
            <a:r>
              <a:rPr lang="en-US" dirty="0" smtClean="0"/>
              <a:t>P(</a:t>
            </a:r>
            <a:r>
              <a:rPr lang="en-US" dirty="0" err="1" smtClean="0"/>
              <a:t>x|y</a:t>
            </a:r>
            <a:r>
              <a:rPr lang="en-US" dirty="0" smtClean="0"/>
              <a:t>)=1/2</a:t>
            </a:r>
            <a:endParaRPr lang="en-US" dirty="0"/>
          </a:p>
        </p:txBody>
      </p:sp>
    </p:spTree>
    <p:extLst>
      <p:ext uri="{BB962C8B-B14F-4D97-AF65-F5344CB8AC3E}">
        <p14:creationId xmlns:p14="http://schemas.microsoft.com/office/powerpoint/2010/main" val="2063814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20" grpId="0" animBg="1"/>
      <p:bldP spid="21" grpId="0" animBg="1"/>
      <p:bldP spid="23" grpId="0"/>
      <p:bldP spid="24" grpId="0"/>
      <p:bldP spid="25" grpId="0" animBg="1"/>
      <p:bldP spid="26" grpId="0" animBg="1"/>
      <p:bldP spid="28" grpId="0" animBg="1"/>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Structural Anomalies in Graph Data</a:t>
            </a:r>
            <a:endParaRPr lang="en-US" dirty="0"/>
          </a:p>
        </p:txBody>
      </p:sp>
      <p:sp>
        <p:nvSpPr>
          <p:cNvPr id="4" name="Slide Number Placeholder 3"/>
          <p:cNvSpPr>
            <a:spLocks noGrp="1"/>
          </p:cNvSpPr>
          <p:nvPr>
            <p:ph type="sldNum" sz="quarter" idx="12"/>
          </p:nvPr>
        </p:nvSpPr>
        <p:spPr/>
        <p:txBody>
          <a:bodyPr/>
          <a:lstStyle/>
          <a:p>
            <a:fld id="{C0655533-7388-4E89-BCBB-2753D264AF11}" type="slidenum">
              <a:rPr lang="en-US" altLang="en-US" smtClean="0"/>
              <a:pPr/>
              <a:t>18</a:t>
            </a:fld>
            <a:endParaRPr lang="en-US" altLang="en-US"/>
          </a:p>
        </p:txBody>
      </p:sp>
      <mc:AlternateContent xmlns:mc="http://schemas.openxmlformats.org/markup-compatibility/2006">
        <mc:Choice xmlns:a14="http://schemas.microsoft.com/office/drawing/2010/main" Requires="a14">
          <p:sp>
            <p:nvSpPr>
              <p:cNvPr id="6" name="Content Placeholder 5"/>
              <p:cNvSpPr>
                <a:spLocks noGrp="1"/>
              </p:cNvSpPr>
              <p:nvPr>
                <p:ph idx="13"/>
              </p:nvPr>
            </p:nvSpPr>
            <p:spPr/>
            <p:txBody>
              <a:bodyPr>
                <a:normAutofit fontScale="77500" lnSpcReduction="20000"/>
              </a:bodyPr>
              <a:lstStyle/>
              <a:p>
                <a:r>
                  <a:rPr lang="en-US" dirty="0" smtClean="0">
                    <a:solidFill>
                      <a:srgbClr val="FF0000"/>
                    </a:solidFill>
                  </a:rPr>
                  <a:t>Problem</a:t>
                </a:r>
                <a:r>
                  <a:rPr lang="en-US" dirty="0" smtClean="0"/>
                  <a:t>: Given </a:t>
                </a:r>
                <a:r>
                  <a:rPr lang="en-US" dirty="0"/>
                  <a:t>a graph in which nodes and edges contain (non-unique) labels, how to </a:t>
                </a:r>
                <a:r>
                  <a:rPr lang="en-US" dirty="0">
                    <a:solidFill>
                      <a:srgbClr val="00B0F0"/>
                    </a:solidFill>
                  </a:rPr>
                  <a:t>find substructures that are very similar to, though not the same as, a normative substructure</a:t>
                </a:r>
                <a:r>
                  <a:rPr lang="en-US" dirty="0" smtClean="0"/>
                  <a:t>?</a:t>
                </a:r>
              </a:p>
              <a:p>
                <a:r>
                  <a:rPr lang="en-US" dirty="0">
                    <a:solidFill>
                      <a:srgbClr val="FF0000"/>
                    </a:solidFill>
                  </a:rPr>
                  <a:t>Intuition</a:t>
                </a:r>
                <a:r>
                  <a:rPr lang="en-US" dirty="0"/>
                  <a:t>: "The more successful money-laundering apparatus is in imitating the patterns and behavior of legitimate transactions, the less the likelihood of it being exposed." – United Nations Office on Drugs and </a:t>
                </a:r>
                <a:r>
                  <a:rPr lang="en-US" dirty="0" smtClean="0"/>
                  <a:t>Crime</a:t>
                </a:r>
              </a:p>
              <a:p>
                <a:r>
                  <a:rPr lang="en-US" dirty="0" smtClean="0">
                    <a:solidFill>
                      <a:srgbClr val="FF0000"/>
                    </a:solidFill>
                  </a:rPr>
                  <a:t>Formal Problem</a:t>
                </a:r>
                <a:r>
                  <a:rPr lang="en-US" dirty="0" smtClean="0"/>
                  <a:t>: </a:t>
                </a:r>
                <a:r>
                  <a:rPr lang="en-US" dirty="0"/>
                  <a:t>Given graph </a:t>
                </a:r>
                <a14:m>
                  <m:oMath xmlns:m="http://schemas.openxmlformats.org/officeDocument/2006/math">
                    <m:r>
                      <a:rPr lang="en-US" i="1" dirty="0" smtClean="0">
                        <a:latin typeface="Cambria Math" panose="02040503050406030204" pitchFamily="18" charset="0"/>
                      </a:rPr>
                      <m:t>𝐺</m:t>
                    </m:r>
                  </m:oMath>
                </a14:m>
                <a:r>
                  <a:rPr lang="en-US" dirty="0"/>
                  <a:t> with a normative substructure </a:t>
                </a:r>
                <a14:m>
                  <m:oMath xmlns:m="http://schemas.openxmlformats.org/officeDocument/2006/math">
                    <m:r>
                      <a:rPr lang="en-US" i="1" dirty="0" smtClean="0">
                        <a:latin typeface="Cambria Math" panose="02040503050406030204" pitchFamily="18" charset="0"/>
                      </a:rPr>
                      <m:t>𝑆</m:t>
                    </m:r>
                  </m:oMath>
                </a14:m>
                <a:r>
                  <a:rPr lang="en-US" dirty="0"/>
                  <a:t>, a substructure </a:t>
                </a:r>
                <a14:m>
                  <m:oMath xmlns:m="http://schemas.openxmlformats.org/officeDocument/2006/math">
                    <m:r>
                      <a:rPr lang="en-US" i="1" dirty="0" smtClean="0">
                        <a:latin typeface="Cambria Math" panose="02040503050406030204" pitchFamily="18" charset="0"/>
                      </a:rPr>
                      <m:t>𝑆</m:t>
                    </m:r>
                    <m:r>
                      <a:rPr lang="en-US" i="1" dirty="0" smtClean="0">
                        <a:latin typeface="Cambria Math" panose="02040503050406030204" pitchFamily="18" charset="0"/>
                      </a:rPr>
                      <m:t>’</m:t>
                    </m:r>
                  </m:oMath>
                </a14:m>
                <a:r>
                  <a:rPr lang="en-US" dirty="0"/>
                  <a:t> is anomalous if difference </a:t>
                </a:r>
                <a14:m>
                  <m:oMath xmlns:m="http://schemas.openxmlformats.org/officeDocument/2006/math">
                    <m:r>
                      <a:rPr lang="en-US" i="1" dirty="0" smtClean="0">
                        <a:latin typeface="Cambria Math" panose="02040503050406030204" pitchFamily="18" charset="0"/>
                      </a:rPr>
                      <m:t>𝑑</m:t>
                    </m:r>
                  </m:oMath>
                </a14:m>
                <a:r>
                  <a:rPr lang="en-US" dirty="0"/>
                  <a:t> between </a:t>
                </a:r>
                <a14:m>
                  <m:oMath xmlns:m="http://schemas.openxmlformats.org/officeDocument/2006/math">
                    <m:r>
                      <a:rPr lang="en-US" i="1" dirty="0" smtClean="0">
                        <a:latin typeface="Cambria Math" panose="02040503050406030204" pitchFamily="18" charset="0"/>
                      </a:rPr>
                      <m:t>𝑆</m:t>
                    </m:r>
                  </m:oMath>
                </a14:m>
                <a:r>
                  <a:rPr lang="en-US" dirty="0"/>
                  <a:t> and </a:t>
                </a:r>
                <a14:m>
                  <m:oMath xmlns:m="http://schemas.openxmlformats.org/officeDocument/2006/math">
                    <m:r>
                      <a:rPr lang="en-US" i="1" dirty="0" smtClean="0">
                        <a:latin typeface="Cambria Math" panose="02040503050406030204" pitchFamily="18" charset="0"/>
                      </a:rPr>
                      <m:t>𝑆</m:t>
                    </m:r>
                    <m:r>
                      <a:rPr lang="en-US" i="1" dirty="0" smtClean="0">
                        <a:latin typeface="Cambria Math" panose="02040503050406030204" pitchFamily="18" charset="0"/>
                      </a:rPr>
                      <m:t>’</m:t>
                    </m:r>
                  </m:oMath>
                </a14:m>
                <a:r>
                  <a:rPr lang="en-US" dirty="0"/>
                  <a:t> satisfies </a:t>
                </a:r>
                <a14:m>
                  <m:oMath xmlns:m="http://schemas.openxmlformats.org/officeDocument/2006/math">
                    <m:r>
                      <a:rPr lang="en-US" i="1" dirty="0" smtClean="0">
                        <a:latin typeface="Cambria Math" panose="02040503050406030204" pitchFamily="18" charset="0"/>
                      </a:rPr>
                      <m:t>0&lt;</m:t>
                    </m:r>
                    <m:r>
                      <a:rPr lang="en-US" i="1" dirty="0" smtClean="0">
                        <a:latin typeface="Cambria Math" panose="02040503050406030204" pitchFamily="18" charset="0"/>
                      </a:rPr>
                      <m:t>𝑑</m:t>
                    </m:r>
                    <m:r>
                      <a:rPr lang="en-US" b="0" i="1" dirty="0" smtClean="0">
                        <a:latin typeface="Cambria Math" panose="02040503050406030204" pitchFamily="18" charset="0"/>
                      </a:rPr>
                      <m:t>≤</m:t>
                    </m:r>
                    <m:r>
                      <a:rPr lang="en-US" i="1" dirty="0" smtClean="0">
                        <a:latin typeface="Cambria Math" panose="02040503050406030204" pitchFamily="18" charset="0"/>
                      </a:rPr>
                      <m:t>𝑋</m:t>
                    </m:r>
                  </m:oMath>
                </a14:m>
                <a:r>
                  <a:rPr lang="en-US" dirty="0"/>
                  <a:t>, where </a:t>
                </a:r>
                <a14:m>
                  <m:oMath xmlns:m="http://schemas.openxmlformats.org/officeDocument/2006/math">
                    <m:r>
                      <a:rPr lang="en-US" i="1" dirty="0" smtClean="0">
                        <a:latin typeface="Cambria Math" panose="02040503050406030204" pitchFamily="18" charset="0"/>
                      </a:rPr>
                      <m:t>𝑋</m:t>
                    </m:r>
                  </m:oMath>
                </a14:m>
                <a:r>
                  <a:rPr lang="en-US" dirty="0"/>
                  <a:t> is a (user-defined) threshold and </a:t>
                </a:r>
                <a14:m>
                  <m:oMath xmlns:m="http://schemas.openxmlformats.org/officeDocument/2006/math">
                    <m:r>
                      <a:rPr lang="en-US" i="1" dirty="0" smtClean="0">
                        <a:latin typeface="Cambria Math" panose="02040503050406030204" pitchFamily="18" charset="0"/>
                      </a:rPr>
                      <m:t>𝑑</m:t>
                    </m:r>
                  </m:oMath>
                </a14:m>
                <a:r>
                  <a:rPr lang="en-US" dirty="0"/>
                  <a:t> is a measure of the </a:t>
                </a:r>
                <a:r>
                  <a:rPr lang="en-US" dirty="0">
                    <a:solidFill>
                      <a:srgbClr val="00B050"/>
                    </a:solidFill>
                  </a:rPr>
                  <a:t>unexpected structural difference</a:t>
                </a:r>
              </a:p>
              <a:p>
                <a:endParaRPr lang="en-US" dirty="0"/>
              </a:p>
            </p:txBody>
          </p:sp>
        </mc:Choice>
        <mc:Fallback>
          <p:sp>
            <p:nvSpPr>
              <p:cNvPr id="6" name="Content Placeholder 5"/>
              <p:cNvSpPr>
                <a:spLocks noGrp="1" noRot="1" noChangeAspect="1" noMove="1" noResize="1" noEditPoints="1" noAdjustHandles="1" noChangeArrowheads="1" noChangeShapeType="1" noTextEdit="1"/>
              </p:cNvSpPr>
              <p:nvPr>
                <p:ph idx="13"/>
              </p:nvPr>
            </p:nvSpPr>
            <p:spPr>
              <a:blipFill rotWithShape="0">
                <a:blip r:embed="rId3"/>
                <a:stretch>
                  <a:fillRect l="-1037" t="-2308" r="-1778"/>
                </a:stretch>
              </a:blipFill>
            </p:spPr>
            <p:txBody>
              <a:bodyPr/>
              <a:lstStyle/>
              <a:p>
                <a:r>
                  <a:rPr lang="en-US">
                    <a:noFill/>
                  </a:rPr>
                  <a:t> </a:t>
                </a:r>
              </a:p>
            </p:txBody>
          </p:sp>
        </mc:Fallback>
      </mc:AlternateContent>
      <p:sp>
        <p:nvSpPr>
          <p:cNvPr id="3" name="Footer Placeholder 2"/>
          <p:cNvSpPr>
            <a:spLocks noGrp="1"/>
          </p:cNvSpPr>
          <p:nvPr>
            <p:ph type="ftr" sz="quarter" idx="3"/>
          </p:nvPr>
        </p:nvSpPr>
        <p:spPr/>
        <p:txBody>
          <a:bodyPr/>
          <a:lstStyle/>
          <a:p>
            <a:r>
              <a:rPr lang="en-US" altLang="en-US" smtClean="0"/>
              <a:t>gmanish@microsoft.com, jing@buffalo.edu, charu@us.ibm.com, hanj@cs.uiuc.edu</a:t>
            </a:r>
            <a:endParaRPr lang="en-US" altLang="en-US"/>
          </a:p>
        </p:txBody>
      </p:sp>
      <p:sp>
        <p:nvSpPr>
          <p:cNvPr id="5" name="Rectangle 4"/>
          <p:cNvSpPr/>
          <p:nvPr/>
        </p:nvSpPr>
        <p:spPr>
          <a:xfrm>
            <a:off x="5943600" y="11668"/>
            <a:ext cx="3275320" cy="369332"/>
          </a:xfrm>
          <a:prstGeom prst="rect">
            <a:avLst/>
          </a:prstGeom>
        </p:spPr>
        <p:txBody>
          <a:bodyPr wrap="none">
            <a:spAutoFit/>
          </a:bodyPr>
          <a:lstStyle/>
          <a:p>
            <a:r>
              <a:rPr lang="en-US" dirty="0" err="1" smtClean="0">
                <a:solidFill>
                  <a:schemeClr val="accent6">
                    <a:lumMod val="75000"/>
                  </a:schemeClr>
                </a:solidFill>
                <a:latin typeface="CMR9"/>
              </a:rPr>
              <a:t>Eberle</a:t>
            </a:r>
            <a:r>
              <a:rPr lang="en-US" dirty="0" smtClean="0">
                <a:solidFill>
                  <a:schemeClr val="accent6">
                    <a:lumMod val="75000"/>
                  </a:schemeClr>
                </a:solidFill>
                <a:latin typeface="CMR9"/>
              </a:rPr>
              <a:t> and Holder, ICDMW’07</a:t>
            </a:r>
            <a:endParaRPr lang="en-US" dirty="0">
              <a:solidFill>
                <a:schemeClr val="accent6">
                  <a:lumMod val="75000"/>
                </a:schemeClr>
              </a:solidFill>
            </a:endParaRPr>
          </a:p>
        </p:txBody>
      </p:sp>
    </p:spTree>
    <p:extLst>
      <p:ext uri="{BB962C8B-B14F-4D97-AF65-F5344CB8AC3E}">
        <p14:creationId xmlns:p14="http://schemas.microsoft.com/office/powerpoint/2010/main" val="207398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Three </a:t>
            </a:r>
            <a:r>
              <a:rPr lang="en-US" dirty="0"/>
              <a:t>Types of </a:t>
            </a:r>
            <a:r>
              <a:rPr lang="en-US" dirty="0" smtClean="0"/>
              <a:t>MDL-based Subgraph Anomalies</a:t>
            </a:r>
            <a:endParaRPr lang="en-US" dirty="0"/>
          </a:p>
        </p:txBody>
      </p:sp>
      <p:sp>
        <p:nvSpPr>
          <p:cNvPr id="4" name="Slide Number Placeholder 3"/>
          <p:cNvSpPr>
            <a:spLocks noGrp="1"/>
          </p:cNvSpPr>
          <p:nvPr>
            <p:ph type="sldNum" sz="quarter" idx="12"/>
          </p:nvPr>
        </p:nvSpPr>
        <p:spPr/>
        <p:txBody>
          <a:bodyPr/>
          <a:lstStyle/>
          <a:p>
            <a:fld id="{C0655533-7388-4E89-BCBB-2753D264AF11}" type="slidenum">
              <a:rPr lang="en-US" altLang="en-US" smtClean="0"/>
              <a:pPr/>
              <a:t>19</a:t>
            </a:fld>
            <a:endParaRPr lang="en-US" altLang="en-US"/>
          </a:p>
        </p:txBody>
      </p:sp>
      <p:sp>
        <p:nvSpPr>
          <p:cNvPr id="6" name="Content Placeholder 5"/>
          <p:cNvSpPr>
            <a:spLocks noGrp="1"/>
          </p:cNvSpPr>
          <p:nvPr>
            <p:ph idx="13"/>
          </p:nvPr>
        </p:nvSpPr>
        <p:spPr/>
        <p:txBody>
          <a:bodyPr>
            <a:normAutofit fontScale="92500" lnSpcReduction="20000"/>
          </a:bodyPr>
          <a:lstStyle/>
          <a:p>
            <a:r>
              <a:rPr lang="en-US" dirty="0"/>
              <a:t>Subgraph patterns are obtained using the </a:t>
            </a:r>
            <a:r>
              <a:rPr lang="en-US" dirty="0">
                <a:solidFill>
                  <a:srgbClr val="00B050"/>
                </a:solidFill>
              </a:rPr>
              <a:t>Graph Based Anomaly Detection (GBAD)</a:t>
            </a:r>
            <a:r>
              <a:rPr lang="en-US" dirty="0"/>
              <a:t> tool based on SUBDUE algorithm </a:t>
            </a:r>
          </a:p>
          <a:p>
            <a:r>
              <a:rPr lang="en-US" dirty="0" smtClean="0"/>
              <a:t>Three types of anomalies</a:t>
            </a:r>
          </a:p>
          <a:p>
            <a:pPr lvl="1"/>
            <a:r>
              <a:rPr lang="en-US" dirty="0" smtClean="0">
                <a:solidFill>
                  <a:srgbClr val="FF0000"/>
                </a:solidFill>
              </a:rPr>
              <a:t>GBAD-MDL </a:t>
            </a:r>
            <a:r>
              <a:rPr lang="en-US" dirty="0">
                <a:solidFill>
                  <a:srgbClr val="FF0000"/>
                </a:solidFill>
              </a:rPr>
              <a:t>(Minimum Descriptive Length)</a:t>
            </a:r>
            <a:r>
              <a:rPr lang="en-US" dirty="0"/>
              <a:t>: anomalous modifications</a:t>
            </a:r>
          </a:p>
          <a:p>
            <a:pPr lvl="1"/>
            <a:r>
              <a:rPr lang="en-US" dirty="0" smtClean="0">
                <a:solidFill>
                  <a:srgbClr val="FF0000"/>
                </a:solidFill>
              </a:rPr>
              <a:t>GBAD-P </a:t>
            </a:r>
            <a:r>
              <a:rPr lang="en-US" dirty="0">
                <a:solidFill>
                  <a:srgbClr val="FF0000"/>
                </a:solidFill>
              </a:rPr>
              <a:t>(Probability)</a:t>
            </a:r>
            <a:r>
              <a:rPr lang="en-US" dirty="0"/>
              <a:t>: anomalous insertions</a:t>
            </a:r>
          </a:p>
          <a:p>
            <a:pPr lvl="1"/>
            <a:r>
              <a:rPr lang="en-US" dirty="0" smtClean="0">
                <a:solidFill>
                  <a:srgbClr val="FF0000"/>
                </a:solidFill>
              </a:rPr>
              <a:t>GBAD-MPS </a:t>
            </a:r>
            <a:r>
              <a:rPr lang="en-US" dirty="0">
                <a:solidFill>
                  <a:srgbClr val="FF0000"/>
                </a:solidFill>
              </a:rPr>
              <a:t>(Maximum Partial Substructure)</a:t>
            </a:r>
            <a:r>
              <a:rPr lang="en-US" dirty="0"/>
              <a:t>: anomalous deletions</a:t>
            </a:r>
          </a:p>
          <a:p>
            <a:r>
              <a:rPr lang="en-US" dirty="0"/>
              <a:t>Note: </a:t>
            </a:r>
            <a:r>
              <a:rPr lang="en-US" dirty="0" smtClean="0"/>
              <a:t>Prone </a:t>
            </a:r>
            <a:r>
              <a:rPr lang="en-US" dirty="0"/>
              <a:t>to miss more than one type of anomaly e.g., a deletion followed by modification</a:t>
            </a:r>
          </a:p>
        </p:txBody>
      </p:sp>
      <p:sp>
        <p:nvSpPr>
          <p:cNvPr id="3" name="Footer Placeholder 2"/>
          <p:cNvSpPr>
            <a:spLocks noGrp="1"/>
          </p:cNvSpPr>
          <p:nvPr>
            <p:ph type="ftr" sz="quarter" idx="3"/>
          </p:nvPr>
        </p:nvSpPr>
        <p:spPr/>
        <p:txBody>
          <a:bodyPr/>
          <a:lstStyle/>
          <a:p>
            <a:r>
              <a:rPr lang="en-US" altLang="en-US" smtClean="0"/>
              <a:t>gmanish@microsoft.com, jing@buffalo.edu, charu@us.ibm.com, hanj@cs.uiuc.edu</a:t>
            </a:r>
            <a:endParaRPr lang="en-US" altLang="en-US"/>
          </a:p>
        </p:txBody>
      </p:sp>
    </p:spTree>
    <p:extLst>
      <p:ext uri="{BB962C8B-B14F-4D97-AF65-F5344CB8AC3E}">
        <p14:creationId xmlns:p14="http://schemas.microsoft.com/office/powerpoint/2010/main" val="353073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Tutorial Outline</a:t>
            </a:r>
            <a:endParaRPr lang="en-US" dirty="0"/>
          </a:p>
        </p:txBody>
      </p:sp>
      <p:sp>
        <p:nvSpPr>
          <p:cNvPr id="3" name="Slide Number Placeholder 2"/>
          <p:cNvSpPr>
            <a:spLocks noGrp="1"/>
          </p:cNvSpPr>
          <p:nvPr>
            <p:ph type="sldNum" sz="quarter" idx="12"/>
          </p:nvPr>
        </p:nvSpPr>
        <p:spPr/>
        <p:txBody>
          <a:bodyPr/>
          <a:lstStyle/>
          <a:p>
            <a:fld id="{8D4A95AB-7B14-4CE2-8EF6-8DDF97F0F3DA}" type="slidenum">
              <a:rPr lang="en-US" smtClean="0"/>
              <a:pPr/>
              <a:t>2</a:t>
            </a:fld>
            <a:endParaRPr lang="en-US"/>
          </a:p>
        </p:txBody>
      </p:sp>
      <p:sp>
        <p:nvSpPr>
          <p:cNvPr id="9" name="Content Placeholder 8"/>
          <p:cNvSpPr>
            <a:spLocks noGrp="1"/>
          </p:cNvSpPr>
          <p:nvPr>
            <p:ph idx="13"/>
          </p:nvPr>
        </p:nvSpPr>
        <p:spPr/>
        <p:txBody>
          <a:bodyPr>
            <a:normAutofit lnSpcReduction="10000"/>
          </a:bodyPr>
          <a:lstStyle/>
          <a:p>
            <a:r>
              <a:rPr lang="en-US" dirty="0" smtClean="0"/>
              <a:t>Introduction [10 min]</a:t>
            </a:r>
          </a:p>
          <a:p>
            <a:r>
              <a:rPr lang="en-US" dirty="0" smtClean="0"/>
              <a:t>Static Graph Outlier Detection Algorithms [45 min]</a:t>
            </a:r>
          </a:p>
          <a:p>
            <a:r>
              <a:rPr lang="en-US" dirty="0" smtClean="0"/>
              <a:t>Break [10 min]</a:t>
            </a:r>
          </a:p>
          <a:p>
            <a:r>
              <a:rPr lang="en-US" dirty="0" smtClean="0"/>
              <a:t>Dynamic </a:t>
            </a:r>
            <a:r>
              <a:rPr lang="en-US" dirty="0"/>
              <a:t>Graph Outlier Detection </a:t>
            </a:r>
            <a:r>
              <a:rPr lang="en-US" dirty="0" smtClean="0"/>
              <a:t>Algorithms [45 min]</a:t>
            </a:r>
            <a:endParaRPr lang="en-US" dirty="0"/>
          </a:p>
          <a:p>
            <a:r>
              <a:rPr lang="en-US" dirty="0" smtClean="0"/>
              <a:t>Summary [10 min]</a:t>
            </a:r>
          </a:p>
          <a:p>
            <a:endParaRPr lang="en-US" dirty="0"/>
          </a:p>
          <a:p>
            <a:pPr marL="0" indent="0">
              <a:buNone/>
            </a:pPr>
            <a:r>
              <a:rPr lang="en-US" dirty="0" smtClean="0"/>
              <a:t>* Slides borrowed with permission from authors</a:t>
            </a:r>
            <a:endParaRPr lang="en-US" dirty="0"/>
          </a:p>
        </p:txBody>
      </p:sp>
      <p:sp>
        <p:nvSpPr>
          <p:cNvPr id="5" name="Footer Placeholder 4"/>
          <p:cNvSpPr>
            <a:spLocks noGrp="1"/>
          </p:cNvSpPr>
          <p:nvPr>
            <p:ph type="ftr" sz="quarter" idx="3"/>
          </p:nvPr>
        </p:nvSpPr>
        <p:spPr/>
        <p:txBody>
          <a:bodyPr/>
          <a:lstStyle/>
          <a:p>
            <a:r>
              <a:rPr lang="en-US" smtClean="0"/>
              <a:t>gmanish@microsoft.com, jing@buffalo.edu, charu@us.ibm.com, hanj@cs.uiuc.edu</a:t>
            </a:r>
            <a:endParaRPr lang="en-US" dirty="0"/>
          </a:p>
        </p:txBody>
      </p:sp>
    </p:spTree>
    <p:extLst>
      <p:ext uri="{BB962C8B-B14F-4D97-AF65-F5344CB8AC3E}">
        <p14:creationId xmlns:p14="http://schemas.microsoft.com/office/powerpoint/2010/main" val="14042524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GBAD-MDL (Information Theoretic Approach)</a:t>
            </a:r>
            <a:endParaRPr lang="en-US" dirty="0"/>
          </a:p>
        </p:txBody>
      </p:sp>
      <p:sp>
        <p:nvSpPr>
          <p:cNvPr id="4" name="Slide Number Placeholder 3"/>
          <p:cNvSpPr>
            <a:spLocks noGrp="1"/>
          </p:cNvSpPr>
          <p:nvPr>
            <p:ph type="sldNum" sz="quarter" idx="12"/>
          </p:nvPr>
        </p:nvSpPr>
        <p:spPr/>
        <p:txBody>
          <a:bodyPr/>
          <a:lstStyle/>
          <a:p>
            <a:fld id="{C0655533-7388-4E89-BCBB-2753D264AF11}" type="slidenum">
              <a:rPr lang="en-US" altLang="en-US" smtClean="0"/>
              <a:pPr/>
              <a:t>20</a:t>
            </a:fld>
            <a:endParaRPr lang="en-US" altLang="en-US"/>
          </a:p>
        </p:txBody>
      </p:sp>
      <mc:AlternateContent xmlns:mc="http://schemas.openxmlformats.org/markup-compatibility/2006" xmlns:a14="http://schemas.microsoft.com/office/drawing/2010/main">
        <mc:Choice Requires="a14">
          <p:sp>
            <p:nvSpPr>
              <p:cNvPr id="6" name="Content Placeholder 5"/>
              <p:cNvSpPr>
                <a:spLocks noGrp="1"/>
              </p:cNvSpPr>
              <p:nvPr>
                <p:ph idx="13"/>
              </p:nvPr>
            </p:nvSpPr>
            <p:spPr>
              <a:xfrm>
                <a:off x="457200" y="1371601"/>
                <a:ext cx="8229600" cy="2286000"/>
              </a:xfrm>
            </p:spPr>
            <p:txBody>
              <a:bodyPr>
                <a:normAutofit fontScale="92500" lnSpcReduction="10000"/>
              </a:bodyPr>
              <a:lstStyle/>
              <a:p>
                <a:r>
                  <a:rPr lang="en-US" dirty="0" smtClean="0"/>
                  <a:t>Given a normative substructure </a:t>
                </a:r>
                <a14:m>
                  <m:oMath xmlns:m="http://schemas.openxmlformats.org/officeDocument/2006/math">
                    <m:r>
                      <a:rPr lang="en-US" i="1" dirty="0" smtClean="0">
                        <a:latin typeface="Cambria Math" panose="02040503050406030204" pitchFamily="18" charset="0"/>
                      </a:rPr>
                      <m:t>𝑠</m:t>
                    </m:r>
                  </m:oMath>
                </a14:m>
                <a:r>
                  <a:rPr lang="en-US" dirty="0" smtClean="0"/>
                  <a:t>, find similar but not exactly isomorphic substructures </a:t>
                </a:r>
                <a14:m>
                  <m:oMath xmlns:m="http://schemas.openxmlformats.org/officeDocument/2006/math">
                    <m:r>
                      <a:rPr lang="en-US" i="1" dirty="0" smtClean="0">
                        <a:latin typeface="Cambria Math" panose="02040503050406030204" pitchFamily="18" charset="0"/>
                      </a:rPr>
                      <m:t>𝑆</m:t>
                    </m:r>
                    <m:r>
                      <a:rPr lang="en-US" i="1" dirty="0" smtClean="0">
                        <a:latin typeface="Cambria Math" panose="02040503050406030204" pitchFamily="18" charset="0"/>
                      </a:rPr>
                      <m:t>’</m:t>
                    </m:r>
                  </m:oMath>
                </a14:m>
                <a:endParaRPr lang="en-US" dirty="0" smtClean="0"/>
              </a:p>
              <a:p>
                <a:r>
                  <a:rPr lang="en-US" dirty="0" smtClean="0"/>
                  <a:t>For each instance </a:t>
                </a:r>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m:t>
                    </m:r>
                  </m:oMath>
                </a14:m>
                <a:r>
                  <a:rPr lang="en-US" dirty="0" smtClean="0"/>
                  <a:t> in </a:t>
                </a:r>
                <a14:m>
                  <m:oMath xmlns:m="http://schemas.openxmlformats.org/officeDocument/2006/math">
                    <m:r>
                      <a:rPr lang="en-US" i="1" dirty="0" smtClean="0">
                        <a:latin typeface="Cambria Math" panose="02040503050406030204" pitchFamily="18" charset="0"/>
                      </a:rPr>
                      <m:t>𝑆</m:t>
                    </m:r>
                    <m:r>
                      <a:rPr lang="en-US" i="1" dirty="0" smtClean="0">
                        <a:latin typeface="Cambria Math" panose="02040503050406030204" pitchFamily="18" charset="0"/>
                      </a:rPr>
                      <m:t>’</m:t>
                    </m:r>
                  </m:oMath>
                </a14:m>
                <a:endParaRPr lang="en-US" dirty="0" smtClean="0"/>
              </a:p>
              <a:p>
                <a:pPr lvl="1"/>
                <a14:m>
                  <m:oMath xmlns:m="http://schemas.openxmlformats.org/officeDocument/2006/math">
                    <m:r>
                      <a:rPr lang="en-US" i="1" dirty="0" smtClean="0">
                        <a:latin typeface="Cambria Math" panose="02040503050406030204" pitchFamily="18" charset="0"/>
                      </a:rPr>
                      <m:t>𝑎𝑛𝑜𝑚𝑎𝑙𝑦𝑆𝑐𝑜𝑟𝑒</m:t>
                    </m:r>
                    <m:d>
                      <m:dPr>
                        <m:ctrlPr>
                          <a:rPr lang="en-US" i="1" dirty="0" smtClean="0">
                            <a:latin typeface="Cambria Math" panose="02040503050406030204" pitchFamily="18" charset="0"/>
                          </a:rPr>
                        </m:ctrlPr>
                      </m:dPr>
                      <m:e>
                        <m:r>
                          <a:rPr lang="en-US" i="1" dirty="0" smtClean="0">
                            <a:latin typeface="Cambria Math" panose="02040503050406030204" pitchFamily="18" charset="0"/>
                          </a:rPr>
                          <m:t>𝑠</m:t>
                        </m:r>
                        <m:r>
                          <a:rPr lang="en-US" i="1" dirty="0" smtClean="0">
                            <a:latin typeface="Cambria Math" panose="02040503050406030204" pitchFamily="18" charset="0"/>
                          </a:rPr>
                          <m:t>’</m:t>
                        </m:r>
                      </m:e>
                    </m:d>
                    <m:r>
                      <a:rPr lang="en-US" i="1" dirty="0" smtClean="0">
                        <a:latin typeface="Cambria Math" panose="02040503050406030204" pitchFamily="18" charset="0"/>
                      </a:rPr>
                      <m:t>=</m:t>
                    </m:r>
                    <m:r>
                      <a:rPr lang="en-US" i="1" dirty="0" err="1" smtClean="0">
                        <a:latin typeface="Cambria Math" panose="02040503050406030204" pitchFamily="18" charset="0"/>
                      </a:rPr>
                      <m:t>𝑓𝑟𝑒𝑞</m:t>
                    </m:r>
                    <m:d>
                      <m:dPr>
                        <m:ctrlPr>
                          <a:rPr lang="en-US" i="1" dirty="0" smtClean="0">
                            <a:latin typeface="Cambria Math" panose="02040503050406030204" pitchFamily="18" charset="0"/>
                          </a:rPr>
                        </m:ctrlPr>
                      </m:dPr>
                      <m:e>
                        <m:r>
                          <a:rPr lang="en-US" i="1" dirty="0" smtClean="0">
                            <a:latin typeface="Cambria Math" panose="02040503050406030204" pitchFamily="18" charset="0"/>
                          </a:rPr>
                          <m:t>𝑠</m:t>
                        </m:r>
                        <m:r>
                          <a:rPr lang="en-US" i="1" dirty="0" smtClean="0">
                            <a:latin typeface="Cambria Math" panose="02040503050406030204" pitchFamily="18" charset="0"/>
                          </a:rPr>
                          <m:t>’</m:t>
                        </m:r>
                      </m:e>
                    </m:d>
                    <m:r>
                      <a:rPr lang="en-US" b="0" i="1" dirty="0" smtClean="0">
                        <a:latin typeface="Cambria Math" panose="02040503050406030204" pitchFamily="18" charset="0"/>
                      </a:rPr>
                      <m:t>×</m:t>
                    </m:r>
                    <m:r>
                      <a:rPr lang="en-US" i="1" dirty="0" err="1" smtClean="0">
                        <a:latin typeface="Cambria Math" panose="02040503050406030204" pitchFamily="18" charset="0"/>
                      </a:rPr>
                      <m:t>𝑚𝑎𝑡𝑐h𝑐𝑜𝑠𝑡</m:t>
                    </m:r>
                    <m:r>
                      <a:rPr lang="en-US" i="1" dirty="0" smtClean="0">
                        <a:latin typeface="Cambria Math" panose="02040503050406030204" pitchFamily="18" charset="0"/>
                      </a:rPr>
                      <m:t>(</m:t>
                    </m:r>
                    <m:r>
                      <a:rPr lang="en-US" i="1" dirty="0" err="1" smtClean="0">
                        <a:latin typeface="Cambria Math" panose="02040503050406030204" pitchFamily="18" charset="0"/>
                      </a:rPr>
                      <m:t>𝑠</m:t>
                    </m:r>
                    <m:r>
                      <a:rPr lang="en-US" i="1" dirty="0" err="1" smtClean="0">
                        <a:latin typeface="Cambria Math" panose="02040503050406030204" pitchFamily="18" charset="0"/>
                      </a:rPr>
                      <m:t>’,</m:t>
                    </m:r>
                    <m:r>
                      <a:rPr lang="en-US" i="1" dirty="0" err="1">
                        <a:latin typeface="Cambria Math" panose="02040503050406030204" pitchFamily="18" charset="0"/>
                      </a:rPr>
                      <m:t>𝑠</m:t>
                    </m:r>
                    <m:r>
                      <a:rPr lang="en-US" i="1" dirty="0" smtClean="0">
                        <a:latin typeface="Cambria Math" panose="02040503050406030204" pitchFamily="18" charset="0"/>
                      </a:rPr>
                      <m:t>)</m:t>
                    </m:r>
                  </m:oMath>
                </a14:m>
                <a:endParaRPr lang="en-US" dirty="0" smtClean="0"/>
              </a:p>
              <a:p>
                <a:pPr lvl="2"/>
                <a:r>
                  <a:rPr lang="en-US" dirty="0" smtClean="0"/>
                  <a:t>Where </a:t>
                </a:r>
                <a14:m>
                  <m:oMath xmlns:m="http://schemas.openxmlformats.org/officeDocument/2006/math">
                    <m:r>
                      <a:rPr lang="en-US" i="1" dirty="0" smtClean="0">
                        <a:latin typeface="Cambria Math" panose="02040503050406030204" pitchFamily="18" charset="0"/>
                      </a:rPr>
                      <m:t>𝑚𝑎𝑡𝑐h𝑐𝑜𝑠𝑡</m:t>
                    </m:r>
                    <m:r>
                      <a:rPr lang="en-US" i="1" dirty="0" smtClean="0">
                        <a:latin typeface="Cambria Math" panose="02040503050406030204" pitchFamily="18" charset="0"/>
                      </a:rPr>
                      <m:t>(</m:t>
                    </m:r>
                    <m:r>
                      <a:rPr lang="en-US" i="1" dirty="0" err="1" smtClean="0">
                        <a:latin typeface="Cambria Math" panose="02040503050406030204" pitchFamily="18" charset="0"/>
                      </a:rPr>
                      <m:t>𝑠</m:t>
                    </m:r>
                    <m:r>
                      <a:rPr lang="en-US" i="1" dirty="0" err="1" smtClean="0">
                        <a:latin typeface="Cambria Math" panose="02040503050406030204" pitchFamily="18" charset="0"/>
                      </a:rPr>
                      <m:t>’,</m:t>
                    </m:r>
                    <m:r>
                      <a:rPr lang="en-US" i="1" dirty="0" err="1" smtClean="0">
                        <a:latin typeface="Cambria Math" panose="02040503050406030204" pitchFamily="18" charset="0"/>
                      </a:rPr>
                      <m:t>𝑠</m:t>
                    </m:r>
                    <m:r>
                      <a:rPr lang="en-US" i="1" dirty="0" smtClean="0">
                        <a:latin typeface="Cambria Math" panose="02040503050406030204" pitchFamily="18" charset="0"/>
                      </a:rPr>
                      <m:t>)</m:t>
                    </m:r>
                  </m:oMath>
                </a14:m>
                <a:r>
                  <a:rPr lang="en-US" dirty="0" smtClean="0"/>
                  <a:t> is the cost to modify </a:t>
                </a:r>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m:t>
                    </m:r>
                  </m:oMath>
                </a14:m>
                <a:r>
                  <a:rPr lang="en-US" dirty="0" smtClean="0"/>
                  <a:t> to </a:t>
                </a:r>
                <a14:m>
                  <m:oMath xmlns:m="http://schemas.openxmlformats.org/officeDocument/2006/math">
                    <m:r>
                      <a:rPr lang="en-US" i="1" dirty="0" smtClean="0">
                        <a:latin typeface="Cambria Math" panose="02040503050406030204" pitchFamily="18" charset="0"/>
                      </a:rPr>
                      <m:t>𝑠</m:t>
                    </m:r>
                  </m:oMath>
                </a14:m>
                <a:endParaRPr lang="en-US" dirty="0" smtClean="0"/>
              </a:p>
              <a:p>
                <a:pPr lvl="2"/>
                <a:endParaRPr lang="en-US" dirty="0" smtClean="0"/>
              </a:p>
            </p:txBody>
          </p:sp>
        </mc:Choice>
        <mc:Fallback xmlns="">
          <p:sp>
            <p:nvSpPr>
              <p:cNvPr id="6" name="Content Placeholder 5"/>
              <p:cNvSpPr>
                <a:spLocks noGrp="1" noRot="1" noChangeAspect="1" noMove="1" noResize="1" noEditPoints="1" noAdjustHandles="1" noChangeArrowheads="1" noChangeShapeType="1" noTextEdit="1"/>
              </p:cNvSpPr>
              <p:nvPr>
                <p:ph idx="13"/>
              </p:nvPr>
            </p:nvSpPr>
            <p:spPr>
              <a:xfrm>
                <a:off x="457200" y="1371601"/>
                <a:ext cx="8229600" cy="2286000"/>
              </a:xfrm>
              <a:blipFill rotWithShape="0">
                <a:blip r:embed="rId2"/>
                <a:stretch>
                  <a:fillRect l="-1481" t="-5333" r="-2148" b="-4267"/>
                </a:stretch>
              </a:blipFill>
            </p:spPr>
            <p:txBody>
              <a:bodyPr/>
              <a:lstStyle/>
              <a:p>
                <a:r>
                  <a:rPr lang="en-US">
                    <a:noFill/>
                  </a:rPr>
                  <a:t> </a:t>
                </a:r>
              </a:p>
            </p:txBody>
          </p:sp>
        </mc:Fallback>
      </mc:AlternateContent>
      <p:sp>
        <p:nvSpPr>
          <p:cNvPr id="3" name="Footer Placeholder 2"/>
          <p:cNvSpPr>
            <a:spLocks noGrp="1"/>
          </p:cNvSpPr>
          <p:nvPr>
            <p:ph type="ftr" sz="quarter" idx="3"/>
          </p:nvPr>
        </p:nvSpPr>
        <p:spPr/>
        <p:txBody>
          <a:bodyPr/>
          <a:lstStyle/>
          <a:p>
            <a:r>
              <a:rPr lang="en-US" altLang="en-US" smtClean="0"/>
              <a:t>gmanish@microsoft.com, jing@buffalo.edu, charu@us.ibm.com, hanj@cs.uiuc.edu</a:t>
            </a:r>
            <a:endParaRPr lang="en-US" altLang="en-US"/>
          </a:p>
        </p:txBody>
      </p:sp>
      <p:pic>
        <p:nvPicPr>
          <p:cNvPr id="2" name="Picture 1"/>
          <p:cNvPicPr>
            <a:picLocks noChangeAspect="1"/>
          </p:cNvPicPr>
          <p:nvPr/>
        </p:nvPicPr>
        <p:blipFill>
          <a:blip r:embed="rId3"/>
          <a:stretch>
            <a:fillRect/>
          </a:stretch>
        </p:blipFill>
        <p:spPr>
          <a:xfrm>
            <a:off x="818147" y="4054253"/>
            <a:ext cx="7316503" cy="2055868"/>
          </a:xfrm>
          <a:prstGeom prst="rect">
            <a:avLst/>
          </a:prstGeom>
        </p:spPr>
      </p:pic>
    </p:spTree>
    <p:extLst>
      <p:ext uri="{BB962C8B-B14F-4D97-AF65-F5344CB8AC3E}">
        <p14:creationId xmlns:p14="http://schemas.microsoft.com/office/powerpoint/2010/main" val="848274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GBAD-P (Probabilistic Approach)</a:t>
            </a:r>
            <a:endParaRPr lang="en-US" dirty="0"/>
          </a:p>
        </p:txBody>
      </p:sp>
      <p:sp>
        <p:nvSpPr>
          <p:cNvPr id="4" name="Slide Number Placeholder 3"/>
          <p:cNvSpPr>
            <a:spLocks noGrp="1"/>
          </p:cNvSpPr>
          <p:nvPr>
            <p:ph type="sldNum" sz="quarter" idx="12"/>
          </p:nvPr>
        </p:nvSpPr>
        <p:spPr/>
        <p:txBody>
          <a:bodyPr/>
          <a:lstStyle/>
          <a:p>
            <a:fld id="{C0655533-7388-4E89-BCBB-2753D264AF11}" type="slidenum">
              <a:rPr lang="en-US" altLang="en-US" smtClean="0"/>
              <a:pPr/>
              <a:t>21</a:t>
            </a:fld>
            <a:endParaRPr lang="en-US" altLang="en-US"/>
          </a:p>
        </p:txBody>
      </p:sp>
      <mc:AlternateContent xmlns:mc="http://schemas.openxmlformats.org/markup-compatibility/2006" xmlns:a14="http://schemas.microsoft.com/office/drawing/2010/main">
        <mc:Choice Requires="a14">
          <p:sp>
            <p:nvSpPr>
              <p:cNvPr id="6" name="Content Placeholder 5"/>
              <p:cNvSpPr>
                <a:spLocks noGrp="1"/>
              </p:cNvSpPr>
              <p:nvPr>
                <p:ph idx="13"/>
              </p:nvPr>
            </p:nvSpPr>
            <p:spPr>
              <a:xfrm>
                <a:off x="457200" y="1371601"/>
                <a:ext cx="8229600" cy="1905000"/>
              </a:xfrm>
            </p:spPr>
            <p:txBody>
              <a:bodyPr>
                <a:normAutofit fontScale="70000" lnSpcReduction="20000"/>
              </a:bodyPr>
              <a:lstStyle/>
              <a:p>
                <a:r>
                  <a:rPr lang="en-US" dirty="0"/>
                  <a:t>Given a normative substructure </a:t>
                </a:r>
                <a14:m>
                  <m:oMath xmlns:m="http://schemas.openxmlformats.org/officeDocument/2006/math">
                    <m:r>
                      <a:rPr lang="en-US" i="1" dirty="0" smtClean="0">
                        <a:latin typeface="Cambria Math" panose="02040503050406030204" pitchFamily="18" charset="0"/>
                      </a:rPr>
                      <m:t>𝑠</m:t>
                    </m:r>
                  </m:oMath>
                </a14:m>
                <a:r>
                  <a:rPr lang="en-US" dirty="0" smtClean="0"/>
                  <a:t>, </a:t>
                </a:r>
                <a:r>
                  <a:rPr lang="en-US" dirty="0"/>
                  <a:t>find </a:t>
                </a:r>
                <a:r>
                  <a:rPr lang="en-US" dirty="0" smtClean="0"/>
                  <a:t>extensions to </a:t>
                </a:r>
                <a14:m>
                  <m:oMath xmlns:m="http://schemas.openxmlformats.org/officeDocument/2006/math">
                    <m:r>
                      <a:rPr lang="en-US" i="1" dirty="0" smtClean="0">
                        <a:latin typeface="Cambria Math" panose="02040503050406030204" pitchFamily="18" charset="0"/>
                      </a:rPr>
                      <m:t>𝑠</m:t>
                    </m:r>
                  </m:oMath>
                </a14:m>
                <a:r>
                  <a:rPr lang="en-US" dirty="0" smtClean="0"/>
                  <a:t> with lowest probability, </a:t>
                </a:r>
                <a14:m>
                  <m:oMath xmlns:m="http://schemas.openxmlformats.org/officeDocument/2006/math">
                    <m:r>
                      <a:rPr lang="en-US" i="1" dirty="0" smtClean="0">
                        <a:latin typeface="Cambria Math" panose="02040503050406030204" pitchFamily="18" charset="0"/>
                      </a:rPr>
                      <m:t>𝑆</m:t>
                    </m:r>
                    <m:r>
                      <a:rPr lang="en-US" i="1" dirty="0" smtClean="0">
                        <a:latin typeface="Cambria Math" panose="02040503050406030204" pitchFamily="18" charset="0"/>
                      </a:rPr>
                      <m:t>’</m:t>
                    </m:r>
                  </m:oMath>
                </a14:m>
                <a:r>
                  <a:rPr lang="en-US" dirty="0" smtClean="0"/>
                  <a:t> (i.e., extend </a:t>
                </a:r>
                <a14:m>
                  <m:oMath xmlns:m="http://schemas.openxmlformats.org/officeDocument/2006/math">
                    <m:r>
                      <a:rPr lang="en-US" i="1" dirty="0" smtClean="0">
                        <a:latin typeface="Cambria Math" panose="02040503050406030204" pitchFamily="18" charset="0"/>
                      </a:rPr>
                      <m:t>𝑠</m:t>
                    </m:r>
                  </m:oMath>
                </a14:m>
                <a:r>
                  <a:rPr lang="en-US" dirty="0" smtClean="0"/>
                  <a:t> with vertices and edges with least probability)</a:t>
                </a:r>
                <a:endParaRPr lang="en-US" dirty="0"/>
              </a:p>
              <a:p>
                <a:r>
                  <a:rPr lang="en-US" dirty="0"/>
                  <a:t>For each instance </a:t>
                </a:r>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m:t>
                    </m:r>
                  </m:oMath>
                </a14:m>
                <a:r>
                  <a:rPr lang="en-US" dirty="0" smtClean="0"/>
                  <a:t> </a:t>
                </a:r>
                <a:r>
                  <a:rPr lang="en-US" dirty="0"/>
                  <a:t>in </a:t>
                </a:r>
                <a14:m>
                  <m:oMath xmlns:m="http://schemas.openxmlformats.org/officeDocument/2006/math">
                    <m:r>
                      <a:rPr lang="en-US" i="1" dirty="0" smtClean="0">
                        <a:latin typeface="Cambria Math" panose="02040503050406030204" pitchFamily="18" charset="0"/>
                      </a:rPr>
                      <m:t>𝑆</m:t>
                    </m:r>
                    <m:r>
                      <a:rPr lang="en-US" i="1" dirty="0" smtClean="0">
                        <a:latin typeface="Cambria Math" panose="02040503050406030204" pitchFamily="18" charset="0"/>
                      </a:rPr>
                      <m:t>’</m:t>
                    </m:r>
                  </m:oMath>
                </a14:m>
                <a:endParaRPr lang="en-US" dirty="0"/>
              </a:p>
              <a:p>
                <a:pPr lvl="1"/>
                <a14:m>
                  <m:oMath xmlns:m="http://schemas.openxmlformats.org/officeDocument/2006/math">
                    <m:r>
                      <a:rPr lang="en-US" i="1" dirty="0" smtClean="0">
                        <a:latin typeface="Cambria Math" panose="02040503050406030204" pitchFamily="18" charset="0"/>
                      </a:rPr>
                      <m:t>𝑎𝑛𝑜𝑚𝑎𝑙𝑦𝑆𝑐𝑜𝑟𝑒</m:t>
                    </m:r>
                    <m:r>
                      <a:rPr lang="en-US" i="1" dirty="0" smtClean="0">
                        <a:latin typeface="Cambria Math" panose="02040503050406030204" pitchFamily="18" charset="0"/>
                      </a:rPr>
                      <m:t>(</m:t>
                    </m:r>
                    <m:r>
                      <a:rPr lang="en-US" i="1" dirty="0" smtClean="0">
                        <a:latin typeface="Cambria Math" panose="02040503050406030204" pitchFamily="18" charset="0"/>
                      </a:rPr>
                      <m:t>𝑠</m:t>
                    </m:r>
                    <m:r>
                      <a:rPr lang="en-US" i="1" dirty="0" smtClean="0">
                        <a:latin typeface="Cambria Math" panose="02040503050406030204" pitchFamily="18" charset="0"/>
                      </a:rPr>
                      <m:t>’)= </m:t>
                    </m:r>
                    <m:f>
                      <m:fPr>
                        <m:ctrlPr>
                          <a:rPr lang="en-US" i="1" dirty="0" smtClean="0">
                            <a:latin typeface="Cambria Math" panose="02040503050406030204" pitchFamily="18" charset="0"/>
                          </a:rPr>
                        </m:ctrlPr>
                      </m:fPr>
                      <m:num>
                        <m:r>
                          <a:rPr lang="en-US" i="1" dirty="0">
                            <a:latin typeface="Cambria Math" panose="02040503050406030204" pitchFamily="18" charset="0"/>
                          </a:rPr>
                          <m:t>#</m:t>
                        </m:r>
                        <m:r>
                          <a:rPr lang="en-US" i="1" dirty="0">
                            <a:latin typeface="Cambria Math" panose="02040503050406030204" pitchFamily="18" charset="0"/>
                          </a:rPr>
                          <m:t>𝑖𝑛𝑠𝑡𝑎𝑛𝑐𝑒𝑠</m:t>
                        </m:r>
                        <m:r>
                          <a:rPr lang="en-US" i="1" dirty="0">
                            <a:latin typeface="Cambria Math" panose="02040503050406030204" pitchFamily="18" charset="0"/>
                          </a:rPr>
                          <m:t> </m:t>
                        </m:r>
                        <m:r>
                          <a:rPr lang="en-US" i="1" dirty="0">
                            <a:latin typeface="Cambria Math" panose="02040503050406030204" pitchFamily="18" charset="0"/>
                          </a:rPr>
                          <m:t>𝑜𝑓</m:t>
                        </m:r>
                        <m:r>
                          <a:rPr lang="en-US" i="1" dirty="0">
                            <a:latin typeface="Cambria Math" panose="02040503050406030204" pitchFamily="18" charset="0"/>
                          </a:rPr>
                          <m:t> </m:t>
                        </m:r>
                        <m:r>
                          <a:rPr lang="en-US" i="1" dirty="0">
                            <a:latin typeface="Cambria Math" panose="02040503050406030204" pitchFamily="18" charset="0"/>
                          </a:rPr>
                          <m:t>𝑠</m:t>
                        </m:r>
                        <m:r>
                          <a:rPr lang="en-US" i="1" dirty="0">
                            <a:latin typeface="Cambria Math" panose="02040503050406030204" pitchFamily="18" charset="0"/>
                          </a:rPr>
                          <m:t>’</m:t>
                        </m:r>
                      </m:num>
                      <m:den>
                        <m:r>
                          <a:rPr lang="en-US" i="1" dirty="0">
                            <a:latin typeface="Cambria Math" panose="02040503050406030204" pitchFamily="18" charset="0"/>
                          </a:rPr>
                          <m:t>#</m:t>
                        </m:r>
                        <m:r>
                          <a:rPr lang="en-US" i="1" dirty="0">
                            <a:latin typeface="Cambria Math" panose="02040503050406030204" pitchFamily="18" charset="0"/>
                          </a:rPr>
                          <m:t>𝑒𝑥𝑡𝑒𝑛𝑑𝑒𝑑</m:t>
                        </m:r>
                        <m:r>
                          <a:rPr lang="en-US" i="1" dirty="0">
                            <a:latin typeface="Cambria Math" panose="02040503050406030204" pitchFamily="18" charset="0"/>
                          </a:rPr>
                          <m:t> </m:t>
                        </m:r>
                        <m:r>
                          <a:rPr lang="en-US" i="1" dirty="0">
                            <a:latin typeface="Cambria Math" panose="02040503050406030204" pitchFamily="18" charset="0"/>
                          </a:rPr>
                          <m:t>𝑖𝑛𝑠𝑡𝑎𝑛𝑐𝑒𝑠</m:t>
                        </m:r>
                        <m:r>
                          <a:rPr lang="en-US" i="1" dirty="0">
                            <a:latin typeface="Cambria Math" panose="02040503050406030204" pitchFamily="18" charset="0"/>
                          </a:rPr>
                          <m:t> </m:t>
                        </m:r>
                        <m:r>
                          <a:rPr lang="en-US" i="1" dirty="0">
                            <a:latin typeface="Cambria Math" panose="02040503050406030204" pitchFamily="18" charset="0"/>
                          </a:rPr>
                          <m:t>𝑜𝑓</m:t>
                        </m:r>
                        <m:r>
                          <a:rPr lang="en-US" i="1" dirty="0">
                            <a:latin typeface="Cambria Math" panose="02040503050406030204" pitchFamily="18" charset="0"/>
                          </a:rPr>
                          <m:t> </m:t>
                        </m:r>
                        <m:r>
                          <a:rPr lang="en-US" i="1" dirty="0">
                            <a:latin typeface="Cambria Math" panose="02040503050406030204" pitchFamily="18" charset="0"/>
                          </a:rPr>
                          <m:t>𝑠</m:t>
                        </m:r>
                        <m:r>
                          <m:rPr>
                            <m:nor/>
                          </m:rPr>
                          <a:rPr lang="en-US" dirty="0"/>
                          <m:t> </m:t>
                        </m:r>
                      </m:den>
                    </m:f>
                  </m:oMath>
                </a14:m>
                <a:endParaRPr lang="en-US" dirty="0" smtClean="0"/>
              </a:p>
            </p:txBody>
          </p:sp>
        </mc:Choice>
        <mc:Fallback xmlns="">
          <p:sp>
            <p:nvSpPr>
              <p:cNvPr id="6" name="Content Placeholder 5"/>
              <p:cNvSpPr>
                <a:spLocks noGrp="1" noRot="1" noChangeAspect="1" noMove="1" noResize="1" noEditPoints="1" noAdjustHandles="1" noChangeArrowheads="1" noChangeShapeType="1" noTextEdit="1"/>
              </p:cNvSpPr>
              <p:nvPr>
                <p:ph idx="13"/>
              </p:nvPr>
            </p:nvSpPr>
            <p:spPr>
              <a:xfrm>
                <a:off x="457200" y="1371601"/>
                <a:ext cx="8229600" cy="1905000"/>
              </a:xfrm>
              <a:blipFill rotWithShape="0">
                <a:blip r:embed="rId2"/>
                <a:stretch>
                  <a:fillRect l="-815" t="-5431"/>
                </a:stretch>
              </a:blipFill>
            </p:spPr>
            <p:txBody>
              <a:bodyPr/>
              <a:lstStyle/>
              <a:p>
                <a:r>
                  <a:rPr lang="en-US">
                    <a:noFill/>
                  </a:rPr>
                  <a:t> </a:t>
                </a:r>
              </a:p>
            </p:txBody>
          </p:sp>
        </mc:Fallback>
      </mc:AlternateContent>
      <p:sp>
        <p:nvSpPr>
          <p:cNvPr id="3" name="Footer Placeholder 2"/>
          <p:cNvSpPr>
            <a:spLocks noGrp="1"/>
          </p:cNvSpPr>
          <p:nvPr>
            <p:ph type="ftr" sz="quarter" idx="3"/>
          </p:nvPr>
        </p:nvSpPr>
        <p:spPr/>
        <p:txBody>
          <a:bodyPr/>
          <a:lstStyle/>
          <a:p>
            <a:r>
              <a:rPr lang="en-US" altLang="en-US" smtClean="0"/>
              <a:t>gmanish@microsoft.com, jing@buffalo.edu, charu@us.ibm.com, hanj@cs.uiuc.edu</a:t>
            </a:r>
            <a:endParaRPr lang="en-US" altLang="en-US"/>
          </a:p>
        </p:txBody>
      </p:sp>
      <p:pic>
        <p:nvPicPr>
          <p:cNvPr id="7" name="Picture 6"/>
          <p:cNvPicPr>
            <a:picLocks noChangeAspect="1"/>
          </p:cNvPicPr>
          <p:nvPr/>
        </p:nvPicPr>
        <p:blipFill>
          <a:blip r:embed="rId3"/>
          <a:stretch>
            <a:fillRect/>
          </a:stretch>
        </p:blipFill>
        <p:spPr>
          <a:xfrm>
            <a:off x="1066800" y="3546495"/>
            <a:ext cx="6275492" cy="2693993"/>
          </a:xfrm>
          <a:prstGeom prst="rect">
            <a:avLst/>
          </a:prstGeom>
        </p:spPr>
      </p:pic>
    </p:spTree>
    <p:extLst>
      <p:ext uri="{BB962C8B-B14F-4D97-AF65-F5344CB8AC3E}">
        <p14:creationId xmlns:p14="http://schemas.microsoft.com/office/powerpoint/2010/main" val="34525294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GBD-MPS (Maximum Partial Substructure Approach)</a:t>
            </a:r>
            <a:endParaRPr lang="en-US" dirty="0"/>
          </a:p>
        </p:txBody>
      </p:sp>
      <p:sp>
        <p:nvSpPr>
          <p:cNvPr id="3" name="Slide Number Placeholder 2"/>
          <p:cNvSpPr>
            <a:spLocks noGrp="1"/>
          </p:cNvSpPr>
          <p:nvPr>
            <p:ph type="sldNum" sz="quarter" idx="12"/>
          </p:nvPr>
        </p:nvSpPr>
        <p:spPr/>
        <p:txBody>
          <a:bodyPr/>
          <a:lstStyle/>
          <a:p>
            <a:fld id="{8D4A95AB-7B14-4CE2-8EF6-8DDF97F0F3DA}" type="slidenum">
              <a:rPr lang="en-US" smtClean="0"/>
              <a:pPr/>
              <a:t>22</a:t>
            </a:fld>
            <a:endParaRPr lang="en-US"/>
          </a:p>
        </p:txBody>
      </p:sp>
      <mc:AlternateContent xmlns:mc="http://schemas.openxmlformats.org/markup-compatibility/2006" xmlns:a14="http://schemas.microsoft.com/office/drawing/2010/main">
        <mc:Choice Requires="a14">
          <p:sp>
            <p:nvSpPr>
              <p:cNvPr id="4" name="Content Placeholder 3"/>
              <p:cNvSpPr>
                <a:spLocks noGrp="1"/>
              </p:cNvSpPr>
              <p:nvPr>
                <p:ph idx="13"/>
              </p:nvPr>
            </p:nvSpPr>
            <p:spPr>
              <a:xfrm>
                <a:off x="457200" y="1371600"/>
                <a:ext cx="8229600" cy="2640857"/>
              </a:xfrm>
            </p:spPr>
            <p:txBody>
              <a:bodyPr>
                <a:normAutofit fontScale="92500" lnSpcReduction="10000"/>
              </a:bodyPr>
              <a:lstStyle/>
              <a:p>
                <a:r>
                  <a:rPr lang="en-US" dirty="0" smtClean="0"/>
                  <a:t>Given a normative substructure </a:t>
                </a:r>
                <a14:m>
                  <m:oMath xmlns:m="http://schemas.openxmlformats.org/officeDocument/2006/math">
                    <m:r>
                      <a:rPr lang="en-US" i="1" dirty="0" smtClean="0">
                        <a:latin typeface="Cambria Math" panose="02040503050406030204" pitchFamily="18" charset="0"/>
                      </a:rPr>
                      <m:t>𝑠</m:t>
                    </m:r>
                  </m:oMath>
                </a14:m>
                <a:r>
                  <a:rPr lang="en-US" dirty="0" smtClean="0"/>
                  <a:t>, find ancestral substructures </a:t>
                </a:r>
                <a14:m>
                  <m:oMath xmlns:m="http://schemas.openxmlformats.org/officeDocument/2006/math">
                    <m:r>
                      <a:rPr lang="en-US" i="1" dirty="0" smtClean="0">
                        <a:latin typeface="Cambria Math" panose="02040503050406030204" pitchFamily="18" charset="0"/>
                      </a:rPr>
                      <m:t>𝑆</m:t>
                    </m:r>
                    <m:r>
                      <a:rPr lang="en-US" i="1" dirty="0" smtClean="0">
                        <a:latin typeface="Cambria Math" panose="02040503050406030204" pitchFamily="18" charset="0"/>
                      </a:rPr>
                      <m:t>’</m:t>
                    </m:r>
                  </m:oMath>
                </a14:m>
                <a:r>
                  <a:rPr lang="en-US" dirty="0" smtClean="0"/>
                  <a:t> that are missing various edges and vertices</a:t>
                </a:r>
              </a:p>
              <a:p>
                <a:r>
                  <a:rPr lang="en-US" dirty="0" smtClean="0"/>
                  <a:t>For each instance </a:t>
                </a:r>
                <a14:m>
                  <m:oMath xmlns:m="http://schemas.openxmlformats.org/officeDocument/2006/math">
                    <m:r>
                      <a:rPr lang="en-US" i="1" dirty="0" smtClean="0">
                        <a:latin typeface="Cambria Math" panose="02040503050406030204" pitchFamily="18" charset="0"/>
                      </a:rPr>
                      <m:t>𝑠</m:t>
                    </m:r>
                    <m:r>
                      <a:rPr lang="en-US" i="1" dirty="0" smtClean="0">
                        <a:latin typeface="Cambria Math" panose="02040503050406030204" pitchFamily="18" charset="0"/>
                      </a:rPr>
                      <m:t>’</m:t>
                    </m:r>
                  </m:oMath>
                </a14:m>
                <a:r>
                  <a:rPr lang="en-US" dirty="0" smtClean="0"/>
                  <a:t> in </a:t>
                </a:r>
                <a14:m>
                  <m:oMath xmlns:m="http://schemas.openxmlformats.org/officeDocument/2006/math">
                    <m:r>
                      <a:rPr lang="en-US" i="1" dirty="0" smtClean="0">
                        <a:latin typeface="Cambria Math" panose="02040503050406030204" pitchFamily="18" charset="0"/>
                      </a:rPr>
                      <m:t>𝑆</m:t>
                    </m:r>
                    <m:r>
                      <a:rPr lang="en-US" i="1" dirty="0" smtClean="0">
                        <a:latin typeface="Cambria Math" panose="02040503050406030204" pitchFamily="18" charset="0"/>
                      </a:rPr>
                      <m:t>’</m:t>
                    </m:r>
                  </m:oMath>
                </a14:m>
                <a:endParaRPr lang="en-US" dirty="0" smtClean="0"/>
              </a:p>
              <a:p>
                <a:pPr lvl="1"/>
                <a14:m>
                  <m:oMath xmlns:m="http://schemas.openxmlformats.org/officeDocument/2006/math">
                    <m:r>
                      <a:rPr lang="en-US" i="1" dirty="0" smtClean="0">
                        <a:latin typeface="Cambria Math" panose="02040503050406030204" pitchFamily="18" charset="0"/>
                      </a:rPr>
                      <m:t>𝑎𝑛𝑜𝑚𝑎𝑙𝑦𝑆𝑐𝑜𝑟𝑒</m:t>
                    </m:r>
                    <m:r>
                      <a:rPr lang="en-US" i="1" dirty="0" smtClean="0">
                        <a:latin typeface="Cambria Math" panose="02040503050406030204" pitchFamily="18" charset="0"/>
                      </a:rPr>
                      <m:t>(</m:t>
                    </m:r>
                    <m:r>
                      <a:rPr lang="en-US" i="1" dirty="0" smtClean="0">
                        <a:latin typeface="Cambria Math" panose="02040503050406030204" pitchFamily="18" charset="0"/>
                      </a:rPr>
                      <m:t>𝑠</m:t>
                    </m:r>
                    <m:r>
                      <a:rPr lang="en-US" i="1" dirty="0" smtClean="0">
                        <a:latin typeface="Cambria Math" panose="02040503050406030204" pitchFamily="18" charset="0"/>
                      </a:rPr>
                      <m:t>’)=</m:t>
                    </m:r>
                    <m:f>
                      <m:fPr>
                        <m:ctrlPr>
                          <a:rPr lang="en-US" i="1" dirty="0" smtClean="0">
                            <a:latin typeface="Cambria Math" panose="02040503050406030204" pitchFamily="18" charset="0"/>
                          </a:rPr>
                        </m:ctrlPr>
                      </m:fPr>
                      <m:num>
                        <m:r>
                          <a:rPr lang="en-US" i="1" dirty="0">
                            <a:latin typeface="Cambria Math" panose="02040503050406030204" pitchFamily="18" charset="0"/>
                          </a:rPr>
                          <m:t>#</m:t>
                        </m:r>
                        <m:r>
                          <a:rPr lang="en-US" i="1" dirty="0">
                            <a:latin typeface="Cambria Math" panose="02040503050406030204" pitchFamily="18" charset="0"/>
                          </a:rPr>
                          <m:t>𝑖𝑛𝑠𝑡𝑎𝑛𝑐𝑒𝑠</m:t>
                        </m:r>
                        <m:r>
                          <a:rPr lang="en-US" i="1" dirty="0">
                            <a:latin typeface="Cambria Math" panose="02040503050406030204" pitchFamily="18" charset="0"/>
                          </a:rPr>
                          <m:t> </m:t>
                        </m:r>
                        <m:r>
                          <a:rPr lang="en-US" i="1" dirty="0">
                            <a:latin typeface="Cambria Math" panose="02040503050406030204" pitchFamily="18" charset="0"/>
                          </a:rPr>
                          <m:t>𝑜𝑓</m:t>
                        </m:r>
                        <m:r>
                          <a:rPr lang="en-US" i="1" dirty="0">
                            <a:latin typeface="Cambria Math" panose="02040503050406030204" pitchFamily="18" charset="0"/>
                          </a:rPr>
                          <m:t> </m:t>
                        </m:r>
                        <m:r>
                          <a:rPr lang="en-US" i="1" dirty="0">
                            <a:latin typeface="Cambria Math" panose="02040503050406030204" pitchFamily="18" charset="0"/>
                          </a:rPr>
                          <m:t>𝑠</m:t>
                        </m:r>
                        <m:r>
                          <a:rPr lang="en-US" i="1" dirty="0">
                            <a:latin typeface="Cambria Math" panose="02040503050406030204" pitchFamily="18" charset="0"/>
                          </a:rPr>
                          <m:t>’</m:t>
                        </m:r>
                      </m:num>
                      <m:den>
                        <m:r>
                          <a:rPr lang="en-US" i="1" dirty="0">
                            <a:latin typeface="Cambria Math" panose="02040503050406030204" pitchFamily="18" charset="0"/>
                          </a:rPr>
                          <m:t>𝑚𝑎𝑡𝑐h𝑐𝑜𝑠𝑡</m:t>
                        </m:r>
                        <m:r>
                          <a:rPr lang="en-US" i="1" dirty="0">
                            <a:latin typeface="Cambria Math" panose="02040503050406030204" pitchFamily="18" charset="0"/>
                          </a:rPr>
                          <m:t>(</m:t>
                        </m:r>
                        <m:r>
                          <a:rPr lang="en-US" i="1" dirty="0" err="1">
                            <a:latin typeface="Cambria Math" panose="02040503050406030204" pitchFamily="18" charset="0"/>
                          </a:rPr>
                          <m:t>𝑠</m:t>
                        </m:r>
                        <m:r>
                          <a:rPr lang="en-US" i="1" dirty="0" err="1">
                            <a:latin typeface="Cambria Math" panose="02040503050406030204" pitchFamily="18" charset="0"/>
                          </a:rPr>
                          <m:t>’,</m:t>
                        </m:r>
                        <m:r>
                          <a:rPr lang="en-US" i="1" dirty="0" err="1">
                            <a:latin typeface="Cambria Math" panose="02040503050406030204" pitchFamily="18" charset="0"/>
                          </a:rPr>
                          <m:t>𝑠</m:t>
                        </m:r>
                        <m:r>
                          <a:rPr lang="en-US" i="1" dirty="0">
                            <a:latin typeface="Cambria Math" panose="02040503050406030204" pitchFamily="18" charset="0"/>
                          </a:rPr>
                          <m:t>)</m:t>
                        </m:r>
                      </m:den>
                    </m:f>
                    <m:r>
                      <a:rPr lang="en-US" i="1" dirty="0">
                        <a:latin typeface="Cambria Math" panose="02040503050406030204" pitchFamily="18" charset="0"/>
                      </a:rPr>
                      <m:t> </m:t>
                    </m:r>
                  </m:oMath>
                </a14:m>
                <a:endParaRPr lang="en-US" dirty="0" smtClean="0"/>
              </a:p>
              <a:p>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3"/>
              </p:nvPr>
            </p:nvSpPr>
            <p:spPr>
              <a:xfrm>
                <a:off x="457200" y="1371600"/>
                <a:ext cx="8229600" cy="2640857"/>
              </a:xfrm>
              <a:blipFill rotWithShape="0">
                <a:blip r:embed="rId2"/>
                <a:stretch>
                  <a:fillRect l="-1481" t="-4619"/>
                </a:stretch>
              </a:blipFill>
            </p:spPr>
            <p:txBody>
              <a:bodyPr/>
              <a:lstStyle/>
              <a:p>
                <a:r>
                  <a:rPr lang="en-US">
                    <a:noFill/>
                  </a:rPr>
                  <a:t> </a:t>
                </a:r>
              </a:p>
            </p:txBody>
          </p:sp>
        </mc:Fallback>
      </mc:AlternateContent>
      <p:sp>
        <p:nvSpPr>
          <p:cNvPr id="5" name="Footer Placeholder 4"/>
          <p:cNvSpPr>
            <a:spLocks noGrp="1"/>
          </p:cNvSpPr>
          <p:nvPr>
            <p:ph type="ftr" sz="quarter" idx="3"/>
          </p:nvPr>
        </p:nvSpPr>
        <p:spPr/>
        <p:txBody>
          <a:bodyPr/>
          <a:lstStyle/>
          <a:p>
            <a:r>
              <a:rPr lang="en-US" smtClean="0"/>
              <a:t>gmanish@microsoft.com, jing@buffalo.edu, charu@us.ibm.com, hanj@cs.uiuc.edu</a:t>
            </a:r>
            <a:endParaRPr lang="en-US" dirty="0"/>
          </a:p>
        </p:txBody>
      </p:sp>
      <p:pic>
        <p:nvPicPr>
          <p:cNvPr id="6" name="Picture 5"/>
          <p:cNvPicPr>
            <a:picLocks noChangeAspect="1"/>
          </p:cNvPicPr>
          <p:nvPr/>
        </p:nvPicPr>
        <p:blipFill>
          <a:blip r:embed="rId3"/>
          <a:stretch>
            <a:fillRect/>
          </a:stretch>
        </p:blipFill>
        <p:spPr>
          <a:xfrm>
            <a:off x="838200" y="4012457"/>
            <a:ext cx="7418042" cy="2228799"/>
          </a:xfrm>
          <a:prstGeom prst="rect">
            <a:avLst/>
          </a:prstGeom>
        </p:spPr>
      </p:pic>
    </p:spTree>
    <p:extLst>
      <p:ext uri="{BB962C8B-B14F-4D97-AF65-F5344CB8AC3E}">
        <p14:creationId xmlns:p14="http://schemas.microsoft.com/office/powerpoint/2010/main" val="9023675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Anomalies in Real Datasets (Cargo Shipment Data)</a:t>
            </a:r>
            <a:endParaRPr lang="en-US" dirty="0"/>
          </a:p>
        </p:txBody>
      </p:sp>
      <p:sp>
        <p:nvSpPr>
          <p:cNvPr id="3" name="Slide Number Placeholder 2"/>
          <p:cNvSpPr>
            <a:spLocks noGrp="1"/>
          </p:cNvSpPr>
          <p:nvPr>
            <p:ph type="sldNum" sz="quarter" idx="12"/>
          </p:nvPr>
        </p:nvSpPr>
        <p:spPr/>
        <p:txBody>
          <a:bodyPr/>
          <a:lstStyle/>
          <a:p>
            <a:fld id="{8D4A95AB-7B14-4CE2-8EF6-8DDF97F0F3DA}" type="slidenum">
              <a:rPr lang="en-US" smtClean="0"/>
              <a:pPr/>
              <a:t>23</a:t>
            </a:fld>
            <a:endParaRPr lang="en-US"/>
          </a:p>
        </p:txBody>
      </p:sp>
      <p:sp>
        <p:nvSpPr>
          <p:cNvPr id="4" name="Content Placeholder 3"/>
          <p:cNvSpPr>
            <a:spLocks noGrp="1"/>
          </p:cNvSpPr>
          <p:nvPr>
            <p:ph idx="13"/>
          </p:nvPr>
        </p:nvSpPr>
        <p:spPr/>
        <p:txBody>
          <a:bodyPr>
            <a:normAutofit fontScale="70000" lnSpcReduction="20000"/>
          </a:bodyPr>
          <a:lstStyle/>
          <a:p>
            <a:r>
              <a:rPr lang="en-US" dirty="0" smtClean="0">
                <a:solidFill>
                  <a:srgbClr val="FF0000"/>
                </a:solidFill>
              </a:rPr>
              <a:t>Cargo Shipment Data</a:t>
            </a:r>
            <a:r>
              <a:rPr lang="en-US" dirty="0"/>
              <a:t>: obtained from Customs and Borders Protection (CBP)</a:t>
            </a:r>
          </a:p>
          <a:p>
            <a:pPr lvl="1"/>
            <a:r>
              <a:rPr lang="en-US" dirty="0" smtClean="0"/>
              <a:t>Scenario: Marijuana </a:t>
            </a:r>
            <a:r>
              <a:rPr lang="en-US" dirty="0"/>
              <a:t>seized at Florida port [press release by U.S. Customs Service, </a:t>
            </a:r>
            <a:r>
              <a:rPr lang="en-US" dirty="0" smtClean="0"/>
              <a:t>2000]. Smuggler </a:t>
            </a:r>
            <a:r>
              <a:rPr lang="en-US" dirty="0"/>
              <a:t>did not disclose some financial information, and ship traversed extra </a:t>
            </a:r>
            <a:r>
              <a:rPr lang="en-US" dirty="0" smtClean="0"/>
              <a:t>port</a:t>
            </a:r>
            <a:endParaRPr lang="en-US" dirty="0"/>
          </a:p>
          <a:p>
            <a:pPr lvl="1"/>
            <a:r>
              <a:rPr lang="en-US" dirty="0"/>
              <a:t>GBAD-P discovers the extra traversed </a:t>
            </a:r>
            <a:r>
              <a:rPr lang="en-US" dirty="0" smtClean="0"/>
              <a:t>port</a:t>
            </a:r>
            <a:endParaRPr lang="en-US" dirty="0"/>
          </a:p>
          <a:p>
            <a:pPr lvl="1"/>
            <a:r>
              <a:rPr lang="en-US" dirty="0"/>
              <a:t>GBAD-MPS discovers the missing financial </a:t>
            </a:r>
            <a:r>
              <a:rPr lang="en-US" dirty="0" smtClean="0"/>
              <a:t>info</a:t>
            </a:r>
          </a:p>
          <a:p>
            <a:r>
              <a:rPr lang="en-US" dirty="0" smtClean="0">
                <a:solidFill>
                  <a:srgbClr val="FF0000"/>
                </a:solidFill>
              </a:rPr>
              <a:t>Network Intrusion Data</a:t>
            </a:r>
            <a:r>
              <a:rPr lang="en-US" dirty="0" smtClean="0"/>
              <a:t>: </a:t>
            </a:r>
            <a:r>
              <a:rPr lang="en-US" dirty="0"/>
              <a:t>1999 KDD Cup Network Intrusion</a:t>
            </a:r>
          </a:p>
          <a:p>
            <a:pPr lvl="1"/>
            <a:r>
              <a:rPr lang="en-US" dirty="0"/>
              <a:t>100% of attacks were discovered with GBAD-MDL</a:t>
            </a:r>
          </a:p>
          <a:p>
            <a:pPr lvl="1"/>
            <a:r>
              <a:rPr lang="en-US" dirty="0"/>
              <a:t>55.8% for GBAD-P and 47.8% for GBAD-MPS</a:t>
            </a:r>
          </a:p>
          <a:p>
            <a:pPr lvl="1"/>
            <a:r>
              <a:rPr lang="en-US" dirty="0"/>
              <a:t>Data consists of TCP packets that have fixed size</a:t>
            </a:r>
          </a:p>
          <a:p>
            <a:pPr lvl="1"/>
            <a:r>
              <a:rPr lang="en-US" dirty="0"/>
              <a:t>Thus, the inclusion of additional structure, or the removal of structure, is not relevant </a:t>
            </a:r>
            <a:r>
              <a:rPr lang="en-US" dirty="0" smtClean="0"/>
              <a:t>here</a:t>
            </a:r>
            <a:endParaRPr lang="en-US" dirty="0"/>
          </a:p>
          <a:p>
            <a:pPr lvl="1"/>
            <a:r>
              <a:rPr lang="en-US" dirty="0"/>
              <a:t>Modification is the only relevant one, at which GBAD-MDL performs well</a:t>
            </a:r>
          </a:p>
          <a:p>
            <a:pPr lvl="1"/>
            <a:r>
              <a:rPr lang="en-US" dirty="0">
                <a:solidFill>
                  <a:srgbClr val="FF0000"/>
                </a:solidFill>
              </a:rPr>
              <a:t>High false positive rate!</a:t>
            </a:r>
          </a:p>
          <a:p>
            <a:pPr lvl="1"/>
            <a:endParaRPr lang="en-US" dirty="0" smtClean="0"/>
          </a:p>
          <a:p>
            <a:pPr lvl="1"/>
            <a:endParaRPr lang="en-US" dirty="0"/>
          </a:p>
        </p:txBody>
      </p:sp>
      <p:sp>
        <p:nvSpPr>
          <p:cNvPr id="5" name="Footer Placeholder 4"/>
          <p:cNvSpPr>
            <a:spLocks noGrp="1"/>
          </p:cNvSpPr>
          <p:nvPr>
            <p:ph type="ftr" sz="quarter" idx="3"/>
          </p:nvPr>
        </p:nvSpPr>
        <p:spPr/>
        <p:txBody>
          <a:bodyPr/>
          <a:lstStyle/>
          <a:p>
            <a:r>
              <a:rPr lang="en-US" smtClean="0"/>
              <a:t>gmanish@microsoft.com, jing@buffalo.edu, charu@us.ibm.com, hanj@cs.uiuc.edu</a:t>
            </a:r>
            <a:endParaRPr lang="en-US" dirty="0"/>
          </a:p>
        </p:txBody>
      </p:sp>
    </p:spTree>
    <p:extLst>
      <p:ext uri="{BB962C8B-B14F-4D97-AF65-F5344CB8AC3E}">
        <p14:creationId xmlns:p14="http://schemas.microsoft.com/office/powerpoint/2010/main" val="331369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Tutorial Outline</a:t>
            </a:r>
            <a:endParaRPr lang="en-US" dirty="0"/>
          </a:p>
        </p:txBody>
      </p:sp>
      <p:sp>
        <p:nvSpPr>
          <p:cNvPr id="3" name="Slide Number Placeholder 2"/>
          <p:cNvSpPr>
            <a:spLocks noGrp="1"/>
          </p:cNvSpPr>
          <p:nvPr>
            <p:ph type="sldNum" sz="quarter" idx="12"/>
          </p:nvPr>
        </p:nvSpPr>
        <p:spPr/>
        <p:txBody>
          <a:bodyPr/>
          <a:lstStyle/>
          <a:p>
            <a:fld id="{8D4A95AB-7B14-4CE2-8EF6-8DDF97F0F3DA}" type="slidenum">
              <a:rPr lang="en-US" smtClean="0"/>
              <a:pPr/>
              <a:t>24</a:t>
            </a:fld>
            <a:endParaRPr lang="en-US"/>
          </a:p>
        </p:txBody>
      </p:sp>
      <p:sp>
        <p:nvSpPr>
          <p:cNvPr id="9" name="Content Placeholder 8"/>
          <p:cNvSpPr>
            <a:spLocks noGrp="1"/>
          </p:cNvSpPr>
          <p:nvPr>
            <p:ph idx="13"/>
          </p:nvPr>
        </p:nvSpPr>
        <p:spPr/>
        <p:txBody>
          <a:bodyPr>
            <a:normAutofit fontScale="85000" lnSpcReduction="10000"/>
          </a:bodyPr>
          <a:lstStyle/>
          <a:p>
            <a:r>
              <a:rPr lang="en-US" dirty="0" smtClean="0"/>
              <a:t>Introduction [10 min]</a:t>
            </a:r>
          </a:p>
          <a:p>
            <a:r>
              <a:rPr lang="en-US" b="1" dirty="0" smtClean="0"/>
              <a:t>Static Graph Outlier Detection Algorithms [45 min]</a:t>
            </a:r>
          </a:p>
          <a:p>
            <a:pPr lvl="1"/>
            <a:r>
              <a:rPr lang="en-US" dirty="0" smtClean="0"/>
              <a:t>Minimum Description Length [10 min]</a:t>
            </a:r>
          </a:p>
          <a:p>
            <a:pPr lvl="1"/>
            <a:r>
              <a:rPr lang="en-US" b="1" dirty="0" smtClean="0">
                <a:solidFill>
                  <a:srgbClr val="7030A0"/>
                </a:solidFill>
              </a:rPr>
              <a:t>Ego-net Metrics </a:t>
            </a:r>
            <a:r>
              <a:rPr lang="en-US" b="1" dirty="0" smtClean="0"/>
              <a:t>[</a:t>
            </a:r>
            <a:r>
              <a:rPr lang="en-US" b="1" dirty="0"/>
              <a:t>5</a:t>
            </a:r>
            <a:r>
              <a:rPr lang="en-US" b="1" dirty="0" smtClean="0"/>
              <a:t> min]</a:t>
            </a:r>
          </a:p>
          <a:p>
            <a:pPr lvl="1"/>
            <a:r>
              <a:rPr lang="en-US" dirty="0" smtClean="0"/>
              <a:t>Random Walks [5 min]</a:t>
            </a:r>
          </a:p>
          <a:p>
            <a:pPr lvl="1"/>
            <a:r>
              <a:rPr lang="en-US" dirty="0"/>
              <a:t>Random Field </a:t>
            </a:r>
            <a:r>
              <a:rPr lang="en-US" dirty="0" smtClean="0"/>
              <a:t>Models [10 min]</a:t>
            </a:r>
            <a:endParaRPr lang="en-US" dirty="0"/>
          </a:p>
          <a:p>
            <a:pPr lvl="1"/>
            <a:r>
              <a:rPr lang="en-US" dirty="0" smtClean="0"/>
              <a:t>Outliers in Heterogeneous Networks [15 min]</a:t>
            </a:r>
          </a:p>
          <a:p>
            <a:r>
              <a:rPr lang="en-US" dirty="0"/>
              <a:t>Break [10 min</a:t>
            </a:r>
            <a:r>
              <a:rPr lang="en-US" dirty="0" smtClean="0"/>
              <a:t>]</a:t>
            </a:r>
            <a:endParaRPr lang="en-US" b="1" dirty="0" smtClean="0"/>
          </a:p>
          <a:p>
            <a:r>
              <a:rPr lang="en-US" dirty="0" smtClean="0"/>
              <a:t>Dynamic </a:t>
            </a:r>
            <a:r>
              <a:rPr lang="en-US" dirty="0"/>
              <a:t>Graph Outlier Detection </a:t>
            </a:r>
            <a:r>
              <a:rPr lang="en-US" dirty="0" smtClean="0"/>
              <a:t>Algorithms [45 min]</a:t>
            </a:r>
            <a:endParaRPr lang="en-US" dirty="0"/>
          </a:p>
          <a:p>
            <a:r>
              <a:rPr lang="en-US" dirty="0" smtClean="0"/>
              <a:t>Summary [10 min]</a:t>
            </a:r>
            <a:endParaRPr lang="en-US" dirty="0"/>
          </a:p>
        </p:txBody>
      </p:sp>
      <p:sp>
        <p:nvSpPr>
          <p:cNvPr id="5" name="Footer Placeholder 4"/>
          <p:cNvSpPr>
            <a:spLocks noGrp="1"/>
          </p:cNvSpPr>
          <p:nvPr>
            <p:ph type="ftr" sz="quarter" idx="3"/>
          </p:nvPr>
        </p:nvSpPr>
        <p:spPr/>
        <p:txBody>
          <a:bodyPr/>
          <a:lstStyle/>
          <a:p>
            <a:r>
              <a:rPr lang="en-US" smtClean="0"/>
              <a:t>gmanish@microsoft.com, jing@buffalo.edu, charu@us.ibm.com, hanj@cs.uiuc.edu</a:t>
            </a:r>
            <a:endParaRPr lang="en-US" dirty="0"/>
          </a:p>
        </p:txBody>
      </p:sp>
    </p:spTree>
    <p:extLst>
      <p:ext uri="{BB962C8B-B14F-4D97-AF65-F5344CB8AC3E}">
        <p14:creationId xmlns:p14="http://schemas.microsoft.com/office/powerpoint/2010/main" val="7583558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Oddball: Outlier Detection using Ego-net Metrics (1)</a:t>
            </a:r>
            <a:endParaRPr lang="en-US" dirty="0"/>
          </a:p>
        </p:txBody>
      </p:sp>
      <p:sp>
        <p:nvSpPr>
          <p:cNvPr id="3" name="Slide Number Placeholder 2"/>
          <p:cNvSpPr>
            <a:spLocks noGrp="1"/>
          </p:cNvSpPr>
          <p:nvPr>
            <p:ph type="sldNum" sz="quarter" idx="12"/>
          </p:nvPr>
        </p:nvSpPr>
        <p:spPr/>
        <p:txBody>
          <a:bodyPr/>
          <a:lstStyle/>
          <a:p>
            <a:fld id="{8D4A95AB-7B14-4CE2-8EF6-8DDF97F0F3DA}" type="slidenum">
              <a:rPr lang="en-US" smtClean="0"/>
              <a:pPr/>
              <a:t>25</a:t>
            </a:fld>
            <a:endParaRPr lang="en-US"/>
          </a:p>
        </p:txBody>
      </p:sp>
      <p:sp>
        <p:nvSpPr>
          <p:cNvPr id="7" name="Content Placeholder 6"/>
          <p:cNvSpPr>
            <a:spLocks noGrp="1"/>
          </p:cNvSpPr>
          <p:nvPr>
            <p:ph idx="13"/>
          </p:nvPr>
        </p:nvSpPr>
        <p:spPr/>
        <p:txBody>
          <a:bodyPr/>
          <a:lstStyle/>
          <a:p>
            <a:r>
              <a:rPr lang="en-US" dirty="0" smtClean="0"/>
              <a:t>For each node</a:t>
            </a:r>
          </a:p>
          <a:p>
            <a:pPr lvl="1"/>
            <a:r>
              <a:rPr lang="en-US" dirty="0" smtClean="0"/>
              <a:t>Extract </a:t>
            </a:r>
            <a:r>
              <a:rPr lang="en-US" dirty="0" smtClean="0">
                <a:solidFill>
                  <a:srgbClr val="00B0F0"/>
                </a:solidFill>
              </a:rPr>
              <a:t>ego-net (=1-step neighborhood)</a:t>
            </a:r>
          </a:p>
          <a:p>
            <a:pPr lvl="1"/>
            <a:r>
              <a:rPr lang="en-US" dirty="0" smtClean="0"/>
              <a:t>Extract </a:t>
            </a:r>
            <a:r>
              <a:rPr lang="en-US" dirty="0" smtClean="0">
                <a:solidFill>
                  <a:srgbClr val="00B050"/>
                </a:solidFill>
              </a:rPr>
              <a:t>features</a:t>
            </a:r>
            <a:r>
              <a:rPr lang="en-US" dirty="0" smtClean="0"/>
              <a:t> (#edges, total weight, etc.)</a:t>
            </a:r>
          </a:p>
          <a:p>
            <a:pPr lvl="2"/>
            <a:r>
              <a:rPr lang="en-US" dirty="0" smtClean="0"/>
              <a:t>Features that could yield “</a:t>
            </a:r>
            <a:r>
              <a:rPr lang="en-US" dirty="0" smtClean="0">
                <a:solidFill>
                  <a:srgbClr val="00B050"/>
                </a:solidFill>
              </a:rPr>
              <a:t>laws</a:t>
            </a:r>
            <a:r>
              <a:rPr lang="en-US" dirty="0" smtClean="0"/>
              <a:t>”</a:t>
            </a:r>
          </a:p>
          <a:p>
            <a:pPr lvl="2"/>
            <a:r>
              <a:rPr lang="en-US" dirty="0" smtClean="0"/>
              <a:t>Features fast to compute and interpret</a:t>
            </a:r>
          </a:p>
          <a:p>
            <a:r>
              <a:rPr lang="en-US" dirty="0" smtClean="0"/>
              <a:t>Detect </a:t>
            </a:r>
            <a:r>
              <a:rPr lang="en-US" dirty="0" smtClean="0">
                <a:solidFill>
                  <a:srgbClr val="00B050"/>
                </a:solidFill>
              </a:rPr>
              <a:t>patterns</a:t>
            </a:r>
          </a:p>
          <a:p>
            <a:pPr lvl="1"/>
            <a:r>
              <a:rPr lang="en-US" dirty="0" smtClean="0"/>
              <a:t>Regularities</a:t>
            </a:r>
          </a:p>
          <a:p>
            <a:r>
              <a:rPr lang="en-US" dirty="0" smtClean="0"/>
              <a:t>Detect </a:t>
            </a:r>
            <a:r>
              <a:rPr lang="en-US" dirty="0" smtClean="0">
                <a:solidFill>
                  <a:srgbClr val="00B050"/>
                </a:solidFill>
              </a:rPr>
              <a:t>anomalies</a:t>
            </a:r>
          </a:p>
          <a:p>
            <a:pPr lvl="1"/>
            <a:r>
              <a:rPr lang="en-US" dirty="0" smtClean="0"/>
              <a:t>Distance to patterns</a:t>
            </a:r>
            <a:endParaRPr lang="en-US" dirty="0"/>
          </a:p>
        </p:txBody>
      </p:sp>
      <p:sp>
        <p:nvSpPr>
          <p:cNvPr id="5" name="Footer Placeholder 4"/>
          <p:cNvSpPr>
            <a:spLocks noGrp="1"/>
          </p:cNvSpPr>
          <p:nvPr>
            <p:ph type="ftr" sz="quarter" idx="3"/>
          </p:nvPr>
        </p:nvSpPr>
        <p:spPr/>
        <p:txBody>
          <a:bodyPr/>
          <a:lstStyle/>
          <a:p>
            <a:r>
              <a:rPr lang="en-US" smtClean="0"/>
              <a:t>gmanish@microsoft.com, jing@buffalo.edu, charu@us.ibm.com, hanj@cs.uiuc.edu</a:t>
            </a:r>
            <a:endParaRPr lang="en-US" dirty="0"/>
          </a:p>
        </p:txBody>
      </p:sp>
      <p:sp>
        <p:nvSpPr>
          <p:cNvPr id="6" name="TextBox 5"/>
          <p:cNvSpPr txBox="1"/>
          <p:nvPr/>
        </p:nvSpPr>
        <p:spPr>
          <a:xfrm>
            <a:off x="6668528" y="76200"/>
            <a:ext cx="2323072" cy="369332"/>
          </a:xfrm>
          <a:prstGeom prst="rect">
            <a:avLst/>
          </a:prstGeom>
          <a:noFill/>
        </p:spPr>
        <p:txBody>
          <a:bodyPr wrap="none" rtlCol="0">
            <a:spAutoFit/>
          </a:bodyPr>
          <a:lstStyle/>
          <a:p>
            <a:r>
              <a:rPr lang="en-US" dirty="0" err="1" smtClean="0">
                <a:solidFill>
                  <a:schemeClr val="accent6">
                    <a:lumMod val="75000"/>
                  </a:schemeClr>
                </a:solidFill>
              </a:rPr>
              <a:t>Akoglu</a:t>
            </a:r>
            <a:r>
              <a:rPr lang="en-US" dirty="0" smtClean="0">
                <a:solidFill>
                  <a:schemeClr val="accent6">
                    <a:lumMod val="75000"/>
                  </a:schemeClr>
                </a:solidFill>
              </a:rPr>
              <a:t> et al, PAKDD’10</a:t>
            </a:r>
            <a:endParaRPr lang="en-US" dirty="0">
              <a:solidFill>
                <a:schemeClr val="accent6">
                  <a:lumMod val="75000"/>
                </a:schemeClr>
              </a:solidFill>
            </a:endParaRPr>
          </a:p>
        </p:txBody>
      </p:sp>
      <p:pic>
        <p:nvPicPr>
          <p:cNvPr id="9" name="Picture 8"/>
          <p:cNvPicPr>
            <a:picLocks noChangeAspect="1"/>
          </p:cNvPicPr>
          <p:nvPr/>
        </p:nvPicPr>
        <p:blipFill>
          <a:blip r:embed="rId2"/>
          <a:stretch>
            <a:fillRect/>
          </a:stretch>
        </p:blipFill>
        <p:spPr>
          <a:xfrm>
            <a:off x="5562600" y="4022980"/>
            <a:ext cx="2837936" cy="2112327"/>
          </a:xfrm>
          <a:prstGeom prst="rect">
            <a:avLst/>
          </a:prstGeom>
        </p:spPr>
      </p:pic>
    </p:spTree>
    <p:extLst>
      <p:ext uri="{BB962C8B-B14F-4D97-AF65-F5344CB8AC3E}">
        <p14:creationId xmlns:p14="http://schemas.microsoft.com/office/powerpoint/2010/main" val="389727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Oddball: Outlier Detection using Ego-net Metrics </a:t>
            </a:r>
            <a:r>
              <a:rPr lang="en-US" dirty="0" smtClean="0"/>
              <a:t>(2)</a:t>
            </a:r>
            <a:endParaRPr lang="en-US" dirty="0"/>
          </a:p>
        </p:txBody>
      </p:sp>
      <p:sp>
        <p:nvSpPr>
          <p:cNvPr id="3" name="Slide Number Placeholder 2"/>
          <p:cNvSpPr>
            <a:spLocks noGrp="1"/>
          </p:cNvSpPr>
          <p:nvPr>
            <p:ph type="sldNum" sz="quarter" idx="12"/>
          </p:nvPr>
        </p:nvSpPr>
        <p:spPr/>
        <p:txBody>
          <a:bodyPr/>
          <a:lstStyle/>
          <a:p>
            <a:fld id="{8D4A95AB-7B14-4CE2-8EF6-8DDF97F0F3DA}" type="slidenum">
              <a:rPr lang="en-US" smtClean="0"/>
              <a:pPr/>
              <a:t>26</a:t>
            </a:fld>
            <a:endParaRPr lang="en-US"/>
          </a:p>
        </p:txBody>
      </p:sp>
      <mc:AlternateContent xmlns:mc="http://schemas.openxmlformats.org/markup-compatibility/2006">
        <mc:Choice xmlns:a14="http://schemas.microsoft.com/office/drawing/2010/main" Requires="a14">
          <p:sp>
            <p:nvSpPr>
              <p:cNvPr id="6" name="Content Placeholder 5"/>
              <p:cNvSpPr>
                <a:spLocks noGrp="1"/>
              </p:cNvSpPr>
              <p:nvPr>
                <p:ph idx="13"/>
              </p:nvPr>
            </p:nvSpPr>
            <p:spPr/>
            <p:txBody>
              <a:bodyPr>
                <a:normAutofit fontScale="85000" lnSpcReduction="20000"/>
              </a:bodyPr>
              <a:lstStyle/>
              <a:p>
                <a:r>
                  <a:rPr lang="en-US" dirty="0" smtClean="0"/>
                  <a:t>Which </a:t>
                </a:r>
                <a:r>
                  <a:rPr lang="en-US" dirty="0" smtClean="0">
                    <a:solidFill>
                      <a:srgbClr val="FF0000"/>
                    </a:solidFill>
                  </a:rPr>
                  <a:t>features</a:t>
                </a:r>
                <a:r>
                  <a:rPr lang="en-US" dirty="0" smtClean="0"/>
                  <a:t> to compute</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𝑖</m:t>
                        </m:r>
                      </m:sub>
                    </m:sSub>
                  </m:oMath>
                </a14:m>
                <a:r>
                  <a:rPr lang="en-US" dirty="0" smtClean="0"/>
                  <a:t>: Number of neighbors (degree) of ego </a:t>
                </a:r>
                <a14:m>
                  <m:oMath xmlns:m="http://schemas.openxmlformats.org/officeDocument/2006/math">
                    <m:r>
                      <a:rPr lang="en-US" i="1" dirty="0" smtClean="0">
                        <a:latin typeface="Cambria Math" panose="02040503050406030204" pitchFamily="18" charset="0"/>
                      </a:rPr>
                      <m:t>𝑖</m:t>
                    </m:r>
                  </m:oMath>
                </a14:m>
                <a:endParaRPr lang="en-US" dirty="0" smtClean="0"/>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𝑖</m:t>
                        </m:r>
                      </m:sub>
                    </m:sSub>
                  </m:oMath>
                </a14:m>
                <a:r>
                  <a:rPr lang="en-US" dirty="0" smtClean="0"/>
                  <a:t>: Number of edges in Ego-net </a:t>
                </a:r>
                <a14:m>
                  <m:oMath xmlns:m="http://schemas.openxmlformats.org/officeDocument/2006/math">
                    <m:r>
                      <a:rPr lang="en-US" i="1" dirty="0" smtClean="0">
                        <a:latin typeface="Cambria Math" panose="02040503050406030204" pitchFamily="18" charset="0"/>
                      </a:rPr>
                      <m:t>𝑖</m:t>
                    </m:r>
                  </m:oMath>
                </a14:m>
                <a:endParaRPr lang="en-US" dirty="0" smtClean="0"/>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𝑖</m:t>
                        </m:r>
                      </m:sub>
                    </m:sSub>
                  </m:oMath>
                </a14:m>
                <a:r>
                  <a:rPr lang="en-US" dirty="0" smtClean="0"/>
                  <a:t>: Total weight of Ego-net </a:t>
                </a:r>
                <a14:m>
                  <m:oMath xmlns:m="http://schemas.openxmlformats.org/officeDocument/2006/math">
                    <m:r>
                      <a:rPr lang="en-US" i="1" dirty="0" smtClean="0">
                        <a:latin typeface="Cambria Math" panose="02040503050406030204" pitchFamily="18" charset="0"/>
                      </a:rPr>
                      <m:t>𝑖</m:t>
                    </m:r>
                  </m:oMath>
                </a14:m>
                <a:endParaRPr lang="en-US" dirty="0" smtClean="0"/>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𝜆</m:t>
                        </m:r>
                      </m:e>
                      <m:sub>
                        <m:r>
                          <a:rPr lang="en-US" b="0" i="1" smtClean="0">
                            <a:latin typeface="Cambria Math" panose="02040503050406030204" pitchFamily="18" charset="0"/>
                          </a:rPr>
                          <m:t>𝑊</m:t>
                        </m:r>
                        <m:r>
                          <a:rPr lang="en-US" b="0" i="1" smtClean="0">
                            <a:latin typeface="Cambria Math" panose="02040503050406030204" pitchFamily="18" charset="0"/>
                          </a:rPr>
                          <m:t>, </m:t>
                        </m:r>
                        <m:r>
                          <a:rPr lang="en-US" b="0" i="1" smtClean="0">
                            <a:latin typeface="Cambria Math" panose="02040503050406030204" pitchFamily="18" charset="0"/>
                          </a:rPr>
                          <m:t>𝑖</m:t>
                        </m:r>
                      </m:sub>
                    </m:sSub>
                  </m:oMath>
                </a14:m>
                <a:r>
                  <a:rPr lang="en-US" dirty="0"/>
                  <a:t>: principal eigenvalue of the </a:t>
                </a:r>
                <a:r>
                  <a:rPr lang="en-US" dirty="0" smtClean="0"/>
                  <a:t>weighted adjacency </a:t>
                </a:r>
                <a:r>
                  <a:rPr lang="en-US" dirty="0"/>
                  <a:t>matrix of </a:t>
                </a:r>
                <a:r>
                  <a:rPr lang="en-US" dirty="0" smtClean="0"/>
                  <a:t>Ego-net </a:t>
                </a:r>
                <a14:m>
                  <m:oMath xmlns:m="http://schemas.openxmlformats.org/officeDocument/2006/math">
                    <m:r>
                      <a:rPr lang="en-US" i="1" dirty="0" smtClean="0">
                        <a:latin typeface="Cambria Math" panose="02040503050406030204" pitchFamily="18" charset="0"/>
                      </a:rPr>
                      <m:t>𝑖</m:t>
                    </m:r>
                  </m:oMath>
                </a14:m>
                <a:endParaRPr lang="en-US" dirty="0" smtClean="0"/>
              </a:p>
              <a:p>
                <a:r>
                  <a:rPr lang="en-US" dirty="0">
                    <a:solidFill>
                      <a:srgbClr val="FF0000"/>
                    </a:solidFill>
                  </a:rPr>
                  <a:t>Power laws</a:t>
                </a:r>
              </a:p>
              <a:p>
                <a:pPr lvl="1"/>
                <a:r>
                  <a:rPr lang="en-US" dirty="0" smtClean="0">
                    <a:solidFill>
                      <a:srgbClr val="00B0F0"/>
                    </a:solidFill>
                  </a:rPr>
                  <a:t>Ego-net Density </a:t>
                </a:r>
                <a:r>
                  <a:rPr lang="en-US" dirty="0">
                    <a:solidFill>
                      <a:srgbClr val="00B0F0"/>
                    </a:solidFill>
                  </a:rPr>
                  <a:t>Power Law</a:t>
                </a: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𝑖</m:t>
                        </m:r>
                      </m:sub>
                    </m:sSub>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𝑁</m:t>
                        </m:r>
                      </m:e>
                      <m:sub>
                        <m:r>
                          <a:rPr lang="en-US" i="1">
                            <a:latin typeface="Cambria Math" panose="02040503050406030204" pitchFamily="18" charset="0"/>
                          </a:rPr>
                          <m:t>𝑖</m:t>
                        </m:r>
                      </m:sub>
                      <m:sup>
                        <m:r>
                          <a:rPr lang="en-US" i="1">
                            <a:latin typeface="Cambria Math" panose="02040503050406030204" pitchFamily="18" charset="0"/>
                          </a:rPr>
                          <m:t>𝛼</m:t>
                        </m:r>
                      </m:sup>
                    </m:sSubSup>
                  </m:oMath>
                </a14:m>
                <a:r>
                  <a:rPr lang="en-US" dirty="0"/>
                  <a:t>, </a:t>
                </a:r>
                <a14:m>
                  <m:oMath xmlns:m="http://schemas.openxmlformats.org/officeDocument/2006/math">
                    <m:r>
                      <a:rPr lang="en-US" i="1">
                        <a:latin typeface="Cambria Math" panose="02040503050406030204" pitchFamily="18" charset="0"/>
                      </a:rPr>
                      <m:t>1≤</m:t>
                    </m:r>
                    <m:r>
                      <a:rPr lang="en-US" i="1">
                        <a:latin typeface="Cambria Math" panose="02040503050406030204" pitchFamily="18" charset="0"/>
                      </a:rPr>
                      <m:t>𝛼</m:t>
                    </m:r>
                    <m:r>
                      <a:rPr lang="en-US" i="1">
                        <a:latin typeface="Cambria Math" panose="02040503050406030204" pitchFamily="18" charset="0"/>
                      </a:rPr>
                      <m:t>≤2</m:t>
                    </m:r>
                  </m:oMath>
                </a14:m>
                <a:endParaRPr lang="en-US" dirty="0"/>
              </a:p>
              <a:p>
                <a:pPr lvl="1"/>
                <a:r>
                  <a:rPr lang="en-US" dirty="0" smtClean="0">
                    <a:solidFill>
                      <a:srgbClr val="00B0F0"/>
                    </a:solidFill>
                  </a:rPr>
                  <a:t>Ego-net Weight </a:t>
                </a:r>
                <a:r>
                  <a:rPr lang="en-US" dirty="0">
                    <a:solidFill>
                      <a:srgbClr val="00B0F0"/>
                    </a:solidFill>
                  </a:rPr>
                  <a:t>Power Law</a:t>
                </a:r>
                <a:r>
                  <a:rPr lang="en-US" dirty="0"/>
                  <a:t>: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𝑊</m:t>
                        </m:r>
                      </m:e>
                      <m:sub>
                        <m:r>
                          <a:rPr lang="en-US" i="1">
                            <a:latin typeface="Cambria Math" panose="02040503050406030204" pitchFamily="18" charset="0"/>
                          </a:rPr>
                          <m:t>𝑖</m:t>
                        </m:r>
                      </m:sub>
                    </m:sSub>
                    <m:r>
                      <a:rPr lang="en-US" i="1">
                        <a:latin typeface="Cambria Math" panose="02040503050406030204" pitchFamily="18" charset="0"/>
                      </a:rPr>
                      <m:t>∝</m:t>
                    </m:r>
                    <m:sSubSup>
                      <m:sSubSupPr>
                        <m:ctrlPr>
                          <a:rPr lang="en-US" i="1">
                            <a:latin typeface="Cambria Math" panose="02040503050406030204" pitchFamily="18" charset="0"/>
                          </a:rPr>
                        </m:ctrlPr>
                      </m:sSubSupPr>
                      <m:e>
                        <m:r>
                          <a:rPr lang="en-US" b="0" i="1" smtClean="0">
                            <a:latin typeface="Cambria Math" panose="02040503050406030204" pitchFamily="18" charset="0"/>
                          </a:rPr>
                          <m:t>𝐸</m:t>
                        </m:r>
                      </m:e>
                      <m:sub>
                        <m:r>
                          <a:rPr lang="en-US" i="1">
                            <a:latin typeface="Cambria Math" panose="02040503050406030204" pitchFamily="18" charset="0"/>
                          </a:rPr>
                          <m:t>𝑖</m:t>
                        </m:r>
                      </m:sub>
                      <m:sup>
                        <m:r>
                          <a:rPr lang="en-US" b="0" i="1" smtClean="0">
                            <a:latin typeface="Cambria Math" panose="02040503050406030204" pitchFamily="18" charset="0"/>
                          </a:rPr>
                          <m:t>𝛽</m:t>
                        </m:r>
                      </m:sup>
                    </m:sSubSup>
                  </m:oMath>
                </a14:m>
                <a:r>
                  <a:rPr lang="en-US" dirty="0"/>
                  <a:t>, </a:t>
                </a:r>
                <a14:m>
                  <m:oMath xmlns:m="http://schemas.openxmlformats.org/officeDocument/2006/math">
                    <m:r>
                      <a:rPr lang="en-US" i="1" dirty="0" smtClean="0">
                        <a:latin typeface="Cambria Math" panose="02040503050406030204" pitchFamily="18" charset="0"/>
                      </a:rPr>
                      <m:t>𝛽</m:t>
                    </m:r>
                    <m:r>
                      <a:rPr lang="en-US" b="0" i="1" dirty="0" smtClean="0">
                        <a:latin typeface="Cambria Math" panose="02040503050406030204" pitchFamily="18" charset="0"/>
                      </a:rPr>
                      <m:t>≥1</m:t>
                    </m:r>
                  </m:oMath>
                </a14:m>
                <a:endParaRPr lang="en-US" dirty="0" smtClean="0"/>
              </a:p>
              <a:p>
                <a:pPr lvl="1"/>
                <a:r>
                  <a:rPr lang="en-US" dirty="0" smtClean="0">
                    <a:solidFill>
                      <a:srgbClr val="00B0F0"/>
                    </a:solidFill>
                  </a:rPr>
                  <a:t>Ego-net </a:t>
                </a:r>
                <a14:m>
                  <m:oMath xmlns:m="http://schemas.openxmlformats.org/officeDocument/2006/math">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panose="02040503050406030204" pitchFamily="18" charset="0"/>
                          </a:rPr>
                          <m:t>𝜆</m:t>
                        </m:r>
                      </m:e>
                      <m:sub>
                        <m:r>
                          <a:rPr lang="en-US" b="0" i="1" smtClean="0">
                            <a:solidFill>
                              <a:srgbClr val="00B0F0"/>
                            </a:solidFill>
                            <a:latin typeface="Cambria Math" panose="02040503050406030204" pitchFamily="18" charset="0"/>
                          </a:rPr>
                          <m:t>𝑤</m:t>
                        </m:r>
                      </m:sub>
                    </m:sSub>
                  </m:oMath>
                </a14:m>
                <a:r>
                  <a:rPr lang="en-US" dirty="0" smtClean="0">
                    <a:solidFill>
                      <a:srgbClr val="00B0F0"/>
                    </a:solidFill>
                  </a:rPr>
                  <a:t> Power Law</a:t>
                </a:r>
                <a:r>
                  <a:rPr lang="en-US" dirty="0" smtClean="0"/>
                  <a:t>:</a:t>
                </a:r>
                <a:r>
                  <a:rPr lang="en-US" dirty="0" smtClean="0">
                    <a:solidFill>
                      <a:srgbClr val="00B0F0"/>
                    </a:solidFill>
                  </a:rPr>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𝜆</m:t>
                        </m:r>
                      </m:e>
                      <m:sub>
                        <m:r>
                          <a:rPr lang="en-US" b="0" i="1" smtClean="0">
                            <a:latin typeface="Cambria Math" panose="02040503050406030204" pitchFamily="18" charset="0"/>
                          </a:rPr>
                          <m:t>𝑤</m:t>
                        </m:r>
                        <m:r>
                          <a:rPr lang="en-US" b="0" i="1" smtClean="0">
                            <a:latin typeface="Cambria Math" panose="02040503050406030204" pitchFamily="18" charset="0"/>
                          </a:rPr>
                          <m:t>,</m:t>
                        </m:r>
                        <m:r>
                          <a:rPr lang="en-US" b="0" i="1" smtClean="0">
                            <a:latin typeface="Cambria Math" panose="02040503050406030204" pitchFamily="18" charset="0"/>
                          </a:rPr>
                          <m:t>𝑖</m:t>
                        </m:r>
                      </m:sub>
                    </m:sSub>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𝑊</m:t>
                        </m:r>
                      </m:e>
                      <m:sub>
                        <m:r>
                          <a:rPr lang="en-US" b="0" i="1" smtClean="0">
                            <a:latin typeface="Cambria Math" panose="02040503050406030204" pitchFamily="18" charset="0"/>
                          </a:rPr>
                          <m:t>𝑖</m:t>
                        </m:r>
                      </m:sub>
                      <m:sup>
                        <m:r>
                          <a:rPr lang="en-US" b="0" i="1" smtClean="0">
                            <a:latin typeface="Cambria Math" panose="02040503050406030204" pitchFamily="18" charset="0"/>
                          </a:rPr>
                          <m:t>𝛾</m:t>
                        </m:r>
                      </m:sup>
                    </m:sSubSup>
                  </m:oMath>
                </a14:m>
                <a:r>
                  <a:rPr lang="en-US" dirty="0" smtClean="0"/>
                  <a:t>, </a:t>
                </a:r>
                <a14:m>
                  <m:oMath xmlns:m="http://schemas.openxmlformats.org/officeDocument/2006/math">
                    <m:r>
                      <a:rPr lang="en-US" b="0" i="1" smtClean="0">
                        <a:latin typeface="Cambria Math" panose="02040503050406030204" pitchFamily="18" charset="0"/>
                      </a:rPr>
                      <m:t>0.5≤</m:t>
                    </m:r>
                    <m:r>
                      <a:rPr lang="en-US" b="0" i="1" smtClean="0">
                        <a:latin typeface="Cambria Math" panose="02040503050406030204" pitchFamily="18" charset="0"/>
                      </a:rPr>
                      <m:t>𝛾</m:t>
                    </m:r>
                    <m:r>
                      <a:rPr lang="en-US" b="0" i="1" smtClean="0">
                        <a:latin typeface="Cambria Math" panose="02040503050406030204" pitchFamily="18" charset="0"/>
                      </a:rPr>
                      <m:t>≤1</m:t>
                    </m:r>
                  </m:oMath>
                </a14:m>
                <a:endParaRPr lang="en-US" dirty="0" smtClean="0"/>
              </a:p>
              <a:p>
                <a:pPr lvl="1"/>
                <a:r>
                  <a:rPr lang="en-US" dirty="0" smtClean="0">
                    <a:solidFill>
                      <a:srgbClr val="00B0F0"/>
                    </a:solidFill>
                  </a:rPr>
                  <a:t>Ego-net Rank Power Law</a:t>
                </a:r>
                <a:r>
                  <a:rPr lang="en-US" dirty="0" smtClean="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𝑊</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sub>
                    </m:sSub>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𝑅</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sub>
                      <m:sup>
                        <m:r>
                          <a:rPr lang="en-US" b="0" i="1" smtClean="0">
                            <a:latin typeface="Cambria Math" panose="02040503050406030204" pitchFamily="18" charset="0"/>
                          </a:rPr>
                          <m:t>𝜃</m:t>
                        </m:r>
                      </m:sup>
                    </m:sSubSup>
                  </m:oMath>
                </a14:m>
                <a:r>
                  <a:rPr lang="en-US" dirty="0" smtClean="0"/>
                  <a:t>, </a:t>
                </a:r>
                <a14:m>
                  <m:oMath xmlns:m="http://schemas.openxmlformats.org/officeDocument/2006/math">
                    <m:r>
                      <a:rPr lang="en-US" b="0" i="1" smtClean="0">
                        <a:latin typeface="Cambria Math" panose="02040503050406030204" pitchFamily="18" charset="0"/>
                      </a:rPr>
                      <m:t>𝜃</m:t>
                    </m:r>
                    <m:r>
                      <a:rPr lang="en-US" b="0" i="1" smtClean="0">
                        <a:latin typeface="Cambria Math" panose="02040503050406030204" pitchFamily="18" charset="0"/>
                      </a:rPr>
                      <m:t>≤0</m:t>
                    </m:r>
                  </m:oMath>
                </a14:m>
                <a:r>
                  <a:rPr lang="en-US" dirty="0" smtClean="0"/>
                  <a:t> 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sub>
                    </m:sSub>
                  </m:oMath>
                </a14:m>
                <a:r>
                  <a:rPr lang="en-US" dirty="0" smtClean="0"/>
                  <a:t> is the rank of edge j in the sorted list of edge weights</a:t>
                </a:r>
              </a:p>
              <a:p>
                <a:pPr lvl="1"/>
                <a:endParaRPr lang="en-US" dirty="0"/>
              </a:p>
              <a:p>
                <a:endParaRPr lang="en-US" dirty="0" smtClean="0"/>
              </a:p>
              <a:p>
                <a:pPr lvl="1"/>
                <a:endParaRPr lang="en-US" dirty="0" smtClean="0"/>
              </a:p>
            </p:txBody>
          </p:sp>
        </mc:Choice>
        <mc:Fallback>
          <p:sp>
            <p:nvSpPr>
              <p:cNvPr id="6" name="Content Placeholder 5"/>
              <p:cNvSpPr>
                <a:spLocks noGrp="1" noRot="1" noChangeAspect="1" noMove="1" noResize="1" noEditPoints="1" noAdjustHandles="1" noChangeArrowheads="1" noChangeShapeType="1" noTextEdit="1"/>
              </p:cNvSpPr>
              <p:nvPr>
                <p:ph idx="13"/>
              </p:nvPr>
            </p:nvSpPr>
            <p:spPr>
              <a:blipFill rotWithShape="0">
                <a:blip r:embed="rId2"/>
                <a:stretch>
                  <a:fillRect l="-1259" t="-2692"/>
                </a:stretch>
              </a:blipFill>
            </p:spPr>
            <p:txBody>
              <a:bodyPr/>
              <a:lstStyle/>
              <a:p>
                <a:r>
                  <a:rPr lang="en-US">
                    <a:noFill/>
                  </a:rPr>
                  <a:t> </a:t>
                </a:r>
              </a:p>
            </p:txBody>
          </p:sp>
        </mc:Fallback>
      </mc:AlternateContent>
      <p:sp>
        <p:nvSpPr>
          <p:cNvPr id="5" name="Footer Placeholder 4"/>
          <p:cNvSpPr>
            <a:spLocks noGrp="1"/>
          </p:cNvSpPr>
          <p:nvPr>
            <p:ph type="ftr" sz="quarter" idx="3"/>
          </p:nvPr>
        </p:nvSpPr>
        <p:spPr/>
        <p:txBody>
          <a:bodyPr/>
          <a:lstStyle/>
          <a:p>
            <a:r>
              <a:rPr lang="en-US" smtClean="0"/>
              <a:t>gmanish@microsoft.com, jing@buffalo.edu, charu@us.ibm.com, hanj@cs.uiuc.edu</a:t>
            </a:r>
            <a:endParaRPr lang="en-US" dirty="0"/>
          </a:p>
        </p:txBody>
      </p:sp>
    </p:spTree>
    <p:extLst>
      <p:ext uri="{BB962C8B-B14F-4D97-AF65-F5344CB8AC3E}">
        <p14:creationId xmlns:p14="http://schemas.microsoft.com/office/powerpoint/2010/main" val="2449931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Oddball: Outlier Detection using Ego-net Metrics </a:t>
            </a:r>
            <a:r>
              <a:rPr lang="en-US" dirty="0" smtClean="0"/>
              <a:t>(3)</a:t>
            </a:r>
            <a:endParaRPr lang="en-US" dirty="0"/>
          </a:p>
        </p:txBody>
      </p:sp>
      <p:sp>
        <p:nvSpPr>
          <p:cNvPr id="3" name="Slide Number Placeholder 2"/>
          <p:cNvSpPr>
            <a:spLocks noGrp="1"/>
          </p:cNvSpPr>
          <p:nvPr>
            <p:ph type="sldNum" sz="quarter" idx="12"/>
          </p:nvPr>
        </p:nvSpPr>
        <p:spPr/>
        <p:txBody>
          <a:bodyPr/>
          <a:lstStyle/>
          <a:p>
            <a:fld id="{8D4A95AB-7B14-4CE2-8EF6-8DDF97F0F3DA}" type="slidenum">
              <a:rPr lang="en-US" smtClean="0"/>
              <a:pPr/>
              <a:t>27</a:t>
            </a:fld>
            <a:endParaRPr lang="en-US"/>
          </a:p>
        </p:txBody>
      </p:sp>
      <mc:AlternateContent xmlns:mc="http://schemas.openxmlformats.org/markup-compatibility/2006">
        <mc:Choice xmlns:a14="http://schemas.microsoft.com/office/drawing/2010/main" Requires="a14">
          <p:sp>
            <p:nvSpPr>
              <p:cNvPr id="6" name="Content Placeholder 5"/>
              <p:cNvSpPr>
                <a:spLocks noGrp="1"/>
              </p:cNvSpPr>
              <p:nvPr>
                <p:ph idx="13"/>
              </p:nvPr>
            </p:nvSpPr>
            <p:spPr/>
            <p:txBody>
              <a:bodyPr/>
              <a:lstStyle/>
              <a:p>
                <a:r>
                  <a:rPr lang="en-US" dirty="0" smtClean="0"/>
                  <a:t>Outlier score for instance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 </m:t>
                    </m:r>
                  </m:oMath>
                </a14:m>
                <a:r>
                  <a:rPr lang="en-US" dirty="0" smtClean="0"/>
                  <a:t>is the </a:t>
                </a:r>
                <a:r>
                  <a:rPr lang="en-US" dirty="0" smtClean="0">
                    <a:solidFill>
                      <a:srgbClr val="00B0F0"/>
                    </a:solidFill>
                  </a:rPr>
                  <a:t>distance to the fitting power law curve</a:t>
                </a:r>
              </a:p>
              <a:p>
                <a:endParaRPr lang="en-US" dirty="0"/>
              </a:p>
            </p:txBody>
          </p:sp>
        </mc:Choice>
        <mc:Fallback>
          <p:sp>
            <p:nvSpPr>
              <p:cNvPr id="6" name="Content Placeholder 5"/>
              <p:cNvSpPr>
                <a:spLocks noGrp="1" noRot="1" noChangeAspect="1" noMove="1" noResize="1" noEditPoints="1" noAdjustHandles="1" noChangeArrowheads="1" noChangeShapeType="1" noTextEdit="1"/>
              </p:cNvSpPr>
              <p:nvPr>
                <p:ph idx="13"/>
              </p:nvPr>
            </p:nvSpPr>
            <p:spPr>
              <a:blipFill rotWithShape="0">
                <a:blip r:embed="rId2"/>
                <a:stretch>
                  <a:fillRect l="-1704" t="-1538"/>
                </a:stretch>
              </a:blipFill>
            </p:spPr>
            <p:txBody>
              <a:bodyPr/>
              <a:lstStyle/>
              <a:p>
                <a:r>
                  <a:rPr lang="en-US">
                    <a:noFill/>
                  </a:rPr>
                  <a:t> </a:t>
                </a:r>
              </a:p>
            </p:txBody>
          </p:sp>
        </mc:Fallback>
      </mc:AlternateContent>
      <p:sp>
        <p:nvSpPr>
          <p:cNvPr id="5" name="Footer Placeholder 4"/>
          <p:cNvSpPr>
            <a:spLocks noGrp="1"/>
          </p:cNvSpPr>
          <p:nvPr>
            <p:ph type="ftr" sz="quarter" idx="3"/>
          </p:nvPr>
        </p:nvSpPr>
        <p:spPr/>
        <p:txBody>
          <a:bodyPr/>
          <a:lstStyle/>
          <a:p>
            <a:r>
              <a:rPr lang="en-US" smtClean="0"/>
              <a:t>gmanish@microsoft.com, jing@buffalo.edu, charu@us.ibm.com, hanj@cs.uiuc.edu</a:t>
            </a:r>
            <a:endParaRPr lang="en-US" dirty="0"/>
          </a:p>
        </p:txBody>
      </p:sp>
      <p:pic>
        <p:nvPicPr>
          <p:cNvPr id="8" name="Picture 7"/>
          <p:cNvPicPr>
            <a:picLocks noChangeAspect="1"/>
          </p:cNvPicPr>
          <p:nvPr/>
        </p:nvPicPr>
        <p:blipFill>
          <a:blip r:embed="rId3"/>
          <a:stretch>
            <a:fillRect/>
          </a:stretch>
        </p:blipFill>
        <p:spPr>
          <a:xfrm>
            <a:off x="391035" y="2614137"/>
            <a:ext cx="4409565" cy="2545080"/>
          </a:xfrm>
          <a:prstGeom prst="rect">
            <a:avLst/>
          </a:prstGeom>
        </p:spPr>
      </p:pic>
      <p:pic>
        <p:nvPicPr>
          <p:cNvPr id="7" name="Content Placeholder 6"/>
          <p:cNvPicPr>
            <a:picLocks noChangeAspect="1"/>
          </p:cNvPicPr>
          <p:nvPr/>
        </p:nvPicPr>
        <p:blipFill>
          <a:blip r:embed="rId4"/>
          <a:stretch>
            <a:fillRect/>
          </a:stretch>
        </p:blipFill>
        <p:spPr>
          <a:xfrm>
            <a:off x="5086225" y="2614138"/>
            <a:ext cx="3676775" cy="2545080"/>
          </a:xfrm>
          <a:prstGeom prst="rect">
            <a:avLst/>
          </a:prstGeom>
        </p:spPr>
      </p:pic>
    </p:spTree>
    <p:extLst>
      <p:ext uri="{BB962C8B-B14F-4D97-AF65-F5344CB8AC3E}">
        <p14:creationId xmlns:p14="http://schemas.microsoft.com/office/powerpoint/2010/main" val="29102961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Oddball: Outlier Detection using Ego-net Metrics </a:t>
            </a:r>
            <a:r>
              <a:rPr lang="en-US" dirty="0" smtClean="0"/>
              <a:t>(4)</a:t>
            </a:r>
            <a:endParaRPr lang="en-US" dirty="0"/>
          </a:p>
        </p:txBody>
      </p:sp>
      <p:sp>
        <p:nvSpPr>
          <p:cNvPr id="3" name="Slide Number Placeholder 2"/>
          <p:cNvSpPr>
            <a:spLocks noGrp="1"/>
          </p:cNvSpPr>
          <p:nvPr>
            <p:ph type="sldNum" sz="quarter" idx="12"/>
          </p:nvPr>
        </p:nvSpPr>
        <p:spPr/>
        <p:txBody>
          <a:bodyPr/>
          <a:lstStyle/>
          <a:p>
            <a:fld id="{8D4A95AB-7B14-4CE2-8EF6-8DDF97F0F3DA}" type="slidenum">
              <a:rPr lang="en-US" smtClean="0"/>
              <a:pPr/>
              <a:t>28</a:t>
            </a:fld>
            <a:endParaRPr lang="en-US"/>
          </a:p>
        </p:txBody>
      </p:sp>
      <p:sp>
        <p:nvSpPr>
          <p:cNvPr id="5" name="Footer Placeholder 4"/>
          <p:cNvSpPr>
            <a:spLocks noGrp="1"/>
          </p:cNvSpPr>
          <p:nvPr>
            <p:ph type="ftr" sz="quarter" idx="3"/>
          </p:nvPr>
        </p:nvSpPr>
        <p:spPr/>
        <p:txBody>
          <a:bodyPr/>
          <a:lstStyle/>
          <a:p>
            <a:r>
              <a:rPr lang="en-US" smtClean="0"/>
              <a:t>gmanish@microsoft.com, jing@buffalo.edu, charu@us.ibm.com, hanj@cs.uiuc.edu</a:t>
            </a:r>
            <a:endParaRPr lang="en-US" dirty="0"/>
          </a:p>
        </p:txBody>
      </p:sp>
      <p:pic>
        <p:nvPicPr>
          <p:cNvPr id="6" name="Content Placeholder 3"/>
          <p:cNvPicPr>
            <a:picLocks noChangeAspect="1"/>
          </p:cNvPicPr>
          <p:nvPr/>
        </p:nvPicPr>
        <p:blipFill>
          <a:blip r:embed="rId2"/>
          <a:stretch>
            <a:fillRect/>
          </a:stretch>
        </p:blipFill>
        <p:spPr>
          <a:xfrm>
            <a:off x="4572000" y="3048000"/>
            <a:ext cx="4502362" cy="3124200"/>
          </a:xfrm>
          <a:prstGeom prst="rect">
            <a:avLst/>
          </a:prstGeom>
        </p:spPr>
      </p:pic>
      <p:pic>
        <p:nvPicPr>
          <p:cNvPr id="4" name="Content Placeholder 3"/>
          <p:cNvPicPr>
            <a:picLocks noGrp="1" noChangeAspect="1"/>
          </p:cNvPicPr>
          <p:nvPr>
            <p:ph idx="13"/>
          </p:nvPr>
        </p:nvPicPr>
        <p:blipFill>
          <a:blip r:embed="rId3"/>
          <a:stretch>
            <a:fillRect/>
          </a:stretch>
        </p:blipFill>
        <p:spPr>
          <a:xfrm>
            <a:off x="0" y="1032586"/>
            <a:ext cx="4724400" cy="3181739"/>
          </a:xfrm>
          <a:prstGeom prst="rect">
            <a:avLst/>
          </a:prstGeom>
        </p:spPr>
      </p:pic>
    </p:spTree>
    <p:extLst>
      <p:ext uri="{BB962C8B-B14F-4D97-AF65-F5344CB8AC3E}">
        <p14:creationId xmlns:p14="http://schemas.microsoft.com/office/powerpoint/2010/main" val="12301045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Link-based </a:t>
            </a:r>
            <a:r>
              <a:rPr lang="en-US" dirty="0"/>
              <a:t>Outlier and Anomaly Detection in Evolving Data </a:t>
            </a:r>
            <a:r>
              <a:rPr lang="en-US" dirty="0" smtClean="0"/>
              <a:t>Sets (LOADED)</a:t>
            </a:r>
            <a:endParaRPr lang="en-US" dirty="0"/>
          </a:p>
        </p:txBody>
      </p:sp>
      <p:sp>
        <p:nvSpPr>
          <p:cNvPr id="3" name="Slide Number Placeholder 2"/>
          <p:cNvSpPr>
            <a:spLocks noGrp="1"/>
          </p:cNvSpPr>
          <p:nvPr>
            <p:ph type="sldNum" sz="quarter" idx="12"/>
          </p:nvPr>
        </p:nvSpPr>
        <p:spPr/>
        <p:txBody>
          <a:bodyPr/>
          <a:lstStyle/>
          <a:p>
            <a:fld id="{8D4A95AB-7B14-4CE2-8EF6-8DDF97F0F3DA}" type="slidenum">
              <a:rPr lang="en-US" smtClean="0"/>
              <a:pPr/>
              <a:t>29</a:t>
            </a:fld>
            <a:endParaRPr lang="en-US"/>
          </a:p>
        </p:txBody>
      </p:sp>
      <p:sp>
        <p:nvSpPr>
          <p:cNvPr id="7" name="Content Placeholder 6"/>
          <p:cNvSpPr>
            <a:spLocks noGrp="1"/>
          </p:cNvSpPr>
          <p:nvPr>
            <p:ph idx="13"/>
          </p:nvPr>
        </p:nvSpPr>
        <p:spPr/>
        <p:txBody>
          <a:bodyPr>
            <a:normAutofit fontScale="70000" lnSpcReduction="20000"/>
          </a:bodyPr>
          <a:lstStyle/>
          <a:p>
            <a:r>
              <a:rPr lang="en-US" dirty="0" smtClean="0">
                <a:solidFill>
                  <a:srgbClr val="00B0F0"/>
                </a:solidFill>
              </a:rPr>
              <a:t>Convert</a:t>
            </a:r>
            <a:r>
              <a:rPr lang="en-US" dirty="0" smtClean="0"/>
              <a:t> the multi-dimensional dataset with a few categorical and continuous attributes </a:t>
            </a:r>
            <a:r>
              <a:rPr lang="en-US" dirty="0" smtClean="0">
                <a:solidFill>
                  <a:srgbClr val="00B0F0"/>
                </a:solidFill>
              </a:rPr>
              <a:t>to a network dataset</a:t>
            </a:r>
          </a:p>
          <a:p>
            <a:pPr lvl="1"/>
            <a:r>
              <a:rPr lang="en-US" dirty="0" smtClean="0"/>
              <a:t>Two data points are linked if they have at least 1 categorical attribute value in common</a:t>
            </a:r>
          </a:p>
          <a:p>
            <a:pPr lvl="1"/>
            <a:r>
              <a:rPr lang="en-US" dirty="0" smtClean="0">
                <a:solidFill>
                  <a:srgbClr val="00B050"/>
                </a:solidFill>
              </a:rPr>
              <a:t>Association link </a:t>
            </a:r>
            <a:r>
              <a:rPr lang="en-US" dirty="0" smtClean="0">
                <a:solidFill>
                  <a:srgbClr val="00B050"/>
                </a:solidFill>
              </a:rPr>
              <a:t>strength </a:t>
            </a:r>
            <a:r>
              <a:rPr lang="en-US" dirty="0" smtClean="0"/>
              <a:t>= </a:t>
            </a:r>
            <a:r>
              <a:rPr lang="en-US" dirty="0" smtClean="0"/>
              <a:t>number of attribute-value pairs shared in common</a:t>
            </a:r>
          </a:p>
          <a:p>
            <a:r>
              <a:rPr lang="en-US" dirty="0" smtClean="0">
                <a:solidFill>
                  <a:srgbClr val="FF0000"/>
                </a:solidFill>
              </a:rPr>
              <a:t>Outlier score computation</a:t>
            </a:r>
          </a:p>
          <a:p>
            <a:pPr lvl="1"/>
            <a:r>
              <a:rPr lang="en-US" dirty="0"/>
              <a:t>A point with </a:t>
            </a:r>
            <a:r>
              <a:rPr lang="en-US" dirty="0">
                <a:solidFill>
                  <a:srgbClr val="7030A0"/>
                </a:solidFill>
              </a:rPr>
              <a:t>no links to other points </a:t>
            </a:r>
            <a:r>
              <a:rPr lang="en-US" dirty="0"/>
              <a:t>will have the highest possible </a:t>
            </a:r>
            <a:r>
              <a:rPr lang="en-US" dirty="0" smtClean="0"/>
              <a:t>score</a:t>
            </a:r>
            <a:endParaRPr lang="en-US" sz="3600" dirty="0"/>
          </a:p>
          <a:p>
            <a:pPr lvl="1"/>
            <a:r>
              <a:rPr lang="en-US" dirty="0"/>
              <a:t>A point that shares </a:t>
            </a:r>
            <a:r>
              <a:rPr lang="en-US" dirty="0">
                <a:solidFill>
                  <a:srgbClr val="7030A0"/>
                </a:solidFill>
              </a:rPr>
              <a:t>only a few links, each with a low link strength</a:t>
            </a:r>
            <a:r>
              <a:rPr lang="en-US" dirty="0"/>
              <a:t>, will have a high </a:t>
            </a:r>
            <a:r>
              <a:rPr lang="en-US" dirty="0" smtClean="0"/>
              <a:t>score</a:t>
            </a:r>
            <a:endParaRPr lang="en-US" sz="3600" dirty="0"/>
          </a:p>
          <a:p>
            <a:pPr lvl="1"/>
            <a:r>
              <a:rPr lang="en-US" dirty="0"/>
              <a:t>A point that shares </a:t>
            </a:r>
            <a:r>
              <a:rPr lang="en-US" dirty="0">
                <a:solidFill>
                  <a:srgbClr val="7030A0"/>
                </a:solidFill>
              </a:rPr>
              <a:t>only a few links, some with a high link strength</a:t>
            </a:r>
            <a:r>
              <a:rPr lang="en-US" dirty="0"/>
              <a:t>, will have a moderately high </a:t>
            </a:r>
            <a:r>
              <a:rPr lang="en-US" dirty="0" smtClean="0"/>
              <a:t>score</a:t>
            </a:r>
            <a:endParaRPr lang="en-US" sz="3600" dirty="0"/>
          </a:p>
          <a:p>
            <a:pPr lvl="1"/>
            <a:r>
              <a:rPr lang="en-US" dirty="0"/>
              <a:t>A point that shares </a:t>
            </a:r>
            <a:r>
              <a:rPr lang="en-US" dirty="0">
                <a:solidFill>
                  <a:srgbClr val="7030A0"/>
                </a:solidFill>
              </a:rPr>
              <a:t>several links, but each with a low link strength</a:t>
            </a:r>
            <a:r>
              <a:rPr lang="en-US" dirty="0"/>
              <a:t>, will have a moderately high </a:t>
            </a:r>
            <a:r>
              <a:rPr lang="en-US" dirty="0" smtClean="0"/>
              <a:t>score</a:t>
            </a:r>
            <a:endParaRPr lang="en-US" sz="3600" dirty="0"/>
          </a:p>
          <a:p>
            <a:pPr lvl="1"/>
            <a:r>
              <a:rPr lang="en-US" dirty="0"/>
              <a:t>Every other point will have a low to moderate </a:t>
            </a:r>
            <a:r>
              <a:rPr lang="en-US" dirty="0" smtClean="0"/>
              <a:t>score</a:t>
            </a:r>
            <a:endParaRPr lang="en-US" sz="3600" dirty="0"/>
          </a:p>
          <a:p>
            <a:pPr marL="457200" lvl="1" indent="0">
              <a:buNone/>
            </a:pPr>
            <a:endParaRPr lang="en-US" dirty="0"/>
          </a:p>
        </p:txBody>
      </p:sp>
      <p:sp>
        <p:nvSpPr>
          <p:cNvPr id="5" name="Footer Placeholder 4"/>
          <p:cNvSpPr>
            <a:spLocks noGrp="1"/>
          </p:cNvSpPr>
          <p:nvPr>
            <p:ph type="ftr" sz="quarter" idx="3"/>
          </p:nvPr>
        </p:nvSpPr>
        <p:spPr/>
        <p:txBody>
          <a:bodyPr/>
          <a:lstStyle/>
          <a:p>
            <a:r>
              <a:rPr lang="en-US" smtClean="0"/>
              <a:t>gmanish@microsoft.com, jing@buffalo.edu, charu@us.ibm.com, hanj@cs.uiuc.edu</a:t>
            </a:r>
            <a:endParaRPr lang="en-US" dirty="0"/>
          </a:p>
        </p:txBody>
      </p:sp>
      <p:sp>
        <p:nvSpPr>
          <p:cNvPr id="6" name="TextBox 5"/>
          <p:cNvSpPr txBox="1"/>
          <p:nvPr/>
        </p:nvSpPr>
        <p:spPr>
          <a:xfrm>
            <a:off x="6668528" y="0"/>
            <a:ext cx="2318648" cy="369332"/>
          </a:xfrm>
          <a:prstGeom prst="rect">
            <a:avLst/>
          </a:prstGeom>
          <a:noFill/>
        </p:spPr>
        <p:txBody>
          <a:bodyPr wrap="none" rtlCol="0">
            <a:spAutoFit/>
          </a:bodyPr>
          <a:lstStyle/>
          <a:p>
            <a:r>
              <a:rPr lang="en-US" dirty="0" err="1" smtClean="0">
                <a:solidFill>
                  <a:schemeClr val="accent6">
                    <a:lumMod val="75000"/>
                  </a:schemeClr>
                </a:solidFill>
              </a:rPr>
              <a:t>Ghoting</a:t>
            </a:r>
            <a:r>
              <a:rPr lang="en-US" dirty="0" smtClean="0">
                <a:solidFill>
                  <a:schemeClr val="accent6">
                    <a:lumMod val="75000"/>
                  </a:schemeClr>
                </a:solidFill>
              </a:rPr>
              <a:t> et al, ICDM’04</a:t>
            </a:r>
            <a:endParaRPr lang="en-US" dirty="0">
              <a:solidFill>
                <a:schemeClr val="accent6">
                  <a:lumMod val="75000"/>
                </a:schemeClr>
              </a:solidFill>
            </a:endParaRPr>
          </a:p>
        </p:txBody>
      </p:sp>
    </p:spTree>
    <p:extLst>
      <p:ext uri="{BB962C8B-B14F-4D97-AF65-F5344CB8AC3E}">
        <p14:creationId xmlns:p14="http://schemas.microsoft.com/office/powerpoint/2010/main" val="30800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Tutorial Outline</a:t>
            </a:r>
            <a:endParaRPr lang="en-US" dirty="0"/>
          </a:p>
        </p:txBody>
      </p:sp>
      <p:sp>
        <p:nvSpPr>
          <p:cNvPr id="3" name="Slide Number Placeholder 2"/>
          <p:cNvSpPr>
            <a:spLocks noGrp="1"/>
          </p:cNvSpPr>
          <p:nvPr>
            <p:ph type="sldNum" sz="quarter" idx="12"/>
          </p:nvPr>
        </p:nvSpPr>
        <p:spPr/>
        <p:txBody>
          <a:bodyPr/>
          <a:lstStyle/>
          <a:p>
            <a:fld id="{8D4A95AB-7B14-4CE2-8EF6-8DDF97F0F3DA}" type="slidenum">
              <a:rPr lang="en-US" smtClean="0"/>
              <a:pPr/>
              <a:t>3</a:t>
            </a:fld>
            <a:endParaRPr lang="en-US"/>
          </a:p>
        </p:txBody>
      </p:sp>
      <p:sp>
        <p:nvSpPr>
          <p:cNvPr id="9" name="Content Placeholder 8"/>
          <p:cNvSpPr>
            <a:spLocks noGrp="1"/>
          </p:cNvSpPr>
          <p:nvPr>
            <p:ph idx="13"/>
          </p:nvPr>
        </p:nvSpPr>
        <p:spPr/>
        <p:txBody>
          <a:bodyPr/>
          <a:lstStyle/>
          <a:p>
            <a:r>
              <a:rPr lang="en-US" b="1" dirty="0" smtClean="0">
                <a:solidFill>
                  <a:srgbClr val="7030A0"/>
                </a:solidFill>
              </a:rPr>
              <a:t>Introduction</a:t>
            </a:r>
            <a:r>
              <a:rPr lang="en-US" b="1" dirty="0" smtClean="0"/>
              <a:t> [10 min]</a:t>
            </a:r>
          </a:p>
          <a:p>
            <a:r>
              <a:rPr lang="en-US" dirty="0" smtClean="0"/>
              <a:t>Static Graph Outlier Detection Algorithms [45 min]</a:t>
            </a:r>
          </a:p>
          <a:p>
            <a:r>
              <a:rPr lang="en-US" dirty="0"/>
              <a:t>Break [10 min</a:t>
            </a:r>
            <a:r>
              <a:rPr lang="en-US" dirty="0" smtClean="0"/>
              <a:t>]</a:t>
            </a:r>
          </a:p>
          <a:p>
            <a:r>
              <a:rPr lang="en-US" dirty="0" smtClean="0"/>
              <a:t>Dynamic </a:t>
            </a:r>
            <a:r>
              <a:rPr lang="en-US" dirty="0"/>
              <a:t>Graph Outlier Detection </a:t>
            </a:r>
            <a:r>
              <a:rPr lang="en-US" dirty="0" smtClean="0"/>
              <a:t>Algorithms [45 min]</a:t>
            </a:r>
            <a:endParaRPr lang="en-US" dirty="0"/>
          </a:p>
          <a:p>
            <a:r>
              <a:rPr lang="en-US" dirty="0" smtClean="0"/>
              <a:t>Summary [10 min]</a:t>
            </a:r>
            <a:endParaRPr lang="en-US" dirty="0"/>
          </a:p>
        </p:txBody>
      </p:sp>
      <p:sp>
        <p:nvSpPr>
          <p:cNvPr id="5" name="Footer Placeholder 4"/>
          <p:cNvSpPr>
            <a:spLocks noGrp="1"/>
          </p:cNvSpPr>
          <p:nvPr>
            <p:ph type="ftr" sz="quarter" idx="3"/>
          </p:nvPr>
        </p:nvSpPr>
        <p:spPr/>
        <p:txBody>
          <a:bodyPr/>
          <a:lstStyle/>
          <a:p>
            <a:r>
              <a:rPr lang="en-US" smtClean="0"/>
              <a:t>gmanish@microsoft.com, jing@buffalo.edu, charu@us.ibm.com, hanj@cs.uiuc.edu</a:t>
            </a:r>
            <a:endParaRPr lang="en-US" dirty="0"/>
          </a:p>
        </p:txBody>
      </p:sp>
    </p:spTree>
    <p:extLst>
      <p:ext uri="{BB962C8B-B14F-4D97-AF65-F5344CB8AC3E}">
        <p14:creationId xmlns:p14="http://schemas.microsoft.com/office/powerpoint/2010/main" val="4437045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LOADED </a:t>
            </a:r>
            <a:r>
              <a:rPr lang="en-US" dirty="0" smtClean="0"/>
              <a:t>Outlier Score Computation</a:t>
            </a:r>
            <a:endParaRPr lang="en-US" dirty="0"/>
          </a:p>
        </p:txBody>
      </p:sp>
      <p:sp>
        <p:nvSpPr>
          <p:cNvPr id="3" name="Slide Number Placeholder 2"/>
          <p:cNvSpPr>
            <a:spLocks noGrp="1"/>
          </p:cNvSpPr>
          <p:nvPr>
            <p:ph type="sldNum" sz="quarter" idx="12"/>
          </p:nvPr>
        </p:nvSpPr>
        <p:spPr/>
        <p:txBody>
          <a:bodyPr/>
          <a:lstStyle/>
          <a:p>
            <a:fld id="{8D4A95AB-7B14-4CE2-8EF6-8DDF97F0F3DA}" type="slidenum">
              <a:rPr lang="en-US" smtClean="0"/>
              <a:pPr/>
              <a:t>30</a:t>
            </a:fld>
            <a:endParaRPr lang="en-US"/>
          </a:p>
        </p:txBody>
      </p:sp>
      <mc:AlternateContent xmlns:mc="http://schemas.openxmlformats.org/markup-compatibility/2006">
        <mc:Choice xmlns:a14="http://schemas.microsoft.com/office/drawing/2010/main" Requires="a14">
          <p:sp>
            <p:nvSpPr>
              <p:cNvPr id="6" name="Content Placeholder 5"/>
              <p:cNvSpPr>
                <a:spLocks noGrp="1"/>
              </p:cNvSpPr>
              <p:nvPr>
                <p:ph idx="13"/>
              </p:nvPr>
            </p:nvSpPr>
            <p:spPr/>
            <p:txBody>
              <a:bodyPr>
                <a:normAutofit fontScale="70000" lnSpcReduction="20000"/>
              </a:bodyPr>
              <a:lstStyle/>
              <a:p>
                <a:r>
                  <a:rPr lang="en-US" b="0" dirty="0" smtClean="0">
                    <a:solidFill>
                      <a:srgbClr val="FF0000"/>
                    </a:solidFill>
                  </a:rPr>
                  <a:t>Categorical data</a:t>
                </a:r>
                <a:r>
                  <a:rPr lang="en-US" b="0" dirty="0" smtClean="0"/>
                  <a:t>: </a:t>
                </a:r>
                <a14:m>
                  <m:oMath xmlns:m="http://schemas.openxmlformats.org/officeDocument/2006/math">
                    <m:r>
                      <a:rPr lang="en-US" b="0" i="1" dirty="0" smtClean="0">
                        <a:solidFill>
                          <a:srgbClr val="00B0F0"/>
                        </a:solidFill>
                        <a:latin typeface="Cambria Math" panose="02040503050406030204" pitchFamily="18" charset="0"/>
                      </a:rPr>
                      <m:t>𝑠</m:t>
                    </m:r>
                    <m:r>
                      <a:rPr lang="en-US" i="1" dirty="0" smtClean="0">
                        <a:solidFill>
                          <a:srgbClr val="00B0F0"/>
                        </a:solidFill>
                        <a:latin typeface="Cambria Math" panose="02040503050406030204" pitchFamily="18" charset="0"/>
                      </a:rPr>
                      <m:t>𝑐𝑜𝑟</m:t>
                    </m:r>
                    <m:sSub>
                      <m:sSubPr>
                        <m:ctrlPr>
                          <a:rPr lang="en-US" b="0" i="1" dirty="0" smtClean="0">
                            <a:solidFill>
                              <a:srgbClr val="00B0F0"/>
                            </a:solidFill>
                            <a:latin typeface="Cambria Math" panose="02040503050406030204" pitchFamily="18" charset="0"/>
                          </a:rPr>
                        </m:ctrlPr>
                      </m:sSubPr>
                      <m:e>
                        <m:r>
                          <a:rPr lang="en-US" i="1" dirty="0" smtClean="0">
                            <a:solidFill>
                              <a:srgbClr val="00B0F0"/>
                            </a:solidFill>
                            <a:latin typeface="Cambria Math" panose="02040503050406030204" pitchFamily="18" charset="0"/>
                          </a:rPr>
                          <m:t>𝑒</m:t>
                        </m:r>
                      </m:e>
                      <m:sub>
                        <m:r>
                          <a:rPr lang="en-US" b="0" i="1" dirty="0" smtClean="0">
                            <a:solidFill>
                              <a:srgbClr val="00B0F0"/>
                            </a:solidFill>
                            <a:latin typeface="Cambria Math" panose="02040503050406030204" pitchFamily="18" charset="0"/>
                          </a:rPr>
                          <m:t>1</m:t>
                        </m:r>
                      </m:sub>
                    </m:sSub>
                    <m:d>
                      <m:dPr>
                        <m:ctrlPr>
                          <a:rPr lang="en-US" b="0" i="1" dirty="0" smtClean="0">
                            <a:solidFill>
                              <a:srgbClr val="00B0F0"/>
                            </a:solidFill>
                            <a:latin typeface="Cambria Math" panose="02040503050406030204" pitchFamily="18" charset="0"/>
                          </a:rPr>
                        </m:ctrlPr>
                      </m:dPr>
                      <m:e>
                        <m:sSub>
                          <m:sSubPr>
                            <m:ctrlPr>
                              <a:rPr lang="en-US" b="0" i="1" dirty="0" smtClean="0">
                                <a:solidFill>
                                  <a:srgbClr val="00B0F0"/>
                                </a:solidFill>
                                <a:latin typeface="Cambria Math" panose="02040503050406030204" pitchFamily="18" charset="0"/>
                              </a:rPr>
                            </m:ctrlPr>
                          </m:sSubPr>
                          <m:e>
                            <m:r>
                              <a:rPr lang="en-US" b="0" i="1" dirty="0" smtClean="0">
                                <a:solidFill>
                                  <a:srgbClr val="00B0F0"/>
                                </a:solidFill>
                                <a:latin typeface="Cambria Math" panose="02040503050406030204" pitchFamily="18" charset="0"/>
                              </a:rPr>
                              <m:t>𝑝</m:t>
                            </m:r>
                          </m:e>
                          <m:sub>
                            <m:r>
                              <a:rPr lang="en-US" b="0" i="1" dirty="0" smtClean="0">
                                <a:solidFill>
                                  <a:srgbClr val="00B0F0"/>
                                </a:solidFill>
                                <a:latin typeface="Cambria Math" panose="02040503050406030204" pitchFamily="18" charset="0"/>
                              </a:rPr>
                              <m:t>𝑖</m:t>
                            </m:r>
                          </m:sub>
                        </m:sSub>
                      </m:e>
                    </m:d>
                    <m:r>
                      <a:rPr lang="en-US" b="0" i="1" dirty="0" smtClean="0">
                        <a:solidFill>
                          <a:srgbClr val="00B0F0"/>
                        </a:solidFill>
                        <a:latin typeface="Cambria Math" panose="02040503050406030204" pitchFamily="18" charset="0"/>
                      </a:rPr>
                      <m:t>=</m:t>
                    </m:r>
                    <m:nary>
                      <m:naryPr>
                        <m:chr m:val="∑"/>
                        <m:supHide m:val="on"/>
                        <m:ctrlPr>
                          <a:rPr lang="en-US" b="0" i="1" dirty="0" smtClean="0">
                            <a:solidFill>
                              <a:srgbClr val="00B0F0"/>
                            </a:solidFill>
                            <a:latin typeface="Cambria Math" panose="02040503050406030204" pitchFamily="18" charset="0"/>
                          </a:rPr>
                        </m:ctrlPr>
                      </m:naryPr>
                      <m:sub>
                        <m:r>
                          <m:rPr>
                            <m:brk m:alnAt="7"/>
                          </m:rPr>
                          <a:rPr lang="en-US" b="0" i="1" dirty="0" smtClean="0">
                            <a:solidFill>
                              <a:srgbClr val="00B0F0"/>
                            </a:solidFill>
                            <a:latin typeface="Cambria Math" panose="02040503050406030204" pitchFamily="18" charset="0"/>
                          </a:rPr>
                          <m:t>𝑑</m:t>
                        </m:r>
                        <m:r>
                          <a:rPr lang="en-US" i="1" dirty="0">
                            <a:solidFill>
                              <a:srgbClr val="00B0F0"/>
                            </a:solidFill>
                            <a:latin typeface="Cambria Math" panose="02040503050406030204" pitchFamily="18" charset="0"/>
                            <a:ea typeface="Cambria Math" panose="02040503050406030204" pitchFamily="18" charset="0"/>
                          </a:rPr>
                          <m:t>⊆</m:t>
                        </m:r>
                        <m:sSub>
                          <m:sSubPr>
                            <m:ctrlPr>
                              <a:rPr lang="en-US" b="0" i="1" dirty="0" smtClean="0">
                                <a:solidFill>
                                  <a:srgbClr val="00B0F0"/>
                                </a:solidFill>
                                <a:latin typeface="Cambria Math" panose="02040503050406030204" pitchFamily="18" charset="0"/>
                                <a:ea typeface="Cambria Math" panose="02040503050406030204" pitchFamily="18" charset="0"/>
                              </a:rPr>
                            </m:ctrlPr>
                          </m:sSubPr>
                          <m:e>
                            <m:r>
                              <a:rPr lang="en-US" b="0" i="1" dirty="0" smtClean="0">
                                <a:solidFill>
                                  <a:srgbClr val="00B0F0"/>
                                </a:solidFill>
                                <a:latin typeface="Cambria Math" panose="02040503050406030204" pitchFamily="18" charset="0"/>
                                <a:ea typeface="Cambria Math" panose="02040503050406030204" pitchFamily="18" charset="0"/>
                              </a:rPr>
                              <m:t>𝑝</m:t>
                            </m:r>
                          </m:e>
                          <m:sub>
                            <m:r>
                              <a:rPr lang="en-US" b="0" i="1" dirty="0" smtClean="0">
                                <a:solidFill>
                                  <a:srgbClr val="00B0F0"/>
                                </a:solidFill>
                                <a:latin typeface="Cambria Math" panose="02040503050406030204" pitchFamily="18" charset="0"/>
                                <a:ea typeface="Cambria Math" panose="02040503050406030204" pitchFamily="18" charset="0"/>
                              </a:rPr>
                              <m:t>𝑖</m:t>
                            </m:r>
                          </m:sub>
                        </m:sSub>
                      </m:sub>
                      <m:sup/>
                      <m:e>
                        <m:r>
                          <a:rPr lang="en-US" b="0" i="1" dirty="0" smtClean="0">
                            <a:solidFill>
                              <a:srgbClr val="00B0F0"/>
                            </a:solidFill>
                            <a:latin typeface="Cambria Math" panose="02040503050406030204" pitchFamily="18" charset="0"/>
                          </a:rPr>
                          <m:t>(</m:t>
                        </m:r>
                        <m:f>
                          <m:fPr>
                            <m:ctrlPr>
                              <a:rPr lang="en-US" b="0" i="1" dirty="0" smtClean="0">
                                <a:solidFill>
                                  <a:srgbClr val="00B0F0"/>
                                </a:solidFill>
                                <a:latin typeface="Cambria Math" panose="02040503050406030204" pitchFamily="18" charset="0"/>
                              </a:rPr>
                            </m:ctrlPr>
                          </m:fPr>
                          <m:num>
                            <m:r>
                              <a:rPr lang="en-US" b="0" i="1" dirty="0" smtClean="0">
                                <a:solidFill>
                                  <a:srgbClr val="00B0F0"/>
                                </a:solidFill>
                                <a:latin typeface="Cambria Math" panose="02040503050406030204" pitchFamily="18" charset="0"/>
                              </a:rPr>
                              <m:t>1</m:t>
                            </m:r>
                          </m:num>
                          <m:den>
                            <m:d>
                              <m:dPr>
                                <m:begChr m:val="|"/>
                                <m:endChr m:val="|"/>
                                <m:ctrlPr>
                                  <a:rPr lang="en-US" b="0" i="1" dirty="0" smtClean="0">
                                    <a:solidFill>
                                      <a:srgbClr val="00B0F0"/>
                                    </a:solidFill>
                                    <a:latin typeface="Cambria Math" panose="02040503050406030204" pitchFamily="18" charset="0"/>
                                  </a:rPr>
                                </m:ctrlPr>
                              </m:dPr>
                              <m:e>
                                <m:r>
                                  <a:rPr lang="en-US" b="0" i="1" dirty="0" smtClean="0">
                                    <a:solidFill>
                                      <a:srgbClr val="00B0F0"/>
                                    </a:solidFill>
                                    <a:latin typeface="Cambria Math" panose="02040503050406030204" pitchFamily="18" charset="0"/>
                                  </a:rPr>
                                  <m:t>𝑑</m:t>
                                </m:r>
                              </m:e>
                            </m:d>
                          </m:den>
                        </m:f>
                        <m:r>
                          <a:rPr lang="en-US" b="0" i="1" dirty="0" smtClean="0">
                            <a:solidFill>
                              <a:srgbClr val="00B0F0"/>
                            </a:solidFill>
                            <a:latin typeface="Cambria Math" panose="02040503050406030204" pitchFamily="18" charset="0"/>
                          </a:rPr>
                          <m:t>:</m:t>
                        </m:r>
                        <m:func>
                          <m:funcPr>
                            <m:ctrlPr>
                              <a:rPr lang="en-US" b="0" i="1" dirty="0" smtClean="0">
                                <a:solidFill>
                                  <a:srgbClr val="00B0F0"/>
                                </a:solidFill>
                                <a:latin typeface="Cambria Math" panose="02040503050406030204" pitchFamily="18" charset="0"/>
                              </a:rPr>
                            </m:ctrlPr>
                          </m:funcPr>
                          <m:fName>
                            <m:r>
                              <m:rPr>
                                <m:sty m:val="p"/>
                              </m:rPr>
                              <a:rPr lang="en-US" b="0" i="0" dirty="0" smtClean="0">
                                <a:solidFill>
                                  <a:srgbClr val="00B0F0"/>
                                </a:solidFill>
                                <a:latin typeface="Cambria Math" panose="02040503050406030204" pitchFamily="18" charset="0"/>
                              </a:rPr>
                              <m:t>sup</m:t>
                            </m:r>
                          </m:fName>
                          <m:e>
                            <m:d>
                              <m:dPr>
                                <m:ctrlPr>
                                  <a:rPr lang="en-US" b="0" i="1" dirty="0" smtClean="0">
                                    <a:solidFill>
                                      <a:srgbClr val="00B0F0"/>
                                    </a:solidFill>
                                    <a:latin typeface="Cambria Math" panose="02040503050406030204" pitchFamily="18" charset="0"/>
                                  </a:rPr>
                                </m:ctrlPr>
                              </m:dPr>
                              <m:e>
                                <m:r>
                                  <a:rPr lang="en-US" b="0" i="1" dirty="0" smtClean="0">
                                    <a:solidFill>
                                      <a:srgbClr val="00B0F0"/>
                                    </a:solidFill>
                                    <a:latin typeface="Cambria Math" panose="02040503050406030204" pitchFamily="18" charset="0"/>
                                  </a:rPr>
                                  <m:t>𝑑</m:t>
                                </m:r>
                              </m:e>
                            </m:d>
                          </m:e>
                        </m:func>
                        <m:r>
                          <a:rPr lang="en-US" b="0" i="1" dirty="0" smtClean="0">
                            <a:solidFill>
                              <a:srgbClr val="00B0F0"/>
                            </a:solidFill>
                            <a:latin typeface="Cambria Math" panose="02040503050406030204" pitchFamily="18" charset="0"/>
                          </a:rPr>
                          <m:t>≤</m:t>
                        </m:r>
                        <m:r>
                          <a:rPr lang="en-US" b="0" i="1" dirty="0" smtClean="0">
                            <a:solidFill>
                              <a:srgbClr val="00B0F0"/>
                            </a:solidFill>
                            <a:latin typeface="Cambria Math" panose="02040503050406030204" pitchFamily="18" charset="0"/>
                          </a:rPr>
                          <m:t>𝑠</m:t>
                        </m:r>
                        <m:r>
                          <a:rPr lang="en-US" b="0" i="1" dirty="0" smtClean="0">
                            <a:solidFill>
                              <a:srgbClr val="00B0F0"/>
                            </a:solidFill>
                            <a:latin typeface="Cambria Math" panose="02040503050406030204" pitchFamily="18" charset="0"/>
                          </a:rPr>
                          <m:t>)</m:t>
                        </m:r>
                      </m:e>
                    </m:nary>
                  </m:oMath>
                </a14:m>
                <a:endParaRPr lang="en-US" dirty="0" smtClean="0"/>
              </a:p>
              <a:p>
                <a:pPr lvl="1"/>
                <a14:m>
                  <m:oMath xmlns:m="http://schemas.openxmlformats.org/officeDocument/2006/math">
                    <m:r>
                      <a:rPr lang="en-US" i="1" dirty="0" smtClean="0">
                        <a:latin typeface="Cambria Math" panose="02040503050406030204" pitchFamily="18" charset="0"/>
                      </a:rPr>
                      <m:t>𝑑</m:t>
                    </m:r>
                  </m:oMath>
                </a14:m>
                <a:r>
                  <a:rPr lang="en-US" dirty="0" smtClean="0"/>
                  <a:t> </a:t>
                </a:r>
                <a:r>
                  <a:rPr lang="en-US" dirty="0"/>
                  <a:t>is a set in the </a:t>
                </a:r>
                <a:r>
                  <a:rPr lang="en-US" dirty="0" err="1"/>
                  <a:t>powerset</a:t>
                </a:r>
                <a:r>
                  <a:rPr lang="en-US" dirty="0"/>
                  <a:t> of all attribute-value pairs in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𝑝</m:t>
                        </m:r>
                      </m:e>
                      <m:sub>
                        <m:r>
                          <a:rPr lang="en-US" i="1" dirty="0" smtClean="0">
                            <a:latin typeface="Cambria Math" panose="02040503050406030204" pitchFamily="18" charset="0"/>
                          </a:rPr>
                          <m:t>𝑖</m:t>
                        </m:r>
                      </m:sub>
                    </m:sSub>
                  </m:oMath>
                </a14:m>
                <a:endParaRPr lang="en-US" dirty="0" smtClean="0"/>
              </a:p>
              <a:p>
                <a:pPr lvl="1"/>
                <a14:m>
                  <m:oMath xmlns:m="http://schemas.openxmlformats.org/officeDocument/2006/math">
                    <m:r>
                      <a:rPr lang="en-US" i="1" dirty="0" smtClean="0">
                        <a:latin typeface="Cambria Math" panose="02040503050406030204" pitchFamily="18" charset="0"/>
                      </a:rPr>
                      <m:t>|</m:t>
                    </m:r>
                    <m:r>
                      <a:rPr lang="en-US" i="1" dirty="0" smtClean="0">
                        <a:latin typeface="Cambria Math" panose="02040503050406030204" pitchFamily="18" charset="0"/>
                      </a:rPr>
                      <m:t>𝑑</m:t>
                    </m:r>
                    <m:r>
                      <a:rPr lang="en-US" i="1" dirty="0" smtClean="0">
                        <a:latin typeface="Cambria Math" panose="02040503050406030204" pitchFamily="18" charset="0"/>
                      </a:rPr>
                      <m:t>|</m:t>
                    </m:r>
                  </m:oMath>
                </a14:m>
                <a:r>
                  <a:rPr lang="en-US" dirty="0"/>
                  <a:t> is the number of attribute value pairs in </a:t>
                </a:r>
                <a14:m>
                  <m:oMath xmlns:m="http://schemas.openxmlformats.org/officeDocument/2006/math">
                    <m:r>
                      <a:rPr lang="en-US" i="1" dirty="0" smtClean="0">
                        <a:latin typeface="Cambria Math" panose="02040503050406030204" pitchFamily="18" charset="0"/>
                      </a:rPr>
                      <m:t>𝑑</m:t>
                    </m:r>
                  </m:oMath>
                </a14:m>
                <a:endParaRPr lang="en-US" dirty="0" smtClean="0"/>
              </a:p>
              <a:p>
                <a:pPr lvl="1"/>
                <a14:m>
                  <m:oMath xmlns:m="http://schemas.openxmlformats.org/officeDocument/2006/math">
                    <m:r>
                      <m:rPr>
                        <m:sty m:val="p"/>
                      </m:rPr>
                      <a:rPr lang="en-US" i="1" dirty="0" smtClean="0">
                        <a:latin typeface="Cambria Math" panose="02040503050406030204" pitchFamily="18" charset="0"/>
                      </a:rPr>
                      <m:t>sup</m:t>
                    </m:r>
                    <m:r>
                      <a:rPr lang="en-US" i="1" dirty="0" smtClean="0">
                        <a:latin typeface="Cambria Math" panose="02040503050406030204" pitchFamily="18" charset="0"/>
                      </a:rPr>
                      <m:t>⁡(</m:t>
                    </m:r>
                    <m:r>
                      <a:rPr lang="en-US" i="1" dirty="0" smtClean="0">
                        <a:latin typeface="Cambria Math" panose="02040503050406030204" pitchFamily="18" charset="0"/>
                      </a:rPr>
                      <m:t>𝑑</m:t>
                    </m:r>
                    <m:r>
                      <a:rPr lang="en-US" i="1" dirty="0" smtClean="0">
                        <a:latin typeface="Cambria Math" panose="02040503050406030204" pitchFamily="18" charset="0"/>
                      </a:rPr>
                      <m:t>)</m:t>
                    </m:r>
                  </m:oMath>
                </a14:m>
                <a:r>
                  <a:rPr lang="en-US" dirty="0"/>
                  <a:t> is the number of points sharing the same attribute value </a:t>
                </a:r>
                <a:r>
                  <a:rPr lang="en-US" dirty="0" smtClean="0"/>
                  <a:t>pairs</a:t>
                </a:r>
              </a:p>
              <a:p>
                <a:pPr lvl="1"/>
                <a14:m>
                  <m:oMath xmlns:m="http://schemas.openxmlformats.org/officeDocument/2006/math">
                    <m:r>
                      <a:rPr lang="en-US" i="1" dirty="0" smtClean="0">
                        <a:latin typeface="Cambria Math" panose="02040503050406030204" pitchFamily="18" charset="0"/>
                      </a:rPr>
                      <m:t>𝑠</m:t>
                    </m:r>
                  </m:oMath>
                </a14:m>
                <a:r>
                  <a:rPr lang="en-US" dirty="0" smtClean="0"/>
                  <a:t> is the minimum support (or minimum number of links</a:t>
                </a:r>
                <a:r>
                  <a:rPr lang="en-US" dirty="0" smtClean="0"/>
                  <a:t>)</a:t>
                </a:r>
              </a:p>
              <a:p>
                <a:r>
                  <a:rPr lang="en-US" dirty="0">
                    <a:solidFill>
                      <a:srgbClr val="FF0000"/>
                    </a:solidFill>
                  </a:rPr>
                  <a:t>Categorical+Continuous Data</a:t>
                </a:r>
                <a:r>
                  <a:rPr lang="en-US" dirty="0"/>
                  <a:t>: </a:t>
                </a:r>
                <a14:m>
                  <m:oMath xmlns:m="http://schemas.openxmlformats.org/officeDocument/2006/math">
                    <m:r>
                      <a:rPr lang="en-US" i="1" smtClean="0">
                        <a:solidFill>
                          <a:srgbClr val="00B0F0"/>
                        </a:solidFill>
                        <a:latin typeface="Cambria Math" panose="02040503050406030204" pitchFamily="18" charset="0"/>
                      </a:rPr>
                      <m:t>𝑠𝑐𝑜𝑟</m:t>
                    </m:r>
                    <m:sSub>
                      <m:sSubPr>
                        <m:ctrlPr>
                          <a:rPr lang="en-US" i="1">
                            <a:solidFill>
                              <a:srgbClr val="00B0F0"/>
                            </a:solidFill>
                            <a:latin typeface="Cambria Math" panose="02040503050406030204" pitchFamily="18" charset="0"/>
                          </a:rPr>
                        </m:ctrlPr>
                      </m:sSubPr>
                      <m:e>
                        <m:r>
                          <a:rPr lang="en-US" i="1">
                            <a:solidFill>
                              <a:srgbClr val="00B0F0"/>
                            </a:solidFill>
                            <a:latin typeface="Cambria Math" panose="02040503050406030204" pitchFamily="18" charset="0"/>
                          </a:rPr>
                          <m:t>𝑒</m:t>
                        </m:r>
                      </m:e>
                      <m:sub>
                        <m:r>
                          <a:rPr lang="en-US" i="1">
                            <a:solidFill>
                              <a:srgbClr val="00B0F0"/>
                            </a:solidFill>
                            <a:latin typeface="Cambria Math" panose="02040503050406030204" pitchFamily="18" charset="0"/>
                          </a:rPr>
                          <m:t>2</m:t>
                        </m:r>
                      </m:sub>
                    </m:sSub>
                    <m:d>
                      <m:dPr>
                        <m:ctrlPr>
                          <a:rPr lang="en-US" i="1">
                            <a:solidFill>
                              <a:srgbClr val="00B0F0"/>
                            </a:solidFill>
                            <a:latin typeface="Cambria Math" panose="02040503050406030204" pitchFamily="18" charset="0"/>
                          </a:rPr>
                        </m:ctrlPr>
                      </m:dPr>
                      <m:e>
                        <m:sSub>
                          <m:sSubPr>
                            <m:ctrlPr>
                              <a:rPr lang="en-US" i="1">
                                <a:solidFill>
                                  <a:srgbClr val="00B0F0"/>
                                </a:solidFill>
                                <a:latin typeface="Cambria Math" panose="02040503050406030204" pitchFamily="18" charset="0"/>
                              </a:rPr>
                            </m:ctrlPr>
                          </m:sSubPr>
                          <m:e>
                            <m:r>
                              <a:rPr lang="en-US" i="1">
                                <a:solidFill>
                                  <a:srgbClr val="00B0F0"/>
                                </a:solidFill>
                                <a:latin typeface="Cambria Math" panose="02040503050406030204" pitchFamily="18" charset="0"/>
                              </a:rPr>
                              <m:t>𝑝</m:t>
                            </m:r>
                          </m:e>
                          <m:sub>
                            <m:r>
                              <a:rPr lang="en-US" i="1">
                                <a:solidFill>
                                  <a:srgbClr val="00B0F0"/>
                                </a:solidFill>
                                <a:latin typeface="Cambria Math" panose="02040503050406030204" pitchFamily="18" charset="0"/>
                              </a:rPr>
                              <m:t>𝑖</m:t>
                            </m:r>
                          </m:sub>
                        </m:sSub>
                      </m:e>
                    </m:d>
                    <m:r>
                      <a:rPr lang="en-US" i="1">
                        <a:solidFill>
                          <a:srgbClr val="00B0F0"/>
                        </a:solidFill>
                        <a:latin typeface="Cambria Math" panose="02040503050406030204" pitchFamily="18" charset="0"/>
                      </a:rPr>
                      <m:t>=</m:t>
                    </m:r>
                    <m:nary>
                      <m:naryPr>
                        <m:chr m:val="∑"/>
                        <m:supHide m:val="on"/>
                        <m:ctrlPr>
                          <a:rPr lang="en-US" i="1">
                            <a:solidFill>
                              <a:srgbClr val="00B0F0"/>
                            </a:solidFill>
                            <a:latin typeface="Cambria Math" panose="02040503050406030204" pitchFamily="18" charset="0"/>
                          </a:rPr>
                        </m:ctrlPr>
                      </m:naryPr>
                      <m:sub>
                        <m:r>
                          <m:rPr>
                            <m:brk m:alnAt="7"/>
                          </m:rPr>
                          <a:rPr lang="en-US" i="1">
                            <a:solidFill>
                              <a:srgbClr val="00B0F0"/>
                            </a:solidFill>
                            <a:latin typeface="Cambria Math" panose="02040503050406030204" pitchFamily="18" charset="0"/>
                          </a:rPr>
                          <m:t>𝑑</m:t>
                        </m:r>
                        <m:r>
                          <a:rPr lang="en-US" i="1">
                            <a:solidFill>
                              <a:srgbClr val="00B0F0"/>
                            </a:solidFill>
                            <a:latin typeface="Cambria Math" panose="02040503050406030204" pitchFamily="18" charset="0"/>
                            <a:ea typeface="Cambria Math" panose="02040503050406030204" pitchFamily="18" charset="0"/>
                          </a:rPr>
                          <m:t>⊆</m:t>
                        </m:r>
                        <m:sSub>
                          <m:sSubPr>
                            <m:ctrlPr>
                              <a:rPr lang="en-US" i="1">
                                <a:solidFill>
                                  <a:srgbClr val="00B0F0"/>
                                </a:solidFill>
                                <a:latin typeface="Cambria Math" panose="02040503050406030204" pitchFamily="18" charset="0"/>
                                <a:ea typeface="Cambria Math" panose="02040503050406030204" pitchFamily="18" charset="0"/>
                              </a:rPr>
                            </m:ctrlPr>
                          </m:sSubPr>
                          <m:e>
                            <m:r>
                              <m:rPr>
                                <m:brk m:alnAt="7"/>
                              </m:rPr>
                              <a:rPr lang="en-US" i="1">
                                <a:solidFill>
                                  <a:srgbClr val="00B0F0"/>
                                </a:solidFill>
                                <a:latin typeface="Cambria Math" panose="02040503050406030204" pitchFamily="18" charset="0"/>
                                <a:ea typeface="Cambria Math" panose="02040503050406030204" pitchFamily="18" charset="0"/>
                              </a:rPr>
                              <m:t>𝑝</m:t>
                            </m:r>
                          </m:e>
                          <m:sub>
                            <m:r>
                              <m:rPr>
                                <m:brk m:alnAt="7"/>
                              </m:rPr>
                              <a:rPr lang="en-US" i="1">
                                <a:solidFill>
                                  <a:srgbClr val="00B0F0"/>
                                </a:solidFill>
                                <a:latin typeface="Cambria Math" panose="02040503050406030204" pitchFamily="18" charset="0"/>
                                <a:ea typeface="Cambria Math" panose="02040503050406030204" pitchFamily="18" charset="0"/>
                              </a:rPr>
                              <m:t>𝑖</m:t>
                            </m:r>
                          </m:sub>
                        </m:sSub>
                      </m:sub>
                      <m:sup/>
                      <m:e>
                        <m:d>
                          <m:dPr>
                            <m:ctrlPr>
                              <a:rPr lang="en-US" i="1">
                                <a:solidFill>
                                  <a:srgbClr val="00B0F0"/>
                                </a:solidFill>
                                <a:latin typeface="Cambria Math" panose="02040503050406030204" pitchFamily="18" charset="0"/>
                              </a:rPr>
                            </m:ctrlPr>
                          </m:dPr>
                          <m:e>
                            <m:f>
                              <m:fPr>
                                <m:ctrlPr>
                                  <a:rPr lang="en-US" i="1">
                                    <a:solidFill>
                                      <a:srgbClr val="00B0F0"/>
                                    </a:solidFill>
                                    <a:latin typeface="Cambria Math" panose="02040503050406030204" pitchFamily="18" charset="0"/>
                                  </a:rPr>
                                </m:ctrlPr>
                              </m:fPr>
                              <m:num>
                                <m:r>
                                  <a:rPr lang="en-US" i="1">
                                    <a:solidFill>
                                      <a:srgbClr val="00B0F0"/>
                                    </a:solidFill>
                                    <a:latin typeface="Cambria Math" panose="02040503050406030204" pitchFamily="18" charset="0"/>
                                  </a:rPr>
                                  <m:t>1</m:t>
                                </m:r>
                              </m:num>
                              <m:den>
                                <m:d>
                                  <m:dPr>
                                    <m:begChr m:val="|"/>
                                    <m:endChr m:val="|"/>
                                    <m:ctrlPr>
                                      <a:rPr lang="en-US" i="1">
                                        <a:solidFill>
                                          <a:srgbClr val="00B0F0"/>
                                        </a:solidFill>
                                        <a:latin typeface="Cambria Math" panose="02040503050406030204" pitchFamily="18" charset="0"/>
                                      </a:rPr>
                                    </m:ctrlPr>
                                  </m:dPr>
                                  <m:e>
                                    <m:r>
                                      <a:rPr lang="en-US" i="1">
                                        <a:solidFill>
                                          <a:srgbClr val="00B0F0"/>
                                        </a:solidFill>
                                        <a:latin typeface="Cambria Math" panose="02040503050406030204" pitchFamily="18" charset="0"/>
                                      </a:rPr>
                                      <m:t>𝑑</m:t>
                                    </m:r>
                                  </m:e>
                                </m:d>
                              </m:den>
                            </m:f>
                            <m:r>
                              <a:rPr lang="en-US" i="1">
                                <a:solidFill>
                                  <a:srgbClr val="00B0F0"/>
                                </a:solidFill>
                                <a:latin typeface="Cambria Math" panose="02040503050406030204" pitchFamily="18" charset="0"/>
                              </a:rPr>
                              <m:t>:(</m:t>
                            </m:r>
                            <m:r>
                              <a:rPr lang="en-US" i="1">
                                <a:solidFill>
                                  <a:srgbClr val="00B0F0"/>
                                </a:solidFill>
                                <a:latin typeface="Cambria Math" panose="02040503050406030204" pitchFamily="18" charset="0"/>
                              </a:rPr>
                              <m:t>𝐶</m:t>
                            </m:r>
                            <m:r>
                              <a:rPr lang="en-US" i="1">
                                <a:solidFill>
                                  <a:srgbClr val="00B0F0"/>
                                </a:solidFill>
                                <a:latin typeface="Cambria Math" panose="02040503050406030204" pitchFamily="18" charset="0"/>
                              </a:rPr>
                              <m:t>1∨</m:t>
                            </m:r>
                            <m:r>
                              <a:rPr lang="en-US" i="1">
                                <a:solidFill>
                                  <a:srgbClr val="00B0F0"/>
                                </a:solidFill>
                                <a:latin typeface="Cambria Math" panose="02040503050406030204" pitchFamily="18" charset="0"/>
                                <a:ea typeface="Cambria Math" panose="02040503050406030204" pitchFamily="18" charset="0"/>
                              </a:rPr>
                              <m:t>𝐶</m:t>
                            </m:r>
                            <m:r>
                              <a:rPr lang="en-US" i="1">
                                <a:solidFill>
                                  <a:srgbClr val="00B0F0"/>
                                </a:solidFill>
                                <a:latin typeface="Cambria Math" panose="02040503050406030204" pitchFamily="18" charset="0"/>
                                <a:ea typeface="Cambria Math" panose="02040503050406030204" pitchFamily="18" charset="0"/>
                              </a:rPr>
                              <m:t>2)∧</m:t>
                            </m:r>
                            <m:r>
                              <a:rPr lang="en-US" i="1">
                                <a:solidFill>
                                  <a:srgbClr val="00B0F0"/>
                                </a:solidFill>
                                <a:latin typeface="Cambria Math" panose="02040503050406030204" pitchFamily="18" charset="0"/>
                                <a:ea typeface="Cambria Math" panose="02040503050406030204" pitchFamily="18" charset="0"/>
                              </a:rPr>
                              <m:t>𝐶</m:t>
                            </m:r>
                            <m:r>
                              <a:rPr lang="en-US" i="1">
                                <a:solidFill>
                                  <a:srgbClr val="00B0F0"/>
                                </a:solidFill>
                                <a:latin typeface="Cambria Math" panose="02040503050406030204" pitchFamily="18" charset="0"/>
                                <a:ea typeface="Cambria Math" panose="02040503050406030204" pitchFamily="18" charset="0"/>
                              </a:rPr>
                              <m:t>3 </m:t>
                            </m:r>
                            <m:r>
                              <a:rPr lang="en-US" i="1">
                                <a:solidFill>
                                  <a:srgbClr val="00B0F0"/>
                                </a:solidFill>
                                <a:latin typeface="Cambria Math" panose="02040503050406030204" pitchFamily="18" charset="0"/>
                                <a:ea typeface="Cambria Math" panose="02040503050406030204" pitchFamily="18" charset="0"/>
                              </a:rPr>
                              <m:t>𝑖𝑠</m:t>
                            </m:r>
                            <m:r>
                              <a:rPr lang="en-US" i="1">
                                <a:solidFill>
                                  <a:srgbClr val="00B0F0"/>
                                </a:solidFill>
                                <a:latin typeface="Cambria Math" panose="02040503050406030204" pitchFamily="18" charset="0"/>
                                <a:ea typeface="Cambria Math" panose="02040503050406030204" pitchFamily="18" charset="0"/>
                              </a:rPr>
                              <m:t> </m:t>
                            </m:r>
                            <m:r>
                              <a:rPr lang="en-US" i="1">
                                <a:solidFill>
                                  <a:srgbClr val="00B0F0"/>
                                </a:solidFill>
                                <a:latin typeface="Cambria Math" panose="02040503050406030204" pitchFamily="18" charset="0"/>
                                <a:ea typeface="Cambria Math" panose="02040503050406030204" pitchFamily="18" charset="0"/>
                              </a:rPr>
                              <m:t>𝑡𝑟𝑢𝑒</m:t>
                            </m:r>
                          </m:e>
                        </m:d>
                      </m:e>
                    </m:nary>
                  </m:oMath>
                </a14:m>
                <a:endParaRPr lang="en-US" dirty="0">
                  <a:solidFill>
                    <a:srgbClr val="00B0F0"/>
                  </a:solidFill>
                </a:endParaRPr>
              </a:p>
              <a:p>
                <a:pPr lvl="1"/>
                <a14:m>
                  <m:oMath xmlns:m="http://schemas.openxmlformats.org/officeDocument/2006/math">
                    <m:r>
                      <a:rPr lang="en-US" i="1">
                        <a:latin typeface="Cambria Math" panose="02040503050406030204" pitchFamily="18" charset="0"/>
                      </a:rPr>
                      <m:t>𝐶</m:t>
                    </m:r>
                    <m:r>
                      <a:rPr lang="en-US" i="1">
                        <a:latin typeface="Cambria Math" panose="02040503050406030204" pitchFamily="18" charset="0"/>
                      </a:rPr>
                      <m:t>1:</m:t>
                    </m:r>
                    <m:func>
                      <m:funcPr>
                        <m:ctrlPr>
                          <a:rPr lang="en-US" i="1">
                            <a:latin typeface="Cambria Math" panose="02040503050406030204" pitchFamily="18" charset="0"/>
                          </a:rPr>
                        </m:ctrlPr>
                      </m:funcPr>
                      <m:fName>
                        <m:r>
                          <m:rPr>
                            <m:sty m:val="p"/>
                          </m:rPr>
                          <a:rPr lang="en-US">
                            <a:latin typeface="Cambria Math" panose="02040503050406030204" pitchFamily="18" charset="0"/>
                          </a:rPr>
                          <m:t>sup</m:t>
                        </m:r>
                      </m:fName>
                      <m:e>
                        <m:d>
                          <m:dPr>
                            <m:ctrlPr>
                              <a:rPr lang="en-US" i="1">
                                <a:latin typeface="Cambria Math" panose="02040503050406030204" pitchFamily="18" charset="0"/>
                              </a:rPr>
                            </m:ctrlPr>
                          </m:dPr>
                          <m:e>
                            <m:r>
                              <a:rPr lang="en-US" i="1">
                                <a:latin typeface="Cambria Math" panose="02040503050406030204" pitchFamily="18" charset="0"/>
                              </a:rPr>
                              <m:t>𝑑</m:t>
                            </m:r>
                          </m:e>
                        </m:d>
                      </m:e>
                    </m:func>
                    <m:r>
                      <a:rPr lang="en-US" i="1">
                        <a:latin typeface="Cambria Math" panose="02040503050406030204" pitchFamily="18" charset="0"/>
                      </a:rPr>
                      <m:t>≤</m:t>
                    </m:r>
                    <m:r>
                      <a:rPr lang="en-US" i="1">
                        <a:latin typeface="Cambria Math" panose="02040503050406030204" pitchFamily="18" charset="0"/>
                      </a:rPr>
                      <m:t>𝑠</m:t>
                    </m:r>
                  </m:oMath>
                </a14:m>
                <a:endParaRPr lang="en-US" dirty="0"/>
              </a:p>
              <a:p>
                <a:pPr lvl="1"/>
                <a14:m>
                  <m:oMath xmlns:m="http://schemas.openxmlformats.org/officeDocument/2006/math">
                    <m:r>
                      <a:rPr lang="en-US" i="1" dirty="0">
                        <a:latin typeface="Cambria Math" panose="02040503050406030204" pitchFamily="18" charset="0"/>
                      </a:rPr>
                      <m:t>𝐶</m:t>
                    </m:r>
                    <m:r>
                      <a:rPr lang="en-US" i="1" dirty="0">
                        <a:latin typeface="Cambria Math" panose="02040503050406030204" pitchFamily="18" charset="0"/>
                      </a:rPr>
                      <m:t>2</m:t>
                    </m:r>
                  </m:oMath>
                </a14:m>
                <a:r>
                  <a:rPr lang="en-US" dirty="0"/>
                  <a:t>: at least </a:t>
                </a:r>
                <a14:m>
                  <m:oMath xmlns:m="http://schemas.openxmlformats.org/officeDocument/2006/math">
                    <m:r>
                      <a:rPr lang="en-US" i="1">
                        <a:latin typeface="Cambria Math" panose="02040503050406030204" pitchFamily="18" charset="0"/>
                      </a:rPr>
                      <m:t>𝛿</m:t>
                    </m:r>
                  </m:oMath>
                </a14:m>
                <a:r>
                  <a:rPr lang="en-US" dirty="0"/>
                  <a:t>% of correlation coefficients disagree with the distribution followed by the continuous attributes for point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𝑖</m:t>
                        </m:r>
                      </m:sub>
                    </m:sSub>
                  </m:oMath>
                </a14:m>
                <a:endParaRPr lang="en-US" dirty="0"/>
              </a:p>
              <a:p>
                <a:pPr lvl="1"/>
                <a14:m>
                  <m:oMath xmlns:m="http://schemas.openxmlformats.org/officeDocument/2006/math">
                    <m:r>
                      <a:rPr lang="en-US" i="1" dirty="0">
                        <a:latin typeface="Cambria Math" panose="02040503050406030204" pitchFamily="18" charset="0"/>
                      </a:rPr>
                      <m:t>𝐶</m:t>
                    </m:r>
                    <m:r>
                      <a:rPr lang="en-US" i="1" dirty="0">
                        <a:latin typeface="Cambria Math" panose="02040503050406030204" pitchFamily="18" charset="0"/>
                      </a:rPr>
                      <m:t>3</m:t>
                    </m:r>
                  </m:oMath>
                </a14:m>
                <a:r>
                  <a:rPr lang="en-US" dirty="0"/>
                  <a:t>: </a:t>
                </a:r>
                <a14:m>
                  <m:oMath xmlns:m="http://schemas.openxmlformats.org/officeDocument/2006/math">
                    <m:r>
                      <a:rPr lang="en-US" i="1" dirty="0">
                        <a:latin typeface="Cambria Math" panose="02040503050406030204" pitchFamily="18" charset="0"/>
                      </a:rPr>
                      <m:t>𝐶</m:t>
                    </m:r>
                    <m:r>
                      <a:rPr lang="en-US" i="1" dirty="0">
                        <a:latin typeface="Cambria Math" panose="02040503050406030204" pitchFamily="18" charset="0"/>
                      </a:rPr>
                      <m:t>1</m:t>
                    </m:r>
                  </m:oMath>
                </a14:m>
                <a:r>
                  <a:rPr lang="en-US" dirty="0"/>
                  <a:t> or </a:t>
                </a:r>
                <a14:m>
                  <m:oMath xmlns:m="http://schemas.openxmlformats.org/officeDocument/2006/math">
                    <m:r>
                      <a:rPr lang="en-US" i="1" dirty="0">
                        <a:latin typeface="Cambria Math" panose="02040503050406030204" pitchFamily="18" charset="0"/>
                      </a:rPr>
                      <m:t>𝐶</m:t>
                    </m:r>
                    <m:r>
                      <a:rPr lang="en-US" i="1" dirty="0">
                        <a:latin typeface="Cambria Math" panose="02040503050406030204" pitchFamily="18" charset="0"/>
                      </a:rPr>
                      <m:t>2</m:t>
                    </m:r>
                  </m:oMath>
                </a14:m>
                <a:r>
                  <a:rPr lang="en-US" dirty="0"/>
                  <a:t> hold true for every superset of </a:t>
                </a:r>
                <a14:m>
                  <m:oMath xmlns:m="http://schemas.openxmlformats.org/officeDocument/2006/math">
                    <m:r>
                      <a:rPr lang="en-US" i="1" dirty="0">
                        <a:latin typeface="Cambria Math" panose="02040503050406030204" pitchFamily="18" charset="0"/>
                      </a:rPr>
                      <m:t>𝑑</m:t>
                    </m:r>
                  </m:oMath>
                </a14:m>
                <a:r>
                  <a:rPr lang="en-US" dirty="0"/>
                  <a:t> in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𝑝</m:t>
                        </m:r>
                      </m:e>
                      <m:sub>
                        <m:r>
                          <a:rPr lang="en-US" i="1" dirty="0">
                            <a:latin typeface="Cambria Math" panose="02040503050406030204" pitchFamily="18" charset="0"/>
                          </a:rPr>
                          <m:t>𝑖</m:t>
                        </m:r>
                      </m:sub>
                    </m:sSub>
                  </m:oMath>
                </a14:m>
                <a:r>
                  <a:rPr lang="en-US" dirty="0"/>
                  <a:t> </a:t>
                </a:r>
                <a:endParaRPr lang="en-US" dirty="0" smtClean="0"/>
              </a:p>
              <a:p>
                <a:r>
                  <a:rPr lang="en-US" dirty="0"/>
                  <a:t>The authors also propose a </a:t>
                </a:r>
                <a:r>
                  <a:rPr lang="en-US" dirty="0">
                    <a:solidFill>
                      <a:srgbClr val="FF0000"/>
                    </a:solidFill>
                  </a:rPr>
                  <a:t>dynamic algorithm </a:t>
                </a:r>
                <a:r>
                  <a:rPr lang="en-US" dirty="0"/>
                  <a:t>to maintain the counts and support of frequent </a:t>
                </a:r>
                <a:r>
                  <a:rPr lang="en-US" dirty="0" err="1"/>
                  <a:t>itemsets</a:t>
                </a:r>
                <a:r>
                  <a:rPr lang="en-US" dirty="0"/>
                  <a:t> for efficient outlier detection in evolving </a:t>
                </a:r>
                <a:r>
                  <a:rPr lang="en-US" dirty="0" smtClean="0"/>
                  <a:t>datasets</a:t>
                </a:r>
                <a:endParaRPr lang="en-US" dirty="0"/>
              </a:p>
              <a:p>
                <a:pPr lvl="1"/>
                <a:endParaRPr lang="en-US" dirty="0" smtClean="0"/>
              </a:p>
              <a:p>
                <a:endParaRPr lang="en-US" dirty="0"/>
              </a:p>
            </p:txBody>
          </p:sp>
        </mc:Choice>
        <mc:Fallback>
          <p:sp>
            <p:nvSpPr>
              <p:cNvPr id="6" name="Content Placeholder 5"/>
              <p:cNvSpPr>
                <a:spLocks noGrp="1" noRot="1" noChangeAspect="1" noMove="1" noResize="1" noEditPoints="1" noAdjustHandles="1" noChangeArrowheads="1" noChangeShapeType="1" noTextEdit="1"/>
              </p:cNvSpPr>
              <p:nvPr>
                <p:ph idx="13"/>
              </p:nvPr>
            </p:nvSpPr>
            <p:spPr>
              <a:blipFill rotWithShape="0">
                <a:blip r:embed="rId2"/>
                <a:stretch>
                  <a:fillRect l="-815" t="-1026"/>
                </a:stretch>
              </a:blipFill>
            </p:spPr>
            <p:txBody>
              <a:bodyPr/>
              <a:lstStyle/>
              <a:p>
                <a:r>
                  <a:rPr lang="en-US">
                    <a:noFill/>
                  </a:rPr>
                  <a:t> </a:t>
                </a:r>
              </a:p>
            </p:txBody>
          </p:sp>
        </mc:Fallback>
      </mc:AlternateContent>
      <p:sp>
        <p:nvSpPr>
          <p:cNvPr id="5" name="Footer Placeholder 4"/>
          <p:cNvSpPr>
            <a:spLocks noGrp="1"/>
          </p:cNvSpPr>
          <p:nvPr>
            <p:ph type="ftr" sz="quarter" idx="3"/>
          </p:nvPr>
        </p:nvSpPr>
        <p:spPr/>
        <p:txBody>
          <a:bodyPr/>
          <a:lstStyle/>
          <a:p>
            <a:r>
              <a:rPr lang="en-US" smtClean="0"/>
              <a:t>gmanish@microsoft.com, jing@buffalo.edu, charu@us.ibm.com, hanj@cs.uiuc.edu</a:t>
            </a:r>
            <a:endParaRPr lang="en-US" dirty="0"/>
          </a:p>
        </p:txBody>
      </p:sp>
    </p:spTree>
    <p:extLst>
      <p:ext uri="{BB962C8B-B14F-4D97-AF65-F5344CB8AC3E}">
        <p14:creationId xmlns:p14="http://schemas.microsoft.com/office/powerpoint/2010/main" val="11235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LOADED </a:t>
            </a:r>
            <a:r>
              <a:rPr lang="en-US" dirty="0" smtClean="0"/>
              <a:t>Performance </a:t>
            </a:r>
            <a:r>
              <a:rPr lang="en-US" dirty="0" smtClean="0"/>
              <a:t>on </a:t>
            </a:r>
            <a:r>
              <a:rPr lang="en-US" dirty="0" smtClean="0"/>
              <a:t>KDD-Cup </a:t>
            </a:r>
            <a:r>
              <a:rPr lang="en-US" dirty="0" smtClean="0"/>
              <a:t>1999 </a:t>
            </a:r>
            <a:r>
              <a:rPr lang="en-US" dirty="0" smtClean="0"/>
              <a:t>Dataset</a:t>
            </a:r>
            <a:endParaRPr lang="en-US" dirty="0"/>
          </a:p>
        </p:txBody>
      </p:sp>
      <p:sp>
        <p:nvSpPr>
          <p:cNvPr id="3" name="Slide Number Placeholder 2"/>
          <p:cNvSpPr>
            <a:spLocks noGrp="1"/>
          </p:cNvSpPr>
          <p:nvPr>
            <p:ph type="sldNum" sz="quarter" idx="12"/>
          </p:nvPr>
        </p:nvSpPr>
        <p:spPr/>
        <p:txBody>
          <a:bodyPr/>
          <a:lstStyle/>
          <a:p>
            <a:fld id="{8D4A95AB-7B14-4CE2-8EF6-8DDF97F0F3DA}" type="slidenum">
              <a:rPr lang="en-US" smtClean="0"/>
              <a:pPr/>
              <a:t>31</a:t>
            </a:fld>
            <a:endParaRPr lang="en-US"/>
          </a:p>
        </p:txBody>
      </p:sp>
      <p:sp>
        <p:nvSpPr>
          <p:cNvPr id="5" name="Footer Placeholder 4"/>
          <p:cNvSpPr>
            <a:spLocks noGrp="1"/>
          </p:cNvSpPr>
          <p:nvPr>
            <p:ph type="ftr" sz="quarter" idx="3"/>
          </p:nvPr>
        </p:nvSpPr>
        <p:spPr/>
        <p:txBody>
          <a:bodyPr/>
          <a:lstStyle/>
          <a:p>
            <a:r>
              <a:rPr lang="en-US" smtClean="0"/>
              <a:t>gmanish@microsoft.com, jing@buffalo.edu, charu@us.ibm.com, hanj@cs.uiuc.edu</a:t>
            </a:r>
            <a:endParaRPr lang="en-US" dirty="0"/>
          </a:p>
        </p:txBody>
      </p:sp>
      <p:pic>
        <p:nvPicPr>
          <p:cNvPr id="7" name="Picture 6"/>
          <p:cNvPicPr>
            <a:picLocks noChangeAspect="1"/>
          </p:cNvPicPr>
          <p:nvPr/>
        </p:nvPicPr>
        <p:blipFill>
          <a:blip r:embed="rId2"/>
          <a:stretch>
            <a:fillRect/>
          </a:stretch>
        </p:blipFill>
        <p:spPr>
          <a:xfrm>
            <a:off x="457200" y="1493837"/>
            <a:ext cx="3352800" cy="4171950"/>
          </a:xfrm>
          <a:prstGeom prst="rect">
            <a:avLst/>
          </a:prstGeom>
        </p:spPr>
      </p:pic>
      <p:pic>
        <p:nvPicPr>
          <p:cNvPr id="8" name="Picture 7"/>
          <p:cNvPicPr>
            <a:picLocks noChangeAspect="1"/>
          </p:cNvPicPr>
          <p:nvPr/>
        </p:nvPicPr>
        <p:blipFill>
          <a:blip r:embed="rId3"/>
          <a:stretch>
            <a:fillRect/>
          </a:stretch>
        </p:blipFill>
        <p:spPr>
          <a:xfrm>
            <a:off x="5390007" y="1493837"/>
            <a:ext cx="3324225" cy="752475"/>
          </a:xfrm>
          <a:prstGeom prst="rect">
            <a:avLst/>
          </a:prstGeom>
        </p:spPr>
      </p:pic>
      <p:pic>
        <p:nvPicPr>
          <p:cNvPr id="9" name="Picture 8"/>
          <p:cNvPicPr>
            <a:picLocks noChangeAspect="1"/>
          </p:cNvPicPr>
          <p:nvPr/>
        </p:nvPicPr>
        <p:blipFill>
          <a:blip r:embed="rId4"/>
          <a:stretch>
            <a:fillRect/>
          </a:stretch>
        </p:blipFill>
        <p:spPr>
          <a:xfrm>
            <a:off x="5390007" y="2231072"/>
            <a:ext cx="3352800" cy="3933825"/>
          </a:xfrm>
          <a:prstGeom prst="rect">
            <a:avLst/>
          </a:prstGeom>
        </p:spPr>
      </p:pic>
      <p:sp>
        <p:nvSpPr>
          <p:cNvPr id="10" name="Rectangle 9"/>
          <p:cNvSpPr/>
          <p:nvPr/>
        </p:nvSpPr>
        <p:spPr>
          <a:xfrm>
            <a:off x="5390007" y="5665787"/>
            <a:ext cx="3525393" cy="582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05869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Tutorial Outline</a:t>
            </a:r>
            <a:endParaRPr lang="en-US" dirty="0"/>
          </a:p>
        </p:txBody>
      </p:sp>
      <p:sp>
        <p:nvSpPr>
          <p:cNvPr id="3" name="Slide Number Placeholder 2"/>
          <p:cNvSpPr>
            <a:spLocks noGrp="1"/>
          </p:cNvSpPr>
          <p:nvPr>
            <p:ph type="sldNum" sz="quarter" idx="12"/>
          </p:nvPr>
        </p:nvSpPr>
        <p:spPr/>
        <p:txBody>
          <a:bodyPr/>
          <a:lstStyle/>
          <a:p>
            <a:fld id="{8D4A95AB-7B14-4CE2-8EF6-8DDF97F0F3DA}" type="slidenum">
              <a:rPr lang="en-US" smtClean="0"/>
              <a:pPr/>
              <a:t>32</a:t>
            </a:fld>
            <a:endParaRPr lang="en-US"/>
          </a:p>
        </p:txBody>
      </p:sp>
      <p:sp>
        <p:nvSpPr>
          <p:cNvPr id="9" name="Content Placeholder 8"/>
          <p:cNvSpPr>
            <a:spLocks noGrp="1"/>
          </p:cNvSpPr>
          <p:nvPr>
            <p:ph idx="13"/>
          </p:nvPr>
        </p:nvSpPr>
        <p:spPr/>
        <p:txBody>
          <a:bodyPr>
            <a:normAutofit fontScale="85000" lnSpcReduction="10000"/>
          </a:bodyPr>
          <a:lstStyle/>
          <a:p>
            <a:r>
              <a:rPr lang="en-US" dirty="0" smtClean="0"/>
              <a:t>Introduction [10 min]</a:t>
            </a:r>
          </a:p>
          <a:p>
            <a:r>
              <a:rPr lang="en-US" b="1" dirty="0" smtClean="0"/>
              <a:t>Static Graph Outlier Detection Algorithms [45 min]</a:t>
            </a:r>
          </a:p>
          <a:p>
            <a:pPr lvl="1"/>
            <a:r>
              <a:rPr lang="en-US" dirty="0" smtClean="0"/>
              <a:t>Minimum Description Length [10 min]</a:t>
            </a:r>
          </a:p>
          <a:p>
            <a:pPr lvl="1"/>
            <a:r>
              <a:rPr lang="en-US" dirty="0" smtClean="0"/>
              <a:t>Ego-net Metrics [</a:t>
            </a:r>
            <a:r>
              <a:rPr lang="en-US" dirty="0"/>
              <a:t>5</a:t>
            </a:r>
            <a:r>
              <a:rPr lang="en-US" dirty="0" smtClean="0"/>
              <a:t> min]</a:t>
            </a:r>
          </a:p>
          <a:p>
            <a:pPr lvl="1"/>
            <a:r>
              <a:rPr lang="en-US" b="1" dirty="0" smtClean="0">
                <a:solidFill>
                  <a:srgbClr val="7030A0"/>
                </a:solidFill>
              </a:rPr>
              <a:t>Random Walks </a:t>
            </a:r>
            <a:r>
              <a:rPr lang="en-US" b="1" dirty="0" smtClean="0"/>
              <a:t>[</a:t>
            </a:r>
            <a:r>
              <a:rPr lang="en-US" b="1" dirty="0"/>
              <a:t>5</a:t>
            </a:r>
            <a:r>
              <a:rPr lang="en-US" b="1" dirty="0" smtClean="0"/>
              <a:t> min]</a:t>
            </a:r>
          </a:p>
          <a:p>
            <a:pPr lvl="1"/>
            <a:r>
              <a:rPr lang="en-US" dirty="0"/>
              <a:t>Random Field </a:t>
            </a:r>
            <a:r>
              <a:rPr lang="en-US" dirty="0" smtClean="0"/>
              <a:t>Models [10 min]</a:t>
            </a:r>
            <a:endParaRPr lang="en-US" dirty="0"/>
          </a:p>
          <a:p>
            <a:pPr lvl="1"/>
            <a:r>
              <a:rPr lang="en-US" dirty="0" smtClean="0"/>
              <a:t>Outliers in Heterogeneous Networks [15 min]</a:t>
            </a:r>
          </a:p>
          <a:p>
            <a:r>
              <a:rPr lang="en-US" dirty="0"/>
              <a:t>Break [10 min</a:t>
            </a:r>
            <a:r>
              <a:rPr lang="en-US" dirty="0" smtClean="0"/>
              <a:t>]</a:t>
            </a:r>
            <a:endParaRPr lang="en-US" b="1" dirty="0" smtClean="0"/>
          </a:p>
          <a:p>
            <a:r>
              <a:rPr lang="en-US" dirty="0" smtClean="0"/>
              <a:t>Dynamic </a:t>
            </a:r>
            <a:r>
              <a:rPr lang="en-US" dirty="0"/>
              <a:t>Graph Outlier Detection </a:t>
            </a:r>
            <a:r>
              <a:rPr lang="en-US" dirty="0" smtClean="0"/>
              <a:t>Algorithms [45 min]</a:t>
            </a:r>
            <a:endParaRPr lang="en-US" dirty="0"/>
          </a:p>
          <a:p>
            <a:r>
              <a:rPr lang="en-US" dirty="0" smtClean="0"/>
              <a:t>Summary [10 min]</a:t>
            </a:r>
            <a:endParaRPr lang="en-US" dirty="0"/>
          </a:p>
        </p:txBody>
      </p:sp>
      <p:sp>
        <p:nvSpPr>
          <p:cNvPr id="5" name="Footer Placeholder 4"/>
          <p:cNvSpPr>
            <a:spLocks noGrp="1"/>
          </p:cNvSpPr>
          <p:nvPr>
            <p:ph type="ftr" sz="quarter" idx="3"/>
          </p:nvPr>
        </p:nvSpPr>
        <p:spPr/>
        <p:txBody>
          <a:bodyPr/>
          <a:lstStyle/>
          <a:p>
            <a:r>
              <a:rPr lang="en-US" smtClean="0"/>
              <a:t>gmanish@microsoft.com, jing@buffalo.edu, charu@us.ibm.com, hanj@cs.uiuc.edu</a:t>
            </a:r>
            <a:endParaRPr lang="en-US" dirty="0"/>
          </a:p>
        </p:txBody>
      </p:sp>
    </p:spTree>
    <p:extLst>
      <p:ext uri="{BB962C8B-B14F-4D97-AF65-F5344CB8AC3E}">
        <p14:creationId xmlns:p14="http://schemas.microsoft.com/office/powerpoint/2010/main" val="36120263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Outlier Detection Using Random Walks</a:t>
            </a:r>
          </a:p>
        </p:txBody>
      </p:sp>
      <p:sp>
        <p:nvSpPr>
          <p:cNvPr id="3" name="Slide Number Placeholder 2"/>
          <p:cNvSpPr>
            <a:spLocks noGrp="1"/>
          </p:cNvSpPr>
          <p:nvPr>
            <p:ph type="sldNum" sz="quarter" idx="12"/>
          </p:nvPr>
        </p:nvSpPr>
        <p:spPr/>
        <p:txBody>
          <a:bodyPr/>
          <a:lstStyle/>
          <a:p>
            <a:fld id="{8D4A95AB-7B14-4CE2-8EF6-8DDF97F0F3DA}" type="slidenum">
              <a:rPr lang="en-US" smtClean="0"/>
              <a:pPr/>
              <a:t>33</a:t>
            </a:fld>
            <a:endParaRPr lang="en-US"/>
          </a:p>
        </p:txBody>
      </p:sp>
      <p:sp>
        <p:nvSpPr>
          <p:cNvPr id="7" name="Content Placeholder 6"/>
          <p:cNvSpPr>
            <a:spLocks noGrp="1"/>
          </p:cNvSpPr>
          <p:nvPr>
            <p:ph idx="13"/>
          </p:nvPr>
        </p:nvSpPr>
        <p:spPr/>
        <p:txBody>
          <a:bodyPr>
            <a:normAutofit fontScale="92500" lnSpcReduction="20000"/>
          </a:bodyPr>
          <a:lstStyle/>
          <a:p>
            <a:r>
              <a:rPr lang="en-US" dirty="0" smtClean="0"/>
              <a:t>Given a multi-dimensional dataset create a network dataset</a:t>
            </a:r>
          </a:p>
          <a:p>
            <a:pPr lvl="1"/>
            <a:r>
              <a:rPr lang="en-US" dirty="0" err="1" smtClean="0">
                <a:solidFill>
                  <a:srgbClr val="FF0000"/>
                </a:solidFill>
              </a:rPr>
              <a:t>OutRank</a:t>
            </a:r>
            <a:r>
              <a:rPr lang="en-US" dirty="0" smtClean="0">
                <a:solidFill>
                  <a:srgbClr val="FF0000"/>
                </a:solidFill>
              </a:rPr>
              <a:t>-a</a:t>
            </a:r>
            <a:r>
              <a:rPr lang="en-US" dirty="0" smtClean="0"/>
              <a:t>: Use </a:t>
            </a:r>
            <a:r>
              <a:rPr lang="en-US" dirty="0" smtClean="0">
                <a:solidFill>
                  <a:srgbClr val="00B0F0"/>
                </a:solidFill>
              </a:rPr>
              <a:t>cosine similarity</a:t>
            </a:r>
            <a:r>
              <a:rPr lang="en-US" dirty="0" smtClean="0"/>
              <a:t> between objects as the edge weight</a:t>
            </a:r>
          </a:p>
          <a:p>
            <a:pPr lvl="1"/>
            <a:r>
              <a:rPr lang="en-US" dirty="0" err="1" smtClean="0">
                <a:solidFill>
                  <a:srgbClr val="FF0000"/>
                </a:solidFill>
              </a:rPr>
              <a:t>OutRank</a:t>
            </a:r>
            <a:r>
              <a:rPr lang="en-US" dirty="0" smtClean="0">
                <a:solidFill>
                  <a:srgbClr val="FF0000"/>
                </a:solidFill>
              </a:rPr>
              <a:t>-b</a:t>
            </a:r>
            <a:r>
              <a:rPr lang="en-US" dirty="0" smtClean="0"/>
              <a:t>: Generate graph using cosine similarity and connect nodes only if </a:t>
            </a:r>
            <a:r>
              <a:rPr lang="en-US" dirty="0" err="1" smtClean="0"/>
              <a:t>cos-sim</a:t>
            </a:r>
            <a:r>
              <a:rPr lang="en-US" dirty="0" smtClean="0"/>
              <a:t>&gt;threshold; on this graph, similarity between nodes is based on </a:t>
            </a:r>
            <a:r>
              <a:rPr lang="en-US" dirty="0" smtClean="0">
                <a:solidFill>
                  <a:srgbClr val="00B0F0"/>
                </a:solidFill>
              </a:rPr>
              <a:t>number of shared neighbors</a:t>
            </a:r>
          </a:p>
          <a:p>
            <a:r>
              <a:rPr lang="en-US" dirty="0">
                <a:solidFill>
                  <a:srgbClr val="7030A0"/>
                </a:solidFill>
              </a:rPr>
              <a:t>Connectivity score </a:t>
            </a:r>
            <a:r>
              <a:rPr lang="en-US" dirty="0"/>
              <a:t>is then computed similar to the </a:t>
            </a:r>
            <a:r>
              <a:rPr lang="en-US" dirty="0" err="1" smtClean="0"/>
              <a:t>Pagerank</a:t>
            </a:r>
            <a:r>
              <a:rPr lang="en-US" dirty="0" smtClean="0"/>
              <a:t> </a:t>
            </a:r>
            <a:r>
              <a:rPr lang="en-US" dirty="0"/>
              <a:t>score using power iterations</a:t>
            </a:r>
          </a:p>
          <a:p>
            <a:pPr lvl="1"/>
            <a:r>
              <a:rPr lang="en-US" dirty="0"/>
              <a:t>Outliers are nodes that are very weakly </a:t>
            </a:r>
            <a:r>
              <a:rPr lang="en-US" dirty="0" smtClean="0"/>
              <a:t>connected, i.e., ones with </a:t>
            </a:r>
            <a:r>
              <a:rPr lang="en-US" dirty="0"/>
              <a:t>low connectivity </a:t>
            </a:r>
            <a:r>
              <a:rPr lang="en-US" dirty="0" smtClean="0"/>
              <a:t>scores</a:t>
            </a:r>
          </a:p>
          <a:p>
            <a:pPr marL="0" indent="0">
              <a:buNone/>
            </a:pPr>
            <a:endParaRPr lang="en-US" dirty="0"/>
          </a:p>
        </p:txBody>
      </p:sp>
      <p:sp>
        <p:nvSpPr>
          <p:cNvPr id="5" name="Footer Placeholder 4"/>
          <p:cNvSpPr>
            <a:spLocks noGrp="1"/>
          </p:cNvSpPr>
          <p:nvPr>
            <p:ph type="ftr" sz="quarter" idx="3"/>
          </p:nvPr>
        </p:nvSpPr>
        <p:spPr/>
        <p:txBody>
          <a:bodyPr/>
          <a:lstStyle/>
          <a:p>
            <a:r>
              <a:rPr lang="en-US" smtClean="0"/>
              <a:t>gmanish@microsoft.com, jing@buffalo.edu, charu@us.ibm.com, hanj@cs.uiuc.edu</a:t>
            </a:r>
            <a:endParaRPr lang="en-US" dirty="0"/>
          </a:p>
        </p:txBody>
      </p:sp>
      <p:sp>
        <p:nvSpPr>
          <p:cNvPr id="6" name="Rectangle 5"/>
          <p:cNvSpPr/>
          <p:nvPr/>
        </p:nvSpPr>
        <p:spPr>
          <a:xfrm>
            <a:off x="6080700" y="0"/>
            <a:ext cx="3078600" cy="369332"/>
          </a:xfrm>
          <a:prstGeom prst="rect">
            <a:avLst/>
          </a:prstGeom>
        </p:spPr>
        <p:txBody>
          <a:bodyPr wrap="none">
            <a:spAutoFit/>
          </a:bodyPr>
          <a:lstStyle/>
          <a:p>
            <a:r>
              <a:rPr lang="en-US" dirty="0" err="1" smtClean="0">
                <a:solidFill>
                  <a:schemeClr val="accent6">
                    <a:lumMod val="75000"/>
                  </a:schemeClr>
                </a:solidFill>
                <a:latin typeface="CMR9"/>
              </a:rPr>
              <a:t>Moonesinghe</a:t>
            </a:r>
            <a:r>
              <a:rPr lang="en-US" dirty="0" smtClean="0">
                <a:solidFill>
                  <a:schemeClr val="accent6">
                    <a:lumMod val="75000"/>
                  </a:schemeClr>
                </a:solidFill>
                <a:latin typeface="CMR9"/>
              </a:rPr>
              <a:t> et al, ICTAI’06</a:t>
            </a:r>
            <a:endParaRPr lang="en-US" dirty="0">
              <a:solidFill>
                <a:schemeClr val="accent6">
                  <a:lumMod val="75000"/>
                </a:schemeClr>
              </a:solidFill>
            </a:endParaRPr>
          </a:p>
        </p:txBody>
      </p:sp>
    </p:spTree>
    <p:extLst>
      <p:ext uri="{BB962C8B-B14F-4D97-AF65-F5344CB8AC3E}">
        <p14:creationId xmlns:p14="http://schemas.microsoft.com/office/powerpoint/2010/main" val="46443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Outlier Detection Using Random Walks</a:t>
            </a:r>
          </a:p>
        </p:txBody>
      </p:sp>
      <p:sp>
        <p:nvSpPr>
          <p:cNvPr id="3" name="Slide Number Placeholder 2"/>
          <p:cNvSpPr>
            <a:spLocks noGrp="1"/>
          </p:cNvSpPr>
          <p:nvPr>
            <p:ph type="sldNum" sz="quarter" idx="12"/>
          </p:nvPr>
        </p:nvSpPr>
        <p:spPr/>
        <p:txBody>
          <a:bodyPr/>
          <a:lstStyle/>
          <a:p>
            <a:fld id="{8D4A95AB-7B14-4CE2-8EF6-8DDF97F0F3DA}" type="slidenum">
              <a:rPr lang="en-US" smtClean="0"/>
              <a:pPr/>
              <a:t>34</a:t>
            </a:fld>
            <a:endParaRPr lang="en-US"/>
          </a:p>
        </p:txBody>
      </p:sp>
      <p:pic>
        <p:nvPicPr>
          <p:cNvPr id="4" name="Content Placeholder 3"/>
          <p:cNvPicPr>
            <a:picLocks noGrp="1" noChangeAspect="1"/>
          </p:cNvPicPr>
          <p:nvPr>
            <p:ph idx="13"/>
          </p:nvPr>
        </p:nvPicPr>
        <p:blipFill>
          <a:blip r:embed="rId3"/>
          <a:stretch>
            <a:fillRect/>
          </a:stretch>
        </p:blipFill>
        <p:spPr>
          <a:xfrm>
            <a:off x="2528958" y="1371600"/>
            <a:ext cx="4086083" cy="4754563"/>
          </a:xfrm>
          <a:prstGeom prst="rect">
            <a:avLst/>
          </a:prstGeom>
        </p:spPr>
      </p:pic>
      <p:sp>
        <p:nvSpPr>
          <p:cNvPr id="5" name="Footer Placeholder 4"/>
          <p:cNvSpPr>
            <a:spLocks noGrp="1"/>
          </p:cNvSpPr>
          <p:nvPr>
            <p:ph type="ftr" sz="quarter" idx="3"/>
          </p:nvPr>
        </p:nvSpPr>
        <p:spPr/>
        <p:txBody>
          <a:bodyPr/>
          <a:lstStyle/>
          <a:p>
            <a:r>
              <a:rPr lang="en-US" smtClean="0"/>
              <a:t>gmanish@microsoft.com, jing@buffalo.edu, charu@us.ibm.com, hanj@cs.uiuc.edu</a:t>
            </a:r>
            <a:endParaRPr lang="en-US" dirty="0"/>
          </a:p>
        </p:txBody>
      </p:sp>
    </p:spTree>
    <p:extLst>
      <p:ext uri="{BB962C8B-B14F-4D97-AF65-F5344CB8AC3E}">
        <p14:creationId xmlns:p14="http://schemas.microsoft.com/office/powerpoint/2010/main" val="16908097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p:txBody>
          <a:bodyPr>
            <a:normAutofit fontScale="90000"/>
          </a:bodyPr>
          <a:lstStyle/>
          <a:p>
            <a:r>
              <a:rPr lang="en-US" dirty="0" smtClean="0"/>
              <a:t>Anomalies using Random Walks on Bipartite </a:t>
            </a:r>
            <a:r>
              <a:rPr lang="en-US" dirty="0"/>
              <a:t>Graphs</a:t>
            </a:r>
          </a:p>
        </p:txBody>
      </p:sp>
      <p:sp>
        <p:nvSpPr>
          <p:cNvPr id="6" name="Slide Number Placeholder 5"/>
          <p:cNvSpPr>
            <a:spLocks noGrp="1"/>
          </p:cNvSpPr>
          <p:nvPr>
            <p:ph type="sldNum" sz="quarter" idx="12"/>
          </p:nvPr>
        </p:nvSpPr>
        <p:spPr/>
        <p:txBody>
          <a:bodyPr/>
          <a:lstStyle/>
          <a:p>
            <a:fld id="{009EF671-22E3-4D11-9990-803FE9482DC9}" type="slidenum">
              <a:rPr lang="en-US"/>
              <a:pPr/>
              <a:t>35</a:t>
            </a:fld>
            <a:endParaRPr lang="en-US"/>
          </a:p>
        </p:txBody>
      </p:sp>
      <p:graphicFrame>
        <p:nvGraphicFramePr>
          <p:cNvPr id="5136" name="Object 16"/>
          <p:cNvGraphicFramePr>
            <a:graphicFrameLocks noGrp="1" noChangeAspect="1"/>
          </p:cNvGraphicFramePr>
          <p:nvPr>
            <p:ph idx="13"/>
            <p:extLst>
              <p:ext uri="{D42A27DB-BD31-4B8C-83A1-F6EECF244321}">
                <p14:modId xmlns:p14="http://schemas.microsoft.com/office/powerpoint/2010/main" val="503651780"/>
              </p:ext>
            </p:extLst>
          </p:nvPr>
        </p:nvGraphicFramePr>
        <p:xfrm>
          <a:off x="6532563" y="1524000"/>
          <a:ext cx="1925637" cy="3476625"/>
        </p:xfrm>
        <a:graphic>
          <a:graphicData uri="http://schemas.openxmlformats.org/presentationml/2006/ole">
            <mc:AlternateContent xmlns:mc="http://schemas.openxmlformats.org/markup-compatibility/2006">
              <mc:Choice xmlns:v="urn:schemas-microsoft-com:vml" Requires="v">
                <p:oleObj spid="_x0000_s12358" name="Visio" r:id="rId3" imgW="1914421" imgH="3457579" progId="Visio.Drawing.11">
                  <p:embed/>
                </p:oleObj>
              </mc:Choice>
              <mc:Fallback>
                <p:oleObj name="Visio" r:id="rId3" imgW="1914421" imgH="3457579" progId="Visio.Drawing.11">
                  <p:embed/>
                  <p:pic>
                    <p:nvPicPr>
                      <p:cNvPr id="0" name=""/>
                      <p:cNvPicPr>
                        <a:picLocks noChangeAspect="1" noChangeArrowheads="1"/>
                      </p:cNvPicPr>
                      <p:nvPr/>
                    </p:nvPicPr>
                    <p:blipFill>
                      <a:blip r:embed="rId4"/>
                      <a:srcRect/>
                      <a:stretch>
                        <a:fillRect/>
                      </a:stretch>
                    </p:blipFill>
                    <p:spPr bwMode="auto">
                      <a:xfrm>
                        <a:off x="6532563" y="1524000"/>
                        <a:ext cx="1925637" cy="3476625"/>
                      </a:xfrm>
                      <a:prstGeom prst="rect">
                        <a:avLst/>
                      </a:prstGeom>
                    </p:spPr>
                  </p:pic>
                </p:oleObj>
              </mc:Fallback>
            </mc:AlternateContent>
          </a:graphicData>
        </a:graphic>
      </p:graphicFrame>
      <mc:AlternateContent xmlns:mc="http://schemas.openxmlformats.org/markup-compatibility/2006">
        <mc:Choice xmlns:a14="http://schemas.microsoft.com/office/drawing/2010/main" Requires="a14">
          <p:sp>
            <p:nvSpPr>
              <p:cNvPr id="5127" name="Rectangle 7"/>
              <p:cNvSpPr>
                <a:spLocks noGrp="1" noChangeArrowheads="1"/>
              </p:cNvSpPr>
              <p:nvPr>
                <p:ph type="body" sz="half" idx="4294967295"/>
              </p:nvPr>
            </p:nvSpPr>
            <p:spPr>
              <a:xfrm>
                <a:off x="660400" y="1196975"/>
                <a:ext cx="5740400" cy="4724400"/>
              </a:xfrm>
            </p:spPr>
            <p:txBody>
              <a:bodyPr>
                <a:normAutofit lnSpcReduction="10000"/>
              </a:bodyPr>
              <a:lstStyle/>
              <a:p>
                <a14:m>
                  <m:oMath xmlns:m="http://schemas.openxmlformats.org/officeDocument/2006/math">
                    <m:r>
                      <a:rPr lang="en-US" sz="2800" i="1" dirty="0" smtClean="0">
                        <a:latin typeface="Cambria Math" panose="02040503050406030204" pitchFamily="18" charset="0"/>
                      </a:rPr>
                      <m:t>𝐺</m:t>
                    </m:r>
                    <m:r>
                      <a:rPr lang="en-US" sz="2800" i="1" dirty="0" smtClean="0">
                        <a:latin typeface="Cambria Math" panose="02040503050406030204" pitchFamily="18" charset="0"/>
                      </a:rPr>
                      <m:t>={</m:t>
                    </m:r>
                    <m:r>
                      <a:rPr lang="en-US" sz="2800" i="1" dirty="0" smtClean="0">
                        <a:latin typeface="Cambria Math" panose="02040503050406030204" pitchFamily="18" charset="0"/>
                      </a:rPr>
                      <m:t>𝑉</m:t>
                    </m:r>
                    <m:r>
                      <a:rPr lang="en-US" sz="2800" i="1" baseline="-25000" dirty="0" smtClean="0">
                        <a:latin typeface="Cambria Math" panose="02040503050406030204" pitchFamily="18" charset="0"/>
                      </a:rPr>
                      <m:t>1</m:t>
                    </m:r>
                    <m:r>
                      <a:rPr lang="en-US" sz="2800" i="1" dirty="0" smtClean="0">
                        <a:latin typeface="Cambria Math" panose="02040503050406030204" pitchFamily="18" charset="0"/>
                      </a:rPr>
                      <m:t>+</m:t>
                    </m:r>
                    <m:r>
                      <a:rPr lang="en-US" sz="2800" i="1" dirty="0" smtClean="0">
                        <a:latin typeface="Cambria Math" panose="02040503050406030204" pitchFamily="18" charset="0"/>
                      </a:rPr>
                      <m:t>𝑉</m:t>
                    </m:r>
                    <m:r>
                      <a:rPr lang="en-US" sz="2800" i="1" baseline="-25000" dirty="0" smtClean="0">
                        <a:latin typeface="Cambria Math" panose="02040503050406030204" pitchFamily="18" charset="0"/>
                      </a:rPr>
                      <m:t>2</m:t>
                    </m:r>
                    <m:r>
                      <a:rPr lang="en-US" sz="2800" i="1" dirty="0" smtClean="0">
                        <a:latin typeface="Cambria Math" panose="02040503050406030204" pitchFamily="18" charset="0"/>
                      </a:rPr>
                      <m:t>,</m:t>
                    </m:r>
                    <m:r>
                      <a:rPr lang="en-US" sz="2800" i="1" dirty="0" smtClean="0">
                        <a:latin typeface="Cambria Math" panose="02040503050406030204" pitchFamily="18" charset="0"/>
                      </a:rPr>
                      <m:t>𝐸</m:t>
                    </m:r>
                    <m:r>
                      <a:rPr lang="en-US" sz="2800" i="1" dirty="0" smtClean="0">
                        <a:latin typeface="Cambria Math" panose="02040503050406030204" pitchFamily="18" charset="0"/>
                      </a:rPr>
                      <m:t>}</m:t>
                    </m:r>
                  </m:oMath>
                </a14:m>
                <a:r>
                  <a:rPr lang="en-US" sz="2800" dirty="0" smtClean="0"/>
                  <a:t> </a:t>
                </a:r>
                <a:r>
                  <a:rPr lang="en-US" sz="2800" dirty="0"/>
                  <a:t>such that edges are between </a:t>
                </a:r>
                <a14:m>
                  <m:oMath xmlns:m="http://schemas.openxmlformats.org/officeDocument/2006/math">
                    <m:r>
                      <a:rPr lang="en-US" sz="2800" i="1" dirty="0" smtClean="0">
                        <a:latin typeface="Cambria Math" panose="02040503050406030204" pitchFamily="18" charset="0"/>
                      </a:rPr>
                      <m:t>𝑉</m:t>
                    </m:r>
                    <m:r>
                      <a:rPr lang="en-US" sz="2800" i="1" baseline="-25000" dirty="0">
                        <a:latin typeface="Cambria Math" panose="02040503050406030204" pitchFamily="18" charset="0"/>
                      </a:rPr>
                      <m:t>1</m:t>
                    </m:r>
                  </m:oMath>
                </a14:m>
                <a:r>
                  <a:rPr lang="en-US" sz="2800" dirty="0"/>
                  <a:t> and </a:t>
                </a:r>
                <a14:m>
                  <m:oMath xmlns:m="http://schemas.openxmlformats.org/officeDocument/2006/math">
                    <m:r>
                      <a:rPr lang="en-US" sz="2800" i="1" dirty="0" smtClean="0">
                        <a:latin typeface="Cambria Math" panose="02040503050406030204" pitchFamily="18" charset="0"/>
                      </a:rPr>
                      <m:t>𝑉</m:t>
                    </m:r>
                    <m:r>
                      <a:rPr lang="en-US" sz="2800" i="1" baseline="-25000" dirty="0">
                        <a:latin typeface="Cambria Math" panose="02040503050406030204" pitchFamily="18" charset="0"/>
                      </a:rPr>
                      <m:t>2</m:t>
                    </m:r>
                  </m:oMath>
                </a14:m>
                <a:endParaRPr lang="en-US" sz="2800" dirty="0"/>
              </a:p>
              <a:p>
                <a:r>
                  <a:rPr lang="en-US" sz="2800" b="1" dirty="0">
                    <a:solidFill>
                      <a:srgbClr val="00B050"/>
                    </a:solidFill>
                  </a:rPr>
                  <a:t>Neighborhood formation (NF</a:t>
                </a:r>
                <a:r>
                  <a:rPr lang="en-US" sz="2800" b="1" dirty="0" smtClean="0">
                    <a:solidFill>
                      <a:srgbClr val="00B050"/>
                    </a:solidFill>
                  </a:rPr>
                  <a:t>) Problem</a:t>
                </a:r>
                <a:endParaRPr lang="en-US" sz="2800" b="1" dirty="0">
                  <a:solidFill>
                    <a:srgbClr val="00B050"/>
                  </a:solidFill>
                </a:endParaRPr>
              </a:p>
              <a:p>
                <a:pPr lvl="1"/>
                <a:r>
                  <a:rPr lang="en-US" dirty="0"/>
                  <a:t>Given a query node </a:t>
                </a:r>
                <a14:m>
                  <m:oMath xmlns:m="http://schemas.openxmlformats.org/officeDocument/2006/math">
                    <m:r>
                      <a:rPr lang="en-US" i="1" dirty="0" smtClean="0">
                        <a:latin typeface="Cambria Math" panose="02040503050406030204" pitchFamily="18" charset="0"/>
                      </a:rPr>
                      <m:t>𝑎</m:t>
                    </m:r>
                  </m:oMath>
                </a14:m>
                <a:r>
                  <a:rPr lang="en-US" i="1" dirty="0"/>
                  <a:t> </a:t>
                </a:r>
                <a:r>
                  <a:rPr lang="en-US" dirty="0"/>
                  <a:t>in </a:t>
                </a:r>
                <a14:m>
                  <m:oMath xmlns:m="http://schemas.openxmlformats.org/officeDocument/2006/math">
                    <m:r>
                      <a:rPr lang="en-US" i="1" dirty="0" smtClean="0">
                        <a:latin typeface="Cambria Math" panose="02040503050406030204" pitchFamily="18" charset="0"/>
                      </a:rPr>
                      <m:t>𝑉</m:t>
                    </m:r>
                    <m:r>
                      <a:rPr lang="en-US" i="1" baseline="-25000" dirty="0">
                        <a:latin typeface="Cambria Math" panose="02040503050406030204" pitchFamily="18" charset="0"/>
                      </a:rPr>
                      <m:t>1</m:t>
                    </m:r>
                  </m:oMath>
                </a14:m>
                <a:r>
                  <a:rPr lang="en-US" dirty="0"/>
                  <a:t>, what are the </a:t>
                </a:r>
                <a:r>
                  <a:rPr lang="en-US" dirty="0">
                    <a:solidFill>
                      <a:srgbClr val="FF0000"/>
                    </a:solidFill>
                  </a:rPr>
                  <a:t>relevance scores</a:t>
                </a:r>
                <a:r>
                  <a:rPr lang="en-US" dirty="0"/>
                  <a:t> of all the nodes in </a:t>
                </a:r>
                <a14:m>
                  <m:oMath xmlns:m="http://schemas.openxmlformats.org/officeDocument/2006/math">
                    <m:r>
                      <a:rPr lang="en-US" i="1" dirty="0" smtClean="0">
                        <a:latin typeface="Cambria Math" panose="02040503050406030204" pitchFamily="18" charset="0"/>
                      </a:rPr>
                      <m:t>𝑉</m:t>
                    </m:r>
                    <m:r>
                      <a:rPr lang="en-US" i="1" baseline="-25000" dirty="0">
                        <a:latin typeface="Cambria Math" panose="02040503050406030204" pitchFamily="18" charset="0"/>
                      </a:rPr>
                      <m:t>1</m:t>
                    </m:r>
                  </m:oMath>
                </a14:m>
                <a:r>
                  <a:rPr lang="en-US" dirty="0"/>
                  <a:t> to </a:t>
                </a:r>
                <a14:m>
                  <m:oMath xmlns:m="http://schemas.openxmlformats.org/officeDocument/2006/math">
                    <m:r>
                      <a:rPr lang="en-US" i="1" dirty="0" smtClean="0">
                        <a:latin typeface="Cambria Math" panose="02040503050406030204" pitchFamily="18" charset="0"/>
                      </a:rPr>
                      <m:t>𝑎</m:t>
                    </m:r>
                  </m:oMath>
                </a14:m>
                <a:r>
                  <a:rPr lang="en-US" dirty="0" smtClean="0"/>
                  <a:t>?</a:t>
                </a:r>
                <a:endParaRPr lang="en-US" dirty="0"/>
              </a:p>
              <a:p>
                <a:r>
                  <a:rPr lang="en-US" sz="2800" b="1" dirty="0" smtClean="0">
                    <a:solidFill>
                      <a:srgbClr val="00B050"/>
                    </a:solidFill>
                  </a:rPr>
                  <a:t>Anomaly </a:t>
                </a:r>
                <a:r>
                  <a:rPr lang="en-US" sz="2800" b="1" dirty="0">
                    <a:solidFill>
                      <a:srgbClr val="00B050"/>
                    </a:solidFill>
                  </a:rPr>
                  <a:t>detection (AD</a:t>
                </a:r>
                <a:r>
                  <a:rPr lang="en-US" sz="2800" b="1" dirty="0" smtClean="0">
                    <a:solidFill>
                      <a:srgbClr val="00B050"/>
                    </a:solidFill>
                  </a:rPr>
                  <a:t>) Problem</a:t>
                </a:r>
                <a:endParaRPr lang="en-US" sz="2800" b="1" dirty="0">
                  <a:solidFill>
                    <a:srgbClr val="00B050"/>
                  </a:solidFill>
                </a:endParaRPr>
              </a:p>
              <a:p>
                <a:pPr lvl="1"/>
                <a:r>
                  <a:rPr lang="en-US" dirty="0"/>
                  <a:t>Given a query node </a:t>
                </a:r>
                <a14:m>
                  <m:oMath xmlns:m="http://schemas.openxmlformats.org/officeDocument/2006/math">
                    <m:r>
                      <a:rPr lang="en-US" i="1" dirty="0" smtClean="0">
                        <a:latin typeface="Cambria Math" panose="02040503050406030204" pitchFamily="18" charset="0"/>
                      </a:rPr>
                      <m:t>𝑎</m:t>
                    </m:r>
                  </m:oMath>
                </a14:m>
                <a:r>
                  <a:rPr lang="en-US" i="1" dirty="0"/>
                  <a:t> </a:t>
                </a:r>
                <a:r>
                  <a:rPr lang="en-US" dirty="0"/>
                  <a:t>in </a:t>
                </a:r>
                <a14:m>
                  <m:oMath xmlns:m="http://schemas.openxmlformats.org/officeDocument/2006/math">
                    <m:r>
                      <a:rPr lang="en-US" i="1" dirty="0" smtClean="0">
                        <a:latin typeface="Cambria Math" panose="02040503050406030204" pitchFamily="18" charset="0"/>
                      </a:rPr>
                      <m:t>𝑉</m:t>
                    </m:r>
                    <m:r>
                      <a:rPr lang="en-US" i="1" baseline="-25000" dirty="0">
                        <a:latin typeface="Cambria Math" panose="02040503050406030204" pitchFamily="18" charset="0"/>
                      </a:rPr>
                      <m:t>1</m:t>
                    </m:r>
                  </m:oMath>
                </a14:m>
                <a:r>
                  <a:rPr lang="en-US" dirty="0"/>
                  <a:t>,  what are the </a:t>
                </a:r>
                <a:r>
                  <a:rPr lang="en-US" dirty="0">
                    <a:solidFill>
                      <a:srgbClr val="FF0000"/>
                    </a:solidFill>
                  </a:rPr>
                  <a:t>normality scores</a:t>
                </a:r>
                <a:r>
                  <a:rPr lang="en-US" dirty="0"/>
                  <a:t> for nodes in </a:t>
                </a:r>
                <a14:m>
                  <m:oMath xmlns:m="http://schemas.openxmlformats.org/officeDocument/2006/math">
                    <m:r>
                      <a:rPr lang="en-US" i="1" dirty="0" smtClean="0">
                        <a:latin typeface="Cambria Math" panose="02040503050406030204" pitchFamily="18" charset="0"/>
                      </a:rPr>
                      <m:t>𝑉</m:t>
                    </m:r>
                    <m:r>
                      <a:rPr lang="en-US" i="1" baseline="-25000" dirty="0">
                        <a:latin typeface="Cambria Math" panose="02040503050406030204" pitchFamily="18" charset="0"/>
                      </a:rPr>
                      <m:t>2</m:t>
                    </m:r>
                  </m:oMath>
                </a14:m>
                <a:r>
                  <a:rPr lang="en-US" dirty="0"/>
                  <a:t> that link to </a:t>
                </a:r>
                <a14:m>
                  <m:oMath xmlns:m="http://schemas.openxmlformats.org/officeDocument/2006/math">
                    <m:r>
                      <a:rPr lang="en-US" i="1" dirty="0" smtClean="0">
                        <a:latin typeface="Cambria Math" panose="02040503050406030204" pitchFamily="18" charset="0"/>
                      </a:rPr>
                      <m:t>𝑎</m:t>
                    </m:r>
                  </m:oMath>
                </a14:m>
                <a:r>
                  <a:rPr lang="en-US" dirty="0" smtClean="0"/>
                  <a:t>? </a:t>
                </a:r>
                <a:endParaRPr lang="en-US" dirty="0"/>
              </a:p>
              <a:p>
                <a:pPr>
                  <a:buFontTx/>
                  <a:buNone/>
                </a:pPr>
                <a:endParaRPr lang="en-US" sz="2800" dirty="0"/>
              </a:p>
            </p:txBody>
          </p:sp>
        </mc:Choice>
        <mc:Fallback>
          <p:sp>
            <p:nvSpPr>
              <p:cNvPr id="5127" name="Rectangle 7"/>
              <p:cNvSpPr>
                <a:spLocks noGrp="1" noRot="1" noChangeAspect="1" noMove="1" noResize="1" noEditPoints="1" noAdjustHandles="1" noChangeArrowheads="1" noChangeShapeType="1" noTextEdit="1"/>
              </p:cNvSpPr>
              <p:nvPr>
                <p:ph type="body" sz="half" idx="4294967295"/>
              </p:nvPr>
            </p:nvSpPr>
            <p:spPr>
              <a:xfrm>
                <a:off x="660400" y="1196975"/>
                <a:ext cx="5740400" cy="4724400"/>
              </a:xfrm>
              <a:blipFill rotWithShape="0">
                <a:blip r:embed="rId5"/>
                <a:stretch>
                  <a:fillRect l="-1911" t="-2065" r="-3291" b="-2323"/>
                </a:stretch>
              </a:blipFill>
            </p:spPr>
            <p:txBody>
              <a:bodyPr/>
              <a:lstStyle/>
              <a:p>
                <a:r>
                  <a:rPr lang="en-US">
                    <a:noFill/>
                  </a:rPr>
                  <a:t> </a:t>
                </a:r>
              </a:p>
            </p:txBody>
          </p:sp>
        </mc:Fallback>
      </mc:AlternateContent>
      <p:sp>
        <p:nvSpPr>
          <p:cNvPr id="7" name="TextBox 6"/>
          <p:cNvSpPr txBox="1"/>
          <p:nvPr/>
        </p:nvSpPr>
        <p:spPr>
          <a:xfrm>
            <a:off x="7162800" y="11668"/>
            <a:ext cx="1917897" cy="369332"/>
          </a:xfrm>
          <a:prstGeom prst="rect">
            <a:avLst/>
          </a:prstGeom>
          <a:noFill/>
        </p:spPr>
        <p:txBody>
          <a:bodyPr wrap="none" rtlCol="0">
            <a:spAutoFit/>
          </a:bodyPr>
          <a:lstStyle/>
          <a:p>
            <a:r>
              <a:rPr lang="en-US" dirty="0" smtClean="0">
                <a:solidFill>
                  <a:schemeClr val="accent6">
                    <a:lumMod val="75000"/>
                  </a:schemeClr>
                </a:solidFill>
              </a:rPr>
              <a:t>Sun et al, ICDM’05</a:t>
            </a:r>
            <a:endParaRPr lang="en-US" dirty="0">
              <a:solidFill>
                <a:schemeClr val="accent6">
                  <a:lumMod val="75000"/>
                </a:schemeClr>
              </a:solidFill>
            </a:endParaRPr>
          </a:p>
        </p:txBody>
      </p:sp>
      <p:sp>
        <p:nvSpPr>
          <p:cNvPr id="2" name="Footer Placeholder 1"/>
          <p:cNvSpPr>
            <a:spLocks noGrp="1"/>
          </p:cNvSpPr>
          <p:nvPr>
            <p:ph type="ftr" sz="quarter" idx="3"/>
          </p:nvPr>
        </p:nvSpPr>
        <p:spPr/>
        <p:txBody>
          <a:bodyPr/>
          <a:lstStyle/>
          <a:p>
            <a:r>
              <a:rPr lang="en-US" smtClean="0"/>
              <a:t>gmanish@microsoft.com, jing@buffalo.edu, charu@us.ibm.com, hanj@cs.uiuc.edu</a:t>
            </a:r>
            <a:endParaRPr lang="en-US" dirty="0"/>
          </a:p>
        </p:txBody>
      </p:sp>
    </p:spTree>
    <p:extLst>
      <p:ext uri="{BB962C8B-B14F-4D97-AF65-F5344CB8AC3E}">
        <p14:creationId xmlns:p14="http://schemas.microsoft.com/office/powerpoint/2010/main" val="154642492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2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Application S</a:t>
            </a:r>
            <a:r>
              <a:rPr lang="en-US" dirty="0" smtClean="0"/>
              <a:t>ettings for </a:t>
            </a:r>
            <a:r>
              <a:rPr lang="en-US" dirty="0"/>
              <a:t>Bipartite Graphs</a:t>
            </a:r>
          </a:p>
        </p:txBody>
      </p:sp>
      <p:sp>
        <p:nvSpPr>
          <p:cNvPr id="3" name="Slide Number Placeholder 2"/>
          <p:cNvSpPr>
            <a:spLocks noGrp="1"/>
          </p:cNvSpPr>
          <p:nvPr>
            <p:ph type="sldNum" sz="quarter" idx="12"/>
          </p:nvPr>
        </p:nvSpPr>
        <p:spPr/>
        <p:txBody>
          <a:bodyPr/>
          <a:lstStyle/>
          <a:p>
            <a:fld id="{8D4A95AB-7B14-4CE2-8EF6-8DDF97F0F3DA}" type="slidenum">
              <a:rPr lang="en-US" smtClean="0"/>
              <a:pPr/>
              <a:t>36</a:t>
            </a:fld>
            <a:endParaRPr lang="en-US"/>
          </a:p>
        </p:txBody>
      </p:sp>
      <p:sp>
        <p:nvSpPr>
          <p:cNvPr id="4" name="Content Placeholder 3"/>
          <p:cNvSpPr>
            <a:spLocks noGrp="1"/>
          </p:cNvSpPr>
          <p:nvPr>
            <p:ph idx="13"/>
          </p:nvPr>
        </p:nvSpPr>
        <p:spPr>
          <a:xfrm>
            <a:off x="457200" y="1371600"/>
            <a:ext cx="6850422" cy="4754563"/>
          </a:xfrm>
        </p:spPr>
        <p:txBody>
          <a:bodyPr>
            <a:normAutofit lnSpcReduction="10000"/>
          </a:bodyPr>
          <a:lstStyle/>
          <a:p>
            <a:r>
              <a:rPr lang="en-US" dirty="0" smtClean="0">
                <a:solidFill>
                  <a:srgbClr val="00B0F0"/>
                </a:solidFill>
              </a:rPr>
              <a:t>Publication </a:t>
            </a:r>
            <a:r>
              <a:rPr lang="en-US" dirty="0">
                <a:solidFill>
                  <a:srgbClr val="00B0F0"/>
                </a:solidFill>
              </a:rPr>
              <a:t>network</a:t>
            </a:r>
          </a:p>
          <a:p>
            <a:pPr lvl="1"/>
            <a:r>
              <a:rPr lang="en-US" dirty="0"/>
              <a:t>(similar) </a:t>
            </a:r>
            <a:r>
              <a:rPr lang="en-US" dirty="0">
                <a:solidFill>
                  <a:srgbClr val="00B050"/>
                </a:solidFill>
              </a:rPr>
              <a:t>authors</a:t>
            </a:r>
            <a:r>
              <a:rPr lang="en-US" dirty="0"/>
              <a:t> vs. (unusual) </a:t>
            </a:r>
            <a:r>
              <a:rPr lang="en-US" dirty="0">
                <a:solidFill>
                  <a:srgbClr val="FF0000"/>
                </a:solidFill>
              </a:rPr>
              <a:t>papers</a:t>
            </a:r>
          </a:p>
          <a:p>
            <a:r>
              <a:rPr lang="en-US" dirty="0">
                <a:solidFill>
                  <a:srgbClr val="00B0F0"/>
                </a:solidFill>
              </a:rPr>
              <a:t>P2P network</a:t>
            </a:r>
          </a:p>
          <a:p>
            <a:pPr lvl="1"/>
            <a:r>
              <a:rPr lang="en-US" dirty="0"/>
              <a:t>(similar) </a:t>
            </a:r>
            <a:r>
              <a:rPr lang="en-US" dirty="0">
                <a:solidFill>
                  <a:srgbClr val="00B050"/>
                </a:solidFill>
              </a:rPr>
              <a:t>users</a:t>
            </a:r>
            <a:r>
              <a:rPr lang="en-US" dirty="0"/>
              <a:t> vs. (“cross-border”) </a:t>
            </a:r>
            <a:r>
              <a:rPr lang="en-US" dirty="0">
                <a:solidFill>
                  <a:srgbClr val="FF0000"/>
                </a:solidFill>
              </a:rPr>
              <a:t>files</a:t>
            </a:r>
          </a:p>
          <a:p>
            <a:r>
              <a:rPr lang="en-US" dirty="0">
                <a:solidFill>
                  <a:srgbClr val="00B0F0"/>
                </a:solidFill>
              </a:rPr>
              <a:t>Financial trading network</a:t>
            </a:r>
          </a:p>
          <a:p>
            <a:pPr lvl="1"/>
            <a:r>
              <a:rPr lang="en-US" dirty="0"/>
              <a:t>(similar) </a:t>
            </a:r>
            <a:r>
              <a:rPr lang="en-US" dirty="0">
                <a:solidFill>
                  <a:srgbClr val="00B050"/>
                </a:solidFill>
              </a:rPr>
              <a:t>stocks</a:t>
            </a:r>
            <a:r>
              <a:rPr lang="en-US" dirty="0"/>
              <a:t> vs. (cross-sector) </a:t>
            </a:r>
            <a:r>
              <a:rPr lang="en-US" dirty="0">
                <a:solidFill>
                  <a:srgbClr val="FF0000"/>
                </a:solidFill>
              </a:rPr>
              <a:t>traders</a:t>
            </a:r>
          </a:p>
          <a:p>
            <a:r>
              <a:rPr lang="en-US" dirty="0">
                <a:solidFill>
                  <a:srgbClr val="00B0F0"/>
                </a:solidFill>
              </a:rPr>
              <a:t>Collaborative filtering</a:t>
            </a:r>
          </a:p>
          <a:p>
            <a:pPr lvl="1"/>
            <a:r>
              <a:rPr lang="en-US" dirty="0"/>
              <a:t>(similar) </a:t>
            </a:r>
            <a:r>
              <a:rPr lang="en-US" dirty="0">
                <a:solidFill>
                  <a:srgbClr val="00B050"/>
                </a:solidFill>
              </a:rPr>
              <a:t>users</a:t>
            </a:r>
            <a:r>
              <a:rPr lang="en-US" dirty="0"/>
              <a:t> vs. (“cross-border”) </a:t>
            </a:r>
            <a:r>
              <a:rPr lang="en-US" dirty="0">
                <a:solidFill>
                  <a:srgbClr val="FF0000"/>
                </a:solidFill>
              </a:rPr>
              <a:t>products</a:t>
            </a:r>
          </a:p>
        </p:txBody>
      </p:sp>
      <p:sp>
        <p:nvSpPr>
          <p:cNvPr id="5" name="Footer Placeholder 4"/>
          <p:cNvSpPr>
            <a:spLocks noGrp="1"/>
          </p:cNvSpPr>
          <p:nvPr>
            <p:ph type="ftr" sz="quarter" idx="3"/>
          </p:nvPr>
        </p:nvSpPr>
        <p:spPr/>
        <p:txBody>
          <a:bodyPr/>
          <a:lstStyle/>
          <a:p>
            <a:r>
              <a:rPr lang="en-US" smtClean="0"/>
              <a:t>gmanish@microsoft.com, jing@buffalo.edu, charu@us.ibm.com, hanj@cs.uiuc.edu</a:t>
            </a:r>
            <a:endParaRPr lang="en-US" dirty="0"/>
          </a:p>
        </p:txBody>
      </p:sp>
      <p:pic>
        <p:nvPicPr>
          <p:cNvPr id="6" name="Picture 4" descr="bipartit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rot="5400000">
            <a:off x="5727244" y="2936738"/>
            <a:ext cx="4387534" cy="122677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407219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normAutofit/>
          </a:bodyPr>
          <a:lstStyle/>
          <a:p>
            <a:r>
              <a:rPr lang="en-US" dirty="0"/>
              <a:t>Neighborhood </a:t>
            </a:r>
            <a:r>
              <a:rPr lang="en-US" dirty="0" smtClean="0"/>
              <a:t>Formation on Bipartite Graphs</a:t>
            </a:r>
            <a:endParaRPr lang="en-US" dirty="0"/>
          </a:p>
        </p:txBody>
      </p:sp>
      <p:sp>
        <p:nvSpPr>
          <p:cNvPr id="49" name="Slide Number Placeholder 48"/>
          <p:cNvSpPr>
            <a:spLocks noGrp="1"/>
          </p:cNvSpPr>
          <p:nvPr>
            <p:ph type="sldNum" sz="quarter" idx="12"/>
          </p:nvPr>
        </p:nvSpPr>
        <p:spPr/>
        <p:txBody>
          <a:bodyPr/>
          <a:lstStyle/>
          <a:p>
            <a:fld id="{0B6C6F25-65CC-44C4-84C0-031B611C66FD}" type="slidenum">
              <a:rPr lang="en-US"/>
              <a:pPr/>
              <a:t>37</a:t>
            </a:fld>
            <a:endParaRPr lang="en-US"/>
          </a:p>
        </p:txBody>
      </p:sp>
      <mc:AlternateContent xmlns:mc="http://schemas.openxmlformats.org/markup-compatibility/2006">
        <mc:Choice xmlns:a14="http://schemas.microsoft.com/office/drawing/2010/main" Requires="a14">
          <p:sp>
            <p:nvSpPr>
              <p:cNvPr id="75779" name="Rectangle 3"/>
              <p:cNvSpPr>
                <a:spLocks noGrp="1" noChangeArrowheads="1"/>
              </p:cNvSpPr>
              <p:nvPr>
                <p:ph idx="13"/>
              </p:nvPr>
            </p:nvSpPr>
            <p:spPr>
              <a:xfrm>
                <a:off x="457200" y="1371600"/>
                <a:ext cx="5986462" cy="4754563"/>
              </a:xfrm>
            </p:spPr>
            <p:txBody>
              <a:bodyPr/>
              <a:lstStyle/>
              <a:p>
                <a:pPr>
                  <a:buFontTx/>
                  <a:buNone/>
                </a:pPr>
                <a:r>
                  <a:rPr lang="en-US" sz="2800" dirty="0">
                    <a:solidFill>
                      <a:srgbClr val="00B0F0"/>
                    </a:solidFill>
                  </a:rPr>
                  <a:t>Input</a:t>
                </a:r>
                <a:r>
                  <a:rPr lang="en-US" sz="2800" dirty="0"/>
                  <a:t>: a graph </a:t>
                </a:r>
                <a14:m>
                  <m:oMath xmlns:m="http://schemas.openxmlformats.org/officeDocument/2006/math">
                    <m:r>
                      <a:rPr lang="en-US" sz="2800" i="1" dirty="0" smtClean="0">
                        <a:latin typeface="Cambria Math" panose="02040503050406030204" pitchFamily="18" charset="0"/>
                      </a:rPr>
                      <m:t>𝐺</m:t>
                    </m:r>
                  </m:oMath>
                </a14:m>
                <a:r>
                  <a:rPr lang="en-US" sz="2800" dirty="0"/>
                  <a:t> and a query node </a:t>
                </a:r>
                <a14:m>
                  <m:oMath xmlns:m="http://schemas.openxmlformats.org/officeDocument/2006/math">
                    <m:r>
                      <a:rPr lang="en-US" sz="2800" i="1" dirty="0" smtClean="0">
                        <a:latin typeface="Cambria Math" panose="02040503050406030204" pitchFamily="18" charset="0"/>
                      </a:rPr>
                      <m:t>𝑞</m:t>
                    </m:r>
                  </m:oMath>
                </a14:m>
                <a:endParaRPr lang="en-US" sz="2800" i="1" dirty="0"/>
              </a:p>
              <a:p>
                <a:pPr>
                  <a:buFontTx/>
                  <a:buNone/>
                </a:pPr>
                <a:r>
                  <a:rPr lang="en-US" sz="2800" dirty="0">
                    <a:solidFill>
                      <a:srgbClr val="00B0F0"/>
                    </a:solidFill>
                  </a:rPr>
                  <a:t>Output</a:t>
                </a:r>
                <a:r>
                  <a:rPr lang="en-US" sz="2800" dirty="0"/>
                  <a:t>: relevance scores to </a:t>
                </a:r>
                <a14:m>
                  <m:oMath xmlns:m="http://schemas.openxmlformats.org/officeDocument/2006/math">
                    <m:r>
                      <a:rPr lang="en-US" sz="2800" i="1" dirty="0" smtClean="0">
                        <a:latin typeface="Cambria Math" panose="02040503050406030204" pitchFamily="18" charset="0"/>
                      </a:rPr>
                      <m:t>𝑞</m:t>
                    </m:r>
                  </m:oMath>
                </a14:m>
                <a:endParaRPr lang="en-US" dirty="0"/>
              </a:p>
              <a:p>
                <a:r>
                  <a:rPr lang="en-US" dirty="0">
                    <a:solidFill>
                      <a:srgbClr val="00B050"/>
                    </a:solidFill>
                  </a:rPr>
                  <a:t>R</a:t>
                </a:r>
                <a:r>
                  <a:rPr lang="en-US" dirty="0" smtClean="0">
                    <a:solidFill>
                      <a:srgbClr val="00B050"/>
                    </a:solidFill>
                  </a:rPr>
                  <a:t>andom-walk </a:t>
                </a:r>
                <a:r>
                  <a:rPr lang="en-US" dirty="0">
                    <a:solidFill>
                      <a:srgbClr val="00B050"/>
                    </a:solidFill>
                  </a:rPr>
                  <a:t>with restart </a:t>
                </a:r>
                <a:r>
                  <a:rPr lang="en-US" dirty="0"/>
                  <a:t>from </a:t>
                </a:r>
                <a14:m>
                  <m:oMath xmlns:m="http://schemas.openxmlformats.org/officeDocument/2006/math">
                    <m:r>
                      <a:rPr lang="en-US" i="1" dirty="0" smtClean="0">
                        <a:latin typeface="Cambria Math" panose="02040503050406030204" pitchFamily="18" charset="0"/>
                      </a:rPr>
                      <m:t>𝑞</m:t>
                    </m:r>
                  </m:oMath>
                </a14:m>
                <a:r>
                  <a:rPr lang="en-US" i="1" dirty="0"/>
                  <a:t> </a:t>
                </a:r>
                <a:r>
                  <a:rPr lang="en-US" dirty="0"/>
                  <a:t>in </a:t>
                </a:r>
                <a14:m>
                  <m:oMath xmlns:m="http://schemas.openxmlformats.org/officeDocument/2006/math">
                    <m:r>
                      <a:rPr lang="en-US" i="1" dirty="0" smtClean="0">
                        <a:latin typeface="Cambria Math" panose="02040503050406030204" pitchFamily="18" charset="0"/>
                      </a:rPr>
                      <m:t>𝑉</m:t>
                    </m:r>
                    <m:r>
                      <a:rPr lang="en-US" i="1" baseline="-25000" dirty="0">
                        <a:latin typeface="Cambria Math" panose="02040503050406030204" pitchFamily="18" charset="0"/>
                      </a:rPr>
                      <m:t>1</m:t>
                    </m:r>
                  </m:oMath>
                </a14:m>
                <a:endParaRPr lang="en-US" baseline="-25000" dirty="0"/>
              </a:p>
              <a:p>
                <a:r>
                  <a:rPr lang="en-US" dirty="0"/>
                  <a:t>R</a:t>
                </a:r>
                <a:r>
                  <a:rPr lang="en-US" dirty="0" smtClean="0"/>
                  <a:t>ecord </a:t>
                </a:r>
                <a:r>
                  <a:rPr lang="en-US" dirty="0"/>
                  <a:t>the </a:t>
                </a:r>
                <a:r>
                  <a:rPr lang="en-US" dirty="0">
                    <a:solidFill>
                      <a:srgbClr val="7030A0"/>
                    </a:solidFill>
                  </a:rPr>
                  <a:t>probability visiting each node</a:t>
                </a:r>
                <a:r>
                  <a:rPr lang="en-US" dirty="0"/>
                  <a:t> in </a:t>
                </a:r>
                <a14:m>
                  <m:oMath xmlns:m="http://schemas.openxmlformats.org/officeDocument/2006/math">
                    <m:r>
                      <a:rPr lang="en-US" i="1" dirty="0" smtClean="0">
                        <a:latin typeface="Cambria Math" panose="02040503050406030204" pitchFamily="18" charset="0"/>
                      </a:rPr>
                      <m:t>𝑉</m:t>
                    </m:r>
                    <m:r>
                      <a:rPr lang="en-US" i="1" baseline="-25000" dirty="0">
                        <a:latin typeface="Cambria Math" panose="02040503050406030204" pitchFamily="18" charset="0"/>
                      </a:rPr>
                      <m:t>1</m:t>
                    </m:r>
                  </m:oMath>
                </a14:m>
                <a:endParaRPr lang="en-US" dirty="0"/>
              </a:p>
              <a:p>
                <a:r>
                  <a:rPr lang="en-US" dirty="0"/>
                  <a:t>T</a:t>
                </a:r>
                <a:r>
                  <a:rPr lang="en-US" dirty="0" smtClean="0"/>
                  <a:t>he </a:t>
                </a:r>
                <a:r>
                  <a:rPr lang="en-US" dirty="0"/>
                  <a:t>nodes with higher probability are the </a:t>
                </a:r>
                <a:r>
                  <a:rPr lang="en-US" dirty="0">
                    <a:solidFill>
                      <a:srgbClr val="FFC000"/>
                    </a:solidFill>
                  </a:rPr>
                  <a:t>neighbors</a:t>
                </a:r>
              </a:p>
              <a:p>
                <a:endParaRPr lang="en-US" dirty="0"/>
              </a:p>
              <a:p>
                <a:endParaRPr lang="en-US" dirty="0"/>
              </a:p>
              <a:p>
                <a:endParaRPr lang="en-US" dirty="0"/>
              </a:p>
            </p:txBody>
          </p:sp>
        </mc:Choice>
        <mc:Fallback>
          <p:sp>
            <p:nvSpPr>
              <p:cNvPr id="75779" name="Rectangle 3"/>
              <p:cNvSpPr>
                <a:spLocks noGrp="1" noRot="1" noChangeAspect="1" noMove="1" noResize="1" noEditPoints="1" noAdjustHandles="1" noChangeArrowheads="1" noChangeShapeType="1" noTextEdit="1"/>
              </p:cNvSpPr>
              <p:nvPr>
                <p:ph idx="13"/>
              </p:nvPr>
            </p:nvSpPr>
            <p:spPr>
              <a:xfrm>
                <a:off x="457200" y="1371600"/>
                <a:ext cx="5986462" cy="4754563"/>
              </a:xfrm>
              <a:blipFill rotWithShape="0">
                <a:blip r:embed="rId3"/>
                <a:stretch>
                  <a:fillRect l="-2342" t="-1154"/>
                </a:stretch>
              </a:blipFill>
            </p:spPr>
            <p:txBody>
              <a:bodyPr/>
              <a:lstStyle/>
              <a:p>
                <a:r>
                  <a:rPr lang="en-US">
                    <a:noFill/>
                  </a:rPr>
                  <a:t> </a:t>
                </a:r>
              </a:p>
            </p:txBody>
          </p:sp>
        </mc:Fallback>
      </mc:AlternateContent>
      <p:grpSp>
        <p:nvGrpSpPr>
          <p:cNvPr id="75787" name="Group 11"/>
          <p:cNvGrpSpPr>
            <a:grpSpLocks/>
          </p:cNvGrpSpPr>
          <p:nvPr/>
        </p:nvGrpSpPr>
        <p:grpSpPr bwMode="auto">
          <a:xfrm>
            <a:off x="7164388" y="1916113"/>
            <a:ext cx="1441450" cy="2979737"/>
            <a:chOff x="4195" y="1207"/>
            <a:chExt cx="908" cy="1877"/>
          </a:xfrm>
        </p:grpSpPr>
        <p:graphicFrame>
          <p:nvGraphicFramePr>
            <p:cNvPr id="75788" name="Object 12"/>
            <p:cNvGraphicFramePr>
              <a:graphicFrameLocks noChangeAspect="1"/>
            </p:cNvGraphicFramePr>
            <p:nvPr/>
          </p:nvGraphicFramePr>
          <p:xfrm>
            <a:off x="4195" y="1706"/>
            <a:ext cx="192" cy="198"/>
          </p:xfrm>
          <a:graphic>
            <a:graphicData uri="http://schemas.openxmlformats.org/presentationml/2006/ole">
              <mc:AlternateContent xmlns:mc="http://schemas.openxmlformats.org/markup-compatibility/2006">
                <mc:Choice xmlns:v="urn:schemas-microsoft-com:vml" Requires="v">
                  <p:oleObj spid="_x0000_s16220" name="Photo Editor Photo" r:id="rId4" imgW="304923" imgH="314286" progId="MSPhotoEd.3">
                    <p:embed/>
                  </p:oleObj>
                </mc:Choice>
                <mc:Fallback>
                  <p:oleObj name="Photo Editor Photo" r:id="rId4" imgW="304923" imgH="314286"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5" y="1706"/>
                          <a:ext cx="192" cy="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5789" name="Object 13"/>
            <p:cNvGraphicFramePr>
              <a:graphicFrameLocks noChangeAspect="1"/>
            </p:cNvGraphicFramePr>
            <p:nvPr/>
          </p:nvGraphicFramePr>
          <p:xfrm>
            <a:off x="4195" y="1207"/>
            <a:ext cx="198" cy="192"/>
          </p:xfrm>
          <a:graphic>
            <a:graphicData uri="http://schemas.openxmlformats.org/presentationml/2006/ole">
              <mc:AlternateContent xmlns:mc="http://schemas.openxmlformats.org/markup-compatibility/2006">
                <mc:Choice xmlns:v="urn:schemas-microsoft-com:vml" Requires="v">
                  <p:oleObj spid="_x0000_s16221" name="Photo Editor Photo" r:id="rId6" imgW="314286" imgH="304923" progId="MSPhotoEd.3">
                    <p:embed/>
                  </p:oleObj>
                </mc:Choice>
                <mc:Fallback>
                  <p:oleObj name="Photo Editor Photo" r:id="rId6" imgW="314286" imgH="304923" progId="MSPhotoEd.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5" y="1207"/>
                          <a:ext cx="19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5790" name="Object 14"/>
            <p:cNvGraphicFramePr>
              <a:graphicFrameLocks noChangeAspect="1"/>
            </p:cNvGraphicFramePr>
            <p:nvPr/>
          </p:nvGraphicFramePr>
          <p:xfrm>
            <a:off x="4195" y="1434"/>
            <a:ext cx="186" cy="210"/>
          </p:xfrm>
          <a:graphic>
            <a:graphicData uri="http://schemas.openxmlformats.org/presentationml/2006/ole">
              <mc:AlternateContent xmlns:mc="http://schemas.openxmlformats.org/markup-compatibility/2006">
                <mc:Choice xmlns:v="urn:schemas-microsoft-com:vml" Requires="v">
                  <p:oleObj spid="_x0000_s16222" name="Photo Editor Photo" r:id="rId8" imgW="295238" imgH="333333" progId="MSPhotoEd.3">
                    <p:embed/>
                  </p:oleObj>
                </mc:Choice>
                <mc:Fallback>
                  <p:oleObj name="Photo Editor Photo" r:id="rId8" imgW="295238" imgH="333333" progId="MSPhotoEd.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95" y="1434"/>
                          <a:ext cx="186"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5791" name="Object 15"/>
            <p:cNvGraphicFramePr>
              <a:graphicFrameLocks noChangeAspect="1"/>
            </p:cNvGraphicFramePr>
            <p:nvPr/>
          </p:nvGraphicFramePr>
          <p:xfrm>
            <a:off x="4214" y="2206"/>
            <a:ext cx="144" cy="204"/>
          </p:xfrm>
          <a:graphic>
            <a:graphicData uri="http://schemas.openxmlformats.org/presentationml/2006/ole">
              <mc:AlternateContent xmlns:mc="http://schemas.openxmlformats.org/markup-compatibility/2006">
                <mc:Choice xmlns:v="urn:schemas-microsoft-com:vml" Requires="v">
                  <p:oleObj spid="_x0000_s16223" name="Photo Editor Photo" r:id="rId10" imgW="228571" imgH="323981" progId="MSPhotoEd.3">
                    <p:embed/>
                  </p:oleObj>
                </mc:Choice>
                <mc:Fallback>
                  <p:oleObj name="Photo Editor Photo" r:id="rId10" imgW="228571" imgH="323981" progId="MSPhotoEd.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14" y="2206"/>
                          <a:ext cx="144" cy="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5792" name="Object 16"/>
            <p:cNvGraphicFramePr>
              <a:graphicFrameLocks noChangeAspect="1"/>
            </p:cNvGraphicFramePr>
            <p:nvPr/>
          </p:nvGraphicFramePr>
          <p:xfrm>
            <a:off x="4214" y="2433"/>
            <a:ext cx="150" cy="192"/>
          </p:xfrm>
          <a:graphic>
            <a:graphicData uri="http://schemas.openxmlformats.org/presentationml/2006/ole">
              <mc:AlternateContent xmlns:mc="http://schemas.openxmlformats.org/markup-compatibility/2006">
                <mc:Choice xmlns:v="urn:schemas-microsoft-com:vml" Requires="v">
                  <p:oleObj spid="_x0000_s16224" name="Photo Editor Photo" r:id="rId12" imgW="237969" imgH="304923" progId="MSPhotoEd.3">
                    <p:embed/>
                  </p:oleObj>
                </mc:Choice>
                <mc:Fallback>
                  <p:oleObj name="Photo Editor Photo" r:id="rId12" imgW="237969" imgH="304923" progId="MSPhotoEd.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14" y="2433"/>
                          <a:ext cx="15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5793" name="Object 17"/>
            <p:cNvGraphicFramePr>
              <a:graphicFrameLocks noChangeAspect="1"/>
            </p:cNvGraphicFramePr>
            <p:nvPr/>
          </p:nvGraphicFramePr>
          <p:xfrm>
            <a:off x="4214" y="2886"/>
            <a:ext cx="150" cy="198"/>
          </p:xfrm>
          <a:graphic>
            <a:graphicData uri="http://schemas.openxmlformats.org/presentationml/2006/ole">
              <mc:AlternateContent xmlns:mc="http://schemas.openxmlformats.org/markup-compatibility/2006">
                <mc:Choice xmlns:v="urn:schemas-microsoft-com:vml" Requires="v">
                  <p:oleObj spid="_x0000_s16225" name="Photo Editor Photo" r:id="rId14" imgW="237969" imgH="314286" progId="MSPhotoEd.3">
                    <p:embed/>
                  </p:oleObj>
                </mc:Choice>
                <mc:Fallback>
                  <p:oleObj name="Photo Editor Photo" r:id="rId14" imgW="237969" imgH="314286" progId="MSPhotoEd.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14" y="2886"/>
                          <a:ext cx="150" cy="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5794" name="Object 18"/>
            <p:cNvGraphicFramePr>
              <a:graphicFrameLocks noChangeAspect="1"/>
            </p:cNvGraphicFramePr>
            <p:nvPr/>
          </p:nvGraphicFramePr>
          <p:xfrm>
            <a:off x="4214" y="2659"/>
            <a:ext cx="150" cy="186"/>
          </p:xfrm>
          <a:graphic>
            <a:graphicData uri="http://schemas.openxmlformats.org/presentationml/2006/ole">
              <mc:AlternateContent xmlns:mc="http://schemas.openxmlformats.org/markup-compatibility/2006">
                <mc:Choice xmlns:v="urn:schemas-microsoft-com:vml" Requires="v">
                  <p:oleObj spid="_x0000_s16226" name="Photo Editor Photo" r:id="rId16" imgW="237969" imgH="295238" progId="MSPhotoEd.3">
                    <p:embed/>
                  </p:oleObj>
                </mc:Choice>
                <mc:Fallback>
                  <p:oleObj name="Photo Editor Photo" r:id="rId16" imgW="237969" imgH="295238" progId="MSPhotoEd.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214" y="2659"/>
                          <a:ext cx="150" cy="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5795" name="Oval 19"/>
            <p:cNvSpPr>
              <a:spLocks noChangeArrowheads="1"/>
            </p:cNvSpPr>
            <p:nvPr/>
          </p:nvSpPr>
          <p:spPr bwMode="auto">
            <a:xfrm>
              <a:off x="4967" y="1389"/>
              <a:ext cx="136" cy="136"/>
            </a:xfrm>
            <a:prstGeom prst="ellipse">
              <a:avLst/>
            </a:prstGeom>
            <a:gradFill rotWithShape="1">
              <a:gsLst>
                <a:gs pos="0">
                  <a:srgbClr val="FFFF99"/>
                </a:gs>
                <a:gs pos="100000">
                  <a:schemeClr val="tx1"/>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96" name="Oval 20"/>
            <p:cNvSpPr>
              <a:spLocks noChangeArrowheads="1"/>
            </p:cNvSpPr>
            <p:nvPr/>
          </p:nvSpPr>
          <p:spPr bwMode="auto">
            <a:xfrm>
              <a:off x="4967" y="1706"/>
              <a:ext cx="136" cy="136"/>
            </a:xfrm>
            <a:prstGeom prst="ellipse">
              <a:avLst/>
            </a:prstGeom>
            <a:gradFill rotWithShape="1">
              <a:gsLst>
                <a:gs pos="0">
                  <a:srgbClr val="FFFF99"/>
                </a:gs>
                <a:gs pos="100000">
                  <a:schemeClr val="tx1"/>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97" name="Oval 21"/>
            <p:cNvSpPr>
              <a:spLocks noChangeArrowheads="1"/>
            </p:cNvSpPr>
            <p:nvPr/>
          </p:nvSpPr>
          <p:spPr bwMode="auto">
            <a:xfrm>
              <a:off x="4967" y="2024"/>
              <a:ext cx="136" cy="136"/>
            </a:xfrm>
            <a:prstGeom prst="ellipse">
              <a:avLst/>
            </a:prstGeom>
            <a:gradFill rotWithShape="1">
              <a:gsLst>
                <a:gs pos="0">
                  <a:srgbClr val="FFFF99"/>
                </a:gs>
                <a:gs pos="100000">
                  <a:schemeClr val="tx1"/>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98" name="Oval 22"/>
            <p:cNvSpPr>
              <a:spLocks noChangeArrowheads="1"/>
            </p:cNvSpPr>
            <p:nvPr/>
          </p:nvSpPr>
          <p:spPr bwMode="auto">
            <a:xfrm>
              <a:off x="4967" y="2341"/>
              <a:ext cx="136" cy="136"/>
            </a:xfrm>
            <a:prstGeom prst="ellipse">
              <a:avLst/>
            </a:prstGeom>
            <a:gradFill rotWithShape="1">
              <a:gsLst>
                <a:gs pos="0">
                  <a:srgbClr val="FFFF99"/>
                </a:gs>
                <a:gs pos="100000">
                  <a:schemeClr val="tx1"/>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799" name="Oval 23"/>
            <p:cNvSpPr>
              <a:spLocks noChangeArrowheads="1"/>
            </p:cNvSpPr>
            <p:nvPr/>
          </p:nvSpPr>
          <p:spPr bwMode="auto">
            <a:xfrm>
              <a:off x="4967" y="2704"/>
              <a:ext cx="136" cy="136"/>
            </a:xfrm>
            <a:prstGeom prst="ellipse">
              <a:avLst/>
            </a:prstGeom>
            <a:gradFill rotWithShape="1">
              <a:gsLst>
                <a:gs pos="0">
                  <a:srgbClr val="FFFF99"/>
                </a:gs>
                <a:gs pos="100000">
                  <a:schemeClr val="tx1"/>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00" name="Line 24"/>
            <p:cNvSpPr>
              <a:spLocks noChangeShapeType="1"/>
            </p:cNvSpPr>
            <p:nvPr/>
          </p:nvSpPr>
          <p:spPr bwMode="auto">
            <a:xfrm flipV="1">
              <a:off x="4422" y="2795"/>
              <a:ext cx="545" cy="2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01" name="Line 25"/>
            <p:cNvSpPr>
              <a:spLocks noChangeShapeType="1"/>
            </p:cNvSpPr>
            <p:nvPr/>
          </p:nvSpPr>
          <p:spPr bwMode="auto">
            <a:xfrm>
              <a:off x="4422" y="2750"/>
              <a:ext cx="5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02" name="Line 26"/>
            <p:cNvSpPr>
              <a:spLocks noChangeShapeType="1"/>
            </p:cNvSpPr>
            <p:nvPr/>
          </p:nvSpPr>
          <p:spPr bwMode="auto">
            <a:xfrm flipV="1">
              <a:off x="4422" y="2432"/>
              <a:ext cx="545" cy="5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03" name="Line 27"/>
            <p:cNvSpPr>
              <a:spLocks noChangeShapeType="1"/>
            </p:cNvSpPr>
            <p:nvPr/>
          </p:nvSpPr>
          <p:spPr bwMode="auto">
            <a:xfrm>
              <a:off x="4377" y="2341"/>
              <a:ext cx="590" cy="4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04" name="Line 28"/>
            <p:cNvSpPr>
              <a:spLocks noChangeShapeType="1"/>
            </p:cNvSpPr>
            <p:nvPr/>
          </p:nvSpPr>
          <p:spPr bwMode="auto">
            <a:xfrm>
              <a:off x="4422" y="1797"/>
              <a:ext cx="590" cy="2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05" name="Line 29"/>
            <p:cNvSpPr>
              <a:spLocks noChangeShapeType="1"/>
            </p:cNvSpPr>
            <p:nvPr/>
          </p:nvSpPr>
          <p:spPr bwMode="auto">
            <a:xfrm flipV="1">
              <a:off x="4422" y="1752"/>
              <a:ext cx="545" cy="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06" name="Line 30"/>
            <p:cNvSpPr>
              <a:spLocks noChangeShapeType="1"/>
            </p:cNvSpPr>
            <p:nvPr/>
          </p:nvSpPr>
          <p:spPr bwMode="auto">
            <a:xfrm>
              <a:off x="4422" y="1570"/>
              <a:ext cx="545" cy="18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07" name="Line 31"/>
            <p:cNvSpPr>
              <a:spLocks noChangeShapeType="1"/>
            </p:cNvSpPr>
            <p:nvPr/>
          </p:nvSpPr>
          <p:spPr bwMode="auto">
            <a:xfrm>
              <a:off x="4422" y="1344"/>
              <a:ext cx="590" cy="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08" name="Line 32"/>
            <p:cNvSpPr>
              <a:spLocks noChangeShapeType="1"/>
            </p:cNvSpPr>
            <p:nvPr/>
          </p:nvSpPr>
          <p:spPr bwMode="auto">
            <a:xfrm>
              <a:off x="4422" y="1344"/>
              <a:ext cx="5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09" name="Line 33"/>
            <p:cNvSpPr>
              <a:spLocks noChangeShapeType="1"/>
            </p:cNvSpPr>
            <p:nvPr/>
          </p:nvSpPr>
          <p:spPr bwMode="auto">
            <a:xfrm flipV="1">
              <a:off x="4422" y="1480"/>
              <a:ext cx="545"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10" name="Line 34"/>
            <p:cNvSpPr>
              <a:spLocks noChangeShapeType="1"/>
            </p:cNvSpPr>
            <p:nvPr/>
          </p:nvSpPr>
          <p:spPr bwMode="auto">
            <a:xfrm flipV="1">
              <a:off x="4377" y="2432"/>
              <a:ext cx="590"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11" name="Line 35"/>
            <p:cNvSpPr>
              <a:spLocks noChangeShapeType="1"/>
            </p:cNvSpPr>
            <p:nvPr/>
          </p:nvSpPr>
          <p:spPr bwMode="auto">
            <a:xfrm flipV="1">
              <a:off x="4377" y="2115"/>
              <a:ext cx="59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812" name="Line 36"/>
            <p:cNvSpPr>
              <a:spLocks noChangeShapeType="1"/>
            </p:cNvSpPr>
            <p:nvPr/>
          </p:nvSpPr>
          <p:spPr bwMode="auto">
            <a:xfrm flipV="1">
              <a:off x="4422" y="1480"/>
              <a:ext cx="545" cy="31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5813" name="Rectangle 37"/>
          <p:cNvSpPr>
            <a:spLocks noChangeArrowheads="1"/>
          </p:cNvSpPr>
          <p:nvPr/>
        </p:nvSpPr>
        <p:spPr bwMode="auto">
          <a:xfrm>
            <a:off x="7092950" y="1844675"/>
            <a:ext cx="504825" cy="31686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latin typeface="Times New Roman" panose="02020603050405020304" pitchFamily="18" charset="0"/>
            </a:endParaRPr>
          </a:p>
        </p:txBody>
      </p:sp>
      <p:sp>
        <p:nvSpPr>
          <p:cNvPr id="75814" name="Text Box 38"/>
          <p:cNvSpPr txBox="1">
            <a:spLocks noChangeArrowheads="1"/>
          </p:cNvSpPr>
          <p:nvPr/>
        </p:nvSpPr>
        <p:spPr bwMode="auto">
          <a:xfrm>
            <a:off x="7092950" y="1484313"/>
            <a:ext cx="495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Times New Roman" panose="02020603050405020304" pitchFamily="18" charset="0"/>
              </a:rPr>
              <a:t>V1</a:t>
            </a:r>
          </a:p>
        </p:txBody>
      </p:sp>
      <p:sp>
        <p:nvSpPr>
          <p:cNvPr id="75815" name="Rectangle 39"/>
          <p:cNvSpPr>
            <a:spLocks noChangeArrowheads="1"/>
          </p:cNvSpPr>
          <p:nvPr/>
        </p:nvSpPr>
        <p:spPr bwMode="auto">
          <a:xfrm>
            <a:off x="8245475" y="1844675"/>
            <a:ext cx="504825" cy="31686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400">
              <a:latin typeface="Times New Roman" panose="02020603050405020304" pitchFamily="18" charset="0"/>
            </a:endParaRPr>
          </a:p>
        </p:txBody>
      </p:sp>
      <p:sp>
        <p:nvSpPr>
          <p:cNvPr id="75816" name="Text Box 40"/>
          <p:cNvSpPr txBox="1">
            <a:spLocks noChangeArrowheads="1"/>
          </p:cNvSpPr>
          <p:nvPr/>
        </p:nvSpPr>
        <p:spPr bwMode="auto">
          <a:xfrm>
            <a:off x="8245475" y="1484313"/>
            <a:ext cx="495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Times New Roman" panose="02020603050405020304" pitchFamily="18" charset="0"/>
              </a:rPr>
              <a:t>V2</a:t>
            </a:r>
          </a:p>
        </p:txBody>
      </p:sp>
      <p:sp>
        <p:nvSpPr>
          <p:cNvPr id="75817" name="AutoShape 41"/>
          <p:cNvSpPr>
            <a:spLocks noChangeArrowheads="1"/>
          </p:cNvSpPr>
          <p:nvPr/>
        </p:nvSpPr>
        <p:spPr bwMode="auto">
          <a:xfrm>
            <a:off x="6805613" y="2852738"/>
            <a:ext cx="287337" cy="144462"/>
          </a:xfrm>
          <a:prstGeom prst="rightArrow">
            <a:avLst>
              <a:gd name="adj1" fmla="val 50000"/>
              <a:gd name="adj2" fmla="val 4972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i="1">
                <a:latin typeface="Times New Roman" panose="02020603050405020304" pitchFamily="18" charset="0"/>
              </a:rPr>
              <a:t>q</a:t>
            </a:r>
          </a:p>
          <a:p>
            <a:pPr algn="ctr"/>
            <a:endParaRPr lang="en-US" sz="1600" b="1">
              <a:latin typeface="Times New Roman" panose="02020603050405020304" pitchFamily="18" charset="0"/>
            </a:endParaRPr>
          </a:p>
        </p:txBody>
      </p:sp>
      <p:grpSp>
        <p:nvGrpSpPr>
          <p:cNvPr id="75838" name="Group 62"/>
          <p:cNvGrpSpPr>
            <a:grpSpLocks/>
          </p:cNvGrpSpPr>
          <p:nvPr/>
        </p:nvGrpSpPr>
        <p:grpSpPr bwMode="auto">
          <a:xfrm>
            <a:off x="6516688" y="1844675"/>
            <a:ext cx="792162" cy="3133725"/>
            <a:chOff x="4105" y="1162"/>
            <a:chExt cx="499" cy="1974"/>
          </a:xfrm>
        </p:grpSpPr>
        <p:sp>
          <p:nvSpPr>
            <p:cNvPr id="75819" name="Text Box 43"/>
            <p:cNvSpPr txBox="1">
              <a:spLocks noChangeArrowheads="1"/>
            </p:cNvSpPr>
            <p:nvPr/>
          </p:nvSpPr>
          <p:spPr bwMode="auto">
            <a:xfrm>
              <a:off x="4241" y="1162"/>
              <a:ext cx="30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b="1">
                  <a:latin typeface="Times New Roman" panose="02020603050405020304" pitchFamily="18" charset="0"/>
                </a:rPr>
                <a:t>.3</a:t>
              </a:r>
            </a:p>
          </p:txBody>
        </p:sp>
        <p:sp>
          <p:nvSpPr>
            <p:cNvPr id="75820" name="Text Box 44"/>
            <p:cNvSpPr txBox="1">
              <a:spLocks noChangeArrowheads="1"/>
            </p:cNvSpPr>
            <p:nvPr/>
          </p:nvSpPr>
          <p:spPr bwMode="auto">
            <a:xfrm>
              <a:off x="4254" y="1434"/>
              <a:ext cx="30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b="1">
                  <a:latin typeface="Times New Roman" panose="02020603050405020304" pitchFamily="18" charset="0"/>
                </a:rPr>
                <a:t>.2</a:t>
              </a:r>
            </a:p>
          </p:txBody>
        </p:sp>
        <p:sp>
          <p:nvSpPr>
            <p:cNvPr id="75821" name="Text Box 45"/>
            <p:cNvSpPr txBox="1">
              <a:spLocks noChangeArrowheads="1"/>
            </p:cNvSpPr>
            <p:nvPr/>
          </p:nvSpPr>
          <p:spPr bwMode="auto">
            <a:xfrm>
              <a:off x="4166" y="2205"/>
              <a:ext cx="43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b="1">
                  <a:latin typeface="Times New Roman" panose="02020603050405020304" pitchFamily="18" charset="0"/>
                </a:rPr>
                <a:t>.05</a:t>
              </a:r>
            </a:p>
          </p:txBody>
        </p:sp>
        <p:sp>
          <p:nvSpPr>
            <p:cNvPr id="75822" name="Text Box 46"/>
            <p:cNvSpPr txBox="1">
              <a:spLocks noChangeArrowheads="1"/>
            </p:cNvSpPr>
            <p:nvPr/>
          </p:nvSpPr>
          <p:spPr bwMode="auto">
            <a:xfrm>
              <a:off x="4165" y="2409"/>
              <a:ext cx="39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b="1">
                  <a:latin typeface="Times New Roman" panose="02020603050405020304" pitchFamily="18" charset="0"/>
                </a:rPr>
                <a:t>.01</a:t>
              </a:r>
            </a:p>
          </p:txBody>
        </p:sp>
        <p:sp>
          <p:nvSpPr>
            <p:cNvPr id="75823" name="Text Box 47"/>
            <p:cNvSpPr txBox="1">
              <a:spLocks noChangeArrowheads="1"/>
            </p:cNvSpPr>
            <p:nvPr/>
          </p:nvSpPr>
          <p:spPr bwMode="auto">
            <a:xfrm>
              <a:off x="4105" y="2614"/>
              <a:ext cx="40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b="1">
                  <a:latin typeface="Times New Roman" panose="02020603050405020304" pitchFamily="18" charset="0"/>
                </a:rPr>
                <a:t>.002</a:t>
              </a:r>
            </a:p>
          </p:txBody>
        </p:sp>
        <p:sp>
          <p:nvSpPr>
            <p:cNvPr id="75824" name="Text Box 48"/>
            <p:cNvSpPr txBox="1">
              <a:spLocks noChangeArrowheads="1"/>
            </p:cNvSpPr>
            <p:nvPr/>
          </p:nvSpPr>
          <p:spPr bwMode="auto">
            <a:xfrm>
              <a:off x="4195" y="2886"/>
              <a:ext cx="39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b="1">
                  <a:latin typeface="Times New Roman" panose="02020603050405020304" pitchFamily="18" charset="0"/>
                </a:rPr>
                <a:t>.01</a:t>
              </a:r>
            </a:p>
          </p:txBody>
        </p:sp>
      </p:grpSp>
      <p:graphicFrame>
        <p:nvGraphicFramePr>
          <p:cNvPr id="75825" name="Object 49"/>
          <p:cNvGraphicFramePr>
            <a:graphicFrameLocks noChangeAspect="1"/>
          </p:cNvGraphicFramePr>
          <p:nvPr/>
        </p:nvGraphicFramePr>
        <p:xfrm>
          <a:off x="7164388" y="2709863"/>
          <a:ext cx="304800" cy="314325"/>
        </p:xfrm>
        <a:graphic>
          <a:graphicData uri="http://schemas.openxmlformats.org/presentationml/2006/ole">
            <mc:AlternateContent xmlns:mc="http://schemas.openxmlformats.org/markup-compatibility/2006">
              <mc:Choice xmlns:v="urn:schemas-microsoft-com:vml" Requires="v">
                <p:oleObj spid="_x0000_s16227" name="Photo Editor Photo" r:id="rId18" imgW="304923" imgH="314286" progId="MSPhotoEd.3">
                  <p:embed/>
                </p:oleObj>
              </mc:Choice>
              <mc:Fallback>
                <p:oleObj name="Photo Editor Photo" r:id="rId18" imgW="304923" imgH="314286"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4388" y="2709863"/>
                        <a:ext cx="30480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5826" name="Object 50"/>
          <p:cNvGraphicFramePr>
            <a:graphicFrameLocks noChangeAspect="1"/>
          </p:cNvGraphicFramePr>
          <p:nvPr/>
        </p:nvGraphicFramePr>
        <p:xfrm>
          <a:off x="7164388" y="1916113"/>
          <a:ext cx="314325" cy="304800"/>
        </p:xfrm>
        <a:graphic>
          <a:graphicData uri="http://schemas.openxmlformats.org/presentationml/2006/ole">
            <mc:AlternateContent xmlns:mc="http://schemas.openxmlformats.org/markup-compatibility/2006">
              <mc:Choice xmlns:v="urn:schemas-microsoft-com:vml" Requires="v">
                <p:oleObj spid="_x0000_s16228" name="Photo Editor Photo" r:id="rId19" imgW="314286" imgH="304923" progId="MSPhotoEd.3">
                  <p:embed/>
                </p:oleObj>
              </mc:Choice>
              <mc:Fallback>
                <p:oleObj name="Photo Editor Photo" r:id="rId19" imgW="314286" imgH="304923" progId="MSPhotoEd.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4388" y="1916113"/>
                        <a:ext cx="314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5827" name="Object 51"/>
          <p:cNvGraphicFramePr>
            <a:graphicFrameLocks noChangeAspect="1"/>
          </p:cNvGraphicFramePr>
          <p:nvPr/>
        </p:nvGraphicFramePr>
        <p:xfrm>
          <a:off x="7164388" y="2276475"/>
          <a:ext cx="295275" cy="333375"/>
        </p:xfrm>
        <a:graphic>
          <a:graphicData uri="http://schemas.openxmlformats.org/presentationml/2006/ole">
            <mc:AlternateContent xmlns:mc="http://schemas.openxmlformats.org/markup-compatibility/2006">
              <mc:Choice xmlns:v="urn:schemas-microsoft-com:vml" Requires="v">
                <p:oleObj spid="_x0000_s16229" name="Photo Editor Photo" r:id="rId20" imgW="295238" imgH="333333" progId="MSPhotoEd.3">
                  <p:embed/>
                </p:oleObj>
              </mc:Choice>
              <mc:Fallback>
                <p:oleObj name="Photo Editor Photo" r:id="rId20" imgW="295238" imgH="333333" progId="MSPhotoEd.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64388" y="2276475"/>
                        <a:ext cx="2952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5834" name="Object 58"/>
          <p:cNvGraphicFramePr>
            <a:graphicFrameLocks noChangeAspect="1"/>
          </p:cNvGraphicFramePr>
          <p:nvPr/>
        </p:nvGraphicFramePr>
        <p:xfrm>
          <a:off x="7164388" y="2709863"/>
          <a:ext cx="304800" cy="314325"/>
        </p:xfrm>
        <a:graphic>
          <a:graphicData uri="http://schemas.openxmlformats.org/presentationml/2006/ole">
            <mc:AlternateContent xmlns:mc="http://schemas.openxmlformats.org/markup-compatibility/2006">
              <mc:Choice xmlns:v="urn:schemas-microsoft-com:vml" Requires="v">
                <p:oleObj spid="_x0000_s16230" name="Photo Editor Photo" r:id="rId21" imgW="304923" imgH="314286" progId="MSPhotoEd.3">
                  <p:embed/>
                </p:oleObj>
              </mc:Choice>
              <mc:Fallback>
                <p:oleObj name="Photo Editor Photo" r:id="rId21" imgW="304923" imgH="314286"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4388" y="2709863"/>
                        <a:ext cx="30480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5836" name="Object 60"/>
          <p:cNvGraphicFramePr>
            <a:graphicFrameLocks noChangeAspect="1"/>
          </p:cNvGraphicFramePr>
          <p:nvPr/>
        </p:nvGraphicFramePr>
        <p:xfrm>
          <a:off x="7164388" y="2709863"/>
          <a:ext cx="304800" cy="314325"/>
        </p:xfrm>
        <a:graphic>
          <a:graphicData uri="http://schemas.openxmlformats.org/presentationml/2006/ole">
            <mc:AlternateContent xmlns:mc="http://schemas.openxmlformats.org/markup-compatibility/2006">
              <mc:Choice xmlns:v="urn:schemas-microsoft-com:vml" Requires="v">
                <p:oleObj spid="_x0000_s16231" name="Photo Editor Photo" r:id="rId22" imgW="304923" imgH="314286" progId="MSPhotoEd.3">
                  <p:embed/>
                </p:oleObj>
              </mc:Choice>
              <mc:Fallback>
                <p:oleObj name="Photo Editor Photo" r:id="rId22" imgW="304923" imgH="314286"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4388" y="2709863"/>
                        <a:ext cx="30480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5837" name="Object 61"/>
          <p:cNvGraphicFramePr>
            <a:graphicFrameLocks noChangeAspect="1"/>
          </p:cNvGraphicFramePr>
          <p:nvPr/>
        </p:nvGraphicFramePr>
        <p:xfrm>
          <a:off x="7164388" y="2709863"/>
          <a:ext cx="304800" cy="314325"/>
        </p:xfrm>
        <a:graphic>
          <a:graphicData uri="http://schemas.openxmlformats.org/presentationml/2006/ole">
            <mc:AlternateContent xmlns:mc="http://schemas.openxmlformats.org/markup-compatibility/2006">
              <mc:Choice xmlns:v="urn:schemas-microsoft-com:vml" Requires="v">
                <p:oleObj spid="_x0000_s16232" name="Photo Editor Photo" r:id="rId23" imgW="304923" imgH="314286" progId="MSPhotoEd.3">
                  <p:embed/>
                </p:oleObj>
              </mc:Choice>
              <mc:Fallback>
                <p:oleObj name="Photo Editor Photo" r:id="rId23" imgW="304923" imgH="314286"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4388" y="2709863"/>
                        <a:ext cx="304800"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Footer Placeholder 1"/>
          <p:cNvSpPr>
            <a:spLocks noGrp="1"/>
          </p:cNvSpPr>
          <p:nvPr>
            <p:ph type="ftr" sz="quarter" idx="3"/>
          </p:nvPr>
        </p:nvSpPr>
        <p:spPr/>
        <p:txBody>
          <a:bodyPr/>
          <a:lstStyle/>
          <a:p>
            <a:r>
              <a:rPr lang="en-US" smtClean="0"/>
              <a:t>gmanish@microsoft.com, jing@buffalo.edu, charu@us.ibm.com, hanj@cs.uiuc.edu</a:t>
            </a:r>
            <a:endParaRPr lang="en-US" dirty="0"/>
          </a:p>
        </p:txBody>
      </p:sp>
    </p:spTree>
    <p:extLst>
      <p:ext uri="{BB962C8B-B14F-4D97-AF65-F5344CB8AC3E}">
        <p14:creationId xmlns:p14="http://schemas.microsoft.com/office/powerpoint/2010/main" val="4428607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8.33333E-7 -3.7037E-7 L 0.13021 -0.0125 L 0.00208 -0.05833 L 0.13438 -0.08333 L 8.33333E-7 -0.11805 L 0.13229 -0.0125 L 8.33333E-7 -0.05833 L 0.13021 -0.00972 L 8.33333E-7 -3.7037E-7 Z " pathEditMode="relative" ptsTypes="AAAAAAAAA">
                                      <p:cBhvr>
                                        <p:cTn id="6" dur="2000" fill="hold"/>
                                        <p:tgtEl>
                                          <p:spTgt spid="75834"/>
                                        </p:tgtEl>
                                        <p:attrNameLst>
                                          <p:attrName>ppt_x</p:attrName>
                                          <p:attrName>ppt_y</p:attrName>
                                        </p:attrNameLst>
                                      </p:cBhvr>
                                    </p:animMotion>
                                  </p:childTnLst>
                                </p:cTn>
                              </p:par>
                            </p:childTnLst>
                          </p:cTn>
                        </p:par>
                        <p:par>
                          <p:cTn id="7" fill="hold" nodeType="afterGroup">
                            <p:stCondLst>
                              <p:cond delay="2000"/>
                            </p:stCondLst>
                            <p:childTnLst>
                              <p:par>
                                <p:cTn id="8" presetID="0" presetClass="path" presetSubtype="0" accel="50000" decel="50000" fill="hold" nodeType="afterEffect">
                                  <p:stCondLst>
                                    <p:cond delay="0"/>
                                  </p:stCondLst>
                                  <p:childTnLst>
                                    <p:animMotion origin="layout" path="M 5.83333E-6 -1.48148E-6 L 0.13438 0.0625 L 5.83333E-6 0.11945 L 0.13855 0.13472 L 0.00313 0.17222 L 0.14063 0.1375 L 0.00626 0.29167 L 0.13959 0.22361 L 0.00521 0.21945 L 0.12917 0.21806 L 0.00209 0.28472 L 0.13646 0.1375 L 0.00313 0.11945 L 0.13542 0.06111 L 0.00209 0.12222 " pathEditMode="relative" ptsTypes="AAAAAAAAAAAAAAA">
                                      <p:cBhvr>
                                        <p:cTn id="9" dur="2000" fill="hold"/>
                                        <p:tgtEl>
                                          <p:spTgt spid="75836"/>
                                        </p:tgtEl>
                                        <p:attrNameLst>
                                          <p:attrName>ppt_x</p:attrName>
                                          <p:attrName>ppt_y</p:attrName>
                                        </p:attrNameLst>
                                      </p:cBhvr>
                                    </p:animMotion>
                                  </p:childTnLst>
                                </p:cTn>
                              </p:par>
                            </p:childTnLst>
                          </p:cTn>
                        </p:par>
                        <p:par>
                          <p:cTn id="10" fill="hold" nodeType="afterGroup">
                            <p:stCondLst>
                              <p:cond delay="4000"/>
                            </p:stCondLst>
                            <p:childTnLst>
                              <p:par>
                                <p:cTn id="11" presetID="1" presetClass="exit" presetSubtype="0" fill="hold" nodeType="afterEffect">
                                  <p:stCondLst>
                                    <p:cond delay="0"/>
                                  </p:stCondLst>
                                  <p:childTnLst>
                                    <p:set>
                                      <p:cBhvr>
                                        <p:cTn id="12" dur="1" fill="hold">
                                          <p:stCondLst>
                                            <p:cond delay="0"/>
                                          </p:stCondLst>
                                        </p:cTn>
                                        <p:tgtEl>
                                          <p:spTgt spid="75836"/>
                                        </p:tgtEl>
                                        <p:attrNameLst>
                                          <p:attrName>style.visibility</p:attrName>
                                        </p:attrNameLst>
                                      </p:cBhvr>
                                      <p:to>
                                        <p:strVal val="hidden"/>
                                      </p:to>
                                    </p:set>
                                  </p:childTnLst>
                                </p:cTn>
                              </p:par>
                            </p:childTnLst>
                          </p:cTn>
                        </p:par>
                        <p:par>
                          <p:cTn id="13" fill="hold" nodeType="afterGroup">
                            <p:stCondLst>
                              <p:cond delay="4000"/>
                            </p:stCondLst>
                            <p:childTnLst>
                              <p:par>
                                <p:cTn id="14" presetID="0" presetClass="path" presetSubtype="0" accel="50000" decel="50000" fill="hold" nodeType="afterEffect">
                                  <p:stCondLst>
                                    <p:cond delay="0"/>
                                  </p:stCondLst>
                                  <p:childTnLst>
                                    <p:animMotion origin="layout" path="M 4.16667E-6 -2.59259E-6 L 0.14271 -0.0125 L 0.00833 -0.0625 L 0.14896 -0.08333 L 0.00312 -0.11944 L 0.14271 -0.07639 L 0.00104 -0.06111 L 0.14166 -0.00694 L 0.00937 0.00695 L 0.14062 -0.07916 L 0.00416 -0.11944 " pathEditMode="relative" ptsTypes="AAAAAAAAAAA">
                                      <p:cBhvr>
                                        <p:cTn id="15" dur="2000" fill="hold"/>
                                        <p:tgtEl>
                                          <p:spTgt spid="75837"/>
                                        </p:tgtEl>
                                        <p:attrNameLst>
                                          <p:attrName>ppt_x</p:attrName>
                                          <p:attrName>ppt_y</p:attrName>
                                        </p:attrNameLst>
                                      </p:cBhvr>
                                    </p:animMotion>
                                  </p:childTnLst>
                                </p:cTn>
                              </p:par>
                            </p:childTnLst>
                          </p:cTn>
                        </p:par>
                        <p:par>
                          <p:cTn id="16" fill="hold" nodeType="afterGroup">
                            <p:stCondLst>
                              <p:cond delay="6000"/>
                            </p:stCondLst>
                            <p:childTnLst>
                              <p:par>
                                <p:cTn id="17" presetID="1" presetClass="exit" presetSubtype="0" fill="hold" nodeType="afterEffect">
                                  <p:stCondLst>
                                    <p:cond delay="0"/>
                                  </p:stCondLst>
                                  <p:childTnLst>
                                    <p:set>
                                      <p:cBhvr>
                                        <p:cTn id="18" dur="1" fill="hold">
                                          <p:stCondLst>
                                            <p:cond delay="0"/>
                                          </p:stCondLst>
                                        </p:cTn>
                                        <p:tgtEl>
                                          <p:spTgt spid="758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dirty="0"/>
              <a:t>Anomaly </a:t>
            </a:r>
            <a:r>
              <a:rPr lang="en-US" dirty="0"/>
              <a:t>D</a:t>
            </a:r>
            <a:r>
              <a:rPr lang="en-US" dirty="0" smtClean="0"/>
              <a:t>etection </a:t>
            </a:r>
            <a:r>
              <a:rPr lang="en-US" dirty="0" smtClean="0"/>
              <a:t>on Bipartite Graphs</a:t>
            </a:r>
            <a:endParaRPr lang="en-US" dirty="0"/>
          </a:p>
        </p:txBody>
      </p:sp>
      <p:sp>
        <p:nvSpPr>
          <p:cNvPr id="58" name="Slide Number Placeholder 57"/>
          <p:cNvSpPr>
            <a:spLocks noGrp="1"/>
          </p:cNvSpPr>
          <p:nvPr>
            <p:ph type="sldNum" sz="quarter" idx="12"/>
          </p:nvPr>
        </p:nvSpPr>
        <p:spPr/>
        <p:txBody>
          <a:bodyPr/>
          <a:lstStyle/>
          <a:p>
            <a:fld id="{CD0F7833-D215-423D-BE2E-B845E2C1BF0C}" type="slidenum">
              <a:rPr lang="en-US"/>
              <a:pPr/>
              <a:t>38</a:t>
            </a:fld>
            <a:endParaRPr lang="en-US"/>
          </a:p>
        </p:txBody>
      </p:sp>
      <mc:AlternateContent xmlns:mc="http://schemas.openxmlformats.org/markup-compatibility/2006">
        <mc:Choice xmlns:a14="http://schemas.microsoft.com/office/drawing/2010/main" Requires="a14">
          <p:sp>
            <p:nvSpPr>
              <p:cNvPr id="82947" name="Rectangle 3"/>
              <p:cNvSpPr>
                <a:spLocks noGrp="1" noChangeArrowheads="1"/>
              </p:cNvSpPr>
              <p:nvPr>
                <p:ph idx="13"/>
              </p:nvPr>
            </p:nvSpPr>
            <p:spPr/>
            <p:txBody>
              <a:bodyPr/>
              <a:lstStyle/>
              <a:p>
                <a14:m>
                  <m:oMath xmlns:m="http://schemas.openxmlformats.org/officeDocument/2006/math">
                    <m:r>
                      <a:rPr lang="en-US" i="1" dirty="0" smtClean="0">
                        <a:latin typeface="Cambria Math" panose="02040503050406030204" pitchFamily="18" charset="0"/>
                      </a:rPr>
                      <m:t>𝑡</m:t>
                    </m:r>
                  </m:oMath>
                </a14:m>
                <a:r>
                  <a:rPr lang="en-US" i="1" dirty="0"/>
                  <a:t> </a:t>
                </a:r>
                <a:r>
                  <a:rPr lang="en-US" dirty="0"/>
                  <a:t>in </a:t>
                </a:r>
                <a14:m>
                  <m:oMath xmlns:m="http://schemas.openxmlformats.org/officeDocument/2006/math">
                    <m:r>
                      <a:rPr lang="en-US" i="1" dirty="0" smtClean="0">
                        <a:latin typeface="Cambria Math" panose="02040503050406030204" pitchFamily="18" charset="0"/>
                      </a:rPr>
                      <m:t>𝑉</m:t>
                    </m:r>
                    <m:r>
                      <a:rPr lang="en-US" i="1" baseline="-25000" dirty="0">
                        <a:latin typeface="Cambria Math" panose="02040503050406030204" pitchFamily="18" charset="0"/>
                      </a:rPr>
                      <m:t>2</m:t>
                    </m:r>
                  </m:oMath>
                </a14:m>
                <a:r>
                  <a:rPr lang="en-US" dirty="0"/>
                  <a:t> is </a:t>
                </a:r>
                <a:r>
                  <a:rPr lang="en-US" dirty="0">
                    <a:solidFill>
                      <a:srgbClr val="00B050"/>
                    </a:solidFill>
                  </a:rPr>
                  <a:t>normal</a:t>
                </a:r>
                <a:r>
                  <a:rPr lang="en-US" dirty="0"/>
                  <a:t> if all </a:t>
                </a:r>
                <a14:m>
                  <m:oMath xmlns:m="http://schemas.openxmlformats.org/officeDocument/2006/math">
                    <m:r>
                      <a:rPr lang="en-US" i="1" dirty="0" smtClean="0">
                        <a:latin typeface="Cambria Math" panose="02040503050406030204" pitchFamily="18" charset="0"/>
                      </a:rPr>
                      <m:t>𝑎</m:t>
                    </m:r>
                  </m:oMath>
                </a14:m>
                <a:r>
                  <a:rPr lang="en-US" i="1" dirty="0"/>
                  <a:t> </a:t>
                </a:r>
                <a:r>
                  <a:rPr lang="en-US" dirty="0"/>
                  <a:t>in </a:t>
                </a:r>
                <a14:m>
                  <m:oMath xmlns:m="http://schemas.openxmlformats.org/officeDocument/2006/math">
                    <m:r>
                      <a:rPr lang="en-US" i="1" dirty="0" smtClean="0">
                        <a:latin typeface="Cambria Math" panose="02040503050406030204" pitchFamily="18" charset="0"/>
                      </a:rPr>
                      <m:t>𝑉</m:t>
                    </m:r>
                    <m:r>
                      <a:rPr lang="en-US" i="1" baseline="-25000" dirty="0">
                        <a:latin typeface="Cambria Math" panose="02040503050406030204" pitchFamily="18" charset="0"/>
                      </a:rPr>
                      <m:t>1</m:t>
                    </m:r>
                  </m:oMath>
                </a14:m>
                <a:r>
                  <a:rPr lang="en-US" dirty="0"/>
                  <a:t> that link to </a:t>
                </a:r>
                <a14:m>
                  <m:oMath xmlns:m="http://schemas.openxmlformats.org/officeDocument/2006/math">
                    <m:r>
                      <a:rPr lang="en-US" i="1" dirty="0" smtClean="0">
                        <a:latin typeface="Cambria Math" panose="02040503050406030204" pitchFamily="18" charset="0"/>
                      </a:rPr>
                      <m:t>𝑡</m:t>
                    </m:r>
                  </m:oMath>
                </a14:m>
                <a:r>
                  <a:rPr lang="en-US" dirty="0" smtClean="0"/>
                  <a:t> </a:t>
                </a:r>
                <a:r>
                  <a:rPr lang="en-US" dirty="0"/>
                  <a:t>belong to the </a:t>
                </a:r>
                <a:r>
                  <a:rPr lang="en-US" dirty="0">
                    <a:solidFill>
                      <a:srgbClr val="00B050"/>
                    </a:solidFill>
                  </a:rPr>
                  <a:t>same </a:t>
                </a:r>
                <a:r>
                  <a:rPr lang="en-US" dirty="0" smtClean="0">
                    <a:solidFill>
                      <a:srgbClr val="00B050"/>
                    </a:solidFill>
                  </a:rPr>
                  <a:t>neighborhood</a:t>
                </a:r>
                <a:endParaRPr lang="en-US" dirty="0">
                  <a:solidFill>
                    <a:srgbClr val="00B050"/>
                  </a:solidFill>
                </a:endParaRPr>
              </a:p>
            </p:txBody>
          </p:sp>
        </mc:Choice>
        <mc:Fallback>
          <p:sp>
            <p:nvSpPr>
              <p:cNvPr id="82947" name="Rectangle 3"/>
              <p:cNvSpPr>
                <a:spLocks noGrp="1" noRot="1" noChangeAspect="1" noMove="1" noResize="1" noEditPoints="1" noAdjustHandles="1" noChangeArrowheads="1" noChangeShapeType="1" noTextEdit="1"/>
              </p:cNvSpPr>
              <p:nvPr>
                <p:ph idx="13"/>
              </p:nvPr>
            </p:nvSpPr>
            <p:spPr>
              <a:blipFill rotWithShape="0">
                <a:blip r:embed="rId2"/>
                <a:stretch>
                  <a:fillRect t="-1538"/>
                </a:stretch>
              </a:blipFill>
            </p:spPr>
            <p:txBody>
              <a:bodyPr/>
              <a:lstStyle/>
              <a:p>
                <a:r>
                  <a:rPr lang="en-US">
                    <a:noFill/>
                  </a:rPr>
                  <a:t> </a:t>
                </a:r>
              </a:p>
            </p:txBody>
          </p:sp>
        </mc:Fallback>
      </mc:AlternateContent>
      <p:sp>
        <p:nvSpPr>
          <p:cNvPr id="82950" name="Text Box 6"/>
          <p:cNvSpPr txBox="1">
            <a:spLocks noChangeArrowheads="1"/>
          </p:cNvSpPr>
          <p:nvPr/>
        </p:nvSpPr>
        <p:spPr bwMode="auto">
          <a:xfrm>
            <a:off x="5146675" y="5443538"/>
            <a:ext cx="36734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dirty="0">
                <a:latin typeface="+mj-lt"/>
                <a:cs typeface="Times New Roman" panose="02020603050405020304" pitchFamily="18" charset="0"/>
              </a:rPr>
              <a:t>low normality</a:t>
            </a:r>
          </a:p>
        </p:txBody>
      </p:sp>
      <p:sp>
        <p:nvSpPr>
          <p:cNvPr id="82953" name="Oval 9"/>
          <p:cNvSpPr>
            <a:spLocks noChangeArrowheads="1"/>
          </p:cNvSpPr>
          <p:nvPr/>
        </p:nvSpPr>
        <p:spPr bwMode="auto">
          <a:xfrm>
            <a:off x="6588125" y="4292600"/>
            <a:ext cx="207963" cy="211138"/>
          </a:xfrm>
          <a:prstGeom prst="ellipse">
            <a:avLst/>
          </a:prstGeom>
          <a:gradFill rotWithShape="1">
            <a:gsLst>
              <a:gs pos="0">
                <a:srgbClr val="FFFF99"/>
              </a:gs>
              <a:gs pos="100000">
                <a:schemeClr val="tx1"/>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54" name="Oval 10"/>
          <p:cNvSpPr>
            <a:spLocks noChangeArrowheads="1"/>
          </p:cNvSpPr>
          <p:nvPr/>
        </p:nvSpPr>
        <p:spPr bwMode="auto">
          <a:xfrm>
            <a:off x="6588125" y="4652963"/>
            <a:ext cx="217488" cy="215900"/>
          </a:xfrm>
          <a:prstGeom prst="ellipse">
            <a:avLst/>
          </a:prstGeom>
          <a:gradFill rotWithShape="1">
            <a:gsLst>
              <a:gs pos="0">
                <a:srgbClr val="FFFF99"/>
              </a:gs>
              <a:gs pos="100000">
                <a:schemeClr val="tx1"/>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55" name="Oval 11"/>
          <p:cNvSpPr>
            <a:spLocks noChangeArrowheads="1"/>
          </p:cNvSpPr>
          <p:nvPr/>
        </p:nvSpPr>
        <p:spPr bwMode="auto">
          <a:xfrm>
            <a:off x="5580063" y="3787775"/>
            <a:ext cx="207962" cy="211138"/>
          </a:xfrm>
          <a:prstGeom prst="ellipse">
            <a:avLst/>
          </a:prstGeom>
          <a:gradFill rotWithShape="1">
            <a:gsLst>
              <a:gs pos="0">
                <a:srgbClr val="FFFF99"/>
              </a:gs>
              <a:gs pos="100000">
                <a:schemeClr val="tx1"/>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56" name="Oval 12"/>
          <p:cNvSpPr>
            <a:spLocks noChangeArrowheads="1"/>
          </p:cNvSpPr>
          <p:nvPr/>
        </p:nvSpPr>
        <p:spPr bwMode="auto">
          <a:xfrm>
            <a:off x="5580063" y="4292600"/>
            <a:ext cx="207962" cy="211138"/>
          </a:xfrm>
          <a:prstGeom prst="ellipse">
            <a:avLst/>
          </a:prstGeom>
          <a:gradFill rotWithShape="1">
            <a:gsLst>
              <a:gs pos="0">
                <a:srgbClr val="FFFF99"/>
              </a:gs>
              <a:gs pos="100000">
                <a:schemeClr val="tx1"/>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57" name="Oval 13"/>
          <p:cNvSpPr>
            <a:spLocks noChangeArrowheads="1"/>
          </p:cNvSpPr>
          <p:nvPr/>
        </p:nvSpPr>
        <p:spPr bwMode="auto">
          <a:xfrm>
            <a:off x="5580063" y="4795838"/>
            <a:ext cx="207962" cy="211137"/>
          </a:xfrm>
          <a:prstGeom prst="ellipse">
            <a:avLst/>
          </a:prstGeom>
          <a:gradFill rotWithShape="1">
            <a:gsLst>
              <a:gs pos="0">
                <a:srgbClr val="FFFF99"/>
              </a:gs>
              <a:gs pos="100000">
                <a:schemeClr val="tx1"/>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62" name="Oval 18"/>
          <p:cNvSpPr>
            <a:spLocks noChangeArrowheads="1"/>
          </p:cNvSpPr>
          <p:nvPr/>
        </p:nvSpPr>
        <p:spPr bwMode="auto">
          <a:xfrm>
            <a:off x="6588125" y="3860800"/>
            <a:ext cx="207963" cy="211138"/>
          </a:xfrm>
          <a:prstGeom prst="ellipse">
            <a:avLst/>
          </a:prstGeom>
          <a:gradFill rotWithShape="1">
            <a:gsLst>
              <a:gs pos="0">
                <a:srgbClr val="FF0000"/>
              </a:gs>
              <a:gs pos="100000">
                <a:srgbClr val="FF0000">
                  <a:gamma/>
                  <a:shade val="46275"/>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800" i="1">
              <a:latin typeface="Times New Roman" panose="02020603050405020304" pitchFamily="18" charset="0"/>
            </a:endParaRPr>
          </a:p>
        </p:txBody>
      </p:sp>
      <p:sp>
        <p:nvSpPr>
          <p:cNvPr id="82963" name="Oval 19"/>
          <p:cNvSpPr>
            <a:spLocks noChangeArrowheads="1"/>
          </p:cNvSpPr>
          <p:nvPr/>
        </p:nvSpPr>
        <p:spPr bwMode="auto">
          <a:xfrm>
            <a:off x="6588125" y="5013325"/>
            <a:ext cx="217488" cy="215900"/>
          </a:xfrm>
          <a:prstGeom prst="ellipse">
            <a:avLst/>
          </a:prstGeom>
          <a:gradFill rotWithShape="1">
            <a:gsLst>
              <a:gs pos="0">
                <a:srgbClr val="FFFF99"/>
              </a:gs>
              <a:gs pos="100000">
                <a:schemeClr val="tx1"/>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64" name="Line 20"/>
          <p:cNvSpPr>
            <a:spLocks noChangeShapeType="1"/>
          </p:cNvSpPr>
          <p:nvPr/>
        </p:nvSpPr>
        <p:spPr bwMode="auto">
          <a:xfrm>
            <a:off x="5795963" y="3932238"/>
            <a:ext cx="7921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65" name="Line 21"/>
          <p:cNvSpPr>
            <a:spLocks noChangeShapeType="1"/>
          </p:cNvSpPr>
          <p:nvPr/>
        </p:nvSpPr>
        <p:spPr bwMode="auto">
          <a:xfrm flipV="1">
            <a:off x="5795963" y="4005263"/>
            <a:ext cx="792162" cy="358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66" name="Line 22"/>
          <p:cNvSpPr>
            <a:spLocks noChangeShapeType="1"/>
          </p:cNvSpPr>
          <p:nvPr/>
        </p:nvSpPr>
        <p:spPr bwMode="auto">
          <a:xfrm flipV="1">
            <a:off x="5795963" y="4005263"/>
            <a:ext cx="792162" cy="9350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67" name="Line 23"/>
          <p:cNvSpPr>
            <a:spLocks noChangeShapeType="1"/>
          </p:cNvSpPr>
          <p:nvPr/>
        </p:nvSpPr>
        <p:spPr bwMode="auto">
          <a:xfrm>
            <a:off x="5795963" y="3932238"/>
            <a:ext cx="792162"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68" name="Line 24"/>
          <p:cNvSpPr>
            <a:spLocks noChangeShapeType="1"/>
          </p:cNvSpPr>
          <p:nvPr/>
        </p:nvSpPr>
        <p:spPr bwMode="auto">
          <a:xfrm flipV="1">
            <a:off x="5795963" y="4364038"/>
            <a:ext cx="792162" cy="730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69" name="Line 25"/>
          <p:cNvSpPr>
            <a:spLocks noChangeShapeType="1"/>
          </p:cNvSpPr>
          <p:nvPr/>
        </p:nvSpPr>
        <p:spPr bwMode="auto">
          <a:xfrm>
            <a:off x="5795963" y="4437063"/>
            <a:ext cx="792162" cy="2873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70" name="Line 26"/>
          <p:cNvSpPr>
            <a:spLocks noChangeShapeType="1"/>
          </p:cNvSpPr>
          <p:nvPr/>
        </p:nvSpPr>
        <p:spPr bwMode="auto">
          <a:xfrm>
            <a:off x="5795963" y="4940300"/>
            <a:ext cx="792162"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71" name="Line 27"/>
          <p:cNvSpPr>
            <a:spLocks noChangeShapeType="1"/>
          </p:cNvSpPr>
          <p:nvPr/>
        </p:nvSpPr>
        <p:spPr bwMode="auto">
          <a:xfrm flipH="1" flipV="1">
            <a:off x="5795963" y="4437063"/>
            <a:ext cx="792162"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72" name="Line 28"/>
          <p:cNvSpPr>
            <a:spLocks noChangeShapeType="1"/>
          </p:cNvSpPr>
          <p:nvPr/>
        </p:nvSpPr>
        <p:spPr bwMode="auto">
          <a:xfrm flipH="1" flipV="1">
            <a:off x="5795963" y="3932238"/>
            <a:ext cx="86360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73" name="Line 29"/>
          <p:cNvSpPr>
            <a:spLocks noChangeShapeType="1"/>
          </p:cNvSpPr>
          <p:nvPr/>
        </p:nvSpPr>
        <p:spPr bwMode="auto">
          <a:xfrm flipV="1">
            <a:off x="5795963" y="4437063"/>
            <a:ext cx="792162" cy="5032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74" name="Oval 30"/>
          <p:cNvSpPr>
            <a:spLocks noChangeArrowheads="1"/>
          </p:cNvSpPr>
          <p:nvPr/>
        </p:nvSpPr>
        <p:spPr bwMode="auto">
          <a:xfrm>
            <a:off x="3419475" y="4075113"/>
            <a:ext cx="207963" cy="211137"/>
          </a:xfrm>
          <a:prstGeom prst="ellipse">
            <a:avLst/>
          </a:prstGeom>
          <a:gradFill rotWithShape="1">
            <a:gsLst>
              <a:gs pos="0">
                <a:srgbClr val="FFFF99"/>
              </a:gs>
              <a:gs pos="100000">
                <a:schemeClr val="tx1"/>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75" name="Oval 31"/>
          <p:cNvSpPr>
            <a:spLocks noChangeArrowheads="1"/>
          </p:cNvSpPr>
          <p:nvPr/>
        </p:nvSpPr>
        <p:spPr bwMode="auto">
          <a:xfrm>
            <a:off x="3419475" y="4435475"/>
            <a:ext cx="217488" cy="215900"/>
          </a:xfrm>
          <a:prstGeom prst="ellipse">
            <a:avLst/>
          </a:prstGeom>
          <a:gradFill rotWithShape="1">
            <a:gsLst>
              <a:gs pos="0">
                <a:srgbClr val="FFFF99"/>
              </a:gs>
              <a:gs pos="100000">
                <a:schemeClr val="tx1"/>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76" name="Oval 32"/>
          <p:cNvSpPr>
            <a:spLocks noChangeArrowheads="1"/>
          </p:cNvSpPr>
          <p:nvPr/>
        </p:nvSpPr>
        <p:spPr bwMode="auto">
          <a:xfrm>
            <a:off x="2411413" y="3570288"/>
            <a:ext cx="207962" cy="211137"/>
          </a:xfrm>
          <a:prstGeom prst="ellipse">
            <a:avLst/>
          </a:prstGeom>
          <a:gradFill rotWithShape="1">
            <a:gsLst>
              <a:gs pos="0">
                <a:srgbClr val="FFFF99"/>
              </a:gs>
              <a:gs pos="100000">
                <a:schemeClr val="tx1"/>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77" name="Oval 33"/>
          <p:cNvSpPr>
            <a:spLocks noChangeArrowheads="1"/>
          </p:cNvSpPr>
          <p:nvPr/>
        </p:nvSpPr>
        <p:spPr bwMode="auto">
          <a:xfrm>
            <a:off x="2411413" y="4075113"/>
            <a:ext cx="207962" cy="211137"/>
          </a:xfrm>
          <a:prstGeom prst="ellipse">
            <a:avLst/>
          </a:prstGeom>
          <a:gradFill rotWithShape="1">
            <a:gsLst>
              <a:gs pos="0">
                <a:srgbClr val="FFFF99"/>
              </a:gs>
              <a:gs pos="100000">
                <a:schemeClr val="tx1"/>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78" name="Oval 34"/>
          <p:cNvSpPr>
            <a:spLocks noChangeArrowheads="1"/>
          </p:cNvSpPr>
          <p:nvPr/>
        </p:nvSpPr>
        <p:spPr bwMode="auto">
          <a:xfrm>
            <a:off x="2411413" y="4578350"/>
            <a:ext cx="207962" cy="211138"/>
          </a:xfrm>
          <a:prstGeom prst="ellipse">
            <a:avLst/>
          </a:prstGeom>
          <a:gradFill rotWithShape="1">
            <a:gsLst>
              <a:gs pos="0">
                <a:srgbClr val="FFFF99"/>
              </a:gs>
              <a:gs pos="100000">
                <a:schemeClr val="tx1"/>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79" name="Oval 35"/>
          <p:cNvSpPr>
            <a:spLocks noChangeArrowheads="1"/>
          </p:cNvSpPr>
          <p:nvPr/>
        </p:nvSpPr>
        <p:spPr bwMode="auto">
          <a:xfrm>
            <a:off x="3419475" y="3643313"/>
            <a:ext cx="207963" cy="211137"/>
          </a:xfrm>
          <a:prstGeom prst="ellipse">
            <a:avLst/>
          </a:prstGeom>
          <a:gradFill rotWithShape="1">
            <a:gsLst>
              <a:gs pos="0">
                <a:srgbClr val="FF0000"/>
              </a:gs>
              <a:gs pos="100000">
                <a:srgbClr val="FF0000">
                  <a:gamma/>
                  <a:shade val="46275"/>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800" i="1">
              <a:latin typeface="Times New Roman" panose="02020603050405020304" pitchFamily="18" charset="0"/>
            </a:endParaRPr>
          </a:p>
        </p:txBody>
      </p:sp>
      <p:sp>
        <p:nvSpPr>
          <p:cNvPr id="82980" name="Oval 36"/>
          <p:cNvSpPr>
            <a:spLocks noChangeArrowheads="1"/>
          </p:cNvSpPr>
          <p:nvPr/>
        </p:nvSpPr>
        <p:spPr bwMode="auto">
          <a:xfrm>
            <a:off x="3419475" y="4795838"/>
            <a:ext cx="217488" cy="215900"/>
          </a:xfrm>
          <a:prstGeom prst="ellipse">
            <a:avLst/>
          </a:prstGeom>
          <a:gradFill rotWithShape="1">
            <a:gsLst>
              <a:gs pos="0">
                <a:srgbClr val="FFFF99"/>
              </a:gs>
              <a:gs pos="100000">
                <a:schemeClr val="tx1"/>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81" name="Line 37"/>
          <p:cNvSpPr>
            <a:spLocks noChangeShapeType="1"/>
          </p:cNvSpPr>
          <p:nvPr/>
        </p:nvSpPr>
        <p:spPr bwMode="auto">
          <a:xfrm>
            <a:off x="2627313" y="3714750"/>
            <a:ext cx="7921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82" name="Line 38"/>
          <p:cNvSpPr>
            <a:spLocks noChangeShapeType="1"/>
          </p:cNvSpPr>
          <p:nvPr/>
        </p:nvSpPr>
        <p:spPr bwMode="auto">
          <a:xfrm flipV="1">
            <a:off x="2627313" y="3787775"/>
            <a:ext cx="792162" cy="358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83" name="Line 39"/>
          <p:cNvSpPr>
            <a:spLocks noChangeShapeType="1"/>
          </p:cNvSpPr>
          <p:nvPr/>
        </p:nvSpPr>
        <p:spPr bwMode="auto">
          <a:xfrm flipV="1">
            <a:off x="2627313" y="3787775"/>
            <a:ext cx="792162" cy="935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84" name="Line 40"/>
          <p:cNvSpPr>
            <a:spLocks noChangeShapeType="1"/>
          </p:cNvSpPr>
          <p:nvPr/>
        </p:nvSpPr>
        <p:spPr bwMode="auto">
          <a:xfrm>
            <a:off x="2627313" y="3714750"/>
            <a:ext cx="792162"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85" name="Line 41"/>
          <p:cNvSpPr>
            <a:spLocks noChangeShapeType="1"/>
          </p:cNvSpPr>
          <p:nvPr/>
        </p:nvSpPr>
        <p:spPr bwMode="auto">
          <a:xfrm flipV="1">
            <a:off x="2627313" y="4146550"/>
            <a:ext cx="792162" cy="730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86" name="Line 42"/>
          <p:cNvSpPr>
            <a:spLocks noChangeShapeType="1"/>
          </p:cNvSpPr>
          <p:nvPr/>
        </p:nvSpPr>
        <p:spPr bwMode="auto">
          <a:xfrm>
            <a:off x="2627313" y="4219575"/>
            <a:ext cx="792162"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87" name="Line 43"/>
          <p:cNvSpPr>
            <a:spLocks noChangeShapeType="1"/>
          </p:cNvSpPr>
          <p:nvPr/>
        </p:nvSpPr>
        <p:spPr bwMode="auto">
          <a:xfrm>
            <a:off x="2627313" y="4722813"/>
            <a:ext cx="792162"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88" name="Line 44"/>
          <p:cNvSpPr>
            <a:spLocks noChangeShapeType="1"/>
          </p:cNvSpPr>
          <p:nvPr/>
        </p:nvSpPr>
        <p:spPr bwMode="auto">
          <a:xfrm flipH="1" flipV="1">
            <a:off x="2627313" y="4219575"/>
            <a:ext cx="792162"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89" name="Line 45"/>
          <p:cNvSpPr>
            <a:spLocks noChangeShapeType="1"/>
          </p:cNvSpPr>
          <p:nvPr/>
        </p:nvSpPr>
        <p:spPr bwMode="auto">
          <a:xfrm flipH="1" flipV="1">
            <a:off x="2627313" y="3714750"/>
            <a:ext cx="86360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90" name="Line 46"/>
          <p:cNvSpPr>
            <a:spLocks noChangeShapeType="1"/>
          </p:cNvSpPr>
          <p:nvPr/>
        </p:nvSpPr>
        <p:spPr bwMode="auto">
          <a:xfrm flipV="1">
            <a:off x="2627313" y="4219575"/>
            <a:ext cx="792162" cy="503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91" name="Oval 47"/>
          <p:cNvSpPr>
            <a:spLocks noChangeArrowheads="1"/>
          </p:cNvSpPr>
          <p:nvPr/>
        </p:nvSpPr>
        <p:spPr bwMode="auto">
          <a:xfrm>
            <a:off x="6516688" y="2708275"/>
            <a:ext cx="207962" cy="211138"/>
          </a:xfrm>
          <a:prstGeom prst="ellipse">
            <a:avLst/>
          </a:prstGeom>
          <a:gradFill rotWithShape="1">
            <a:gsLst>
              <a:gs pos="0">
                <a:srgbClr val="FFFF99"/>
              </a:gs>
              <a:gs pos="100000">
                <a:schemeClr val="tx1"/>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92" name="Oval 48"/>
          <p:cNvSpPr>
            <a:spLocks noChangeArrowheads="1"/>
          </p:cNvSpPr>
          <p:nvPr/>
        </p:nvSpPr>
        <p:spPr bwMode="auto">
          <a:xfrm>
            <a:off x="6516688" y="3068638"/>
            <a:ext cx="217487" cy="215900"/>
          </a:xfrm>
          <a:prstGeom prst="ellipse">
            <a:avLst/>
          </a:prstGeom>
          <a:gradFill rotWithShape="1">
            <a:gsLst>
              <a:gs pos="0">
                <a:srgbClr val="FFFF99"/>
              </a:gs>
              <a:gs pos="100000">
                <a:schemeClr val="tx1"/>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94" name="Oval 50"/>
          <p:cNvSpPr>
            <a:spLocks noChangeArrowheads="1"/>
          </p:cNvSpPr>
          <p:nvPr/>
        </p:nvSpPr>
        <p:spPr bwMode="auto">
          <a:xfrm>
            <a:off x="5508625" y="2708275"/>
            <a:ext cx="207963" cy="211138"/>
          </a:xfrm>
          <a:prstGeom prst="ellipse">
            <a:avLst/>
          </a:prstGeom>
          <a:gradFill rotWithShape="1">
            <a:gsLst>
              <a:gs pos="0">
                <a:srgbClr val="FFFF99"/>
              </a:gs>
              <a:gs pos="100000">
                <a:schemeClr val="tx1"/>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95" name="Oval 51"/>
          <p:cNvSpPr>
            <a:spLocks noChangeArrowheads="1"/>
          </p:cNvSpPr>
          <p:nvPr/>
        </p:nvSpPr>
        <p:spPr bwMode="auto">
          <a:xfrm>
            <a:off x="5508625" y="3211513"/>
            <a:ext cx="207963" cy="211137"/>
          </a:xfrm>
          <a:prstGeom prst="ellipse">
            <a:avLst/>
          </a:prstGeom>
          <a:gradFill rotWithShape="1">
            <a:gsLst>
              <a:gs pos="0">
                <a:srgbClr val="FFFF99"/>
              </a:gs>
              <a:gs pos="100000">
                <a:schemeClr val="tx1"/>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997" name="Oval 53"/>
          <p:cNvSpPr>
            <a:spLocks noChangeArrowheads="1"/>
          </p:cNvSpPr>
          <p:nvPr/>
        </p:nvSpPr>
        <p:spPr bwMode="auto">
          <a:xfrm>
            <a:off x="6588125" y="3859213"/>
            <a:ext cx="217488" cy="215900"/>
          </a:xfrm>
          <a:prstGeom prst="ellipse">
            <a:avLst/>
          </a:prstGeom>
          <a:gradFill rotWithShape="1">
            <a:gsLst>
              <a:gs pos="0">
                <a:srgbClr val="FFFF99"/>
              </a:gs>
              <a:gs pos="100000">
                <a:schemeClr val="tx1"/>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002" name="Line 58"/>
          <p:cNvSpPr>
            <a:spLocks noChangeShapeType="1"/>
          </p:cNvSpPr>
          <p:nvPr/>
        </p:nvSpPr>
        <p:spPr bwMode="auto">
          <a:xfrm flipV="1">
            <a:off x="5724525" y="2779713"/>
            <a:ext cx="792163" cy="730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003" name="Line 59"/>
          <p:cNvSpPr>
            <a:spLocks noChangeShapeType="1"/>
          </p:cNvSpPr>
          <p:nvPr/>
        </p:nvSpPr>
        <p:spPr bwMode="auto">
          <a:xfrm>
            <a:off x="5724525" y="2852738"/>
            <a:ext cx="792163" cy="2873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004" name="Line 60"/>
          <p:cNvSpPr>
            <a:spLocks noChangeShapeType="1"/>
          </p:cNvSpPr>
          <p:nvPr/>
        </p:nvSpPr>
        <p:spPr bwMode="auto">
          <a:xfrm>
            <a:off x="5724525" y="3355975"/>
            <a:ext cx="1584325"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007" name="Line 63"/>
          <p:cNvSpPr>
            <a:spLocks noChangeShapeType="1"/>
          </p:cNvSpPr>
          <p:nvPr/>
        </p:nvSpPr>
        <p:spPr bwMode="auto">
          <a:xfrm flipV="1">
            <a:off x="5724525" y="2852738"/>
            <a:ext cx="792163" cy="5032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009" name="Oval 65"/>
          <p:cNvSpPr>
            <a:spLocks noChangeArrowheads="1"/>
          </p:cNvSpPr>
          <p:nvPr/>
        </p:nvSpPr>
        <p:spPr bwMode="auto">
          <a:xfrm>
            <a:off x="7308850" y="3427413"/>
            <a:ext cx="207963" cy="211137"/>
          </a:xfrm>
          <a:prstGeom prst="ellipse">
            <a:avLst/>
          </a:prstGeom>
          <a:gradFill rotWithShape="1">
            <a:gsLst>
              <a:gs pos="0">
                <a:srgbClr val="FF0000"/>
              </a:gs>
              <a:gs pos="100000">
                <a:srgbClr val="FF0000">
                  <a:gamma/>
                  <a:shade val="46275"/>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800" i="1">
              <a:latin typeface="Times New Roman" panose="02020603050405020304" pitchFamily="18" charset="0"/>
            </a:endParaRPr>
          </a:p>
        </p:txBody>
      </p:sp>
      <p:sp>
        <p:nvSpPr>
          <p:cNvPr id="83010" name="Line 66"/>
          <p:cNvSpPr>
            <a:spLocks noChangeShapeType="1"/>
          </p:cNvSpPr>
          <p:nvPr/>
        </p:nvSpPr>
        <p:spPr bwMode="auto">
          <a:xfrm flipV="1">
            <a:off x="5795963" y="3571875"/>
            <a:ext cx="1512887"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011" name="Line 67"/>
          <p:cNvSpPr>
            <a:spLocks noChangeShapeType="1"/>
          </p:cNvSpPr>
          <p:nvPr/>
        </p:nvSpPr>
        <p:spPr bwMode="auto">
          <a:xfrm flipV="1">
            <a:off x="5724525" y="3211513"/>
            <a:ext cx="792163"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012" name="Oval 68"/>
          <p:cNvSpPr>
            <a:spLocks noChangeArrowheads="1"/>
          </p:cNvSpPr>
          <p:nvPr/>
        </p:nvSpPr>
        <p:spPr bwMode="auto">
          <a:xfrm>
            <a:off x="5292725" y="2492375"/>
            <a:ext cx="647700" cy="1079500"/>
          </a:xfrm>
          <a:prstGeom prst="ellipse">
            <a:avLst/>
          </a:prstGeom>
          <a:solidFill>
            <a:schemeClr val="accent1">
              <a:alpha val="39999"/>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013" name="Oval 69"/>
          <p:cNvSpPr>
            <a:spLocks noChangeArrowheads="1"/>
          </p:cNvSpPr>
          <p:nvPr/>
        </p:nvSpPr>
        <p:spPr bwMode="auto">
          <a:xfrm>
            <a:off x="5364163" y="3573463"/>
            <a:ext cx="647700" cy="1943100"/>
          </a:xfrm>
          <a:prstGeom prst="ellipse">
            <a:avLst/>
          </a:prstGeom>
          <a:solidFill>
            <a:srgbClr val="008000">
              <a:alpha val="39999"/>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014" name="Oval 70"/>
          <p:cNvSpPr>
            <a:spLocks noChangeArrowheads="1"/>
          </p:cNvSpPr>
          <p:nvPr/>
        </p:nvSpPr>
        <p:spPr bwMode="auto">
          <a:xfrm>
            <a:off x="2268538" y="3140075"/>
            <a:ext cx="574675" cy="2303463"/>
          </a:xfrm>
          <a:prstGeom prst="ellipse">
            <a:avLst/>
          </a:prstGeom>
          <a:solidFill>
            <a:schemeClr val="accent2">
              <a:alpha val="45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015" name="Text Box 71"/>
          <p:cNvSpPr txBox="1">
            <a:spLocks noChangeArrowheads="1"/>
          </p:cNvSpPr>
          <p:nvPr/>
        </p:nvSpPr>
        <p:spPr bwMode="auto">
          <a:xfrm>
            <a:off x="1692275" y="5443538"/>
            <a:ext cx="30956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dirty="0">
                <a:latin typeface="+mj-lt"/>
                <a:cs typeface="Times New Roman" panose="02020603050405020304" pitchFamily="18" charset="0"/>
              </a:rPr>
              <a:t>high normality</a:t>
            </a:r>
          </a:p>
        </p:txBody>
      </p:sp>
      <p:sp>
        <p:nvSpPr>
          <p:cNvPr id="83016" name="Text Box 72"/>
          <p:cNvSpPr txBox="1">
            <a:spLocks noChangeArrowheads="1"/>
          </p:cNvSpPr>
          <p:nvPr/>
        </p:nvSpPr>
        <p:spPr bwMode="auto">
          <a:xfrm>
            <a:off x="3563938" y="3500438"/>
            <a:ext cx="2841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i="1"/>
              <a:t>t</a:t>
            </a:r>
          </a:p>
        </p:txBody>
      </p:sp>
      <p:sp>
        <p:nvSpPr>
          <p:cNvPr id="83017" name="Text Box 73"/>
          <p:cNvSpPr txBox="1">
            <a:spLocks noChangeArrowheads="1"/>
          </p:cNvSpPr>
          <p:nvPr/>
        </p:nvSpPr>
        <p:spPr bwMode="auto">
          <a:xfrm>
            <a:off x="7451725" y="3284538"/>
            <a:ext cx="284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i="1"/>
              <a:t>t</a:t>
            </a:r>
          </a:p>
        </p:txBody>
      </p:sp>
      <p:sp>
        <p:nvSpPr>
          <p:cNvPr id="2" name="Footer Placeholder 1"/>
          <p:cNvSpPr>
            <a:spLocks noGrp="1"/>
          </p:cNvSpPr>
          <p:nvPr>
            <p:ph type="ftr" sz="quarter" idx="3"/>
          </p:nvPr>
        </p:nvSpPr>
        <p:spPr/>
        <p:txBody>
          <a:bodyPr/>
          <a:lstStyle/>
          <a:p>
            <a:r>
              <a:rPr lang="en-US" smtClean="0"/>
              <a:t>gmanish@microsoft.com, jing@buffalo.edu, charu@us.ibm.com, hanj@cs.uiuc.edu</a:t>
            </a:r>
            <a:endParaRPr lang="en-US" dirty="0"/>
          </a:p>
        </p:txBody>
      </p:sp>
    </p:spTree>
    <p:extLst>
      <p:ext uri="{BB962C8B-B14F-4D97-AF65-F5344CB8AC3E}">
        <p14:creationId xmlns:p14="http://schemas.microsoft.com/office/powerpoint/2010/main" val="42079334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0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30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30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012" grpId="0" animBg="1"/>
      <p:bldP spid="83013" grpId="0" animBg="1"/>
      <p:bldP spid="8301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Tutorial Outline</a:t>
            </a:r>
            <a:endParaRPr lang="en-US" dirty="0"/>
          </a:p>
        </p:txBody>
      </p:sp>
      <p:sp>
        <p:nvSpPr>
          <p:cNvPr id="3" name="Slide Number Placeholder 2"/>
          <p:cNvSpPr>
            <a:spLocks noGrp="1"/>
          </p:cNvSpPr>
          <p:nvPr>
            <p:ph type="sldNum" sz="quarter" idx="12"/>
          </p:nvPr>
        </p:nvSpPr>
        <p:spPr/>
        <p:txBody>
          <a:bodyPr/>
          <a:lstStyle/>
          <a:p>
            <a:fld id="{8D4A95AB-7B14-4CE2-8EF6-8DDF97F0F3DA}" type="slidenum">
              <a:rPr lang="en-US" smtClean="0"/>
              <a:pPr/>
              <a:t>39</a:t>
            </a:fld>
            <a:endParaRPr lang="en-US"/>
          </a:p>
        </p:txBody>
      </p:sp>
      <p:sp>
        <p:nvSpPr>
          <p:cNvPr id="9" name="Content Placeholder 8"/>
          <p:cNvSpPr>
            <a:spLocks noGrp="1"/>
          </p:cNvSpPr>
          <p:nvPr>
            <p:ph idx="13"/>
          </p:nvPr>
        </p:nvSpPr>
        <p:spPr/>
        <p:txBody>
          <a:bodyPr>
            <a:normAutofit fontScale="85000" lnSpcReduction="10000"/>
          </a:bodyPr>
          <a:lstStyle/>
          <a:p>
            <a:r>
              <a:rPr lang="en-US" dirty="0" smtClean="0"/>
              <a:t>Introduction [10 min]</a:t>
            </a:r>
          </a:p>
          <a:p>
            <a:r>
              <a:rPr lang="en-US" b="1" dirty="0" smtClean="0"/>
              <a:t>Static Graph Outlier Detection Algorithms [45 min]</a:t>
            </a:r>
          </a:p>
          <a:p>
            <a:pPr lvl="1"/>
            <a:r>
              <a:rPr lang="en-US" dirty="0" smtClean="0"/>
              <a:t>Minimum Description Length [10 min]</a:t>
            </a:r>
          </a:p>
          <a:p>
            <a:pPr lvl="1"/>
            <a:r>
              <a:rPr lang="en-US" dirty="0" smtClean="0"/>
              <a:t>Ego-net Metrics [</a:t>
            </a:r>
            <a:r>
              <a:rPr lang="en-US" dirty="0"/>
              <a:t>5</a:t>
            </a:r>
            <a:r>
              <a:rPr lang="en-US" dirty="0" smtClean="0"/>
              <a:t> min]</a:t>
            </a:r>
          </a:p>
          <a:p>
            <a:pPr lvl="1"/>
            <a:r>
              <a:rPr lang="en-US" dirty="0" smtClean="0"/>
              <a:t>Random Walks [</a:t>
            </a:r>
            <a:r>
              <a:rPr lang="en-US" dirty="0"/>
              <a:t>5</a:t>
            </a:r>
            <a:r>
              <a:rPr lang="en-US" dirty="0" smtClean="0"/>
              <a:t> min]</a:t>
            </a:r>
          </a:p>
          <a:p>
            <a:pPr lvl="1"/>
            <a:r>
              <a:rPr lang="en-US" b="1" dirty="0">
                <a:solidFill>
                  <a:srgbClr val="7030A0"/>
                </a:solidFill>
              </a:rPr>
              <a:t>Random Field </a:t>
            </a:r>
            <a:r>
              <a:rPr lang="en-US" b="1" dirty="0" smtClean="0">
                <a:solidFill>
                  <a:srgbClr val="7030A0"/>
                </a:solidFill>
              </a:rPr>
              <a:t>Models</a:t>
            </a:r>
            <a:r>
              <a:rPr lang="en-US" b="1" dirty="0" smtClean="0"/>
              <a:t> [10 min]</a:t>
            </a:r>
            <a:endParaRPr lang="en-US" b="1" dirty="0"/>
          </a:p>
          <a:p>
            <a:pPr lvl="1"/>
            <a:r>
              <a:rPr lang="en-US" dirty="0" smtClean="0"/>
              <a:t>Outliers in Heterogeneous Networks [15 min]</a:t>
            </a:r>
          </a:p>
          <a:p>
            <a:r>
              <a:rPr lang="en-US" dirty="0"/>
              <a:t>Break [10 min</a:t>
            </a:r>
            <a:r>
              <a:rPr lang="en-US" dirty="0" smtClean="0"/>
              <a:t>]</a:t>
            </a:r>
            <a:endParaRPr lang="en-US" b="1" dirty="0" smtClean="0"/>
          </a:p>
          <a:p>
            <a:r>
              <a:rPr lang="en-US" dirty="0" smtClean="0"/>
              <a:t>Dynamic </a:t>
            </a:r>
            <a:r>
              <a:rPr lang="en-US" dirty="0"/>
              <a:t>Graph Outlier Detection </a:t>
            </a:r>
            <a:r>
              <a:rPr lang="en-US" dirty="0" smtClean="0"/>
              <a:t>Algorithms [45 min]</a:t>
            </a:r>
            <a:endParaRPr lang="en-US" dirty="0"/>
          </a:p>
          <a:p>
            <a:r>
              <a:rPr lang="en-US" dirty="0" smtClean="0"/>
              <a:t>Summary [10 min]</a:t>
            </a:r>
            <a:endParaRPr lang="en-US" dirty="0"/>
          </a:p>
        </p:txBody>
      </p:sp>
      <p:sp>
        <p:nvSpPr>
          <p:cNvPr id="5" name="Footer Placeholder 4"/>
          <p:cNvSpPr>
            <a:spLocks noGrp="1"/>
          </p:cNvSpPr>
          <p:nvPr>
            <p:ph type="ftr" sz="quarter" idx="3"/>
          </p:nvPr>
        </p:nvSpPr>
        <p:spPr/>
        <p:txBody>
          <a:bodyPr/>
          <a:lstStyle/>
          <a:p>
            <a:r>
              <a:rPr lang="en-US" smtClean="0"/>
              <a:t>gmanish@microsoft.com, jing@buffalo.edu, charu@us.ibm.com, hanj@cs.uiuc.edu</a:t>
            </a:r>
            <a:endParaRPr lang="en-US" dirty="0"/>
          </a:p>
        </p:txBody>
      </p:sp>
    </p:spTree>
    <p:extLst>
      <p:ext uri="{BB962C8B-B14F-4D97-AF65-F5344CB8AC3E}">
        <p14:creationId xmlns:p14="http://schemas.microsoft.com/office/powerpoint/2010/main" val="5902986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Outlier Detection</a:t>
            </a:r>
            <a:endParaRPr lang="en-US" dirty="0"/>
          </a:p>
        </p:txBody>
      </p:sp>
      <p:sp>
        <p:nvSpPr>
          <p:cNvPr id="3" name="Slide Number Placeholder 2"/>
          <p:cNvSpPr>
            <a:spLocks noGrp="1"/>
          </p:cNvSpPr>
          <p:nvPr>
            <p:ph type="sldNum" sz="quarter" idx="12"/>
          </p:nvPr>
        </p:nvSpPr>
        <p:spPr/>
        <p:txBody>
          <a:bodyPr/>
          <a:lstStyle/>
          <a:p>
            <a:fld id="{8D4A95AB-7B14-4CE2-8EF6-8DDF97F0F3DA}" type="slidenum">
              <a:rPr lang="en-US" smtClean="0"/>
              <a:pPr/>
              <a:t>4</a:t>
            </a:fld>
            <a:endParaRPr lang="en-US"/>
          </a:p>
        </p:txBody>
      </p:sp>
      <p:sp>
        <p:nvSpPr>
          <p:cNvPr id="4" name="Content Placeholder 3"/>
          <p:cNvSpPr>
            <a:spLocks noGrp="1"/>
          </p:cNvSpPr>
          <p:nvPr>
            <p:ph idx="13"/>
          </p:nvPr>
        </p:nvSpPr>
        <p:spPr/>
        <p:txBody>
          <a:bodyPr>
            <a:normAutofit fontScale="70000" lnSpcReduction="20000"/>
          </a:bodyPr>
          <a:lstStyle/>
          <a:p>
            <a:r>
              <a:rPr lang="en-US" dirty="0" smtClean="0">
                <a:solidFill>
                  <a:srgbClr val="00B050"/>
                </a:solidFill>
              </a:rPr>
              <a:t>Also called </a:t>
            </a:r>
            <a:r>
              <a:rPr lang="en-US" dirty="0"/>
              <a:t>anomaly </a:t>
            </a:r>
            <a:r>
              <a:rPr lang="en-US" dirty="0" smtClean="0"/>
              <a:t>detection, event </a:t>
            </a:r>
            <a:r>
              <a:rPr lang="en-US" dirty="0"/>
              <a:t>detection, novelty detection, deviant discovery, </a:t>
            </a:r>
            <a:r>
              <a:rPr lang="en-US" dirty="0" smtClean="0"/>
              <a:t>change point </a:t>
            </a:r>
            <a:r>
              <a:rPr lang="en-US" dirty="0"/>
              <a:t>detection, fault detection, intrusion detection or </a:t>
            </a:r>
            <a:r>
              <a:rPr lang="en-US" dirty="0" smtClean="0"/>
              <a:t>misuse detection</a:t>
            </a:r>
          </a:p>
          <a:p>
            <a:r>
              <a:rPr lang="en-US" dirty="0" smtClean="0">
                <a:solidFill>
                  <a:srgbClr val="00B050"/>
                </a:solidFill>
              </a:rPr>
              <a:t>Three types</a:t>
            </a:r>
          </a:p>
          <a:p>
            <a:endParaRPr lang="en-US" dirty="0" smtClean="0"/>
          </a:p>
          <a:p>
            <a:endParaRPr lang="en-US" dirty="0"/>
          </a:p>
          <a:p>
            <a:endParaRPr lang="en-US" dirty="0" smtClean="0"/>
          </a:p>
          <a:p>
            <a:endParaRPr lang="en-US" dirty="0" smtClean="0"/>
          </a:p>
          <a:p>
            <a:r>
              <a:rPr lang="en-US" dirty="0">
                <a:solidFill>
                  <a:srgbClr val="00B050"/>
                </a:solidFill>
              </a:rPr>
              <a:t>Techniques</a:t>
            </a:r>
            <a:r>
              <a:rPr lang="en-US" dirty="0"/>
              <a:t>: </a:t>
            </a:r>
            <a:r>
              <a:rPr lang="en-US" dirty="0" smtClean="0"/>
              <a:t>classification, clustering, </a:t>
            </a:r>
            <a:r>
              <a:rPr lang="en-US" dirty="0"/>
              <a:t>nearest </a:t>
            </a:r>
            <a:r>
              <a:rPr lang="en-US" dirty="0" smtClean="0"/>
              <a:t>neighbor, density, </a:t>
            </a:r>
            <a:r>
              <a:rPr lang="en-US" dirty="0"/>
              <a:t>statistical, information </a:t>
            </a:r>
            <a:r>
              <a:rPr lang="en-US" dirty="0" smtClean="0"/>
              <a:t>theory, </a:t>
            </a:r>
            <a:r>
              <a:rPr lang="en-US" dirty="0"/>
              <a:t>spectral </a:t>
            </a:r>
            <a:r>
              <a:rPr lang="en-US" dirty="0" smtClean="0"/>
              <a:t>decomposition, visualization, depth, </a:t>
            </a:r>
            <a:r>
              <a:rPr lang="en-US" dirty="0"/>
              <a:t>and signal </a:t>
            </a:r>
            <a:r>
              <a:rPr lang="en-US" dirty="0" smtClean="0"/>
              <a:t>processing</a:t>
            </a:r>
          </a:p>
          <a:p>
            <a:r>
              <a:rPr lang="en-US" dirty="0" smtClean="0">
                <a:solidFill>
                  <a:srgbClr val="00B050"/>
                </a:solidFill>
              </a:rPr>
              <a:t>Outlier packages:</a:t>
            </a:r>
          </a:p>
          <a:p>
            <a:endParaRPr lang="en-US" dirty="0" smtClean="0"/>
          </a:p>
          <a:p>
            <a:r>
              <a:rPr lang="en-US" dirty="0" smtClean="0">
                <a:solidFill>
                  <a:srgbClr val="00B050"/>
                </a:solidFill>
              </a:rPr>
              <a:t>Data types</a:t>
            </a:r>
            <a:r>
              <a:rPr lang="en-US" dirty="0" smtClean="0"/>
              <a:t>:</a:t>
            </a:r>
            <a:r>
              <a:rPr lang="en-US" dirty="0" smtClean="0">
                <a:solidFill>
                  <a:srgbClr val="00B050"/>
                </a:solidFill>
              </a:rPr>
              <a:t> </a:t>
            </a:r>
            <a:r>
              <a:rPr lang="en-US" dirty="0"/>
              <a:t>high-dimensional </a:t>
            </a:r>
            <a:r>
              <a:rPr lang="en-US" dirty="0" smtClean="0"/>
              <a:t>data, uncertain data, stream data, </a:t>
            </a:r>
            <a:r>
              <a:rPr lang="en-US" dirty="0"/>
              <a:t>network </a:t>
            </a:r>
            <a:r>
              <a:rPr lang="en-US" dirty="0" smtClean="0"/>
              <a:t>data, </a:t>
            </a:r>
            <a:r>
              <a:rPr lang="en-US" dirty="0"/>
              <a:t>time series data</a:t>
            </a:r>
            <a:endParaRPr lang="en-US" dirty="0" smtClean="0"/>
          </a:p>
          <a:p>
            <a:endParaRPr lang="en-US" dirty="0"/>
          </a:p>
        </p:txBody>
      </p:sp>
      <p:sp>
        <p:nvSpPr>
          <p:cNvPr id="30" name="Footer Placeholder 4"/>
          <p:cNvSpPr>
            <a:spLocks noGrp="1"/>
          </p:cNvSpPr>
          <p:nvPr>
            <p:ph type="ftr" sz="quarter" idx="3"/>
          </p:nvPr>
        </p:nvSpPr>
        <p:spPr/>
        <p:txBody>
          <a:bodyPr/>
          <a:lstStyle/>
          <a:p>
            <a:r>
              <a:rPr lang="en-US" smtClean="0"/>
              <a:t>gmanish@microsoft.com, jing@buffalo.edu, charu@us.ibm.com, hanj@cs.uiuc.edu</a:t>
            </a:r>
            <a:endParaRPr lang="en-US" dirty="0"/>
          </a:p>
        </p:txBody>
      </p:sp>
      <p:grpSp>
        <p:nvGrpSpPr>
          <p:cNvPr id="25" name="Group 24"/>
          <p:cNvGrpSpPr/>
          <p:nvPr/>
        </p:nvGrpSpPr>
        <p:grpSpPr>
          <a:xfrm>
            <a:off x="2368245" y="2133600"/>
            <a:ext cx="6623355" cy="1762322"/>
            <a:chOff x="2520645" y="2281139"/>
            <a:chExt cx="6623355" cy="1762322"/>
          </a:xfrm>
        </p:grpSpPr>
        <p:grpSp>
          <p:nvGrpSpPr>
            <p:cNvPr id="9" name="Group 8"/>
            <p:cNvGrpSpPr/>
            <p:nvPr/>
          </p:nvGrpSpPr>
          <p:grpSpPr>
            <a:xfrm>
              <a:off x="4780811" y="2362200"/>
              <a:ext cx="1924789" cy="1681261"/>
              <a:chOff x="6034766" y="3792360"/>
              <a:chExt cx="2452742" cy="2005232"/>
            </a:xfrm>
          </p:grpSpPr>
          <p:sp>
            <p:nvSpPr>
              <p:cNvPr id="10" name="Freeform 9"/>
              <p:cNvSpPr/>
              <p:nvPr/>
            </p:nvSpPr>
            <p:spPr>
              <a:xfrm>
                <a:off x="6034767" y="4041475"/>
                <a:ext cx="2360245" cy="1089766"/>
              </a:xfrm>
              <a:custGeom>
                <a:avLst/>
                <a:gdLst>
                  <a:gd name="connsiteX0" fmla="*/ 0 w 2360245"/>
                  <a:gd name="connsiteY0" fmla="*/ 1089766 h 1089766"/>
                  <a:gd name="connsiteX1" fmla="*/ 404446 w 2360245"/>
                  <a:gd name="connsiteY1" fmla="*/ 456720 h 1089766"/>
                  <a:gd name="connsiteX2" fmla="*/ 685800 w 2360245"/>
                  <a:gd name="connsiteY2" fmla="*/ 984258 h 1089766"/>
                  <a:gd name="connsiteX3" fmla="*/ 1055077 w 2360245"/>
                  <a:gd name="connsiteY3" fmla="*/ 192951 h 1089766"/>
                  <a:gd name="connsiteX4" fmla="*/ 1283677 w 2360245"/>
                  <a:gd name="connsiteY4" fmla="*/ 896335 h 1089766"/>
                  <a:gd name="connsiteX5" fmla="*/ 1600200 w 2360245"/>
                  <a:gd name="connsiteY5" fmla="*/ 157781 h 1089766"/>
                  <a:gd name="connsiteX6" fmla="*/ 1670538 w 2360245"/>
                  <a:gd name="connsiteY6" fmla="*/ 790827 h 1089766"/>
                  <a:gd name="connsiteX7" fmla="*/ 1705708 w 2360245"/>
                  <a:gd name="connsiteY7" fmla="*/ 175366 h 1089766"/>
                  <a:gd name="connsiteX8" fmla="*/ 1758462 w 2360245"/>
                  <a:gd name="connsiteY8" fmla="*/ 52274 h 1089766"/>
                  <a:gd name="connsiteX9" fmla="*/ 2074985 w 2360245"/>
                  <a:gd name="connsiteY9" fmla="*/ 931504 h 1089766"/>
                  <a:gd name="connsiteX10" fmla="*/ 2321169 w 2360245"/>
                  <a:gd name="connsiteY10" fmla="*/ 1037012 h 1089766"/>
                  <a:gd name="connsiteX11" fmla="*/ 2356338 w 2360245"/>
                  <a:gd name="connsiteY11" fmla="*/ 1037012 h 1089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0245" h="1089766">
                    <a:moveTo>
                      <a:pt x="0" y="1089766"/>
                    </a:moveTo>
                    <a:cubicBezTo>
                      <a:pt x="145073" y="782035"/>
                      <a:pt x="290146" y="474305"/>
                      <a:pt x="404446" y="456720"/>
                    </a:cubicBezTo>
                    <a:cubicBezTo>
                      <a:pt x="518746" y="439135"/>
                      <a:pt x="577362" y="1028219"/>
                      <a:pt x="685800" y="984258"/>
                    </a:cubicBezTo>
                    <a:cubicBezTo>
                      <a:pt x="794239" y="940296"/>
                      <a:pt x="955431" y="207605"/>
                      <a:pt x="1055077" y="192951"/>
                    </a:cubicBezTo>
                    <a:cubicBezTo>
                      <a:pt x="1154723" y="178297"/>
                      <a:pt x="1192823" y="902197"/>
                      <a:pt x="1283677" y="896335"/>
                    </a:cubicBezTo>
                    <a:cubicBezTo>
                      <a:pt x="1374531" y="890473"/>
                      <a:pt x="1535723" y="175366"/>
                      <a:pt x="1600200" y="157781"/>
                    </a:cubicBezTo>
                    <a:cubicBezTo>
                      <a:pt x="1664677" y="140196"/>
                      <a:pt x="1652953" y="787896"/>
                      <a:pt x="1670538" y="790827"/>
                    </a:cubicBezTo>
                    <a:cubicBezTo>
                      <a:pt x="1688123" y="793758"/>
                      <a:pt x="1691054" y="298458"/>
                      <a:pt x="1705708" y="175366"/>
                    </a:cubicBezTo>
                    <a:cubicBezTo>
                      <a:pt x="1720362" y="52274"/>
                      <a:pt x="1696916" y="-73749"/>
                      <a:pt x="1758462" y="52274"/>
                    </a:cubicBezTo>
                    <a:cubicBezTo>
                      <a:pt x="1820008" y="178297"/>
                      <a:pt x="1981201" y="767381"/>
                      <a:pt x="2074985" y="931504"/>
                    </a:cubicBezTo>
                    <a:cubicBezTo>
                      <a:pt x="2168769" y="1095627"/>
                      <a:pt x="2274277" y="1019427"/>
                      <a:pt x="2321169" y="1037012"/>
                    </a:cubicBezTo>
                    <a:cubicBezTo>
                      <a:pt x="2368061" y="1054597"/>
                      <a:pt x="2362199" y="1045804"/>
                      <a:pt x="2356338" y="1037012"/>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6034767" y="3792360"/>
                <a:ext cx="0" cy="133888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10" idx="0"/>
              </p:cNvCxnSpPr>
              <p:nvPr/>
            </p:nvCxnSpPr>
            <p:spPr>
              <a:xfrm>
                <a:off x="6034767" y="5131241"/>
                <a:ext cx="245274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6568167" y="4821060"/>
                <a:ext cx="304800" cy="419100"/>
              </a:xfrm>
              <a:prstGeom prst="ellipse">
                <a:avLst/>
              </a:prstGeom>
              <a:noFill/>
              <a:ln w="38100">
                <a:solidFill>
                  <a:srgbClr val="92D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558767" y="4643748"/>
                <a:ext cx="304800" cy="419100"/>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034766" y="5428260"/>
                <a:ext cx="1989519" cy="369332"/>
              </a:xfrm>
              <a:prstGeom prst="rect">
                <a:avLst/>
              </a:prstGeom>
              <a:noFill/>
            </p:spPr>
            <p:txBody>
              <a:bodyPr wrap="none" rtlCol="0">
                <a:spAutoFit/>
              </a:bodyPr>
              <a:lstStyle/>
              <a:p>
                <a:r>
                  <a:rPr lang="en-US" smtClean="0"/>
                  <a:t>Contextual Outliers</a:t>
                </a:r>
                <a:endParaRPr lang="en-US"/>
              </a:p>
            </p:txBody>
          </p:sp>
          <p:sp>
            <p:nvSpPr>
              <p:cNvPr id="16" name="TextBox 15"/>
              <p:cNvSpPr txBox="1"/>
              <p:nvPr/>
            </p:nvSpPr>
            <p:spPr>
              <a:xfrm>
                <a:off x="6400800" y="5181600"/>
                <a:ext cx="651140" cy="276999"/>
              </a:xfrm>
              <a:prstGeom prst="rect">
                <a:avLst/>
              </a:prstGeom>
              <a:noFill/>
            </p:spPr>
            <p:txBody>
              <a:bodyPr wrap="none" rtlCol="0">
                <a:spAutoFit/>
              </a:bodyPr>
              <a:lstStyle/>
              <a:p>
                <a:r>
                  <a:rPr lang="en-US" sz="1200" smtClean="0"/>
                  <a:t>Normal</a:t>
                </a:r>
                <a:endParaRPr lang="en-US" sz="1200"/>
              </a:p>
            </p:txBody>
          </p:sp>
          <p:sp>
            <p:nvSpPr>
              <p:cNvPr id="17" name="TextBox 16"/>
              <p:cNvSpPr txBox="1"/>
              <p:nvPr/>
            </p:nvSpPr>
            <p:spPr>
              <a:xfrm>
                <a:off x="7349860" y="5181600"/>
                <a:ext cx="619080" cy="276999"/>
              </a:xfrm>
              <a:prstGeom prst="rect">
                <a:avLst/>
              </a:prstGeom>
              <a:noFill/>
            </p:spPr>
            <p:txBody>
              <a:bodyPr wrap="none" rtlCol="0">
                <a:spAutoFit/>
              </a:bodyPr>
              <a:lstStyle/>
              <a:p>
                <a:r>
                  <a:rPr lang="en-US" sz="1200" smtClean="0"/>
                  <a:t>Outlier</a:t>
                </a:r>
                <a:endParaRPr lang="en-US" sz="1200"/>
              </a:p>
            </p:txBody>
          </p:sp>
        </p:grpSp>
        <p:grpSp>
          <p:nvGrpSpPr>
            <p:cNvPr id="18" name="Group 17"/>
            <p:cNvGrpSpPr/>
            <p:nvPr/>
          </p:nvGrpSpPr>
          <p:grpSpPr>
            <a:xfrm>
              <a:off x="6643741" y="2281139"/>
              <a:ext cx="2500259" cy="1757461"/>
              <a:chOff x="2681341" y="3886200"/>
              <a:chExt cx="3186059" cy="2096115"/>
            </a:xfrm>
          </p:grpSpPr>
          <p:pic>
            <p:nvPicPr>
              <p:cNvPr id="19"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95663" y="3886200"/>
                <a:ext cx="1488256"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3184476" y="5612983"/>
                <a:ext cx="1887247" cy="369332"/>
              </a:xfrm>
              <a:prstGeom prst="rect">
                <a:avLst/>
              </a:prstGeom>
              <a:noFill/>
            </p:spPr>
            <p:txBody>
              <a:bodyPr wrap="none" rtlCol="0">
                <a:spAutoFit/>
              </a:bodyPr>
              <a:lstStyle/>
              <a:p>
                <a:r>
                  <a:rPr lang="en-US" smtClean="0"/>
                  <a:t>Collective Outliers</a:t>
                </a:r>
                <a:endParaRPr lang="en-US"/>
              </a:p>
            </p:txBody>
          </p:sp>
          <p:pic>
            <p:nvPicPr>
              <p:cNvPr id="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1341" y="5095875"/>
                <a:ext cx="3186059"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2" name="Group 21"/>
            <p:cNvGrpSpPr/>
            <p:nvPr/>
          </p:nvGrpSpPr>
          <p:grpSpPr>
            <a:xfrm>
              <a:off x="2520645" y="2371846"/>
              <a:ext cx="2137776" cy="1666754"/>
              <a:chOff x="2819400" y="1295400"/>
              <a:chExt cx="2724150" cy="1987929"/>
            </a:xfrm>
          </p:grpSpPr>
          <p:pic>
            <p:nvPicPr>
              <p:cNvPr id="23" name="Picture 2" descr="https://encrypted-tbn2.google.com/images?q=tbn:ANd9GcQ1yZuKW47BITNXznzJgXnzYMyFnSeBXKIux1i6kzr9uiMq3d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1295400"/>
                <a:ext cx="2724150" cy="16764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3394303" y="2913997"/>
                <a:ext cx="1461169" cy="369332"/>
              </a:xfrm>
              <a:prstGeom prst="rect">
                <a:avLst/>
              </a:prstGeom>
              <a:noFill/>
            </p:spPr>
            <p:txBody>
              <a:bodyPr wrap="none" rtlCol="0">
                <a:spAutoFit/>
              </a:bodyPr>
              <a:lstStyle/>
              <a:p>
                <a:r>
                  <a:rPr lang="en-US" smtClean="0"/>
                  <a:t>Point Outliers</a:t>
                </a:r>
                <a:endParaRPr lang="en-US"/>
              </a:p>
            </p:txBody>
          </p:sp>
        </p:grpSp>
      </p:grpSp>
      <p:grpSp>
        <p:nvGrpSpPr>
          <p:cNvPr id="26" name="Group 25"/>
          <p:cNvGrpSpPr/>
          <p:nvPr/>
        </p:nvGrpSpPr>
        <p:grpSpPr>
          <a:xfrm>
            <a:off x="2971800" y="4983480"/>
            <a:ext cx="5719928" cy="579120"/>
            <a:chOff x="2971800" y="4983480"/>
            <a:chExt cx="5719928" cy="579120"/>
          </a:xfrm>
        </p:grpSpPr>
        <p:pic>
          <p:nvPicPr>
            <p:cNvPr id="35842" name="Picture 2" descr="Rlogo.jpg (100×7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4983480"/>
              <a:ext cx="762000" cy="579120"/>
            </a:xfrm>
            <a:prstGeom prst="rect">
              <a:avLst/>
            </a:prstGeom>
            <a:noFill/>
            <a:extLst>
              <a:ext uri="{909E8E84-426E-40DD-AFC4-6F175D3DCCD1}">
                <a14:hiddenFill xmlns:a14="http://schemas.microsoft.com/office/drawing/2010/main">
                  <a:solidFill>
                    <a:srgbClr val="FFFFFF"/>
                  </a:solidFill>
                </a14:hiddenFill>
              </a:ext>
            </a:extLst>
          </p:spPr>
        </p:pic>
        <p:pic>
          <p:nvPicPr>
            <p:cNvPr id="35844" name="Picture 4" descr="https://encrypted-tbn2.gstatic.com/images?q=tbn:ANd9GcSS7E_7UUtyAK5u0nK-y1wNj0BQS9k2mC11f9Q5-EjyoSRfnDR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62087" y="5029179"/>
              <a:ext cx="1337310" cy="533421"/>
            </a:xfrm>
            <a:prstGeom prst="rect">
              <a:avLst/>
            </a:prstGeom>
            <a:noFill/>
            <a:extLst>
              <a:ext uri="{909E8E84-426E-40DD-AFC4-6F175D3DCCD1}">
                <a14:hiddenFill xmlns:a14="http://schemas.microsoft.com/office/drawing/2010/main">
                  <a:solidFill>
                    <a:srgbClr val="FFFFFF"/>
                  </a:solidFill>
                </a14:hiddenFill>
              </a:ext>
            </a:extLst>
          </p:spPr>
        </p:pic>
        <p:pic>
          <p:nvPicPr>
            <p:cNvPr id="35846" name="Picture 6" descr="https://encrypted-tbn3.gstatic.com/images?q=tbn:ANd9GcRGuWvwoVQY4WWjvaHEr3YSZUV9KSmVZKPuvdWrPuo-72uEwdJpa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9613" y="5032128"/>
              <a:ext cx="1826987" cy="482847"/>
            </a:xfrm>
            <a:prstGeom prst="rect">
              <a:avLst/>
            </a:prstGeom>
            <a:noFill/>
            <a:extLst>
              <a:ext uri="{909E8E84-426E-40DD-AFC4-6F175D3DCCD1}">
                <a14:hiddenFill xmlns:a14="http://schemas.microsoft.com/office/drawing/2010/main">
                  <a:solidFill>
                    <a:srgbClr val="FFFFFF"/>
                  </a:solidFill>
                </a14:hiddenFill>
              </a:ext>
            </a:extLst>
          </p:spPr>
        </p:pic>
        <p:pic>
          <p:nvPicPr>
            <p:cNvPr id="35848" name="Picture 8" descr="https://encrypted-tbn3.gstatic.com/images?q=tbn:ANd9GcR273_BonzKCbQ5CtnhUssbgFOmCXUVZa3Usx3p98yovgvuBk8qIw"/>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67729" y="5187196"/>
              <a:ext cx="1523999" cy="31403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0921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Community Outliers</a:t>
            </a:r>
            <a:endParaRPr lang="en-US" dirty="0"/>
          </a:p>
        </p:txBody>
      </p:sp>
      <p:sp>
        <p:nvSpPr>
          <p:cNvPr id="3" name="Slide Number Placeholder 2"/>
          <p:cNvSpPr>
            <a:spLocks noGrp="1"/>
          </p:cNvSpPr>
          <p:nvPr>
            <p:ph type="sldNum" sz="quarter" idx="12"/>
          </p:nvPr>
        </p:nvSpPr>
        <p:spPr/>
        <p:txBody>
          <a:bodyPr/>
          <a:lstStyle/>
          <a:p>
            <a:fld id="{8D4A95AB-7B14-4CE2-8EF6-8DDF97F0F3DA}" type="slidenum">
              <a:rPr lang="en-US" smtClean="0"/>
              <a:pPr/>
              <a:t>40</a:t>
            </a:fld>
            <a:endParaRPr lang="en-US"/>
          </a:p>
        </p:txBody>
      </p:sp>
      <p:sp>
        <p:nvSpPr>
          <p:cNvPr id="9" name="Content Placeholder 8"/>
          <p:cNvSpPr>
            <a:spLocks noGrp="1"/>
          </p:cNvSpPr>
          <p:nvPr>
            <p:ph idx="13"/>
          </p:nvPr>
        </p:nvSpPr>
        <p:spPr>
          <a:xfrm>
            <a:off x="457200" y="1357948"/>
            <a:ext cx="8229600" cy="1918652"/>
          </a:xfrm>
        </p:spPr>
        <p:txBody>
          <a:bodyPr>
            <a:normAutofit fontScale="92500" lnSpcReduction="20000"/>
          </a:bodyPr>
          <a:lstStyle/>
          <a:p>
            <a:pPr>
              <a:lnSpc>
                <a:spcPct val="110000"/>
              </a:lnSpc>
            </a:pPr>
            <a:r>
              <a:rPr lang="en-US" altLang="zh-CN" sz="2800" dirty="0">
                <a:solidFill>
                  <a:srgbClr val="CC0000"/>
                </a:solidFill>
              </a:rPr>
              <a:t>Definition</a:t>
            </a:r>
          </a:p>
          <a:p>
            <a:pPr lvl="1">
              <a:lnSpc>
                <a:spcPct val="90000"/>
              </a:lnSpc>
            </a:pPr>
            <a:r>
              <a:rPr lang="en-US" sz="2400" dirty="0"/>
              <a:t>Two information sources: links, node features</a:t>
            </a:r>
          </a:p>
          <a:p>
            <a:pPr lvl="1">
              <a:lnSpc>
                <a:spcPct val="90000"/>
              </a:lnSpc>
            </a:pPr>
            <a:r>
              <a:rPr lang="en-US" sz="2400" dirty="0"/>
              <a:t>There exist communities based on links and node features</a:t>
            </a:r>
          </a:p>
          <a:p>
            <a:pPr lvl="1">
              <a:lnSpc>
                <a:spcPct val="90000"/>
              </a:lnSpc>
            </a:pPr>
            <a:r>
              <a:rPr lang="en-US" sz="2400" dirty="0">
                <a:solidFill>
                  <a:srgbClr val="FF0000"/>
                </a:solidFill>
              </a:rPr>
              <a:t>Objects that have feature values deviating from those of other members in the same community</a:t>
            </a:r>
            <a:r>
              <a:rPr lang="en-US" sz="2400" dirty="0"/>
              <a:t> are defined as community outliers</a:t>
            </a:r>
          </a:p>
        </p:txBody>
      </p:sp>
      <p:sp>
        <p:nvSpPr>
          <p:cNvPr id="5" name="Footer Placeholder 4"/>
          <p:cNvSpPr>
            <a:spLocks noGrp="1"/>
          </p:cNvSpPr>
          <p:nvPr>
            <p:ph type="ftr" sz="quarter" idx="3"/>
          </p:nvPr>
        </p:nvSpPr>
        <p:spPr/>
        <p:txBody>
          <a:bodyPr/>
          <a:lstStyle/>
          <a:p>
            <a:r>
              <a:rPr lang="en-US" smtClean="0"/>
              <a:t>gmanish@microsoft.com, jing@buffalo.edu, charu@us.ibm.com, hanj@cs.uiuc.edu</a:t>
            </a:r>
            <a:endParaRPr lang="en-US" dirty="0"/>
          </a:p>
        </p:txBody>
      </p:sp>
      <p:sp>
        <p:nvSpPr>
          <p:cNvPr id="6" name="TextBox 5"/>
          <p:cNvSpPr txBox="1"/>
          <p:nvPr/>
        </p:nvSpPr>
        <p:spPr>
          <a:xfrm>
            <a:off x="7162800" y="76200"/>
            <a:ext cx="1831655" cy="369332"/>
          </a:xfrm>
          <a:prstGeom prst="rect">
            <a:avLst/>
          </a:prstGeom>
          <a:noFill/>
        </p:spPr>
        <p:txBody>
          <a:bodyPr wrap="none" rtlCol="0">
            <a:spAutoFit/>
          </a:bodyPr>
          <a:lstStyle/>
          <a:p>
            <a:r>
              <a:rPr lang="en-US" dirty="0" err="1" smtClean="0">
                <a:solidFill>
                  <a:schemeClr val="accent6">
                    <a:lumMod val="75000"/>
                  </a:schemeClr>
                </a:solidFill>
              </a:rPr>
              <a:t>Gao</a:t>
            </a:r>
            <a:r>
              <a:rPr lang="en-US" dirty="0" smtClean="0">
                <a:solidFill>
                  <a:schemeClr val="accent6">
                    <a:lumMod val="75000"/>
                  </a:schemeClr>
                </a:solidFill>
              </a:rPr>
              <a:t> et al, KDD’10</a:t>
            </a:r>
            <a:endParaRPr lang="en-US" dirty="0">
              <a:solidFill>
                <a:schemeClr val="accent6">
                  <a:lumMod val="75000"/>
                </a:schemeClr>
              </a:solidFill>
            </a:endParaRPr>
          </a:p>
        </p:txBody>
      </p:sp>
      <p:graphicFrame>
        <p:nvGraphicFramePr>
          <p:cNvPr id="7" name="Object 5"/>
          <p:cNvGraphicFramePr>
            <a:graphicFrameLocks noChangeAspect="1"/>
          </p:cNvGraphicFramePr>
          <p:nvPr>
            <p:extLst>
              <p:ext uri="{D42A27DB-BD31-4B8C-83A1-F6EECF244321}">
                <p14:modId xmlns:p14="http://schemas.microsoft.com/office/powerpoint/2010/main" val="1830979304"/>
              </p:ext>
            </p:extLst>
          </p:nvPr>
        </p:nvGraphicFramePr>
        <p:xfrm>
          <a:off x="1822450" y="3191048"/>
          <a:ext cx="5873750" cy="2904952"/>
        </p:xfrm>
        <a:graphic>
          <a:graphicData uri="http://schemas.openxmlformats.org/presentationml/2006/ole">
            <mc:AlternateContent xmlns:mc="http://schemas.openxmlformats.org/markup-compatibility/2006">
              <mc:Choice xmlns:v="urn:schemas-microsoft-com:vml" Requires="v">
                <p:oleObj spid="_x0000_s26659" name="Visio" r:id="rId4" imgW="6718935" imgH="3323273" progId="Visio.Drawing.11">
                  <p:embed/>
                </p:oleObj>
              </mc:Choice>
              <mc:Fallback>
                <p:oleObj name="Visio" r:id="rId4" imgW="6718935" imgH="3323273"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2450" y="3191048"/>
                        <a:ext cx="5873750" cy="2904952"/>
                      </a:xfrm>
                      <a:prstGeom prst="rect">
                        <a:avLst/>
                      </a:prstGeom>
                      <a:noFill/>
                      <a:ln>
                        <a:noFill/>
                      </a:ln>
                      <a:effectLst/>
                      <a:extLst/>
                    </p:spPr>
                  </p:pic>
                </p:oleObj>
              </mc:Fallback>
            </mc:AlternateContent>
          </a:graphicData>
        </a:graphic>
      </p:graphicFrame>
      <p:sp>
        <p:nvSpPr>
          <p:cNvPr id="10" name="Line 8"/>
          <p:cNvSpPr>
            <a:spLocks noChangeShapeType="1"/>
          </p:cNvSpPr>
          <p:nvPr/>
        </p:nvSpPr>
        <p:spPr bwMode="auto">
          <a:xfrm>
            <a:off x="4876800" y="3191048"/>
            <a:ext cx="0" cy="2819399"/>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Text Box 10"/>
          <p:cNvSpPr txBox="1">
            <a:spLocks noChangeArrowheads="1"/>
          </p:cNvSpPr>
          <p:nvPr/>
        </p:nvSpPr>
        <p:spPr bwMode="auto">
          <a:xfrm>
            <a:off x="2057400" y="3160884"/>
            <a:ext cx="1905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dirty="0"/>
              <a:t>high-income</a:t>
            </a:r>
          </a:p>
        </p:txBody>
      </p:sp>
      <p:sp>
        <p:nvSpPr>
          <p:cNvPr id="12" name="Text Box 11"/>
          <p:cNvSpPr txBox="1">
            <a:spLocks noChangeArrowheads="1"/>
          </p:cNvSpPr>
          <p:nvPr/>
        </p:nvSpPr>
        <p:spPr bwMode="auto">
          <a:xfrm>
            <a:off x="6248400" y="3160884"/>
            <a:ext cx="1905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dirty="0"/>
              <a:t>low-income</a:t>
            </a:r>
          </a:p>
        </p:txBody>
      </p:sp>
      <p:sp>
        <p:nvSpPr>
          <p:cNvPr id="13" name="Text Box 13"/>
          <p:cNvSpPr txBox="1">
            <a:spLocks noChangeArrowheads="1"/>
          </p:cNvSpPr>
          <p:nvPr/>
        </p:nvSpPr>
        <p:spPr bwMode="auto">
          <a:xfrm>
            <a:off x="152400" y="5117478"/>
            <a:ext cx="1905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b="1" dirty="0"/>
              <a:t>community outlier</a:t>
            </a:r>
          </a:p>
        </p:txBody>
      </p:sp>
      <p:sp>
        <p:nvSpPr>
          <p:cNvPr id="14" name="AutoShape 14"/>
          <p:cNvSpPr>
            <a:spLocks noChangeArrowheads="1"/>
          </p:cNvSpPr>
          <p:nvPr/>
        </p:nvSpPr>
        <p:spPr bwMode="auto">
          <a:xfrm>
            <a:off x="1828800" y="5468315"/>
            <a:ext cx="457200" cy="76200"/>
          </a:xfrm>
          <a:prstGeom prst="rightArrow">
            <a:avLst>
              <a:gd name="adj1" fmla="val 50000"/>
              <a:gd name="adj2" fmla="val 150000"/>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38442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3" grpId="0"/>
      <p:bldP spid="1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Alternative Network Outlier Definitions</a:t>
            </a:r>
            <a:endParaRPr lang="en-US" dirty="0"/>
          </a:p>
        </p:txBody>
      </p:sp>
      <p:sp>
        <p:nvSpPr>
          <p:cNvPr id="3" name="Slide Number Placeholder 2"/>
          <p:cNvSpPr>
            <a:spLocks noGrp="1"/>
          </p:cNvSpPr>
          <p:nvPr>
            <p:ph type="sldNum" sz="quarter" idx="12"/>
          </p:nvPr>
        </p:nvSpPr>
        <p:spPr/>
        <p:txBody>
          <a:bodyPr/>
          <a:lstStyle/>
          <a:p>
            <a:fld id="{8D4A95AB-7B14-4CE2-8EF6-8DDF97F0F3DA}" type="slidenum">
              <a:rPr lang="en-US" smtClean="0"/>
              <a:pPr/>
              <a:t>41</a:t>
            </a:fld>
            <a:endParaRPr lang="en-US"/>
          </a:p>
        </p:txBody>
      </p:sp>
      <p:sp>
        <p:nvSpPr>
          <p:cNvPr id="5" name="Footer Placeholder 4"/>
          <p:cNvSpPr>
            <a:spLocks noGrp="1"/>
          </p:cNvSpPr>
          <p:nvPr>
            <p:ph type="ftr" sz="quarter" idx="3"/>
          </p:nvPr>
        </p:nvSpPr>
        <p:spPr/>
        <p:txBody>
          <a:bodyPr/>
          <a:lstStyle/>
          <a:p>
            <a:r>
              <a:rPr lang="en-US" smtClean="0"/>
              <a:t>gmanish@microsoft.com, jing@buffalo.edu, charu@us.ibm.com, hanj@cs.uiuc.edu</a:t>
            </a:r>
            <a:endParaRPr lang="en-US" dirty="0"/>
          </a:p>
        </p:txBody>
      </p:sp>
      <p:sp>
        <p:nvSpPr>
          <p:cNvPr id="2" name="Content Placeholder 1"/>
          <p:cNvSpPr>
            <a:spLocks noGrp="1"/>
          </p:cNvSpPr>
          <p:nvPr>
            <p:ph idx="13"/>
          </p:nvPr>
        </p:nvSpPr>
        <p:spPr>
          <a:xfrm>
            <a:off x="457200" y="1371600"/>
            <a:ext cx="2895600" cy="4754563"/>
          </a:xfrm>
        </p:spPr>
        <p:txBody>
          <a:bodyPr>
            <a:normAutofit fontScale="92500" lnSpcReduction="20000"/>
          </a:bodyPr>
          <a:lstStyle/>
          <a:p>
            <a:pPr>
              <a:spcBef>
                <a:spcPct val="50000"/>
              </a:spcBef>
            </a:pPr>
            <a:r>
              <a:rPr lang="en-US" dirty="0">
                <a:solidFill>
                  <a:srgbClr val="CC0000"/>
                </a:solidFill>
              </a:rPr>
              <a:t>Global </a:t>
            </a:r>
            <a:r>
              <a:rPr lang="en-US" dirty="0" smtClean="0">
                <a:solidFill>
                  <a:srgbClr val="CC0000"/>
                </a:solidFill>
              </a:rPr>
              <a:t>outlier: </a:t>
            </a:r>
            <a:r>
              <a:rPr lang="en-US" dirty="0" smtClean="0"/>
              <a:t>only </a:t>
            </a:r>
            <a:r>
              <a:rPr lang="en-US" dirty="0"/>
              <a:t>consider node </a:t>
            </a:r>
            <a:r>
              <a:rPr lang="en-US" dirty="0" smtClean="0"/>
              <a:t>features</a:t>
            </a:r>
          </a:p>
          <a:p>
            <a:pPr>
              <a:spcBef>
                <a:spcPct val="50000"/>
              </a:spcBef>
            </a:pPr>
            <a:r>
              <a:rPr lang="en-US" dirty="0" smtClean="0">
                <a:solidFill>
                  <a:srgbClr val="CC0000"/>
                </a:solidFill>
              </a:rPr>
              <a:t>Structural </a:t>
            </a:r>
            <a:r>
              <a:rPr lang="en-US" dirty="0">
                <a:solidFill>
                  <a:srgbClr val="CC0000"/>
                </a:solidFill>
              </a:rPr>
              <a:t>outlier</a:t>
            </a:r>
            <a:r>
              <a:rPr lang="en-US" dirty="0" smtClean="0">
                <a:solidFill>
                  <a:srgbClr val="CC0000"/>
                </a:solidFill>
              </a:rPr>
              <a:t>: </a:t>
            </a:r>
            <a:r>
              <a:rPr lang="en-US" dirty="0" smtClean="0"/>
              <a:t>only </a:t>
            </a:r>
            <a:r>
              <a:rPr lang="en-US" dirty="0"/>
              <a:t>consider links</a:t>
            </a:r>
          </a:p>
          <a:p>
            <a:pPr>
              <a:spcBef>
                <a:spcPct val="50000"/>
              </a:spcBef>
            </a:pPr>
            <a:r>
              <a:rPr lang="en-US" dirty="0" smtClean="0">
                <a:solidFill>
                  <a:srgbClr val="CC0000"/>
                </a:solidFill>
              </a:rPr>
              <a:t>Local </a:t>
            </a:r>
            <a:r>
              <a:rPr lang="en-US" dirty="0">
                <a:solidFill>
                  <a:srgbClr val="CC0000"/>
                </a:solidFill>
              </a:rPr>
              <a:t>outlier: </a:t>
            </a:r>
            <a:r>
              <a:rPr lang="en-US" dirty="0" smtClean="0"/>
              <a:t>only </a:t>
            </a:r>
            <a:r>
              <a:rPr lang="en-US" dirty="0"/>
              <a:t>consider the feature values of direct neighbors</a:t>
            </a:r>
          </a:p>
          <a:p>
            <a:pPr>
              <a:spcBef>
                <a:spcPct val="50000"/>
              </a:spcBef>
            </a:pPr>
            <a:endParaRPr lang="en-US" dirty="0"/>
          </a:p>
          <a:p>
            <a:endParaRPr lang="en-US" dirty="0"/>
          </a:p>
        </p:txBody>
      </p:sp>
      <p:graphicFrame>
        <p:nvGraphicFramePr>
          <p:cNvPr id="15" name="Object 10"/>
          <p:cNvGraphicFramePr>
            <a:graphicFrameLocks noChangeAspect="1"/>
          </p:cNvGraphicFramePr>
          <p:nvPr>
            <p:extLst>
              <p:ext uri="{D42A27DB-BD31-4B8C-83A1-F6EECF244321}">
                <p14:modId xmlns:p14="http://schemas.microsoft.com/office/powerpoint/2010/main" val="1436128517"/>
              </p:ext>
            </p:extLst>
          </p:nvPr>
        </p:nvGraphicFramePr>
        <p:xfrm>
          <a:off x="3429000" y="1239837"/>
          <a:ext cx="5562600" cy="1503363"/>
        </p:xfrm>
        <a:graphic>
          <a:graphicData uri="http://schemas.openxmlformats.org/presentationml/2006/ole">
            <mc:AlternateContent xmlns:mc="http://schemas.openxmlformats.org/markup-compatibility/2006">
              <mc:Choice xmlns:v="urn:schemas-microsoft-com:vml" Requires="v">
                <p:oleObj spid="_x0000_s27716" name="Visio" r:id="rId4" imgW="6536055" imgH="1765935" progId="Visio.Drawing.11">
                  <p:embed/>
                </p:oleObj>
              </mc:Choice>
              <mc:Fallback>
                <p:oleObj name="Visio" r:id="rId4" imgW="6536055" imgH="1765935"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1239837"/>
                        <a:ext cx="5562600" cy="150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 name="Object 8"/>
          <p:cNvGraphicFramePr>
            <a:graphicFrameLocks noChangeAspect="1"/>
          </p:cNvGraphicFramePr>
          <p:nvPr>
            <p:extLst>
              <p:ext uri="{D42A27DB-BD31-4B8C-83A1-F6EECF244321}">
                <p14:modId xmlns:p14="http://schemas.microsoft.com/office/powerpoint/2010/main" val="2401338846"/>
              </p:ext>
            </p:extLst>
          </p:nvPr>
        </p:nvGraphicFramePr>
        <p:xfrm>
          <a:off x="3396298" y="3142658"/>
          <a:ext cx="5580062" cy="2814233"/>
        </p:xfrm>
        <a:graphic>
          <a:graphicData uri="http://schemas.openxmlformats.org/presentationml/2006/ole">
            <mc:AlternateContent xmlns:mc="http://schemas.openxmlformats.org/markup-compatibility/2006">
              <mc:Choice xmlns:v="urn:schemas-microsoft-com:vml" Requires="v">
                <p:oleObj spid="_x0000_s27717" name="Visio" r:id="rId6" imgW="6587966" imgH="3323273" progId="Visio.Drawing.11">
                  <p:embed/>
                </p:oleObj>
              </mc:Choice>
              <mc:Fallback>
                <p:oleObj name="Visio" r:id="rId6" imgW="6587966" imgH="3323273"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96298" y="3142658"/>
                        <a:ext cx="5580062" cy="2814233"/>
                      </a:xfrm>
                      <a:prstGeom prst="rect">
                        <a:avLst/>
                      </a:prstGeom>
                      <a:noFill/>
                      <a:ln>
                        <a:noFill/>
                      </a:ln>
                      <a:effectLst/>
                      <a:extLst/>
                    </p:spPr>
                  </p:pic>
                </p:oleObj>
              </mc:Fallback>
            </mc:AlternateContent>
          </a:graphicData>
        </a:graphic>
      </p:graphicFrame>
      <p:sp>
        <p:nvSpPr>
          <p:cNvPr id="17" name="Text Box 12"/>
          <p:cNvSpPr txBox="1">
            <a:spLocks noChangeArrowheads="1"/>
          </p:cNvSpPr>
          <p:nvPr/>
        </p:nvSpPr>
        <p:spPr bwMode="auto">
          <a:xfrm>
            <a:off x="4929029" y="2773679"/>
            <a:ext cx="251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b="1" dirty="0"/>
              <a:t>structural outlier</a:t>
            </a:r>
          </a:p>
        </p:txBody>
      </p:sp>
      <p:sp>
        <p:nvSpPr>
          <p:cNvPr id="18" name="Line 15"/>
          <p:cNvSpPr>
            <a:spLocks noChangeShapeType="1"/>
          </p:cNvSpPr>
          <p:nvPr/>
        </p:nvSpPr>
        <p:spPr bwMode="auto">
          <a:xfrm flipH="1">
            <a:off x="4913789" y="3154680"/>
            <a:ext cx="7620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16"/>
          <p:cNvSpPr>
            <a:spLocks noChangeShapeType="1"/>
          </p:cNvSpPr>
          <p:nvPr/>
        </p:nvSpPr>
        <p:spPr bwMode="auto">
          <a:xfrm>
            <a:off x="6411674" y="3154680"/>
            <a:ext cx="9144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17"/>
          <p:cNvSpPr>
            <a:spLocks noChangeShapeType="1"/>
          </p:cNvSpPr>
          <p:nvPr/>
        </p:nvSpPr>
        <p:spPr bwMode="auto">
          <a:xfrm flipH="1">
            <a:off x="8077200" y="3142658"/>
            <a:ext cx="163274" cy="120074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Text Box 13"/>
          <p:cNvSpPr txBox="1">
            <a:spLocks noChangeArrowheads="1"/>
          </p:cNvSpPr>
          <p:nvPr/>
        </p:nvSpPr>
        <p:spPr bwMode="auto">
          <a:xfrm>
            <a:off x="7326074" y="2757805"/>
            <a:ext cx="1905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b="1" dirty="0"/>
              <a:t>local outlier</a:t>
            </a:r>
          </a:p>
        </p:txBody>
      </p:sp>
    </p:spTree>
    <p:extLst>
      <p:ext uri="{BB962C8B-B14F-4D97-AF65-F5344CB8AC3E}">
        <p14:creationId xmlns:p14="http://schemas.microsoft.com/office/powerpoint/2010/main" val="4266469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animBg="1"/>
      <p:bldP spid="20" grpId="0" animBg="1"/>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02" name="Rectangle 2"/>
          <p:cNvSpPr>
            <a:spLocks noGrp="1" noChangeArrowheads="1"/>
          </p:cNvSpPr>
          <p:nvPr>
            <p:ph type="title"/>
          </p:nvPr>
        </p:nvSpPr>
        <p:spPr/>
        <p:txBody>
          <a:bodyPr/>
          <a:lstStyle/>
          <a:p>
            <a:r>
              <a:rPr lang="en-US" altLang="zh-CN" sz="3600" dirty="0">
                <a:latin typeface="Calibri (Headings)"/>
              </a:rPr>
              <a:t>A Unified Probabilistic Model (1)</a:t>
            </a:r>
          </a:p>
        </p:txBody>
      </p:sp>
      <p:sp>
        <p:nvSpPr>
          <p:cNvPr id="20" name="Slide Number Placeholder 19"/>
          <p:cNvSpPr>
            <a:spLocks noGrp="1"/>
          </p:cNvSpPr>
          <p:nvPr>
            <p:ph type="sldNum" sz="quarter" idx="12"/>
          </p:nvPr>
        </p:nvSpPr>
        <p:spPr/>
        <p:txBody>
          <a:bodyPr/>
          <a:lstStyle/>
          <a:p>
            <a:fld id="{41B8C550-FB0B-4527-9205-529252010E87}" type="slidenum">
              <a:rPr lang="en-US" altLang="zh-CN"/>
              <a:pPr/>
              <a:t>42</a:t>
            </a:fld>
            <a:endParaRPr lang="en-US" altLang="zh-CN"/>
          </a:p>
        </p:txBody>
      </p:sp>
      <p:pic>
        <p:nvPicPr>
          <p:cNvPr id="11264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6900" y="1246929"/>
            <a:ext cx="4724400" cy="328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04" name="Text Box 4"/>
          <p:cNvSpPr txBox="1">
            <a:spLocks noChangeArrowheads="1"/>
          </p:cNvSpPr>
          <p:nvPr/>
        </p:nvSpPr>
        <p:spPr bwMode="auto">
          <a:xfrm>
            <a:off x="6576060" y="1387475"/>
            <a:ext cx="16764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dirty="0">
                <a:solidFill>
                  <a:srgbClr val="CC0000"/>
                </a:solidFill>
                <a:ea typeface="宋体" panose="02010600030101010101" pitchFamily="2" charset="-122"/>
              </a:rPr>
              <a:t>community label </a:t>
            </a:r>
            <a:r>
              <a:rPr lang="en-US" sz="2400" dirty="0" smtClean="0">
                <a:solidFill>
                  <a:srgbClr val="CC0000"/>
                </a:solidFill>
                <a:ea typeface="宋体" panose="02010600030101010101" pitchFamily="2" charset="-122"/>
              </a:rPr>
              <a:t>Z</a:t>
            </a:r>
          </a:p>
          <a:p>
            <a:pPr algn="ctr">
              <a:spcBef>
                <a:spcPct val="50000"/>
              </a:spcBef>
            </a:pPr>
            <a:r>
              <a:rPr lang="en-US" sz="2400" dirty="0" smtClean="0">
                <a:solidFill>
                  <a:srgbClr val="CC0000"/>
                </a:solidFill>
                <a:ea typeface="宋体" panose="02010600030101010101" pitchFamily="2" charset="-122"/>
              </a:rPr>
              <a:t>{0,1,2,… K}</a:t>
            </a:r>
            <a:endParaRPr lang="en-US" sz="2400" dirty="0">
              <a:solidFill>
                <a:srgbClr val="CC0000"/>
              </a:solidFill>
              <a:ea typeface="宋体" panose="02010600030101010101" pitchFamily="2" charset="-122"/>
            </a:endParaRPr>
          </a:p>
        </p:txBody>
      </p:sp>
      <p:sp>
        <p:nvSpPr>
          <p:cNvPr id="1126405" name="Text Box 5"/>
          <p:cNvSpPr txBox="1">
            <a:spLocks noChangeArrowheads="1"/>
          </p:cNvSpPr>
          <p:nvPr/>
        </p:nvSpPr>
        <p:spPr bwMode="auto">
          <a:xfrm>
            <a:off x="685800" y="1783080"/>
            <a:ext cx="121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dirty="0">
                <a:solidFill>
                  <a:srgbClr val="CC0000"/>
                </a:solidFill>
                <a:ea typeface="宋体" panose="02010600030101010101" pitchFamily="2" charset="-122"/>
              </a:rPr>
              <a:t>outlier</a:t>
            </a:r>
          </a:p>
        </p:txBody>
      </p:sp>
      <p:sp>
        <p:nvSpPr>
          <p:cNvPr id="1126406" name="Text Box 6"/>
          <p:cNvSpPr txBox="1">
            <a:spLocks noChangeArrowheads="1"/>
          </p:cNvSpPr>
          <p:nvPr/>
        </p:nvSpPr>
        <p:spPr bwMode="auto">
          <a:xfrm>
            <a:off x="371475" y="2568575"/>
            <a:ext cx="1371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dirty="0">
                <a:ea typeface="宋体" panose="02010600030101010101" pitchFamily="2" charset="-122"/>
              </a:rPr>
              <a:t>node features X</a:t>
            </a:r>
          </a:p>
        </p:txBody>
      </p:sp>
      <p:sp>
        <p:nvSpPr>
          <p:cNvPr id="1126407" name="Text Box 7"/>
          <p:cNvSpPr txBox="1">
            <a:spLocks noChangeArrowheads="1"/>
          </p:cNvSpPr>
          <p:nvPr/>
        </p:nvSpPr>
        <p:spPr bwMode="auto">
          <a:xfrm>
            <a:off x="6637020" y="3201987"/>
            <a:ext cx="1981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dirty="0">
                <a:ea typeface="宋体" panose="02010600030101010101" pitchFamily="2" charset="-122"/>
              </a:rPr>
              <a:t>link structure W</a:t>
            </a:r>
          </a:p>
        </p:txBody>
      </p:sp>
      <p:sp>
        <p:nvSpPr>
          <p:cNvPr id="1126408" name="Line 8"/>
          <p:cNvSpPr>
            <a:spLocks noChangeShapeType="1"/>
          </p:cNvSpPr>
          <p:nvPr/>
        </p:nvSpPr>
        <p:spPr bwMode="auto">
          <a:xfrm flipH="1" flipV="1">
            <a:off x="5867400" y="2895600"/>
            <a:ext cx="847725" cy="4889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409" name="Line 9"/>
          <p:cNvSpPr>
            <a:spLocks noChangeShapeType="1"/>
          </p:cNvSpPr>
          <p:nvPr/>
        </p:nvSpPr>
        <p:spPr bwMode="auto">
          <a:xfrm flipH="1">
            <a:off x="5913120" y="1873250"/>
            <a:ext cx="640080" cy="4127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410" name="Line 10"/>
          <p:cNvSpPr>
            <a:spLocks noChangeShapeType="1"/>
          </p:cNvSpPr>
          <p:nvPr/>
        </p:nvSpPr>
        <p:spPr bwMode="auto">
          <a:xfrm>
            <a:off x="1619250" y="2187575"/>
            <a:ext cx="533400" cy="6540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411" name="Line 11"/>
          <p:cNvSpPr>
            <a:spLocks noChangeShapeType="1"/>
          </p:cNvSpPr>
          <p:nvPr/>
        </p:nvSpPr>
        <p:spPr bwMode="auto">
          <a:xfrm>
            <a:off x="1619250" y="3113405"/>
            <a:ext cx="609600" cy="6778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412" name="Oval 12"/>
          <p:cNvSpPr>
            <a:spLocks noChangeArrowheads="1"/>
          </p:cNvSpPr>
          <p:nvPr/>
        </p:nvSpPr>
        <p:spPr bwMode="auto">
          <a:xfrm>
            <a:off x="2514600" y="4953000"/>
            <a:ext cx="1905000" cy="12954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high-income:</a:t>
            </a:r>
          </a:p>
          <a:p>
            <a:pPr algn="ctr"/>
            <a:r>
              <a:rPr lang="en-US"/>
              <a:t>mean: 116k</a:t>
            </a:r>
          </a:p>
          <a:p>
            <a:pPr algn="ctr"/>
            <a:r>
              <a:rPr lang="en-US"/>
              <a:t>std: 35k</a:t>
            </a:r>
          </a:p>
        </p:txBody>
      </p:sp>
      <p:sp>
        <p:nvSpPr>
          <p:cNvPr id="1126413" name="Oval 13"/>
          <p:cNvSpPr>
            <a:spLocks noChangeArrowheads="1"/>
          </p:cNvSpPr>
          <p:nvPr/>
        </p:nvSpPr>
        <p:spPr bwMode="auto">
          <a:xfrm>
            <a:off x="4953000" y="4953000"/>
            <a:ext cx="1905000" cy="12954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low-income:</a:t>
            </a:r>
          </a:p>
          <a:p>
            <a:pPr algn="ctr"/>
            <a:r>
              <a:rPr lang="en-US"/>
              <a:t>mean: 20k</a:t>
            </a:r>
          </a:p>
          <a:p>
            <a:pPr algn="ctr"/>
            <a:r>
              <a:rPr lang="en-US"/>
              <a:t>std: 12k</a:t>
            </a:r>
          </a:p>
        </p:txBody>
      </p:sp>
      <p:sp>
        <p:nvSpPr>
          <p:cNvPr id="1126414" name="Line 14"/>
          <p:cNvSpPr>
            <a:spLocks noChangeShapeType="1"/>
          </p:cNvSpPr>
          <p:nvPr/>
        </p:nvSpPr>
        <p:spPr bwMode="auto">
          <a:xfrm flipV="1">
            <a:off x="3505200" y="44958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415" name="Text Box 15"/>
          <p:cNvSpPr txBox="1">
            <a:spLocks noChangeArrowheads="1"/>
          </p:cNvSpPr>
          <p:nvPr/>
        </p:nvSpPr>
        <p:spPr bwMode="auto">
          <a:xfrm>
            <a:off x="6934200" y="4648200"/>
            <a:ext cx="1905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solidFill>
                  <a:srgbClr val="CC0000"/>
                </a:solidFill>
                <a:ea typeface="宋体" panose="02010600030101010101" pitchFamily="2" charset="-122"/>
              </a:rPr>
              <a:t>model parameters</a:t>
            </a:r>
          </a:p>
        </p:txBody>
      </p:sp>
      <p:sp>
        <p:nvSpPr>
          <p:cNvPr id="1126416" name="Rectangle 16"/>
          <p:cNvSpPr>
            <a:spLocks noChangeArrowheads="1"/>
          </p:cNvSpPr>
          <p:nvPr/>
        </p:nvSpPr>
        <p:spPr bwMode="auto">
          <a:xfrm>
            <a:off x="381000" y="4572000"/>
            <a:ext cx="8305800" cy="1752600"/>
          </a:xfrm>
          <a:prstGeom prst="rect">
            <a:avLst/>
          </a:prstGeom>
          <a:noFill/>
          <a:ln w="9525" cap="rnd">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417" name="Line 17"/>
          <p:cNvSpPr>
            <a:spLocks noChangeShapeType="1"/>
          </p:cNvSpPr>
          <p:nvPr/>
        </p:nvSpPr>
        <p:spPr bwMode="auto">
          <a:xfrm flipV="1">
            <a:off x="5943600" y="44958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126418"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062" y="4724400"/>
            <a:ext cx="2319338"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419" name="Text Box 19"/>
          <p:cNvSpPr txBox="1">
            <a:spLocks noChangeArrowheads="1"/>
          </p:cNvSpPr>
          <p:nvPr/>
        </p:nvSpPr>
        <p:spPr bwMode="auto">
          <a:xfrm>
            <a:off x="762000" y="5334000"/>
            <a:ext cx="152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K: number of communities</a:t>
            </a:r>
          </a:p>
        </p:txBody>
      </p:sp>
      <p:sp>
        <p:nvSpPr>
          <p:cNvPr id="3" name="Footer Placeholder 2"/>
          <p:cNvSpPr>
            <a:spLocks noGrp="1"/>
          </p:cNvSpPr>
          <p:nvPr>
            <p:ph type="ftr" sz="quarter" idx="3"/>
          </p:nvPr>
        </p:nvSpPr>
        <p:spPr/>
        <p:txBody>
          <a:bodyPr/>
          <a:lstStyle/>
          <a:p>
            <a:r>
              <a:rPr lang="en-US" smtClean="0"/>
              <a:t>gmanish@microsoft.com, jing@buffalo.edu, charu@us.ibm.com, hanj@cs.uiuc.edu</a:t>
            </a:r>
            <a:endParaRPr lang="en-US" dirty="0"/>
          </a:p>
        </p:txBody>
      </p:sp>
    </p:spTree>
    <p:custDataLst>
      <p:tags r:id="rId1"/>
    </p:custDataLst>
    <p:extLst>
      <p:ext uri="{BB962C8B-B14F-4D97-AF65-F5344CB8AC3E}">
        <p14:creationId xmlns:p14="http://schemas.microsoft.com/office/powerpoint/2010/main" val="1264418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40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40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2640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264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40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2640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2640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2641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2641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264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2641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26418"/>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2641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26412"/>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12641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264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04" grpId="0"/>
      <p:bldP spid="1126405" grpId="0"/>
      <p:bldP spid="1126406" grpId="0"/>
      <p:bldP spid="1126407" grpId="0"/>
      <p:bldP spid="1126408" grpId="0" animBg="1"/>
      <p:bldP spid="1126409" grpId="0" animBg="1"/>
      <p:bldP spid="1126410" grpId="0" animBg="1"/>
      <p:bldP spid="1126411" grpId="0" animBg="1"/>
      <p:bldP spid="1126412" grpId="0" animBg="1"/>
      <p:bldP spid="1126413" grpId="0" animBg="1"/>
      <p:bldP spid="1126414" grpId="0" animBg="1"/>
      <p:bldP spid="1126415" grpId="0"/>
      <p:bldP spid="1126416" grpId="0" animBg="1"/>
      <p:bldP spid="1126417" grpId="0" animBg="1"/>
      <p:bldP spid="112641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0802" name="Rectangle 2"/>
          <p:cNvSpPr>
            <a:spLocks noGrp="1" noChangeArrowheads="1"/>
          </p:cNvSpPr>
          <p:nvPr>
            <p:ph type="title"/>
          </p:nvPr>
        </p:nvSpPr>
        <p:spPr/>
        <p:txBody>
          <a:bodyPr/>
          <a:lstStyle/>
          <a:p>
            <a:r>
              <a:rPr lang="en-US" altLang="zh-CN" dirty="0">
                <a:latin typeface="Calibri (Headings)"/>
              </a:rPr>
              <a:t>A Unified Probabilistic Model </a:t>
            </a:r>
            <a:r>
              <a:rPr lang="en-US" altLang="zh-CN" dirty="0" smtClean="0">
                <a:latin typeface="Calibri (Headings)"/>
              </a:rPr>
              <a:t>(2)</a:t>
            </a:r>
            <a:endParaRPr lang="en-US" altLang="zh-CN" sz="3600" b="1" dirty="0">
              <a:solidFill>
                <a:srgbClr val="0000FF"/>
              </a:solidFill>
              <a:latin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4158F54B-9FF7-452C-B3EF-CF84080E5562}" type="slidenum">
              <a:rPr lang="en-US" altLang="zh-CN"/>
              <a:pPr/>
              <a:t>43</a:t>
            </a:fld>
            <a:endParaRPr lang="en-US" altLang="zh-CN"/>
          </a:p>
        </p:txBody>
      </p:sp>
      <p:sp>
        <p:nvSpPr>
          <p:cNvPr id="2" name="Footer Placeholder 1"/>
          <p:cNvSpPr>
            <a:spLocks noGrp="1"/>
          </p:cNvSpPr>
          <p:nvPr>
            <p:ph type="ftr" sz="quarter" idx="3"/>
          </p:nvPr>
        </p:nvSpPr>
        <p:spPr/>
        <p:txBody>
          <a:bodyPr/>
          <a:lstStyle/>
          <a:p>
            <a:r>
              <a:rPr lang="en-US" smtClean="0"/>
              <a:t>gmanish@microsoft.com, jing@buffalo.edu, charu@us.ibm.com, hanj@cs.uiuc.edu</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3"/>
              </p:nvPr>
            </p:nvSpPr>
            <p:spPr/>
            <p:txBody>
              <a:bodyPr>
                <a:normAutofit lnSpcReduction="10000"/>
              </a:bodyPr>
              <a:lstStyle/>
              <a:p>
                <a:r>
                  <a:rPr lang="en-US" dirty="0" smtClean="0"/>
                  <a:t>Maximize </a:t>
                </a:r>
                <a14:m>
                  <m:oMath xmlns:m="http://schemas.openxmlformats.org/officeDocument/2006/math">
                    <m:r>
                      <a:rPr lang="en-US" i="1" dirty="0" smtClean="0">
                        <a:solidFill>
                          <a:srgbClr val="00B0F0"/>
                        </a:solidFill>
                        <a:latin typeface="Cambria Math" panose="02040503050406030204" pitchFamily="18" charset="0"/>
                      </a:rPr>
                      <m:t>𝑃</m:t>
                    </m:r>
                    <m:d>
                      <m:dPr>
                        <m:ctrlPr>
                          <a:rPr lang="en-US" i="1" dirty="0" smtClean="0">
                            <a:solidFill>
                              <a:srgbClr val="00B0F0"/>
                            </a:solidFill>
                            <a:latin typeface="Cambria Math" panose="02040503050406030204" pitchFamily="18" charset="0"/>
                          </a:rPr>
                        </m:ctrlPr>
                      </m:dPr>
                      <m:e>
                        <m:r>
                          <a:rPr lang="en-US" i="1" dirty="0" smtClean="0">
                            <a:solidFill>
                              <a:srgbClr val="00B0F0"/>
                            </a:solidFill>
                            <a:latin typeface="Cambria Math" panose="02040503050406030204" pitchFamily="18" charset="0"/>
                          </a:rPr>
                          <m:t>𝑋</m:t>
                        </m:r>
                      </m:e>
                    </m:d>
                    <m:r>
                      <a:rPr lang="en-US" b="0" i="1" dirty="0" smtClean="0">
                        <a:solidFill>
                          <a:srgbClr val="00B0F0"/>
                        </a:solidFill>
                        <a:latin typeface="Cambria Math" panose="02040503050406030204" pitchFamily="18" charset="0"/>
                      </a:rPr>
                      <m:t>∝</m:t>
                    </m:r>
                    <m:r>
                      <a:rPr lang="en-US" i="1" dirty="0" smtClean="0">
                        <a:solidFill>
                          <a:srgbClr val="00B0F0"/>
                        </a:solidFill>
                        <a:latin typeface="Cambria Math" panose="02040503050406030204" pitchFamily="18" charset="0"/>
                      </a:rPr>
                      <m:t>𝑃</m:t>
                    </m:r>
                    <m:r>
                      <a:rPr lang="en-US" i="1" dirty="0" smtClean="0">
                        <a:solidFill>
                          <a:srgbClr val="00B0F0"/>
                        </a:solidFill>
                        <a:latin typeface="Cambria Math" panose="02040503050406030204" pitchFamily="18" charset="0"/>
                      </a:rPr>
                      <m:t>(</m:t>
                    </m:r>
                    <m:r>
                      <a:rPr lang="en-US" i="1" dirty="0" smtClean="0">
                        <a:solidFill>
                          <a:srgbClr val="00B0F0"/>
                        </a:solidFill>
                        <a:latin typeface="Cambria Math" panose="02040503050406030204" pitchFamily="18" charset="0"/>
                      </a:rPr>
                      <m:t>𝑋</m:t>
                    </m:r>
                    <m:r>
                      <a:rPr lang="en-US" i="1" dirty="0" smtClean="0">
                        <a:solidFill>
                          <a:srgbClr val="00B0F0"/>
                        </a:solidFill>
                        <a:latin typeface="Cambria Math" panose="02040503050406030204" pitchFamily="18" charset="0"/>
                      </a:rPr>
                      <m:t>|</m:t>
                    </m:r>
                    <m:r>
                      <a:rPr lang="en-US" i="1" dirty="0" smtClean="0">
                        <a:solidFill>
                          <a:srgbClr val="00B0F0"/>
                        </a:solidFill>
                        <a:latin typeface="Cambria Math" panose="02040503050406030204" pitchFamily="18" charset="0"/>
                      </a:rPr>
                      <m:t>𝑍</m:t>
                    </m:r>
                    <m:r>
                      <a:rPr lang="en-US" i="1" dirty="0" smtClean="0">
                        <a:solidFill>
                          <a:srgbClr val="00B0F0"/>
                        </a:solidFill>
                        <a:latin typeface="Cambria Math" panose="02040503050406030204" pitchFamily="18" charset="0"/>
                      </a:rPr>
                      <m:t>)</m:t>
                    </m:r>
                    <m:r>
                      <a:rPr lang="en-US" i="1" dirty="0" smtClean="0">
                        <a:solidFill>
                          <a:srgbClr val="00B0F0"/>
                        </a:solidFill>
                        <a:latin typeface="Cambria Math" panose="02040503050406030204" pitchFamily="18" charset="0"/>
                      </a:rPr>
                      <m:t>𝑃</m:t>
                    </m:r>
                    <m:r>
                      <a:rPr lang="en-US" i="1" dirty="0" smtClean="0">
                        <a:solidFill>
                          <a:srgbClr val="00B0F0"/>
                        </a:solidFill>
                        <a:latin typeface="Cambria Math" panose="02040503050406030204" pitchFamily="18" charset="0"/>
                      </a:rPr>
                      <m:t>(</m:t>
                    </m:r>
                    <m:r>
                      <a:rPr lang="en-US" i="1" dirty="0" smtClean="0">
                        <a:solidFill>
                          <a:srgbClr val="00B0F0"/>
                        </a:solidFill>
                        <a:latin typeface="Cambria Math" panose="02040503050406030204" pitchFamily="18" charset="0"/>
                      </a:rPr>
                      <m:t>𝑍</m:t>
                    </m:r>
                    <m:r>
                      <a:rPr lang="en-US" i="1" dirty="0">
                        <a:solidFill>
                          <a:srgbClr val="00B0F0"/>
                        </a:solidFill>
                        <a:latin typeface="Cambria Math" panose="02040503050406030204" pitchFamily="18" charset="0"/>
                      </a:rPr>
                      <m:t>)</m:t>
                    </m:r>
                  </m:oMath>
                </a14:m>
                <a:endParaRPr lang="en-US" dirty="0">
                  <a:solidFill>
                    <a:srgbClr val="00B0F0"/>
                  </a:solidFill>
                </a:endParaRPr>
              </a:p>
              <a:p>
                <a:pPr lvl="1"/>
                <a14:m>
                  <m:oMath xmlns:m="http://schemas.openxmlformats.org/officeDocument/2006/math">
                    <m:r>
                      <a:rPr lang="en-US" i="1" dirty="0" smtClean="0">
                        <a:solidFill>
                          <a:srgbClr val="00B0F0"/>
                        </a:solidFill>
                        <a:latin typeface="Cambria Math" panose="02040503050406030204" pitchFamily="18" charset="0"/>
                      </a:rPr>
                      <m:t>𝑃</m:t>
                    </m:r>
                    <m:r>
                      <a:rPr lang="en-US" i="1" dirty="0" smtClean="0">
                        <a:solidFill>
                          <a:srgbClr val="00B0F0"/>
                        </a:solidFill>
                        <a:latin typeface="Cambria Math" panose="02040503050406030204" pitchFamily="18" charset="0"/>
                      </a:rPr>
                      <m:t>(</m:t>
                    </m:r>
                    <m:r>
                      <a:rPr lang="en-US" i="1" dirty="0" smtClean="0">
                        <a:solidFill>
                          <a:srgbClr val="00B0F0"/>
                        </a:solidFill>
                        <a:latin typeface="Cambria Math" panose="02040503050406030204" pitchFamily="18" charset="0"/>
                      </a:rPr>
                      <m:t>𝑋</m:t>
                    </m:r>
                    <m:r>
                      <a:rPr lang="en-US" i="1" dirty="0" smtClean="0">
                        <a:solidFill>
                          <a:srgbClr val="00B0F0"/>
                        </a:solidFill>
                        <a:latin typeface="Cambria Math" panose="02040503050406030204" pitchFamily="18" charset="0"/>
                      </a:rPr>
                      <m:t>|</m:t>
                    </m:r>
                    <m:r>
                      <a:rPr lang="en-US" i="1" dirty="0" smtClean="0">
                        <a:solidFill>
                          <a:srgbClr val="00B0F0"/>
                        </a:solidFill>
                        <a:latin typeface="Cambria Math" panose="02040503050406030204" pitchFamily="18" charset="0"/>
                      </a:rPr>
                      <m:t>𝑍</m:t>
                    </m:r>
                    <m:r>
                      <a:rPr lang="en-US" i="1" dirty="0" smtClean="0">
                        <a:solidFill>
                          <a:srgbClr val="00B0F0"/>
                        </a:solidFill>
                        <a:latin typeface="Cambria Math" panose="02040503050406030204" pitchFamily="18" charset="0"/>
                      </a:rPr>
                      <m:t>)</m:t>
                    </m:r>
                  </m:oMath>
                </a14:m>
                <a:r>
                  <a:rPr lang="en-US" dirty="0">
                    <a:solidFill>
                      <a:srgbClr val="00B0F0"/>
                    </a:solidFill>
                  </a:rPr>
                  <a:t> </a:t>
                </a:r>
                <a:r>
                  <a:rPr lang="en-US" dirty="0"/>
                  <a:t>depends on the </a:t>
                </a:r>
                <a:r>
                  <a:rPr lang="en-US" dirty="0">
                    <a:solidFill>
                      <a:srgbClr val="00B050"/>
                    </a:solidFill>
                  </a:rPr>
                  <a:t>community label and model parameters</a:t>
                </a:r>
              </a:p>
              <a:p>
                <a:pPr lvl="2"/>
                <a:r>
                  <a:rPr lang="en-US" dirty="0"/>
                  <a:t>E.g., salaries in the high or low-income communities follow Gaussian distributions defined by mean and </a:t>
                </a:r>
                <a:r>
                  <a:rPr lang="en-US" dirty="0" err="1"/>
                  <a:t>std</a:t>
                </a:r>
                <a:endParaRPr lang="en-US" dirty="0"/>
              </a:p>
              <a:p>
                <a:pPr lvl="1"/>
                <a14:m>
                  <m:oMath xmlns:m="http://schemas.openxmlformats.org/officeDocument/2006/math">
                    <m:r>
                      <a:rPr lang="en-US" i="1" dirty="0" smtClean="0">
                        <a:solidFill>
                          <a:srgbClr val="00B0F0"/>
                        </a:solidFill>
                        <a:latin typeface="Cambria Math" panose="02040503050406030204" pitchFamily="18" charset="0"/>
                      </a:rPr>
                      <m:t>𝑃</m:t>
                    </m:r>
                    <m:r>
                      <a:rPr lang="en-US" i="1" dirty="0" smtClean="0">
                        <a:solidFill>
                          <a:srgbClr val="00B0F0"/>
                        </a:solidFill>
                        <a:latin typeface="Cambria Math" panose="02040503050406030204" pitchFamily="18" charset="0"/>
                      </a:rPr>
                      <m:t>(</m:t>
                    </m:r>
                    <m:r>
                      <a:rPr lang="en-US" i="1" dirty="0" smtClean="0">
                        <a:solidFill>
                          <a:srgbClr val="00B0F0"/>
                        </a:solidFill>
                        <a:latin typeface="Cambria Math" panose="02040503050406030204" pitchFamily="18" charset="0"/>
                      </a:rPr>
                      <m:t>𝑍</m:t>
                    </m:r>
                    <m:r>
                      <a:rPr lang="en-US" i="1" dirty="0" smtClean="0">
                        <a:solidFill>
                          <a:srgbClr val="00B0F0"/>
                        </a:solidFill>
                        <a:latin typeface="Cambria Math" panose="02040503050406030204" pitchFamily="18" charset="0"/>
                      </a:rPr>
                      <m:t>)</m:t>
                    </m:r>
                  </m:oMath>
                </a14:m>
                <a:r>
                  <a:rPr lang="en-US" dirty="0">
                    <a:solidFill>
                      <a:srgbClr val="00B0F0"/>
                    </a:solidFill>
                  </a:rPr>
                  <a:t> </a:t>
                </a:r>
                <a:r>
                  <a:rPr lang="en-US" dirty="0"/>
                  <a:t>is higher if </a:t>
                </a:r>
                <a:r>
                  <a:rPr lang="en-US" dirty="0">
                    <a:solidFill>
                      <a:srgbClr val="00B050"/>
                    </a:solidFill>
                  </a:rPr>
                  <a:t>neighboring nodes from normal communities share the same community label</a:t>
                </a:r>
              </a:p>
              <a:p>
                <a:pPr lvl="2"/>
                <a:r>
                  <a:rPr lang="en-US" dirty="0"/>
                  <a:t>E.g., two linked persons are more likely to be in the same community</a:t>
                </a:r>
              </a:p>
              <a:p>
                <a:pPr lvl="2"/>
                <a:r>
                  <a:rPr lang="en-US" dirty="0" smtClean="0"/>
                  <a:t>Outliers </a:t>
                </a:r>
                <a:r>
                  <a:rPr lang="en-US" dirty="0"/>
                  <a:t>are isolated</a:t>
                </a:r>
                <a:r>
                  <a:rPr lang="en-US" dirty="0" smtClean="0"/>
                  <a:t>—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𝑍</m:t>
                    </m:r>
                    <m:r>
                      <a:rPr lang="en-US" i="1" dirty="0" smtClean="0">
                        <a:latin typeface="Cambria Math" panose="02040503050406030204" pitchFamily="18" charset="0"/>
                      </a:rPr>
                      <m:t>) </m:t>
                    </m:r>
                  </m:oMath>
                </a14:m>
                <a:r>
                  <a:rPr lang="en-US" dirty="0" smtClean="0"/>
                  <a:t>for outliers does </a:t>
                </a:r>
                <a:r>
                  <a:rPr lang="en-US" dirty="0"/>
                  <a:t>not depend on the labels of neighbors</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3"/>
              </p:nvPr>
            </p:nvSpPr>
            <p:spPr>
              <a:blipFill rotWithShape="0">
                <a:blip r:embed="rId4"/>
                <a:stretch>
                  <a:fillRect l="-1704" t="-2564"/>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189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0802" name="Rectangle 2"/>
          <p:cNvSpPr>
            <a:spLocks noGrp="1" noChangeArrowheads="1"/>
          </p:cNvSpPr>
          <p:nvPr>
            <p:ph type="title"/>
          </p:nvPr>
        </p:nvSpPr>
        <p:spPr/>
        <p:txBody>
          <a:bodyPr/>
          <a:lstStyle/>
          <a:p>
            <a:r>
              <a:rPr lang="en-US" altLang="zh-CN" dirty="0" smtClean="0">
                <a:latin typeface="Calibri (Headings)"/>
              </a:rPr>
              <a:t>Community Outlier Detection Algorithm</a:t>
            </a:r>
            <a:endParaRPr lang="en-US" altLang="zh-CN" sz="3600" b="1" dirty="0">
              <a:solidFill>
                <a:srgbClr val="0000FF"/>
              </a:solidFill>
              <a:latin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4158F54B-9FF7-452C-B3EF-CF84080E5562}" type="slidenum">
              <a:rPr lang="en-US" altLang="zh-CN"/>
              <a:pPr/>
              <a:t>44</a:t>
            </a:fld>
            <a:endParaRPr lang="en-US" altLang="zh-CN"/>
          </a:p>
        </p:txBody>
      </p:sp>
      <p:sp>
        <p:nvSpPr>
          <p:cNvPr id="2" name="Footer Placeholder 1"/>
          <p:cNvSpPr>
            <a:spLocks noGrp="1"/>
          </p:cNvSpPr>
          <p:nvPr>
            <p:ph type="ftr" sz="quarter" idx="3"/>
          </p:nvPr>
        </p:nvSpPr>
        <p:spPr/>
        <p:txBody>
          <a:bodyPr/>
          <a:lstStyle/>
          <a:p>
            <a:r>
              <a:rPr lang="en-US" smtClean="0"/>
              <a:t>gmanish@microsoft.com, jing@buffalo.edu, charu@us.ibm.com, hanj@cs.uiuc.edu</a:t>
            </a:r>
            <a:endParaRPr lang="en-US" dirty="0"/>
          </a:p>
        </p:txBody>
      </p:sp>
      <p:grpSp>
        <p:nvGrpSpPr>
          <p:cNvPr id="20" name="Group 19"/>
          <p:cNvGrpSpPr/>
          <p:nvPr/>
        </p:nvGrpSpPr>
        <p:grpSpPr>
          <a:xfrm>
            <a:off x="287338" y="1897699"/>
            <a:ext cx="2438400" cy="3482974"/>
            <a:chOff x="279400" y="1577975"/>
            <a:chExt cx="3962400" cy="3886200"/>
          </a:xfrm>
        </p:grpSpPr>
        <mc:AlternateContent xmlns:mc="http://schemas.openxmlformats.org/markup-compatibility/2006" xmlns:a14="http://schemas.microsoft.com/office/drawing/2010/main">
          <mc:Choice Requires="a14">
            <p:sp>
              <p:nvSpPr>
                <p:cNvPr id="7" name="Rectangle 27"/>
                <p:cNvSpPr>
                  <a:spLocks noChangeArrowheads="1"/>
                </p:cNvSpPr>
                <p:nvPr/>
              </p:nvSpPr>
              <p:spPr bwMode="auto">
                <a:xfrm>
                  <a:off x="279400" y="4549775"/>
                  <a:ext cx="3962400" cy="914400"/>
                </a:xfrm>
                <a:prstGeom prst="rect">
                  <a:avLst/>
                </a:prstGeom>
                <a:solidFill>
                  <a:srgbClr val="CCFFCC"/>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nchor="ctr"/>
                <a:lstStyle/>
                <a:p>
                  <a:pPr algn="ctr"/>
                  <a:r>
                    <a:rPr lang="en-US" dirty="0" smtClean="0"/>
                    <a:t>Fix </a:t>
                  </a:r>
                  <a14:m>
                    <m:oMath xmlns:m="http://schemas.openxmlformats.org/officeDocument/2006/math">
                      <m:r>
                        <a:rPr lang="en-US" b="0" i="1" smtClean="0">
                          <a:latin typeface="Cambria Math" panose="02040503050406030204" pitchFamily="18" charset="0"/>
                        </a:rPr>
                        <m:t>𝜃</m:t>
                      </m:r>
                    </m:oMath>
                  </a14:m>
                  <a:r>
                    <a:rPr lang="en-US" dirty="0" smtClean="0"/>
                    <a:t>, </a:t>
                  </a:r>
                  <a:r>
                    <a:rPr lang="en-US" dirty="0"/>
                    <a:t>find </a:t>
                  </a:r>
                  <a14:m>
                    <m:oMath xmlns:m="http://schemas.openxmlformats.org/officeDocument/2006/math">
                      <m:r>
                        <a:rPr lang="en-US" i="1" dirty="0" smtClean="0">
                          <a:latin typeface="Cambria Math" panose="02040503050406030204" pitchFamily="18" charset="0"/>
                        </a:rPr>
                        <m:t>𝑍</m:t>
                      </m:r>
                    </m:oMath>
                  </a14:m>
                  <a:r>
                    <a:rPr lang="en-US" dirty="0"/>
                    <a:t> </a:t>
                  </a:r>
                </a:p>
                <a:p>
                  <a:pPr algn="ctr"/>
                  <a:r>
                    <a:rPr lang="en-US" dirty="0"/>
                    <a:t>that maximizes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𝑍</m:t>
                      </m:r>
                      <m:r>
                        <a:rPr lang="en-US" i="1" dirty="0" smtClean="0">
                          <a:latin typeface="Cambria Math" panose="02040503050406030204" pitchFamily="18" charset="0"/>
                        </a:rPr>
                        <m:t>|</m:t>
                      </m:r>
                      <m:r>
                        <a:rPr lang="en-US" i="1" dirty="0" smtClean="0">
                          <a:latin typeface="Cambria Math" panose="02040503050406030204" pitchFamily="18" charset="0"/>
                        </a:rPr>
                        <m:t>𝑋</m:t>
                      </m:r>
                      <m:r>
                        <a:rPr lang="en-US" i="1" dirty="0" smtClean="0">
                          <a:latin typeface="Cambria Math" panose="02040503050406030204" pitchFamily="18" charset="0"/>
                        </a:rPr>
                        <m:t>)</m:t>
                      </m:r>
                    </m:oMath>
                  </a14:m>
                  <a:endParaRPr lang="en-US" dirty="0"/>
                </a:p>
              </p:txBody>
            </p:sp>
          </mc:Choice>
          <mc:Fallback xmlns="">
            <p:sp>
              <p:nvSpPr>
                <p:cNvPr id="7" name="Rectangle 27"/>
                <p:cNvSpPr>
                  <a:spLocks noRot="1" noChangeAspect="1" noMove="1" noResize="1" noEditPoints="1" noAdjustHandles="1" noChangeArrowheads="1" noChangeShapeType="1" noTextEdit="1"/>
                </p:cNvSpPr>
                <p:nvPr/>
              </p:nvSpPr>
              <p:spPr bwMode="auto">
                <a:xfrm>
                  <a:off x="279400" y="4549775"/>
                  <a:ext cx="3962400" cy="914400"/>
                </a:xfrm>
                <a:prstGeom prst="rect">
                  <a:avLst/>
                </a:prstGeom>
                <a:blipFill rotWithShape="0">
                  <a:blip r:embed="rId4"/>
                  <a:stretch>
                    <a:fillRect b="-741"/>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26"/>
                <p:cNvSpPr>
                  <a:spLocks noChangeArrowheads="1"/>
                </p:cNvSpPr>
                <p:nvPr/>
              </p:nvSpPr>
              <p:spPr bwMode="auto">
                <a:xfrm>
                  <a:off x="457200" y="2797175"/>
                  <a:ext cx="3581400" cy="838200"/>
                </a:xfrm>
                <a:prstGeom prst="rect">
                  <a:avLst/>
                </a:prstGeom>
                <a:solidFill>
                  <a:srgbClr val="FF99CC"/>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nchor="ctr"/>
                <a:lstStyle/>
                <a:p>
                  <a:pPr algn="ctr"/>
                  <a:r>
                    <a:rPr lang="en-US" dirty="0" smtClean="0"/>
                    <a:t>Fix </a:t>
                  </a:r>
                  <a14:m>
                    <m:oMath xmlns:m="http://schemas.openxmlformats.org/officeDocument/2006/math">
                      <m:r>
                        <a:rPr lang="en-US" i="1" dirty="0" smtClean="0">
                          <a:latin typeface="Cambria Math" panose="02040503050406030204" pitchFamily="18" charset="0"/>
                        </a:rPr>
                        <m:t>𝑍</m:t>
                      </m:r>
                    </m:oMath>
                  </a14:m>
                  <a:r>
                    <a:rPr lang="en-US" dirty="0"/>
                    <a:t>, </a:t>
                  </a:r>
                  <a:r>
                    <a:rPr lang="en-US" dirty="0" smtClean="0"/>
                    <a:t>find </a:t>
                  </a:r>
                  <a14:m>
                    <m:oMath xmlns:m="http://schemas.openxmlformats.org/officeDocument/2006/math">
                      <m:r>
                        <a:rPr lang="en-US" b="0" i="1" smtClean="0">
                          <a:latin typeface="Cambria Math" panose="02040503050406030204" pitchFamily="18" charset="0"/>
                        </a:rPr>
                        <m:t>𝜃</m:t>
                      </m:r>
                    </m:oMath>
                  </a14:m>
                  <a:r>
                    <a:rPr lang="en-US" dirty="0" smtClean="0"/>
                    <a:t> </a:t>
                  </a:r>
                </a:p>
                <a:p>
                  <a:pPr algn="ctr"/>
                  <a:r>
                    <a:rPr lang="en-US" dirty="0" smtClean="0"/>
                    <a:t>that maximizes</a:t>
                  </a:r>
                  <a14:m>
                    <m:oMath xmlns:m="http://schemas.openxmlformats.org/officeDocument/2006/math">
                      <m:r>
                        <a:rPr lang="en-US" i="1" dirty="0" smtClean="0">
                          <a:latin typeface="Cambria Math" panose="02040503050406030204" pitchFamily="18" charset="0"/>
                        </a:rPr>
                        <m:t> </m:t>
                      </m:r>
                      <m:r>
                        <a:rPr lang="en-US" i="1" dirty="0" smtClean="0">
                          <a:latin typeface="Cambria Math" panose="02040503050406030204" pitchFamily="18" charset="0"/>
                        </a:rPr>
                        <m:t>𝑃</m:t>
                      </m:r>
                      <m:r>
                        <a:rPr lang="en-US" i="1" dirty="0" smtClean="0">
                          <a:latin typeface="Cambria Math" panose="02040503050406030204" pitchFamily="18" charset="0"/>
                        </a:rPr>
                        <m:t>(</m:t>
                      </m:r>
                      <m:r>
                        <a:rPr lang="en-US" i="1" dirty="0" smtClean="0">
                          <a:latin typeface="Cambria Math" panose="02040503050406030204" pitchFamily="18" charset="0"/>
                        </a:rPr>
                        <m:t>𝑋</m:t>
                      </m:r>
                      <m:r>
                        <a:rPr lang="en-US" i="1" dirty="0" smtClean="0">
                          <a:latin typeface="Cambria Math" panose="02040503050406030204" pitchFamily="18" charset="0"/>
                        </a:rPr>
                        <m:t>|</m:t>
                      </m:r>
                      <m:r>
                        <a:rPr lang="en-US" i="1" dirty="0" smtClean="0">
                          <a:latin typeface="Cambria Math" panose="02040503050406030204" pitchFamily="18" charset="0"/>
                        </a:rPr>
                        <m:t>𝑍</m:t>
                      </m:r>
                      <m:r>
                        <a:rPr lang="en-US" i="1" dirty="0" smtClean="0">
                          <a:latin typeface="Cambria Math" panose="02040503050406030204" pitchFamily="18" charset="0"/>
                        </a:rPr>
                        <m:t>)</m:t>
                      </m:r>
                    </m:oMath>
                  </a14:m>
                  <a:endParaRPr lang="en-US" dirty="0"/>
                </a:p>
              </p:txBody>
            </p:sp>
          </mc:Choice>
          <mc:Fallback xmlns="">
            <p:sp>
              <p:nvSpPr>
                <p:cNvPr id="8" name="Rectangle 26"/>
                <p:cNvSpPr>
                  <a:spLocks noRot="1" noChangeAspect="1" noMove="1" noResize="1" noEditPoints="1" noAdjustHandles="1" noChangeArrowheads="1" noChangeShapeType="1" noTextEdit="1"/>
                </p:cNvSpPr>
                <p:nvPr/>
              </p:nvSpPr>
              <p:spPr bwMode="auto">
                <a:xfrm>
                  <a:off x="457200" y="2797175"/>
                  <a:ext cx="3581400" cy="838200"/>
                </a:xfrm>
                <a:prstGeom prst="rect">
                  <a:avLst/>
                </a:prstGeom>
                <a:blipFill rotWithShape="0">
                  <a:blip r:embed="rId5"/>
                  <a:stretch>
                    <a:fillRect l="-5249" r="-4144" b="-5691"/>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25"/>
                <p:cNvSpPr>
                  <a:spLocks noChangeArrowheads="1"/>
                </p:cNvSpPr>
                <p:nvPr/>
              </p:nvSpPr>
              <p:spPr bwMode="auto">
                <a:xfrm>
                  <a:off x="1143000" y="1577975"/>
                  <a:ext cx="2209800" cy="685800"/>
                </a:xfrm>
                <a:prstGeom prst="rect">
                  <a:avLst/>
                </a:prstGeom>
                <a:solidFill>
                  <a:srgbClr val="FFFF99"/>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nchor="ctr"/>
                <a:lstStyle/>
                <a:p>
                  <a:pPr algn="ctr"/>
                  <a:r>
                    <a:rPr lang="en-US" dirty="0"/>
                    <a:t>Initialize </a:t>
                  </a:r>
                  <a14:m>
                    <m:oMath xmlns:m="http://schemas.openxmlformats.org/officeDocument/2006/math">
                      <m:r>
                        <a:rPr lang="en-US" i="1" dirty="0" smtClean="0">
                          <a:latin typeface="Cambria Math" panose="02040503050406030204" pitchFamily="18" charset="0"/>
                        </a:rPr>
                        <m:t>𝑍</m:t>
                      </m:r>
                    </m:oMath>
                  </a14:m>
                  <a:endParaRPr lang="en-US" dirty="0"/>
                </a:p>
              </p:txBody>
            </p:sp>
          </mc:Choice>
          <mc:Fallback xmlns="">
            <p:sp>
              <p:nvSpPr>
                <p:cNvPr id="9" name="Rectangle 25"/>
                <p:cNvSpPr>
                  <a:spLocks noRot="1" noChangeAspect="1" noMove="1" noResize="1" noEditPoints="1" noAdjustHandles="1" noChangeArrowheads="1" noChangeShapeType="1" noTextEdit="1"/>
                </p:cNvSpPr>
                <p:nvPr/>
              </p:nvSpPr>
              <p:spPr bwMode="auto">
                <a:xfrm>
                  <a:off x="1143000" y="1577975"/>
                  <a:ext cx="2209800" cy="685800"/>
                </a:xfrm>
                <a:prstGeom prst="rect">
                  <a:avLst/>
                </a:prstGeom>
                <a:blipFill rotWithShape="0">
                  <a:blip r:embed="rId6"/>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cxnSp>
          <p:nvCxnSpPr>
            <p:cNvPr id="10" name="AutoShape 30"/>
            <p:cNvCxnSpPr>
              <a:cxnSpLocks noChangeShapeType="1"/>
              <a:stCxn id="9" idx="2"/>
              <a:endCxn id="8" idx="0"/>
            </p:cNvCxnSpPr>
            <p:nvPr/>
          </p:nvCxnSpPr>
          <p:spPr bwMode="auto">
            <a:xfrm>
              <a:off x="2247900" y="2263775"/>
              <a:ext cx="0" cy="5334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AutoShape 32"/>
            <p:cNvCxnSpPr>
              <a:cxnSpLocks noChangeShapeType="1"/>
              <a:stCxn id="8" idx="2"/>
              <a:endCxn id="7" idx="0"/>
            </p:cNvCxnSpPr>
            <p:nvPr/>
          </p:nvCxnSpPr>
          <p:spPr bwMode="auto">
            <a:xfrm>
              <a:off x="2247900" y="3635375"/>
              <a:ext cx="12700" cy="9144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AutoShape 33"/>
            <p:cNvCxnSpPr>
              <a:cxnSpLocks noChangeShapeType="1"/>
              <a:stCxn id="7" idx="2"/>
              <a:endCxn id="8" idx="0"/>
            </p:cNvCxnSpPr>
            <p:nvPr/>
          </p:nvCxnSpPr>
          <p:spPr bwMode="auto">
            <a:xfrm rot="16200000" flipV="1">
              <a:off x="920750" y="4124325"/>
              <a:ext cx="2667000" cy="12700"/>
            </a:xfrm>
            <a:prstGeom prst="bentConnector5">
              <a:avLst>
                <a:gd name="adj1" fmla="val -8569"/>
                <a:gd name="adj2" fmla="val -17400000"/>
                <a:gd name="adj3" fmla="val 108569"/>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mc:AlternateContent xmlns:mc="http://schemas.openxmlformats.org/markup-compatibility/2006" xmlns:a14="http://schemas.microsoft.com/office/drawing/2010/main">
        <mc:Choice Requires="a14">
          <p:sp>
            <p:nvSpPr>
              <p:cNvPr id="13" name="Rectangle 36"/>
              <p:cNvSpPr>
                <a:spLocks noChangeArrowheads="1"/>
              </p:cNvSpPr>
              <p:nvPr/>
            </p:nvSpPr>
            <p:spPr bwMode="auto">
              <a:xfrm>
                <a:off x="2672654" y="1484693"/>
                <a:ext cx="3341492" cy="90486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spAutoFit/>
              </a:bodyPr>
              <a:lstStyle/>
              <a:p>
                <a:pPr lvl="1">
                  <a:spcBef>
                    <a:spcPct val="20000"/>
                  </a:spcBef>
                </a:pPr>
                <a14:m>
                  <m:oMath xmlns:m="http://schemas.openxmlformats.org/officeDocument/2006/math">
                    <m:r>
                      <a:rPr lang="en-US" altLang="zh-CN" sz="2400" b="0" i="1" smtClean="0">
                        <a:latin typeface="Cambria Math" panose="02040503050406030204" pitchFamily="18" charset="0"/>
                      </a:rPr>
                      <m:t>𝜃</m:t>
                    </m:r>
                  </m:oMath>
                </a14:m>
                <a:r>
                  <a:rPr lang="en-US" altLang="zh-CN" sz="2400" dirty="0" smtClean="0"/>
                  <a:t> </a:t>
                </a:r>
                <a:r>
                  <a:rPr lang="en-US" altLang="zh-CN" sz="2400" dirty="0"/>
                  <a:t>: model parameters</a:t>
                </a:r>
              </a:p>
              <a:p>
                <a:pPr lvl="1">
                  <a:spcBef>
                    <a:spcPct val="20000"/>
                  </a:spcBef>
                </a:pPr>
                <a:r>
                  <a:rPr lang="en-US" altLang="zh-CN" sz="2400" dirty="0"/>
                  <a:t>Z: community labels</a:t>
                </a:r>
              </a:p>
            </p:txBody>
          </p:sp>
        </mc:Choice>
        <mc:Fallback xmlns="">
          <p:sp>
            <p:nvSpPr>
              <p:cNvPr id="13" name="Rectangle 36"/>
              <p:cNvSpPr>
                <a:spLocks noRot="1" noChangeAspect="1" noMove="1" noResize="1" noEditPoints="1" noAdjustHandles="1" noChangeArrowheads="1" noChangeShapeType="1" noTextEdit="1"/>
              </p:cNvSpPr>
              <p:nvPr/>
            </p:nvSpPr>
            <p:spPr bwMode="auto">
              <a:xfrm>
                <a:off x="2672654" y="1484693"/>
                <a:ext cx="3341492" cy="904863"/>
              </a:xfrm>
              <a:prstGeom prst="rect">
                <a:avLst/>
              </a:prstGeom>
              <a:blipFill rotWithShape="0">
                <a:blip r:embed="rId7"/>
                <a:stretch>
                  <a:fillRect t="-5405" r="-1821" b="-1486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4" name="Text Box 28"/>
          <p:cNvSpPr txBox="1">
            <a:spLocks noChangeArrowheads="1"/>
          </p:cNvSpPr>
          <p:nvPr/>
        </p:nvSpPr>
        <p:spPr bwMode="auto">
          <a:xfrm>
            <a:off x="3352800" y="4724400"/>
            <a:ext cx="2133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dirty="0">
                <a:solidFill>
                  <a:srgbClr val="CC0000"/>
                </a:solidFill>
              </a:rPr>
              <a:t>Inference</a:t>
            </a:r>
          </a:p>
        </p:txBody>
      </p:sp>
      <p:sp>
        <p:nvSpPr>
          <p:cNvPr id="15" name="Text Box 29"/>
          <p:cNvSpPr txBox="1">
            <a:spLocks noChangeArrowheads="1"/>
          </p:cNvSpPr>
          <p:nvPr/>
        </p:nvSpPr>
        <p:spPr bwMode="auto">
          <a:xfrm>
            <a:off x="3200400" y="2990396"/>
            <a:ext cx="2286000"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dirty="0">
                <a:solidFill>
                  <a:srgbClr val="CC0000"/>
                </a:solidFill>
              </a:rPr>
              <a:t>Parameter </a:t>
            </a:r>
          </a:p>
          <a:p>
            <a:pPr>
              <a:spcBef>
                <a:spcPct val="50000"/>
              </a:spcBef>
            </a:pPr>
            <a:r>
              <a:rPr lang="en-US" b="1" dirty="0" smtClean="0">
                <a:solidFill>
                  <a:srgbClr val="CC0000"/>
                </a:solidFill>
              </a:rPr>
              <a:t>estimation</a:t>
            </a:r>
            <a:endParaRPr lang="en-US" b="1" dirty="0">
              <a:solidFill>
                <a:srgbClr val="CC0000"/>
              </a:solidFill>
            </a:endParaRPr>
          </a:p>
        </p:txBody>
      </p:sp>
      <p:sp>
        <p:nvSpPr>
          <p:cNvPr id="16" name="AutoShape 34"/>
          <p:cNvSpPr>
            <a:spLocks noChangeArrowheads="1"/>
          </p:cNvSpPr>
          <p:nvPr/>
        </p:nvSpPr>
        <p:spPr bwMode="auto">
          <a:xfrm>
            <a:off x="2673178" y="3295196"/>
            <a:ext cx="533400" cy="152400"/>
          </a:xfrm>
          <a:prstGeom prst="leftArrow">
            <a:avLst>
              <a:gd name="adj1" fmla="val 50000"/>
              <a:gd name="adj2" fmla="val 8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AutoShape 35"/>
          <p:cNvSpPr>
            <a:spLocks noChangeArrowheads="1"/>
          </p:cNvSpPr>
          <p:nvPr/>
        </p:nvSpPr>
        <p:spPr bwMode="auto">
          <a:xfrm>
            <a:off x="2749378" y="4876800"/>
            <a:ext cx="533400" cy="152400"/>
          </a:xfrm>
          <a:prstGeom prst="leftArrow">
            <a:avLst>
              <a:gd name="adj1" fmla="val 50000"/>
              <a:gd name="adj2" fmla="val 8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Rectangle 3"/>
          <p:cNvSpPr txBox="1">
            <a:spLocks noChangeArrowheads="1"/>
          </p:cNvSpPr>
          <p:nvPr/>
        </p:nvSpPr>
        <p:spPr>
          <a:xfrm>
            <a:off x="4671060" y="2284548"/>
            <a:ext cx="4343400" cy="399161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2800" dirty="0" smtClean="0">
                <a:solidFill>
                  <a:srgbClr val="00B050"/>
                </a:solidFill>
              </a:rPr>
              <a:t>Continuous Data</a:t>
            </a:r>
          </a:p>
          <a:p>
            <a:pPr lvl="1"/>
            <a:r>
              <a:rPr lang="en-US" altLang="zh-CN" sz="2400" dirty="0" smtClean="0"/>
              <a:t>Gaussian distribution</a:t>
            </a:r>
          </a:p>
          <a:p>
            <a:pPr lvl="1"/>
            <a:r>
              <a:rPr lang="en-US" altLang="zh-CN" sz="2400" dirty="0" smtClean="0"/>
              <a:t>Model parameters: </a:t>
            </a:r>
            <a:r>
              <a:rPr lang="en-US" altLang="zh-CN" sz="2400" dirty="0" smtClean="0">
                <a:solidFill>
                  <a:srgbClr val="00B0F0"/>
                </a:solidFill>
              </a:rPr>
              <a:t>mean, standard deviation</a:t>
            </a:r>
          </a:p>
          <a:p>
            <a:r>
              <a:rPr lang="en-US" altLang="zh-CN" sz="2800" dirty="0" smtClean="0">
                <a:solidFill>
                  <a:srgbClr val="00B050"/>
                </a:solidFill>
              </a:rPr>
              <a:t>Text Data</a:t>
            </a:r>
          </a:p>
          <a:p>
            <a:pPr lvl="1"/>
            <a:r>
              <a:rPr lang="en-US" altLang="zh-CN" sz="2400" dirty="0" smtClean="0"/>
              <a:t>Multinomial distribution</a:t>
            </a:r>
          </a:p>
          <a:p>
            <a:pPr lvl="1"/>
            <a:r>
              <a:rPr lang="en-US" altLang="zh-CN" sz="2400" dirty="0" smtClean="0"/>
              <a:t>Model parameters: </a:t>
            </a:r>
            <a:r>
              <a:rPr lang="en-US" altLang="zh-CN" sz="2400" dirty="0" smtClean="0">
                <a:solidFill>
                  <a:srgbClr val="00B0F0"/>
                </a:solidFill>
              </a:rPr>
              <a:t>probability of a word appearing in a community</a:t>
            </a:r>
            <a:endParaRPr lang="en-US" altLang="zh-CN" sz="2400" dirty="0">
              <a:solidFill>
                <a:srgbClr val="00B0F0"/>
              </a:solidFill>
            </a:endParaRPr>
          </a:p>
        </p:txBody>
      </p:sp>
    </p:spTree>
    <p:custDataLst>
      <p:tags r:id="rId1"/>
    </p:custDataLst>
    <p:extLst>
      <p:ext uri="{BB962C8B-B14F-4D97-AF65-F5344CB8AC3E}">
        <p14:creationId xmlns:p14="http://schemas.microsoft.com/office/powerpoint/2010/main" val="3087959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animBg="1"/>
      <p:bldP spid="1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0802" name="Rectangle 2"/>
          <p:cNvSpPr>
            <a:spLocks noGrp="1" noChangeArrowheads="1"/>
          </p:cNvSpPr>
          <p:nvPr>
            <p:ph type="title"/>
          </p:nvPr>
        </p:nvSpPr>
        <p:spPr/>
        <p:txBody>
          <a:bodyPr>
            <a:normAutofit fontScale="90000"/>
          </a:bodyPr>
          <a:lstStyle/>
          <a:p>
            <a:r>
              <a:rPr lang="en-US" altLang="zh-CN" dirty="0" smtClean="0">
                <a:latin typeface="Calibri (Headings)"/>
              </a:rPr>
              <a:t>Comparing Community Outliers with Alternative Outlier Definitions</a:t>
            </a:r>
            <a:endParaRPr lang="en-US" altLang="zh-CN" sz="3600" b="1" dirty="0">
              <a:solidFill>
                <a:srgbClr val="0000FF"/>
              </a:solidFill>
              <a:latin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4158F54B-9FF7-452C-B3EF-CF84080E5562}" type="slidenum">
              <a:rPr lang="en-US" altLang="zh-CN"/>
              <a:pPr/>
              <a:t>45</a:t>
            </a:fld>
            <a:endParaRPr lang="en-US" altLang="zh-CN"/>
          </a:p>
        </p:txBody>
      </p:sp>
      <p:sp>
        <p:nvSpPr>
          <p:cNvPr id="2" name="Footer Placeholder 1"/>
          <p:cNvSpPr>
            <a:spLocks noGrp="1"/>
          </p:cNvSpPr>
          <p:nvPr>
            <p:ph type="ftr" sz="quarter" idx="3"/>
          </p:nvPr>
        </p:nvSpPr>
        <p:spPr/>
        <p:txBody>
          <a:bodyPr/>
          <a:lstStyle/>
          <a:p>
            <a:r>
              <a:rPr lang="en-US" smtClean="0"/>
              <a:t>gmanish@microsoft.com, jing@buffalo.edu, charu@us.ibm.com, hanj@cs.uiuc.edu</a:t>
            </a:r>
            <a:endParaRPr lang="en-US" dirty="0"/>
          </a:p>
        </p:txBody>
      </p:sp>
      <p:sp>
        <p:nvSpPr>
          <p:cNvPr id="3" name="Content Placeholder 2"/>
          <p:cNvSpPr>
            <a:spLocks noGrp="1"/>
          </p:cNvSpPr>
          <p:nvPr>
            <p:ph idx="13"/>
          </p:nvPr>
        </p:nvSpPr>
        <p:spPr>
          <a:xfrm>
            <a:off x="457200" y="1371601"/>
            <a:ext cx="8229600" cy="2057400"/>
          </a:xfrm>
        </p:spPr>
        <p:txBody>
          <a:bodyPr>
            <a:normAutofit fontScale="92500" lnSpcReduction="20000"/>
          </a:bodyPr>
          <a:lstStyle/>
          <a:p>
            <a:r>
              <a:rPr lang="en-US" altLang="zh-CN" sz="2800" dirty="0">
                <a:solidFill>
                  <a:srgbClr val="C00000"/>
                </a:solidFill>
              </a:rPr>
              <a:t>Baseline models</a:t>
            </a:r>
          </a:p>
          <a:p>
            <a:pPr lvl="1"/>
            <a:r>
              <a:rPr lang="en-US" altLang="zh-CN" sz="2400" dirty="0">
                <a:solidFill>
                  <a:srgbClr val="00B0F0"/>
                </a:solidFill>
              </a:rPr>
              <a:t>GLODA</a:t>
            </a:r>
            <a:r>
              <a:rPr lang="en-US" altLang="zh-CN" sz="2400" dirty="0"/>
              <a:t>: global outlier detection (based on node features only)</a:t>
            </a:r>
          </a:p>
          <a:p>
            <a:pPr lvl="1"/>
            <a:r>
              <a:rPr lang="en-US" altLang="zh-CN" sz="2400" dirty="0">
                <a:solidFill>
                  <a:srgbClr val="00B0F0"/>
                </a:solidFill>
              </a:rPr>
              <a:t>DNODA</a:t>
            </a:r>
            <a:r>
              <a:rPr lang="en-US" altLang="zh-CN" sz="2400" dirty="0"/>
              <a:t>: local outlier detection (check the feature values of direct neighbors)</a:t>
            </a:r>
          </a:p>
          <a:p>
            <a:pPr lvl="1"/>
            <a:r>
              <a:rPr lang="en-US" altLang="zh-CN" sz="2400" dirty="0">
                <a:solidFill>
                  <a:srgbClr val="00B0F0"/>
                </a:solidFill>
              </a:rPr>
              <a:t>CNA</a:t>
            </a:r>
            <a:r>
              <a:rPr lang="en-US" altLang="zh-CN" sz="2400" dirty="0"/>
              <a:t>: partition data into communities based on links and then conduct outlier detection in each community</a:t>
            </a:r>
          </a:p>
          <a:p>
            <a:endParaRPr lang="en-US" dirty="0"/>
          </a:p>
        </p:txBody>
      </p:sp>
      <p:graphicFrame>
        <p:nvGraphicFramePr>
          <p:cNvPr id="6" name="Object 6"/>
          <p:cNvGraphicFramePr>
            <a:graphicFrameLocks noChangeAspect="1"/>
          </p:cNvGraphicFramePr>
          <p:nvPr>
            <p:extLst>
              <p:ext uri="{D42A27DB-BD31-4B8C-83A1-F6EECF244321}">
                <p14:modId xmlns:p14="http://schemas.microsoft.com/office/powerpoint/2010/main" val="1677903430"/>
              </p:ext>
            </p:extLst>
          </p:nvPr>
        </p:nvGraphicFramePr>
        <p:xfrm>
          <a:off x="2579944" y="3352800"/>
          <a:ext cx="4212712" cy="2810669"/>
        </p:xfrm>
        <a:graphic>
          <a:graphicData uri="http://schemas.openxmlformats.org/presentationml/2006/ole">
            <mc:AlternateContent xmlns:mc="http://schemas.openxmlformats.org/markup-compatibility/2006">
              <mc:Choice xmlns:v="urn:schemas-microsoft-com:vml" Requires="v">
                <p:oleObj spid="_x0000_s29731" name="Chart" r:id="rId5" imgW="6096075" imgH="4067089" progId="MSGraph.Chart.8">
                  <p:embed followColorScheme="full"/>
                </p:oleObj>
              </mc:Choice>
              <mc:Fallback>
                <p:oleObj name="Chart" r:id="rId5" imgW="6096075" imgH="4067089" progId="MSGraph.Chart.8">
                  <p:embed followColorScheme="full"/>
                  <p:pic>
                    <p:nvPicPr>
                      <p:cNvPr id="0" name=""/>
                      <p:cNvPicPr>
                        <a:picLocks noChangeAspect="1" noChangeArrowheads="1"/>
                      </p:cNvPicPr>
                      <p:nvPr/>
                    </p:nvPicPr>
                    <p:blipFill>
                      <a:blip r:embed="rId6"/>
                      <a:srcRect/>
                      <a:stretch>
                        <a:fillRect/>
                      </a:stretch>
                    </p:blipFill>
                    <p:spPr bwMode="auto">
                      <a:xfrm>
                        <a:off x="2579944" y="3352800"/>
                        <a:ext cx="4212712" cy="2810669"/>
                      </a:xfrm>
                      <a:prstGeom prst="rect">
                        <a:avLst/>
                      </a:prstGeom>
                      <a:noFill/>
                      <a:ln>
                        <a:noFill/>
                      </a:ln>
                      <a:effectLst/>
                      <a:extLst/>
                    </p:spPr>
                  </p:pic>
                </p:oleObj>
              </mc:Fallback>
            </mc:AlternateContent>
          </a:graphicData>
        </a:graphic>
      </p:graphicFrame>
    </p:spTree>
    <p:custDataLst>
      <p:tags r:id="rId2"/>
    </p:custDataLst>
    <p:extLst>
      <p:ext uri="{BB962C8B-B14F-4D97-AF65-F5344CB8AC3E}">
        <p14:creationId xmlns:p14="http://schemas.microsoft.com/office/powerpoint/2010/main" val="2492293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Outliers in DBLP</a:t>
            </a:r>
            <a:endParaRPr lang="en-US" dirty="0"/>
          </a:p>
        </p:txBody>
      </p:sp>
      <p:sp>
        <p:nvSpPr>
          <p:cNvPr id="3" name="Slide Number Placeholder 2"/>
          <p:cNvSpPr>
            <a:spLocks noGrp="1"/>
          </p:cNvSpPr>
          <p:nvPr>
            <p:ph type="sldNum" sz="quarter" idx="12"/>
          </p:nvPr>
        </p:nvSpPr>
        <p:spPr/>
        <p:txBody>
          <a:bodyPr/>
          <a:lstStyle/>
          <a:p>
            <a:fld id="{8D4A95AB-7B14-4CE2-8EF6-8DDF97F0F3DA}" type="slidenum">
              <a:rPr lang="en-US" smtClean="0"/>
              <a:pPr/>
              <a:t>46</a:t>
            </a:fld>
            <a:endParaRPr lang="en-US"/>
          </a:p>
        </p:txBody>
      </p:sp>
      <p:sp>
        <p:nvSpPr>
          <p:cNvPr id="4" name="Content Placeholder 3"/>
          <p:cNvSpPr>
            <a:spLocks noGrp="1"/>
          </p:cNvSpPr>
          <p:nvPr>
            <p:ph idx="13"/>
          </p:nvPr>
        </p:nvSpPr>
        <p:spPr/>
        <p:txBody>
          <a:bodyPr>
            <a:normAutofit fontScale="92500" lnSpcReduction="10000"/>
          </a:bodyPr>
          <a:lstStyle/>
          <a:p>
            <a:r>
              <a:rPr lang="en-US" dirty="0"/>
              <a:t>Conferences graph</a:t>
            </a:r>
          </a:p>
          <a:p>
            <a:pPr lvl="1"/>
            <a:r>
              <a:rPr lang="en-US" dirty="0" smtClean="0">
                <a:solidFill>
                  <a:srgbClr val="7030A0"/>
                </a:solidFill>
              </a:rPr>
              <a:t>Links</a:t>
            </a:r>
            <a:r>
              <a:rPr lang="en-US" dirty="0"/>
              <a:t>: % common authors among </a:t>
            </a:r>
            <a:r>
              <a:rPr lang="en-US" dirty="0" smtClean="0"/>
              <a:t>two conferences</a:t>
            </a:r>
            <a:endParaRPr lang="en-US" dirty="0"/>
          </a:p>
          <a:p>
            <a:pPr lvl="1"/>
            <a:r>
              <a:rPr lang="en-US" dirty="0" smtClean="0">
                <a:solidFill>
                  <a:srgbClr val="7030A0"/>
                </a:solidFill>
              </a:rPr>
              <a:t>Node </a:t>
            </a:r>
            <a:r>
              <a:rPr lang="en-US" dirty="0">
                <a:solidFill>
                  <a:srgbClr val="7030A0"/>
                </a:solidFill>
              </a:rPr>
              <a:t>features</a:t>
            </a:r>
            <a:r>
              <a:rPr lang="en-US" dirty="0"/>
              <a:t>: publication titles in the </a:t>
            </a:r>
            <a:r>
              <a:rPr lang="en-US" dirty="0" smtClean="0"/>
              <a:t>conference</a:t>
            </a:r>
          </a:p>
          <a:p>
            <a:r>
              <a:rPr lang="en-US" dirty="0" smtClean="0"/>
              <a:t>Communities</a:t>
            </a:r>
          </a:p>
          <a:p>
            <a:pPr lvl="1"/>
            <a:r>
              <a:rPr lang="en-US" dirty="0" smtClean="0">
                <a:solidFill>
                  <a:srgbClr val="00B050"/>
                </a:solidFill>
              </a:rPr>
              <a:t>Database</a:t>
            </a:r>
            <a:r>
              <a:rPr lang="en-US" dirty="0" smtClean="0"/>
              <a:t>: ICDE, VLDB, SIGMOD, PODS, EDBT</a:t>
            </a:r>
          </a:p>
          <a:p>
            <a:pPr lvl="1"/>
            <a:r>
              <a:rPr lang="en-US" dirty="0" smtClean="0">
                <a:solidFill>
                  <a:srgbClr val="00B050"/>
                </a:solidFill>
              </a:rPr>
              <a:t>Artificial Intelligence</a:t>
            </a:r>
            <a:r>
              <a:rPr lang="en-US" dirty="0" smtClean="0"/>
              <a:t>: IJCAI, AAAI, ICML, ECML</a:t>
            </a:r>
          </a:p>
          <a:p>
            <a:pPr lvl="1"/>
            <a:r>
              <a:rPr lang="en-US" dirty="0" smtClean="0">
                <a:solidFill>
                  <a:srgbClr val="00B050"/>
                </a:solidFill>
              </a:rPr>
              <a:t>Data Mining</a:t>
            </a:r>
            <a:r>
              <a:rPr lang="en-US" dirty="0" smtClean="0"/>
              <a:t>: KDD, PAKDD, ICDM, PKDD, SDM</a:t>
            </a:r>
          </a:p>
          <a:p>
            <a:pPr lvl="1"/>
            <a:r>
              <a:rPr lang="en-US" dirty="0" smtClean="0">
                <a:solidFill>
                  <a:srgbClr val="00B050"/>
                </a:solidFill>
              </a:rPr>
              <a:t>Information Retrieval</a:t>
            </a:r>
            <a:r>
              <a:rPr lang="en-US" dirty="0" smtClean="0"/>
              <a:t>: SIGIR, WWW, ECIR, WSDM</a:t>
            </a:r>
          </a:p>
          <a:p>
            <a:r>
              <a:rPr lang="en-US" dirty="0" smtClean="0"/>
              <a:t>Community Outliers</a:t>
            </a:r>
          </a:p>
          <a:p>
            <a:pPr lvl="1"/>
            <a:r>
              <a:rPr lang="en-US" dirty="0" smtClean="0">
                <a:solidFill>
                  <a:srgbClr val="FF0000"/>
                </a:solidFill>
              </a:rPr>
              <a:t>CVPR and CIKM</a:t>
            </a:r>
            <a:endParaRPr lang="en-US" dirty="0">
              <a:solidFill>
                <a:srgbClr val="FF0000"/>
              </a:solidFill>
            </a:endParaRPr>
          </a:p>
        </p:txBody>
      </p:sp>
      <p:sp>
        <p:nvSpPr>
          <p:cNvPr id="5" name="Footer Placeholder 4"/>
          <p:cNvSpPr>
            <a:spLocks noGrp="1"/>
          </p:cNvSpPr>
          <p:nvPr>
            <p:ph type="ftr" sz="quarter" idx="3"/>
          </p:nvPr>
        </p:nvSpPr>
        <p:spPr/>
        <p:txBody>
          <a:bodyPr/>
          <a:lstStyle/>
          <a:p>
            <a:r>
              <a:rPr lang="en-US" smtClean="0"/>
              <a:t>gmanish@microsoft.com, jing@buffalo.edu, charu@us.ibm.com, hanj@cs.uiuc.edu</a:t>
            </a:r>
            <a:endParaRPr lang="en-US" dirty="0"/>
          </a:p>
        </p:txBody>
      </p:sp>
    </p:spTree>
    <p:extLst>
      <p:ext uri="{BB962C8B-B14F-4D97-AF65-F5344CB8AC3E}">
        <p14:creationId xmlns:p14="http://schemas.microsoft.com/office/powerpoint/2010/main" val="36616104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Community Outlier </a:t>
            </a:r>
            <a:r>
              <a:rPr lang="en-US" dirty="0" smtClean="0"/>
              <a:t>Links on Heterogeneous Networks</a:t>
            </a:r>
            <a:endParaRPr lang="en-US" dirty="0"/>
          </a:p>
        </p:txBody>
      </p:sp>
      <p:sp>
        <p:nvSpPr>
          <p:cNvPr id="3" name="Slide Number Placeholder 2"/>
          <p:cNvSpPr>
            <a:spLocks noGrp="1"/>
          </p:cNvSpPr>
          <p:nvPr>
            <p:ph type="sldNum" sz="quarter" idx="12"/>
          </p:nvPr>
        </p:nvSpPr>
        <p:spPr/>
        <p:txBody>
          <a:bodyPr/>
          <a:lstStyle/>
          <a:p>
            <a:fld id="{8D4A95AB-7B14-4CE2-8EF6-8DDF97F0F3DA}" type="slidenum">
              <a:rPr lang="en-US" smtClean="0"/>
              <a:pPr/>
              <a:t>47</a:t>
            </a:fld>
            <a:endParaRPr lang="en-US"/>
          </a:p>
        </p:txBody>
      </p:sp>
      <p:sp>
        <p:nvSpPr>
          <p:cNvPr id="7" name="Content Placeholder 6"/>
          <p:cNvSpPr>
            <a:spLocks noGrp="1"/>
          </p:cNvSpPr>
          <p:nvPr>
            <p:ph idx="13"/>
          </p:nvPr>
        </p:nvSpPr>
        <p:spPr>
          <a:xfrm>
            <a:off x="457200" y="1371600"/>
            <a:ext cx="3810000" cy="4754563"/>
          </a:xfrm>
        </p:spPr>
        <p:txBody>
          <a:bodyPr>
            <a:normAutofit fontScale="70000" lnSpcReduction="20000"/>
          </a:bodyPr>
          <a:lstStyle/>
          <a:p>
            <a:r>
              <a:rPr lang="en-US" dirty="0" smtClean="0"/>
              <a:t>Both </a:t>
            </a:r>
            <a:r>
              <a:rPr lang="en-US" dirty="0" smtClean="0">
                <a:solidFill>
                  <a:srgbClr val="00B050"/>
                </a:solidFill>
              </a:rPr>
              <a:t>content and link structure </a:t>
            </a:r>
            <a:r>
              <a:rPr lang="en-US" dirty="0" smtClean="0"/>
              <a:t>are important when performing clustering of objects in a network</a:t>
            </a:r>
          </a:p>
          <a:p>
            <a:r>
              <a:rPr lang="en-US" dirty="0" smtClean="0">
                <a:solidFill>
                  <a:srgbClr val="00B050"/>
                </a:solidFill>
              </a:rPr>
              <a:t>Heterogeneous random fields model </a:t>
            </a:r>
            <a:r>
              <a:rPr lang="en-US" dirty="0" smtClean="0"/>
              <a:t>is proposed to model the structure and content together</a:t>
            </a:r>
          </a:p>
          <a:p>
            <a:r>
              <a:rPr lang="en-US" dirty="0" smtClean="0"/>
              <a:t>Noisy links (</a:t>
            </a:r>
            <a:r>
              <a:rPr lang="en-US" dirty="0" smtClean="0">
                <a:solidFill>
                  <a:srgbClr val="00B050"/>
                </a:solidFill>
              </a:rPr>
              <a:t>spam, errors, or incidental links</a:t>
            </a:r>
            <a:r>
              <a:rPr lang="en-US" dirty="0" smtClean="0"/>
              <a:t>) are detected and their impact on the clustering algorithm can be significantly reduced</a:t>
            </a:r>
            <a:endParaRPr lang="en-US" dirty="0"/>
          </a:p>
        </p:txBody>
      </p:sp>
      <p:sp>
        <p:nvSpPr>
          <p:cNvPr id="5" name="Footer Placeholder 4"/>
          <p:cNvSpPr>
            <a:spLocks noGrp="1"/>
          </p:cNvSpPr>
          <p:nvPr>
            <p:ph type="ftr" sz="quarter" idx="3"/>
          </p:nvPr>
        </p:nvSpPr>
        <p:spPr/>
        <p:txBody>
          <a:bodyPr/>
          <a:lstStyle/>
          <a:p>
            <a:r>
              <a:rPr lang="en-US" smtClean="0"/>
              <a:t>gmanish@microsoft.com, jing@buffalo.edu, charu@us.ibm.com, hanj@cs.uiuc.edu</a:t>
            </a:r>
            <a:endParaRPr lang="en-US" dirty="0"/>
          </a:p>
        </p:txBody>
      </p:sp>
      <p:sp>
        <p:nvSpPr>
          <p:cNvPr id="6" name="TextBox 5"/>
          <p:cNvSpPr txBox="1"/>
          <p:nvPr/>
        </p:nvSpPr>
        <p:spPr>
          <a:xfrm>
            <a:off x="7239000" y="0"/>
            <a:ext cx="1905522" cy="369332"/>
          </a:xfrm>
          <a:prstGeom prst="rect">
            <a:avLst/>
          </a:prstGeom>
          <a:noFill/>
        </p:spPr>
        <p:txBody>
          <a:bodyPr wrap="none" rtlCol="0">
            <a:spAutoFit/>
          </a:bodyPr>
          <a:lstStyle/>
          <a:p>
            <a:r>
              <a:rPr lang="en-US" dirty="0" smtClean="0">
                <a:solidFill>
                  <a:schemeClr val="accent6">
                    <a:lumMod val="75000"/>
                  </a:schemeClr>
                </a:solidFill>
              </a:rPr>
              <a:t>Qi et al, WSDM’12</a:t>
            </a:r>
          </a:p>
        </p:txBody>
      </p:sp>
      <p:pic>
        <p:nvPicPr>
          <p:cNvPr id="8" name="Content Placeholder 7"/>
          <p:cNvPicPr>
            <a:picLocks noChangeAspect="1"/>
          </p:cNvPicPr>
          <p:nvPr/>
        </p:nvPicPr>
        <p:blipFill>
          <a:blip r:embed="rId2"/>
          <a:stretch>
            <a:fillRect/>
          </a:stretch>
        </p:blipFill>
        <p:spPr>
          <a:xfrm>
            <a:off x="4406060" y="1371600"/>
            <a:ext cx="4128340" cy="3768413"/>
          </a:xfrm>
          <a:prstGeom prst="rect">
            <a:avLst/>
          </a:prstGeom>
        </p:spPr>
      </p:pic>
    </p:spTree>
    <p:extLst>
      <p:ext uri="{BB962C8B-B14F-4D97-AF65-F5344CB8AC3E}">
        <p14:creationId xmlns:p14="http://schemas.microsoft.com/office/powerpoint/2010/main" val="24721072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Heterogeneous R</a:t>
            </a:r>
            <a:r>
              <a:rPr lang="en-US" dirty="0" smtClean="0"/>
              <a:t>andom Field Model Notations</a:t>
            </a:r>
            <a:endParaRPr lang="en-US" dirty="0"/>
          </a:p>
        </p:txBody>
      </p:sp>
      <p:sp>
        <p:nvSpPr>
          <p:cNvPr id="3" name="Slide Number Placeholder 2"/>
          <p:cNvSpPr>
            <a:spLocks noGrp="1"/>
          </p:cNvSpPr>
          <p:nvPr>
            <p:ph type="sldNum" sz="quarter" idx="12"/>
          </p:nvPr>
        </p:nvSpPr>
        <p:spPr/>
        <p:txBody>
          <a:bodyPr/>
          <a:lstStyle/>
          <a:p>
            <a:fld id="{8D4A95AB-7B14-4CE2-8EF6-8DDF97F0F3DA}" type="slidenum">
              <a:rPr lang="en-US" smtClean="0"/>
              <a:pPr/>
              <a:t>48</a:t>
            </a:fld>
            <a:endParaRPr lang="en-US"/>
          </a:p>
        </p:txBody>
      </p:sp>
      <mc:AlternateContent xmlns:mc="http://schemas.openxmlformats.org/markup-compatibility/2006">
        <mc:Choice xmlns:a14="http://schemas.microsoft.com/office/drawing/2010/main" Requires="a14">
          <p:sp>
            <p:nvSpPr>
              <p:cNvPr id="6" name="Content Placeholder 5"/>
              <p:cNvSpPr>
                <a:spLocks noGrp="1"/>
              </p:cNvSpPr>
              <p:nvPr>
                <p:ph idx="13"/>
              </p:nvPr>
            </p:nvSpPr>
            <p:spPr/>
            <p:txBody>
              <a:bodyPr>
                <a:normAutofit fontScale="85000" lnSpcReduction="10000"/>
              </a:bodyPr>
              <a:lstStyle/>
              <a:p>
                <a:r>
                  <a:rPr lang="en-US" dirty="0" smtClean="0"/>
                  <a:t>Tri-partite graph: </a:t>
                </a:r>
                <a14:m>
                  <m:oMath xmlns:m="http://schemas.openxmlformats.org/officeDocument/2006/math">
                    <m:r>
                      <a:rPr lang="en-US" i="1" dirty="0" smtClean="0">
                        <a:solidFill>
                          <a:srgbClr val="FF0000"/>
                        </a:solidFill>
                        <a:latin typeface="Cambria Math" panose="02040503050406030204" pitchFamily="18" charset="0"/>
                      </a:rPr>
                      <m:t>𝐺</m:t>
                    </m:r>
                    <m:r>
                      <a:rPr lang="en-US" i="1" dirty="0" smtClean="0">
                        <a:solidFill>
                          <a:srgbClr val="FF0000"/>
                        </a:solidFill>
                        <a:latin typeface="Cambria Math" panose="02040503050406030204" pitchFamily="18" charset="0"/>
                      </a:rPr>
                      <m:t>=(</m:t>
                    </m:r>
                    <m:r>
                      <a:rPr lang="en-US" i="1" dirty="0" smtClean="0">
                        <a:solidFill>
                          <a:srgbClr val="FF0000"/>
                        </a:solidFill>
                        <a:latin typeface="Cambria Math" panose="02040503050406030204" pitchFamily="18" charset="0"/>
                      </a:rPr>
                      <m:t>𝑈</m:t>
                    </m:r>
                    <m:r>
                      <a:rPr lang="en-US" i="1" dirty="0" smtClean="0">
                        <a:solidFill>
                          <a:srgbClr val="FF0000"/>
                        </a:solidFill>
                        <a:latin typeface="Cambria Math" panose="02040503050406030204" pitchFamily="18" charset="0"/>
                      </a:rPr>
                      <m:t>,</m:t>
                    </m:r>
                    <m:r>
                      <a:rPr lang="en-US" i="1" dirty="0" smtClean="0">
                        <a:solidFill>
                          <a:srgbClr val="FF0000"/>
                        </a:solidFill>
                        <a:latin typeface="Cambria Math" panose="02040503050406030204" pitchFamily="18" charset="0"/>
                      </a:rPr>
                      <m:t>𝐷</m:t>
                    </m:r>
                    <m:r>
                      <a:rPr lang="en-US" i="1" dirty="0" smtClean="0">
                        <a:solidFill>
                          <a:srgbClr val="FF0000"/>
                        </a:solidFill>
                        <a:latin typeface="Cambria Math" panose="02040503050406030204" pitchFamily="18" charset="0"/>
                      </a:rPr>
                      <m:t>,</m:t>
                    </m:r>
                    <m:r>
                      <a:rPr lang="en-US" i="1" dirty="0" smtClean="0">
                        <a:solidFill>
                          <a:srgbClr val="FF0000"/>
                        </a:solidFill>
                        <a:latin typeface="Cambria Math" panose="02040503050406030204" pitchFamily="18" charset="0"/>
                      </a:rPr>
                      <m:t>𝑇</m:t>
                    </m:r>
                    <m:r>
                      <a:rPr lang="en-US" i="1" dirty="0" smtClean="0">
                        <a:solidFill>
                          <a:srgbClr val="FF0000"/>
                        </a:solidFill>
                        <a:latin typeface="Cambria Math" panose="02040503050406030204" pitchFamily="18" charset="0"/>
                      </a:rPr>
                      <m:t>)</m:t>
                    </m:r>
                  </m:oMath>
                </a14:m>
                <a:endParaRPr lang="en-US" dirty="0" smtClean="0">
                  <a:solidFill>
                    <a:srgbClr val="FF0000"/>
                  </a:solidFill>
                </a:endParaRPr>
              </a:p>
              <a:p>
                <a14:m>
                  <m:oMath xmlns:m="http://schemas.openxmlformats.org/officeDocument/2006/math">
                    <m:r>
                      <a:rPr lang="en-US" b="0" i="1" smtClean="0">
                        <a:solidFill>
                          <a:srgbClr val="FF0000"/>
                        </a:solidFill>
                        <a:latin typeface="Cambria Math" panose="02040503050406030204" pitchFamily="18" charset="0"/>
                      </a:rPr>
                      <m:t>𝑈</m:t>
                    </m:r>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𝑢</m:t>
                        </m:r>
                      </m:e>
                      <m:sub>
                        <m:r>
                          <a:rPr lang="en-US" b="0" i="1" smtClean="0">
                            <a:solidFill>
                              <a:srgbClr val="FF0000"/>
                            </a:solidFill>
                            <a:latin typeface="Cambria Math" panose="02040503050406030204" pitchFamily="18" charset="0"/>
                          </a:rPr>
                          <m:t>1</m:t>
                        </m:r>
                      </m:sub>
                    </m:sSub>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𝑢</m:t>
                        </m:r>
                      </m:e>
                      <m:sub>
                        <m:r>
                          <a:rPr lang="en-US" b="0" i="1" smtClean="0">
                            <a:solidFill>
                              <a:srgbClr val="FF0000"/>
                            </a:solidFill>
                            <a:latin typeface="Cambria Math" panose="02040503050406030204" pitchFamily="18" charset="0"/>
                          </a:rPr>
                          <m:t>2</m:t>
                        </m:r>
                      </m:sub>
                    </m:sSub>
                    <m:r>
                      <a:rPr lang="en-US" b="0" i="1" smtClean="0">
                        <a:solidFill>
                          <a:srgbClr val="FF0000"/>
                        </a:solidFill>
                        <a:latin typeface="Cambria Math" panose="02040503050406030204" pitchFamily="18" charset="0"/>
                      </a:rPr>
                      <m:t>,…, </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𝑢</m:t>
                        </m:r>
                      </m:e>
                      <m:sub>
                        <m:r>
                          <a:rPr lang="en-US" b="0" i="1" smtClean="0">
                            <a:solidFill>
                              <a:srgbClr val="FF0000"/>
                            </a:solidFill>
                            <a:latin typeface="Cambria Math" panose="02040503050406030204" pitchFamily="18" charset="0"/>
                          </a:rPr>
                          <m:t>𝑛</m:t>
                        </m:r>
                      </m:sub>
                    </m:sSub>
                    <m:r>
                      <a:rPr lang="en-US" b="0" i="1" smtClean="0">
                        <a:solidFill>
                          <a:srgbClr val="FF0000"/>
                        </a:solidFill>
                        <a:latin typeface="Cambria Math" panose="02040503050406030204" pitchFamily="18" charset="0"/>
                      </a:rPr>
                      <m:t>}</m:t>
                    </m:r>
                  </m:oMath>
                </a14:m>
                <a:r>
                  <a:rPr lang="en-US" dirty="0" smtClean="0">
                    <a:solidFill>
                      <a:srgbClr val="FF0000"/>
                    </a:solidFill>
                  </a:rPr>
                  <a:t> </a:t>
                </a:r>
                <a:r>
                  <a:rPr lang="en-US" dirty="0" smtClean="0"/>
                  <a:t>is set of users</a:t>
                </a:r>
              </a:p>
              <a:p>
                <a14:m>
                  <m:oMath xmlns:m="http://schemas.openxmlformats.org/officeDocument/2006/math">
                    <m:r>
                      <a:rPr lang="en-US" b="0" i="1" smtClean="0">
                        <a:solidFill>
                          <a:srgbClr val="FF0000"/>
                        </a:solidFill>
                        <a:latin typeface="Cambria Math" panose="02040503050406030204" pitchFamily="18" charset="0"/>
                      </a:rPr>
                      <m:t>𝐷</m:t>
                    </m:r>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𝑑</m:t>
                        </m:r>
                      </m:e>
                      <m:sub>
                        <m:r>
                          <a:rPr lang="en-US" b="0" i="1" smtClean="0">
                            <a:solidFill>
                              <a:srgbClr val="FF0000"/>
                            </a:solidFill>
                            <a:latin typeface="Cambria Math" panose="02040503050406030204" pitchFamily="18" charset="0"/>
                          </a:rPr>
                          <m:t>1</m:t>
                        </m:r>
                      </m:sub>
                    </m:sSub>
                    <m:r>
                      <a:rPr lang="en-US" b="0" i="1" smtClean="0">
                        <a:solidFill>
                          <a:srgbClr val="FF0000"/>
                        </a:solidFill>
                        <a:latin typeface="Cambria Math" panose="02040503050406030204" pitchFamily="18" charset="0"/>
                      </a:rPr>
                      <m:t>, </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𝑑</m:t>
                        </m:r>
                      </m:e>
                      <m:sub>
                        <m:r>
                          <a:rPr lang="en-US" b="0" i="1" smtClean="0">
                            <a:solidFill>
                              <a:srgbClr val="FF0000"/>
                            </a:solidFill>
                            <a:latin typeface="Cambria Math" panose="02040503050406030204" pitchFamily="18" charset="0"/>
                          </a:rPr>
                          <m:t>2</m:t>
                        </m:r>
                      </m:sub>
                    </m:sSub>
                    <m:r>
                      <a:rPr lang="en-US" b="0" i="1" smtClean="0">
                        <a:solidFill>
                          <a:srgbClr val="FF0000"/>
                        </a:solidFill>
                        <a:latin typeface="Cambria Math" panose="02040503050406030204" pitchFamily="18" charset="0"/>
                      </a:rPr>
                      <m:t>,…, </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𝑑</m:t>
                        </m:r>
                      </m:e>
                      <m:sub>
                        <m:r>
                          <a:rPr lang="en-US" b="0" i="1" smtClean="0">
                            <a:solidFill>
                              <a:srgbClr val="FF0000"/>
                            </a:solidFill>
                            <a:latin typeface="Cambria Math" panose="02040503050406030204" pitchFamily="18" charset="0"/>
                          </a:rPr>
                          <m:t>𝑚</m:t>
                        </m:r>
                      </m:sub>
                    </m:sSub>
                    <m:r>
                      <a:rPr lang="en-US" b="0" i="1" smtClean="0">
                        <a:solidFill>
                          <a:srgbClr val="FF0000"/>
                        </a:solidFill>
                        <a:latin typeface="Cambria Math" panose="02040503050406030204" pitchFamily="18" charset="0"/>
                      </a:rPr>
                      <m:t>}</m:t>
                    </m:r>
                  </m:oMath>
                </a14:m>
                <a:r>
                  <a:rPr lang="en-US" dirty="0" smtClean="0"/>
                  <a:t> is set of social media objects</a:t>
                </a:r>
              </a:p>
              <a:p>
                <a14:m>
                  <m:oMath xmlns:m="http://schemas.openxmlformats.org/officeDocument/2006/math">
                    <m:r>
                      <a:rPr lang="en-US" b="0" i="1" smtClean="0">
                        <a:solidFill>
                          <a:srgbClr val="FF0000"/>
                        </a:solidFill>
                        <a:latin typeface="Cambria Math" panose="02040503050406030204" pitchFamily="18" charset="0"/>
                      </a:rPr>
                      <m:t>𝑇</m:t>
                    </m:r>
                    <m:r>
                      <a:rPr lang="en-US" b="0" i="1" smtClean="0">
                        <a:solidFill>
                          <a:srgbClr val="FF0000"/>
                        </a:solidFill>
                        <a:latin typeface="Cambria Math" panose="02040503050406030204" pitchFamily="18" charset="0"/>
                      </a:rPr>
                      <m:t>=</m:t>
                    </m:r>
                    <m:d>
                      <m:dPr>
                        <m:begChr m:val="{"/>
                        <m:endChr m:val="}"/>
                        <m:ctrlPr>
                          <a:rPr lang="en-US" b="0" i="1" smtClean="0">
                            <a:solidFill>
                              <a:srgbClr val="FF0000"/>
                            </a:solidFill>
                            <a:latin typeface="Cambria Math" panose="02040503050406030204" pitchFamily="18" charset="0"/>
                          </a:rPr>
                        </m:ctrlPr>
                      </m:dPr>
                      <m:e>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𝑡</m:t>
                            </m:r>
                          </m:e>
                          <m:sub>
                            <m:r>
                              <a:rPr lang="en-US" b="0" i="1" smtClean="0">
                                <a:solidFill>
                                  <a:srgbClr val="FF0000"/>
                                </a:solidFill>
                                <a:latin typeface="Cambria Math" panose="02040503050406030204" pitchFamily="18" charset="0"/>
                              </a:rPr>
                              <m:t>1</m:t>
                            </m:r>
                          </m:sub>
                        </m:sSub>
                        <m:r>
                          <a:rPr lang="en-US" b="0" i="1" smtClean="0">
                            <a:solidFill>
                              <a:srgbClr val="FF0000"/>
                            </a:solidFill>
                            <a:latin typeface="Cambria Math" panose="02040503050406030204" pitchFamily="18" charset="0"/>
                          </a:rPr>
                          <m:t>, </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𝑡</m:t>
                            </m:r>
                          </m:e>
                          <m:sub>
                            <m:r>
                              <a:rPr lang="en-US" b="0" i="1" smtClean="0">
                                <a:solidFill>
                                  <a:srgbClr val="FF0000"/>
                                </a:solidFill>
                                <a:latin typeface="Cambria Math" panose="02040503050406030204" pitchFamily="18" charset="0"/>
                              </a:rPr>
                              <m:t>2</m:t>
                            </m:r>
                          </m:sub>
                        </m:sSub>
                        <m:r>
                          <a:rPr lang="en-US" b="0" i="1" smtClean="0">
                            <a:solidFill>
                              <a:srgbClr val="FF0000"/>
                            </a:solidFill>
                            <a:latin typeface="Cambria Math" panose="02040503050406030204" pitchFamily="18" charset="0"/>
                          </a:rPr>
                          <m:t>,…, </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𝑡</m:t>
                            </m:r>
                          </m:e>
                          <m:sub>
                            <m:r>
                              <a:rPr lang="en-US" b="0" i="1" smtClean="0">
                                <a:solidFill>
                                  <a:srgbClr val="FF0000"/>
                                </a:solidFill>
                                <a:latin typeface="Cambria Math" panose="02040503050406030204" pitchFamily="18" charset="0"/>
                              </a:rPr>
                              <m:t>𝑙</m:t>
                            </m:r>
                          </m:sub>
                        </m:sSub>
                      </m:e>
                    </m:d>
                  </m:oMath>
                </a14:m>
                <a:r>
                  <a:rPr lang="en-US" dirty="0" smtClean="0"/>
                  <a:t> is set of tags</a:t>
                </a:r>
              </a:p>
              <a:p>
                <a14:m>
                  <m:oMath xmlns:m="http://schemas.openxmlformats.org/officeDocument/2006/math">
                    <m:r>
                      <a:rPr lang="en-US" i="1" dirty="0" smtClean="0">
                        <a:solidFill>
                          <a:srgbClr val="FF0000"/>
                        </a:solidFill>
                        <a:latin typeface="Cambria Math" panose="02040503050406030204" pitchFamily="18" charset="0"/>
                      </a:rPr>
                      <m:t>𝑐</m:t>
                    </m:r>
                    <m:d>
                      <m:dPr>
                        <m:ctrlPr>
                          <a:rPr lang="en-US" i="1" dirty="0" smtClean="0">
                            <a:solidFill>
                              <a:srgbClr val="FF0000"/>
                            </a:solidFill>
                            <a:latin typeface="Cambria Math" panose="02040503050406030204" pitchFamily="18" charset="0"/>
                          </a:rPr>
                        </m:ctrlPr>
                      </m:dPr>
                      <m:e>
                        <m:sSub>
                          <m:sSubPr>
                            <m:ctrlPr>
                              <a:rPr lang="en-US" i="1" dirty="0" err="1" smtClean="0">
                                <a:solidFill>
                                  <a:srgbClr val="FF0000"/>
                                </a:solidFill>
                                <a:latin typeface="Cambria Math" panose="02040503050406030204" pitchFamily="18" charset="0"/>
                              </a:rPr>
                            </m:ctrlPr>
                          </m:sSubPr>
                          <m:e>
                            <m:r>
                              <a:rPr lang="en-US" i="1" dirty="0" err="1" smtClean="0">
                                <a:solidFill>
                                  <a:srgbClr val="FF0000"/>
                                </a:solidFill>
                                <a:latin typeface="Cambria Math" panose="02040503050406030204" pitchFamily="18" charset="0"/>
                              </a:rPr>
                              <m:t>𝑢</m:t>
                            </m:r>
                          </m:e>
                          <m:sub>
                            <m:r>
                              <a:rPr lang="en-US" i="1" dirty="0" err="1" smtClean="0">
                                <a:solidFill>
                                  <a:srgbClr val="FF0000"/>
                                </a:solidFill>
                                <a:latin typeface="Cambria Math" panose="02040503050406030204" pitchFamily="18" charset="0"/>
                              </a:rPr>
                              <m:t>𝑖</m:t>
                            </m:r>
                          </m:sub>
                        </m:sSub>
                      </m:e>
                    </m:d>
                    <m:r>
                      <a:rPr lang="en-US" b="0" i="1" dirty="0" smtClean="0">
                        <a:solidFill>
                          <a:srgbClr val="FF0000"/>
                        </a:solidFill>
                        <a:latin typeface="Cambria Math" panose="02040503050406030204" pitchFamily="18" charset="0"/>
                      </a:rPr>
                      <m:t>, </m:t>
                    </m:r>
                    <m:r>
                      <a:rPr lang="en-US" b="0" i="1" dirty="0" smtClean="0">
                        <a:solidFill>
                          <a:srgbClr val="FF0000"/>
                        </a:solidFill>
                        <a:latin typeface="Cambria Math" panose="02040503050406030204" pitchFamily="18" charset="0"/>
                      </a:rPr>
                      <m:t>𝑐</m:t>
                    </m:r>
                    <m:r>
                      <a:rPr lang="en-US" b="0" i="1" dirty="0" smtClean="0">
                        <a:solidFill>
                          <a:srgbClr val="FF0000"/>
                        </a:solidFill>
                        <a:latin typeface="Cambria Math" panose="02040503050406030204" pitchFamily="18" charset="0"/>
                      </a:rPr>
                      <m:t>(</m:t>
                    </m:r>
                    <m:sSub>
                      <m:sSubPr>
                        <m:ctrlPr>
                          <a:rPr lang="en-US" b="0" i="1" dirty="0" smtClean="0">
                            <a:solidFill>
                              <a:srgbClr val="FF0000"/>
                            </a:solidFill>
                            <a:latin typeface="Cambria Math" panose="02040503050406030204" pitchFamily="18" charset="0"/>
                          </a:rPr>
                        </m:ctrlPr>
                      </m:sSubPr>
                      <m:e>
                        <m:r>
                          <a:rPr lang="en-US" b="0" i="1" dirty="0" smtClean="0">
                            <a:solidFill>
                              <a:srgbClr val="FF0000"/>
                            </a:solidFill>
                            <a:latin typeface="Cambria Math" panose="02040503050406030204" pitchFamily="18" charset="0"/>
                          </a:rPr>
                          <m:t>𝑑</m:t>
                        </m:r>
                      </m:e>
                      <m:sub>
                        <m:r>
                          <a:rPr lang="en-US" b="0" i="1" dirty="0" smtClean="0">
                            <a:solidFill>
                              <a:srgbClr val="FF0000"/>
                            </a:solidFill>
                            <a:latin typeface="Cambria Math" panose="02040503050406030204" pitchFamily="18" charset="0"/>
                          </a:rPr>
                          <m:t>𝑗</m:t>
                        </m:r>
                      </m:sub>
                    </m:sSub>
                    <m:r>
                      <a:rPr lang="en-US" b="0" i="1" dirty="0" smtClean="0">
                        <a:solidFill>
                          <a:srgbClr val="FF0000"/>
                        </a:solidFill>
                        <a:latin typeface="Cambria Math" panose="02040503050406030204" pitchFamily="18" charset="0"/>
                      </a:rPr>
                      <m:t>), </m:t>
                    </m:r>
                    <m:r>
                      <a:rPr lang="en-US" b="0" i="1" dirty="0" smtClean="0">
                        <a:solidFill>
                          <a:srgbClr val="FF0000"/>
                        </a:solidFill>
                        <a:latin typeface="Cambria Math" panose="02040503050406030204" pitchFamily="18" charset="0"/>
                      </a:rPr>
                      <m:t>𝑐</m:t>
                    </m:r>
                    <m:d>
                      <m:dPr>
                        <m:ctrlPr>
                          <a:rPr lang="en-US" b="0" i="1" dirty="0" smtClean="0">
                            <a:solidFill>
                              <a:srgbClr val="FF0000"/>
                            </a:solidFill>
                            <a:latin typeface="Cambria Math" panose="02040503050406030204" pitchFamily="18" charset="0"/>
                          </a:rPr>
                        </m:ctrlPr>
                      </m:dPr>
                      <m:e>
                        <m:sSub>
                          <m:sSubPr>
                            <m:ctrlPr>
                              <a:rPr lang="en-US" b="0" i="1" dirty="0" smtClean="0">
                                <a:solidFill>
                                  <a:srgbClr val="FF0000"/>
                                </a:solidFill>
                                <a:latin typeface="Cambria Math" panose="02040503050406030204" pitchFamily="18" charset="0"/>
                              </a:rPr>
                            </m:ctrlPr>
                          </m:sSubPr>
                          <m:e>
                            <m:r>
                              <a:rPr lang="en-US" b="0" i="1" dirty="0" smtClean="0">
                                <a:solidFill>
                                  <a:srgbClr val="FF0000"/>
                                </a:solidFill>
                                <a:latin typeface="Cambria Math" panose="02040503050406030204" pitchFamily="18" charset="0"/>
                              </a:rPr>
                              <m:t>𝑡</m:t>
                            </m:r>
                          </m:e>
                          <m:sub>
                            <m:r>
                              <a:rPr lang="en-US" b="0" i="1" dirty="0" smtClean="0">
                                <a:solidFill>
                                  <a:srgbClr val="FF0000"/>
                                </a:solidFill>
                                <a:latin typeface="Cambria Math" panose="02040503050406030204" pitchFamily="18" charset="0"/>
                              </a:rPr>
                              <m:t>𝑙</m:t>
                            </m:r>
                          </m:sub>
                        </m:sSub>
                      </m:e>
                    </m:d>
                  </m:oMath>
                </a14:m>
                <a:r>
                  <a:rPr lang="en-US" dirty="0" smtClean="0"/>
                  <a:t> denote the community label  (from </a:t>
                </a:r>
                <a14:m>
                  <m:oMath xmlns:m="http://schemas.openxmlformats.org/officeDocument/2006/math">
                    <m:r>
                      <a:rPr lang="en-US" i="1" dirty="0" smtClean="0">
                        <a:latin typeface="Cambria Math" panose="02040503050406030204" pitchFamily="18" charset="0"/>
                      </a:rPr>
                      <m:t>{1,2,3, </m:t>
                    </m:r>
                    <m:r>
                      <a:rPr lang="en-US" b="0" i="1" dirty="0" smtClean="0">
                        <a:latin typeface="Cambria Math" panose="02040503050406030204" pitchFamily="18" charset="0"/>
                      </a:rPr>
                      <m:t>…</m:t>
                    </m:r>
                    <m:r>
                      <a:rPr lang="en-US" i="1" dirty="0" smtClean="0">
                        <a:latin typeface="Cambria Math" panose="02040503050406030204" pitchFamily="18" charset="0"/>
                      </a:rPr>
                      <m:t>, </m:t>
                    </m:r>
                    <m:r>
                      <a:rPr lang="en-US" i="1" dirty="0" smtClean="0">
                        <a:latin typeface="Cambria Math" panose="02040503050406030204" pitchFamily="18" charset="0"/>
                      </a:rPr>
                      <m:t>𝑘</m:t>
                    </m:r>
                    <m:r>
                      <a:rPr lang="en-US" i="1" dirty="0" smtClean="0">
                        <a:latin typeface="Cambria Math" panose="02040503050406030204" pitchFamily="18" charset="0"/>
                      </a:rPr>
                      <m:t>}</m:t>
                    </m:r>
                  </m:oMath>
                </a14:m>
                <a:r>
                  <a:rPr lang="en-US" dirty="0" smtClean="0"/>
                  <a:t>) of the user, object and tag respectively </a:t>
                </a:r>
              </a:p>
              <a:p>
                <a14:m>
                  <m:oMath xmlns:m="http://schemas.openxmlformats.org/officeDocument/2006/math">
                    <m:r>
                      <a:rPr lang="en-US" b="0" i="1" smtClean="0">
                        <a:solidFill>
                          <a:srgbClr val="FF0000"/>
                        </a:solidFill>
                        <a:latin typeface="Cambria Math" panose="02040503050406030204" pitchFamily="18" charset="0"/>
                      </a:rPr>
                      <m:t>𝑛</m:t>
                    </m:r>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𝑢</m:t>
                        </m:r>
                      </m:e>
                      <m:sub>
                        <m:r>
                          <a:rPr lang="en-US" b="0" i="1" smtClean="0">
                            <a:solidFill>
                              <a:srgbClr val="FF0000"/>
                            </a:solidFill>
                            <a:latin typeface="Cambria Math" panose="02040503050406030204" pitchFamily="18" charset="0"/>
                          </a:rPr>
                          <m:t>𝑖</m:t>
                        </m:r>
                      </m:sub>
                    </m:sSub>
                    <m:r>
                      <a:rPr lang="en-US" b="0" i="1" smtClean="0">
                        <a:solidFill>
                          <a:srgbClr val="FF0000"/>
                        </a:solidFill>
                        <a:latin typeface="Cambria Math" panose="02040503050406030204" pitchFamily="18" charset="0"/>
                      </a:rPr>
                      <m:t>, </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𝑑</m:t>
                        </m:r>
                      </m:e>
                      <m:sub>
                        <m:r>
                          <a:rPr lang="en-US" b="0" i="1" smtClean="0">
                            <a:solidFill>
                              <a:srgbClr val="FF0000"/>
                            </a:solidFill>
                            <a:latin typeface="Cambria Math" panose="02040503050406030204" pitchFamily="18" charset="0"/>
                          </a:rPr>
                          <m:t>𝑗</m:t>
                        </m:r>
                      </m:sub>
                    </m:sSub>
                    <m:r>
                      <a:rPr lang="en-US" b="0" i="1" smtClean="0">
                        <a:solidFill>
                          <a:srgbClr val="FF0000"/>
                        </a:solidFill>
                        <a:latin typeface="Cambria Math" panose="02040503050406030204" pitchFamily="18" charset="0"/>
                      </a:rPr>
                      <m:t>)</m:t>
                    </m:r>
                  </m:oMath>
                </a14:m>
                <a:r>
                  <a:rPr lang="en-US" dirty="0" smtClean="0"/>
                  <a:t> indicates whether the link </a:t>
                </a:r>
                <a14:m>
                  <m:oMath xmlns:m="http://schemas.openxmlformats.org/officeDocument/2006/math">
                    <m:r>
                      <m:rPr>
                        <m:sty m:val="p"/>
                      </m:rPr>
                      <a:rPr lang="en-US" b="0" i="0" smtClean="0">
                        <a:latin typeface="Cambria Math" panose="02040503050406030204" pitchFamily="18" charset="0"/>
                      </a:rPr>
                      <m:t>e</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𝑖</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𝑗</m:t>
                        </m:r>
                      </m:sub>
                    </m:sSub>
                    <m:r>
                      <a:rPr lang="en-US" i="1">
                        <a:latin typeface="Cambria Math" panose="02040503050406030204" pitchFamily="18" charset="0"/>
                      </a:rPr>
                      <m:t>)</m:t>
                    </m:r>
                  </m:oMath>
                </a14:m>
                <a:r>
                  <a:rPr lang="en-US" dirty="0" smtClean="0"/>
                  <a:t> is noisy</a:t>
                </a:r>
              </a:p>
              <a:p>
                <a14:m>
                  <m:oMath xmlns:m="http://schemas.openxmlformats.org/officeDocument/2006/math">
                    <m:r>
                      <a:rPr lang="en-US" b="0" i="1" smtClean="0">
                        <a:solidFill>
                          <a:srgbClr val="FF0000"/>
                        </a:solidFill>
                        <a:latin typeface="Cambria Math" panose="02040503050406030204" pitchFamily="18" charset="0"/>
                      </a:rPr>
                      <m:t>𝑛</m:t>
                    </m:r>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𝑑</m:t>
                        </m:r>
                      </m:e>
                      <m:sub>
                        <m:r>
                          <a:rPr lang="en-US" b="0" i="1" smtClean="0">
                            <a:solidFill>
                              <a:srgbClr val="FF0000"/>
                            </a:solidFill>
                            <a:latin typeface="Cambria Math" panose="02040503050406030204" pitchFamily="18" charset="0"/>
                          </a:rPr>
                          <m:t>𝑗</m:t>
                        </m:r>
                      </m:sub>
                    </m:sSub>
                    <m:r>
                      <a:rPr lang="en-US" b="0" i="1" smtClean="0">
                        <a:solidFill>
                          <a:srgbClr val="FF0000"/>
                        </a:solidFill>
                        <a:latin typeface="Cambria Math" panose="02040503050406030204" pitchFamily="18" charset="0"/>
                      </a:rPr>
                      <m:t>, </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𝑡</m:t>
                        </m:r>
                      </m:e>
                      <m:sub>
                        <m:r>
                          <a:rPr lang="en-US" b="0" i="1" smtClean="0">
                            <a:solidFill>
                              <a:srgbClr val="FF0000"/>
                            </a:solidFill>
                            <a:latin typeface="Cambria Math" panose="02040503050406030204" pitchFamily="18" charset="0"/>
                          </a:rPr>
                          <m:t>𝑙</m:t>
                        </m:r>
                      </m:sub>
                    </m:sSub>
                    <m:r>
                      <a:rPr lang="en-US" b="0" i="1" smtClean="0">
                        <a:solidFill>
                          <a:srgbClr val="FF0000"/>
                        </a:solidFill>
                        <a:latin typeface="Cambria Math" panose="02040503050406030204" pitchFamily="18" charset="0"/>
                      </a:rPr>
                      <m:t>)</m:t>
                    </m:r>
                  </m:oMath>
                </a14:m>
                <a:r>
                  <a:rPr lang="en-US" dirty="0" smtClean="0"/>
                  <a:t> indicates whether the link </a:t>
                </a:r>
                <a14:m>
                  <m:oMath xmlns:m="http://schemas.openxmlformats.org/officeDocument/2006/math">
                    <m:r>
                      <m:rPr>
                        <m:sty m:val="p"/>
                      </m:rPr>
                      <a:rPr lang="en-US" b="0" i="0" smtClean="0">
                        <a:latin typeface="Cambria Math" panose="02040503050406030204" pitchFamily="18" charset="0"/>
                      </a:rPr>
                      <m:t>e</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𝑗</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𝑙</m:t>
                        </m:r>
                      </m:sub>
                    </m:sSub>
                    <m:r>
                      <a:rPr lang="en-US" i="1">
                        <a:latin typeface="Cambria Math" panose="02040503050406030204" pitchFamily="18" charset="0"/>
                      </a:rPr>
                      <m:t>)</m:t>
                    </m:r>
                  </m:oMath>
                </a14:m>
                <a:r>
                  <a:rPr lang="en-US" dirty="0" smtClean="0"/>
                  <a:t> is noisy</a:t>
                </a:r>
              </a:p>
              <a:p>
                <a14:m>
                  <m:oMath xmlns:m="http://schemas.openxmlformats.org/officeDocument/2006/math">
                    <m:r>
                      <a:rPr lang="en-US" b="0" i="1" smtClean="0">
                        <a:solidFill>
                          <a:srgbClr val="FF0000"/>
                        </a:solidFill>
                        <a:latin typeface="Cambria Math" panose="02040503050406030204" pitchFamily="18" charset="0"/>
                      </a:rPr>
                      <m:t>𝜖</m:t>
                    </m:r>
                    <m:r>
                      <a:rPr lang="en-US" b="0" i="1" smtClean="0">
                        <a:latin typeface="Cambria Math" panose="02040503050406030204" pitchFamily="18" charset="0"/>
                      </a:rPr>
                      <m:t>≥0</m:t>
                    </m:r>
                  </m:oMath>
                </a14:m>
                <a:r>
                  <a:rPr lang="en-US" dirty="0" smtClean="0"/>
                  <a:t> denotes the confidence level of the links</a:t>
                </a:r>
                <a:endParaRPr lang="en-US" dirty="0"/>
              </a:p>
            </p:txBody>
          </p:sp>
        </mc:Choice>
        <mc:Fallback>
          <p:sp>
            <p:nvSpPr>
              <p:cNvPr id="6" name="Content Placeholder 5"/>
              <p:cNvSpPr>
                <a:spLocks noGrp="1" noRot="1" noChangeAspect="1" noMove="1" noResize="1" noEditPoints="1" noAdjustHandles="1" noChangeArrowheads="1" noChangeShapeType="1" noTextEdit="1"/>
              </p:cNvSpPr>
              <p:nvPr>
                <p:ph idx="13"/>
              </p:nvPr>
            </p:nvSpPr>
            <p:spPr>
              <a:blipFill rotWithShape="0">
                <a:blip r:embed="rId2"/>
                <a:stretch>
                  <a:fillRect l="-1259" t="-2051"/>
                </a:stretch>
              </a:blipFill>
            </p:spPr>
            <p:txBody>
              <a:bodyPr/>
              <a:lstStyle/>
              <a:p>
                <a:r>
                  <a:rPr lang="en-US">
                    <a:noFill/>
                  </a:rPr>
                  <a:t> </a:t>
                </a:r>
              </a:p>
            </p:txBody>
          </p:sp>
        </mc:Fallback>
      </mc:AlternateContent>
      <p:sp>
        <p:nvSpPr>
          <p:cNvPr id="5" name="Footer Placeholder 4"/>
          <p:cNvSpPr>
            <a:spLocks noGrp="1"/>
          </p:cNvSpPr>
          <p:nvPr>
            <p:ph type="ftr" sz="quarter" idx="3"/>
          </p:nvPr>
        </p:nvSpPr>
        <p:spPr/>
        <p:txBody>
          <a:bodyPr/>
          <a:lstStyle/>
          <a:p>
            <a:r>
              <a:rPr lang="en-US" smtClean="0"/>
              <a:t>gmanish@microsoft.com, jing@buffalo.edu, charu@us.ibm.com, hanj@cs.uiuc.edu</a:t>
            </a:r>
            <a:endParaRPr lang="en-US" dirty="0"/>
          </a:p>
        </p:txBody>
      </p:sp>
    </p:spTree>
    <p:extLst>
      <p:ext uri="{BB962C8B-B14F-4D97-AF65-F5344CB8AC3E}">
        <p14:creationId xmlns:p14="http://schemas.microsoft.com/office/powerpoint/2010/main" val="342132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Heterogeneous </a:t>
            </a:r>
            <a:r>
              <a:rPr lang="en-US" dirty="0" smtClean="0"/>
              <a:t>Random Field Model</a:t>
            </a:r>
            <a:endParaRPr lang="en-US" dirty="0"/>
          </a:p>
        </p:txBody>
      </p:sp>
      <p:sp>
        <p:nvSpPr>
          <p:cNvPr id="3" name="Slide Number Placeholder 2"/>
          <p:cNvSpPr>
            <a:spLocks noGrp="1"/>
          </p:cNvSpPr>
          <p:nvPr>
            <p:ph type="sldNum" sz="quarter" idx="12"/>
          </p:nvPr>
        </p:nvSpPr>
        <p:spPr/>
        <p:txBody>
          <a:bodyPr/>
          <a:lstStyle/>
          <a:p>
            <a:fld id="{8D4A95AB-7B14-4CE2-8EF6-8DDF97F0F3DA}" type="slidenum">
              <a:rPr lang="en-US" smtClean="0"/>
              <a:pPr/>
              <a:t>49</a:t>
            </a:fld>
            <a:endParaRPr lang="en-US"/>
          </a:p>
        </p:txBody>
      </p:sp>
      <mc:AlternateContent xmlns:mc="http://schemas.openxmlformats.org/markup-compatibility/2006">
        <mc:Choice xmlns:a14="http://schemas.microsoft.com/office/drawing/2010/main" Requires="a14">
          <p:sp>
            <p:nvSpPr>
              <p:cNvPr id="6" name="Content Placeholder 5"/>
              <p:cNvSpPr>
                <a:spLocks noGrp="1"/>
              </p:cNvSpPr>
              <p:nvPr>
                <p:ph idx="13"/>
              </p:nvPr>
            </p:nvSpPr>
            <p:spPr/>
            <p:txBody>
              <a:bodyPr>
                <a:normAutofit fontScale="62500" lnSpcReduction="20000"/>
              </a:bodyPr>
              <a:lstStyle/>
              <a:p>
                <a:r>
                  <a:rPr lang="en-US" dirty="0" smtClean="0">
                    <a:solidFill>
                      <a:srgbClr val="00B050"/>
                    </a:solidFill>
                  </a:rPr>
                  <a:t>Energy functions along the edges</a:t>
                </a:r>
                <a:r>
                  <a:rPr lang="en-US" dirty="0" smtClean="0"/>
                  <a:t>	</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𝑖𝑗</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𝑐</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𝑖</m:t>
                                </m:r>
                              </m:sub>
                            </m:sSub>
                          </m:e>
                        </m:d>
                        <m:r>
                          <a:rPr lang="en-US" b="0" i="1" smtClean="0">
                            <a:latin typeface="Cambria Math" panose="02040503050406030204" pitchFamily="18" charset="0"/>
                          </a:rPr>
                          <m:t>, </m:t>
                        </m:r>
                        <m:r>
                          <a:rPr lang="en-US" b="0" i="1" smtClean="0">
                            <a:latin typeface="Cambria Math" panose="02040503050406030204" pitchFamily="18" charset="0"/>
                          </a:rPr>
                          <m:t>𝑐</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𝑗</m:t>
                                </m:r>
                              </m:sub>
                            </m:sSub>
                          </m:e>
                        </m:d>
                        <m:r>
                          <a:rPr lang="en-US" b="0" i="1" smtClean="0">
                            <a:latin typeface="Cambria Math" panose="02040503050406030204" pitchFamily="18" charset="0"/>
                          </a:rPr>
                          <m:t>, </m:t>
                        </m:r>
                        <m:r>
                          <a:rPr lang="en-US" b="0" i="1" smtClean="0">
                            <a:latin typeface="Cambria Math" panose="02040503050406030204" pitchFamily="18" charset="0"/>
                          </a:rPr>
                          <m:t>𝑛</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𝑖</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𝑗</m:t>
                                </m:r>
                              </m:sub>
                            </m:sSub>
                          </m:e>
                        </m:d>
                      </m:e>
                    </m:d>
                    <m:r>
                      <a:rPr lang="en-US" b="0" i="1" smtClean="0">
                        <a:latin typeface="Cambria Math" panose="02040503050406030204" pitchFamily="18" charset="0"/>
                      </a:rPr>
                      <m:t>=</m:t>
                    </m:r>
                    <m:r>
                      <a:rPr lang="en-US" b="0" i="1" smtClean="0">
                        <a:latin typeface="Cambria Math" panose="02040503050406030204" pitchFamily="18" charset="0"/>
                      </a:rPr>
                      <m:t>𝑛</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𝑖</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𝑗</m:t>
                            </m:r>
                          </m:sub>
                        </m:sSub>
                      </m:e>
                    </m:d>
                    <m:r>
                      <a:rPr lang="en-US" b="0" i="1" smtClean="0">
                        <a:latin typeface="Cambria Math" panose="02040503050406030204" pitchFamily="18" charset="0"/>
                      </a:rPr>
                      <m:t>𝜖</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𝑛</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𝑗</m:t>
                                </m:r>
                              </m:sub>
                            </m:sSub>
                          </m:e>
                        </m:d>
                      </m:e>
                    </m:d>
                    <m:r>
                      <a:rPr lang="en-US" b="0" i="1" smtClean="0">
                        <a:latin typeface="Cambria Math" panose="02040503050406030204" pitchFamily="18" charset="0"/>
                      </a:rPr>
                      <m:t>𝛿</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𝑐</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𝑖</m:t>
                                </m:r>
                              </m:sub>
                            </m:sSub>
                          </m:e>
                        </m:d>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𝑗</m:t>
                            </m:r>
                          </m:sub>
                        </m:sSub>
                        <m:r>
                          <a:rPr lang="en-US" b="0" i="1" smtClean="0">
                            <a:latin typeface="Cambria Math" panose="02040503050406030204" pitchFamily="18" charset="0"/>
                          </a:rPr>
                          <m:t>)</m:t>
                        </m:r>
                      </m:e>
                    </m:d>
                  </m:oMath>
                </a14:m>
                <a:endParaRPr lang="en-US" dirty="0" smtClean="0"/>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𝑗</m:t>
                        </m:r>
                        <m:r>
                          <a:rPr lang="en-US" b="0" i="1" smtClean="0">
                            <a:latin typeface="Cambria Math" panose="02040503050406030204" pitchFamily="18" charset="0"/>
                          </a:rPr>
                          <m:t>𝑙</m:t>
                        </m:r>
                      </m:sub>
                    </m:sSub>
                    <m:d>
                      <m:dPr>
                        <m:ctrlPr>
                          <a:rPr lang="en-US" i="1">
                            <a:latin typeface="Cambria Math" panose="02040503050406030204" pitchFamily="18" charset="0"/>
                          </a:rPr>
                        </m:ctrlPr>
                      </m:dPr>
                      <m:e>
                        <m:r>
                          <a:rPr lang="en-US" i="1">
                            <a:latin typeface="Cambria Math" panose="02040503050406030204" pitchFamily="18" charset="0"/>
                          </a:rPr>
                          <m:t>𝑐</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𝑗</m:t>
                                </m:r>
                              </m:sub>
                            </m:sSub>
                          </m:e>
                        </m:d>
                        <m:r>
                          <a:rPr lang="en-US" i="1">
                            <a:latin typeface="Cambria Math" panose="02040503050406030204" pitchFamily="18" charset="0"/>
                          </a:rPr>
                          <m:t>, </m:t>
                        </m:r>
                        <m:r>
                          <a:rPr lang="en-US" b="0" i="1" smtClean="0">
                            <a:latin typeface="Cambria Math" panose="02040503050406030204" pitchFamily="18" charset="0"/>
                          </a:rPr>
                          <m:t>𝑐</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𝑙</m:t>
                                </m:r>
                              </m:sub>
                            </m:sSub>
                          </m:e>
                        </m:d>
                        <m:r>
                          <a:rPr lang="en-US" b="0" i="1" smtClean="0">
                            <a:latin typeface="Cambria Math" panose="02040503050406030204" pitchFamily="18" charset="0"/>
                          </a:rPr>
                          <m:t>, </m:t>
                        </m:r>
                        <m:r>
                          <a:rPr lang="en-US" i="1">
                            <a:latin typeface="Cambria Math" panose="02040503050406030204" pitchFamily="18" charset="0"/>
                          </a:rPr>
                          <m:t>𝑛</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𝑗</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𝑙</m:t>
                                </m:r>
                              </m:sub>
                            </m:sSub>
                          </m:e>
                        </m:d>
                      </m:e>
                    </m:d>
                    <m:r>
                      <a:rPr lang="en-US" i="1">
                        <a:latin typeface="Cambria Math" panose="02040503050406030204" pitchFamily="18" charset="0"/>
                      </a:rPr>
                      <m:t>=</m:t>
                    </m:r>
                    <m:r>
                      <a:rPr lang="en-US" i="1">
                        <a:latin typeface="Cambria Math" panose="02040503050406030204" pitchFamily="18" charset="0"/>
                      </a:rPr>
                      <m:t>𝑛</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𝑗</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𝑙</m:t>
                            </m:r>
                          </m:sub>
                        </m:sSub>
                      </m:e>
                    </m:d>
                    <m:r>
                      <a:rPr lang="en-US" i="1">
                        <a:latin typeface="Cambria Math" panose="02040503050406030204" pitchFamily="18" charset="0"/>
                      </a:rPr>
                      <m:t>𝜖</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𝑛</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𝑗</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𝑙</m:t>
                                </m:r>
                              </m:sub>
                            </m:sSub>
                          </m:e>
                        </m:d>
                      </m:e>
                    </m:d>
                    <m:r>
                      <a:rPr lang="en-US" i="1">
                        <a:latin typeface="Cambria Math" panose="02040503050406030204" pitchFamily="18" charset="0"/>
                      </a:rPr>
                      <m:t>𝛿</m:t>
                    </m:r>
                    <m:d>
                      <m:dPr>
                        <m:begChr m:val="⟦"/>
                        <m:endChr m:val="⟧"/>
                        <m:ctrlPr>
                          <a:rPr lang="en-US" i="1">
                            <a:latin typeface="Cambria Math" panose="02040503050406030204" pitchFamily="18" charset="0"/>
                          </a:rPr>
                        </m:ctrlPr>
                      </m:dPr>
                      <m:e>
                        <m:r>
                          <a:rPr lang="en-US" i="1">
                            <a:latin typeface="Cambria Math" panose="02040503050406030204" pitchFamily="18" charset="0"/>
                          </a:rPr>
                          <m:t>𝑐</m:t>
                        </m:r>
                        <m:d>
                          <m:dPr>
                            <m:ctrlPr>
                              <a:rPr lang="en-US" i="1">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𝑗</m:t>
                                </m:r>
                              </m:sub>
                            </m:sSub>
                          </m:e>
                        </m:d>
                        <m:r>
                          <a:rPr lang="en-US" i="1">
                            <a:latin typeface="Cambria Math" panose="02040503050406030204" pitchFamily="18" charset="0"/>
                          </a:rPr>
                          <m:t>≠</m:t>
                        </m:r>
                        <m:r>
                          <a:rPr lang="en-US" i="1">
                            <a:latin typeface="Cambria Math" panose="02040503050406030204" pitchFamily="18" charset="0"/>
                          </a:rPr>
                          <m:t>𝑐</m:t>
                        </m:r>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𝑙</m:t>
                            </m:r>
                          </m:sub>
                        </m:sSub>
                        <m:r>
                          <a:rPr lang="en-US" i="1">
                            <a:latin typeface="Cambria Math" panose="02040503050406030204" pitchFamily="18" charset="0"/>
                          </a:rPr>
                          <m:t>)</m:t>
                        </m:r>
                      </m:e>
                    </m:d>
                  </m:oMath>
                </a14:m>
                <a:endParaRPr lang="en-US" dirty="0" smtClean="0"/>
              </a:p>
              <a:p>
                <a:r>
                  <a:rPr lang="en-US" dirty="0" smtClean="0">
                    <a:solidFill>
                      <a:srgbClr val="00B050"/>
                    </a:solidFill>
                  </a:rPr>
                  <a:t>Generative model of </a:t>
                </a:r>
                <a:r>
                  <a:rPr lang="en-US" dirty="0" smtClean="0">
                    <a:solidFill>
                      <a:srgbClr val="00B050"/>
                    </a:solidFill>
                  </a:rPr>
                  <a:t>feature vectors </a:t>
                </a:r>
                <a:r>
                  <a:rPr lang="en-US" dirty="0" smtClean="0">
                    <a:solidFill>
                      <a:srgbClr val="00B050"/>
                    </a:solidFill>
                  </a:rPr>
                  <a:t>X </a:t>
                </a:r>
                <a:r>
                  <a:rPr lang="en-US" dirty="0" smtClean="0"/>
                  <a:t>for all social media objects in the network</a:t>
                </a:r>
              </a:p>
              <a:p>
                <a:pPr lvl="1"/>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𝑗</m:t>
                            </m:r>
                          </m:sub>
                        </m:sSub>
                      </m:e>
                      <m:e>
                        <m:r>
                          <a:rPr lang="en-US" b="0" i="1" smtClean="0">
                            <a:latin typeface="Cambria Math" panose="02040503050406030204" pitchFamily="18" charset="0"/>
                          </a:rPr>
                          <m:t>𝑐</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𝑗</m:t>
                                </m:r>
                              </m:sub>
                            </m:sSub>
                          </m:e>
                        </m:d>
                        <m:r>
                          <a:rPr lang="en-US" b="0" i="1" smtClean="0">
                            <a:latin typeface="Cambria Math" panose="02040503050406030204" pitchFamily="18" charset="0"/>
                          </a:rPr>
                          <m:t>=</m:t>
                        </m:r>
                        <m:r>
                          <a:rPr lang="en-US" b="0" i="1" smtClean="0">
                            <a:latin typeface="Cambria Math" panose="02040503050406030204" pitchFamily="18" charset="0"/>
                          </a:rPr>
                          <m:t>𝑐</m:t>
                        </m:r>
                      </m:e>
                    </m:d>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𝑣</m:t>
                        </m:r>
                        <m:r>
                          <a:rPr lang="en-US" b="0" i="1" smtClean="0">
                            <a:latin typeface="Cambria Math" panose="02040503050406030204" pitchFamily="18" charset="0"/>
                          </a:rPr>
                          <m:t>=1</m:t>
                        </m:r>
                      </m:sub>
                      <m:sup>
                        <m:r>
                          <a:rPr lang="en-US" b="0" i="1" smtClean="0">
                            <a:latin typeface="Cambria Math" panose="02040503050406030204" pitchFamily="18" charset="0"/>
                          </a:rPr>
                          <m:t>𝑞</m:t>
                        </m:r>
                      </m:sup>
                      <m:e>
                        <m:r>
                          <a:rPr lang="en-US" b="0" i="1" smtClean="0">
                            <a:latin typeface="Cambria Math" panose="02040503050406030204" pitchFamily="18" charset="0"/>
                          </a:rPr>
                          <m:t>𝑃</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𝑗𝑣</m:t>
                            </m:r>
                          </m:sub>
                        </m:sSub>
                        <m:r>
                          <a:rPr lang="en-US" b="0" i="1" smtClean="0">
                            <a:latin typeface="Cambria Math" panose="02040503050406030204" pitchFamily="18" charset="0"/>
                          </a:rPr>
                          <m:t>|</m:t>
                        </m:r>
                        <m:r>
                          <a:rPr lang="en-US" b="0" i="1" smtClean="0">
                            <a:latin typeface="Cambria Math" panose="02040503050406030204" pitchFamily="18" charset="0"/>
                          </a:rPr>
                          <m:t>𝑐</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𝑗</m:t>
                                </m:r>
                              </m:sub>
                            </m:sSub>
                          </m:e>
                        </m:d>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e>
                    </m:nary>
                  </m:oMath>
                </a14:m>
                <a:endParaRPr lang="en-US" dirty="0" smtClean="0"/>
              </a:p>
              <a:p>
                <a:r>
                  <a:rPr lang="en-US" dirty="0" smtClean="0">
                    <a:solidFill>
                      <a:srgbClr val="00B050"/>
                    </a:solidFill>
                  </a:rPr>
                  <a:t>Random field </a:t>
                </a:r>
                <a:r>
                  <a:rPr lang="en-US" dirty="0" smtClean="0"/>
                  <a:t>on heterogeneous tri-partite graph G</a:t>
                </a:r>
              </a:p>
              <a:p>
                <a:pPr lvl="1"/>
                <a14:m>
                  <m:oMath xmlns:m="http://schemas.openxmlformats.org/officeDocument/2006/math">
                    <m:r>
                      <a:rPr lang="en-US" i="1" dirty="0" smtClean="0">
                        <a:latin typeface="Cambria Math" panose="02040503050406030204" pitchFamily="18" charset="0"/>
                      </a:rPr>
                      <m:t>𝑃</m:t>
                    </m:r>
                    <m:d>
                      <m:dPr>
                        <m:ctrlPr>
                          <a:rPr lang="en-US" i="1" dirty="0" smtClean="0">
                            <a:latin typeface="Cambria Math" panose="02040503050406030204" pitchFamily="18" charset="0"/>
                          </a:rPr>
                        </m:ctrlPr>
                      </m:dPr>
                      <m:e>
                        <m:r>
                          <a:rPr lang="en-US" i="1" dirty="0" smtClean="0">
                            <a:latin typeface="Cambria Math" panose="02040503050406030204" pitchFamily="18" charset="0"/>
                          </a:rPr>
                          <m:t>𝐶</m:t>
                        </m:r>
                        <m:r>
                          <a:rPr lang="en-US" i="1" dirty="0" smtClean="0">
                            <a:latin typeface="Cambria Math" panose="02040503050406030204" pitchFamily="18" charset="0"/>
                          </a:rPr>
                          <m:t>,</m:t>
                        </m:r>
                        <m:r>
                          <a:rPr lang="en-US" i="1" dirty="0" smtClean="0">
                            <a:latin typeface="Cambria Math" panose="02040503050406030204" pitchFamily="18" charset="0"/>
                          </a:rPr>
                          <m:t>𝑁</m:t>
                        </m:r>
                        <m:r>
                          <a:rPr lang="en-US" i="1" dirty="0" smtClean="0">
                            <a:latin typeface="Cambria Math" panose="02040503050406030204" pitchFamily="18" charset="0"/>
                          </a:rPr>
                          <m:t>,</m:t>
                        </m:r>
                        <m:r>
                          <a:rPr lang="en-US" i="1" dirty="0" smtClean="0">
                            <a:latin typeface="Cambria Math" panose="02040503050406030204" pitchFamily="18" charset="0"/>
                          </a:rPr>
                          <m:t>𝑋</m:t>
                        </m:r>
                      </m:e>
                    </m:d>
                    <m:r>
                      <a:rPr lang="en-US" b="0" i="1" dirty="0" smtClean="0">
                        <a:latin typeface="Cambria Math" panose="02040503050406030204" pitchFamily="18" charset="0"/>
                      </a:rPr>
                      <m:t>∝ </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exp</m:t>
                        </m:r>
                      </m:fName>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𝜆</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𝑒</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m:rPr>
                                            <m:brk m:alnAt="7"/>
                                          </m:rPr>
                                          <a:rPr lang="en-US" b="0" i="1" smtClean="0">
                                            <a:latin typeface="Cambria Math" panose="02040503050406030204" pitchFamily="18" charset="0"/>
                                          </a:rPr>
                                          <m:t>𝑢</m:t>
                                        </m:r>
                                      </m:e>
                                      <m:sub>
                                        <m:r>
                                          <m:rPr>
                                            <m:brk m:alnAt="7"/>
                                          </m:rPr>
                                          <a:rPr lang="en-US" b="0" i="1" smtClean="0">
                                            <a:latin typeface="Cambria Math" panose="02040503050406030204" pitchFamily="18" charset="0"/>
                                          </a:rPr>
                                          <m:t>𝑖</m:t>
                                        </m:r>
                                      </m:sub>
                                    </m:sSub>
                                    <m:r>
                                      <m:rPr>
                                        <m:brk m:alnAt="7"/>
                                      </m:rP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m:rPr>
                                            <m:brk m:alnAt="7"/>
                                          </m:rPr>
                                          <a:rPr lang="en-US" b="0" i="1" smtClean="0">
                                            <a:latin typeface="Cambria Math" panose="02040503050406030204" pitchFamily="18" charset="0"/>
                                          </a:rPr>
                                          <m:t>𝑑</m:t>
                                        </m:r>
                                      </m:e>
                                      <m:sub>
                                        <m:r>
                                          <m:rPr>
                                            <m:brk m:alnAt="7"/>
                                          </m:rPr>
                                          <a:rPr lang="en-US" b="0" i="1" smtClean="0">
                                            <a:latin typeface="Cambria Math" panose="02040503050406030204" pitchFamily="18" charset="0"/>
                                          </a:rPr>
                                          <m:t>𝑗</m:t>
                                        </m:r>
                                      </m:sub>
                                    </m:sSub>
                                  </m:e>
                                </m:d>
                                <m:r>
                                  <a:rPr lang="en-US" b="0" i="1" smtClean="0">
                                    <a:latin typeface="Cambria Math" panose="02040503050406030204" pitchFamily="18" charset="0"/>
                                  </a:rPr>
                                  <m:t>∈</m:t>
                                </m:r>
                                <m:r>
                                  <a:rPr lang="en-US" b="0" i="1" smtClean="0">
                                    <a:latin typeface="Cambria Math" panose="02040503050406030204" pitchFamily="18" charset="0"/>
                                  </a:rPr>
                                  <m:t>𝐸</m:t>
                                </m:r>
                                <m:d>
                                  <m:dPr>
                                    <m:ctrlPr>
                                      <a:rPr lang="en-US" b="0" i="1" smtClean="0">
                                        <a:latin typeface="Cambria Math" panose="02040503050406030204" pitchFamily="18" charset="0"/>
                                      </a:rPr>
                                    </m:ctrlPr>
                                  </m:dPr>
                                  <m:e>
                                    <m:r>
                                      <a:rPr lang="en-US" b="0" i="1" smtClean="0">
                                        <a:latin typeface="Cambria Math" panose="02040503050406030204" pitchFamily="18" charset="0"/>
                                      </a:rPr>
                                      <m:t>𝑈</m:t>
                                    </m:r>
                                    <m:r>
                                      <a:rPr lang="en-US" b="0" i="1" smtClean="0">
                                        <a:latin typeface="Cambria Math" panose="02040503050406030204" pitchFamily="18" charset="0"/>
                                      </a:rPr>
                                      <m:t>,</m:t>
                                    </m:r>
                                    <m:r>
                                      <a:rPr lang="en-US" b="0" i="1" smtClean="0">
                                        <a:latin typeface="Cambria Math" panose="02040503050406030204" pitchFamily="18" charset="0"/>
                                      </a:rPr>
                                      <m:t>𝐷</m:t>
                                    </m:r>
                                  </m:e>
                                </m:d>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𝑖𝑗</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𝑐</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𝑖</m:t>
                                            </m:r>
                                          </m:sub>
                                        </m:sSub>
                                      </m:e>
                                    </m:d>
                                    <m:r>
                                      <a:rPr lang="en-US" b="0" i="1" smtClean="0">
                                        <a:latin typeface="Cambria Math" panose="02040503050406030204" pitchFamily="18" charset="0"/>
                                      </a:rPr>
                                      <m:t>, </m:t>
                                    </m:r>
                                    <m:r>
                                      <a:rPr lang="en-US" b="0" i="1" smtClean="0">
                                        <a:latin typeface="Cambria Math" panose="02040503050406030204" pitchFamily="18" charset="0"/>
                                      </a:rPr>
                                      <m:t>𝑐</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𝑗</m:t>
                                            </m:r>
                                          </m:sub>
                                        </m:sSub>
                                      </m:e>
                                    </m:d>
                                    <m:r>
                                      <a:rPr lang="en-US" b="0" i="1" smtClean="0">
                                        <a:latin typeface="Cambria Math" panose="02040503050406030204" pitchFamily="18" charset="0"/>
                                      </a:rPr>
                                      <m:t>, </m:t>
                                    </m:r>
                                    <m:r>
                                      <a:rPr lang="en-US" b="0" i="1" smtClean="0">
                                        <a:latin typeface="Cambria Math" panose="02040503050406030204" pitchFamily="18" charset="0"/>
                                      </a:rPr>
                                      <m:t>𝑛</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𝑢</m:t>
                                            </m:r>
                                          </m:e>
                                          <m:sub>
                                            <m:r>
                                              <a:rPr lang="en-US" b="0" i="1" smtClean="0">
                                                <a:latin typeface="Cambria Math" panose="02040503050406030204" pitchFamily="18" charset="0"/>
                                              </a:rPr>
                                              <m:t>𝑖</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𝑗</m:t>
                                            </m:r>
                                          </m:sub>
                                        </m:sSub>
                                      </m:e>
                                    </m:d>
                                  </m:e>
                                </m:d>
                              </m:e>
                            </m:nary>
                            <m:r>
                              <a:rPr lang="en-US" b="0" i="1" smtClean="0">
                                <a:latin typeface="Cambria Math" panose="02040503050406030204" pitchFamily="18" charset="0"/>
                              </a:rPr>
                              <m:t> </m:t>
                            </m:r>
                          </m:e>
                        </m:d>
                      </m:e>
                    </m:func>
                  </m:oMath>
                </a14:m>
                <a:r>
                  <a:rPr lang="en-US" b="0" dirty="0" smtClean="0"/>
                  <a:t/>
                </a:r>
                <a:br>
                  <a:rPr lang="en-US" b="0" dirty="0" smtClean="0"/>
                </a:br>
                <a14:m>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𝑒𝑥𝑝</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m:t>
                        </m:r>
                        <m:r>
                          <a:rPr lang="en-US" b="0" i="1" smtClean="0">
                            <a:latin typeface="Cambria Math" panose="02040503050406030204" pitchFamily="18" charset="0"/>
                          </a:rPr>
                          <m:t>𝜆</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𝑒</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m:rPr>
                                        <m:brk m:alnAt="7"/>
                                      </m:rPr>
                                      <a:rPr lang="en-US" b="0" i="1" smtClean="0">
                                        <a:latin typeface="Cambria Math" panose="02040503050406030204" pitchFamily="18" charset="0"/>
                                      </a:rPr>
                                      <m:t>𝑑</m:t>
                                    </m:r>
                                  </m:e>
                                  <m:sub>
                                    <m:r>
                                      <m:rPr>
                                        <m:brk m:alnAt="7"/>
                                      </m:rPr>
                                      <a:rPr lang="en-US" b="0" i="1" smtClean="0">
                                        <a:latin typeface="Cambria Math" panose="02040503050406030204" pitchFamily="18" charset="0"/>
                                      </a:rPr>
                                      <m:t>𝑗</m:t>
                                    </m:r>
                                  </m:sub>
                                </m:sSub>
                                <m:r>
                                  <m:rPr>
                                    <m:brk m:alnAt="7"/>
                                  </m:rPr>
                                  <a:rPr lang="en-US" b="0" i="1" smtClean="0">
                                    <a:latin typeface="Cambria Math" panose="02040503050406030204" pitchFamily="18" charset="0"/>
                                  </a:rPr>
                                  <m:t>,</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m:rPr>
                                        <m:brk m:alnAt="7"/>
                                      </m:rPr>
                                      <a:rPr lang="en-US" b="0" i="1" smtClean="0">
                                        <a:latin typeface="Cambria Math" panose="02040503050406030204" pitchFamily="18" charset="0"/>
                                      </a:rPr>
                                      <m:t>𝑡</m:t>
                                    </m:r>
                                  </m:e>
                                  <m:sub>
                                    <m:r>
                                      <m:rPr>
                                        <m:brk m:alnAt="7"/>
                                      </m:rPr>
                                      <a:rPr lang="en-US" b="0" i="1" smtClean="0">
                                        <a:latin typeface="Cambria Math" panose="02040503050406030204" pitchFamily="18" charset="0"/>
                                      </a:rPr>
                                      <m:t>𝑙</m:t>
                                    </m:r>
                                  </m:sub>
                                </m:sSub>
                              </m:e>
                            </m:d>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m:t>
                            </m:r>
                            <m:r>
                              <a:rPr lang="en-US" b="0" i="1" smtClean="0">
                                <a:latin typeface="Cambria Math" panose="02040503050406030204" pitchFamily="18" charset="0"/>
                              </a:rPr>
                              <m:t>𝐷</m:t>
                            </m:r>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𝑗𝑙</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𝑐</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𝑗</m:t>
                                        </m:r>
                                      </m:sub>
                                    </m:sSub>
                                  </m:e>
                                </m:d>
                                <m:r>
                                  <a:rPr lang="en-US" b="0" i="1" smtClean="0">
                                    <a:latin typeface="Cambria Math" panose="02040503050406030204" pitchFamily="18" charset="0"/>
                                  </a:rPr>
                                  <m:t>, </m:t>
                                </m:r>
                                <m:r>
                                  <a:rPr lang="en-US" b="0" i="1" smtClean="0">
                                    <a:latin typeface="Cambria Math" panose="02040503050406030204" pitchFamily="18" charset="0"/>
                                  </a:rPr>
                                  <m:t>𝑐</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𝑙</m:t>
                                        </m:r>
                                      </m:sub>
                                    </m:sSub>
                                  </m:e>
                                </m:d>
                                <m:r>
                                  <a:rPr lang="en-US" b="0" i="1" smtClean="0">
                                    <a:latin typeface="Cambria Math" panose="02040503050406030204" pitchFamily="18" charset="0"/>
                                  </a:rPr>
                                  <m:t>, </m:t>
                                </m:r>
                                <m:r>
                                  <a:rPr lang="en-US" b="0" i="1" smtClean="0">
                                    <a:latin typeface="Cambria Math" panose="02040503050406030204" pitchFamily="18" charset="0"/>
                                  </a:rPr>
                                  <m:t>𝑛</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𝑗</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𝑙</m:t>
                                        </m:r>
                                      </m:sub>
                                    </m:sSub>
                                  </m:e>
                                </m:d>
                              </m:e>
                            </m:d>
                          </m:e>
                        </m:nary>
                      </m:e>
                    </m:d>
                    <m:r>
                      <a:rPr lang="en-US" b="0" i="0" smtClean="0">
                        <a:latin typeface="Cambria Math" panose="02040503050406030204" pitchFamily="18" charset="0"/>
                      </a:rPr>
                      <m:t>.</m:t>
                    </m:r>
                    <m:r>
                      <a:rPr lang="en-US" b="0" i="1" smtClean="0">
                        <a:latin typeface="Cambria Math" panose="02040503050406030204" pitchFamily="18" charset="0"/>
                      </a:rPr>
                      <m:t> </m:t>
                    </m:r>
                    <m:nary>
                      <m:naryPr>
                        <m:chr m:val="∏"/>
                        <m:supHide m:val="on"/>
                        <m:ctrlPr>
                          <a:rPr lang="en-US" b="0" i="1" smtClean="0">
                            <a:latin typeface="Cambria Math" panose="02040503050406030204" pitchFamily="18" charset="0"/>
                          </a:rPr>
                        </m:ctrlPr>
                      </m:naryPr>
                      <m:sub>
                        <m:sSub>
                          <m:sSubPr>
                            <m:ctrlPr>
                              <a:rPr lang="en-US" b="0" i="1" smtClean="0">
                                <a:latin typeface="Cambria Math" panose="02040503050406030204" pitchFamily="18" charset="0"/>
                              </a:rPr>
                            </m:ctrlPr>
                          </m:sSubPr>
                          <m:e>
                            <m:r>
                              <m:rPr>
                                <m:brk m:alnAt="7"/>
                              </m:rPr>
                              <a:rPr lang="en-US" b="0" i="1" smtClean="0">
                                <a:latin typeface="Cambria Math" panose="02040503050406030204" pitchFamily="18" charset="0"/>
                              </a:rPr>
                              <m:t>𝑑</m:t>
                            </m:r>
                          </m:e>
                          <m:sub>
                            <m:r>
                              <m:rPr>
                                <m:brk m:alnAt="7"/>
                              </m:rPr>
                              <a:rPr lang="en-US" b="0" i="1" smtClean="0">
                                <a:latin typeface="Cambria Math" panose="02040503050406030204" pitchFamily="18" charset="0"/>
                              </a:rPr>
                              <m:t>𝑗</m:t>
                            </m:r>
                          </m:sub>
                        </m:sSub>
                        <m:r>
                          <a:rPr lang="en-US" b="0" i="1" smtClean="0">
                            <a:latin typeface="Cambria Math" panose="02040503050406030204" pitchFamily="18" charset="0"/>
                          </a:rPr>
                          <m:t>∈</m:t>
                        </m:r>
                        <m:r>
                          <a:rPr lang="en-US" b="0" i="1" smtClean="0">
                            <a:latin typeface="Cambria Math" panose="02040503050406030204" pitchFamily="18" charset="0"/>
                          </a:rPr>
                          <m:t>𝐷</m:t>
                        </m:r>
                      </m:sub>
                      <m:sup/>
                      <m:e>
                        <m:r>
                          <a:rPr lang="en-US" b="0" i="1" smtClean="0">
                            <a:latin typeface="Cambria Math" panose="02040503050406030204" pitchFamily="18" charset="0"/>
                          </a:rPr>
                          <m:t>𝑃</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𝑗</m:t>
                            </m:r>
                          </m:sub>
                        </m:sSub>
                        <m:r>
                          <a:rPr lang="en-US" b="0" i="1" smtClean="0">
                            <a:latin typeface="Cambria Math" panose="02040503050406030204" pitchFamily="18" charset="0"/>
                          </a:rPr>
                          <m:t>|</m:t>
                        </m:r>
                        <m:r>
                          <a:rPr lang="en-US" b="0" i="1" smtClean="0">
                            <a:latin typeface="Cambria Math" panose="02040503050406030204" pitchFamily="18" charset="0"/>
                          </a:rPr>
                          <m:t>𝑐</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𝑑</m:t>
                                </m:r>
                              </m:e>
                              <m:sub>
                                <m:r>
                                  <a:rPr lang="en-US" b="0" i="1" smtClean="0">
                                    <a:latin typeface="Cambria Math" panose="02040503050406030204" pitchFamily="18" charset="0"/>
                                  </a:rPr>
                                  <m:t>𝑗</m:t>
                                </m:r>
                              </m:sub>
                            </m:sSub>
                          </m:e>
                        </m:d>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e>
                    </m:nary>
                  </m:oMath>
                </a14:m>
                <a:endParaRPr lang="en-US" b="0" dirty="0" smtClean="0"/>
              </a:p>
              <a:p>
                <a:r>
                  <a:rPr lang="en-US" b="0" dirty="0" smtClean="0">
                    <a:solidFill>
                      <a:srgbClr val="00B050"/>
                    </a:solidFill>
                  </a:rPr>
                  <a:t>Inference</a:t>
                </a:r>
                <a:r>
                  <a:rPr lang="en-US" b="0" dirty="0" smtClean="0"/>
                  <a:t> using Gibbs Sampling</a:t>
                </a:r>
                <a:br>
                  <a:rPr lang="en-US" b="0" dirty="0" smtClean="0"/>
                </a:br>
                <a:endParaRPr lang="en-US" dirty="0" smtClean="0"/>
              </a:p>
              <a:p>
                <a:endParaRPr lang="en-US" dirty="0"/>
              </a:p>
              <a:p>
                <a:endParaRPr lang="en-US" dirty="0" smtClean="0"/>
              </a:p>
            </p:txBody>
          </p:sp>
        </mc:Choice>
        <mc:Fallback>
          <p:sp>
            <p:nvSpPr>
              <p:cNvPr id="6" name="Content Placeholder 5"/>
              <p:cNvSpPr>
                <a:spLocks noGrp="1" noRot="1" noChangeAspect="1" noMove="1" noResize="1" noEditPoints="1" noAdjustHandles="1" noChangeArrowheads="1" noChangeShapeType="1" noTextEdit="1"/>
              </p:cNvSpPr>
              <p:nvPr>
                <p:ph idx="13"/>
              </p:nvPr>
            </p:nvSpPr>
            <p:spPr>
              <a:blipFill rotWithShape="0">
                <a:blip r:embed="rId2"/>
                <a:stretch>
                  <a:fillRect l="-667" t="-1795"/>
                </a:stretch>
              </a:blipFill>
            </p:spPr>
            <p:txBody>
              <a:bodyPr/>
              <a:lstStyle/>
              <a:p>
                <a:r>
                  <a:rPr lang="en-US">
                    <a:noFill/>
                  </a:rPr>
                  <a:t> </a:t>
                </a:r>
              </a:p>
            </p:txBody>
          </p:sp>
        </mc:Fallback>
      </mc:AlternateContent>
      <p:sp>
        <p:nvSpPr>
          <p:cNvPr id="5" name="Footer Placeholder 4"/>
          <p:cNvSpPr>
            <a:spLocks noGrp="1"/>
          </p:cNvSpPr>
          <p:nvPr>
            <p:ph type="ftr" sz="quarter" idx="3"/>
          </p:nvPr>
        </p:nvSpPr>
        <p:spPr/>
        <p:txBody>
          <a:bodyPr/>
          <a:lstStyle/>
          <a:p>
            <a:r>
              <a:rPr lang="en-US" smtClean="0"/>
              <a:t>gmanish@microsoft.com, jing@buffalo.edu, charu@us.ibm.com, hanj@cs.uiuc.edu</a:t>
            </a:r>
            <a:endParaRPr lang="en-US" dirty="0"/>
          </a:p>
        </p:txBody>
      </p:sp>
    </p:spTree>
    <p:extLst>
      <p:ext uri="{BB962C8B-B14F-4D97-AF65-F5344CB8AC3E}">
        <p14:creationId xmlns:p14="http://schemas.microsoft.com/office/powerpoint/2010/main" val="342357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Information Network </a:t>
            </a:r>
            <a:r>
              <a:rPr lang="en-US" sz="4000" dirty="0" smtClean="0"/>
              <a:t>Analysis</a:t>
            </a:r>
            <a:endParaRPr lang="en-US" sz="4000" dirty="0"/>
          </a:p>
        </p:txBody>
      </p:sp>
      <p:sp>
        <p:nvSpPr>
          <p:cNvPr id="76" name="Footer Placeholder 4"/>
          <p:cNvSpPr>
            <a:spLocks noGrp="1"/>
          </p:cNvSpPr>
          <p:nvPr>
            <p:ph type="ftr" sz="quarter" idx="3"/>
          </p:nvPr>
        </p:nvSpPr>
        <p:spPr/>
        <p:txBody>
          <a:bodyPr/>
          <a:lstStyle/>
          <a:p>
            <a:r>
              <a:rPr lang="en-US" smtClean="0"/>
              <a:t>gmanish@microsoft.com, jing@buffalo.edu, charu@us.ibm.com, hanj@cs.uiuc.edu</a:t>
            </a:r>
            <a:endParaRPr lang="en-US" dirty="0"/>
          </a:p>
        </p:txBody>
      </p:sp>
      <p:grpSp>
        <p:nvGrpSpPr>
          <p:cNvPr id="19" name="Group 18"/>
          <p:cNvGrpSpPr/>
          <p:nvPr/>
        </p:nvGrpSpPr>
        <p:grpSpPr>
          <a:xfrm>
            <a:off x="0" y="1371600"/>
            <a:ext cx="2910386" cy="2121932"/>
            <a:chOff x="0" y="1371600"/>
            <a:chExt cx="2910386" cy="2121932"/>
          </a:xfrm>
        </p:grpSpPr>
        <p:pic>
          <p:nvPicPr>
            <p:cNvPr id="245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371600"/>
              <a:ext cx="2910386"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857431" y="3124200"/>
              <a:ext cx="1123769" cy="369332"/>
            </a:xfrm>
            <a:prstGeom prst="rect">
              <a:avLst/>
            </a:prstGeom>
            <a:noFill/>
          </p:spPr>
          <p:txBody>
            <a:bodyPr wrap="none" rtlCol="0">
              <a:spAutoFit/>
            </a:bodyPr>
            <a:lstStyle/>
            <a:p>
              <a:r>
                <a:rPr lang="en-US" smtClean="0"/>
                <a:t>Clustering</a:t>
              </a:r>
              <a:endParaRPr lang="en-US"/>
            </a:p>
          </p:txBody>
        </p:sp>
      </p:grpSp>
      <p:grpSp>
        <p:nvGrpSpPr>
          <p:cNvPr id="20" name="Group 19"/>
          <p:cNvGrpSpPr/>
          <p:nvPr/>
        </p:nvGrpSpPr>
        <p:grpSpPr>
          <a:xfrm>
            <a:off x="2895600" y="1371600"/>
            <a:ext cx="3200400" cy="2209800"/>
            <a:chOff x="2895600" y="1371600"/>
            <a:chExt cx="3200400" cy="2209800"/>
          </a:xfrm>
        </p:grpSpPr>
        <p:pic>
          <p:nvPicPr>
            <p:cNvPr id="245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1371600"/>
              <a:ext cx="3200400" cy="1803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6" name="TextBox 135"/>
            <p:cNvSpPr txBox="1"/>
            <p:nvPr/>
          </p:nvSpPr>
          <p:spPr>
            <a:xfrm>
              <a:off x="3886200" y="3212068"/>
              <a:ext cx="1405321" cy="369332"/>
            </a:xfrm>
            <a:prstGeom prst="rect">
              <a:avLst/>
            </a:prstGeom>
            <a:noFill/>
          </p:spPr>
          <p:txBody>
            <a:bodyPr wrap="none" rtlCol="0">
              <a:spAutoFit/>
            </a:bodyPr>
            <a:lstStyle/>
            <a:p>
              <a:r>
                <a:rPr lang="en-US" smtClean="0"/>
                <a:t>Classification</a:t>
              </a:r>
              <a:endParaRPr lang="en-US"/>
            </a:p>
          </p:txBody>
        </p:sp>
      </p:grpSp>
      <p:grpSp>
        <p:nvGrpSpPr>
          <p:cNvPr id="21" name="Group 20"/>
          <p:cNvGrpSpPr/>
          <p:nvPr/>
        </p:nvGrpSpPr>
        <p:grpSpPr>
          <a:xfrm>
            <a:off x="6134100" y="1219200"/>
            <a:ext cx="2857500" cy="2350532"/>
            <a:chOff x="6134100" y="1219200"/>
            <a:chExt cx="2857500" cy="2350532"/>
          </a:xfrm>
        </p:grpSpPr>
        <p:grpSp>
          <p:nvGrpSpPr>
            <p:cNvPr id="16" name="Group 15"/>
            <p:cNvGrpSpPr/>
            <p:nvPr/>
          </p:nvGrpSpPr>
          <p:grpSpPr>
            <a:xfrm>
              <a:off x="6134100" y="1219200"/>
              <a:ext cx="2857500" cy="2133600"/>
              <a:chOff x="6134100" y="1371600"/>
              <a:chExt cx="2857500" cy="2133600"/>
            </a:xfrm>
          </p:grpSpPr>
          <p:pic>
            <p:nvPicPr>
              <p:cNvPr id="2458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4100" y="1371600"/>
                <a:ext cx="28575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flipV="1">
                <a:off x="7162800" y="2590800"/>
                <a:ext cx="1066800" cy="22860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543800" y="2438400"/>
                <a:ext cx="397866" cy="646331"/>
              </a:xfrm>
              <a:prstGeom prst="rect">
                <a:avLst/>
              </a:prstGeom>
              <a:noFill/>
            </p:spPr>
            <p:txBody>
              <a:bodyPr wrap="none" rtlCol="0">
                <a:spAutoFit/>
              </a:bodyPr>
              <a:lstStyle/>
              <a:p>
                <a:r>
                  <a:rPr lang="en-US" sz="3600" b="1" smtClean="0"/>
                  <a:t>?</a:t>
                </a:r>
                <a:endParaRPr lang="en-US" sz="3600" b="1"/>
              </a:p>
            </p:txBody>
          </p:sp>
        </p:grpSp>
        <p:sp>
          <p:nvSpPr>
            <p:cNvPr id="137" name="TextBox 136"/>
            <p:cNvSpPr txBox="1"/>
            <p:nvPr/>
          </p:nvSpPr>
          <p:spPr>
            <a:xfrm>
              <a:off x="6671879" y="3200400"/>
              <a:ext cx="1571456" cy="369332"/>
            </a:xfrm>
            <a:prstGeom prst="rect">
              <a:avLst/>
            </a:prstGeom>
            <a:noFill/>
          </p:spPr>
          <p:txBody>
            <a:bodyPr wrap="none" rtlCol="0">
              <a:spAutoFit/>
            </a:bodyPr>
            <a:lstStyle/>
            <a:p>
              <a:r>
                <a:rPr lang="en-US" smtClean="0"/>
                <a:t>Link Prediction</a:t>
              </a:r>
              <a:endParaRPr lang="en-US"/>
            </a:p>
          </p:txBody>
        </p:sp>
      </p:grpSp>
      <p:grpSp>
        <p:nvGrpSpPr>
          <p:cNvPr id="22" name="Group 21"/>
          <p:cNvGrpSpPr/>
          <p:nvPr/>
        </p:nvGrpSpPr>
        <p:grpSpPr>
          <a:xfrm>
            <a:off x="190500" y="3657600"/>
            <a:ext cx="2400300" cy="2350532"/>
            <a:chOff x="190500" y="3657600"/>
            <a:chExt cx="2400300" cy="2350532"/>
          </a:xfrm>
        </p:grpSpPr>
        <p:pic>
          <p:nvPicPr>
            <p:cNvPr id="17" name="Picture 1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 y="3657600"/>
              <a:ext cx="240030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138" name="TextBox 137"/>
            <p:cNvSpPr txBox="1"/>
            <p:nvPr/>
          </p:nvSpPr>
          <p:spPr>
            <a:xfrm>
              <a:off x="304800" y="5638800"/>
              <a:ext cx="2247218" cy="369332"/>
            </a:xfrm>
            <a:prstGeom prst="rect">
              <a:avLst/>
            </a:prstGeom>
            <a:noFill/>
          </p:spPr>
          <p:txBody>
            <a:bodyPr wrap="none" rtlCol="0">
              <a:spAutoFit/>
            </a:bodyPr>
            <a:lstStyle/>
            <a:p>
              <a:r>
                <a:rPr lang="en-US" smtClean="0"/>
                <a:t>Community Detection</a:t>
              </a:r>
              <a:endParaRPr lang="en-US"/>
            </a:p>
          </p:txBody>
        </p:sp>
      </p:grpSp>
      <p:grpSp>
        <p:nvGrpSpPr>
          <p:cNvPr id="23" name="Group 22"/>
          <p:cNvGrpSpPr/>
          <p:nvPr/>
        </p:nvGrpSpPr>
        <p:grpSpPr>
          <a:xfrm>
            <a:off x="2590801" y="3657600"/>
            <a:ext cx="2901666" cy="2438400"/>
            <a:chOff x="2590801" y="3657600"/>
            <a:chExt cx="2901666" cy="2438400"/>
          </a:xfrm>
        </p:grpSpPr>
        <p:pic>
          <p:nvPicPr>
            <p:cNvPr id="24584" name="Picture 8" descr="File:PageRank-hi-res.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90801" y="3657600"/>
              <a:ext cx="2901666" cy="2089200"/>
            </a:xfrm>
            <a:prstGeom prst="rect">
              <a:avLst/>
            </a:prstGeom>
            <a:noFill/>
            <a:extLst>
              <a:ext uri="{909E8E84-426E-40DD-AFC4-6F175D3DCCD1}">
                <a14:hiddenFill xmlns:a14="http://schemas.microsoft.com/office/drawing/2010/main">
                  <a:solidFill>
                    <a:srgbClr val="FFFFFF"/>
                  </a:solidFill>
                </a14:hiddenFill>
              </a:ext>
            </a:extLst>
          </p:spPr>
        </p:pic>
        <p:sp>
          <p:nvSpPr>
            <p:cNvPr id="139" name="TextBox 138"/>
            <p:cNvSpPr txBox="1"/>
            <p:nvPr/>
          </p:nvSpPr>
          <p:spPr>
            <a:xfrm>
              <a:off x="3381544" y="5726668"/>
              <a:ext cx="1093120" cy="369332"/>
            </a:xfrm>
            <a:prstGeom prst="rect">
              <a:avLst/>
            </a:prstGeom>
            <a:noFill/>
          </p:spPr>
          <p:txBody>
            <a:bodyPr wrap="none" rtlCol="0">
              <a:spAutoFit/>
            </a:bodyPr>
            <a:lstStyle/>
            <a:p>
              <a:r>
                <a:rPr lang="en-US" smtClean="0"/>
                <a:t>PageRank</a:t>
              </a:r>
              <a:endParaRPr lang="en-US"/>
            </a:p>
          </p:txBody>
        </p:sp>
      </p:grpSp>
      <p:grpSp>
        <p:nvGrpSpPr>
          <p:cNvPr id="18432" name="Group 18431"/>
          <p:cNvGrpSpPr/>
          <p:nvPr/>
        </p:nvGrpSpPr>
        <p:grpSpPr>
          <a:xfrm>
            <a:off x="5334000" y="3657600"/>
            <a:ext cx="3854450" cy="2426732"/>
            <a:chOff x="5334000" y="3657600"/>
            <a:chExt cx="3854450" cy="2426732"/>
          </a:xfrm>
        </p:grpSpPr>
        <p:grpSp>
          <p:nvGrpSpPr>
            <p:cNvPr id="83" name="Group 82"/>
            <p:cNvGrpSpPr/>
            <p:nvPr/>
          </p:nvGrpSpPr>
          <p:grpSpPr>
            <a:xfrm>
              <a:off x="5334000" y="3657600"/>
              <a:ext cx="3854450" cy="2018506"/>
              <a:chOff x="1339850" y="1695450"/>
              <a:chExt cx="6589713" cy="3733800"/>
            </a:xfrm>
          </p:grpSpPr>
          <p:grpSp>
            <p:nvGrpSpPr>
              <p:cNvPr id="84" name="Group 3"/>
              <p:cNvGrpSpPr>
                <a:grpSpLocks/>
              </p:cNvGrpSpPr>
              <p:nvPr/>
            </p:nvGrpSpPr>
            <p:grpSpPr bwMode="auto">
              <a:xfrm>
                <a:off x="1339850" y="1695450"/>
                <a:ext cx="6400800" cy="3733800"/>
                <a:chOff x="912" y="1008"/>
                <a:chExt cx="4032" cy="2352"/>
              </a:xfrm>
            </p:grpSpPr>
            <p:sp>
              <p:nvSpPr>
                <p:cNvPr id="106" name="Line 4"/>
                <p:cNvSpPr>
                  <a:spLocks noChangeShapeType="1"/>
                </p:cNvSpPr>
                <p:nvPr/>
              </p:nvSpPr>
              <p:spPr bwMode="auto">
                <a:xfrm flipH="1" flipV="1">
                  <a:off x="3079" y="1184"/>
                  <a:ext cx="433" cy="412"/>
                </a:xfrm>
                <a:prstGeom prst="line">
                  <a:avLst/>
                </a:prstGeom>
                <a:noFill/>
                <a:ln w="1587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sz="600"/>
                </a:p>
              </p:txBody>
            </p:sp>
            <p:pic>
              <p:nvPicPr>
                <p:cNvPr id="107" name="Picture 12" descr="1xiDnTLn6AAIBPwFVPI1sA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30" y="2302"/>
                  <a:ext cx="371" cy="3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8" name="Picture 13" descr="1wLH3tdmrAAEDHOJp5K1zBg=="/>
                <p:cNvPicPr preferRelativeResize="0">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56" y="1714"/>
                  <a:ext cx="372" cy="3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9" name="Picture 14" descr="1khLDDagDAAEC_AFVLA2TFJMA"/>
                <p:cNvPicPr preferRelativeResize="0">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3" y="2419"/>
                  <a:ext cx="371" cy="35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0" name="Picture 17" descr="1QTELZ5JbAAEC9kG6FJ6zBJmyFg=="/>
                <p:cNvPicPr preferRelativeResize="0">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2" y="2676"/>
                  <a:ext cx="371" cy="35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1" name="Picture 18" descr="ff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87" y="1949"/>
                  <a:ext cx="372" cy="35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2" name="Picture 19" descr="ff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11" y="3007"/>
                  <a:ext cx="372" cy="35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3" name="Picture 20" descr="ff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16" y="2164"/>
                  <a:ext cx="371" cy="35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4" name="Picture 21" descr="ff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54" y="1273"/>
                  <a:ext cx="371" cy="35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5" name="Picture 22" descr="1NnUP2qT6AAECIKJpeBPCc5JCGSybew=="/>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25" y="1008"/>
                  <a:ext cx="372" cy="35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6" name="Picture 23" descr="ff1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37" y="2517"/>
                  <a:ext cx="372" cy="35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7" name="Picture 24" descr="1e5xSzaSsAAEBOQE_bIvCIlsED3oC"/>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972" y="1243"/>
                  <a:ext cx="372" cy="35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8" name="Picture 25" descr="1-zYfL5YmAAEB-qFprA3A4UhwTGdaXw=="/>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458" y="1574"/>
                  <a:ext cx="372" cy="35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9" name="Picture 26" descr="1nFQcdO6yAAIDWQGblCDOpMp-WTIbkA=="/>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903" y="2654"/>
                  <a:ext cx="372" cy="35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0" name="Picture 27" descr="1fZsfohUcAAEBQ4E_OBOjAoKGIQ=="/>
                <p:cNvPicPr preferRelativeResize="0">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797" y="1831"/>
                  <a:ext cx="371" cy="35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1" name="Line 28"/>
                <p:cNvSpPr>
                  <a:spLocks noChangeShapeType="1"/>
                </p:cNvSpPr>
                <p:nvPr/>
              </p:nvSpPr>
              <p:spPr bwMode="auto">
                <a:xfrm flipH="1">
                  <a:off x="2336" y="1184"/>
                  <a:ext cx="371" cy="177"/>
                </a:xfrm>
                <a:prstGeom prst="line">
                  <a:avLst/>
                </a:prstGeom>
                <a:noFill/>
                <a:ln w="1587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sz="600"/>
                </a:p>
              </p:txBody>
            </p:sp>
            <p:sp>
              <p:nvSpPr>
                <p:cNvPr id="122" name="Line 29"/>
                <p:cNvSpPr>
                  <a:spLocks noChangeShapeType="1"/>
                </p:cNvSpPr>
                <p:nvPr/>
              </p:nvSpPr>
              <p:spPr bwMode="auto">
                <a:xfrm flipH="1" flipV="1">
                  <a:off x="2336" y="1420"/>
                  <a:ext cx="1114" cy="352"/>
                </a:xfrm>
                <a:prstGeom prst="line">
                  <a:avLst/>
                </a:prstGeom>
                <a:noFill/>
                <a:ln w="1587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sz="600"/>
                </a:p>
              </p:txBody>
            </p:sp>
            <p:sp>
              <p:nvSpPr>
                <p:cNvPr id="123" name="Line 30"/>
                <p:cNvSpPr>
                  <a:spLocks noChangeShapeType="1"/>
                </p:cNvSpPr>
                <p:nvPr/>
              </p:nvSpPr>
              <p:spPr bwMode="auto">
                <a:xfrm flipH="1">
                  <a:off x="2026" y="1596"/>
                  <a:ext cx="62" cy="235"/>
                </a:xfrm>
                <a:prstGeom prst="line">
                  <a:avLst/>
                </a:prstGeom>
                <a:noFill/>
                <a:ln w="1587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sz="600"/>
                </a:p>
              </p:txBody>
            </p:sp>
            <p:sp>
              <p:nvSpPr>
                <p:cNvPr id="124" name="Line 31"/>
                <p:cNvSpPr>
                  <a:spLocks noChangeShapeType="1"/>
                </p:cNvSpPr>
                <p:nvPr/>
              </p:nvSpPr>
              <p:spPr bwMode="auto">
                <a:xfrm>
                  <a:off x="1964" y="2184"/>
                  <a:ext cx="364" cy="345"/>
                </a:xfrm>
                <a:prstGeom prst="line">
                  <a:avLst/>
                </a:prstGeom>
                <a:noFill/>
                <a:ln w="1587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sz="600"/>
                </a:p>
              </p:txBody>
            </p:sp>
            <p:sp>
              <p:nvSpPr>
                <p:cNvPr id="125" name="Line 32"/>
                <p:cNvSpPr>
                  <a:spLocks noChangeShapeType="1"/>
                </p:cNvSpPr>
                <p:nvPr/>
              </p:nvSpPr>
              <p:spPr bwMode="auto">
                <a:xfrm flipH="1">
                  <a:off x="1477" y="2059"/>
                  <a:ext cx="310" cy="294"/>
                </a:xfrm>
                <a:prstGeom prst="line">
                  <a:avLst/>
                </a:prstGeom>
                <a:noFill/>
                <a:ln w="1587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sz="600"/>
                </a:p>
              </p:txBody>
            </p:sp>
            <p:sp>
              <p:nvSpPr>
                <p:cNvPr id="126" name="Line 33"/>
                <p:cNvSpPr>
                  <a:spLocks noChangeShapeType="1"/>
                </p:cNvSpPr>
                <p:nvPr/>
              </p:nvSpPr>
              <p:spPr bwMode="auto">
                <a:xfrm>
                  <a:off x="2529" y="2721"/>
                  <a:ext cx="372" cy="117"/>
                </a:xfrm>
                <a:prstGeom prst="line">
                  <a:avLst/>
                </a:prstGeom>
                <a:noFill/>
                <a:ln w="1587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sz="600"/>
                </a:p>
              </p:txBody>
            </p:sp>
            <p:sp>
              <p:nvSpPr>
                <p:cNvPr id="127" name="Line 34"/>
                <p:cNvSpPr>
                  <a:spLocks noChangeShapeType="1"/>
                </p:cNvSpPr>
                <p:nvPr/>
              </p:nvSpPr>
              <p:spPr bwMode="auto">
                <a:xfrm flipH="1">
                  <a:off x="1980" y="2875"/>
                  <a:ext cx="371" cy="353"/>
                </a:xfrm>
                <a:prstGeom prst="line">
                  <a:avLst/>
                </a:prstGeom>
                <a:noFill/>
                <a:ln w="1587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sz="600"/>
                </a:p>
              </p:txBody>
            </p:sp>
            <p:sp>
              <p:nvSpPr>
                <p:cNvPr id="128" name="Line 35"/>
                <p:cNvSpPr>
                  <a:spLocks noChangeShapeType="1"/>
                </p:cNvSpPr>
                <p:nvPr/>
              </p:nvSpPr>
              <p:spPr bwMode="auto">
                <a:xfrm flipV="1">
                  <a:off x="3272" y="2471"/>
                  <a:ext cx="558" cy="352"/>
                </a:xfrm>
                <a:prstGeom prst="line">
                  <a:avLst/>
                </a:prstGeom>
                <a:noFill/>
                <a:ln w="1587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sz="600"/>
                </a:p>
              </p:txBody>
            </p:sp>
            <p:sp>
              <p:nvSpPr>
                <p:cNvPr id="129" name="Line 36"/>
                <p:cNvSpPr>
                  <a:spLocks noChangeShapeType="1"/>
                </p:cNvSpPr>
                <p:nvPr/>
              </p:nvSpPr>
              <p:spPr bwMode="auto">
                <a:xfrm>
                  <a:off x="3675" y="1934"/>
                  <a:ext cx="309" cy="353"/>
                </a:xfrm>
                <a:prstGeom prst="line">
                  <a:avLst/>
                </a:prstGeom>
                <a:noFill/>
                <a:ln w="1587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sz="600"/>
                </a:p>
              </p:txBody>
            </p:sp>
            <p:sp>
              <p:nvSpPr>
                <p:cNvPr id="130" name="Line 37"/>
                <p:cNvSpPr>
                  <a:spLocks noChangeShapeType="1"/>
                </p:cNvSpPr>
                <p:nvPr/>
              </p:nvSpPr>
              <p:spPr bwMode="auto">
                <a:xfrm>
                  <a:off x="4627" y="2074"/>
                  <a:ext cx="124" cy="353"/>
                </a:xfrm>
                <a:prstGeom prst="line">
                  <a:avLst/>
                </a:prstGeom>
                <a:noFill/>
                <a:ln w="1587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sz="600"/>
                </a:p>
              </p:txBody>
            </p:sp>
            <p:sp>
              <p:nvSpPr>
                <p:cNvPr id="131" name="Line 38"/>
                <p:cNvSpPr>
                  <a:spLocks noChangeShapeType="1"/>
                </p:cNvSpPr>
                <p:nvPr/>
              </p:nvSpPr>
              <p:spPr bwMode="auto">
                <a:xfrm flipV="1">
                  <a:off x="4077" y="1883"/>
                  <a:ext cx="372" cy="411"/>
                </a:xfrm>
                <a:prstGeom prst="line">
                  <a:avLst/>
                </a:prstGeom>
                <a:noFill/>
                <a:ln w="1587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sz="600"/>
                </a:p>
              </p:txBody>
            </p:sp>
            <p:sp>
              <p:nvSpPr>
                <p:cNvPr id="132" name="Line 39"/>
                <p:cNvSpPr>
                  <a:spLocks noChangeShapeType="1"/>
                </p:cNvSpPr>
                <p:nvPr/>
              </p:nvSpPr>
              <p:spPr bwMode="auto">
                <a:xfrm>
                  <a:off x="4201" y="2478"/>
                  <a:ext cx="372" cy="176"/>
                </a:xfrm>
                <a:prstGeom prst="line">
                  <a:avLst/>
                </a:prstGeom>
                <a:noFill/>
                <a:ln w="1587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sz="600"/>
                </a:p>
              </p:txBody>
            </p:sp>
            <p:sp>
              <p:nvSpPr>
                <p:cNvPr id="133" name="Text Box 41"/>
                <p:cNvSpPr txBox="1">
                  <a:spLocks noChangeArrowheads="1"/>
                </p:cNvSpPr>
                <p:nvPr/>
              </p:nvSpPr>
              <p:spPr bwMode="auto">
                <a:xfrm>
                  <a:off x="2363" y="1080"/>
                  <a:ext cx="405"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spcBef>
                      <a:spcPct val="50000"/>
                    </a:spcBef>
                  </a:pPr>
                  <a:r>
                    <a:rPr lang="es-ES_tradnl" sz="600" smtClean="0"/>
                    <a:t>0.13</a:t>
                  </a:r>
                  <a:endParaRPr lang="en-US" sz="600"/>
                </a:p>
              </p:txBody>
            </p:sp>
          </p:grpSp>
          <p:sp>
            <p:nvSpPr>
              <p:cNvPr id="85" name="Line 32"/>
              <p:cNvSpPr>
                <a:spLocks noChangeShapeType="1"/>
              </p:cNvSpPr>
              <p:nvPr/>
            </p:nvSpPr>
            <p:spPr bwMode="auto">
              <a:xfrm>
                <a:off x="1857375" y="2714625"/>
                <a:ext cx="71438" cy="857250"/>
              </a:xfrm>
              <a:prstGeom prst="line">
                <a:avLst/>
              </a:prstGeom>
              <a:noFill/>
              <a:ln w="1587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sz="600"/>
              </a:p>
            </p:txBody>
          </p:sp>
          <p:sp>
            <p:nvSpPr>
              <p:cNvPr id="86" name="Line 32"/>
              <p:cNvSpPr>
                <a:spLocks noChangeShapeType="1"/>
              </p:cNvSpPr>
              <p:nvPr/>
            </p:nvSpPr>
            <p:spPr bwMode="auto">
              <a:xfrm flipH="1">
                <a:off x="1643063" y="4071938"/>
                <a:ext cx="285750" cy="285750"/>
              </a:xfrm>
              <a:prstGeom prst="line">
                <a:avLst/>
              </a:prstGeom>
              <a:noFill/>
              <a:ln w="1587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sz="600"/>
              </a:p>
            </p:txBody>
          </p:sp>
          <p:sp>
            <p:nvSpPr>
              <p:cNvPr id="87" name="Line 32"/>
              <p:cNvSpPr>
                <a:spLocks noChangeShapeType="1"/>
              </p:cNvSpPr>
              <p:nvPr/>
            </p:nvSpPr>
            <p:spPr bwMode="auto">
              <a:xfrm>
                <a:off x="1643063" y="4929188"/>
                <a:ext cx="785812" cy="285750"/>
              </a:xfrm>
              <a:prstGeom prst="line">
                <a:avLst/>
              </a:prstGeom>
              <a:noFill/>
              <a:ln w="1587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sz="600"/>
              </a:p>
            </p:txBody>
          </p:sp>
          <p:sp>
            <p:nvSpPr>
              <p:cNvPr id="88" name="Line 32"/>
              <p:cNvSpPr>
                <a:spLocks noChangeShapeType="1"/>
              </p:cNvSpPr>
              <p:nvPr/>
            </p:nvSpPr>
            <p:spPr bwMode="auto">
              <a:xfrm>
                <a:off x="3357563" y="3286125"/>
                <a:ext cx="928687" cy="214313"/>
              </a:xfrm>
              <a:prstGeom prst="line">
                <a:avLst/>
              </a:prstGeom>
              <a:noFill/>
              <a:ln w="1587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sz="600"/>
              </a:p>
            </p:txBody>
          </p:sp>
          <p:sp>
            <p:nvSpPr>
              <p:cNvPr id="89" name="Line 32"/>
              <p:cNvSpPr>
                <a:spLocks noChangeShapeType="1"/>
              </p:cNvSpPr>
              <p:nvPr/>
            </p:nvSpPr>
            <p:spPr bwMode="auto">
              <a:xfrm>
                <a:off x="4643438" y="3786188"/>
                <a:ext cx="142875" cy="500062"/>
              </a:xfrm>
              <a:prstGeom prst="line">
                <a:avLst/>
              </a:prstGeom>
              <a:noFill/>
              <a:ln w="15875">
                <a:solidFill>
                  <a:schemeClr val="tx1"/>
                </a:solidFill>
                <a:round/>
                <a:headEnd/>
                <a:tailEnd type="stealth" w="lg" len="lg"/>
              </a:ln>
              <a:extLst>
                <a:ext uri="{909E8E84-426E-40DD-AFC4-6F175D3DCCD1}">
                  <a14:hiddenFill xmlns:a14="http://schemas.microsoft.com/office/drawing/2010/main">
                    <a:noFill/>
                  </a14:hiddenFill>
                </a:ext>
              </a:extLst>
            </p:spPr>
            <p:txBody>
              <a:bodyPr/>
              <a:lstStyle/>
              <a:p>
                <a:endParaRPr lang="en-US" sz="600"/>
              </a:p>
            </p:txBody>
          </p:sp>
          <p:sp>
            <p:nvSpPr>
              <p:cNvPr id="90" name="Text Box 41"/>
              <p:cNvSpPr txBox="1">
                <a:spLocks noChangeArrowheads="1"/>
              </p:cNvSpPr>
              <p:nvPr/>
            </p:nvSpPr>
            <p:spPr bwMode="auto">
              <a:xfrm>
                <a:off x="4000500" y="2595562"/>
                <a:ext cx="642937" cy="341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spcBef>
                    <a:spcPct val="50000"/>
                  </a:spcBef>
                </a:pPr>
                <a:r>
                  <a:rPr lang="es-ES_tradnl" sz="600" smtClean="0"/>
                  <a:t>0.3</a:t>
                </a:r>
                <a:endParaRPr lang="en-US" sz="600"/>
              </a:p>
            </p:txBody>
          </p:sp>
          <p:sp>
            <p:nvSpPr>
              <p:cNvPr id="91" name="Text Box 41"/>
              <p:cNvSpPr txBox="1">
                <a:spLocks noChangeArrowheads="1"/>
              </p:cNvSpPr>
              <p:nvPr/>
            </p:nvSpPr>
            <p:spPr bwMode="auto">
              <a:xfrm>
                <a:off x="3143250" y="2667001"/>
                <a:ext cx="642937" cy="341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spcBef>
                    <a:spcPct val="50000"/>
                  </a:spcBef>
                </a:pPr>
                <a:r>
                  <a:rPr lang="es-ES_tradnl" sz="600" smtClean="0"/>
                  <a:t>0.1</a:t>
                </a:r>
                <a:endParaRPr lang="en-US" sz="600"/>
              </a:p>
            </p:txBody>
          </p:sp>
          <p:sp>
            <p:nvSpPr>
              <p:cNvPr id="92" name="Text Box 41"/>
              <p:cNvSpPr txBox="1">
                <a:spLocks noChangeArrowheads="1"/>
              </p:cNvSpPr>
              <p:nvPr/>
            </p:nvSpPr>
            <p:spPr bwMode="auto">
              <a:xfrm>
                <a:off x="3571875" y="3167062"/>
                <a:ext cx="642937" cy="341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spcBef>
                    <a:spcPct val="50000"/>
                  </a:spcBef>
                </a:pPr>
                <a:r>
                  <a:rPr lang="es-ES_tradnl" sz="600" smtClean="0"/>
                  <a:t>0.41</a:t>
                </a:r>
                <a:endParaRPr lang="en-US" sz="600"/>
              </a:p>
            </p:txBody>
          </p:sp>
          <p:sp>
            <p:nvSpPr>
              <p:cNvPr id="93" name="Text Box 41"/>
              <p:cNvSpPr txBox="1">
                <a:spLocks noChangeArrowheads="1"/>
              </p:cNvSpPr>
              <p:nvPr/>
            </p:nvSpPr>
            <p:spPr bwMode="auto">
              <a:xfrm>
                <a:off x="3857625" y="4524375"/>
                <a:ext cx="642937" cy="341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spcBef>
                    <a:spcPct val="50000"/>
                  </a:spcBef>
                </a:pPr>
                <a:r>
                  <a:rPr lang="es-ES_tradnl" sz="600" smtClean="0"/>
                  <a:t>0.8</a:t>
                </a:r>
                <a:endParaRPr lang="en-US" sz="600"/>
              </a:p>
            </p:txBody>
          </p:sp>
          <p:sp>
            <p:nvSpPr>
              <p:cNvPr id="94" name="Text Box 41"/>
              <p:cNvSpPr txBox="1">
                <a:spLocks noChangeArrowheads="1"/>
              </p:cNvSpPr>
              <p:nvPr/>
            </p:nvSpPr>
            <p:spPr bwMode="auto">
              <a:xfrm>
                <a:off x="1428750" y="3000375"/>
                <a:ext cx="642937" cy="341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spcBef>
                    <a:spcPct val="50000"/>
                  </a:spcBef>
                </a:pPr>
                <a:r>
                  <a:rPr lang="es-ES_tradnl" sz="600" smtClean="0"/>
                  <a:t>0.27</a:t>
                </a:r>
                <a:endParaRPr lang="en-US" sz="600"/>
              </a:p>
            </p:txBody>
          </p:sp>
          <p:sp>
            <p:nvSpPr>
              <p:cNvPr id="95" name="Text Box 41"/>
              <p:cNvSpPr txBox="1">
                <a:spLocks noChangeArrowheads="1"/>
              </p:cNvSpPr>
              <p:nvPr/>
            </p:nvSpPr>
            <p:spPr bwMode="auto">
              <a:xfrm>
                <a:off x="2357438" y="3524250"/>
                <a:ext cx="642937" cy="341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spcBef>
                    <a:spcPct val="50000"/>
                  </a:spcBef>
                </a:pPr>
                <a:r>
                  <a:rPr lang="es-ES_tradnl" sz="600" smtClean="0"/>
                  <a:t>0.2</a:t>
                </a:r>
                <a:endParaRPr lang="en-US" sz="600"/>
              </a:p>
            </p:txBody>
          </p:sp>
          <p:sp>
            <p:nvSpPr>
              <p:cNvPr id="96" name="Text Box 41"/>
              <p:cNvSpPr txBox="1">
                <a:spLocks noChangeArrowheads="1"/>
              </p:cNvSpPr>
              <p:nvPr/>
            </p:nvSpPr>
            <p:spPr bwMode="auto">
              <a:xfrm>
                <a:off x="1643063" y="5024438"/>
                <a:ext cx="642937" cy="341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spcBef>
                    <a:spcPct val="50000"/>
                  </a:spcBef>
                </a:pPr>
                <a:r>
                  <a:rPr lang="es-ES_tradnl" sz="600" smtClean="0"/>
                  <a:t>0.9</a:t>
                </a:r>
                <a:endParaRPr lang="en-US" sz="600"/>
              </a:p>
            </p:txBody>
          </p:sp>
          <p:sp>
            <p:nvSpPr>
              <p:cNvPr id="97" name="Text Box 41"/>
              <p:cNvSpPr txBox="1">
                <a:spLocks noChangeArrowheads="1"/>
              </p:cNvSpPr>
              <p:nvPr/>
            </p:nvSpPr>
            <p:spPr bwMode="auto">
              <a:xfrm>
                <a:off x="1714501" y="4071938"/>
                <a:ext cx="642937" cy="341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spcBef>
                    <a:spcPct val="50000"/>
                  </a:spcBef>
                </a:pPr>
                <a:r>
                  <a:rPr lang="es-ES_tradnl" sz="600" smtClean="0"/>
                  <a:t>0.01</a:t>
                </a:r>
                <a:endParaRPr lang="en-US" sz="600"/>
              </a:p>
            </p:txBody>
          </p:sp>
          <p:sp>
            <p:nvSpPr>
              <p:cNvPr id="98" name="Text Box 41"/>
              <p:cNvSpPr txBox="1">
                <a:spLocks noChangeArrowheads="1"/>
              </p:cNvSpPr>
              <p:nvPr/>
            </p:nvSpPr>
            <p:spPr bwMode="auto">
              <a:xfrm>
                <a:off x="3357563" y="4810125"/>
                <a:ext cx="642937" cy="341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spcBef>
                    <a:spcPct val="50000"/>
                  </a:spcBef>
                </a:pPr>
                <a:r>
                  <a:rPr lang="es-ES_tradnl" sz="600" smtClean="0"/>
                  <a:t>0.7</a:t>
                </a:r>
                <a:endParaRPr lang="en-US" sz="600"/>
              </a:p>
            </p:txBody>
          </p:sp>
          <p:sp>
            <p:nvSpPr>
              <p:cNvPr id="99" name="Text Box 41"/>
              <p:cNvSpPr txBox="1">
                <a:spLocks noChangeArrowheads="1"/>
              </p:cNvSpPr>
              <p:nvPr/>
            </p:nvSpPr>
            <p:spPr bwMode="auto">
              <a:xfrm>
                <a:off x="5143500" y="2095501"/>
                <a:ext cx="642937" cy="341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spcBef>
                    <a:spcPct val="50000"/>
                  </a:spcBef>
                </a:pPr>
                <a:r>
                  <a:rPr lang="es-ES_tradnl" sz="600" smtClean="0"/>
                  <a:t>0.6</a:t>
                </a:r>
                <a:endParaRPr lang="en-US" sz="600"/>
              </a:p>
            </p:txBody>
          </p:sp>
          <p:sp>
            <p:nvSpPr>
              <p:cNvPr id="100" name="Text Box 41"/>
              <p:cNvSpPr txBox="1">
                <a:spLocks noChangeArrowheads="1"/>
              </p:cNvSpPr>
              <p:nvPr/>
            </p:nvSpPr>
            <p:spPr bwMode="auto">
              <a:xfrm>
                <a:off x="5857874" y="3238501"/>
                <a:ext cx="642937" cy="341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spcBef>
                    <a:spcPct val="50000"/>
                  </a:spcBef>
                </a:pPr>
                <a:r>
                  <a:rPr lang="es-ES_tradnl" sz="600" smtClean="0"/>
                  <a:t>0.54</a:t>
                </a:r>
                <a:endParaRPr lang="en-US" sz="600"/>
              </a:p>
            </p:txBody>
          </p:sp>
          <p:sp>
            <p:nvSpPr>
              <p:cNvPr id="101" name="Text Box 41"/>
              <p:cNvSpPr txBox="1">
                <a:spLocks noChangeArrowheads="1"/>
              </p:cNvSpPr>
              <p:nvPr/>
            </p:nvSpPr>
            <p:spPr bwMode="auto">
              <a:xfrm>
                <a:off x="5357813" y="4286250"/>
                <a:ext cx="642937" cy="341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spcBef>
                    <a:spcPct val="50000"/>
                  </a:spcBef>
                </a:pPr>
                <a:r>
                  <a:rPr lang="es-ES_tradnl" sz="600" smtClean="0"/>
                  <a:t>0.1</a:t>
                </a:r>
                <a:endParaRPr lang="en-US" sz="600"/>
              </a:p>
            </p:txBody>
          </p:sp>
          <p:sp>
            <p:nvSpPr>
              <p:cNvPr id="102" name="Text Box 41"/>
              <p:cNvSpPr txBox="1">
                <a:spLocks noChangeArrowheads="1"/>
              </p:cNvSpPr>
              <p:nvPr/>
            </p:nvSpPr>
            <p:spPr bwMode="auto">
              <a:xfrm>
                <a:off x="7286626" y="3429001"/>
                <a:ext cx="642937" cy="341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spcBef>
                    <a:spcPct val="50000"/>
                  </a:spcBef>
                </a:pPr>
                <a:r>
                  <a:rPr lang="es-ES_tradnl" sz="600" smtClean="0"/>
                  <a:t>0.11</a:t>
                </a:r>
                <a:endParaRPr lang="en-US" sz="600"/>
              </a:p>
            </p:txBody>
          </p:sp>
          <p:sp>
            <p:nvSpPr>
              <p:cNvPr id="103" name="Text Box 41"/>
              <p:cNvSpPr txBox="1">
                <a:spLocks noChangeArrowheads="1"/>
              </p:cNvSpPr>
              <p:nvPr/>
            </p:nvSpPr>
            <p:spPr bwMode="auto">
              <a:xfrm>
                <a:off x="6572249" y="3429001"/>
                <a:ext cx="642937" cy="341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spcBef>
                    <a:spcPct val="50000"/>
                  </a:spcBef>
                </a:pPr>
                <a:r>
                  <a:rPr lang="es-ES_tradnl" sz="600"/>
                  <a:t>0</a:t>
                </a:r>
                <a:endParaRPr lang="en-US" sz="600"/>
              </a:p>
            </p:txBody>
          </p:sp>
          <p:sp>
            <p:nvSpPr>
              <p:cNvPr id="104" name="Text Box 41"/>
              <p:cNvSpPr txBox="1">
                <a:spLocks noChangeArrowheads="1"/>
              </p:cNvSpPr>
              <p:nvPr/>
            </p:nvSpPr>
            <p:spPr bwMode="auto">
              <a:xfrm>
                <a:off x="6643689" y="3881438"/>
                <a:ext cx="642937" cy="341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spcBef>
                    <a:spcPct val="50000"/>
                  </a:spcBef>
                </a:pPr>
                <a:r>
                  <a:rPr lang="es-ES_tradnl" sz="600" smtClean="0"/>
                  <a:t>0.2</a:t>
                </a:r>
                <a:endParaRPr lang="en-US" sz="600"/>
              </a:p>
            </p:txBody>
          </p:sp>
          <p:sp>
            <p:nvSpPr>
              <p:cNvPr id="105" name="Text Box 41"/>
              <p:cNvSpPr txBox="1">
                <a:spLocks noChangeArrowheads="1"/>
              </p:cNvSpPr>
              <p:nvPr/>
            </p:nvSpPr>
            <p:spPr bwMode="auto">
              <a:xfrm>
                <a:off x="4714875" y="3881438"/>
                <a:ext cx="642937" cy="341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erdana" pitchFamily="34" charset="0"/>
                    <a:cs typeface="Arial" charset="0"/>
                  </a:defRPr>
                </a:lvl1pPr>
                <a:lvl2pPr marL="742950" indent="-285750" eaLnBrk="0" hangingPunct="0">
                  <a:defRPr>
                    <a:solidFill>
                      <a:schemeClr val="tx1"/>
                    </a:solidFill>
                    <a:latin typeface="Verdana" pitchFamily="34" charset="0"/>
                    <a:cs typeface="Arial" charset="0"/>
                  </a:defRPr>
                </a:lvl2pPr>
                <a:lvl3pPr marL="1143000" indent="-228600" eaLnBrk="0" hangingPunct="0">
                  <a:defRPr>
                    <a:solidFill>
                      <a:schemeClr val="tx1"/>
                    </a:solidFill>
                    <a:latin typeface="Verdana" pitchFamily="34" charset="0"/>
                    <a:cs typeface="Arial" charset="0"/>
                  </a:defRPr>
                </a:lvl3pPr>
                <a:lvl4pPr marL="1600200" indent="-228600" eaLnBrk="0" hangingPunct="0">
                  <a:defRPr>
                    <a:solidFill>
                      <a:schemeClr val="tx1"/>
                    </a:solidFill>
                    <a:latin typeface="Verdana" pitchFamily="34" charset="0"/>
                    <a:cs typeface="Arial" charset="0"/>
                  </a:defRPr>
                </a:lvl4pPr>
                <a:lvl5pPr marL="2057400" indent="-228600" eaLnBrk="0" hangingPunct="0">
                  <a:defRPr>
                    <a:solidFill>
                      <a:schemeClr val="tx1"/>
                    </a:solidFill>
                    <a:latin typeface="Verdana" pitchFamily="34" charset="0"/>
                    <a:cs typeface="Arial" charset="0"/>
                  </a:defRPr>
                </a:lvl5pPr>
                <a:lvl6pPr marL="2514600" indent="-228600" eaLnBrk="0" fontAlgn="base" hangingPunct="0">
                  <a:spcBef>
                    <a:spcPct val="0"/>
                  </a:spcBef>
                  <a:spcAft>
                    <a:spcPct val="0"/>
                  </a:spcAft>
                  <a:defRPr>
                    <a:solidFill>
                      <a:schemeClr val="tx1"/>
                    </a:solidFill>
                    <a:latin typeface="Verdana" pitchFamily="34" charset="0"/>
                    <a:cs typeface="Arial" charset="0"/>
                  </a:defRPr>
                </a:lvl6pPr>
                <a:lvl7pPr marL="2971800" indent="-228600" eaLnBrk="0" fontAlgn="base" hangingPunct="0">
                  <a:spcBef>
                    <a:spcPct val="0"/>
                  </a:spcBef>
                  <a:spcAft>
                    <a:spcPct val="0"/>
                  </a:spcAft>
                  <a:defRPr>
                    <a:solidFill>
                      <a:schemeClr val="tx1"/>
                    </a:solidFill>
                    <a:latin typeface="Verdana" pitchFamily="34" charset="0"/>
                    <a:cs typeface="Arial" charset="0"/>
                  </a:defRPr>
                </a:lvl7pPr>
                <a:lvl8pPr marL="3429000" indent="-228600" eaLnBrk="0" fontAlgn="base" hangingPunct="0">
                  <a:spcBef>
                    <a:spcPct val="0"/>
                  </a:spcBef>
                  <a:spcAft>
                    <a:spcPct val="0"/>
                  </a:spcAft>
                  <a:defRPr>
                    <a:solidFill>
                      <a:schemeClr val="tx1"/>
                    </a:solidFill>
                    <a:latin typeface="Verdana" pitchFamily="34" charset="0"/>
                    <a:cs typeface="Arial" charset="0"/>
                  </a:defRPr>
                </a:lvl8pPr>
                <a:lvl9pPr marL="3886200" indent="-228600" eaLnBrk="0" fontAlgn="base" hangingPunct="0">
                  <a:spcBef>
                    <a:spcPct val="0"/>
                  </a:spcBef>
                  <a:spcAft>
                    <a:spcPct val="0"/>
                  </a:spcAft>
                  <a:defRPr>
                    <a:solidFill>
                      <a:schemeClr val="tx1"/>
                    </a:solidFill>
                    <a:latin typeface="Verdana" pitchFamily="34" charset="0"/>
                    <a:cs typeface="Arial" charset="0"/>
                  </a:defRPr>
                </a:lvl9pPr>
              </a:lstStyle>
              <a:p>
                <a:pPr>
                  <a:spcBef>
                    <a:spcPct val="50000"/>
                  </a:spcBef>
                </a:pPr>
                <a:r>
                  <a:rPr lang="es-ES_tradnl" sz="600" smtClean="0"/>
                  <a:t>0.7</a:t>
                </a:r>
                <a:endParaRPr lang="en-US" sz="600"/>
              </a:p>
            </p:txBody>
          </p:sp>
        </p:grpSp>
        <p:sp>
          <p:nvSpPr>
            <p:cNvPr id="140" name="TextBox 139"/>
            <p:cNvSpPr txBox="1"/>
            <p:nvPr/>
          </p:nvSpPr>
          <p:spPr>
            <a:xfrm>
              <a:off x="6526880" y="5715000"/>
              <a:ext cx="2247475" cy="369332"/>
            </a:xfrm>
            <a:prstGeom prst="rect">
              <a:avLst/>
            </a:prstGeom>
            <a:noFill/>
          </p:spPr>
          <p:txBody>
            <a:bodyPr wrap="none" rtlCol="0">
              <a:spAutoFit/>
            </a:bodyPr>
            <a:lstStyle/>
            <a:p>
              <a:r>
                <a:rPr lang="en-US" smtClean="0"/>
                <a:t>Influence Propagation</a:t>
              </a:r>
              <a:endParaRPr lang="en-US"/>
            </a:p>
          </p:txBody>
        </p:sp>
      </p:grpSp>
      <p:sp>
        <p:nvSpPr>
          <p:cNvPr id="3" name="Rectangle 2"/>
          <p:cNvSpPr/>
          <p:nvPr/>
        </p:nvSpPr>
        <p:spPr>
          <a:xfrm>
            <a:off x="2910386" y="5373159"/>
            <a:ext cx="975814" cy="373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8D4A95AB-7B14-4CE2-8EF6-8DDF97F0F3DA}" type="slidenum">
              <a:rPr lang="en-US" smtClean="0"/>
              <a:pPr/>
              <a:t>5</a:t>
            </a:fld>
            <a:endParaRPr lang="en-US"/>
          </a:p>
        </p:txBody>
      </p:sp>
    </p:spTree>
    <p:extLst>
      <p:ext uri="{BB962C8B-B14F-4D97-AF65-F5344CB8AC3E}">
        <p14:creationId xmlns:p14="http://schemas.microsoft.com/office/powerpoint/2010/main" val="3484747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4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Tutorial Outline</a:t>
            </a:r>
            <a:endParaRPr lang="en-US" dirty="0"/>
          </a:p>
        </p:txBody>
      </p:sp>
      <p:sp>
        <p:nvSpPr>
          <p:cNvPr id="3" name="Slide Number Placeholder 2"/>
          <p:cNvSpPr>
            <a:spLocks noGrp="1"/>
          </p:cNvSpPr>
          <p:nvPr>
            <p:ph type="sldNum" sz="quarter" idx="12"/>
          </p:nvPr>
        </p:nvSpPr>
        <p:spPr/>
        <p:txBody>
          <a:bodyPr/>
          <a:lstStyle/>
          <a:p>
            <a:fld id="{8D4A95AB-7B14-4CE2-8EF6-8DDF97F0F3DA}" type="slidenum">
              <a:rPr lang="en-US" smtClean="0"/>
              <a:pPr/>
              <a:t>50</a:t>
            </a:fld>
            <a:endParaRPr lang="en-US"/>
          </a:p>
        </p:txBody>
      </p:sp>
      <p:sp>
        <p:nvSpPr>
          <p:cNvPr id="9" name="Content Placeholder 8"/>
          <p:cNvSpPr>
            <a:spLocks noGrp="1"/>
          </p:cNvSpPr>
          <p:nvPr>
            <p:ph idx="13"/>
          </p:nvPr>
        </p:nvSpPr>
        <p:spPr/>
        <p:txBody>
          <a:bodyPr>
            <a:normAutofit fontScale="85000" lnSpcReduction="10000"/>
          </a:bodyPr>
          <a:lstStyle/>
          <a:p>
            <a:r>
              <a:rPr lang="en-US" dirty="0" smtClean="0"/>
              <a:t>Introduction [10 min]</a:t>
            </a:r>
          </a:p>
          <a:p>
            <a:r>
              <a:rPr lang="en-US" b="1" dirty="0" smtClean="0"/>
              <a:t>Static Graph Outlier Detection Algorithms [45 min]</a:t>
            </a:r>
          </a:p>
          <a:p>
            <a:pPr lvl="1"/>
            <a:r>
              <a:rPr lang="en-US" dirty="0" smtClean="0"/>
              <a:t>Minimum Description Length [10 min]</a:t>
            </a:r>
          </a:p>
          <a:p>
            <a:pPr lvl="1"/>
            <a:r>
              <a:rPr lang="en-US" dirty="0" smtClean="0"/>
              <a:t>Ego-net Metrics [</a:t>
            </a:r>
            <a:r>
              <a:rPr lang="en-US" dirty="0"/>
              <a:t>5</a:t>
            </a:r>
            <a:r>
              <a:rPr lang="en-US" dirty="0" smtClean="0"/>
              <a:t> min]</a:t>
            </a:r>
          </a:p>
          <a:p>
            <a:pPr lvl="1"/>
            <a:r>
              <a:rPr lang="en-US" dirty="0" smtClean="0"/>
              <a:t>Random Walks [</a:t>
            </a:r>
            <a:r>
              <a:rPr lang="en-US" dirty="0"/>
              <a:t>5</a:t>
            </a:r>
            <a:r>
              <a:rPr lang="en-US" dirty="0" smtClean="0"/>
              <a:t> min]</a:t>
            </a:r>
          </a:p>
          <a:p>
            <a:pPr lvl="1"/>
            <a:r>
              <a:rPr lang="en-US" dirty="0"/>
              <a:t>Random Field </a:t>
            </a:r>
            <a:r>
              <a:rPr lang="en-US" dirty="0" smtClean="0"/>
              <a:t>Models [10 min]</a:t>
            </a:r>
            <a:endParaRPr lang="en-US" dirty="0"/>
          </a:p>
          <a:p>
            <a:pPr lvl="1"/>
            <a:r>
              <a:rPr lang="en-US" b="1" dirty="0" smtClean="0">
                <a:solidFill>
                  <a:srgbClr val="7030A0"/>
                </a:solidFill>
              </a:rPr>
              <a:t>Outliers in Heterogeneous Networks </a:t>
            </a:r>
            <a:r>
              <a:rPr lang="en-US" b="1" dirty="0" smtClean="0"/>
              <a:t>[15 min]</a:t>
            </a:r>
          </a:p>
          <a:p>
            <a:r>
              <a:rPr lang="en-US" dirty="0"/>
              <a:t>Break [10 min</a:t>
            </a:r>
            <a:r>
              <a:rPr lang="en-US" dirty="0" smtClean="0"/>
              <a:t>]</a:t>
            </a:r>
            <a:endParaRPr lang="en-US" b="1" dirty="0" smtClean="0"/>
          </a:p>
          <a:p>
            <a:r>
              <a:rPr lang="en-US" dirty="0" smtClean="0"/>
              <a:t>Dynamic </a:t>
            </a:r>
            <a:r>
              <a:rPr lang="en-US" dirty="0"/>
              <a:t>Graph Outlier Detection </a:t>
            </a:r>
            <a:r>
              <a:rPr lang="en-US" dirty="0" smtClean="0"/>
              <a:t>Algorithms [45 min]</a:t>
            </a:r>
            <a:endParaRPr lang="en-US" dirty="0"/>
          </a:p>
          <a:p>
            <a:r>
              <a:rPr lang="en-US" dirty="0" smtClean="0"/>
              <a:t>Summary [10 min]</a:t>
            </a:r>
            <a:endParaRPr lang="en-US" dirty="0"/>
          </a:p>
        </p:txBody>
      </p:sp>
      <p:sp>
        <p:nvSpPr>
          <p:cNvPr id="5" name="Footer Placeholder 4"/>
          <p:cNvSpPr>
            <a:spLocks noGrp="1"/>
          </p:cNvSpPr>
          <p:nvPr>
            <p:ph type="ftr" sz="quarter" idx="3"/>
          </p:nvPr>
        </p:nvSpPr>
        <p:spPr/>
        <p:txBody>
          <a:bodyPr/>
          <a:lstStyle/>
          <a:p>
            <a:r>
              <a:rPr lang="en-US" smtClean="0"/>
              <a:t>gmanish@microsoft.com, jing@buffalo.edu, charu@us.ibm.com, hanj@cs.uiuc.edu</a:t>
            </a:r>
            <a:endParaRPr lang="en-US" dirty="0"/>
          </a:p>
        </p:txBody>
      </p:sp>
    </p:spTree>
    <p:extLst>
      <p:ext uri="{BB962C8B-B14F-4D97-AF65-F5344CB8AC3E}">
        <p14:creationId xmlns:p14="http://schemas.microsoft.com/office/powerpoint/2010/main" val="26563929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smtClean="0"/>
              <a:t>Heterogeneous Networks are Ubiquitous</a:t>
            </a:r>
            <a:endParaRPr lang="en-US" sz="4000" b="1"/>
          </a:p>
        </p:txBody>
      </p:sp>
      <p:pic>
        <p:nvPicPr>
          <p:cNvPr id="389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353312"/>
            <a:ext cx="2217420" cy="2280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1219200"/>
            <a:ext cx="3352800" cy="2474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1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1066800"/>
            <a:ext cx="2200768" cy="2726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868868" y="3821354"/>
            <a:ext cx="1569532" cy="369332"/>
          </a:xfrm>
          <a:prstGeom prst="rect">
            <a:avLst/>
          </a:prstGeom>
          <a:noFill/>
        </p:spPr>
        <p:txBody>
          <a:bodyPr wrap="none" rtlCol="0">
            <a:spAutoFit/>
          </a:bodyPr>
          <a:lstStyle/>
          <a:p>
            <a:r>
              <a:rPr lang="en-US" smtClean="0"/>
              <a:t>IMDB Network</a:t>
            </a:r>
            <a:endParaRPr lang="en-US"/>
          </a:p>
        </p:txBody>
      </p:sp>
      <p:sp>
        <p:nvSpPr>
          <p:cNvPr id="13" name="TextBox 12"/>
          <p:cNvSpPr txBox="1"/>
          <p:nvPr/>
        </p:nvSpPr>
        <p:spPr>
          <a:xfrm>
            <a:off x="3581400" y="3821354"/>
            <a:ext cx="1531060" cy="369332"/>
          </a:xfrm>
          <a:prstGeom prst="rect">
            <a:avLst/>
          </a:prstGeom>
          <a:noFill/>
        </p:spPr>
        <p:txBody>
          <a:bodyPr wrap="none" rtlCol="0">
            <a:spAutoFit/>
          </a:bodyPr>
          <a:lstStyle/>
          <a:p>
            <a:r>
              <a:rPr lang="en-US" smtClean="0"/>
              <a:t>DBLP Network</a:t>
            </a:r>
            <a:endParaRPr lang="en-US"/>
          </a:p>
        </p:txBody>
      </p:sp>
      <p:sp>
        <p:nvSpPr>
          <p:cNvPr id="14" name="TextBox 13"/>
          <p:cNvSpPr txBox="1"/>
          <p:nvPr/>
        </p:nvSpPr>
        <p:spPr>
          <a:xfrm>
            <a:off x="6473470" y="3821354"/>
            <a:ext cx="1940018" cy="369332"/>
          </a:xfrm>
          <a:prstGeom prst="rect">
            <a:avLst/>
          </a:prstGeom>
          <a:noFill/>
        </p:spPr>
        <p:txBody>
          <a:bodyPr wrap="none" rtlCol="0">
            <a:spAutoFit/>
          </a:bodyPr>
          <a:lstStyle/>
          <a:p>
            <a:r>
              <a:rPr lang="en-US" smtClean="0"/>
              <a:t>Facebook Network</a:t>
            </a:r>
            <a:endParaRPr lang="en-US"/>
          </a:p>
        </p:txBody>
      </p:sp>
      <p:sp>
        <p:nvSpPr>
          <p:cNvPr id="4" name="Rectangle 3"/>
          <p:cNvSpPr/>
          <p:nvPr/>
        </p:nvSpPr>
        <p:spPr>
          <a:xfrm>
            <a:off x="2560320" y="2127166"/>
            <a:ext cx="533400" cy="6275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42009" y="1066800"/>
            <a:ext cx="800219" cy="369332"/>
          </a:xfrm>
          <a:prstGeom prst="rect">
            <a:avLst/>
          </a:prstGeom>
          <a:noFill/>
        </p:spPr>
        <p:txBody>
          <a:bodyPr wrap="none" rtlCol="0">
            <a:spAutoFit/>
          </a:bodyPr>
          <a:lstStyle/>
          <a:p>
            <a:r>
              <a:rPr lang="en-US" b="1" smtClean="0"/>
              <a:t>Studio</a:t>
            </a:r>
            <a:endParaRPr lang="en-US" b="1"/>
          </a:p>
        </p:txBody>
      </p:sp>
      <p:graphicFrame>
        <p:nvGraphicFramePr>
          <p:cNvPr id="6" name="Object 5"/>
          <p:cNvGraphicFramePr>
            <a:graphicFrameLocks noChangeAspect="1"/>
          </p:cNvGraphicFramePr>
          <p:nvPr>
            <p:extLst/>
          </p:nvPr>
        </p:nvGraphicFramePr>
        <p:xfrm>
          <a:off x="1468437" y="4584700"/>
          <a:ext cx="1046163" cy="1422400"/>
        </p:xfrm>
        <a:graphic>
          <a:graphicData uri="http://schemas.openxmlformats.org/presentationml/2006/ole">
            <mc:AlternateContent xmlns:mc="http://schemas.openxmlformats.org/markup-compatibility/2006">
              <mc:Choice xmlns:v="urn:schemas-microsoft-com:vml" Requires="v">
                <p:oleObj spid="_x0000_s30826" name="Equation" r:id="rId7" imgW="1358900" imgH="1600200" progId="Equation.3">
                  <p:embed/>
                </p:oleObj>
              </mc:Choice>
              <mc:Fallback>
                <p:oleObj name="Equation" r:id="rId7" imgW="1358900" imgH="1600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68437" y="4584700"/>
                        <a:ext cx="1046163"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nvPr>
        </p:nvGraphicFramePr>
        <p:xfrm>
          <a:off x="7567613" y="4585494"/>
          <a:ext cx="966787" cy="1420813"/>
        </p:xfrm>
        <a:graphic>
          <a:graphicData uri="http://schemas.openxmlformats.org/presentationml/2006/ole">
            <mc:AlternateContent xmlns:mc="http://schemas.openxmlformats.org/markup-compatibility/2006">
              <mc:Choice xmlns:v="urn:schemas-microsoft-com:vml" Requires="v">
                <p:oleObj spid="_x0000_s30827" name="Equation" r:id="rId9" imgW="1689100" imgH="1600200" progId="Equation.3">
                  <p:embed/>
                </p:oleObj>
              </mc:Choice>
              <mc:Fallback>
                <p:oleObj name="Equation" r:id="rId9" imgW="1689100" imgH="1600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67613" y="4585494"/>
                        <a:ext cx="966787"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nvPr>
        </p:nvGraphicFramePr>
        <p:xfrm>
          <a:off x="3529013" y="4585494"/>
          <a:ext cx="966787" cy="1420813"/>
        </p:xfrm>
        <a:graphic>
          <a:graphicData uri="http://schemas.openxmlformats.org/presentationml/2006/ole">
            <mc:AlternateContent xmlns:mc="http://schemas.openxmlformats.org/markup-compatibility/2006">
              <mc:Choice xmlns:v="urn:schemas-microsoft-com:vml" Requires="v">
                <p:oleObj spid="_x0000_s30828" name="Equation" r:id="rId11" imgW="1689100" imgH="1600200" progId="Equation.3">
                  <p:embed/>
                </p:oleObj>
              </mc:Choice>
              <mc:Fallback>
                <p:oleObj name="Equation" r:id="rId11" imgW="1689100" imgH="16002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29013" y="4585494"/>
                        <a:ext cx="966787"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nvPr>
        </p:nvGraphicFramePr>
        <p:xfrm>
          <a:off x="5507038" y="4584700"/>
          <a:ext cx="1046162" cy="1422400"/>
        </p:xfrm>
        <a:graphic>
          <a:graphicData uri="http://schemas.openxmlformats.org/presentationml/2006/ole">
            <mc:AlternateContent xmlns:mc="http://schemas.openxmlformats.org/markup-compatibility/2006">
              <mc:Choice xmlns:v="urn:schemas-microsoft-com:vml" Requires="v">
                <p:oleObj spid="_x0000_s30829" name="Equation" r:id="rId12" imgW="1358900" imgH="1600200" progId="Equation.3">
                  <p:embed/>
                </p:oleObj>
              </mc:Choice>
              <mc:Fallback>
                <p:oleObj name="Equation" r:id="rId12" imgW="1358900" imgH="1600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07038" y="4584700"/>
                        <a:ext cx="1046162"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37898" name="Picture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2000" y="4990344"/>
            <a:ext cx="447652" cy="572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903" name="Picture 1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699914" y="5066512"/>
            <a:ext cx="652886" cy="419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904" name="Picture 16"/>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582818" y="4937323"/>
            <a:ext cx="725613" cy="705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905" name="Picture 17"/>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778270" y="4946594"/>
            <a:ext cx="588660" cy="584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ight Arrow 11"/>
          <p:cNvSpPr/>
          <p:nvPr/>
        </p:nvSpPr>
        <p:spPr>
          <a:xfrm>
            <a:off x="1283249" y="5168076"/>
            <a:ext cx="168579" cy="21679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a:off x="3352800" y="5181600"/>
            <a:ext cx="168579" cy="21679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a:off x="5334000" y="5181600"/>
            <a:ext cx="168579" cy="21679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a:off x="7375221" y="5181600"/>
            <a:ext cx="168579" cy="21679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6583281" y="4507468"/>
            <a:ext cx="960519" cy="369332"/>
          </a:xfrm>
          <a:prstGeom prst="rect">
            <a:avLst/>
          </a:prstGeom>
          <a:noFill/>
        </p:spPr>
        <p:txBody>
          <a:bodyPr wrap="none" rtlCol="0">
            <a:spAutoFit/>
          </a:bodyPr>
          <a:lstStyle/>
          <a:p>
            <a:r>
              <a:rPr lang="en-US" b="1" smtClean="0"/>
              <a:t>Director</a:t>
            </a:r>
            <a:endParaRPr lang="en-US" b="1"/>
          </a:p>
        </p:txBody>
      </p:sp>
      <p:sp>
        <p:nvSpPr>
          <p:cNvPr id="26" name="TextBox 25"/>
          <p:cNvSpPr txBox="1"/>
          <p:nvPr/>
        </p:nvSpPr>
        <p:spPr>
          <a:xfrm>
            <a:off x="4572000" y="4495800"/>
            <a:ext cx="800219" cy="369332"/>
          </a:xfrm>
          <a:prstGeom prst="rect">
            <a:avLst/>
          </a:prstGeom>
          <a:noFill/>
        </p:spPr>
        <p:txBody>
          <a:bodyPr wrap="none" rtlCol="0">
            <a:spAutoFit/>
          </a:bodyPr>
          <a:lstStyle/>
          <a:p>
            <a:r>
              <a:rPr lang="en-US" b="1" smtClean="0"/>
              <a:t>Studio</a:t>
            </a:r>
            <a:endParaRPr lang="en-US" b="1"/>
          </a:p>
        </p:txBody>
      </p:sp>
      <p:sp>
        <p:nvSpPr>
          <p:cNvPr id="27" name="TextBox 26"/>
          <p:cNvSpPr txBox="1"/>
          <p:nvPr/>
        </p:nvSpPr>
        <p:spPr>
          <a:xfrm>
            <a:off x="2667000" y="4495800"/>
            <a:ext cx="789896" cy="369332"/>
          </a:xfrm>
          <a:prstGeom prst="rect">
            <a:avLst/>
          </a:prstGeom>
          <a:noFill/>
        </p:spPr>
        <p:txBody>
          <a:bodyPr wrap="none" rtlCol="0">
            <a:spAutoFit/>
          </a:bodyPr>
          <a:lstStyle/>
          <a:p>
            <a:r>
              <a:rPr lang="en-US" b="1" smtClean="0"/>
              <a:t>Movie</a:t>
            </a:r>
            <a:endParaRPr lang="en-US" b="1"/>
          </a:p>
        </p:txBody>
      </p:sp>
      <p:sp>
        <p:nvSpPr>
          <p:cNvPr id="28" name="TextBox 27"/>
          <p:cNvSpPr txBox="1"/>
          <p:nvPr/>
        </p:nvSpPr>
        <p:spPr>
          <a:xfrm>
            <a:off x="609600" y="4495800"/>
            <a:ext cx="703398" cy="369332"/>
          </a:xfrm>
          <a:prstGeom prst="rect">
            <a:avLst/>
          </a:prstGeom>
          <a:noFill/>
        </p:spPr>
        <p:txBody>
          <a:bodyPr wrap="none" rtlCol="0">
            <a:spAutoFit/>
          </a:bodyPr>
          <a:lstStyle/>
          <a:p>
            <a:r>
              <a:rPr lang="en-US" b="1" smtClean="0"/>
              <a:t>Actor</a:t>
            </a:r>
            <a:endParaRPr lang="en-US" b="1"/>
          </a:p>
        </p:txBody>
      </p:sp>
      <p:sp>
        <p:nvSpPr>
          <p:cNvPr id="15" name="Footer Placeholder 14"/>
          <p:cNvSpPr>
            <a:spLocks noGrp="1"/>
          </p:cNvSpPr>
          <p:nvPr>
            <p:ph type="ftr" sz="quarter" idx="3"/>
          </p:nvPr>
        </p:nvSpPr>
        <p:spPr/>
        <p:txBody>
          <a:bodyPr/>
          <a:lstStyle/>
          <a:p>
            <a:r>
              <a:rPr lang="en-US" smtClean="0"/>
              <a:t>gmanish@microsoft.com, jing@buffalo.edu, charu@us.ibm.com, hanj@cs.uiuc.edu</a:t>
            </a:r>
            <a:endParaRPr lang="en-US" dirty="0"/>
          </a:p>
        </p:txBody>
      </p:sp>
      <p:sp>
        <p:nvSpPr>
          <p:cNvPr id="16" name="Slide Number Placeholder 15"/>
          <p:cNvSpPr>
            <a:spLocks noGrp="1"/>
          </p:cNvSpPr>
          <p:nvPr>
            <p:ph type="sldNum" sz="quarter" idx="12"/>
          </p:nvPr>
        </p:nvSpPr>
        <p:spPr/>
        <p:txBody>
          <a:bodyPr/>
          <a:lstStyle/>
          <a:p>
            <a:fld id="{8D4A95AB-7B14-4CE2-8EF6-8DDF97F0F3DA}" type="slidenum">
              <a:rPr lang="en-US" smtClean="0"/>
              <a:pPr/>
              <a:t>51</a:t>
            </a:fld>
            <a:endParaRPr lang="en-US"/>
          </a:p>
        </p:txBody>
      </p:sp>
    </p:spTree>
    <p:extLst>
      <p:ext uri="{BB962C8B-B14F-4D97-AF65-F5344CB8AC3E}">
        <p14:creationId xmlns:p14="http://schemas.microsoft.com/office/powerpoint/2010/main" val="375104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9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789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790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790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790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4" grpId="0" animBg="1"/>
      <p:bldP spid="12" grpId="0" animBg="1"/>
      <p:bldP spid="22" grpId="0" animBg="1"/>
      <p:bldP spid="23" grpId="0" animBg="1"/>
      <p:bldP spid="24" grpId="0" animBg="1"/>
      <p:bldP spid="25" grpId="0"/>
      <p:bldP spid="26" grpId="0"/>
      <p:bldP spid="27" grpId="0"/>
      <p:bldP spid="2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Association-Based Clique Outliers (ABC-Outliers)</a:t>
            </a:r>
            <a:endParaRPr lang="en-US"/>
          </a:p>
        </p:txBody>
      </p:sp>
      <p:sp>
        <p:nvSpPr>
          <p:cNvPr id="3" name="Content Placeholder 2"/>
          <p:cNvSpPr>
            <a:spLocks noGrp="1"/>
          </p:cNvSpPr>
          <p:nvPr>
            <p:ph idx="13"/>
          </p:nvPr>
        </p:nvSpPr>
        <p:spPr>
          <a:xfrm>
            <a:off x="457200" y="1371600"/>
            <a:ext cx="8229600" cy="1790751"/>
          </a:xfrm>
        </p:spPr>
        <p:txBody>
          <a:bodyPr>
            <a:normAutofit fontScale="77500" lnSpcReduction="20000"/>
          </a:bodyPr>
          <a:lstStyle/>
          <a:p>
            <a:r>
              <a:rPr lang="en-US" dirty="0" smtClean="0"/>
              <a:t>A </a:t>
            </a:r>
            <a:r>
              <a:rPr lang="en-US" dirty="0" smtClean="0">
                <a:solidFill>
                  <a:srgbClr val="00B0F0"/>
                </a:solidFill>
              </a:rPr>
              <a:t>conjunctive select query </a:t>
            </a:r>
            <a:r>
              <a:rPr lang="en-US" dirty="0" smtClean="0"/>
              <a:t>on a network consists </a:t>
            </a:r>
            <a:r>
              <a:rPr lang="en-US" dirty="0"/>
              <a:t>of (type, predicate) </a:t>
            </a:r>
            <a:r>
              <a:rPr lang="en-US" dirty="0" smtClean="0"/>
              <a:t>pairs</a:t>
            </a:r>
          </a:p>
          <a:p>
            <a:r>
              <a:rPr lang="en-US" dirty="0" smtClean="0"/>
              <a:t>Expected result are </a:t>
            </a:r>
            <a:r>
              <a:rPr lang="en-US" dirty="0" smtClean="0">
                <a:solidFill>
                  <a:srgbClr val="00B0F0"/>
                </a:solidFill>
              </a:rPr>
              <a:t>cliques ranked by outlierness</a:t>
            </a:r>
          </a:p>
          <a:p>
            <a:r>
              <a:rPr lang="en-US" dirty="0" err="1" smtClean="0">
                <a:solidFill>
                  <a:srgbClr val="FF0000"/>
                </a:solidFill>
              </a:rPr>
              <a:t>ABCOutliers</a:t>
            </a:r>
            <a:r>
              <a:rPr lang="en-US" dirty="0" smtClean="0"/>
              <a:t>: </a:t>
            </a:r>
            <a:r>
              <a:rPr lang="en-US" dirty="0"/>
              <a:t>Cliques containing rare and interesting associations between constituent </a:t>
            </a:r>
            <a:r>
              <a:rPr lang="en-US" dirty="0" smtClean="0"/>
              <a:t>entities</a:t>
            </a:r>
          </a:p>
        </p:txBody>
      </p:sp>
      <p:sp>
        <p:nvSpPr>
          <p:cNvPr id="5" name="TextBox 4"/>
          <p:cNvSpPr txBox="1"/>
          <p:nvPr/>
        </p:nvSpPr>
        <p:spPr>
          <a:xfrm>
            <a:off x="6403185" y="3352800"/>
            <a:ext cx="939489" cy="584775"/>
          </a:xfrm>
          <a:prstGeom prst="rect">
            <a:avLst/>
          </a:prstGeom>
          <a:noFill/>
          <a:ln>
            <a:solidFill>
              <a:schemeClr val="tx1"/>
            </a:solidFill>
          </a:ln>
        </p:spPr>
        <p:txBody>
          <a:bodyPr wrap="none" rtlCol="0">
            <a:spAutoFit/>
          </a:bodyPr>
          <a:lstStyle/>
          <a:p>
            <a:pPr algn="ctr"/>
            <a:r>
              <a:rPr lang="en-US" sz="1600" smtClean="0"/>
              <a:t>Research</a:t>
            </a:r>
          </a:p>
          <a:p>
            <a:pPr algn="ctr"/>
            <a:r>
              <a:rPr lang="en-US" sz="1600" smtClean="0"/>
              <a:t>Area</a:t>
            </a:r>
            <a:endParaRPr lang="en-US" sz="1600"/>
          </a:p>
        </p:txBody>
      </p:sp>
      <p:sp>
        <p:nvSpPr>
          <p:cNvPr id="6" name="TextBox 5"/>
          <p:cNvSpPr txBox="1"/>
          <p:nvPr/>
        </p:nvSpPr>
        <p:spPr>
          <a:xfrm>
            <a:off x="5411912" y="3965284"/>
            <a:ext cx="768160" cy="338554"/>
          </a:xfrm>
          <a:prstGeom prst="rect">
            <a:avLst/>
          </a:prstGeom>
          <a:noFill/>
          <a:ln>
            <a:solidFill>
              <a:schemeClr val="tx1"/>
            </a:solidFill>
          </a:ln>
        </p:spPr>
        <p:txBody>
          <a:bodyPr wrap="none" rtlCol="0">
            <a:spAutoFit/>
          </a:bodyPr>
          <a:lstStyle/>
          <a:p>
            <a:pPr algn="ctr"/>
            <a:r>
              <a:rPr lang="en-US" sz="1600" smtClean="0"/>
              <a:t>Author	</a:t>
            </a:r>
            <a:endParaRPr lang="en-US" sz="1600"/>
          </a:p>
        </p:txBody>
      </p:sp>
      <p:sp>
        <p:nvSpPr>
          <p:cNvPr id="7" name="TextBox 6"/>
          <p:cNvSpPr txBox="1"/>
          <p:nvPr/>
        </p:nvSpPr>
        <p:spPr>
          <a:xfrm>
            <a:off x="7473173" y="3958747"/>
            <a:ext cx="1137427" cy="338554"/>
          </a:xfrm>
          <a:prstGeom prst="rect">
            <a:avLst/>
          </a:prstGeom>
          <a:noFill/>
          <a:ln>
            <a:solidFill>
              <a:schemeClr val="tx1"/>
            </a:solidFill>
          </a:ln>
        </p:spPr>
        <p:txBody>
          <a:bodyPr wrap="none" rtlCol="0">
            <a:spAutoFit/>
          </a:bodyPr>
          <a:lstStyle/>
          <a:p>
            <a:pPr algn="ctr"/>
            <a:r>
              <a:rPr lang="en-US" sz="1600" smtClean="0"/>
              <a:t>Conference</a:t>
            </a:r>
            <a:endParaRPr lang="en-US" sz="1600"/>
          </a:p>
        </p:txBody>
      </p:sp>
      <p:sp>
        <p:nvSpPr>
          <p:cNvPr id="8" name="TextBox 7"/>
          <p:cNvSpPr txBox="1"/>
          <p:nvPr/>
        </p:nvSpPr>
        <p:spPr>
          <a:xfrm>
            <a:off x="4833526" y="5134063"/>
            <a:ext cx="2035232" cy="492443"/>
          </a:xfrm>
          <a:prstGeom prst="rect">
            <a:avLst/>
          </a:prstGeom>
          <a:noFill/>
          <a:ln>
            <a:solidFill>
              <a:schemeClr val="tx1"/>
            </a:solidFill>
          </a:ln>
        </p:spPr>
        <p:txBody>
          <a:bodyPr wrap="square" lIns="0" tIns="0" rIns="0" bIns="0" rtlCol="0">
            <a:spAutoFit/>
          </a:bodyPr>
          <a:lstStyle/>
          <a:p>
            <a:pPr algn="ctr"/>
            <a:r>
              <a:rPr lang="en-US" sz="1600" smtClean="0"/>
              <a:t>Computer  Networking </a:t>
            </a:r>
            <a:endParaRPr lang="en-US" sz="1600"/>
          </a:p>
          <a:p>
            <a:pPr algn="ctr"/>
            <a:r>
              <a:rPr lang="en-US" sz="1600"/>
              <a:t>A</a:t>
            </a:r>
            <a:r>
              <a:rPr lang="en-US" sz="1600" smtClean="0"/>
              <a:t>uthor</a:t>
            </a:r>
            <a:endParaRPr lang="en-US" sz="1600"/>
          </a:p>
        </p:txBody>
      </p:sp>
      <p:sp>
        <p:nvSpPr>
          <p:cNvPr id="9" name="TextBox 8"/>
          <p:cNvSpPr txBox="1"/>
          <p:nvPr/>
        </p:nvSpPr>
        <p:spPr>
          <a:xfrm>
            <a:off x="6329348" y="4430518"/>
            <a:ext cx="1366852" cy="538609"/>
          </a:xfrm>
          <a:prstGeom prst="rect">
            <a:avLst/>
          </a:prstGeom>
          <a:noFill/>
          <a:ln>
            <a:solidFill>
              <a:schemeClr val="tx1"/>
            </a:solidFill>
          </a:ln>
        </p:spPr>
        <p:txBody>
          <a:bodyPr wrap="square" bIns="0" rtlCol="0">
            <a:spAutoFit/>
          </a:bodyPr>
          <a:lstStyle/>
          <a:p>
            <a:pPr algn="ctr"/>
            <a:r>
              <a:rPr lang="en-US" sz="1600" smtClean="0"/>
              <a:t>Energy and </a:t>
            </a:r>
          </a:p>
          <a:p>
            <a:pPr algn="ctr"/>
            <a:r>
              <a:rPr lang="en-US" sz="1600" smtClean="0"/>
              <a:t>Sustainability</a:t>
            </a:r>
            <a:endParaRPr lang="en-US" sz="1600"/>
          </a:p>
        </p:txBody>
      </p:sp>
      <p:sp>
        <p:nvSpPr>
          <p:cNvPr id="10" name="TextBox 9"/>
          <p:cNvSpPr txBox="1"/>
          <p:nvPr/>
        </p:nvSpPr>
        <p:spPr>
          <a:xfrm>
            <a:off x="7494746" y="5126736"/>
            <a:ext cx="1573054" cy="492443"/>
          </a:xfrm>
          <a:prstGeom prst="rect">
            <a:avLst/>
          </a:prstGeom>
          <a:noFill/>
          <a:ln>
            <a:solidFill>
              <a:schemeClr val="tx1"/>
            </a:solidFill>
          </a:ln>
        </p:spPr>
        <p:txBody>
          <a:bodyPr wrap="square" lIns="0" tIns="0" rIns="0" bIns="0" rtlCol="0">
            <a:spAutoFit/>
          </a:bodyPr>
          <a:lstStyle/>
          <a:p>
            <a:pPr algn="ctr"/>
            <a:r>
              <a:rPr lang="en-US" sz="1600" smtClean="0"/>
              <a:t>Data  engineering </a:t>
            </a:r>
          </a:p>
          <a:p>
            <a:pPr algn="ctr"/>
            <a:r>
              <a:rPr lang="en-US" sz="1600" smtClean="0"/>
              <a:t>Conference</a:t>
            </a:r>
            <a:endParaRPr lang="en-US" sz="1600"/>
          </a:p>
        </p:txBody>
      </p:sp>
      <p:cxnSp>
        <p:nvCxnSpPr>
          <p:cNvPr id="11" name="Straight Connector 10"/>
          <p:cNvCxnSpPr>
            <a:stCxn id="6" idx="0"/>
            <a:endCxn id="5" idx="1"/>
          </p:cNvCxnSpPr>
          <p:nvPr/>
        </p:nvCxnSpPr>
        <p:spPr>
          <a:xfrm flipV="1">
            <a:off x="5795992" y="3645188"/>
            <a:ext cx="607193" cy="32009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7" idx="0"/>
            <a:endCxn id="5" idx="3"/>
          </p:cNvCxnSpPr>
          <p:nvPr/>
        </p:nvCxnSpPr>
        <p:spPr>
          <a:xfrm flipH="1" flipV="1">
            <a:off x="7342674" y="3645188"/>
            <a:ext cx="699213" cy="313559"/>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7" idx="1"/>
            <a:endCxn id="6" idx="3"/>
          </p:cNvCxnSpPr>
          <p:nvPr/>
        </p:nvCxnSpPr>
        <p:spPr>
          <a:xfrm flipH="1">
            <a:off x="6180072" y="4128024"/>
            <a:ext cx="1293101" cy="6537"/>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8" idx="0"/>
            <a:endCxn id="9" idx="1"/>
          </p:cNvCxnSpPr>
          <p:nvPr/>
        </p:nvCxnSpPr>
        <p:spPr>
          <a:xfrm flipV="1">
            <a:off x="5851142" y="4699823"/>
            <a:ext cx="478206" cy="43424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0" idx="0"/>
            <a:endCxn id="9" idx="3"/>
          </p:cNvCxnSpPr>
          <p:nvPr/>
        </p:nvCxnSpPr>
        <p:spPr>
          <a:xfrm flipH="1" flipV="1">
            <a:off x="7696200" y="4699823"/>
            <a:ext cx="585073" cy="426913"/>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0" idx="1"/>
            <a:endCxn id="8" idx="3"/>
          </p:cNvCxnSpPr>
          <p:nvPr/>
        </p:nvCxnSpPr>
        <p:spPr>
          <a:xfrm flipH="1">
            <a:off x="6868758" y="5372958"/>
            <a:ext cx="625988" cy="7327"/>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Content Placeholder 2"/>
          <p:cNvSpPr txBox="1">
            <a:spLocks/>
          </p:cNvSpPr>
          <p:nvPr/>
        </p:nvSpPr>
        <p:spPr>
          <a:xfrm>
            <a:off x="457200" y="3124200"/>
            <a:ext cx="4114800" cy="2812073"/>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rgbClr val="00B050"/>
                </a:solidFill>
              </a:rPr>
              <a:t>Applications</a:t>
            </a:r>
          </a:p>
          <a:p>
            <a:pPr lvl="1"/>
            <a:r>
              <a:rPr lang="en-US" dirty="0" smtClean="0"/>
              <a:t>Discovering interesting relationships</a:t>
            </a:r>
          </a:p>
          <a:p>
            <a:pPr lvl="1"/>
            <a:r>
              <a:rPr lang="en-US" dirty="0" smtClean="0"/>
              <a:t>Data de-noising (removing incorrect data attributes or entity associations)</a:t>
            </a:r>
          </a:p>
          <a:p>
            <a:pPr lvl="1"/>
            <a:r>
              <a:rPr lang="en-US" dirty="0" smtClean="0"/>
              <a:t>Explaining the future behavior of objects participating in such associations</a:t>
            </a:r>
            <a:endParaRPr lang="en-US" dirty="0"/>
          </a:p>
        </p:txBody>
      </p:sp>
      <p:sp>
        <p:nvSpPr>
          <p:cNvPr id="18" name="Footer Placeholder 17"/>
          <p:cNvSpPr>
            <a:spLocks noGrp="1"/>
          </p:cNvSpPr>
          <p:nvPr>
            <p:ph type="ftr" sz="quarter" idx="3"/>
          </p:nvPr>
        </p:nvSpPr>
        <p:spPr/>
        <p:txBody>
          <a:bodyPr/>
          <a:lstStyle/>
          <a:p>
            <a:r>
              <a:rPr lang="en-US" smtClean="0"/>
              <a:t>gmanish@microsoft.com, jing@buffalo.edu, charu@us.ibm.com, hanj@cs.uiuc.edu</a:t>
            </a:r>
            <a:endParaRPr lang="en-US" dirty="0"/>
          </a:p>
        </p:txBody>
      </p:sp>
      <p:sp>
        <p:nvSpPr>
          <p:cNvPr id="19" name="Slide Number Placeholder 18"/>
          <p:cNvSpPr>
            <a:spLocks noGrp="1"/>
          </p:cNvSpPr>
          <p:nvPr>
            <p:ph type="sldNum" sz="quarter" idx="12"/>
          </p:nvPr>
        </p:nvSpPr>
        <p:spPr/>
        <p:txBody>
          <a:bodyPr/>
          <a:lstStyle/>
          <a:p>
            <a:fld id="{8D4A95AB-7B14-4CE2-8EF6-8DDF97F0F3DA}" type="slidenum">
              <a:rPr lang="en-US" smtClean="0"/>
              <a:pPr/>
              <a:t>52</a:t>
            </a:fld>
            <a:endParaRPr lang="en-US"/>
          </a:p>
        </p:txBody>
      </p:sp>
      <p:sp>
        <p:nvSpPr>
          <p:cNvPr id="20" name="TextBox 19"/>
          <p:cNvSpPr txBox="1"/>
          <p:nvPr/>
        </p:nvSpPr>
        <p:spPr>
          <a:xfrm>
            <a:off x="6652869" y="0"/>
            <a:ext cx="2491131" cy="369332"/>
          </a:xfrm>
          <a:prstGeom prst="rect">
            <a:avLst/>
          </a:prstGeom>
          <a:noFill/>
        </p:spPr>
        <p:txBody>
          <a:bodyPr wrap="none" rtlCol="0">
            <a:spAutoFit/>
          </a:bodyPr>
          <a:lstStyle/>
          <a:p>
            <a:r>
              <a:rPr lang="en-US" dirty="0" smtClean="0">
                <a:solidFill>
                  <a:schemeClr val="accent6">
                    <a:lumMod val="75000"/>
                  </a:schemeClr>
                </a:solidFill>
              </a:rPr>
              <a:t>Gupta et al, ASONAM’13</a:t>
            </a:r>
          </a:p>
        </p:txBody>
      </p:sp>
    </p:spTree>
    <p:extLst>
      <p:ext uri="{BB962C8B-B14F-4D97-AF65-F5344CB8AC3E}">
        <p14:creationId xmlns:p14="http://schemas.microsoft.com/office/powerpoint/2010/main" val="138311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Concept Definitions: A Network</a:t>
            </a:r>
            <a:endParaRPr lang="en-US"/>
          </a:p>
        </p:txBody>
      </p:sp>
      <p:pic>
        <p:nvPicPr>
          <p:cNvPr id="450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485691"/>
            <a:ext cx="1888447" cy="4779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 name="Oval 91"/>
          <p:cNvSpPr/>
          <p:nvPr/>
        </p:nvSpPr>
        <p:spPr>
          <a:xfrm>
            <a:off x="4267200" y="1188364"/>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A</a:t>
            </a:r>
            <a:endParaRPr lang="en-US"/>
          </a:p>
        </p:txBody>
      </p:sp>
      <p:sp>
        <p:nvSpPr>
          <p:cNvPr id="90" name="Rectangle 89"/>
          <p:cNvSpPr/>
          <p:nvPr/>
        </p:nvSpPr>
        <p:spPr>
          <a:xfrm>
            <a:off x="4601823" y="1176384"/>
            <a:ext cx="1219200" cy="36774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t>Actors</a:t>
            </a:r>
            <a:endParaRPr lang="en-US" sz="2000" b="1"/>
          </a:p>
        </p:txBody>
      </p:sp>
      <p:sp>
        <p:nvSpPr>
          <p:cNvPr id="94" name="Oval 93"/>
          <p:cNvSpPr/>
          <p:nvPr/>
        </p:nvSpPr>
        <p:spPr>
          <a:xfrm>
            <a:off x="6858000" y="1143000"/>
            <a:ext cx="304800" cy="304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B</a:t>
            </a:r>
          </a:p>
        </p:txBody>
      </p:sp>
      <p:sp>
        <p:nvSpPr>
          <p:cNvPr id="95" name="Rectangle 94"/>
          <p:cNvSpPr/>
          <p:nvPr/>
        </p:nvSpPr>
        <p:spPr>
          <a:xfrm>
            <a:off x="7255553" y="1111528"/>
            <a:ext cx="1219200" cy="36774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t>Locations</a:t>
            </a:r>
            <a:endParaRPr lang="en-US" sz="2000" b="1"/>
          </a:p>
        </p:txBody>
      </p:sp>
      <p:pic>
        <p:nvPicPr>
          <p:cNvPr id="450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600200"/>
            <a:ext cx="2066410" cy="4481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7" name="Picture 8" descr="https://encrypted-tbn3.google.com/images?q=tbn:ANd9GcQ2xJQ77sIaiVvaT2F6YaWaYUiabFbe3mQ548jRUXsMNwwkNFOyM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734" y="4033838"/>
            <a:ext cx="879732" cy="804862"/>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80997" y="3200400"/>
            <a:ext cx="893595"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 name="Picture 11" descr="http://graphichive.net/uploaded/fordesigner/131295216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53100" y="4033838"/>
            <a:ext cx="1036303" cy="804862"/>
          </a:xfrm>
          <a:prstGeom prst="rect">
            <a:avLst/>
          </a:prstGeom>
          <a:noFill/>
          <a:extLst>
            <a:ext uri="{909E8E84-426E-40DD-AFC4-6F175D3DCCD1}">
              <a14:hiddenFill xmlns:a14="http://schemas.microsoft.com/office/drawing/2010/main">
                <a:solidFill>
                  <a:srgbClr val="FFFFFF"/>
                </a:solidFill>
              </a14:hiddenFill>
            </a:ext>
          </a:extLst>
        </p:spPr>
      </p:pic>
      <p:cxnSp>
        <p:nvCxnSpPr>
          <p:cNvPr id="100" name="Straight Connector 99"/>
          <p:cNvCxnSpPr>
            <a:stCxn id="97" idx="0"/>
            <a:endCxn id="98" idx="1"/>
          </p:cNvCxnSpPr>
          <p:nvPr/>
        </p:nvCxnSpPr>
        <p:spPr>
          <a:xfrm flipV="1">
            <a:off x="976600" y="3638550"/>
            <a:ext cx="704397" cy="3952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a:stCxn id="97" idx="3"/>
            <a:endCxn id="99" idx="1"/>
          </p:cNvCxnSpPr>
          <p:nvPr/>
        </p:nvCxnSpPr>
        <p:spPr>
          <a:xfrm>
            <a:off x="1416466" y="4436269"/>
            <a:ext cx="1436634"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98" idx="3"/>
            <a:endCxn id="99" idx="0"/>
          </p:cNvCxnSpPr>
          <p:nvPr/>
        </p:nvCxnSpPr>
        <p:spPr>
          <a:xfrm>
            <a:off x="2574592" y="3638550"/>
            <a:ext cx="796660" cy="39528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76200" y="3250168"/>
            <a:ext cx="1374287" cy="369332"/>
          </a:xfrm>
          <a:prstGeom prst="rect">
            <a:avLst/>
          </a:prstGeom>
          <a:noFill/>
        </p:spPr>
        <p:txBody>
          <a:bodyPr wrap="square" rtlCol="0">
            <a:spAutoFit/>
          </a:bodyPr>
          <a:lstStyle/>
          <a:p>
            <a:pPr algn="ctr"/>
            <a:r>
              <a:rPr lang="en-US" b="1" smtClean="0"/>
              <a:t>Query Q</a:t>
            </a:r>
            <a:endParaRPr lang="en-US" b="1"/>
          </a:p>
        </p:txBody>
      </p:sp>
      <p:sp>
        <p:nvSpPr>
          <p:cNvPr id="104" name="TextBox 103"/>
          <p:cNvSpPr txBox="1"/>
          <p:nvPr/>
        </p:nvSpPr>
        <p:spPr>
          <a:xfrm>
            <a:off x="582320" y="5553417"/>
            <a:ext cx="1078821" cy="646331"/>
          </a:xfrm>
          <a:prstGeom prst="rect">
            <a:avLst/>
          </a:prstGeom>
          <a:noFill/>
        </p:spPr>
        <p:txBody>
          <a:bodyPr wrap="none" rtlCol="0">
            <a:spAutoFit/>
          </a:bodyPr>
          <a:lstStyle/>
          <a:p>
            <a:pPr algn="ctr"/>
            <a:r>
              <a:rPr lang="en-US"/>
              <a:t>Actor</a:t>
            </a:r>
          </a:p>
          <a:p>
            <a:pPr algn="ctr"/>
            <a:r>
              <a:rPr lang="en-US" smtClean="0"/>
              <a:t>American</a:t>
            </a:r>
          </a:p>
        </p:txBody>
      </p:sp>
      <p:sp>
        <p:nvSpPr>
          <p:cNvPr id="105" name="TextBox 104"/>
          <p:cNvSpPr txBox="1"/>
          <p:nvPr/>
        </p:nvSpPr>
        <p:spPr>
          <a:xfrm>
            <a:off x="1638362" y="4907086"/>
            <a:ext cx="1297535" cy="646331"/>
          </a:xfrm>
          <a:prstGeom prst="rect">
            <a:avLst/>
          </a:prstGeom>
          <a:noFill/>
        </p:spPr>
        <p:txBody>
          <a:bodyPr wrap="none" rtlCol="0">
            <a:spAutoFit/>
          </a:bodyPr>
          <a:lstStyle/>
          <a:p>
            <a:pPr algn="ctr"/>
            <a:r>
              <a:rPr lang="en-US" smtClean="0"/>
              <a:t>Movie</a:t>
            </a:r>
            <a:endParaRPr lang="en-US"/>
          </a:p>
          <a:p>
            <a:pPr algn="ctr"/>
            <a:r>
              <a:rPr lang="en-US" smtClean="0"/>
              <a:t>Vietnamese</a:t>
            </a:r>
          </a:p>
        </p:txBody>
      </p:sp>
      <p:sp>
        <p:nvSpPr>
          <p:cNvPr id="106" name="TextBox 105"/>
          <p:cNvSpPr txBox="1"/>
          <p:nvPr/>
        </p:nvSpPr>
        <p:spPr>
          <a:xfrm>
            <a:off x="2926273" y="5553417"/>
            <a:ext cx="933910" cy="646331"/>
          </a:xfrm>
          <a:prstGeom prst="rect">
            <a:avLst/>
          </a:prstGeom>
          <a:noFill/>
        </p:spPr>
        <p:txBody>
          <a:bodyPr wrap="none" rtlCol="0">
            <a:spAutoFit/>
          </a:bodyPr>
          <a:lstStyle/>
          <a:p>
            <a:pPr algn="ctr"/>
            <a:r>
              <a:rPr lang="en-US" smtClean="0"/>
              <a:t>Country</a:t>
            </a:r>
          </a:p>
          <a:p>
            <a:pPr algn="ctr"/>
            <a:r>
              <a:rPr lang="en-US" smtClean="0"/>
              <a:t>China</a:t>
            </a:r>
          </a:p>
        </p:txBody>
      </p:sp>
      <p:cxnSp>
        <p:nvCxnSpPr>
          <p:cNvPr id="107" name="Straight Connector 106"/>
          <p:cNvCxnSpPr>
            <a:stCxn id="104" idx="0"/>
            <a:endCxn id="105" idx="1"/>
          </p:cNvCxnSpPr>
          <p:nvPr/>
        </p:nvCxnSpPr>
        <p:spPr>
          <a:xfrm flipV="1">
            <a:off x="1121731" y="5230252"/>
            <a:ext cx="516631" cy="32316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104" idx="3"/>
            <a:endCxn id="106" idx="1"/>
          </p:cNvCxnSpPr>
          <p:nvPr/>
        </p:nvCxnSpPr>
        <p:spPr>
          <a:xfrm>
            <a:off x="1661141" y="5876583"/>
            <a:ext cx="1265132"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106" idx="0"/>
            <a:endCxn id="105" idx="3"/>
          </p:cNvCxnSpPr>
          <p:nvPr/>
        </p:nvCxnSpPr>
        <p:spPr>
          <a:xfrm flipH="1" flipV="1">
            <a:off x="2935897" y="5230252"/>
            <a:ext cx="457331" cy="32316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152400" y="4812268"/>
            <a:ext cx="1374287" cy="369332"/>
          </a:xfrm>
          <a:prstGeom prst="rect">
            <a:avLst/>
          </a:prstGeom>
          <a:noFill/>
        </p:spPr>
        <p:txBody>
          <a:bodyPr wrap="square" rtlCol="0">
            <a:spAutoFit/>
          </a:bodyPr>
          <a:lstStyle/>
          <a:p>
            <a:pPr algn="ctr"/>
            <a:r>
              <a:rPr lang="en-US" b="1" smtClean="0"/>
              <a:t>Outlier</a:t>
            </a:r>
            <a:endParaRPr lang="en-US" b="1"/>
          </a:p>
        </p:txBody>
      </p:sp>
      <p:grpSp>
        <p:nvGrpSpPr>
          <p:cNvPr id="111" name="Group 110"/>
          <p:cNvGrpSpPr/>
          <p:nvPr/>
        </p:nvGrpSpPr>
        <p:grpSpPr>
          <a:xfrm>
            <a:off x="154920" y="1219200"/>
            <a:ext cx="3252423" cy="1981200"/>
            <a:chOff x="1197139" y="-386219"/>
            <a:chExt cx="3781250" cy="2411895"/>
          </a:xfrm>
        </p:grpSpPr>
        <p:sp>
          <p:nvSpPr>
            <p:cNvPr id="112" name="Oval 111"/>
            <p:cNvSpPr/>
            <p:nvPr/>
          </p:nvSpPr>
          <p:spPr>
            <a:xfrm>
              <a:off x="2403588" y="1720876"/>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t>C</a:t>
              </a:r>
              <a:endParaRPr lang="en-US" sz="1200"/>
            </a:p>
          </p:txBody>
        </p:sp>
        <p:sp>
          <p:nvSpPr>
            <p:cNvPr id="113" name="Oval 112"/>
            <p:cNvSpPr/>
            <p:nvPr/>
          </p:nvSpPr>
          <p:spPr>
            <a:xfrm>
              <a:off x="2405145" y="882676"/>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t>A</a:t>
              </a:r>
              <a:endParaRPr lang="en-US" sz="1200"/>
            </a:p>
          </p:txBody>
        </p:sp>
        <p:sp>
          <p:nvSpPr>
            <p:cNvPr id="114" name="Oval 113"/>
            <p:cNvSpPr/>
            <p:nvPr/>
          </p:nvSpPr>
          <p:spPr>
            <a:xfrm>
              <a:off x="1701789" y="1263676"/>
              <a:ext cx="304800" cy="304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t>B</a:t>
              </a:r>
              <a:endParaRPr lang="en-US" sz="1200"/>
            </a:p>
          </p:txBody>
        </p:sp>
        <p:cxnSp>
          <p:nvCxnSpPr>
            <p:cNvPr id="115" name="Straight Connector 114"/>
            <p:cNvCxnSpPr>
              <a:stCxn id="114" idx="5"/>
              <a:endCxn id="112" idx="1"/>
            </p:cNvCxnSpPr>
            <p:nvPr/>
          </p:nvCxnSpPr>
          <p:spPr>
            <a:xfrm>
              <a:off x="1961952" y="1523839"/>
              <a:ext cx="486273" cy="2416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a:stCxn id="114" idx="7"/>
              <a:endCxn id="113" idx="2"/>
            </p:cNvCxnSpPr>
            <p:nvPr/>
          </p:nvCxnSpPr>
          <p:spPr>
            <a:xfrm flipV="1">
              <a:off x="1961952" y="1035076"/>
              <a:ext cx="443193" cy="2732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Oval 116"/>
            <p:cNvSpPr/>
            <p:nvPr/>
          </p:nvSpPr>
          <p:spPr>
            <a:xfrm>
              <a:off x="3225789" y="882676"/>
              <a:ext cx="304800" cy="304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t>B</a:t>
              </a:r>
              <a:endParaRPr lang="en-US" sz="1200"/>
            </a:p>
          </p:txBody>
        </p:sp>
        <p:sp>
          <p:nvSpPr>
            <p:cNvPr id="118" name="Oval 117"/>
            <p:cNvSpPr/>
            <p:nvPr/>
          </p:nvSpPr>
          <p:spPr>
            <a:xfrm>
              <a:off x="2405145" y="120676"/>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t>A</a:t>
              </a:r>
              <a:endParaRPr lang="en-US" sz="1200"/>
            </a:p>
          </p:txBody>
        </p:sp>
        <p:sp>
          <p:nvSpPr>
            <p:cNvPr id="119" name="Oval 118"/>
            <p:cNvSpPr/>
            <p:nvPr/>
          </p:nvSpPr>
          <p:spPr>
            <a:xfrm>
              <a:off x="3227346" y="1720876"/>
              <a:ext cx="304800" cy="304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t>B</a:t>
              </a:r>
              <a:endParaRPr lang="en-US" sz="1200"/>
            </a:p>
          </p:txBody>
        </p:sp>
        <p:sp>
          <p:nvSpPr>
            <p:cNvPr id="120" name="Oval 119"/>
            <p:cNvSpPr/>
            <p:nvPr/>
          </p:nvSpPr>
          <p:spPr>
            <a:xfrm>
              <a:off x="3225789" y="120676"/>
              <a:ext cx="304800" cy="304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B</a:t>
              </a:r>
            </a:p>
          </p:txBody>
        </p:sp>
        <p:sp>
          <p:nvSpPr>
            <p:cNvPr id="121" name="Oval 120"/>
            <p:cNvSpPr/>
            <p:nvPr/>
          </p:nvSpPr>
          <p:spPr>
            <a:xfrm>
              <a:off x="3987789" y="1720876"/>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t>A</a:t>
              </a:r>
              <a:endParaRPr lang="en-US" sz="1200"/>
            </a:p>
          </p:txBody>
        </p:sp>
        <p:sp>
          <p:nvSpPr>
            <p:cNvPr id="122" name="Oval 121"/>
            <p:cNvSpPr/>
            <p:nvPr/>
          </p:nvSpPr>
          <p:spPr>
            <a:xfrm>
              <a:off x="3987789" y="895784"/>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t>C</a:t>
              </a:r>
              <a:endParaRPr lang="en-US" sz="1200"/>
            </a:p>
          </p:txBody>
        </p:sp>
        <p:sp>
          <p:nvSpPr>
            <p:cNvPr id="123" name="Oval 122"/>
            <p:cNvSpPr/>
            <p:nvPr/>
          </p:nvSpPr>
          <p:spPr>
            <a:xfrm>
              <a:off x="3987789" y="120676"/>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t>C</a:t>
              </a:r>
              <a:endParaRPr lang="en-US" sz="1200"/>
            </a:p>
          </p:txBody>
        </p:sp>
        <p:sp>
          <p:nvSpPr>
            <p:cNvPr id="124" name="Oval 123"/>
            <p:cNvSpPr/>
            <p:nvPr/>
          </p:nvSpPr>
          <p:spPr>
            <a:xfrm>
              <a:off x="4673589" y="501676"/>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t>A</a:t>
              </a:r>
              <a:endParaRPr lang="en-US" sz="1200"/>
            </a:p>
          </p:txBody>
        </p:sp>
        <p:sp>
          <p:nvSpPr>
            <p:cNvPr id="125" name="Oval 124"/>
            <p:cNvSpPr/>
            <p:nvPr/>
          </p:nvSpPr>
          <p:spPr>
            <a:xfrm>
              <a:off x="4673589" y="1308330"/>
              <a:ext cx="304800" cy="304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t>B</a:t>
              </a:r>
              <a:endParaRPr lang="en-US" sz="1200"/>
            </a:p>
          </p:txBody>
        </p:sp>
        <p:cxnSp>
          <p:nvCxnSpPr>
            <p:cNvPr id="126" name="Straight Connector 125"/>
            <p:cNvCxnSpPr>
              <a:stCxn id="113" idx="0"/>
              <a:endCxn id="118" idx="4"/>
            </p:cNvCxnSpPr>
            <p:nvPr/>
          </p:nvCxnSpPr>
          <p:spPr>
            <a:xfrm flipV="1">
              <a:off x="2557545" y="425476"/>
              <a:ext cx="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a:stCxn id="113" idx="4"/>
              <a:endCxn id="112" idx="0"/>
            </p:cNvCxnSpPr>
            <p:nvPr/>
          </p:nvCxnSpPr>
          <p:spPr>
            <a:xfrm flipH="1">
              <a:off x="2555988" y="1187476"/>
              <a:ext cx="1557"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a:stCxn id="120" idx="2"/>
              <a:endCxn id="118" idx="6"/>
            </p:cNvCxnSpPr>
            <p:nvPr/>
          </p:nvCxnSpPr>
          <p:spPr>
            <a:xfrm flipH="1">
              <a:off x="2709945" y="273076"/>
              <a:ext cx="5158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stCxn id="120" idx="6"/>
              <a:endCxn id="123" idx="2"/>
            </p:cNvCxnSpPr>
            <p:nvPr/>
          </p:nvCxnSpPr>
          <p:spPr>
            <a:xfrm>
              <a:off x="3530589" y="273076"/>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a:stCxn id="113" idx="6"/>
              <a:endCxn id="117" idx="2"/>
            </p:cNvCxnSpPr>
            <p:nvPr/>
          </p:nvCxnSpPr>
          <p:spPr>
            <a:xfrm>
              <a:off x="2709945" y="1035076"/>
              <a:ext cx="5158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a:stCxn id="112" idx="6"/>
              <a:endCxn id="119" idx="2"/>
            </p:cNvCxnSpPr>
            <p:nvPr/>
          </p:nvCxnSpPr>
          <p:spPr>
            <a:xfrm>
              <a:off x="2708388" y="1873276"/>
              <a:ext cx="5189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a:stCxn id="119" idx="7"/>
              <a:endCxn id="122" idx="3"/>
            </p:cNvCxnSpPr>
            <p:nvPr/>
          </p:nvCxnSpPr>
          <p:spPr>
            <a:xfrm flipV="1">
              <a:off x="3487509" y="1155947"/>
              <a:ext cx="544917" cy="6095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a:stCxn id="119" idx="6"/>
              <a:endCxn id="121" idx="2"/>
            </p:cNvCxnSpPr>
            <p:nvPr/>
          </p:nvCxnSpPr>
          <p:spPr>
            <a:xfrm>
              <a:off x="3532146" y="1873276"/>
              <a:ext cx="4556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a:stCxn id="122" idx="4"/>
              <a:endCxn id="121" idx="0"/>
            </p:cNvCxnSpPr>
            <p:nvPr/>
          </p:nvCxnSpPr>
          <p:spPr>
            <a:xfrm>
              <a:off x="4140189" y="1200584"/>
              <a:ext cx="0" cy="5202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a:stCxn id="123" idx="4"/>
              <a:endCxn id="122" idx="0"/>
            </p:cNvCxnSpPr>
            <p:nvPr/>
          </p:nvCxnSpPr>
          <p:spPr>
            <a:xfrm>
              <a:off x="4140189" y="425476"/>
              <a:ext cx="0" cy="4703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a:stCxn id="123" idx="5"/>
              <a:endCxn id="124" idx="1"/>
            </p:cNvCxnSpPr>
            <p:nvPr/>
          </p:nvCxnSpPr>
          <p:spPr>
            <a:xfrm>
              <a:off x="4247952" y="380839"/>
              <a:ext cx="470274" cy="165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a:stCxn id="122" idx="7"/>
              <a:endCxn id="124" idx="3"/>
            </p:cNvCxnSpPr>
            <p:nvPr/>
          </p:nvCxnSpPr>
          <p:spPr>
            <a:xfrm flipV="1">
              <a:off x="4247952" y="761839"/>
              <a:ext cx="470274" cy="1785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125" idx="0"/>
              <a:endCxn id="124" idx="4"/>
            </p:cNvCxnSpPr>
            <p:nvPr/>
          </p:nvCxnSpPr>
          <p:spPr>
            <a:xfrm flipV="1">
              <a:off x="4825989" y="806476"/>
              <a:ext cx="0" cy="5018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121" idx="7"/>
              <a:endCxn id="125" idx="3"/>
            </p:cNvCxnSpPr>
            <p:nvPr/>
          </p:nvCxnSpPr>
          <p:spPr>
            <a:xfrm flipV="1">
              <a:off x="4247952" y="1568493"/>
              <a:ext cx="470274" cy="197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122" idx="5"/>
              <a:endCxn id="125" idx="1"/>
            </p:cNvCxnSpPr>
            <p:nvPr/>
          </p:nvCxnSpPr>
          <p:spPr>
            <a:xfrm>
              <a:off x="4247952" y="1155947"/>
              <a:ext cx="470274" cy="197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a:stCxn id="120" idx="4"/>
              <a:endCxn id="117" idx="0"/>
            </p:cNvCxnSpPr>
            <p:nvPr/>
          </p:nvCxnSpPr>
          <p:spPr>
            <a:xfrm>
              <a:off x="3378189" y="425476"/>
              <a:ext cx="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a:stCxn id="119" idx="0"/>
              <a:endCxn id="117" idx="4"/>
            </p:cNvCxnSpPr>
            <p:nvPr/>
          </p:nvCxnSpPr>
          <p:spPr>
            <a:xfrm flipH="1" flipV="1">
              <a:off x="3378189" y="1187476"/>
              <a:ext cx="1557"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3" name="TextBox 142"/>
            <p:cNvSpPr txBox="1"/>
            <p:nvPr/>
          </p:nvSpPr>
          <p:spPr>
            <a:xfrm>
              <a:off x="1473190" y="1111276"/>
              <a:ext cx="339285" cy="369332"/>
            </a:xfrm>
            <a:prstGeom prst="rect">
              <a:avLst/>
            </a:prstGeom>
            <a:noFill/>
          </p:spPr>
          <p:txBody>
            <a:bodyPr wrap="none" rtlCol="0">
              <a:spAutoFit/>
            </a:bodyPr>
            <a:lstStyle/>
            <a:p>
              <a:r>
                <a:rPr lang="en-US" sz="1200" smtClean="0"/>
                <a:t>1</a:t>
              </a:r>
              <a:endParaRPr lang="en-US" sz="1200"/>
            </a:p>
          </p:txBody>
        </p:sp>
        <p:sp>
          <p:nvSpPr>
            <p:cNvPr id="144" name="TextBox 143"/>
            <p:cNvSpPr txBox="1"/>
            <p:nvPr/>
          </p:nvSpPr>
          <p:spPr>
            <a:xfrm>
              <a:off x="2238303" y="-107924"/>
              <a:ext cx="339285" cy="369332"/>
            </a:xfrm>
            <a:prstGeom prst="rect">
              <a:avLst/>
            </a:prstGeom>
            <a:noFill/>
          </p:spPr>
          <p:txBody>
            <a:bodyPr wrap="none" rtlCol="0">
              <a:spAutoFit/>
            </a:bodyPr>
            <a:lstStyle/>
            <a:p>
              <a:r>
                <a:rPr lang="en-US" sz="1200" smtClean="0"/>
                <a:t>2</a:t>
              </a:r>
              <a:endParaRPr lang="en-US" sz="1200"/>
            </a:p>
          </p:txBody>
        </p:sp>
        <p:sp>
          <p:nvSpPr>
            <p:cNvPr id="145" name="TextBox 144"/>
            <p:cNvSpPr txBox="1"/>
            <p:nvPr/>
          </p:nvSpPr>
          <p:spPr>
            <a:xfrm>
              <a:off x="2238303" y="665744"/>
              <a:ext cx="339285" cy="369332"/>
            </a:xfrm>
            <a:prstGeom prst="rect">
              <a:avLst/>
            </a:prstGeom>
            <a:noFill/>
          </p:spPr>
          <p:txBody>
            <a:bodyPr wrap="none" rtlCol="0">
              <a:spAutoFit/>
            </a:bodyPr>
            <a:lstStyle/>
            <a:p>
              <a:r>
                <a:rPr lang="en-US" sz="1200"/>
                <a:t>3</a:t>
              </a:r>
            </a:p>
          </p:txBody>
        </p:sp>
        <p:sp>
          <p:nvSpPr>
            <p:cNvPr id="146" name="TextBox 145"/>
            <p:cNvSpPr txBox="1"/>
            <p:nvPr/>
          </p:nvSpPr>
          <p:spPr>
            <a:xfrm>
              <a:off x="2254303" y="1465861"/>
              <a:ext cx="339285" cy="369332"/>
            </a:xfrm>
            <a:prstGeom prst="rect">
              <a:avLst/>
            </a:prstGeom>
            <a:noFill/>
          </p:spPr>
          <p:txBody>
            <a:bodyPr wrap="none" rtlCol="0">
              <a:spAutoFit/>
            </a:bodyPr>
            <a:lstStyle/>
            <a:p>
              <a:r>
                <a:rPr lang="en-US" sz="1200"/>
                <a:t>4</a:t>
              </a:r>
            </a:p>
          </p:txBody>
        </p:sp>
        <p:sp>
          <p:nvSpPr>
            <p:cNvPr id="147" name="TextBox 146"/>
            <p:cNvSpPr txBox="1"/>
            <p:nvPr/>
          </p:nvSpPr>
          <p:spPr>
            <a:xfrm>
              <a:off x="3076501" y="-107924"/>
              <a:ext cx="339285" cy="369332"/>
            </a:xfrm>
            <a:prstGeom prst="rect">
              <a:avLst/>
            </a:prstGeom>
            <a:noFill/>
          </p:spPr>
          <p:txBody>
            <a:bodyPr wrap="none" rtlCol="0">
              <a:spAutoFit/>
            </a:bodyPr>
            <a:lstStyle/>
            <a:p>
              <a:r>
                <a:rPr lang="en-US" sz="1200" smtClean="0"/>
                <a:t>5</a:t>
              </a:r>
              <a:endParaRPr lang="en-US" sz="1200"/>
            </a:p>
          </p:txBody>
        </p:sp>
        <p:sp>
          <p:nvSpPr>
            <p:cNvPr id="148" name="TextBox 147"/>
            <p:cNvSpPr txBox="1"/>
            <p:nvPr/>
          </p:nvSpPr>
          <p:spPr>
            <a:xfrm>
              <a:off x="3838502" y="-107924"/>
              <a:ext cx="339285" cy="369332"/>
            </a:xfrm>
            <a:prstGeom prst="rect">
              <a:avLst/>
            </a:prstGeom>
            <a:noFill/>
          </p:spPr>
          <p:txBody>
            <a:bodyPr wrap="none" rtlCol="0">
              <a:spAutoFit/>
            </a:bodyPr>
            <a:lstStyle/>
            <a:p>
              <a:r>
                <a:rPr lang="en-US" sz="1200"/>
                <a:t>8</a:t>
              </a:r>
            </a:p>
          </p:txBody>
        </p:sp>
        <p:sp>
          <p:nvSpPr>
            <p:cNvPr id="149" name="TextBox 148"/>
            <p:cNvSpPr txBox="1"/>
            <p:nvPr/>
          </p:nvSpPr>
          <p:spPr>
            <a:xfrm>
              <a:off x="3073390" y="665744"/>
              <a:ext cx="339285" cy="369332"/>
            </a:xfrm>
            <a:prstGeom prst="rect">
              <a:avLst/>
            </a:prstGeom>
            <a:noFill/>
          </p:spPr>
          <p:txBody>
            <a:bodyPr wrap="none" rtlCol="0">
              <a:spAutoFit/>
            </a:bodyPr>
            <a:lstStyle/>
            <a:p>
              <a:r>
                <a:rPr lang="en-US" sz="1200" smtClean="0"/>
                <a:t>6</a:t>
              </a:r>
              <a:endParaRPr lang="en-US" sz="1200"/>
            </a:p>
          </p:txBody>
        </p:sp>
        <p:sp>
          <p:nvSpPr>
            <p:cNvPr id="150" name="TextBox 149"/>
            <p:cNvSpPr txBox="1"/>
            <p:nvPr/>
          </p:nvSpPr>
          <p:spPr>
            <a:xfrm>
              <a:off x="3073390" y="1465861"/>
              <a:ext cx="339285" cy="369332"/>
            </a:xfrm>
            <a:prstGeom prst="rect">
              <a:avLst/>
            </a:prstGeom>
            <a:noFill/>
          </p:spPr>
          <p:txBody>
            <a:bodyPr wrap="none" rtlCol="0">
              <a:spAutoFit/>
            </a:bodyPr>
            <a:lstStyle/>
            <a:p>
              <a:r>
                <a:rPr lang="en-US" sz="1200"/>
                <a:t>7</a:t>
              </a:r>
            </a:p>
          </p:txBody>
        </p:sp>
        <p:sp>
          <p:nvSpPr>
            <p:cNvPr id="151" name="TextBox 150"/>
            <p:cNvSpPr txBox="1"/>
            <p:nvPr/>
          </p:nvSpPr>
          <p:spPr>
            <a:xfrm>
              <a:off x="3838502" y="654077"/>
              <a:ext cx="339285" cy="369332"/>
            </a:xfrm>
            <a:prstGeom prst="rect">
              <a:avLst/>
            </a:prstGeom>
            <a:noFill/>
          </p:spPr>
          <p:txBody>
            <a:bodyPr wrap="none" rtlCol="0">
              <a:spAutoFit/>
            </a:bodyPr>
            <a:lstStyle/>
            <a:p>
              <a:r>
                <a:rPr lang="en-US" sz="1200"/>
                <a:t>9</a:t>
              </a:r>
            </a:p>
          </p:txBody>
        </p:sp>
        <p:sp>
          <p:nvSpPr>
            <p:cNvPr id="152" name="TextBox 151"/>
            <p:cNvSpPr txBox="1"/>
            <p:nvPr/>
          </p:nvSpPr>
          <p:spPr>
            <a:xfrm>
              <a:off x="3823074" y="1463718"/>
              <a:ext cx="440532" cy="369332"/>
            </a:xfrm>
            <a:prstGeom prst="rect">
              <a:avLst/>
            </a:prstGeom>
            <a:noFill/>
          </p:spPr>
          <p:txBody>
            <a:bodyPr wrap="none" rtlCol="0">
              <a:spAutoFit/>
            </a:bodyPr>
            <a:lstStyle/>
            <a:p>
              <a:r>
                <a:rPr lang="en-US" sz="1200" smtClean="0"/>
                <a:t>10</a:t>
              </a:r>
              <a:endParaRPr lang="en-US" sz="1200"/>
            </a:p>
          </p:txBody>
        </p:sp>
        <p:sp>
          <p:nvSpPr>
            <p:cNvPr id="153" name="TextBox 152"/>
            <p:cNvSpPr txBox="1"/>
            <p:nvPr/>
          </p:nvSpPr>
          <p:spPr>
            <a:xfrm>
              <a:off x="4524303" y="196875"/>
              <a:ext cx="440532" cy="369332"/>
            </a:xfrm>
            <a:prstGeom prst="rect">
              <a:avLst/>
            </a:prstGeom>
            <a:noFill/>
          </p:spPr>
          <p:txBody>
            <a:bodyPr wrap="none" rtlCol="0">
              <a:spAutoFit/>
            </a:bodyPr>
            <a:lstStyle/>
            <a:p>
              <a:r>
                <a:rPr lang="en-US" sz="1200" smtClean="0"/>
                <a:t>11</a:t>
              </a:r>
              <a:endParaRPr lang="en-US" sz="1200"/>
            </a:p>
          </p:txBody>
        </p:sp>
        <p:sp>
          <p:nvSpPr>
            <p:cNvPr id="154" name="TextBox 153"/>
            <p:cNvSpPr txBox="1"/>
            <p:nvPr/>
          </p:nvSpPr>
          <p:spPr>
            <a:xfrm>
              <a:off x="1197139" y="-386219"/>
              <a:ext cx="1414506" cy="449621"/>
            </a:xfrm>
            <a:prstGeom prst="rect">
              <a:avLst/>
            </a:prstGeom>
            <a:noFill/>
          </p:spPr>
          <p:txBody>
            <a:bodyPr wrap="none" rtlCol="0">
              <a:spAutoFit/>
            </a:bodyPr>
            <a:lstStyle/>
            <a:p>
              <a:pPr algn="ctr"/>
              <a:r>
                <a:rPr lang="en-US" b="1" smtClean="0"/>
                <a:t>Network G</a:t>
              </a:r>
              <a:endParaRPr lang="en-US" b="1"/>
            </a:p>
          </p:txBody>
        </p:sp>
      </p:grpSp>
      <p:sp>
        <p:nvSpPr>
          <p:cNvPr id="5" name="Footer Placeholder 4"/>
          <p:cNvSpPr>
            <a:spLocks noGrp="1"/>
          </p:cNvSpPr>
          <p:nvPr>
            <p:ph type="ftr" sz="quarter" idx="3"/>
          </p:nvPr>
        </p:nvSpPr>
        <p:spPr/>
        <p:txBody>
          <a:bodyPr/>
          <a:lstStyle/>
          <a:p>
            <a:r>
              <a:rPr lang="en-US" smtClean="0"/>
              <a:t>gmanish@microsoft.com, jing@buffalo.edu, charu@us.ibm.com, hanj@cs.uiuc.edu</a:t>
            </a:r>
            <a:endParaRPr lang="en-US" dirty="0"/>
          </a:p>
        </p:txBody>
      </p:sp>
      <p:sp>
        <p:nvSpPr>
          <p:cNvPr id="6" name="Slide Number Placeholder 5"/>
          <p:cNvSpPr>
            <a:spLocks noGrp="1"/>
          </p:cNvSpPr>
          <p:nvPr>
            <p:ph type="sldNum" sz="quarter" idx="12"/>
          </p:nvPr>
        </p:nvSpPr>
        <p:spPr/>
        <p:txBody>
          <a:bodyPr/>
          <a:lstStyle/>
          <a:p>
            <a:fld id="{8D4A95AB-7B14-4CE2-8EF6-8DDF97F0F3DA}" type="slidenum">
              <a:rPr lang="en-US" smtClean="0"/>
              <a:pPr/>
              <a:t>53</a:t>
            </a:fld>
            <a:endParaRPr lang="en-US"/>
          </a:p>
        </p:txBody>
      </p:sp>
    </p:spTree>
    <p:extLst>
      <p:ext uri="{BB962C8B-B14F-4D97-AF65-F5344CB8AC3E}">
        <p14:creationId xmlns:p14="http://schemas.microsoft.com/office/powerpoint/2010/main" val="100981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50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0" grpId="0" animBg="1"/>
      <p:bldP spid="94" grpId="0" animBg="1"/>
      <p:bldP spid="95" grpId="0" animBg="1"/>
      <p:bldP spid="103" grpId="0"/>
      <p:bldP spid="104" grpId="0"/>
      <p:bldP spid="105" grpId="0"/>
      <p:bldP spid="106" grpId="0"/>
      <p:bldP spid="11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gnetic Disk 3"/>
          <p:cNvSpPr/>
          <p:nvPr/>
        </p:nvSpPr>
        <p:spPr>
          <a:xfrm>
            <a:off x="924560" y="1512332"/>
            <a:ext cx="2759951" cy="1992868"/>
          </a:xfrm>
          <a:prstGeom prst="flowChartMagneticDisk">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35552" y="194846"/>
            <a:ext cx="2644057" cy="338554"/>
          </a:xfrm>
          <a:prstGeom prst="rect">
            <a:avLst/>
          </a:prstGeom>
          <a:noFill/>
        </p:spPr>
        <p:txBody>
          <a:bodyPr wrap="none" rtlCol="0">
            <a:spAutoFit/>
          </a:bodyPr>
          <a:lstStyle/>
          <a:p>
            <a:r>
              <a:rPr lang="en-US" sz="1600" b="1" smtClean="0"/>
              <a:t>Q=&lt;(T</a:t>
            </a:r>
            <a:r>
              <a:rPr lang="en-US" sz="1600" b="1" baseline="-25000" smtClean="0"/>
              <a:t>1</a:t>
            </a:r>
            <a:r>
              <a:rPr lang="en-US" sz="1600" b="1" smtClean="0"/>
              <a:t>,P</a:t>
            </a:r>
            <a:r>
              <a:rPr lang="en-US" sz="1600" b="1" baseline="-25000" smtClean="0"/>
              <a:t>1</a:t>
            </a:r>
            <a:r>
              <a:rPr lang="en-US" sz="1600" b="1" smtClean="0"/>
              <a:t>), (T</a:t>
            </a:r>
            <a:r>
              <a:rPr lang="en-US" sz="1600" b="1" baseline="-25000" smtClean="0"/>
              <a:t>2</a:t>
            </a:r>
            <a:r>
              <a:rPr lang="en-US" sz="1600" b="1" smtClean="0"/>
              <a:t>,P</a:t>
            </a:r>
            <a:r>
              <a:rPr lang="en-US" sz="1600" b="1" baseline="-25000" smtClean="0"/>
              <a:t>2</a:t>
            </a:r>
            <a:r>
              <a:rPr lang="en-US" sz="1600" b="1" smtClean="0"/>
              <a:t>), …, (T</a:t>
            </a:r>
            <a:r>
              <a:rPr lang="en-US" sz="1600" b="1" baseline="-25000" smtClean="0"/>
              <a:t>L</a:t>
            </a:r>
            <a:r>
              <a:rPr lang="en-US" sz="1600" b="1" smtClean="0"/>
              <a:t>,P</a:t>
            </a:r>
            <a:r>
              <a:rPr lang="en-US" sz="1600" b="1" baseline="-25000" smtClean="0"/>
              <a:t>L</a:t>
            </a:r>
            <a:r>
              <a:rPr lang="en-US" sz="1600" b="1" smtClean="0"/>
              <a:t>)&gt;</a:t>
            </a:r>
            <a:endParaRPr lang="en-US" sz="1600" b="1"/>
          </a:p>
        </p:txBody>
      </p:sp>
      <p:graphicFrame>
        <p:nvGraphicFramePr>
          <p:cNvPr id="7" name="Table 6"/>
          <p:cNvGraphicFramePr>
            <a:graphicFrameLocks noGrp="1"/>
          </p:cNvGraphicFramePr>
          <p:nvPr>
            <p:extLst/>
          </p:nvPr>
        </p:nvGraphicFramePr>
        <p:xfrm>
          <a:off x="1076960" y="2259092"/>
          <a:ext cx="624840" cy="701040"/>
        </p:xfrm>
        <a:graphic>
          <a:graphicData uri="http://schemas.openxmlformats.org/drawingml/2006/table">
            <a:tbl>
              <a:tblPr firstRow="1" bandRow="1">
                <a:tableStyleId>{5C22544A-7EE6-4342-B048-85BDC9FD1C3A}</a:tableStyleId>
              </a:tblPr>
              <a:tblGrid>
                <a:gridCol w="208280"/>
                <a:gridCol w="208280"/>
                <a:gridCol w="208280"/>
              </a:tblGrid>
              <a:tr h="0">
                <a:tc>
                  <a:txBody>
                    <a:bodyPr/>
                    <a:lstStyle/>
                    <a:p>
                      <a:endParaRPr lang="en-US" sz="100"/>
                    </a:p>
                  </a:txBody>
                  <a:tcPr/>
                </a:tc>
                <a:tc>
                  <a:txBody>
                    <a:bodyPr/>
                    <a:lstStyle/>
                    <a:p>
                      <a:endParaRPr lang="en-US" sz="100"/>
                    </a:p>
                  </a:txBody>
                  <a:tcPr/>
                </a:tc>
                <a:tc>
                  <a:txBody>
                    <a:bodyPr/>
                    <a:lstStyle/>
                    <a:p>
                      <a:endParaRPr lang="en-US" sz="100"/>
                    </a:p>
                  </a:txBody>
                  <a:tcPr/>
                </a:tc>
              </a:tr>
              <a:tr h="0">
                <a:tc>
                  <a:txBody>
                    <a:bodyPr/>
                    <a:lstStyle/>
                    <a:p>
                      <a:endParaRPr lang="en-US" sz="100"/>
                    </a:p>
                  </a:txBody>
                  <a:tcPr/>
                </a:tc>
                <a:tc>
                  <a:txBody>
                    <a:bodyPr/>
                    <a:lstStyle/>
                    <a:p>
                      <a:endParaRPr lang="en-US" sz="100"/>
                    </a:p>
                  </a:txBody>
                  <a:tcPr/>
                </a:tc>
                <a:tc>
                  <a:txBody>
                    <a:bodyPr/>
                    <a:lstStyle/>
                    <a:p>
                      <a:endParaRPr lang="en-US" sz="100"/>
                    </a:p>
                  </a:txBody>
                  <a:tcPr/>
                </a:tc>
              </a:tr>
              <a:tr h="0">
                <a:tc>
                  <a:txBody>
                    <a:bodyPr/>
                    <a:lstStyle/>
                    <a:p>
                      <a:endParaRPr lang="en-US" sz="100"/>
                    </a:p>
                  </a:txBody>
                  <a:tcPr/>
                </a:tc>
                <a:tc>
                  <a:txBody>
                    <a:bodyPr/>
                    <a:lstStyle/>
                    <a:p>
                      <a:endParaRPr lang="en-US" sz="100"/>
                    </a:p>
                  </a:txBody>
                  <a:tcPr/>
                </a:tc>
                <a:tc>
                  <a:txBody>
                    <a:bodyPr/>
                    <a:lstStyle/>
                    <a:p>
                      <a:endParaRPr lang="en-US" sz="100"/>
                    </a:p>
                  </a:txBody>
                  <a:tcPr/>
                </a:tc>
              </a:tr>
              <a:tr h="0">
                <a:tc>
                  <a:txBody>
                    <a:bodyPr/>
                    <a:lstStyle/>
                    <a:p>
                      <a:endParaRPr lang="en-US" sz="100"/>
                    </a:p>
                  </a:txBody>
                  <a:tcPr/>
                </a:tc>
                <a:tc>
                  <a:txBody>
                    <a:bodyPr/>
                    <a:lstStyle/>
                    <a:p>
                      <a:endParaRPr lang="en-US" sz="100"/>
                    </a:p>
                  </a:txBody>
                  <a:tcPr/>
                </a:tc>
                <a:tc>
                  <a:txBody>
                    <a:bodyPr/>
                    <a:lstStyle/>
                    <a:p>
                      <a:endParaRPr lang="en-US" sz="100"/>
                    </a:p>
                  </a:txBody>
                  <a:tcPr/>
                </a:tc>
              </a:tr>
              <a:tr h="0">
                <a:tc>
                  <a:txBody>
                    <a:bodyPr/>
                    <a:lstStyle/>
                    <a:p>
                      <a:endParaRPr lang="en-US" sz="100"/>
                    </a:p>
                  </a:txBody>
                  <a:tcPr/>
                </a:tc>
                <a:tc>
                  <a:txBody>
                    <a:bodyPr/>
                    <a:lstStyle/>
                    <a:p>
                      <a:endParaRPr lang="en-US" sz="100"/>
                    </a:p>
                  </a:txBody>
                  <a:tcPr/>
                </a:tc>
                <a:tc>
                  <a:txBody>
                    <a:bodyPr/>
                    <a:lstStyle/>
                    <a:p>
                      <a:endParaRPr lang="en-US" sz="100"/>
                    </a:p>
                  </a:txBody>
                  <a:tcPr/>
                </a:tc>
              </a:tr>
              <a:tr h="0">
                <a:tc>
                  <a:txBody>
                    <a:bodyPr/>
                    <a:lstStyle/>
                    <a:p>
                      <a:endParaRPr lang="en-US" sz="100"/>
                    </a:p>
                  </a:txBody>
                  <a:tcPr/>
                </a:tc>
                <a:tc>
                  <a:txBody>
                    <a:bodyPr/>
                    <a:lstStyle/>
                    <a:p>
                      <a:endParaRPr lang="en-US" sz="100"/>
                    </a:p>
                  </a:txBody>
                  <a:tcPr/>
                </a:tc>
                <a:tc>
                  <a:txBody>
                    <a:bodyPr/>
                    <a:lstStyle/>
                    <a:p>
                      <a:endParaRPr lang="en-US" sz="100"/>
                    </a:p>
                  </a:txBody>
                  <a:tcPr/>
                </a:tc>
              </a:tr>
            </a:tbl>
          </a:graphicData>
        </a:graphic>
      </p:graphicFrame>
      <p:graphicFrame>
        <p:nvGraphicFramePr>
          <p:cNvPr id="8" name="Table 7"/>
          <p:cNvGraphicFramePr>
            <a:graphicFrameLocks noGrp="1"/>
          </p:cNvGraphicFramePr>
          <p:nvPr>
            <p:extLst/>
          </p:nvPr>
        </p:nvGraphicFramePr>
        <p:xfrm>
          <a:off x="2219960" y="2438400"/>
          <a:ext cx="624840" cy="701040"/>
        </p:xfrm>
        <a:graphic>
          <a:graphicData uri="http://schemas.openxmlformats.org/drawingml/2006/table">
            <a:tbl>
              <a:tblPr firstRow="1" bandRow="1">
                <a:tableStyleId>{5C22544A-7EE6-4342-B048-85BDC9FD1C3A}</a:tableStyleId>
              </a:tblPr>
              <a:tblGrid>
                <a:gridCol w="208280"/>
                <a:gridCol w="208280"/>
                <a:gridCol w="208280"/>
              </a:tblGrid>
              <a:tr h="0">
                <a:tc>
                  <a:txBody>
                    <a:bodyPr/>
                    <a:lstStyle/>
                    <a:p>
                      <a:endParaRPr lang="en-US" sz="100"/>
                    </a:p>
                  </a:txBody>
                  <a:tcPr/>
                </a:tc>
                <a:tc>
                  <a:txBody>
                    <a:bodyPr/>
                    <a:lstStyle/>
                    <a:p>
                      <a:endParaRPr lang="en-US" sz="100"/>
                    </a:p>
                  </a:txBody>
                  <a:tcPr/>
                </a:tc>
                <a:tc>
                  <a:txBody>
                    <a:bodyPr/>
                    <a:lstStyle/>
                    <a:p>
                      <a:endParaRPr lang="en-US" sz="100"/>
                    </a:p>
                  </a:txBody>
                  <a:tcPr/>
                </a:tc>
              </a:tr>
              <a:tr h="0">
                <a:tc>
                  <a:txBody>
                    <a:bodyPr/>
                    <a:lstStyle/>
                    <a:p>
                      <a:endParaRPr lang="en-US" sz="100"/>
                    </a:p>
                  </a:txBody>
                  <a:tcPr/>
                </a:tc>
                <a:tc>
                  <a:txBody>
                    <a:bodyPr/>
                    <a:lstStyle/>
                    <a:p>
                      <a:endParaRPr lang="en-US" sz="100"/>
                    </a:p>
                  </a:txBody>
                  <a:tcPr/>
                </a:tc>
                <a:tc>
                  <a:txBody>
                    <a:bodyPr/>
                    <a:lstStyle/>
                    <a:p>
                      <a:endParaRPr lang="en-US" sz="100"/>
                    </a:p>
                  </a:txBody>
                  <a:tcPr/>
                </a:tc>
              </a:tr>
              <a:tr h="0">
                <a:tc>
                  <a:txBody>
                    <a:bodyPr/>
                    <a:lstStyle/>
                    <a:p>
                      <a:endParaRPr lang="en-US" sz="100"/>
                    </a:p>
                  </a:txBody>
                  <a:tcPr/>
                </a:tc>
                <a:tc>
                  <a:txBody>
                    <a:bodyPr/>
                    <a:lstStyle/>
                    <a:p>
                      <a:endParaRPr lang="en-US" sz="100"/>
                    </a:p>
                  </a:txBody>
                  <a:tcPr/>
                </a:tc>
                <a:tc>
                  <a:txBody>
                    <a:bodyPr/>
                    <a:lstStyle/>
                    <a:p>
                      <a:endParaRPr lang="en-US" sz="100"/>
                    </a:p>
                  </a:txBody>
                  <a:tcPr/>
                </a:tc>
              </a:tr>
              <a:tr h="0">
                <a:tc>
                  <a:txBody>
                    <a:bodyPr/>
                    <a:lstStyle/>
                    <a:p>
                      <a:endParaRPr lang="en-US" sz="100"/>
                    </a:p>
                  </a:txBody>
                  <a:tcPr/>
                </a:tc>
                <a:tc>
                  <a:txBody>
                    <a:bodyPr/>
                    <a:lstStyle/>
                    <a:p>
                      <a:endParaRPr lang="en-US" sz="100"/>
                    </a:p>
                  </a:txBody>
                  <a:tcPr/>
                </a:tc>
                <a:tc>
                  <a:txBody>
                    <a:bodyPr/>
                    <a:lstStyle/>
                    <a:p>
                      <a:endParaRPr lang="en-US" sz="100"/>
                    </a:p>
                  </a:txBody>
                  <a:tcPr/>
                </a:tc>
              </a:tr>
              <a:tr h="0">
                <a:tc>
                  <a:txBody>
                    <a:bodyPr/>
                    <a:lstStyle/>
                    <a:p>
                      <a:endParaRPr lang="en-US" sz="100"/>
                    </a:p>
                  </a:txBody>
                  <a:tcPr/>
                </a:tc>
                <a:tc>
                  <a:txBody>
                    <a:bodyPr/>
                    <a:lstStyle/>
                    <a:p>
                      <a:endParaRPr lang="en-US" sz="100"/>
                    </a:p>
                  </a:txBody>
                  <a:tcPr/>
                </a:tc>
                <a:tc>
                  <a:txBody>
                    <a:bodyPr/>
                    <a:lstStyle/>
                    <a:p>
                      <a:endParaRPr lang="en-US" sz="100"/>
                    </a:p>
                  </a:txBody>
                  <a:tcPr/>
                </a:tc>
              </a:tr>
              <a:tr h="0">
                <a:tc>
                  <a:txBody>
                    <a:bodyPr/>
                    <a:lstStyle/>
                    <a:p>
                      <a:endParaRPr lang="en-US" sz="100"/>
                    </a:p>
                  </a:txBody>
                  <a:tcPr/>
                </a:tc>
                <a:tc>
                  <a:txBody>
                    <a:bodyPr/>
                    <a:lstStyle/>
                    <a:p>
                      <a:endParaRPr lang="en-US" sz="100"/>
                    </a:p>
                  </a:txBody>
                  <a:tcPr/>
                </a:tc>
                <a:tc>
                  <a:txBody>
                    <a:bodyPr/>
                    <a:lstStyle/>
                    <a:p>
                      <a:endParaRPr lang="en-US" sz="100"/>
                    </a:p>
                  </a:txBody>
                  <a:tcPr/>
                </a:tc>
              </a:tr>
            </a:tbl>
          </a:graphicData>
        </a:graphic>
      </p:graphicFrame>
      <p:graphicFrame>
        <p:nvGraphicFramePr>
          <p:cNvPr id="9" name="Table 8"/>
          <p:cNvGraphicFramePr>
            <a:graphicFrameLocks noGrp="1"/>
          </p:cNvGraphicFramePr>
          <p:nvPr>
            <p:extLst/>
          </p:nvPr>
        </p:nvGraphicFramePr>
        <p:xfrm>
          <a:off x="2895600" y="2590800"/>
          <a:ext cx="624840" cy="701040"/>
        </p:xfrm>
        <a:graphic>
          <a:graphicData uri="http://schemas.openxmlformats.org/drawingml/2006/table">
            <a:tbl>
              <a:tblPr firstRow="1" bandRow="1">
                <a:tableStyleId>{5C22544A-7EE6-4342-B048-85BDC9FD1C3A}</a:tableStyleId>
              </a:tblPr>
              <a:tblGrid>
                <a:gridCol w="208280"/>
                <a:gridCol w="208280"/>
                <a:gridCol w="208280"/>
              </a:tblGrid>
              <a:tr h="0">
                <a:tc>
                  <a:txBody>
                    <a:bodyPr/>
                    <a:lstStyle/>
                    <a:p>
                      <a:endParaRPr lang="en-US" sz="100"/>
                    </a:p>
                  </a:txBody>
                  <a:tcPr/>
                </a:tc>
                <a:tc>
                  <a:txBody>
                    <a:bodyPr/>
                    <a:lstStyle/>
                    <a:p>
                      <a:endParaRPr lang="en-US" sz="100"/>
                    </a:p>
                  </a:txBody>
                  <a:tcPr/>
                </a:tc>
                <a:tc>
                  <a:txBody>
                    <a:bodyPr/>
                    <a:lstStyle/>
                    <a:p>
                      <a:endParaRPr lang="en-US" sz="100"/>
                    </a:p>
                  </a:txBody>
                  <a:tcPr/>
                </a:tc>
              </a:tr>
              <a:tr h="0">
                <a:tc>
                  <a:txBody>
                    <a:bodyPr/>
                    <a:lstStyle/>
                    <a:p>
                      <a:endParaRPr lang="en-US" sz="100"/>
                    </a:p>
                  </a:txBody>
                  <a:tcPr/>
                </a:tc>
                <a:tc>
                  <a:txBody>
                    <a:bodyPr/>
                    <a:lstStyle/>
                    <a:p>
                      <a:endParaRPr lang="en-US" sz="100"/>
                    </a:p>
                  </a:txBody>
                  <a:tcPr/>
                </a:tc>
                <a:tc>
                  <a:txBody>
                    <a:bodyPr/>
                    <a:lstStyle/>
                    <a:p>
                      <a:endParaRPr lang="en-US" sz="100"/>
                    </a:p>
                  </a:txBody>
                  <a:tcPr/>
                </a:tc>
              </a:tr>
              <a:tr h="0">
                <a:tc>
                  <a:txBody>
                    <a:bodyPr/>
                    <a:lstStyle/>
                    <a:p>
                      <a:endParaRPr lang="en-US" sz="100"/>
                    </a:p>
                  </a:txBody>
                  <a:tcPr/>
                </a:tc>
                <a:tc>
                  <a:txBody>
                    <a:bodyPr/>
                    <a:lstStyle/>
                    <a:p>
                      <a:endParaRPr lang="en-US" sz="100"/>
                    </a:p>
                  </a:txBody>
                  <a:tcPr/>
                </a:tc>
                <a:tc>
                  <a:txBody>
                    <a:bodyPr/>
                    <a:lstStyle/>
                    <a:p>
                      <a:endParaRPr lang="en-US" sz="100"/>
                    </a:p>
                  </a:txBody>
                  <a:tcPr/>
                </a:tc>
              </a:tr>
              <a:tr h="0">
                <a:tc>
                  <a:txBody>
                    <a:bodyPr/>
                    <a:lstStyle/>
                    <a:p>
                      <a:endParaRPr lang="en-US" sz="100"/>
                    </a:p>
                  </a:txBody>
                  <a:tcPr/>
                </a:tc>
                <a:tc>
                  <a:txBody>
                    <a:bodyPr/>
                    <a:lstStyle/>
                    <a:p>
                      <a:endParaRPr lang="en-US" sz="100"/>
                    </a:p>
                  </a:txBody>
                  <a:tcPr/>
                </a:tc>
                <a:tc>
                  <a:txBody>
                    <a:bodyPr/>
                    <a:lstStyle/>
                    <a:p>
                      <a:endParaRPr lang="en-US" sz="100"/>
                    </a:p>
                  </a:txBody>
                  <a:tcPr/>
                </a:tc>
              </a:tr>
              <a:tr h="0">
                <a:tc>
                  <a:txBody>
                    <a:bodyPr/>
                    <a:lstStyle/>
                    <a:p>
                      <a:endParaRPr lang="en-US" sz="100"/>
                    </a:p>
                  </a:txBody>
                  <a:tcPr/>
                </a:tc>
                <a:tc>
                  <a:txBody>
                    <a:bodyPr/>
                    <a:lstStyle/>
                    <a:p>
                      <a:endParaRPr lang="en-US" sz="100"/>
                    </a:p>
                  </a:txBody>
                  <a:tcPr/>
                </a:tc>
                <a:tc>
                  <a:txBody>
                    <a:bodyPr/>
                    <a:lstStyle/>
                    <a:p>
                      <a:endParaRPr lang="en-US" sz="100"/>
                    </a:p>
                  </a:txBody>
                  <a:tcPr/>
                </a:tc>
              </a:tr>
              <a:tr h="0">
                <a:tc>
                  <a:txBody>
                    <a:bodyPr/>
                    <a:lstStyle/>
                    <a:p>
                      <a:endParaRPr lang="en-US" sz="100"/>
                    </a:p>
                  </a:txBody>
                  <a:tcPr/>
                </a:tc>
                <a:tc>
                  <a:txBody>
                    <a:bodyPr/>
                    <a:lstStyle/>
                    <a:p>
                      <a:endParaRPr lang="en-US" sz="100"/>
                    </a:p>
                  </a:txBody>
                  <a:tcPr/>
                </a:tc>
                <a:tc>
                  <a:txBody>
                    <a:bodyPr/>
                    <a:lstStyle/>
                    <a:p>
                      <a:endParaRPr lang="en-US" sz="100"/>
                    </a:p>
                  </a:txBody>
                  <a:tcPr/>
                </a:tc>
              </a:tr>
            </a:tbl>
          </a:graphicData>
        </a:graphic>
      </p:graphicFrame>
      <p:graphicFrame>
        <p:nvGraphicFramePr>
          <p:cNvPr id="10" name="Table 9"/>
          <p:cNvGraphicFramePr>
            <a:graphicFrameLocks noGrp="1"/>
          </p:cNvGraphicFramePr>
          <p:nvPr>
            <p:extLst/>
          </p:nvPr>
        </p:nvGraphicFramePr>
        <p:xfrm>
          <a:off x="1447800" y="2667000"/>
          <a:ext cx="624840" cy="701040"/>
        </p:xfrm>
        <a:graphic>
          <a:graphicData uri="http://schemas.openxmlformats.org/drawingml/2006/table">
            <a:tbl>
              <a:tblPr firstRow="1" bandRow="1">
                <a:tableStyleId>{5C22544A-7EE6-4342-B048-85BDC9FD1C3A}</a:tableStyleId>
              </a:tblPr>
              <a:tblGrid>
                <a:gridCol w="208280"/>
                <a:gridCol w="208280"/>
                <a:gridCol w="208280"/>
              </a:tblGrid>
              <a:tr h="0">
                <a:tc>
                  <a:txBody>
                    <a:bodyPr/>
                    <a:lstStyle/>
                    <a:p>
                      <a:endParaRPr lang="en-US" sz="100"/>
                    </a:p>
                  </a:txBody>
                  <a:tcPr/>
                </a:tc>
                <a:tc>
                  <a:txBody>
                    <a:bodyPr/>
                    <a:lstStyle/>
                    <a:p>
                      <a:endParaRPr lang="en-US" sz="100"/>
                    </a:p>
                  </a:txBody>
                  <a:tcPr/>
                </a:tc>
                <a:tc>
                  <a:txBody>
                    <a:bodyPr/>
                    <a:lstStyle/>
                    <a:p>
                      <a:endParaRPr lang="en-US" sz="100"/>
                    </a:p>
                  </a:txBody>
                  <a:tcPr/>
                </a:tc>
              </a:tr>
              <a:tr h="0">
                <a:tc>
                  <a:txBody>
                    <a:bodyPr/>
                    <a:lstStyle/>
                    <a:p>
                      <a:endParaRPr lang="en-US" sz="100"/>
                    </a:p>
                  </a:txBody>
                  <a:tcPr/>
                </a:tc>
                <a:tc>
                  <a:txBody>
                    <a:bodyPr/>
                    <a:lstStyle/>
                    <a:p>
                      <a:endParaRPr lang="en-US" sz="100"/>
                    </a:p>
                  </a:txBody>
                  <a:tcPr/>
                </a:tc>
                <a:tc>
                  <a:txBody>
                    <a:bodyPr/>
                    <a:lstStyle/>
                    <a:p>
                      <a:endParaRPr lang="en-US" sz="100"/>
                    </a:p>
                  </a:txBody>
                  <a:tcPr/>
                </a:tc>
              </a:tr>
              <a:tr h="0">
                <a:tc>
                  <a:txBody>
                    <a:bodyPr/>
                    <a:lstStyle/>
                    <a:p>
                      <a:endParaRPr lang="en-US" sz="100"/>
                    </a:p>
                  </a:txBody>
                  <a:tcPr/>
                </a:tc>
                <a:tc>
                  <a:txBody>
                    <a:bodyPr/>
                    <a:lstStyle/>
                    <a:p>
                      <a:endParaRPr lang="en-US" sz="100"/>
                    </a:p>
                  </a:txBody>
                  <a:tcPr/>
                </a:tc>
                <a:tc>
                  <a:txBody>
                    <a:bodyPr/>
                    <a:lstStyle/>
                    <a:p>
                      <a:endParaRPr lang="en-US" sz="100"/>
                    </a:p>
                  </a:txBody>
                  <a:tcPr/>
                </a:tc>
              </a:tr>
              <a:tr h="0">
                <a:tc>
                  <a:txBody>
                    <a:bodyPr/>
                    <a:lstStyle/>
                    <a:p>
                      <a:endParaRPr lang="en-US" sz="100"/>
                    </a:p>
                  </a:txBody>
                  <a:tcPr/>
                </a:tc>
                <a:tc>
                  <a:txBody>
                    <a:bodyPr/>
                    <a:lstStyle/>
                    <a:p>
                      <a:endParaRPr lang="en-US" sz="100"/>
                    </a:p>
                  </a:txBody>
                  <a:tcPr/>
                </a:tc>
                <a:tc>
                  <a:txBody>
                    <a:bodyPr/>
                    <a:lstStyle/>
                    <a:p>
                      <a:endParaRPr lang="en-US" sz="100"/>
                    </a:p>
                  </a:txBody>
                  <a:tcPr/>
                </a:tc>
              </a:tr>
              <a:tr h="0">
                <a:tc>
                  <a:txBody>
                    <a:bodyPr/>
                    <a:lstStyle/>
                    <a:p>
                      <a:endParaRPr lang="en-US" sz="100"/>
                    </a:p>
                  </a:txBody>
                  <a:tcPr/>
                </a:tc>
                <a:tc>
                  <a:txBody>
                    <a:bodyPr/>
                    <a:lstStyle/>
                    <a:p>
                      <a:endParaRPr lang="en-US" sz="100"/>
                    </a:p>
                  </a:txBody>
                  <a:tcPr/>
                </a:tc>
                <a:tc>
                  <a:txBody>
                    <a:bodyPr/>
                    <a:lstStyle/>
                    <a:p>
                      <a:endParaRPr lang="en-US" sz="100"/>
                    </a:p>
                  </a:txBody>
                  <a:tcPr/>
                </a:tc>
              </a:tr>
              <a:tr h="0">
                <a:tc>
                  <a:txBody>
                    <a:bodyPr/>
                    <a:lstStyle/>
                    <a:p>
                      <a:endParaRPr lang="en-US" sz="100"/>
                    </a:p>
                  </a:txBody>
                  <a:tcPr/>
                </a:tc>
                <a:tc>
                  <a:txBody>
                    <a:bodyPr/>
                    <a:lstStyle/>
                    <a:p>
                      <a:endParaRPr lang="en-US" sz="100"/>
                    </a:p>
                  </a:txBody>
                  <a:tcPr/>
                </a:tc>
                <a:tc>
                  <a:txBody>
                    <a:bodyPr/>
                    <a:lstStyle/>
                    <a:p>
                      <a:endParaRPr lang="en-US" sz="100"/>
                    </a:p>
                  </a:txBody>
                  <a:tcPr/>
                </a:tc>
              </a:tr>
            </a:tbl>
          </a:graphicData>
        </a:graphic>
      </p:graphicFrame>
      <p:cxnSp>
        <p:nvCxnSpPr>
          <p:cNvPr id="11" name="Straight Arrow Connector 10"/>
          <p:cNvCxnSpPr/>
          <p:nvPr/>
        </p:nvCxnSpPr>
        <p:spPr>
          <a:xfrm>
            <a:off x="1229360" y="1207532"/>
            <a:ext cx="0" cy="284202"/>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219960" y="1219200"/>
            <a:ext cx="0" cy="272534"/>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439160" y="1219200"/>
            <a:ext cx="0" cy="272534"/>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753360" y="914400"/>
            <a:ext cx="550151" cy="707886"/>
          </a:xfrm>
          <a:prstGeom prst="rect">
            <a:avLst/>
          </a:prstGeom>
          <a:noFill/>
        </p:spPr>
        <p:txBody>
          <a:bodyPr wrap="none" rtlCol="0">
            <a:spAutoFit/>
          </a:bodyPr>
          <a:lstStyle/>
          <a:p>
            <a:r>
              <a:rPr lang="en-US" sz="4000" b="1" smtClean="0"/>
              <a:t>…</a:t>
            </a:r>
            <a:endParaRPr lang="en-US" sz="4000" b="1"/>
          </a:p>
        </p:txBody>
      </p:sp>
      <p:graphicFrame>
        <p:nvGraphicFramePr>
          <p:cNvPr id="15" name="Table 14"/>
          <p:cNvGraphicFramePr>
            <a:graphicFrameLocks noGrp="1"/>
          </p:cNvGraphicFramePr>
          <p:nvPr>
            <p:extLst/>
          </p:nvPr>
        </p:nvGraphicFramePr>
        <p:xfrm>
          <a:off x="4429760" y="1752600"/>
          <a:ext cx="1666240" cy="225286"/>
        </p:xfrm>
        <a:graphic>
          <a:graphicData uri="http://schemas.openxmlformats.org/drawingml/2006/table">
            <a:tbl>
              <a:tblPr firstRow="1" bandRow="1">
                <a:tableStyleId>{5940675A-B579-460E-94D1-54222C63F5DA}</a:tableStyleId>
              </a:tblPr>
              <a:tblGrid>
                <a:gridCol w="208280"/>
                <a:gridCol w="208280"/>
                <a:gridCol w="208280"/>
                <a:gridCol w="208280"/>
                <a:gridCol w="208280"/>
                <a:gridCol w="208280"/>
                <a:gridCol w="208280"/>
                <a:gridCol w="208280"/>
              </a:tblGrid>
              <a:tr h="225286">
                <a:tc>
                  <a:txBody>
                    <a:bodyPr/>
                    <a:lstStyle/>
                    <a:p>
                      <a:endParaRPr lang="en-US" sz="100"/>
                    </a:p>
                  </a:txBody>
                  <a:tcPr/>
                </a:tc>
                <a:tc>
                  <a:txBody>
                    <a:bodyPr/>
                    <a:lstStyle/>
                    <a:p>
                      <a:endParaRPr lang="en-US" sz="100"/>
                    </a:p>
                  </a:txBody>
                  <a:tcPr/>
                </a:tc>
                <a:tc>
                  <a:txBody>
                    <a:bodyPr/>
                    <a:lstStyle/>
                    <a:p>
                      <a:endParaRPr lang="en-US" sz="100"/>
                    </a:p>
                  </a:txBody>
                  <a:tcPr/>
                </a:tc>
                <a:tc>
                  <a:txBody>
                    <a:bodyPr/>
                    <a:lstStyle/>
                    <a:p>
                      <a:endParaRPr lang="en-US" sz="100"/>
                    </a:p>
                  </a:txBody>
                  <a:tcPr/>
                </a:tc>
                <a:tc>
                  <a:txBody>
                    <a:bodyPr/>
                    <a:lstStyle/>
                    <a:p>
                      <a:endParaRPr lang="en-US" sz="100"/>
                    </a:p>
                  </a:txBody>
                  <a:tcPr/>
                </a:tc>
                <a:tc>
                  <a:txBody>
                    <a:bodyPr/>
                    <a:lstStyle/>
                    <a:p>
                      <a:endParaRPr lang="en-US" sz="100"/>
                    </a:p>
                  </a:txBody>
                  <a:tcPr/>
                </a:tc>
                <a:tc>
                  <a:txBody>
                    <a:bodyPr/>
                    <a:lstStyle/>
                    <a:p>
                      <a:endParaRPr lang="en-US" sz="100"/>
                    </a:p>
                  </a:txBody>
                  <a:tcPr/>
                </a:tc>
                <a:tc>
                  <a:txBody>
                    <a:bodyPr/>
                    <a:lstStyle/>
                    <a:p>
                      <a:endParaRPr lang="en-US" sz="100"/>
                    </a:p>
                  </a:txBody>
                  <a:tcPr/>
                </a:tc>
              </a:tr>
            </a:tbl>
          </a:graphicData>
        </a:graphic>
      </p:graphicFrame>
      <p:graphicFrame>
        <p:nvGraphicFramePr>
          <p:cNvPr id="16" name="Table 15"/>
          <p:cNvGraphicFramePr>
            <a:graphicFrameLocks noGrp="1"/>
          </p:cNvGraphicFramePr>
          <p:nvPr>
            <p:extLst/>
          </p:nvPr>
        </p:nvGraphicFramePr>
        <p:xfrm>
          <a:off x="4429760" y="2365514"/>
          <a:ext cx="1249680" cy="225286"/>
        </p:xfrm>
        <a:graphic>
          <a:graphicData uri="http://schemas.openxmlformats.org/drawingml/2006/table">
            <a:tbl>
              <a:tblPr firstRow="1" bandRow="1">
                <a:tableStyleId>{5940675A-B579-460E-94D1-54222C63F5DA}</a:tableStyleId>
              </a:tblPr>
              <a:tblGrid>
                <a:gridCol w="208280"/>
                <a:gridCol w="208280"/>
                <a:gridCol w="208280"/>
                <a:gridCol w="208280"/>
                <a:gridCol w="208280"/>
                <a:gridCol w="208280"/>
              </a:tblGrid>
              <a:tr h="225286">
                <a:tc>
                  <a:txBody>
                    <a:bodyPr/>
                    <a:lstStyle/>
                    <a:p>
                      <a:endParaRPr lang="en-US" sz="100"/>
                    </a:p>
                  </a:txBody>
                  <a:tcPr/>
                </a:tc>
                <a:tc>
                  <a:txBody>
                    <a:bodyPr/>
                    <a:lstStyle/>
                    <a:p>
                      <a:endParaRPr lang="en-US" sz="100"/>
                    </a:p>
                  </a:txBody>
                  <a:tcPr/>
                </a:tc>
                <a:tc>
                  <a:txBody>
                    <a:bodyPr/>
                    <a:lstStyle/>
                    <a:p>
                      <a:endParaRPr lang="en-US" sz="100"/>
                    </a:p>
                  </a:txBody>
                  <a:tcPr/>
                </a:tc>
                <a:tc>
                  <a:txBody>
                    <a:bodyPr/>
                    <a:lstStyle/>
                    <a:p>
                      <a:endParaRPr lang="en-US" sz="100"/>
                    </a:p>
                  </a:txBody>
                  <a:tcPr/>
                </a:tc>
                <a:tc>
                  <a:txBody>
                    <a:bodyPr/>
                    <a:lstStyle/>
                    <a:p>
                      <a:endParaRPr lang="en-US" sz="100"/>
                    </a:p>
                  </a:txBody>
                  <a:tcPr/>
                </a:tc>
                <a:tc>
                  <a:txBody>
                    <a:bodyPr/>
                    <a:lstStyle/>
                    <a:p>
                      <a:endParaRPr lang="en-US" sz="100"/>
                    </a:p>
                  </a:txBody>
                  <a:tcPr/>
                </a:tc>
              </a:tr>
            </a:tbl>
          </a:graphicData>
        </a:graphic>
      </p:graphicFrame>
      <p:graphicFrame>
        <p:nvGraphicFramePr>
          <p:cNvPr id="17" name="Table 16"/>
          <p:cNvGraphicFramePr>
            <a:graphicFrameLocks noGrp="1"/>
          </p:cNvGraphicFramePr>
          <p:nvPr>
            <p:extLst/>
          </p:nvPr>
        </p:nvGraphicFramePr>
        <p:xfrm>
          <a:off x="4429760" y="3115846"/>
          <a:ext cx="2082800" cy="225286"/>
        </p:xfrm>
        <a:graphic>
          <a:graphicData uri="http://schemas.openxmlformats.org/drawingml/2006/table">
            <a:tbl>
              <a:tblPr firstRow="1" bandRow="1">
                <a:tableStyleId>{5940675A-B579-460E-94D1-54222C63F5DA}</a:tableStyleId>
              </a:tblPr>
              <a:tblGrid>
                <a:gridCol w="208280"/>
                <a:gridCol w="208280"/>
                <a:gridCol w="208280"/>
                <a:gridCol w="208280"/>
                <a:gridCol w="208280"/>
                <a:gridCol w="208280"/>
                <a:gridCol w="208280"/>
                <a:gridCol w="208280"/>
                <a:gridCol w="208280"/>
                <a:gridCol w="208280"/>
              </a:tblGrid>
              <a:tr h="225286">
                <a:tc>
                  <a:txBody>
                    <a:bodyPr/>
                    <a:lstStyle/>
                    <a:p>
                      <a:endParaRPr lang="en-US" sz="100"/>
                    </a:p>
                  </a:txBody>
                  <a:tcPr/>
                </a:tc>
                <a:tc>
                  <a:txBody>
                    <a:bodyPr/>
                    <a:lstStyle/>
                    <a:p>
                      <a:endParaRPr lang="en-US" sz="100"/>
                    </a:p>
                  </a:txBody>
                  <a:tcPr/>
                </a:tc>
                <a:tc>
                  <a:txBody>
                    <a:bodyPr/>
                    <a:lstStyle/>
                    <a:p>
                      <a:endParaRPr lang="en-US" sz="100"/>
                    </a:p>
                  </a:txBody>
                  <a:tcPr/>
                </a:tc>
                <a:tc>
                  <a:txBody>
                    <a:bodyPr/>
                    <a:lstStyle/>
                    <a:p>
                      <a:endParaRPr lang="en-US" sz="100"/>
                    </a:p>
                  </a:txBody>
                  <a:tcPr/>
                </a:tc>
                <a:tc>
                  <a:txBody>
                    <a:bodyPr/>
                    <a:lstStyle/>
                    <a:p>
                      <a:endParaRPr lang="en-US" sz="100"/>
                    </a:p>
                  </a:txBody>
                  <a:tcPr/>
                </a:tc>
                <a:tc>
                  <a:txBody>
                    <a:bodyPr/>
                    <a:lstStyle/>
                    <a:p>
                      <a:endParaRPr lang="en-US" sz="100"/>
                    </a:p>
                  </a:txBody>
                  <a:tcPr/>
                </a:tc>
                <a:tc>
                  <a:txBody>
                    <a:bodyPr/>
                    <a:lstStyle/>
                    <a:p>
                      <a:endParaRPr lang="en-US" sz="100"/>
                    </a:p>
                  </a:txBody>
                  <a:tcPr/>
                </a:tc>
                <a:tc>
                  <a:txBody>
                    <a:bodyPr/>
                    <a:lstStyle/>
                    <a:p>
                      <a:endParaRPr lang="en-US" sz="100"/>
                    </a:p>
                  </a:txBody>
                  <a:tcPr/>
                </a:tc>
                <a:tc>
                  <a:txBody>
                    <a:bodyPr/>
                    <a:lstStyle/>
                    <a:p>
                      <a:endParaRPr lang="en-US" sz="100"/>
                    </a:p>
                  </a:txBody>
                  <a:tcPr/>
                </a:tc>
                <a:tc>
                  <a:txBody>
                    <a:bodyPr/>
                    <a:lstStyle/>
                    <a:p>
                      <a:endParaRPr lang="en-US" sz="100"/>
                    </a:p>
                  </a:txBody>
                  <a:tcPr/>
                </a:tc>
              </a:tr>
            </a:tbl>
          </a:graphicData>
        </a:graphic>
      </p:graphicFrame>
      <p:sp>
        <p:nvSpPr>
          <p:cNvPr id="18" name="TextBox 17"/>
          <p:cNvSpPr txBox="1"/>
          <p:nvPr/>
        </p:nvSpPr>
        <p:spPr>
          <a:xfrm>
            <a:off x="5115560" y="2570202"/>
            <a:ext cx="301686" cy="553998"/>
          </a:xfrm>
          <a:prstGeom prst="rect">
            <a:avLst/>
          </a:prstGeom>
          <a:noFill/>
        </p:spPr>
        <p:txBody>
          <a:bodyPr wrap="none" rtlCol="0">
            <a:spAutoFit/>
          </a:bodyPr>
          <a:lstStyle/>
          <a:p>
            <a:r>
              <a:rPr lang="en-US" sz="3000" b="1" smtClean="0">
                <a:latin typeface="Cambria Math"/>
                <a:ea typeface="Cambria Math"/>
              </a:rPr>
              <a:t>⋮</a:t>
            </a:r>
            <a:endParaRPr lang="en-US" sz="3000" b="1"/>
          </a:p>
        </p:txBody>
      </p:sp>
      <p:sp>
        <p:nvSpPr>
          <p:cNvPr id="19" name="TextBox 18"/>
          <p:cNvSpPr txBox="1"/>
          <p:nvPr/>
        </p:nvSpPr>
        <p:spPr>
          <a:xfrm>
            <a:off x="4124960" y="1383268"/>
            <a:ext cx="389850" cy="369332"/>
          </a:xfrm>
          <a:prstGeom prst="rect">
            <a:avLst/>
          </a:prstGeom>
          <a:noFill/>
        </p:spPr>
        <p:txBody>
          <a:bodyPr wrap="none" rtlCol="0">
            <a:spAutoFit/>
          </a:bodyPr>
          <a:lstStyle/>
          <a:p>
            <a:r>
              <a:rPr lang="en-US" b="1" smtClean="0">
                <a:latin typeface="Cambria Math"/>
                <a:ea typeface="Cambria Math"/>
              </a:rPr>
              <a:t>L</a:t>
            </a:r>
            <a:r>
              <a:rPr lang="en-US" b="1" baseline="-25000" smtClean="0">
                <a:latin typeface="Cambria Math"/>
                <a:ea typeface="Cambria Math"/>
              </a:rPr>
              <a:t>1</a:t>
            </a:r>
            <a:endParaRPr lang="en-US" b="1" baseline="-25000"/>
          </a:p>
        </p:txBody>
      </p:sp>
      <p:sp>
        <p:nvSpPr>
          <p:cNvPr id="20" name="TextBox 19"/>
          <p:cNvSpPr txBox="1"/>
          <p:nvPr/>
        </p:nvSpPr>
        <p:spPr>
          <a:xfrm>
            <a:off x="4124960" y="1992868"/>
            <a:ext cx="389850" cy="369332"/>
          </a:xfrm>
          <a:prstGeom prst="rect">
            <a:avLst/>
          </a:prstGeom>
          <a:noFill/>
        </p:spPr>
        <p:txBody>
          <a:bodyPr wrap="none" rtlCol="0">
            <a:spAutoFit/>
          </a:bodyPr>
          <a:lstStyle/>
          <a:p>
            <a:r>
              <a:rPr lang="en-US" b="1" smtClean="0">
                <a:latin typeface="Cambria Math"/>
                <a:ea typeface="Cambria Math"/>
              </a:rPr>
              <a:t>L</a:t>
            </a:r>
            <a:r>
              <a:rPr lang="en-US" b="1" baseline="-25000" smtClean="0">
                <a:latin typeface="Cambria Math"/>
                <a:ea typeface="Cambria Math"/>
              </a:rPr>
              <a:t>2</a:t>
            </a:r>
            <a:endParaRPr lang="en-US" b="1" baseline="-25000"/>
          </a:p>
        </p:txBody>
      </p:sp>
      <p:sp>
        <p:nvSpPr>
          <p:cNvPr id="21" name="TextBox 20"/>
          <p:cNvSpPr txBox="1"/>
          <p:nvPr/>
        </p:nvSpPr>
        <p:spPr>
          <a:xfrm>
            <a:off x="4124960" y="2743200"/>
            <a:ext cx="388248" cy="369332"/>
          </a:xfrm>
          <a:prstGeom prst="rect">
            <a:avLst/>
          </a:prstGeom>
          <a:noFill/>
        </p:spPr>
        <p:txBody>
          <a:bodyPr wrap="none" rtlCol="0">
            <a:spAutoFit/>
          </a:bodyPr>
          <a:lstStyle/>
          <a:p>
            <a:r>
              <a:rPr lang="en-US" b="1" smtClean="0">
                <a:latin typeface="Cambria Math"/>
                <a:ea typeface="Cambria Math"/>
              </a:rPr>
              <a:t>L</a:t>
            </a:r>
            <a:r>
              <a:rPr lang="en-US" b="1" baseline="-25000" smtClean="0">
                <a:latin typeface="Cambria Math"/>
                <a:ea typeface="Cambria Math"/>
              </a:rPr>
              <a:t>L</a:t>
            </a:r>
            <a:endParaRPr lang="en-US" b="1" baseline="-25000"/>
          </a:p>
        </p:txBody>
      </p:sp>
      <p:sp>
        <p:nvSpPr>
          <p:cNvPr id="22" name="Rectangle 21"/>
          <p:cNvSpPr/>
          <p:nvPr/>
        </p:nvSpPr>
        <p:spPr>
          <a:xfrm>
            <a:off x="6858000" y="2133600"/>
            <a:ext cx="1676400" cy="773668"/>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mtClean="0">
                <a:solidFill>
                  <a:schemeClr val="tx1"/>
                </a:solidFill>
              </a:rPr>
              <a:t>Candidate Computation by Matching</a:t>
            </a:r>
            <a:endParaRPr lang="en-US" sz="1600" b="1">
              <a:solidFill>
                <a:schemeClr val="tx1"/>
              </a:solidFill>
            </a:endParaRPr>
          </a:p>
        </p:txBody>
      </p:sp>
      <p:sp>
        <p:nvSpPr>
          <p:cNvPr id="23" name="TextBox 22"/>
          <p:cNvSpPr txBox="1"/>
          <p:nvPr/>
        </p:nvSpPr>
        <p:spPr>
          <a:xfrm>
            <a:off x="7107319" y="1383268"/>
            <a:ext cx="1101648" cy="338554"/>
          </a:xfrm>
          <a:prstGeom prst="rect">
            <a:avLst/>
          </a:prstGeom>
          <a:noFill/>
        </p:spPr>
        <p:txBody>
          <a:bodyPr wrap="none" rtlCol="0">
            <a:spAutoFit/>
          </a:bodyPr>
          <a:lstStyle/>
          <a:p>
            <a:r>
              <a:rPr lang="en-US" sz="1600" b="1" smtClean="0"/>
              <a:t>Network G</a:t>
            </a:r>
            <a:endParaRPr lang="en-US" sz="1600" b="1"/>
          </a:p>
        </p:txBody>
      </p:sp>
      <p:cxnSp>
        <p:nvCxnSpPr>
          <p:cNvPr id="24" name="Straight Arrow Connector 23"/>
          <p:cNvCxnSpPr>
            <a:endCxn id="22" idx="0"/>
          </p:cNvCxnSpPr>
          <p:nvPr/>
        </p:nvCxnSpPr>
        <p:spPr>
          <a:xfrm flipH="1">
            <a:off x="7696200" y="1752600"/>
            <a:ext cx="7143" cy="3810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896360" y="1905000"/>
            <a:ext cx="422724"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896360" y="2438400"/>
            <a:ext cx="422724"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896360" y="3188732"/>
            <a:ext cx="422724"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Right Brace 27"/>
          <p:cNvSpPr/>
          <p:nvPr/>
        </p:nvSpPr>
        <p:spPr>
          <a:xfrm>
            <a:off x="6429653" y="1676400"/>
            <a:ext cx="352147" cy="1676400"/>
          </a:xfrm>
          <a:prstGeom prst="rightBrace">
            <a:avLst>
              <a:gd name="adj1" fmla="val 8333"/>
              <a:gd name="adj2" fmla="val 50606"/>
            </a:avLst>
          </a:prstGeom>
          <a:noFill/>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p:cNvSpPr txBox="1"/>
          <p:nvPr/>
        </p:nvSpPr>
        <p:spPr>
          <a:xfrm>
            <a:off x="924560" y="1969532"/>
            <a:ext cx="377026" cy="369332"/>
          </a:xfrm>
          <a:prstGeom prst="rect">
            <a:avLst/>
          </a:prstGeom>
          <a:noFill/>
        </p:spPr>
        <p:txBody>
          <a:bodyPr wrap="none" rtlCol="0">
            <a:spAutoFit/>
          </a:bodyPr>
          <a:lstStyle/>
          <a:p>
            <a:r>
              <a:rPr lang="en-US" b="1" smtClean="0"/>
              <a:t>T</a:t>
            </a:r>
            <a:r>
              <a:rPr lang="en-US" b="1" baseline="-25000" smtClean="0"/>
              <a:t>1</a:t>
            </a:r>
            <a:endParaRPr lang="en-US" b="1" baseline="-25000"/>
          </a:p>
        </p:txBody>
      </p:sp>
      <p:sp>
        <p:nvSpPr>
          <p:cNvPr id="31" name="TextBox 30"/>
          <p:cNvSpPr txBox="1"/>
          <p:nvPr/>
        </p:nvSpPr>
        <p:spPr>
          <a:xfrm>
            <a:off x="2133600" y="2103477"/>
            <a:ext cx="377026" cy="369332"/>
          </a:xfrm>
          <a:prstGeom prst="rect">
            <a:avLst/>
          </a:prstGeom>
          <a:noFill/>
        </p:spPr>
        <p:txBody>
          <a:bodyPr wrap="none" rtlCol="0">
            <a:spAutoFit/>
          </a:bodyPr>
          <a:lstStyle/>
          <a:p>
            <a:r>
              <a:rPr lang="en-US" b="1" smtClean="0"/>
              <a:t>T</a:t>
            </a:r>
            <a:r>
              <a:rPr lang="en-US" b="1" baseline="-25000" smtClean="0"/>
              <a:t>2</a:t>
            </a:r>
            <a:endParaRPr lang="en-US" b="1" baseline="-25000"/>
          </a:p>
        </p:txBody>
      </p:sp>
      <p:sp>
        <p:nvSpPr>
          <p:cNvPr id="32" name="TextBox 31"/>
          <p:cNvSpPr txBox="1"/>
          <p:nvPr/>
        </p:nvSpPr>
        <p:spPr>
          <a:xfrm>
            <a:off x="1762760" y="2286000"/>
            <a:ext cx="377026" cy="369332"/>
          </a:xfrm>
          <a:prstGeom prst="rect">
            <a:avLst/>
          </a:prstGeom>
          <a:noFill/>
        </p:spPr>
        <p:txBody>
          <a:bodyPr wrap="none" rtlCol="0">
            <a:spAutoFit/>
          </a:bodyPr>
          <a:lstStyle/>
          <a:p>
            <a:r>
              <a:rPr lang="en-US" b="1" smtClean="0"/>
              <a:t>T</a:t>
            </a:r>
            <a:r>
              <a:rPr lang="en-US" b="1" baseline="-25000" smtClean="0"/>
              <a:t>3</a:t>
            </a:r>
            <a:endParaRPr lang="en-US" b="1" baseline="-25000"/>
          </a:p>
        </p:txBody>
      </p:sp>
      <p:sp>
        <p:nvSpPr>
          <p:cNvPr id="33" name="TextBox 32"/>
          <p:cNvSpPr txBox="1"/>
          <p:nvPr/>
        </p:nvSpPr>
        <p:spPr>
          <a:xfrm>
            <a:off x="2822155" y="2209800"/>
            <a:ext cx="378245" cy="369332"/>
          </a:xfrm>
          <a:prstGeom prst="rect">
            <a:avLst/>
          </a:prstGeom>
          <a:noFill/>
        </p:spPr>
        <p:txBody>
          <a:bodyPr wrap="none" rtlCol="0">
            <a:spAutoFit/>
          </a:bodyPr>
          <a:lstStyle/>
          <a:p>
            <a:r>
              <a:rPr lang="en-US" b="1" smtClean="0"/>
              <a:t>T</a:t>
            </a:r>
            <a:r>
              <a:rPr lang="en-US" b="1" baseline="-25000" smtClean="0"/>
              <a:t>T</a:t>
            </a:r>
            <a:endParaRPr lang="en-US" b="1" baseline="-25000"/>
          </a:p>
        </p:txBody>
      </p:sp>
      <p:cxnSp>
        <p:nvCxnSpPr>
          <p:cNvPr id="34" name="Straight Arrow Connector 33"/>
          <p:cNvCxnSpPr/>
          <p:nvPr/>
        </p:nvCxnSpPr>
        <p:spPr>
          <a:xfrm>
            <a:off x="2448560" y="533400"/>
            <a:ext cx="0" cy="3048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9" name="Rectangle 38"/>
              <p:cNvSpPr/>
              <p:nvPr/>
            </p:nvSpPr>
            <p:spPr>
              <a:xfrm>
                <a:off x="6305550" y="3802336"/>
                <a:ext cx="2228850" cy="929726"/>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sz="1400" b="1" i="1" smtClean="0">
                              <a:solidFill>
                                <a:schemeClr val="tx1"/>
                              </a:solidFill>
                              <a:latin typeface="Cambria Math" panose="02040503050406030204" pitchFamily="18" charset="0"/>
                            </a:rPr>
                          </m:ctrlPr>
                        </m:sSubPr>
                        <m:e>
                          <m:r>
                            <a:rPr lang="en-US" sz="1400" b="1" i="0" smtClean="0">
                              <a:solidFill>
                                <a:schemeClr val="tx1"/>
                              </a:solidFill>
                              <a:latin typeface="Cambria Math"/>
                            </a:rPr>
                            <m:t>𝐂</m:t>
                          </m:r>
                        </m:e>
                        <m:sub>
                          <m:r>
                            <a:rPr lang="en-US" sz="1400" b="1" i="0" smtClean="0">
                              <a:solidFill>
                                <a:schemeClr val="tx1"/>
                              </a:solidFill>
                              <a:latin typeface="Cambria Math"/>
                            </a:rPr>
                            <m:t>𝟏</m:t>
                          </m:r>
                        </m:sub>
                      </m:sSub>
                      <m:r>
                        <a:rPr lang="en-US" sz="1400" b="1" i="0" smtClean="0">
                          <a:solidFill>
                            <a:schemeClr val="tx1"/>
                          </a:solidFill>
                          <a:latin typeface="Cambria Math"/>
                        </a:rPr>
                        <m:t>=&lt;</m:t>
                      </m:r>
                      <m:sSubSup>
                        <m:sSubSupPr>
                          <m:ctrlPr>
                            <a:rPr lang="en-US" sz="1400" b="1" i="1" smtClean="0">
                              <a:solidFill>
                                <a:schemeClr val="tx1"/>
                              </a:solidFill>
                              <a:latin typeface="Cambria Math" panose="02040503050406030204" pitchFamily="18" charset="0"/>
                            </a:rPr>
                          </m:ctrlPr>
                        </m:sSubSupPr>
                        <m:e>
                          <m:r>
                            <a:rPr lang="en-US" sz="1400" b="1" i="1" smtClean="0">
                              <a:solidFill>
                                <a:schemeClr val="tx1"/>
                              </a:solidFill>
                              <a:latin typeface="Cambria Math"/>
                            </a:rPr>
                            <m:t>𝒆</m:t>
                          </m:r>
                        </m:e>
                        <m:sub>
                          <m:sSub>
                            <m:sSubPr>
                              <m:ctrlPr>
                                <a:rPr lang="en-US" sz="1400" b="1" i="1" smtClean="0">
                                  <a:solidFill>
                                    <a:schemeClr val="tx1"/>
                                  </a:solidFill>
                                  <a:latin typeface="Cambria Math" panose="02040503050406030204" pitchFamily="18" charset="0"/>
                                </a:rPr>
                              </m:ctrlPr>
                            </m:sSubPr>
                            <m:e>
                              <m:r>
                                <a:rPr lang="en-US" sz="1400" b="1" i="1" smtClean="0">
                                  <a:solidFill>
                                    <a:schemeClr val="tx1"/>
                                  </a:solidFill>
                                  <a:latin typeface="Cambria Math"/>
                                </a:rPr>
                                <m:t>𝟏</m:t>
                              </m:r>
                            </m:e>
                            <m:sub>
                              <m:r>
                                <a:rPr lang="en-US" sz="1400" b="1" i="1" smtClean="0">
                                  <a:solidFill>
                                    <a:schemeClr val="tx1"/>
                                  </a:solidFill>
                                  <a:latin typeface="Cambria Math"/>
                                </a:rPr>
                                <m:t>𝟏</m:t>
                              </m:r>
                            </m:sub>
                          </m:sSub>
                        </m:sub>
                        <m:sup>
                          <m:sSub>
                            <m:sSubPr>
                              <m:ctrlPr>
                                <a:rPr lang="en-US" sz="1400" b="1" i="1" smtClean="0">
                                  <a:solidFill>
                                    <a:schemeClr val="tx1"/>
                                  </a:solidFill>
                                  <a:latin typeface="Cambria Math" panose="02040503050406030204" pitchFamily="18" charset="0"/>
                                </a:rPr>
                              </m:ctrlPr>
                            </m:sSubPr>
                            <m:e>
                              <m:r>
                                <a:rPr lang="en-US" sz="1400" b="1" i="1" smtClean="0">
                                  <a:solidFill>
                                    <a:schemeClr val="tx1"/>
                                  </a:solidFill>
                                  <a:latin typeface="Cambria Math"/>
                                </a:rPr>
                                <m:t>𝑫</m:t>
                              </m:r>
                            </m:e>
                            <m:sub>
                              <m:r>
                                <a:rPr lang="en-US" sz="1400" b="1" i="1" smtClean="0">
                                  <a:solidFill>
                                    <a:schemeClr val="tx1"/>
                                  </a:solidFill>
                                  <a:latin typeface="Cambria Math"/>
                                </a:rPr>
                                <m:t>𝟏</m:t>
                              </m:r>
                            </m:sub>
                          </m:sSub>
                          <m:r>
                            <a:rPr lang="en-US" sz="1400" b="1" i="1" smtClean="0">
                              <a:solidFill>
                                <a:schemeClr val="tx1"/>
                              </a:solidFill>
                              <a:latin typeface="Cambria Math"/>
                            </a:rPr>
                            <m:t>×</m:t>
                          </m:r>
                          <m:r>
                            <a:rPr lang="en-US" sz="1400" b="1" i="1" smtClean="0">
                              <a:solidFill>
                                <a:schemeClr val="tx1"/>
                              </a:solidFill>
                              <a:latin typeface="Cambria Math"/>
                            </a:rPr>
                            <m:t>𝟏</m:t>
                          </m:r>
                        </m:sup>
                      </m:sSubSup>
                      <m:r>
                        <a:rPr lang="en-US" sz="1400" b="1" i="1" smtClean="0">
                          <a:solidFill>
                            <a:schemeClr val="tx1"/>
                          </a:solidFill>
                          <a:latin typeface="Cambria Math"/>
                        </a:rPr>
                        <m:t>, …,</m:t>
                      </m:r>
                      <m:sSubSup>
                        <m:sSubSupPr>
                          <m:ctrlPr>
                            <a:rPr lang="en-US" sz="1400" b="1" i="1" smtClean="0">
                              <a:solidFill>
                                <a:schemeClr val="tx1"/>
                              </a:solidFill>
                              <a:latin typeface="Cambria Math" panose="02040503050406030204" pitchFamily="18" charset="0"/>
                            </a:rPr>
                          </m:ctrlPr>
                        </m:sSubSupPr>
                        <m:e>
                          <m:r>
                            <a:rPr lang="en-US" sz="1400" b="1" i="1" smtClean="0">
                              <a:solidFill>
                                <a:schemeClr val="tx1"/>
                              </a:solidFill>
                              <a:latin typeface="Cambria Math"/>
                            </a:rPr>
                            <m:t>𝒆</m:t>
                          </m:r>
                        </m:e>
                        <m:sub>
                          <m:sSub>
                            <m:sSubPr>
                              <m:ctrlPr>
                                <a:rPr lang="en-US" sz="1400" b="1" i="1" smtClean="0">
                                  <a:solidFill>
                                    <a:schemeClr val="tx1"/>
                                  </a:solidFill>
                                  <a:latin typeface="Cambria Math" panose="02040503050406030204" pitchFamily="18" charset="0"/>
                                </a:rPr>
                              </m:ctrlPr>
                            </m:sSubPr>
                            <m:e>
                              <m:r>
                                <a:rPr lang="en-US" sz="1400" b="1" i="1" smtClean="0">
                                  <a:solidFill>
                                    <a:schemeClr val="tx1"/>
                                  </a:solidFill>
                                  <a:latin typeface="Cambria Math"/>
                                </a:rPr>
                                <m:t>𝟏</m:t>
                              </m:r>
                            </m:e>
                            <m:sub>
                              <m:r>
                                <a:rPr lang="en-US" sz="1400" b="1" i="1" smtClean="0">
                                  <a:solidFill>
                                    <a:schemeClr val="tx1"/>
                                  </a:solidFill>
                                  <a:latin typeface="Cambria Math"/>
                                </a:rPr>
                                <m:t>𝑳</m:t>
                              </m:r>
                            </m:sub>
                          </m:sSub>
                        </m:sub>
                        <m:sup>
                          <m:sSub>
                            <m:sSubPr>
                              <m:ctrlPr>
                                <a:rPr lang="en-US" sz="1400" b="1" i="1" smtClean="0">
                                  <a:solidFill>
                                    <a:schemeClr val="tx1"/>
                                  </a:solidFill>
                                  <a:latin typeface="Cambria Math" panose="02040503050406030204" pitchFamily="18" charset="0"/>
                                </a:rPr>
                              </m:ctrlPr>
                            </m:sSubPr>
                            <m:e>
                              <m:r>
                                <a:rPr lang="en-US" sz="1400" b="1" i="1" smtClean="0">
                                  <a:solidFill>
                                    <a:schemeClr val="tx1"/>
                                  </a:solidFill>
                                  <a:latin typeface="Cambria Math"/>
                                </a:rPr>
                                <m:t>𝑫</m:t>
                              </m:r>
                            </m:e>
                            <m:sub>
                              <m:r>
                                <a:rPr lang="en-US" sz="1400" b="1" i="1" smtClean="0">
                                  <a:solidFill>
                                    <a:schemeClr val="tx1"/>
                                  </a:solidFill>
                                  <a:latin typeface="Cambria Math"/>
                                </a:rPr>
                                <m:t>𝑳</m:t>
                              </m:r>
                            </m:sub>
                          </m:sSub>
                          <m:r>
                            <a:rPr lang="en-US" sz="1400" b="1" i="1" smtClean="0">
                              <a:solidFill>
                                <a:schemeClr val="tx1"/>
                              </a:solidFill>
                              <a:latin typeface="Cambria Math"/>
                            </a:rPr>
                            <m:t>×</m:t>
                          </m:r>
                          <m:r>
                            <a:rPr lang="en-US" sz="1400" b="1" i="1" smtClean="0">
                              <a:solidFill>
                                <a:schemeClr val="tx1"/>
                              </a:solidFill>
                              <a:latin typeface="Cambria Math"/>
                            </a:rPr>
                            <m:t>𝟏</m:t>
                          </m:r>
                        </m:sup>
                      </m:sSubSup>
                      <m:r>
                        <a:rPr lang="en-US" sz="1400" b="1" i="1" smtClean="0">
                          <a:solidFill>
                            <a:schemeClr val="tx1"/>
                          </a:solidFill>
                          <a:latin typeface="Cambria Math"/>
                        </a:rPr>
                        <m:t>&gt;</m:t>
                      </m:r>
                    </m:oMath>
                  </m:oMathPara>
                </a14:m>
                <a:endParaRPr lang="en-US" sz="1400" b="1" smtClean="0">
                  <a:solidFill>
                    <a:schemeClr val="tx1"/>
                  </a:solidFill>
                </a:endParaRPr>
              </a:p>
              <a:p>
                <a:pPr algn="ctr"/>
                <a:r>
                  <a:rPr lang="en-US" sz="1400" b="1" smtClean="0">
                    <a:solidFill>
                      <a:schemeClr val="tx1"/>
                    </a:solidFill>
                    <a:latin typeface="Cambria Math"/>
                    <a:ea typeface="Cambria Math"/>
                  </a:rPr>
                  <a:t>⋮</a:t>
                </a:r>
              </a:p>
              <a:p>
                <a:pPr algn="ctr"/>
                <a14:m>
                  <m:oMathPara xmlns:m="http://schemas.openxmlformats.org/officeDocument/2006/math">
                    <m:oMathParaPr>
                      <m:jc m:val="centerGroup"/>
                    </m:oMathParaPr>
                    <m:oMath xmlns:m="http://schemas.openxmlformats.org/officeDocument/2006/math">
                      <m:sSub>
                        <m:sSubPr>
                          <m:ctrlPr>
                            <a:rPr lang="en-US" sz="1400" b="1" i="1" smtClean="0">
                              <a:solidFill>
                                <a:schemeClr val="tx1"/>
                              </a:solidFill>
                              <a:latin typeface="Cambria Math" panose="02040503050406030204" pitchFamily="18" charset="0"/>
                            </a:rPr>
                          </m:ctrlPr>
                        </m:sSubPr>
                        <m:e>
                          <m:r>
                            <a:rPr lang="en-US" sz="1400" b="1" i="0" smtClean="0">
                              <a:solidFill>
                                <a:schemeClr val="tx1"/>
                              </a:solidFill>
                              <a:latin typeface="Cambria Math"/>
                            </a:rPr>
                            <m:t>𝐂</m:t>
                          </m:r>
                        </m:e>
                        <m:sub>
                          <m:r>
                            <a:rPr lang="en-US" sz="1400" b="1" i="0" smtClean="0">
                              <a:solidFill>
                                <a:schemeClr val="tx1"/>
                              </a:solidFill>
                              <a:latin typeface="Cambria Math"/>
                            </a:rPr>
                            <m:t>𝐌</m:t>
                          </m:r>
                        </m:sub>
                      </m:sSub>
                      <m:r>
                        <a:rPr lang="en-US" sz="1400" b="1" i="0" smtClean="0">
                          <a:solidFill>
                            <a:schemeClr val="tx1"/>
                          </a:solidFill>
                          <a:latin typeface="Cambria Math"/>
                        </a:rPr>
                        <m:t>=&lt;</m:t>
                      </m:r>
                      <m:sSubSup>
                        <m:sSubSupPr>
                          <m:ctrlPr>
                            <a:rPr lang="en-US" sz="1400" b="1" i="1" smtClean="0">
                              <a:solidFill>
                                <a:schemeClr val="tx1"/>
                              </a:solidFill>
                              <a:latin typeface="Cambria Math" panose="02040503050406030204" pitchFamily="18" charset="0"/>
                            </a:rPr>
                          </m:ctrlPr>
                        </m:sSubSupPr>
                        <m:e>
                          <m:r>
                            <a:rPr lang="en-US" sz="1400" b="1" i="1" smtClean="0">
                              <a:solidFill>
                                <a:schemeClr val="tx1"/>
                              </a:solidFill>
                              <a:latin typeface="Cambria Math"/>
                            </a:rPr>
                            <m:t>𝒆</m:t>
                          </m:r>
                        </m:e>
                        <m:sub>
                          <m:sSub>
                            <m:sSubPr>
                              <m:ctrlPr>
                                <a:rPr lang="en-US" sz="1400" b="1" i="1" smtClean="0">
                                  <a:solidFill>
                                    <a:schemeClr val="tx1"/>
                                  </a:solidFill>
                                  <a:latin typeface="Cambria Math" panose="02040503050406030204" pitchFamily="18" charset="0"/>
                                </a:rPr>
                              </m:ctrlPr>
                            </m:sSubPr>
                            <m:e>
                              <m:r>
                                <a:rPr lang="en-US" sz="1400" b="1" i="1" smtClean="0">
                                  <a:solidFill>
                                    <a:schemeClr val="tx1"/>
                                  </a:solidFill>
                                  <a:latin typeface="Cambria Math"/>
                                </a:rPr>
                                <m:t>𝑴</m:t>
                              </m:r>
                            </m:e>
                            <m:sub>
                              <m:r>
                                <a:rPr lang="en-US" sz="1400" b="1" i="1" smtClean="0">
                                  <a:solidFill>
                                    <a:schemeClr val="tx1"/>
                                  </a:solidFill>
                                  <a:latin typeface="Cambria Math"/>
                                </a:rPr>
                                <m:t>𝟏</m:t>
                              </m:r>
                            </m:sub>
                          </m:sSub>
                        </m:sub>
                        <m:sup>
                          <m:sSub>
                            <m:sSubPr>
                              <m:ctrlPr>
                                <a:rPr lang="en-US" sz="1400" b="1" i="1" smtClean="0">
                                  <a:solidFill>
                                    <a:schemeClr val="tx1"/>
                                  </a:solidFill>
                                  <a:latin typeface="Cambria Math" panose="02040503050406030204" pitchFamily="18" charset="0"/>
                                </a:rPr>
                              </m:ctrlPr>
                            </m:sSubPr>
                            <m:e>
                              <m:r>
                                <a:rPr lang="en-US" sz="1400" b="1" i="1" smtClean="0">
                                  <a:solidFill>
                                    <a:schemeClr val="tx1"/>
                                  </a:solidFill>
                                  <a:latin typeface="Cambria Math"/>
                                </a:rPr>
                                <m:t>𝑫</m:t>
                              </m:r>
                            </m:e>
                            <m:sub>
                              <m:r>
                                <a:rPr lang="en-US" sz="1400" b="1" i="1" smtClean="0">
                                  <a:solidFill>
                                    <a:schemeClr val="tx1"/>
                                  </a:solidFill>
                                  <a:latin typeface="Cambria Math"/>
                                </a:rPr>
                                <m:t>𝟏</m:t>
                              </m:r>
                            </m:sub>
                          </m:sSub>
                          <m:r>
                            <a:rPr lang="en-US" sz="1400" b="1" i="1">
                              <a:solidFill>
                                <a:schemeClr val="tx1"/>
                              </a:solidFill>
                              <a:latin typeface="Cambria Math"/>
                            </a:rPr>
                            <m:t>×</m:t>
                          </m:r>
                          <m:r>
                            <a:rPr lang="en-US" sz="1400" b="1" i="1">
                              <a:solidFill>
                                <a:schemeClr val="tx1"/>
                              </a:solidFill>
                              <a:latin typeface="Cambria Math"/>
                            </a:rPr>
                            <m:t>𝟏</m:t>
                          </m:r>
                        </m:sup>
                      </m:sSubSup>
                      <m:r>
                        <a:rPr lang="en-US" sz="1400" b="1" i="1" smtClean="0">
                          <a:solidFill>
                            <a:schemeClr val="tx1"/>
                          </a:solidFill>
                          <a:latin typeface="Cambria Math"/>
                        </a:rPr>
                        <m:t>, …,</m:t>
                      </m:r>
                      <m:sSubSup>
                        <m:sSubSupPr>
                          <m:ctrlPr>
                            <a:rPr lang="en-US" sz="1400" b="1" i="1" smtClean="0">
                              <a:solidFill>
                                <a:schemeClr val="tx1"/>
                              </a:solidFill>
                              <a:latin typeface="Cambria Math" panose="02040503050406030204" pitchFamily="18" charset="0"/>
                            </a:rPr>
                          </m:ctrlPr>
                        </m:sSubSupPr>
                        <m:e>
                          <m:r>
                            <a:rPr lang="en-US" sz="1400" b="1" i="1" smtClean="0">
                              <a:solidFill>
                                <a:schemeClr val="tx1"/>
                              </a:solidFill>
                              <a:latin typeface="Cambria Math"/>
                            </a:rPr>
                            <m:t>𝒆</m:t>
                          </m:r>
                        </m:e>
                        <m:sub>
                          <m:sSub>
                            <m:sSubPr>
                              <m:ctrlPr>
                                <a:rPr lang="en-US" sz="1400" b="1" i="1" smtClean="0">
                                  <a:solidFill>
                                    <a:schemeClr val="tx1"/>
                                  </a:solidFill>
                                  <a:latin typeface="Cambria Math" panose="02040503050406030204" pitchFamily="18" charset="0"/>
                                </a:rPr>
                              </m:ctrlPr>
                            </m:sSubPr>
                            <m:e>
                              <m:r>
                                <a:rPr lang="en-US" sz="1400" b="1" i="1" smtClean="0">
                                  <a:solidFill>
                                    <a:schemeClr val="tx1"/>
                                  </a:solidFill>
                                  <a:latin typeface="Cambria Math"/>
                                </a:rPr>
                                <m:t>𝑴</m:t>
                              </m:r>
                            </m:e>
                            <m:sub>
                              <m:r>
                                <a:rPr lang="en-US" sz="1400" b="1" i="1" smtClean="0">
                                  <a:solidFill>
                                    <a:schemeClr val="tx1"/>
                                  </a:solidFill>
                                  <a:latin typeface="Cambria Math"/>
                                </a:rPr>
                                <m:t>𝑳</m:t>
                              </m:r>
                            </m:sub>
                          </m:sSub>
                        </m:sub>
                        <m:sup>
                          <m:sSub>
                            <m:sSubPr>
                              <m:ctrlPr>
                                <a:rPr lang="en-US" sz="1400" b="1" i="1" smtClean="0">
                                  <a:solidFill>
                                    <a:schemeClr val="tx1"/>
                                  </a:solidFill>
                                  <a:latin typeface="Cambria Math" panose="02040503050406030204" pitchFamily="18" charset="0"/>
                                </a:rPr>
                              </m:ctrlPr>
                            </m:sSubPr>
                            <m:e>
                              <m:r>
                                <a:rPr lang="en-US" sz="1400" b="1" i="1" smtClean="0">
                                  <a:solidFill>
                                    <a:schemeClr val="tx1"/>
                                  </a:solidFill>
                                  <a:latin typeface="Cambria Math"/>
                                </a:rPr>
                                <m:t>𝑫</m:t>
                              </m:r>
                            </m:e>
                            <m:sub>
                              <m:r>
                                <a:rPr lang="en-US" sz="1400" b="1" i="1" smtClean="0">
                                  <a:solidFill>
                                    <a:schemeClr val="tx1"/>
                                  </a:solidFill>
                                  <a:latin typeface="Cambria Math"/>
                                </a:rPr>
                                <m:t>𝑳</m:t>
                              </m:r>
                            </m:sub>
                          </m:sSub>
                          <m:r>
                            <a:rPr lang="en-US" sz="1400" b="1" i="1" smtClean="0">
                              <a:solidFill>
                                <a:schemeClr val="tx1"/>
                              </a:solidFill>
                              <a:latin typeface="Cambria Math"/>
                            </a:rPr>
                            <m:t>×</m:t>
                          </m:r>
                          <m:r>
                            <a:rPr lang="en-US" sz="1400" b="1" i="1" smtClean="0">
                              <a:solidFill>
                                <a:schemeClr val="tx1"/>
                              </a:solidFill>
                              <a:latin typeface="Cambria Math"/>
                            </a:rPr>
                            <m:t>𝟏</m:t>
                          </m:r>
                        </m:sup>
                      </m:sSubSup>
                      <m:r>
                        <a:rPr lang="en-US" sz="1400" b="1" i="1" smtClean="0">
                          <a:solidFill>
                            <a:schemeClr val="tx1"/>
                          </a:solidFill>
                          <a:latin typeface="Cambria Math"/>
                        </a:rPr>
                        <m:t>&gt;</m:t>
                      </m:r>
                    </m:oMath>
                  </m:oMathPara>
                </a14:m>
                <a:endParaRPr lang="en-US" sz="1400" b="1" smtClean="0">
                  <a:solidFill>
                    <a:schemeClr val="tx1"/>
                  </a:solidFill>
                </a:endParaRPr>
              </a:p>
            </p:txBody>
          </p:sp>
        </mc:Choice>
        <mc:Fallback xmlns="">
          <p:sp>
            <p:nvSpPr>
              <p:cNvPr id="39" name="Rectangle 38"/>
              <p:cNvSpPr>
                <a:spLocks noRot="1" noChangeAspect="1" noMove="1" noResize="1" noEditPoints="1" noAdjustHandles="1" noChangeArrowheads="1" noChangeShapeType="1" noTextEdit="1"/>
              </p:cNvSpPr>
              <p:nvPr/>
            </p:nvSpPr>
            <p:spPr>
              <a:xfrm>
                <a:off x="6305550" y="3802336"/>
                <a:ext cx="2228850" cy="929726"/>
              </a:xfrm>
              <a:prstGeom prst="rect">
                <a:avLst/>
              </a:prstGeom>
              <a:blipFill rotWithShape="0">
                <a:blip r:embed="rId2"/>
                <a:stretch>
                  <a:fillRect/>
                </a:stretch>
              </a:blipFill>
              <a:ln w="50800">
                <a:solidFill>
                  <a:schemeClr val="tx1"/>
                </a:solidFill>
              </a:ln>
            </p:spPr>
            <p:txBody>
              <a:bodyPr/>
              <a:lstStyle/>
              <a:p>
                <a:r>
                  <a:rPr lang="en-US">
                    <a:noFill/>
                  </a:rPr>
                  <a:t> </a:t>
                </a:r>
              </a:p>
            </p:txBody>
          </p:sp>
        </mc:Fallback>
      </mc:AlternateContent>
      <p:sp>
        <p:nvSpPr>
          <p:cNvPr id="42" name="Rectangle 41"/>
          <p:cNvSpPr/>
          <p:nvPr/>
        </p:nvSpPr>
        <p:spPr>
          <a:xfrm>
            <a:off x="3879609" y="3802336"/>
            <a:ext cx="1547797" cy="929727"/>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smtClean="0">
                <a:solidFill>
                  <a:schemeClr val="tx1"/>
                </a:solidFill>
              </a:rPr>
              <a:t>Cluster Computation for an Attribute</a:t>
            </a:r>
            <a:endParaRPr lang="en-US" b="1" baseline="-25000">
              <a:solidFill>
                <a:schemeClr val="tx1"/>
              </a:solidFill>
            </a:endParaRPr>
          </a:p>
        </p:txBody>
      </p:sp>
      <p:sp>
        <p:nvSpPr>
          <p:cNvPr id="45" name="Rectangle 44"/>
          <p:cNvSpPr/>
          <p:nvPr/>
        </p:nvSpPr>
        <p:spPr>
          <a:xfrm>
            <a:off x="1106887" y="3802337"/>
            <a:ext cx="1904390" cy="929726"/>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smtClean="0">
                <a:solidFill>
                  <a:schemeClr val="tx1"/>
                </a:solidFill>
              </a:rPr>
              <a:t>Score Computation for a Query Edge</a:t>
            </a:r>
            <a:endParaRPr lang="en-US" b="1" baseline="-25000">
              <a:solidFill>
                <a:schemeClr val="tx1"/>
              </a:solidFill>
            </a:endParaRPr>
          </a:p>
        </p:txBody>
      </p:sp>
      <p:sp>
        <p:nvSpPr>
          <p:cNvPr id="46" name="Flowchart: Decision 45"/>
          <p:cNvSpPr/>
          <p:nvPr/>
        </p:nvSpPr>
        <p:spPr>
          <a:xfrm>
            <a:off x="2488503" y="4876800"/>
            <a:ext cx="1646473" cy="719554"/>
          </a:xfrm>
          <a:prstGeom prst="flowChartDecision">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smtClean="0">
                <a:solidFill>
                  <a:schemeClr val="tx1"/>
                </a:solidFill>
              </a:rPr>
              <a:t>TopK Quit?</a:t>
            </a:r>
            <a:endParaRPr lang="en-US" sz="1600" b="1">
              <a:solidFill>
                <a:schemeClr val="tx1"/>
              </a:solidFill>
            </a:endParaRPr>
          </a:p>
        </p:txBody>
      </p:sp>
      <p:cxnSp>
        <p:nvCxnSpPr>
          <p:cNvPr id="81" name="Straight Arrow Connector 80"/>
          <p:cNvCxnSpPr/>
          <p:nvPr/>
        </p:nvCxnSpPr>
        <p:spPr>
          <a:xfrm>
            <a:off x="7772400" y="2907268"/>
            <a:ext cx="0" cy="895068"/>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39" name="Table 138"/>
          <p:cNvGraphicFramePr>
            <a:graphicFrameLocks noGrp="1"/>
          </p:cNvGraphicFramePr>
          <p:nvPr>
            <p:extLst/>
          </p:nvPr>
        </p:nvGraphicFramePr>
        <p:xfrm>
          <a:off x="444883" y="838200"/>
          <a:ext cx="4138676" cy="335280"/>
        </p:xfrm>
        <a:graphic>
          <a:graphicData uri="http://schemas.openxmlformats.org/drawingml/2006/table">
            <a:tbl>
              <a:tblPr firstRow="1" bandRow="1">
                <a:tableStyleId>{5940675A-B579-460E-94D1-54222C63F5DA}</a:tableStyleId>
              </a:tblPr>
              <a:tblGrid>
                <a:gridCol w="1265555"/>
                <a:gridCol w="1265555"/>
                <a:gridCol w="373380"/>
                <a:gridCol w="1234186"/>
              </a:tblGrid>
              <a:tr h="316468">
                <a:tc>
                  <a:txBody>
                    <a:bodyPr/>
                    <a:lstStyle/>
                    <a:p>
                      <a:r>
                        <a:rPr lang="en-US" sz="1600" b="1" smtClean="0"/>
                        <a:t>Q</a:t>
                      </a:r>
                      <a:r>
                        <a:rPr lang="en-US" sz="1600" b="1" baseline="-25000" smtClean="0"/>
                        <a:t>1</a:t>
                      </a:r>
                      <a:r>
                        <a:rPr lang="en-US" sz="1600" b="1" smtClean="0"/>
                        <a:t>=&lt;(T</a:t>
                      </a:r>
                      <a:r>
                        <a:rPr lang="en-US" sz="1600" b="1" baseline="-25000" smtClean="0"/>
                        <a:t>1</a:t>
                      </a:r>
                      <a:r>
                        <a:rPr lang="en-US" sz="1600" b="1" smtClean="0"/>
                        <a:t>,P</a:t>
                      </a:r>
                      <a:r>
                        <a:rPr lang="en-US" sz="1600" b="1" baseline="-25000" smtClean="0"/>
                        <a:t>1</a:t>
                      </a:r>
                      <a:r>
                        <a:rPr lang="en-US" sz="1600" b="1" smtClean="0"/>
                        <a:t>)&gt;</a:t>
                      </a:r>
                      <a:endParaRPr lang="en-US" sz="1600"/>
                    </a:p>
                  </a:txBody>
                  <a:tcPr/>
                </a:tc>
                <a:tc>
                  <a:txBody>
                    <a:bodyPr/>
                    <a:lstStyle/>
                    <a:p>
                      <a:r>
                        <a:rPr lang="en-US" sz="1600" b="1" smtClean="0"/>
                        <a:t>Q</a:t>
                      </a:r>
                      <a:r>
                        <a:rPr lang="en-US" sz="1600" b="1" baseline="-25000" smtClean="0"/>
                        <a:t>2</a:t>
                      </a:r>
                      <a:r>
                        <a:rPr lang="en-US" sz="1600" b="1" smtClean="0"/>
                        <a:t>=&lt;(T</a:t>
                      </a:r>
                      <a:r>
                        <a:rPr lang="en-US" sz="1600" b="1" baseline="-25000" smtClean="0"/>
                        <a:t>2</a:t>
                      </a:r>
                      <a:r>
                        <a:rPr lang="en-US" sz="1600" b="1" smtClean="0"/>
                        <a:t>,P</a:t>
                      </a:r>
                      <a:r>
                        <a:rPr lang="en-US" sz="1600" b="1" baseline="-25000" smtClean="0"/>
                        <a:t>2</a:t>
                      </a:r>
                      <a:r>
                        <a:rPr lang="en-US" sz="1600" b="1" smtClean="0"/>
                        <a:t>)&gt;</a:t>
                      </a:r>
                      <a:endParaRPr lang="en-US" sz="1600"/>
                    </a:p>
                  </a:txBody>
                  <a:tcPr/>
                </a:tc>
                <a:tc>
                  <a:txBody>
                    <a:bodyPr/>
                    <a:lstStyle/>
                    <a:p>
                      <a:r>
                        <a:rPr lang="en-US" sz="1600" b="1" smtClean="0"/>
                        <a:t>…</a:t>
                      </a:r>
                      <a:endParaRPr lang="en-US" sz="1600"/>
                    </a:p>
                  </a:txBody>
                  <a:tcPr/>
                </a:tc>
                <a:tc>
                  <a:txBody>
                    <a:bodyPr/>
                    <a:lstStyle/>
                    <a:p>
                      <a:r>
                        <a:rPr lang="en-US" sz="1600" b="1" smtClean="0"/>
                        <a:t>Q</a:t>
                      </a:r>
                      <a:r>
                        <a:rPr lang="en-US" sz="1600" b="1" baseline="-25000" smtClean="0"/>
                        <a:t>L</a:t>
                      </a:r>
                      <a:r>
                        <a:rPr lang="en-US" sz="1600" b="1" smtClean="0"/>
                        <a:t>=&lt;(T</a:t>
                      </a:r>
                      <a:r>
                        <a:rPr lang="en-US" sz="1600" b="1" baseline="-25000" smtClean="0"/>
                        <a:t>L</a:t>
                      </a:r>
                      <a:r>
                        <a:rPr lang="en-US" sz="1600" b="1" smtClean="0"/>
                        <a:t>,P</a:t>
                      </a:r>
                      <a:r>
                        <a:rPr lang="en-US" sz="1600" b="1" baseline="-25000" smtClean="0"/>
                        <a:t>L</a:t>
                      </a:r>
                      <a:r>
                        <a:rPr lang="en-US" sz="1600" b="1" smtClean="0"/>
                        <a:t>)&gt;</a:t>
                      </a:r>
                      <a:endParaRPr lang="en-US" sz="1600"/>
                    </a:p>
                  </a:txBody>
                  <a:tcPr/>
                </a:tc>
              </a:tr>
            </a:tbl>
          </a:graphicData>
        </a:graphic>
      </p:graphicFrame>
      <p:sp>
        <p:nvSpPr>
          <p:cNvPr id="140" name="Flowchart: Data 139"/>
          <p:cNvSpPr/>
          <p:nvPr/>
        </p:nvSpPr>
        <p:spPr>
          <a:xfrm>
            <a:off x="848360" y="205458"/>
            <a:ext cx="3336049" cy="327942"/>
          </a:xfrm>
          <a:prstGeom prst="flowChartInputOutp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spAutoFit/>
          </a:bodyPr>
          <a:lstStyle/>
          <a:p>
            <a:pPr algn="ctr"/>
            <a:endParaRPr lang="en-US" sz="1600" b="1" smtClean="0">
              <a:solidFill>
                <a:schemeClr val="tx1"/>
              </a:solidFill>
            </a:endParaRPr>
          </a:p>
        </p:txBody>
      </p:sp>
      <p:sp>
        <p:nvSpPr>
          <p:cNvPr id="145" name="Flowchart: Data 144"/>
          <p:cNvSpPr/>
          <p:nvPr/>
        </p:nvSpPr>
        <p:spPr>
          <a:xfrm>
            <a:off x="848360" y="5674303"/>
            <a:ext cx="1894840" cy="492443"/>
          </a:xfrm>
          <a:prstGeom prst="flowChartInputOutp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en-US" sz="1600" b="1" smtClean="0">
                <a:solidFill>
                  <a:schemeClr val="tx1"/>
                </a:solidFill>
              </a:rPr>
              <a:t>TopK ABCOutliers</a:t>
            </a:r>
          </a:p>
        </p:txBody>
      </p:sp>
      <p:sp>
        <p:nvSpPr>
          <p:cNvPr id="153" name="Rectangle 152"/>
          <p:cNvSpPr/>
          <p:nvPr/>
        </p:nvSpPr>
        <p:spPr>
          <a:xfrm>
            <a:off x="228600" y="685800"/>
            <a:ext cx="8425280" cy="2895600"/>
          </a:xfrm>
          <a:prstGeom prst="rect">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a:off x="228600" y="3674476"/>
            <a:ext cx="8425280" cy="2573924"/>
          </a:xfrm>
          <a:prstGeom prst="rect">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p:cNvSpPr/>
          <p:nvPr/>
        </p:nvSpPr>
        <p:spPr>
          <a:xfrm>
            <a:off x="6162506" y="762000"/>
            <a:ext cx="2415174" cy="59346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FF0000"/>
                </a:solidFill>
              </a:rPr>
              <a:t>Matching</a:t>
            </a:r>
          </a:p>
        </p:txBody>
      </p:sp>
      <p:sp>
        <p:nvSpPr>
          <p:cNvPr id="157" name="Rectangle 156"/>
          <p:cNvSpPr/>
          <p:nvPr/>
        </p:nvSpPr>
        <p:spPr>
          <a:xfrm>
            <a:off x="6162506" y="5596354"/>
            <a:ext cx="2415174" cy="564178"/>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FF0000"/>
                </a:solidFill>
              </a:rPr>
              <a:t>Outlier Detection</a:t>
            </a:r>
          </a:p>
        </p:txBody>
      </p:sp>
      <p:cxnSp>
        <p:nvCxnSpPr>
          <p:cNvPr id="73" name="Straight Arrow Connector 72"/>
          <p:cNvCxnSpPr>
            <a:stCxn id="39" idx="1"/>
            <a:endCxn id="42" idx="3"/>
          </p:cNvCxnSpPr>
          <p:nvPr/>
        </p:nvCxnSpPr>
        <p:spPr>
          <a:xfrm flipH="1">
            <a:off x="5427406" y="4267199"/>
            <a:ext cx="878144" cy="1"/>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42" idx="1"/>
            <a:endCxn id="45" idx="3"/>
          </p:cNvCxnSpPr>
          <p:nvPr/>
        </p:nvCxnSpPr>
        <p:spPr>
          <a:xfrm flipH="1">
            <a:off x="3011277" y="4267200"/>
            <a:ext cx="868332"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45" idx="2"/>
            <a:endCxn id="46" idx="1"/>
          </p:cNvCxnSpPr>
          <p:nvPr/>
        </p:nvCxnSpPr>
        <p:spPr>
          <a:xfrm rot="16200000" flipH="1">
            <a:off x="2021535" y="4769609"/>
            <a:ext cx="504514" cy="429421"/>
          </a:xfrm>
          <a:prstGeom prst="bentConnector2">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Elbow Connector 81"/>
          <p:cNvCxnSpPr>
            <a:stCxn id="46" idx="3"/>
            <a:endCxn id="42" idx="2"/>
          </p:cNvCxnSpPr>
          <p:nvPr/>
        </p:nvCxnSpPr>
        <p:spPr>
          <a:xfrm flipV="1">
            <a:off x="4134976" y="4732063"/>
            <a:ext cx="518532" cy="504514"/>
          </a:xfrm>
          <a:prstGeom prst="bentConnector2">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Elbow Connector 84"/>
          <p:cNvCxnSpPr>
            <a:stCxn id="46" idx="2"/>
            <a:endCxn id="145" idx="5"/>
          </p:cNvCxnSpPr>
          <p:nvPr/>
        </p:nvCxnSpPr>
        <p:spPr>
          <a:xfrm rot="5400000">
            <a:off x="2770643" y="5379427"/>
            <a:ext cx="324171" cy="758024"/>
          </a:xfrm>
          <a:prstGeom prst="bentConnector2">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276600" y="5562600"/>
            <a:ext cx="485518" cy="369332"/>
          </a:xfrm>
          <a:prstGeom prst="rect">
            <a:avLst/>
          </a:prstGeom>
          <a:noFill/>
        </p:spPr>
        <p:txBody>
          <a:bodyPr wrap="none" rtlCol="0">
            <a:spAutoFit/>
          </a:bodyPr>
          <a:lstStyle/>
          <a:p>
            <a:r>
              <a:rPr lang="en-US" smtClean="0"/>
              <a:t>Yes</a:t>
            </a:r>
            <a:endParaRPr lang="en-US"/>
          </a:p>
        </p:txBody>
      </p:sp>
      <p:sp>
        <p:nvSpPr>
          <p:cNvPr id="49" name="TextBox 48"/>
          <p:cNvSpPr txBox="1"/>
          <p:nvPr/>
        </p:nvSpPr>
        <p:spPr>
          <a:xfrm>
            <a:off x="4086482" y="5181600"/>
            <a:ext cx="455574" cy="369332"/>
          </a:xfrm>
          <a:prstGeom prst="rect">
            <a:avLst/>
          </a:prstGeom>
          <a:noFill/>
        </p:spPr>
        <p:txBody>
          <a:bodyPr wrap="none" rtlCol="0">
            <a:spAutoFit/>
          </a:bodyPr>
          <a:lstStyle/>
          <a:p>
            <a:r>
              <a:rPr lang="en-US" smtClean="0"/>
              <a:t>No</a:t>
            </a:r>
            <a:endParaRPr lang="en-US"/>
          </a:p>
        </p:txBody>
      </p:sp>
      <p:sp>
        <p:nvSpPr>
          <p:cNvPr id="29" name="Footer Placeholder 28"/>
          <p:cNvSpPr>
            <a:spLocks noGrp="1"/>
          </p:cNvSpPr>
          <p:nvPr>
            <p:ph type="ftr" sz="quarter" idx="3"/>
          </p:nvPr>
        </p:nvSpPr>
        <p:spPr/>
        <p:txBody>
          <a:bodyPr/>
          <a:lstStyle/>
          <a:p>
            <a:r>
              <a:rPr lang="en-US" smtClean="0"/>
              <a:t>gmanish@microsoft.com, jing@buffalo.edu, charu@us.ibm.com, hanj@cs.uiuc.edu</a:t>
            </a:r>
            <a:endParaRPr lang="en-US" dirty="0"/>
          </a:p>
        </p:txBody>
      </p:sp>
      <p:sp>
        <p:nvSpPr>
          <p:cNvPr id="35" name="Slide Number Placeholder 34"/>
          <p:cNvSpPr>
            <a:spLocks noGrp="1"/>
          </p:cNvSpPr>
          <p:nvPr>
            <p:ph type="sldNum" sz="quarter" idx="12"/>
          </p:nvPr>
        </p:nvSpPr>
        <p:spPr/>
        <p:txBody>
          <a:bodyPr/>
          <a:lstStyle/>
          <a:p>
            <a:fld id="{8D4A95AB-7B14-4CE2-8EF6-8DDF97F0F3DA}" type="slidenum">
              <a:rPr lang="en-US" smtClean="0"/>
              <a:pPr/>
              <a:t>54</a:t>
            </a:fld>
            <a:endParaRPr lang="en-US"/>
          </a:p>
        </p:txBody>
      </p:sp>
    </p:spTree>
    <p:extLst>
      <p:ext uri="{BB962C8B-B14F-4D97-AF65-F5344CB8AC3E}">
        <p14:creationId xmlns:p14="http://schemas.microsoft.com/office/powerpoint/2010/main" val="142788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5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5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8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45"/>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73"/>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76"/>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37"/>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82"/>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85"/>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54"/>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p:bldP spid="18" grpId="0"/>
      <p:bldP spid="19" grpId="0"/>
      <p:bldP spid="20" grpId="0"/>
      <p:bldP spid="21" grpId="0"/>
      <p:bldP spid="22" grpId="0" animBg="1"/>
      <p:bldP spid="23" grpId="0"/>
      <p:bldP spid="28" grpId="0" animBg="1"/>
      <p:bldP spid="30" grpId="0"/>
      <p:bldP spid="31" grpId="0"/>
      <p:bldP spid="32" grpId="0"/>
      <p:bldP spid="33" grpId="0"/>
      <p:bldP spid="39" grpId="0" animBg="1"/>
      <p:bldP spid="42" grpId="0" animBg="1"/>
      <p:bldP spid="45" grpId="0" animBg="1"/>
      <p:bldP spid="46" grpId="0" animBg="1"/>
      <p:bldP spid="145" grpId="0" animBg="1"/>
      <p:bldP spid="153" grpId="0" animBg="1"/>
      <p:bldP spid="154" grpId="0" animBg="1"/>
      <p:bldP spid="156" grpId="0" animBg="1"/>
      <p:bldP spid="157" grpId="0" animBg="1"/>
      <p:bldP spid="2" grpId="0"/>
      <p:bldP spid="4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Candidate Computation by Matching</a:t>
            </a:r>
            <a:br>
              <a:rPr lang="en-US" smtClean="0"/>
            </a:br>
            <a:r>
              <a:rPr lang="en-US" sz="3600" smtClean="0"/>
              <a:t>Graph Indexing</a:t>
            </a:r>
            <a:endParaRPr lang="en-US" sz="3600"/>
          </a:p>
        </p:txBody>
      </p:sp>
      <p:sp>
        <p:nvSpPr>
          <p:cNvPr id="3" name="Content Placeholder 2"/>
          <p:cNvSpPr>
            <a:spLocks noGrp="1"/>
          </p:cNvSpPr>
          <p:nvPr>
            <p:ph idx="13"/>
          </p:nvPr>
        </p:nvSpPr>
        <p:spPr>
          <a:xfrm>
            <a:off x="457200" y="1371600"/>
            <a:ext cx="3580370" cy="4754563"/>
          </a:xfrm>
        </p:spPr>
        <p:txBody>
          <a:bodyPr>
            <a:normAutofit fontScale="70000" lnSpcReduction="20000"/>
          </a:bodyPr>
          <a:lstStyle/>
          <a:p>
            <a:r>
              <a:rPr lang="en-US" dirty="0">
                <a:solidFill>
                  <a:srgbClr val="00B050"/>
                </a:solidFill>
              </a:rPr>
              <a:t>Relational </a:t>
            </a:r>
            <a:r>
              <a:rPr lang="en-US" dirty="0" smtClean="0">
                <a:solidFill>
                  <a:srgbClr val="00B050"/>
                </a:solidFill>
              </a:rPr>
              <a:t>database</a:t>
            </a:r>
            <a:r>
              <a:rPr lang="en-US" dirty="0" smtClean="0"/>
              <a:t>: Attribute </a:t>
            </a:r>
            <a:r>
              <a:rPr lang="en-US" dirty="0"/>
              <a:t>information </a:t>
            </a:r>
            <a:r>
              <a:rPr lang="en-US" dirty="0" smtClean="0"/>
              <a:t>associated with </a:t>
            </a:r>
            <a:r>
              <a:rPr lang="en-US" dirty="0"/>
              <a:t>each of the vertices (entities) in </a:t>
            </a:r>
            <a:r>
              <a:rPr lang="en-US" i="1" dirty="0" smtClean="0"/>
              <a:t>G</a:t>
            </a:r>
          </a:p>
          <a:p>
            <a:endParaRPr lang="en-US" dirty="0" smtClean="0"/>
          </a:p>
          <a:p>
            <a:r>
              <a:rPr lang="en-US" dirty="0" smtClean="0">
                <a:solidFill>
                  <a:srgbClr val="00B050"/>
                </a:solidFill>
              </a:rPr>
              <a:t>Memory</a:t>
            </a:r>
            <a:r>
              <a:rPr lang="en-US" dirty="0" smtClean="0"/>
              <a:t>: Connectivity </a:t>
            </a:r>
            <a:r>
              <a:rPr lang="en-US" dirty="0"/>
              <a:t>information of the </a:t>
            </a:r>
            <a:r>
              <a:rPr lang="en-US" dirty="0" smtClean="0"/>
              <a:t>graph</a:t>
            </a:r>
          </a:p>
          <a:p>
            <a:endParaRPr lang="en-US" dirty="0" smtClean="0"/>
          </a:p>
          <a:p>
            <a:r>
              <a:rPr lang="en-US" dirty="0">
                <a:solidFill>
                  <a:srgbClr val="00B050"/>
                </a:solidFill>
              </a:rPr>
              <a:t>Shared neighbors index</a:t>
            </a:r>
            <a:r>
              <a:rPr lang="en-US" dirty="0"/>
              <a:t>: For each entity, store the number of shared neighbors of each type, shared between the entity and its neighbors of a particular type</a:t>
            </a:r>
            <a:endParaRPr lang="en-US" dirty="0" smtClean="0"/>
          </a:p>
        </p:txBody>
      </p:sp>
      <p:grpSp>
        <p:nvGrpSpPr>
          <p:cNvPr id="5" name="Group 4"/>
          <p:cNvGrpSpPr/>
          <p:nvPr/>
        </p:nvGrpSpPr>
        <p:grpSpPr>
          <a:xfrm>
            <a:off x="4082801" y="3676650"/>
            <a:ext cx="2748770" cy="1428750"/>
            <a:chOff x="1282798" y="-107924"/>
            <a:chExt cx="3695591" cy="2133600"/>
          </a:xfrm>
        </p:grpSpPr>
        <p:sp>
          <p:nvSpPr>
            <p:cNvPr id="6" name="Oval 5"/>
            <p:cNvSpPr/>
            <p:nvPr/>
          </p:nvSpPr>
          <p:spPr>
            <a:xfrm>
              <a:off x="2403588" y="1720876"/>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t>C</a:t>
              </a:r>
              <a:endParaRPr lang="en-US" sz="1200"/>
            </a:p>
          </p:txBody>
        </p:sp>
        <p:sp>
          <p:nvSpPr>
            <p:cNvPr id="7" name="Oval 6"/>
            <p:cNvSpPr/>
            <p:nvPr/>
          </p:nvSpPr>
          <p:spPr>
            <a:xfrm>
              <a:off x="2405145" y="882676"/>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t>A</a:t>
              </a:r>
              <a:endParaRPr lang="en-US" sz="1200"/>
            </a:p>
          </p:txBody>
        </p:sp>
        <p:sp>
          <p:nvSpPr>
            <p:cNvPr id="8" name="Oval 7"/>
            <p:cNvSpPr/>
            <p:nvPr/>
          </p:nvSpPr>
          <p:spPr>
            <a:xfrm>
              <a:off x="1701789" y="1263676"/>
              <a:ext cx="304800" cy="304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t>B</a:t>
              </a:r>
              <a:endParaRPr lang="en-US" sz="1200"/>
            </a:p>
          </p:txBody>
        </p:sp>
        <p:cxnSp>
          <p:nvCxnSpPr>
            <p:cNvPr id="9" name="Straight Connector 8"/>
            <p:cNvCxnSpPr>
              <a:stCxn id="8" idx="5"/>
              <a:endCxn id="6" idx="1"/>
            </p:cNvCxnSpPr>
            <p:nvPr/>
          </p:nvCxnSpPr>
          <p:spPr>
            <a:xfrm>
              <a:off x="1961952" y="1523839"/>
              <a:ext cx="486273" cy="2416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8" idx="7"/>
              <a:endCxn id="7" idx="2"/>
            </p:cNvCxnSpPr>
            <p:nvPr/>
          </p:nvCxnSpPr>
          <p:spPr>
            <a:xfrm flipV="1">
              <a:off x="1961952" y="1035076"/>
              <a:ext cx="443193" cy="2732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3225789" y="882676"/>
              <a:ext cx="304800" cy="304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t>B</a:t>
              </a:r>
              <a:endParaRPr lang="en-US" sz="1200"/>
            </a:p>
          </p:txBody>
        </p:sp>
        <p:sp>
          <p:nvSpPr>
            <p:cNvPr id="12" name="Oval 11"/>
            <p:cNvSpPr/>
            <p:nvPr/>
          </p:nvSpPr>
          <p:spPr>
            <a:xfrm>
              <a:off x="2405145" y="120676"/>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t>A</a:t>
              </a:r>
              <a:endParaRPr lang="en-US" sz="1200"/>
            </a:p>
          </p:txBody>
        </p:sp>
        <p:sp>
          <p:nvSpPr>
            <p:cNvPr id="13" name="Oval 12"/>
            <p:cNvSpPr/>
            <p:nvPr/>
          </p:nvSpPr>
          <p:spPr>
            <a:xfrm>
              <a:off x="3227346" y="1720876"/>
              <a:ext cx="304800" cy="304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t>B</a:t>
              </a:r>
              <a:endParaRPr lang="en-US" sz="1200"/>
            </a:p>
          </p:txBody>
        </p:sp>
        <p:sp>
          <p:nvSpPr>
            <p:cNvPr id="14" name="Oval 13"/>
            <p:cNvSpPr/>
            <p:nvPr/>
          </p:nvSpPr>
          <p:spPr>
            <a:xfrm>
              <a:off x="3225789" y="120676"/>
              <a:ext cx="304800" cy="304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B</a:t>
              </a:r>
            </a:p>
          </p:txBody>
        </p:sp>
        <p:sp>
          <p:nvSpPr>
            <p:cNvPr id="15" name="Oval 14"/>
            <p:cNvSpPr/>
            <p:nvPr/>
          </p:nvSpPr>
          <p:spPr>
            <a:xfrm>
              <a:off x="3987789" y="1720876"/>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t>A</a:t>
              </a:r>
              <a:endParaRPr lang="en-US" sz="1200"/>
            </a:p>
          </p:txBody>
        </p:sp>
        <p:sp>
          <p:nvSpPr>
            <p:cNvPr id="16" name="Oval 15"/>
            <p:cNvSpPr/>
            <p:nvPr/>
          </p:nvSpPr>
          <p:spPr>
            <a:xfrm>
              <a:off x="3987789" y="895784"/>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t>C</a:t>
              </a:r>
              <a:endParaRPr lang="en-US" sz="1200"/>
            </a:p>
          </p:txBody>
        </p:sp>
        <p:sp>
          <p:nvSpPr>
            <p:cNvPr id="17" name="Oval 16"/>
            <p:cNvSpPr/>
            <p:nvPr/>
          </p:nvSpPr>
          <p:spPr>
            <a:xfrm>
              <a:off x="3987789" y="120676"/>
              <a:ext cx="304800" cy="304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t>C</a:t>
              </a:r>
              <a:endParaRPr lang="en-US" sz="1200"/>
            </a:p>
          </p:txBody>
        </p:sp>
        <p:sp>
          <p:nvSpPr>
            <p:cNvPr id="18" name="Oval 17"/>
            <p:cNvSpPr/>
            <p:nvPr/>
          </p:nvSpPr>
          <p:spPr>
            <a:xfrm>
              <a:off x="4673589" y="501676"/>
              <a:ext cx="304800" cy="3048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t>A</a:t>
              </a:r>
              <a:endParaRPr lang="en-US" sz="1200"/>
            </a:p>
          </p:txBody>
        </p:sp>
        <p:sp>
          <p:nvSpPr>
            <p:cNvPr id="19" name="Oval 18"/>
            <p:cNvSpPr/>
            <p:nvPr/>
          </p:nvSpPr>
          <p:spPr>
            <a:xfrm>
              <a:off x="4673589" y="1308330"/>
              <a:ext cx="304800" cy="3048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mtClean="0"/>
                <a:t>B</a:t>
              </a:r>
              <a:endParaRPr lang="en-US" sz="1200"/>
            </a:p>
          </p:txBody>
        </p:sp>
        <p:cxnSp>
          <p:nvCxnSpPr>
            <p:cNvPr id="20" name="Straight Connector 19"/>
            <p:cNvCxnSpPr>
              <a:stCxn id="7" idx="0"/>
              <a:endCxn id="12" idx="4"/>
            </p:cNvCxnSpPr>
            <p:nvPr/>
          </p:nvCxnSpPr>
          <p:spPr>
            <a:xfrm flipV="1">
              <a:off x="2557545" y="425476"/>
              <a:ext cx="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7" idx="4"/>
              <a:endCxn id="6" idx="0"/>
            </p:cNvCxnSpPr>
            <p:nvPr/>
          </p:nvCxnSpPr>
          <p:spPr>
            <a:xfrm flipH="1">
              <a:off x="2555988" y="1187476"/>
              <a:ext cx="1557"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4" idx="2"/>
              <a:endCxn id="12" idx="6"/>
            </p:cNvCxnSpPr>
            <p:nvPr/>
          </p:nvCxnSpPr>
          <p:spPr>
            <a:xfrm flipH="1">
              <a:off x="2709945" y="273076"/>
              <a:ext cx="5158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4" idx="6"/>
              <a:endCxn id="17" idx="2"/>
            </p:cNvCxnSpPr>
            <p:nvPr/>
          </p:nvCxnSpPr>
          <p:spPr>
            <a:xfrm>
              <a:off x="3530589" y="273076"/>
              <a:ext cx="457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7" idx="6"/>
              <a:endCxn id="11" idx="2"/>
            </p:cNvCxnSpPr>
            <p:nvPr/>
          </p:nvCxnSpPr>
          <p:spPr>
            <a:xfrm>
              <a:off x="2709945" y="1035076"/>
              <a:ext cx="5158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6" idx="6"/>
              <a:endCxn id="13" idx="2"/>
            </p:cNvCxnSpPr>
            <p:nvPr/>
          </p:nvCxnSpPr>
          <p:spPr>
            <a:xfrm>
              <a:off x="2708388" y="1873276"/>
              <a:ext cx="51895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3" idx="7"/>
              <a:endCxn id="16" idx="3"/>
            </p:cNvCxnSpPr>
            <p:nvPr/>
          </p:nvCxnSpPr>
          <p:spPr>
            <a:xfrm flipV="1">
              <a:off x="3487509" y="1155947"/>
              <a:ext cx="544917" cy="6095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3" idx="6"/>
              <a:endCxn id="15" idx="2"/>
            </p:cNvCxnSpPr>
            <p:nvPr/>
          </p:nvCxnSpPr>
          <p:spPr>
            <a:xfrm>
              <a:off x="3532146" y="1873276"/>
              <a:ext cx="4556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6" idx="4"/>
              <a:endCxn id="15" idx="0"/>
            </p:cNvCxnSpPr>
            <p:nvPr/>
          </p:nvCxnSpPr>
          <p:spPr>
            <a:xfrm>
              <a:off x="4140189" y="1200584"/>
              <a:ext cx="0" cy="5202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7" idx="4"/>
              <a:endCxn id="16" idx="0"/>
            </p:cNvCxnSpPr>
            <p:nvPr/>
          </p:nvCxnSpPr>
          <p:spPr>
            <a:xfrm>
              <a:off x="4140189" y="425476"/>
              <a:ext cx="0" cy="4703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7" idx="5"/>
              <a:endCxn id="18" idx="1"/>
            </p:cNvCxnSpPr>
            <p:nvPr/>
          </p:nvCxnSpPr>
          <p:spPr>
            <a:xfrm>
              <a:off x="4247952" y="380839"/>
              <a:ext cx="470274" cy="165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6" idx="7"/>
              <a:endCxn id="18" idx="3"/>
            </p:cNvCxnSpPr>
            <p:nvPr/>
          </p:nvCxnSpPr>
          <p:spPr>
            <a:xfrm flipV="1">
              <a:off x="4247952" y="761839"/>
              <a:ext cx="470274" cy="1785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9" idx="0"/>
              <a:endCxn id="18" idx="4"/>
            </p:cNvCxnSpPr>
            <p:nvPr/>
          </p:nvCxnSpPr>
          <p:spPr>
            <a:xfrm flipV="1">
              <a:off x="4825989" y="806476"/>
              <a:ext cx="0" cy="5018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5" idx="7"/>
              <a:endCxn id="19" idx="3"/>
            </p:cNvCxnSpPr>
            <p:nvPr/>
          </p:nvCxnSpPr>
          <p:spPr>
            <a:xfrm flipV="1">
              <a:off x="4247952" y="1568493"/>
              <a:ext cx="470274" cy="197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6" idx="5"/>
              <a:endCxn id="19" idx="1"/>
            </p:cNvCxnSpPr>
            <p:nvPr/>
          </p:nvCxnSpPr>
          <p:spPr>
            <a:xfrm>
              <a:off x="4247952" y="1155947"/>
              <a:ext cx="470274" cy="197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14" idx="4"/>
              <a:endCxn id="11" idx="0"/>
            </p:cNvCxnSpPr>
            <p:nvPr/>
          </p:nvCxnSpPr>
          <p:spPr>
            <a:xfrm>
              <a:off x="3378189" y="425476"/>
              <a:ext cx="0" cy="45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3" idx="0"/>
              <a:endCxn id="11" idx="4"/>
            </p:cNvCxnSpPr>
            <p:nvPr/>
          </p:nvCxnSpPr>
          <p:spPr>
            <a:xfrm flipH="1" flipV="1">
              <a:off x="3378189" y="1187476"/>
              <a:ext cx="1557" cy="533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473190" y="1111276"/>
              <a:ext cx="339285" cy="369332"/>
            </a:xfrm>
            <a:prstGeom prst="rect">
              <a:avLst/>
            </a:prstGeom>
            <a:noFill/>
          </p:spPr>
          <p:txBody>
            <a:bodyPr wrap="none" rtlCol="0">
              <a:spAutoFit/>
            </a:bodyPr>
            <a:lstStyle/>
            <a:p>
              <a:r>
                <a:rPr lang="en-US" sz="1200" smtClean="0"/>
                <a:t>1</a:t>
              </a:r>
              <a:endParaRPr lang="en-US" sz="1200"/>
            </a:p>
          </p:txBody>
        </p:sp>
        <p:sp>
          <p:nvSpPr>
            <p:cNvPr id="38" name="TextBox 37"/>
            <p:cNvSpPr txBox="1"/>
            <p:nvPr/>
          </p:nvSpPr>
          <p:spPr>
            <a:xfrm>
              <a:off x="2238303" y="-107924"/>
              <a:ext cx="339285" cy="369332"/>
            </a:xfrm>
            <a:prstGeom prst="rect">
              <a:avLst/>
            </a:prstGeom>
            <a:noFill/>
          </p:spPr>
          <p:txBody>
            <a:bodyPr wrap="none" rtlCol="0">
              <a:spAutoFit/>
            </a:bodyPr>
            <a:lstStyle/>
            <a:p>
              <a:r>
                <a:rPr lang="en-US" sz="1200" smtClean="0"/>
                <a:t>2</a:t>
              </a:r>
              <a:endParaRPr lang="en-US" sz="1200"/>
            </a:p>
          </p:txBody>
        </p:sp>
        <p:sp>
          <p:nvSpPr>
            <p:cNvPr id="39" name="TextBox 38"/>
            <p:cNvSpPr txBox="1"/>
            <p:nvPr/>
          </p:nvSpPr>
          <p:spPr>
            <a:xfrm>
              <a:off x="2238303" y="665744"/>
              <a:ext cx="339285" cy="369332"/>
            </a:xfrm>
            <a:prstGeom prst="rect">
              <a:avLst/>
            </a:prstGeom>
            <a:noFill/>
          </p:spPr>
          <p:txBody>
            <a:bodyPr wrap="none" rtlCol="0">
              <a:spAutoFit/>
            </a:bodyPr>
            <a:lstStyle/>
            <a:p>
              <a:r>
                <a:rPr lang="en-US" sz="1200"/>
                <a:t>3</a:t>
              </a:r>
            </a:p>
          </p:txBody>
        </p:sp>
        <p:sp>
          <p:nvSpPr>
            <p:cNvPr id="40" name="TextBox 39"/>
            <p:cNvSpPr txBox="1"/>
            <p:nvPr/>
          </p:nvSpPr>
          <p:spPr>
            <a:xfrm>
              <a:off x="2254303" y="1465861"/>
              <a:ext cx="339285" cy="369332"/>
            </a:xfrm>
            <a:prstGeom prst="rect">
              <a:avLst/>
            </a:prstGeom>
            <a:noFill/>
          </p:spPr>
          <p:txBody>
            <a:bodyPr wrap="none" rtlCol="0">
              <a:spAutoFit/>
            </a:bodyPr>
            <a:lstStyle/>
            <a:p>
              <a:r>
                <a:rPr lang="en-US" sz="1200"/>
                <a:t>4</a:t>
              </a:r>
            </a:p>
          </p:txBody>
        </p:sp>
        <p:sp>
          <p:nvSpPr>
            <p:cNvPr id="41" name="TextBox 40"/>
            <p:cNvSpPr txBox="1"/>
            <p:nvPr/>
          </p:nvSpPr>
          <p:spPr>
            <a:xfrm>
              <a:off x="3076502" y="-107924"/>
              <a:ext cx="339285" cy="369332"/>
            </a:xfrm>
            <a:prstGeom prst="rect">
              <a:avLst/>
            </a:prstGeom>
            <a:noFill/>
          </p:spPr>
          <p:txBody>
            <a:bodyPr wrap="none" rtlCol="0">
              <a:spAutoFit/>
            </a:bodyPr>
            <a:lstStyle/>
            <a:p>
              <a:r>
                <a:rPr lang="en-US" sz="1200" smtClean="0"/>
                <a:t>5</a:t>
              </a:r>
              <a:endParaRPr lang="en-US" sz="1200"/>
            </a:p>
          </p:txBody>
        </p:sp>
        <p:sp>
          <p:nvSpPr>
            <p:cNvPr id="42" name="TextBox 41"/>
            <p:cNvSpPr txBox="1"/>
            <p:nvPr/>
          </p:nvSpPr>
          <p:spPr>
            <a:xfrm>
              <a:off x="3838502" y="-107924"/>
              <a:ext cx="339285" cy="369332"/>
            </a:xfrm>
            <a:prstGeom prst="rect">
              <a:avLst/>
            </a:prstGeom>
            <a:noFill/>
          </p:spPr>
          <p:txBody>
            <a:bodyPr wrap="none" rtlCol="0">
              <a:spAutoFit/>
            </a:bodyPr>
            <a:lstStyle/>
            <a:p>
              <a:r>
                <a:rPr lang="en-US" sz="1200"/>
                <a:t>8</a:t>
              </a:r>
            </a:p>
          </p:txBody>
        </p:sp>
        <p:sp>
          <p:nvSpPr>
            <p:cNvPr id="43" name="TextBox 42"/>
            <p:cNvSpPr txBox="1"/>
            <p:nvPr/>
          </p:nvSpPr>
          <p:spPr>
            <a:xfrm>
              <a:off x="3073390" y="665744"/>
              <a:ext cx="339285" cy="369332"/>
            </a:xfrm>
            <a:prstGeom prst="rect">
              <a:avLst/>
            </a:prstGeom>
            <a:noFill/>
          </p:spPr>
          <p:txBody>
            <a:bodyPr wrap="none" rtlCol="0">
              <a:spAutoFit/>
            </a:bodyPr>
            <a:lstStyle/>
            <a:p>
              <a:r>
                <a:rPr lang="en-US" sz="1200" smtClean="0"/>
                <a:t>6</a:t>
              </a:r>
              <a:endParaRPr lang="en-US" sz="1200"/>
            </a:p>
          </p:txBody>
        </p:sp>
        <p:sp>
          <p:nvSpPr>
            <p:cNvPr id="44" name="TextBox 43"/>
            <p:cNvSpPr txBox="1"/>
            <p:nvPr/>
          </p:nvSpPr>
          <p:spPr>
            <a:xfrm>
              <a:off x="3073390" y="1465861"/>
              <a:ext cx="339285" cy="369332"/>
            </a:xfrm>
            <a:prstGeom prst="rect">
              <a:avLst/>
            </a:prstGeom>
            <a:noFill/>
          </p:spPr>
          <p:txBody>
            <a:bodyPr wrap="none" rtlCol="0">
              <a:spAutoFit/>
            </a:bodyPr>
            <a:lstStyle/>
            <a:p>
              <a:r>
                <a:rPr lang="en-US" sz="1200"/>
                <a:t>7</a:t>
              </a:r>
            </a:p>
          </p:txBody>
        </p:sp>
        <p:sp>
          <p:nvSpPr>
            <p:cNvPr id="45" name="TextBox 44"/>
            <p:cNvSpPr txBox="1"/>
            <p:nvPr/>
          </p:nvSpPr>
          <p:spPr>
            <a:xfrm>
              <a:off x="3838502" y="654076"/>
              <a:ext cx="339285" cy="369332"/>
            </a:xfrm>
            <a:prstGeom prst="rect">
              <a:avLst/>
            </a:prstGeom>
            <a:noFill/>
          </p:spPr>
          <p:txBody>
            <a:bodyPr wrap="none" rtlCol="0">
              <a:spAutoFit/>
            </a:bodyPr>
            <a:lstStyle/>
            <a:p>
              <a:r>
                <a:rPr lang="en-US" sz="1200"/>
                <a:t>9</a:t>
              </a:r>
            </a:p>
          </p:txBody>
        </p:sp>
        <p:sp>
          <p:nvSpPr>
            <p:cNvPr id="46" name="TextBox 45"/>
            <p:cNvSpPr txBox="1"/>
            <p:nvPr/>
          </p:nvSpPr>
          <p:spPr>
            <a:xfrm>
              <a:off x="3823074" y="1463719"/>
              <a:ext cx="440532" cy="369332"/>
            </a:xfrm>
            <a:prstGeom prst="rect">
              <a:avLst/>
            </a:prstGeom>
            <a:noFill/>
          </p:spPr>
          <p:txBody>
            <a:bodyPr wrap="none" rtlCol="0">
              <a:spAutoFit/>
            </a:bodyPr>
            <a:lstStyle/>
            <a:p>
              <a:r>
                <a:rPr lang="en-US" sz="1200" smtClean="0"/>
                <a:t>10</a:t>
              </a:r>
              <a:endParaRPr lang="en-US" sz="1200"/>
            </a:p>
          </p:txBody>
        </p:sp>
        <p:sp>
          <p:nvSpPr>
            <p:cNvPr id="47" name="TextBox 46"/>
            <p:cNvSpPr txBox="1"/>
            <p:nvPr/>
          </p:nvSpPr>
          <p:spPr>
            <a:xfrm>
              <a:off x="4524303" y="196876"/>
              <a:ext cx="440532" cy="369332"/>
            </a:xfrm>
            <a:prstGeom prst="rect">
              <a:avLst/>
            </a:prstGeom>
            <a:noFill/>
          </p:spPr>
          <p:txBody>
            <a:bodyPr wrap="none" rtlCol="0">
              <a:spAutoFit/>
            </a:bodyPr>
            <a:lstStyle/>
            <a:p>
              <a:r>
                <a:rPr lang="en-US" sz="1200" smtClean="0"/>
                <a:t>11</a:t>
              </a:r>
              <a:endParaRPr lang="en-US" sz="1200"/>
            </a:p>
          </p:txBody>
        </p:sp>
        <p:sp>
          <p:nvSpPr>
            <p:cNvPr id="48" name="TextBox 47"/>
            <p:cNvSpPr txBox="1"/>
            <p:nvPr/>
          </p:nvSpPr>
          <p:spPr>
            <a:xfrm>
              <a:off x="1282798" y="120676"/>
              <a:ext cx="1107116" cy="369332"/>
            </a:xfrm>
            <a:prstGeom prst="rect">
              <a:avLst/>
            </a:prstGeom>
            <a:noFill/>
          </p:spPr>
          <p:txBody>
            <a:bodyPr wrap="none" rtlCol="0">
              <a:spAutoFit/>
            </a:bodyPr>
            <a:lstStyle/>
            <a:p>
              <a:pPr algn="ctr"/>
              <a:r>
                <a:rPr lang="en-US" sz="1200" smtClean="0"/>
                <a:t>Network G</a:t>
              </a:r>
              <a:endParaRPr lang="en-US" sz="1200"/>
            </a:p>
          </p:txBody>
        </p:sp>
      </p:grpSp>
      <p:sp>
        <p:nvSpPr>
          <p:cNvPr id="54" name="Flowchart: Magnetic Disk 53"/>
          <p:cNvSpPr/>
          <p:nvPr/>
        </p:nvSpPr>
        <p:spPr>
          <a:xfrm>
            <a:off x="4572000" y="1512332"/>
            <a:ext cx="2352040" cy="1535668"/>
          </a:xfrm>
          <a:prstGeom prst="flowChartMagneticDisk">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aphicFrame>
        <p:nvGraphicFramePr>
          <p:cNvPr id="55" name="Table 54"/>
          <p:cNvGraphicFramePr>
            <a:graphicFrameLocks noGrp="1"/>
          </p:cNvGraphicFramePr>
          <p:nvPr>
            <p:extLst/>
          </p:nvPr>
        </p:nvGraphicFramePr>
        <p:xfrm>
          <a:off x="4638040" y="2042160"/>
          <a:ext cx="624840" cy="701040"/>
        </p:xfrm>
        <a:graphic>
          <a:graphicData uri="http://schemas.openxmlformats.org/drawingml/2006/table">
            <a:tbl>
              <a:tblPr firstRow="1" bandRow="1">
                <a:tableStyleId>{5C22544A-7EE6-4342-B048-85BDC9FD1C3A}</a:tableStyleId>
              </a:tblPr>
              <a:tblGrid>
                <a:gridCol w="208280"/>
                <a:gridCol w="208280"/>
                <a:gridCol w="208280"/>
              </a:tblGrid>
              <a:tr h="0">
                <a:tc>
                  <a:txBody>
                    <a:bodyPr/>
                    <a:lstStyle/>
                    <a:p>
                      <a:endParaRPr lang="en-US" sz="100"/>
                    </a:p>
                  </a:txBody>
                  <a:tcPr/>
                </a:tc>
                <a:tc>
                  <a:txBody>
                    <a:bodyPr/>
                    <a:lstStyle/>
                    <a:p>
                      <a:endParaRPr lang="en-US" sz="100"/>
                    </a:p>
                  </a:txBody>
                  <a:tcPr/>
                </a:tc>
                <a:tc>
                  <a:txBody>
                    <a:bodyPr/>
                    <a:lstStyle/>
                    <a:p>
                      <a:endParaRPr lang="en-US" sz="100"/>
                    </a:p>
                  </a:txBody>
                  <a:tcPr/>
                </a:tc>
              </a:tr>
              <a:tr h="0">
                <a:tc>
                  <a:txBody>
                    <a:bodyPr/>
                    <a:lstStyle/>
                    <a:p>
                      <a:endParaRPr lang="en-US" sz="100"/>
                    </a:p>
                  </a:txBody>
                  <a:tcPr/>
                </a:tc>
                <a:tc>
                  <a:txBody>
                    <a:bodyPr/>
                    <a:lstStyle/>
                    <a:p>
                      <a:endParaRPr lang="en-US" sz="100"/>
                    </a:p>
                  </a:txBody>
                  <a:tcPr/>
                </a:tc>
                <a:tc>
                  <a:txBody>
                    <a:bodyPr/>
                    <a:lstStyle/>
                    <a:p>
                      <a:endParaRPr lang="en-US" sz="100"/>
                    </a:p>
                  </a:txBody>
                  <a:tcPr/>
                </a:tc>
              </a:tr>
              <a:tr h="0">
                <a:tc>
                  <a:txBody>
                    <a:bodyPr/>
                    <a:lstStyle/>
                    <a:p>
                      <a:endParaRPr lang="en-US" sz="100"/>
                    </a:p>
                  </a:txBody>
                  <a:tcPr/>
                </a:tc>
                <a:tc>
                  <a:txBody>
                    <a:bodyPr/>
                    <a:lstStyle/>
                    <a:p>
                      <a:endParaRPr lang="en-US" sz="100"/>
                    </a:p>
                  </a:txBody>
                  <a:tcPr/>
                </a:tc>
                <a:tc>
                  <a:txBody>
                    <a:bodyPr/>
                    <a:lstStyle/>
                    <a:p>
                      <a:endParaRPr lang="en-US" sz="100"/>
                    </a:p>
                  </a:txBody>
                  <a:tcPr/>
                </a:tc>
              </a:tr>
              <a:tr h="0">
                <a:tc>
                  <a:txBody>
                    <a:bodyPr/>
                    <a:lstStyle/>
                    <a:p>
                      <a:endParaRPr lang="en-US" sz="100"/>
                    </a:p>
                  </a:txBody>
                  <a:tcPr/>
                </a:tc>
                <a:tc>
                  <a:txBody>
                    <a:bodyPr/>
                    <a:lstStyle/>
                    <a:p>
                      <a:endParaRPr lang="en-US" sz="100"/>
                    </a:p>
                  </a:txBody>
                  <a:tcPr/>
                </a:tc>
                <a:tc>
                  <a:txBody>
                    <a:bodyPr/>
                    <a:lstStyle/>
                    <a:p>
                      <a:endParaRPr lang="en-US" sz="100"/>
                    </a:p>
                  </a:txBody>
                  <a:tcPr/>
                </a:tc>
              </a:tr>
              <a:tr h="0">
                <a:tc>
                  <a:txBody>
                    <a:bodyPr/>
                    <a:lstStyle/>
                    <a:p>
                      <a:endParaRPr lang="en-US" sz="100"/>
                    </a:p>
                  </a:txBody>
                  <a:tcPr/>
                </a:tc>
                <a:tc>
                  <a:txBody>
                    <a:bodyPr/>
                    <a:lstStyle/>
                    <a:p>
                      <a:endParaRPr lang="en-US" sz="100"/>
                    </a:p>
                  </a:txBody>
                  <a:tcPr/>
                </a:tc>
                <a:tc>
                  <a:txBody>
                    <a:bodyPr/>
                    <a:lstStyle/>
                    <a:p>
                      <a:endParaRPr lang="en-US" sz="100"/>
                    </a:p>
                  </a:txBody>
                  <a:tcPr/>
                </a:tc>
              </a:tr>
              <a:tr h="0">
                <a:tc>
                  <a:txBody>
                    <a:bodyPr/>
                    <a:lstStyle/>
                    <a:p>
                      <a:endParaRPr lang="en-US" sz="100"/>
                    </a:p>
                  </a:txBody>
                  <a:tcPr/>
                </a:tc>
                <a:tc>
                  <a:txBody>
                    <a:bodyPr/>
                    <a:lstStyle/>
                    <a:p>
                      <a:endParaRPr lang="en-US" sz="100"/>
                    </a:p>
                  </a:txBody>
                  <a:tcPr/>
                </a:tc>
                <a:tc>
                  <a:txBody>
                    <a:bodyPr/>
                    <a:lstStyle/>
                    <a:p>
                      <a:endParaRPr lang="en-US" sz="100"/>
                    </a:p>
                  </a:txBody>
                  <a:tcPr/>
                </a:tc>
              </a:tr>
            </a:tbl>
          </a:graphicData>
        </a:graphic>
      </p:graphicFrame>
      <p:graphicFrame>
        <p:nvGraphicFramePr>
          <p:cNvPr id="56" name="Table 55"/>
          <p:cNvGraphicFramePr>
            <a:graphicFrameLocks noGrp="1"/>
          </p:cNvGraphicFramePr>
          <p:nvPr>
            <p:extLst/>
          </p:nvPr>
        </p:nvGraphicFramePr>
        <p:xfrm>
          <a:off x="5304862" y="2280166"/>
          <a:ext cx="624840" cy="701040"/>
        </p:xfrm>
        <a:graphic>
          <a:graphicData uri="http://schemas.openxmlformats.org/drawingml/2006/table">
            <a:tbl>
              <a:tblPr firstRow="1" bandRow="1">
                <a:tableStyleId>{5C22544A-7EE6-4342-B048-85BDC9FD1C3A}</a:tableStyleId>
              </a:tblPr>
              <a:tblGrid>
                <a:gridCol w="208280"/>
                <a:gridCol w="208280"/>
                <a:gridCol w="208280"/>
              </a:tblGrid>
              <a:tr h="0">
                <a:tc>
                  <a:txBody>
                    <a:bodyPr/>
                    <a:lstStyle/>
                    <a:p>
                      <a:endParaRPr lang="en-US" sz="100"/>
                    </a:p>
                  </a:txBody>
                  <a:tcPr/>
                </a:tc>
                <a:tc>
                  <a:txBody>
                    <a:bodyPr/>
                    <a:lstStyle/>
                    <a:p>
                      <a:endParaRPr lang="en-US" sz="100"/>
                    </a:p>
                  </a:txBody>
                  <a:tcPr/>
                </a:tc>
                <a:tc>
                  <a:txBody>
                    <a:bodyPr/>
                    <a:lstStyle/>
                    <a:p>
                      <a:endParaRPr lang="en-US" sz="100"/>
                    </a:p>
                  </a:txBody>
                  <a:tcPr/>
                </a:tc>
              </a:tr>
              <a:tr h="0">
                <a:tc>
                  <a:txBody>
                    <a:bodyPr/>
                    <a:lstStyle/>
                    <a:p>
                      <a:endParaRPr lang="en-US" sz="100"/>
                    </a:p>
                  </a:txBody>
                  <a:tcPr/>
                </a:tc>
                <a:tc>
                  <a:txBody>
                    <a:bodyPr/>
                    <a:lstStyle/>
                    <a:p>
                      <a:endParaRPr lang="en-US" sz="100"/>
                    </a:p>
                  </a:txBody>
                  <a:tcPr/>
                </a:tc>
                <a:tc>
                  <a:txBody>
                    <a:bodyPr/>
                    <a:lstStyle/>
                    <a:p>
                      <a:endParaRPr lang="en-US" sz="100"/>
                    </a:p>
                  </a:txBody>
                  <a:tcPr/>
                </a:tc>
              </a:tr>
              <a:tr h="0">
                <a:tc>
                  <a:txBody>
                    <a:bodyPr/>
                    <a:lstStyle/>
                    <a:p>
                      <a:endParaRPr lang="en-US" sz="100"/>
                    </a:p>
                  </a:txBody>
                  <a:tcPr/>
                </a:tc>
                <a:tc>
                  <a:txBody>
                    <a:bodyPr/>
                    <a:lstStyle/>
                    <a:p>
                      <a:endParaRPr lang="en-US" sz="100"/>
                    </a:p>
                  </a:txBody>
                  <a:tcPr/>
                </a:tc>
                <a:tc>
                  <a:txBody>
                    <a:bodyPr/>
                    <a:lstStyle/>
                    <a:p>
                      <a:endParaRPr lang="en-US" sz="100"/>
                    </a:p>
                  </a:txBody>
                  <a:tcPr/>
                </a:tc>
              </a:tr>
              <a:tr h="0">
                <a:tc>
                  <a:txBody>
                    <a:bodyPr/>
                    <a:lstStyle/>
                    <a:p>
                      <a:endParaRPr lang="en-US" sz="100"/>
                    </a:p>
                  </a:txBody>
                  <a:tcPr/>
                </a:tc>
                <a:tc>
                  <a:txBody>
                    <a:bodyPr/>
                    <a:lstStyle/>
                    <a:p>
                      <a:endParaRPr lang="en-US" sz="100"/>
                    </a:p>
                  </a:txBody>
                  <a:tcPr/>
                </a:tc>
                <a:tc>
                  <a:txBody>
                    <a:bodyPr/>
                    <a:lstStyle/>
                    <a:p>
                      <a:endParaRPr lang="en-US" sz="100"/>
                    </a:p>
                  </a:txBody>
                  <a:tcPr/>
                </a:tc>
              </a:tr>
              <a:tr h="0">
                <a:tc>
                  <a:txBody>
                    <a:bodyPr/>
                    <a:lstStyle/>
                    <a:p>
                      <a:endParaRPr lang="en-US" sz="100"/>
                    </a:p>
                  </a:txBody>
                  <a:tcPr/>
                </a:tc>
                <a:tc>
                  <a:txBody>
                    <a:bodyPr/>
                    <a:lstStyle/>
                    <a:p>
                      <a:endParaRPr lang="en-US" sz="100"/>
                    </a:p>
                  </a:txBody>
                  <a:tcPr/>
                </a:tc>
                <a:tc>
                  <a:txBody>
                    <a:bodyPr/>
                    <a:lstStyle/>
                    <a:p>
                      <a:endParaRPr lang="en-US" sz="100"/>
                    </a:p>
                  </a:txBody>
                  <a:tcPr/>
                </a:tc>
              </a:tr>
              <a:tr h="0">
                <a:tc>
                  <a:txBody>
                    <a:bodyPr/>
                    <a:lstStyle/>
                    <a:p>
                      <a:endParaRPr lang="en-US" sz="100"/>
                    </a:p>
                  </a:txBody>
                  <a:tcPr/>
                </a:tc>
                <a:tc>
                  <a:txBody>
                    <a:bodyPr/>
                    <a:lstStyle/>
                    <a:p>
                      <a:endParaRPr lang="en-US" sz="100"/>
                    </a:p>
                  </a:txBody>
                  <a:tcPr/>
                </a:tc>
                <a:tc>
                  <a:txBody>
                    <a:bodyPr/>
                    <a:lstStyle/>
                    <a:p>
                      <a:endParaRPr lang="en-US" sz="100"/>
                    </a:p>
                  </a:txBody>
                  <a:tcPr/>
                </a:tc>
              </a:tr>
            </a:tbl>
          </a:graphicData>
        </a:graphic>
      </p:graphicFrame>
      <p:graphicFrame>
        <p:nvGraphicFramePr>
          <p:cNvPr id="57" name="Table 56"/>
          <p:cNvGraphicFramePr>
            <a:graphicFrameLocks noGrp="1"/>
          </p:cNvGraphicFramePr>
          <p:nvPr>
            <p:extLst/>
          </p:nvPr>
        </p:nvGraphicFramePr>
        <p:xfrm>
          <a:off x="6075041" y="2180672"/>
          <a:ext cx="624840" cy="701040"/>
        </p:xfrm>
        <a:graphic>
          <a:graphicData uri="http://schemas.openxmlformats.org/drawingml/2006/table">
            <a:tbl>
              <a:tblPr firstRow="1" bandRow="1">
                <a:tableStyleId>{5C22544A-7EE6-4342-B048-85BDC9FD1C3A}</a:tableStyleId>
              </a:tblPr>
              <a:tblGrid>
                <a:gridCol w="208280"/>
                <a:gridCol w="208280"/>
                <a:gridCol w="208280"/>
              </a:tblGrid>
              <a:tr h="0">
                <a:tc>
                  <a:txBody>
                    <a:bodyPr/>
                    <a:lstStyle/>
                    <a:p>
                      <a:endParaRPr lang="en-US" sz="100"/>
                    </a:p>
                  </a:txBody>
                  <a:tcPr/>
                </a:tc>
                <a:tc>
                  <a:txBody>
                    <a:bodyPr/>
                    <a:lstStyle/>
                    <a:p>
                      <a:endParaRPr lang="en-US" sz="100"/>
                    </a:p>
                  </a:txBody>
                  <a:tcPr/>
                </a:tc>
                <a:tc>
                  <a:txBody>
                    <a:bodyPr/>
                    <a:lstStyle/>
                    <a:p>
                      <a:endParaRPr lang="en-US" sz="100"/>
                    </a:p>
                  </a:txBody>
                  <a:tcPr/>
                </a:tc>
              </a:tr>
              <a:tr h="0">
                <a:tc>
                  <a:txBody>
                    <a:bodyPr/>
                    <a:lstStyle/>
                    <a:p>
                      <a:endParaRPr lang="en-US" sz="100"/>
                    </a:p>
                  </a:txBody>
                  <a:tcPr/>
                </a:tc>
                <a:tc>
                  <a:txBody>
                    <a:bodyPr/>
                    <a:lstStyle/>
                    <a:p>
                      <a:endParaRPr lang="en-US" sz="100"/>
                    </a:p>
                  </a:txBody>
                  <a:tcPr/>
                </a:tc>
                <a:tc>
                  <a:txBody>
                    <a:bodyPr/>
                    <a:lstStyle/>
                    <a:p>
                      <a:endParaRPr lang="en-US" sz="100"/>
                    </a:p>
                  </a:txBody>
                  <a:tcPr/>
                </a:tc>
              </a:tr>
              <a:tr h="0">
                <a:tc>
                  <a:txBody>
                    <a:bodyPr/>
                    <a:lstStyle/>
                    <a:p>
                      <a:endParaRPr lang="en-US" sz="100"/>
                    </a:p>
                  </a:txBody>
                  <a:tcPr/>
                </a:tc>
                <a:tc>
                  <a:txBody>
                    <a:bodyPr/>
                    <a:lstStyle/>
                    <a:p>
                      <a:endParaRPr lang="en-US" sz="100"/>
                    </a:p>
                  </a:txBody>
                  <a:tcPr/>
                </a:tc>
                <a:tc>
                  <a:txBody>
                    <a:bodyPr/>
                    <a:lstStyle/>
                    <a:p>
                      <a:endParaRPr lang="en-US" sz="100"/>
                    </a:p>
                  </a:txBody>
                  <a:tcPr/>
                </a:tc>
              </a:tr>
              <a:tr h="0">
                <a:tc>
                  <a:txBody>
                    <a:bodyPr/>
                    <a:lstStyle/>
                    <a:p>
                      <a:endParaRPr lang="en-US" sz="100"/>
                    </a:p>
                  </a:txBody>
                  <a:tcPr/>
                </a:tc>
                <a:tc>
                  <a:txBody>
                    <a:bodyPr/>
                    <a:lstStyle/>
                    <a:p>
                      <a:endParaRPr lang="en-US" sz="100"/>
                    </a:p>
                  </a:txBody>
                  <a:tcPr/>
                </a:tc>
                <a:tc>
                  <a:txBody>
                    <a:bodyPr/>
                    <a:lstStyle/>
                    <a:p>
                      <a:endParaRPr lang="en-US" sz="100"/>
                    </a:p>
                  </a:txBody>
                  <a:tcPr/>
                </a:tc>
              </a:tr>
              <a:tr h="0">
                <a:tc>
                  <a:txBody>
                    <a:bodyPr/>
                    <a:lstStyle/>
                    <a:p>
                      <a:endParaRPr lang="en-US" sz="100"/>
                    </a:p>
                  </a:txBody>
                  <a:tcPr/>
                </a:tc>
                <a:tc>
                  <a:txBody>
                    <a:bodyPr/>
                    <a:lstStyle/>
                    <a:p>
                      <a:endParaRPr lang="en-US" sz="100"/>
                    </a:p>
                  </a:txBody>
                  <a:tcPr/>
                </a:tc>
                <a:tc>
                  <a:txBody>
                    <a:bodyPr/>
                    <a:lstStyle/>
                    <a:p>
                      <a:endParaRPr lang="en-US" sz="100"/>
                    </a:p>
                  </a:txBody>
                  <a:tcPr/>
                </a:tc>
              </a:tr>
              <a:tr h="0">
                <a:tc>
                  <a:txBody>
                    <a:bodyPr/>
                    <a:lstStyle/>
                    <a:p>
                      <a:endParaRPr lang="en-US" sz="100"/>
                    </a:p>
                  </a:txBody>
                  <a:tcPr/>
                </a:tc>
                <a:tc>
                  <a:txBody>
                    <a:bodyPr/>
                    <a:lstStyle/>
                    <a:p>
                      <a:endParaRPr lang="en-US" sz="100"/>
                    </a:p>
                  </a:txBody>
                  <a:tcPr/>
                </a:tc>
                <a:tc>
                  <a:txBody>
                    <a:bodyPr/>
                    <a:lstStyle/>
                    <a:p>
                      <a:endParaRPr lang="en-US" sz="100"/>
                    </a:p>
                  </a:txBody>
                  <a:tcPr/>
                </a:tc>
              </a:tr>
            </a:tbl>
          </a:graphicData>
        </a:graphic>
      </p:graphicFrame>
      <p:sp>
        <p:nvSpPr>
          <p:cNvPr id="59" name="TextBox 58"/>
          <p:cNvSpPr txBox="1"/>
          <p:nvPr/>
        </p:nvSpPr>
        <p:spPr>
          <a:xfrm>
            <a:off x="4702178" y="1628001"/>
            <a:ext cx="321303" cy="276999"/>
          </a:xfrm>
          <a:prstGeom prst="rect">
            <a:avLst/>
          </a:prstGeom>
          <a:noFill/>
        </p:spPr>
        <p:txBody>
          <a:bodyPr wrap="square" rtlCol="0">
            <a:spAutoFit/>
          </a:bodyPr>
          <a:lstStyle/>
          <a:p>
            <a:r>
              <a:rPr lang="en-US" sz="1200" b="1" smtClean="0"/>
              <a:t>T</a:t>
            </a:r>
            <a:r>
              <a:rPr lang="en-US" sz="1200" b="1" baseline="-25000" smtClean="0"/>
              <a:t>1</a:t>
            </a:r>
            <a:endParaRPr lang="en-US" sz="1200" b="1" baseline="-25000"/>
          </a:p>
        </p:txBody>
      </p:sp>
      <p:sp>
        <p:nvSpPr>
          <p:cNvPr id="60" name="TextBox 59"/>
          <p:cNvSpPr txBox="1"/>
          <p:nvPr/>
        </p:nvSpPr>
        <p:spPr>
          <a:xfrm>
            <a:off x="5328281" y="2009001"/>
            <a:ext cx="321303" cy="276999"/>
          </a:xfrm>
          <a:prstGeom prst="rect">
            <a:avLst/>
          </a:prstGeom>
          <a:noFill/>
        </p:spPr>
        <p:txBody>
          <a:bodyPr wrap="square" rtlCol="0">
            <a:spAutoFit/>
          </a:bodyPr>
          <a:lstStyle/>
          <a:p>
            <a:r>
              <a:rPr lang="en-US" sz="1200" b="1" smtClean="0"/>
              <a:t>T</a:t>
            </a:r>
            <a:r>
              <a:rPr lang="en-US" sz="1200" b="1" baseline="-25000" smtClean="0"/>
              <a:t>2</a:t>
            </a:r>
            <a:endParaRPr lang="en-US" sz="1200" b="1" baseline="-25000"/>
          </a:p>
        </p:txBody>
      </p:sp>
      <p:sp>
        <p:nvSpPr>
          <p:cNvPr id="62" name="TextBox 61"/>
          <p:cNvSpPr txBox="1"/>
          <p:nvPr/>
        </p:nvSpPr>
        <p:spPr>
          <a:xfrm>
            <a:off x="6606139" y="1903673"/>
            <a:ext cx="322342" cy="276999"/>
          </a:xfrm>
          <a:prstGeom prst="rect">
            <a:avLst/>
          </a:prstGeom>
          <a:noFill/>
        </p:spPr>
        <p:txBody>
          <a:bodyPr wrap="square" rtlCol="0">
            <a:spAutoFit/>
          </a:bodyPr>
          <a:lstStyle/>
          <a:p>
            <a:r>
              <a:rPr lang="en-US" sz="1200" b="1" smtClean="0"/>
              <a:t>T</a:t>
            </a:r>
            <a:r>
              <a:rPr lang="en-US" sz="1200" b="1" baseline="-25000" smtClean="0"/>
              <a:t>T</a:t>
            </a:r>
            <a:endParaRPr lang="en-US" sz="1200" b="1" baseline="-25000"/>
          </a:p>
        </p:txBody>
      </p:sp>
      <p:graphicFrame>
        <p:nvGraphicFramePr>
          <p:cNvPr id="64" name="Table 63"/>
          <p:cNvGraphicFramePr>
            <a:graphicFrameLocks noGrp="1"/>
          </p:cNvGraphicFramePr>
          <p:nvPr>
            <p:extLst/>
          </p:nvPr>
        </p:nvGraphicFramePr>
        <p:xfrm>
          <a:off x="6858000" y="3032760"/>
          <a:ext cx="2181225" cy="2987040"/>
        </p:xfrm>
        <a:graphic>
          <a:graphicData uri="http://schemas.openxmlformats.org/drawingml/2006/table">
            <a:tbl>
              <a:tblPr firstRow="1" bandRow="1">
                <a:tableStyleId>{5C22544A-7EE6-4342-B048-85BDC9FD1C3A}</a:tableStyleId>
              </a:tblPr>
              <a:tblGrid>
                <a:gridCol w="306705"/>
                <a:gridCol w="208280"/>
                <a:gridCol w="208280"/>
                <a:gridCol w="208280"/>
                <a:gridCol w="208280"/>
                <a:gridCol w="208280"/>
                <a:gridCol w="208280"/>
                <a:gridCol w="208280"/>
                <a:gridCol w="208280"/>
                <a:gridCol w="208280"/>
              </a:tblGrid>
              <a:tr h="189179">
                <a:tc>
                  <a:txBody>
                    <a:bodyPr/>
                    <a:lstStyle/>
                    <a:p>
                      <a:pPr algn="ctr"/>
                      <a:endParaRPr lang="en-US" sz="800"/>
                    </a:p>
                  </a:txBody>
                  <a:tcPr/>
                </a:tc>
                <a:tc gridSpan="3">
                  <a:txBody>
                    <a:bodyPr/>
                    <a:lstStyle/>
                    <a:p>
                      <a:pPr algn="ctr"/>
                      <a:r>
                        <a:rPr lang="en-US" sz="800" smtClean="0"/>
                        <a:t>A</a:t>
                      </a:r>
                      <a:endParaRPr lang="en-US" sz="800"/>
                    </a:p>
                  </a:txBody>
                  <a:tcPr/>
                </a:tc>
                <a:tc hMerge="1">
                  <a:txBody>
                    <a:bodyPr/>
                    <a:lstStyle/>
                    <a:p>
                      <a:endParaRPr lang="en-US"/>
                    </a:p>
                  </a:txBody>
                  <a:tcPr/>
                </a:tc>
                <a:tc hMerge="1">
                  <a:txBody>
                    <a:bodyPr/>
                    <a:lstStyle/>
                    <a:p>
                      <a:endParaRPr lang="en-US"/>
                    </a:p>
                  </a:txBody>
                  <a:tcPr/>
                </a:tc>
                <a:tc gridSpan="3">
                  <a:txBody>
                    <a:bodyPr/>
                    <a:lstStyle/>
                    <a:p>
                      <a:pPr algn="ctr"/>
                      <a:r>
                        <a:rPr lang="en-US" sz="800" smtClean="0"/>
                        <a:t>B</a:t>
                      </a:r>
                      <a:endParaRPr lang="en-US" sz="800"/>
                    </a:p>
                  </a:txBody>
                  <a:tcPr/>
                </a:tc>
                <a:tc hMerge="1">
                  <a:txBody>
                    <a:bodyPr/>
                    <a:lstStyle/>
                    <a:p>
                      <a:endParaRPr lang="en-US"/>
                    </a:p>
                  </a:txBody>
                  <a:tcPr/>
                </a:tc>
                <a:tc hMerge="1">
                  <a:txBody>
                    <a:bodyPr/>
                    <a:lstStyle/>
                    <a:p>
                      <a:endParaRPr lang="en-US"/>
                    </a:p>
                  </a:txBody>
                  <a:tcPr/>
                </a:tc>
                <a:tc gridSpan="3">
                  <a:txBody>
                    <a:bodyPr/>
                    <a:lstStyle/>
                    <a:p>
                      <a:pPr algn="ctr"/>
                      <a:r>
                        <a:rPr lang="en-US" sz="800" smtClean="0"/>
                        <a:t>C</a:t>
                      </a:r>
                      <a:endParaRPr lang="en-US" sz="800"/>
                    </a:p>
                  </a:txBody>
                  <a:tcPr/>
                </a:tc>
                <a:tc hMerge="1">
                  <a:txBody>
                    <a:bodyPr/>
                    <a:lstStyle/>
                    <a:p>
                      <a:endParaRPr lang="en-US"/>
                    </a:p>
                  </a:txBody>
                  <a:tcPr/>
                </a:tc>
                <a:tc hMerge="1">
                  <a:txBody>
                    <a:bodyPr/>
                    <a:lstStyle/>
                    <a:p>
                      <a:endParaRPr lang="en-US"/>
                    </a:p>
                  </a:txBody>
                  <a:tcPr/>
                </a:tc>
              </a:tr>
              <a:tr h="189179">
                <a:tc>
                  <a:txBody>
                    <a:bodyPr/>
                    <a:lstStyle/>
                    <a:p>
                      <a:pPr algn="ctr"/>
                      <a:endParaRPr lang="en-US" sz="800"/>
                    </a:p>
                  </a:txBody>
                  <a:tcPr/>
                </a:tc>
                <a:tc>
                  <a:txBody>
                    <a:bodyPr/>
                    <a:lstStyle/>
                    <a:p>
                      <a:pPr algn="ctr"/>
                      <a:r>
                        <a:rPr lang="en-US" sz="800" smtClean="0"/>
                        <a:t>A</a:t>
                      </a:r>
                      <a:endParaRPr lang="en-US" sz="800"/>
                    </a:p>
                  </a:txBody>
                  <a:tcPr/>
                </a:tc>
                <a:tc>
                  <a:txBody>
                    <a:bodyPr/>
                    <a:lstStyle/>
                    <a:p>
                      <a:pPr algn="ctr"/>
                      <a:r>
                        <a:rPr lang="en-US" sz="800" smtClean="0"/>
                        <a:t>B</a:t>
                      </a:r>
                      <a:endParaRPr lang="en-US" sz="800"/>
                    </a:p>
                  </a:txBody>
                  <a:tcPr/>
                </a:tc>
                <a:tc>
                  <a:txBody>
                    <a:bodyPr/>
                    <a:lstStyle/>
                    <a:p>
                      <a:pPr algn="ctr"/>
                      <a:r>
                        <a:rPr lang="en-US" sz="800" smtClean="0"/>
                        <a:t>C</a:t>
                      </a:r>
                      <a:endParaRPr lang="en-US" sz="800"/>
                    </a:p>
                  </a:txBody>
                  <a:tcPr/>
                </a:tc>
                <a:tc>
                  <a:txBody>
                    <a:bodyPr/>
                    <a:lstStyle/>
                    <a:p>
                      <a:pPr algn="ctr"/>
                      <a:r>
                        <a:rPr lang="en-US" sz="800" smtClean="0"/>
                        <a:t>A</a:t>
                      </a:r>
                      <a:endParaRPr lang="en-US" sz="800"/>
                    </a:p>
                  </a:txBody>
                  <a:tcPr/>
                </a:tc>
                <a:tc>
                  <a:txBody>
                    <a:bodyPr/>
                    <a:lstStyle/>
                    <a:p>
                      <a:pPr algn="ctr"/>
                      <a:r>
                        <a:rPr lang="en-US" sz="800" smtClean="0"/>
                        <a:t>B</a:t>
                      </a:r>
                      <a:endParaRPr lang="en-US" sz="800"/>
                    </a:p>
                  </a:txBody>
                  <a:tcPr/>
                </a:tc>
                <a:tc>
                  <a:txBody>
                    <a:bodyPr/>
                    <a:lstStyle/>
                    <a:p>
                      <a:pPr algn="ctr"/>
                      <a:r>
                        <a:rPr lang="en-US" sz="800" smtClean="0"/>
                        <a:t>C</a:t>
                      </a:r>
                      <a:endParaRPr lang="en-US" sz="800"/>
                    </a:p>
                  </a:txBody>
                  <a:tcPr/>
                </a:tc>
                <a:tc>
                  <a:txBody>
                    <a:bodyPr/>
                    <a:lstStyle/>
                    <a:p>
                      <a:pPr algn="ctr"/>
                      <a:r>
                        <a:rPr lang="en-US" sz="800" smtClean="0"/>
                        <a:t>A</a:t>
                      </a:r>
                      <a:endParaRPr lang="en-US" sz="800"/>
                    </a:p>
                  </a:txBody>
                  <a:tcPr/>
                </a:tc>
                <a:tc>
                  <a:txBody>
                    <a:bodyPr/>
                    <a:lstStyle/>
                    <a:p>
                      <a:pPr algn="ctr"/>
                      <a:r>
                        <a:rPr lang="en-US" sz="800" smtClean="0"/>
                        <a:t>B</a:t>
                      </a:r>
                      <a:endParaRPr lang="en-US" sz="800"/>
                    </a:p>
                  </a:txBody>
                  <a:tcPr/>
                </a:tc>
                <a:tc>
                  <a:txBody>
                    <a:bodyPr/>
                    <a:lstStyle/>
                    <a:p>
                      <a:pPr algn="ctr"/>
                      <a:r>
                        <a:rPr lang="en-US" sz="800" smtClean="0"/>
                        <a:t>C</a:t>
                      </a:r>
                      <a:endParaRPr lang="en-US" sz="800"/>
                    </a:p>
                  </a:txBody>
                  <a:tcPr/>
                </a:tc>
              </a:tr>
              <a:tr h="189179">
                <a:tc>
                  <a:txBody>
                    <a:bodyPr/>
                    <a:lstStyle/>
                    <a:p>
                      <a:pPr algn="ctr"/>
                      <a:r>
                        <a:rPr lang="en-US" sz="800" smtClean="0"/>
                        <a:t>1</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1</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1</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r>
              <a:tr h="189179">
                <a:tc>
                  <a:txBody>
                    <a:bodyPr/>
                    <a:lstStyle/>
                    <a:p>
                      <a:pPr algn="ctr"/>
                      <a:r>
                        <a:rPr lang="en-US" sz="800" smtClean="0"/>
                        <a:t>2</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r>
              <a:tr h="189179">
                <a:tc>
                  <a:txBody>
                    <a:bodyPr/>
                    <a:lstStyle/>
                    <a:p>
                      <a:pPr algn="ctr"/>
                      <a:r>
                        <a:rPr lang="en-US" sz="800" smtClean="0"/>
                        <a:t>3</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1</a:t>
                      </a:r>
                      <a:endParaRPr lang="en-US" sz="800"/>
                    </a:p>
                  </a:txBody>
                  <a:tcPr/>
                </a:tc>
                <a:tc>
                  <a:txBody>
                    <a:bodyPr/>
                    <a:lstStyle/>
                    <a:p>
                      <a:pPr algn="ctr"/>
                      <a:r>
                        <a:rPr lang="en-US" sz="800" smtClean="0"/>
                        <a:t>0</a:t>
                      </a:r>
                      <a:endParaRPr lang="en-US" sz="800"/>
                    </a:p>
                  </a:txBody>
                  <a:tcPr/>
                </a:tc>
                <a:tc>
                  <a:txBody>
                    <a:bodyPr/>
                    <a:lstStyle/>
                    <a:p>
                      <a:pPr algn="ctr"/>
                      <a:r>
                        <a:rPr lang="en-US" sz="800" smtClean="0"/>
                        <a:t>1</a:t>
                      </a:r>
                      <a:endParaRPr lang="en-US" sz="800"/>
                    </a:p>
                  </a:txBody>
                  <a:tcPr/>
                </a:tc>
                <a:tc>
                  <a:txBody>
                    <a:bodyPr/>
                    <a:lstStyle/>
                    <a:p>
                      <a:pPr algn="ctr"/>
                      <a:r>
                        <a:rPr lang="en-US" sz="800" smtClean="0"/>
                        <a:t>0</a:t>
                      </a:r>
                      <a:endParaRPr lang="en-US" sz="800"/>
                    </a:p>
                  </a:txBody>
                  <a:tcPr/>
                </a:tc>
              </a:tr>
              <a:tr h="189179">
                <a:tc>
                  <a:txBody>
                    <a:bodyPr/>
                    <a:lstStyle/>
                    <a:p>
                      <a:pPr algn="ctr"/>
                      <a:r>
                        <a:rPr lang="en-US" sz="800" smtClean="0"/>
                        <a:t>4</a:t>
                      </a:r>
                      <a:endParaRPr lang="en-US" sz="800"/>
                    </a:p>
                  </a:txBody>
                  <a:tcPr/>
                </a:tc>
                <a:tc>
                  <a:txBody>
                    <a:bodyPr/>
                    <a:lstStyle/>
                    <a:p>
                      <a:pPr algn="ctr"/>
                      <a:r>
                        <a:rPr lang="en-US" sz="800" smtClean="0"/>
                        <a:t>0</a:t>
                      </a:r>
                      <a:endParaRPr lang="en-US" sz="800"/>
                    </a:p>
                  </a:txBody>
                  <a:tcPr/>
                </a:tc>
                <a:tc>
                  <a:txBody>
                    <a:bodyPr/>
                    <a:lstStyle/>
                    <a:p>
                      <a:pPr algn="ctr"/>
                      <a:r>
                        <a:rPr lang="en-US" sz="800" smtClean="0"/>
                        <a:t>1</a:t>
                      </a:r>
                      <a:endParaRPr lang="en-US" sz="800"/>
                    </a:p>
                  </a:txBody>
                  <a:tcPr/>
                </a:tc>
                <a:tc>
                  <a:txBody>
                    <a:bodyPr/>
                    <a:lstStyle/>
                    <a:p>
                      <a:pPr algn="ctr"/>
                      <a:r>
                        <a:rPr lang="en-US" sz="800" smtClean="0"/>
                        <a:t>0</a:t>
                      </a:r>
                      <a:endParaRPr lang="en-US" sz="800"/>
                    </a:p>
                  </a:txBody>
                  <a:tcPr/>
                </a:tc>
                <a:tc>
                  <a:txBody>
                    <a:bodyPr/>
                    <a:lstStyle/>
                    <a:p>
                      <a:pPr algn="ctr"/>
                      <a:r>
                        <a:rPr lang="en-US" sz="800" smtClean="0"/>
                        <a:t>1</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r>
              <a:tr h="189179">
                <a:tc>
                  <a:txBody>
                    <a:bodyPr/>
                    <a:lstStyle/>
                    <a:p>
                      <a:pPr algn="ctr"/>
                      <a:r>
                        <a:rPr lang="en-US" sz="800" smtClean="0"/>
                        <a:t>5</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r>
              <a:tr h="189179">
                <a:tc>
                  <a:txBody>
                    <a:bodyPr/>
                    <a:lstStyle/>
                    <a:p>
                      <a:pPr algn="ctr"/>
                      <a:r>
                        <a:rPr lang="en-US" sz="800" smtClean="0"/>
                        <a:t>6</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r>
              <a:tr h="189179">
                <a:tc>
                  <a:txBody>
                    <a:bodyPr/>
                    <a:lstStyle/>
                    <a:p>
                      <a:pPr algn="ctr"/>
                      <a:r>
                        <a:rPr lang="en-US" sz="800" smtClean="0"/>
                        <a:t>7</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1</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1</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r>
              <a:tr h="189179">
                <a:tc>
                  <a:txBody>
                    <a:bodyPr/>
                    <a:lstStyle/>
                    <a:p>
                      <a:pPr algn="ctr"/>
                      <a:r>
                        <a:rPr lang="en-US" sz="800" smtClean="0"/>
                        <a:t>8</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1</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1</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r>
              <a:tr h="189179">
                <a:tc>
                  <a:txBody>
                    <a:bodyPr/>
                    <a:lstStyle/>
                    <a:p>
                      <a:pPr algn="ctr"/>
                      <a:r>
                        <a:rPr lang="en-US" sz="800" smtClean="0"/>
                        <a:t>9</a:t>
                      </a:r>
                      <a:endParaRPr lang="en-US" sz="800"/>
                    </a:p>
                  </a:txBody>
                  <a:tcPr/>
                </a:tc>
                <a:tc>
                  <a:txBody>
                    <a:bodyPr/>
                    <a:lstStyle/>
                    <a:p>
                      <a:pPr algn="ctr"/>
                      <a:r>
                        <a:rPr lang="en-US" sz="800" smtClean="0"/>
                        <a:t>0</a:t>
                      </a:r>
                      <a:endParaRPr lang="en-US" sz="800"/>
                    </a:p>
                  </a:txBody>
                  <a:tcPr/>
                </a:tc>
                <a:tc>
                  <a:txBody>
                    <a:bodyPr/>
                    <a:lstStyle/>
                    <a:p>
                      <a:pPr algn="ctr"/>
                      <a:r>
                        <a:rPr lang="en-US" sz="800" smtClean="0"/>
                        <a:t>2</a:t>
                      </a:r>
                      <a:endParaRPr lang="en-US" sz="800"/>
                    </a:p>
                  </a:txBody>
                  <a:tcPr/>
                </a:tc>
                <a:tc>
                  <a:txBody>
                    <a:bodyPr/>
                    <a:lstStyle/>
                    <a:p>
                      <a:pPr algn="ctr"/>
                      <a:r>
                        <a:rPr lang="en-US" sz="800" smtClean="0"/>
                        <a:t>1</a:t>
                      </a:r>
                      <a:endParaRPr lang="en-US" sz="800"/>
                    </a:p>
                  </a:txBody>
                  <a:tcPr/>
                </a:tc>
                <a:tc>
                  <a:txBody>
                    <a:bodyPr/>
                    <a:lstStyle/>
                    <a:p>
                      <a:pPr algn="ctr"/>
                      <a:r>
                        <a:rPr lang="en-US" sz="800" smtClean="0"/>
                        <a:t>2</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1</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r>
              <a:tr h="189179">
                <a:tc>
                  <a:txBody>
                    <a:bodyPr/>
                    <a:lstStyle/>
                    <a:p>
                      <a:pPr algn="ctr"/>
                      <a:r>
                        <a:rPr lang="en-US" sz="800" smtClean="0"/>
                        <a:t>10</a:t>
                      </a:r>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1</a:t>
                      </a:r>
                      <a:endParaRPr lang="en-US" sz="800"/>
                    </a:p>
                  </a:txBody>
                  <a:tcPr/>
                </a:tc>
                <a:tc>
                  <a:txBody>
                    <a:bodyPr/>
                    <a:lstStyle/>
                    <a:p>
                      <a:pPr algn="ctr"/>
                      <a:r>
                        <a:rPr lang="en-US" sz="800" smtClean="0"/>
                        <a:t>0</a:t>
                      </a:r>
                      <a:endParaRPr lang="en-US" sz="800"/>
                    </a:p>
                  </a:txBody>
                  <a:tcPr/>
                </a:tc>
                <a:tc>
                  <a:txBody>
                    <a:bodyPr/>
                    <a:lstStyle/>
                    <a:p>
                      <a:pPr algn="ctr"/>
                      <a:r>
                        <a:rPr lang="en-US" sz="800" smtClean="0"/>
                        <a:t>2</a:t>
                      </a:r>
                      <a:endParaRPr lang="en-US" sz="800"/>
                    </a:p>
                  </a:txBody>
                  <a:tcPr/>
                </a:tc>
                <a:tc>
                  <a:txBody>
                    <a:bodyPr/>
                    <a:lstStyle/>
                    <a:p>
                      <a:pPr algn="ctr"/>
                      <a:r>
                        <a:rPr lang="en-US" sz="800" smtClean="0"/>
                        <a:t>0</a:t>
                      </a:r>
                      <a:endParaRPr lang="en-US" sz="800"/>
                    </a:p>
                  </a:txBody>
                  <a:tcPr/>
                </a:tc>
              </a:tr>
              <a:tr h="189179">
                <a:tc>
                  <a:txBody>
                    <a:bodyPr/>
                    <a:lstStyle/>
                    <a:p>
                      <a:pPr algn="ctr"/>
                      <a:r>
                        <a:rPr lang="en-US" sz="800" smtClean="0"/>
                        <a:t>11</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1</a:t>
                      </a:r>
                      <a:endParaRPr lang="en-US" sz="800"/>
                    </a:p>
                  </a:txBody>
                  <a:tcPr/>
                </a:tc>
                <a:tc>
                  <a:txBody>
                    <a:bodyPr/>
                    <a:lstStyle/>
                    <a:p>
                      <a:pPr algn="ctr"/>
                      <a:r>
                        <a:rPr lang="en-US" sz="800" smtClean="0"/>
                        <a:t>0</a:t>
                      </a:r>
                      <a:endParaRPr lang="en-US" sz="800"/>
                    </a:p>
                  </a:txBody>
                  <a:tcPr/>
                </a:tc>
                <a:tc>
                  <a:txBody>
                    <a:bodyPr/>
                    <a:lstStyle/>
                    <a:p>
                      <a:pPr algn="ctr"/>
                      <a:r>
                        <a:rPr lang="en-US" sz="800" smtClean="0"/>
                        <a:t>1</a:t>
                      </a:r>
                      <a:endParaRPr lang="en-US" sz="800"/>
                    </a:p>
                  </a:txBody>
                  <a:tcPr/>
                </a:tc>
                <a:tc>
                  <a:txBody>
                    <a:bodyPr/>
                    <a:lstStyle/>
                    <a:p>
                      <a:pPr algn="ctr"/>
                      <a:r>
                        <a:rPr lang="en-US" sz="800" smtClean="0"/>
                        <a:t>1</a:t>
                      </a:r>
                      <a:endParaRPr lang="en-US" sz="800"/>
                    </a:p>
                  </a:txBody>
                  <a:tcPr/>
                </a:tc>
              </a:tr>
              <a:tr h="189179">
                <a:tc>
                  <a:txBody>
                    <a:bodyPr/>
                    <a:lstStyle/>
                    <a:p>
                      <a:pPr algn="ctr"/>
                      <a:r>
                        <a:rPr lang="en-US" sz="800" smtClean="0"/>
                        <a:t>12</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1</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c>
                  <a:txBody>
                    <a:bodyPr/>
                    <a:lstStyle/>
                    <a:p>
                      <a:pPr algn="ctr"/>
                      <a:r>
                        <a:rPr lang="en-US" sz="800" smtClean="0"/>
                        <a:t>2</a:t>
                      </a:r>
                      <a:endParaRPr lang="en-US" sz="800"/>
                    </a:p>
                  </a:txBody>
                  <a:tcPr/>
                </a:tc>
                <a:tc>
                  <a:txBody>
                    <a:bodyPr/>
                    <a:lstStyle/>
                    <a:p>
                      <a:pPr algn="ctr"/>
                      <a:r>
                        <a:rPr lang="en-US" sz="800" smtClean="0"/>
                        <a:t>0</a:t>
                      </a:r>
                      <a:endParaRPr lang="en-US" sz="800"/>
                    </a:p>
                  </a:txBody>
                  <a:tcPr/>
                </a:tc>
                <a:tc>
                  <a:txBody>
                    <a:bodyPr/>
                    <a:lstStyle/>
                    <a:p>
                      <a:pPr algn="ctr"/>
                      <a:r>
                        <a:rPr lang="en-US" sz="800" smtClean="0"/>
                        <a:t>0</a:t>
                      </a:r>
                      <a:endParaRPr lang="en-US" sz="800"/>
                    </a:p>
                  </a:txBody>
                  <a:tcPr/>
                </a:tc>
              </a:tr>
            </a:tbl>
          </a:graphicData>
        </a:graphic>
      </p:graphicFrame>
      <mc:AlternateContent xmlns:mc="http://schemas.openxmlformats.org/markup-compatibility/2006" xmlns:a14="http://schemas.microsoft.com/office/drawing/2010/main">
        <mc:Choice Requires="a14">
          <p:sp>
            <p:nvSpPr>
              <p:cNvPr id="65" name="Rounded Rectangular Callout 64"/>
              <p:cNvSpPr/>
              <p:nvPr/>
            </p:nvSpPr>
            <p:spPr>
              <a:xfrm>
                <a:off x="5045862" y="5461819"/>
                <a:ext cx="1242154" cy="609600"/>
              </a:xfrm>
              <a:prstGeom prst="wedgeRoundRectCallout">
                <a:avLst>
                  <a:gd name="adj1" fmla="val 97899"/>
                  <a:gd name="adj2" fmla="val -7782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a:rPr>
                        <m:t>𝑂</m:t>
                      </m:r>
                      <m:r>
                        <a:rPr lang="en-US" b="0" i="1" smtClean="0">
                          <a:latin typeface="Cambria Math"/>
                        </a:rPr>
                        <m:t>(</m:t>
                      </m:r>
                      <m:r>
                        <a:rPr lang="en-US" b="0" i="1" smtClean="0">
                          <a:latin typeface="Cambria Math"/>
                        </a:rPr>
                        <m:t>𝑁</m:t>
                      </m:r>
                      <m:sSup>
                        <m:sSupPr>
                          <m:ctrlPr>
                            <a:rPr lang="en-US" b="0" i="1" smtClean="0">
                              <a:latin typeface="Cambria Math" panose="02040503050406030204" pitchFamily="18" charset="0"/>
                            </a:rPr>
                          </m:ctrlPr>
                        </m:sSupPr>
                        <m:e>
                          <m:r>
                            <a:rPr lang="en-US" b="0" i="1" smtClean="0">
                              <a:latin typeface="Cambria Math"/>
                            </a:rPr>
                            <m:t>𝑇</m:t>
                          </m:r>
                        </m:e>
                        <m:sup>
                          <m:r>
                            <a:rPr lang="en-US" b="0" i="1" smtClean="0">
                              <a:latin typeface="Cambria Math"/>
                            </a:rPr>
                            <m:t>2</m:t>
                          </m:r>
                        </m:sup>
                      </m:sSup>
                      <m:r>
                        <a:rPr lang="en-US" b="0" i="1" smtClean="0">
                          <a:latin typeface="Cambria Math"/>
                        </a:rPr>
                        <m:t>)</m:t>
                      </m:r>
                    </m:oMath>
                  </m:oMathPara>
                </a14:m>
                <a:endParaRPr lang="en-US"/>
              </a:p>
            </p:txBody>
          </p:sp>
        </mc:Choice>
        <mc:Fallback xmlns="">
          <p:sp>
            <p:nvSpPr>
              <p:cNvPr id="65" name="Rounded Rectangular Callout 64"/>
              <p:cNvSpPr>
                <a:spLocks noRot="1" noChangeAspect="1" noMove="1" noResize="1" noEditPoints="1" noAdjustHandles="1" noChangeArrowheads="1" noChangeShapeType="1" noTextEdit="1"/>
              </p:cNvSpPr>
              <p:nvPr/>
            </p:nvSpPr>
            <p:spPr>
              <a:xfrm>
                <a:off x="5045862" y="5461819"/>
                <a:ext cx="1242154" cy="609600"/>
              </a:xfrm>
              <a:prstGeom prst="wedgeRoundRectCallout">
                <a:avLst>
                  <a:gd name="adj1" fmla="val 97899"/>
                  <a:gd name="adj2" fmla="val -77822"/>
                  <a:gd name="adj3" fmla="val 16667"/>
                </a:avLst>
              </a:prstGeom>
              <a:blipFill rotWithShape="0">
                <a:blip r:embed="rId2"/>
                <a:stretch>
                  <a:fillRect/>
                </a:stretch>
              </a:blipFill>
            </p:spPr>
            <p:txBody>
              <a:bodyPr/>
              <a:lstStyle/>
              <a:p>
                <a:r>
                  <a:rPr lang="en-US">
                    <a:noFill/>
                  </a:rPr>
                  <a:t> </a:t>
                </a:r>
              </a:p>
            </p:txBody>
          </p:sp>
        </mc:Fallback>
      </mc:AlternateContent>
      <p:sp>
        <p:nvSpPr>
          <p:cNvPr id="49" name="Footer Placeholder 48"/>
          <p:cNvSpPr>
            <a:spLocks noGrp="1"/>
          </p:cNvSpPr>
          <p:nvPr>
            <p:ph type="ftr" sz="quarter" idx="3"/>
          </p:nvPr>
        </p:nvSpPr>
        <p:spPr/>
        <p:txBody>
          <a:bodyPr/>
          <a:lstStyle/>
          <a:p>
            <a:r>
              <a:rPr lang="en-US" smtClean="0"/>
              <a:t>gmanish@microsoft.com, jing@buffalo.edu, charu@us.ibm.com, hanj@cs.uiuc.edu</a:t>
            </a:r>
            <a:endParaRPr lang="en-US" dirty="0"/>
          </a:p>
        </p:txBody>
      </p:sp>
      <p:sp>
        <p:nvSpPr>
          <p:cNvPr id="50" name="Slide Number Placeholder 49"/>
          <p:cNvSpPr>
            <a:spLocks noGrp="1"/>
          </p:cNvSpPr>
          <p:nvPr>
            <p:ph type="sldNum" sz="quarter" idx="12"/>
          </p:nvPr>
        </p:nvSpPr>
        <p:spPr/>
        <p:txBody>
          <a:bodyPr/>
          <a:lstStyle/>
          <a:p>
            <a:fld id="{8D4A95AB-7B14-4CE2-8EF6-8DDF97F0F3DA}" type="slidenum">
              <a:rPr lang="en-US" smtClean="0"/>
              <a:pPr/>
              <a:t>55</a:t>
            </a:fld>
            <a:endParaRPr lang="en-US"/>
          </a:p>
        </p:txBody>
      </p:sp>
    </p:spTree>
    <p:extLst>
      <p:ext uri="{BB962C8B-B14F-4D97-AF65-F5344CB8AC3E}">
        <p14:creationId xmlns:p14="http://schemas.microsoft.com/office/powerpoint/2010/main" val="195196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9" grpId="0"/>
      <p:bldP spid="60" grpId="0"/>
      <p:bldP spid="62" grpId="0"/>
      <p:bldP spid="6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Candidate Computation by Matching</a:t>
            </a:r>
            <a:br>
              <a:rPr lang="en-US"/>
            </a:br>
            <a:r>
              <a:rPr lang="en-US" sz="3600" smtClean="0"/>
              <a:t>Candidate Filtering</a:t>
            </a:r>
            <a:endParaRPr lang="en-US"/>
          </a:p>
        </p:txBody>
      </p:sp>
      <mc:AlternateContent xmlns:mc="http://schemas.openxmlformats.org/markup-compatibility/2006">
        <mc:Choice xmlns:a14="http://schemas.microsoft.com/office/drawing/2010/main" Requires="a14">
          <p:sp>
            <p:nvSpPr>
              <p:cNvPr id="3" name="Content Placeholder 2"/>
              <p:cNvSpPr>
                <a:spLocks noGrp="1"/>
              </p:cNvSpPr>
              <p:nvPr>
                <p:ph idx="13"/>
              </p:nvPr>
            </p:nvSpPr>
            <p:spPr/>
            <p:txBody>
              <a:bodyPr>
                <a:normAutofit fontScale="92500" lnSpcReduction="10000"/>
              </a:bodyPr>
              <a:lstStyle/>
              <a:p>
                <a:r>
                  <a:rPr lang="en-US" dirty="0" smtClean="0">
                    <a:solidFill>
                      <a:srgbClr val="00B050"/>
                    </a:solidFill>
                  </a:rPr>
                  <a:t>Given</a:t>
                </a:r>
                <a:r>
                  <a:rPr lang="en-US" dirty="0" smtClean="0"/>
                  <a:t>: </a:t>
                </a:r>
                <a14:m>
                  <m:oMath xmlns:m="http://schemas.openxmlformats.org/officeDocument/2006/math">
                    <m:r>
                      <a:rPr lang="en-US" i="1" smtClean="0">
                        <a:latin typeface="Cambria Math"/>
                      </a:rPr>
                      <m:t>𝐿</m:t>
                    </m:r>
                  </m:oMath>
                </a14:m>
                <a:r>
                  <a:rPr lang="en-US" dirty="0" smtClean="0"/>
                  <a:t> lists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𝐿</m:t>
                        </m:r>
                      </m:e>
                      <m:sub>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𝐿</m:t>
                        </m:r>
                      </m:e>
                      <m:sub>
                        <m:r>
                          <a:rPr lang="en-US" b="0" i="1" smtClean="0">
                            <a:latin typeface="Cambria Math"/>
                          </a:rPr>
                          <m:t>2</m:t>
                        </m:r>
                      </m:sub>
                    </m:sSub>
                    <m:r>
                      <a:rPr lang="en-US" b="0" i="1" smtClean="0">
                        <a:latin typeface="Cambria Math"/>
                      </a:rPr>
                      <m:t>,…, </m:t>
                    </m:r>
                    <m:sSub>
                      <m:sSubPr>
                        <m:ctrlPr>
                          <a:rPr lang="en-US" b="0" i="1" smtClean="0">
                            <a:latin typeface="Cambria Math" panose="02040503050406030204" pitchFamily="18" charset="0"/>
                          </a:rPr>
                        </m:ctrlPr>
                      </m:sSubPr>
                      <m:e>
                        <m:r>
                          <a:rPr lang="en-US" b="0" i="1" smtClean="0">
                            <a:latin typeface="Cambria Math"/>
                          </a:rPr>
                          <m:t>𝐿</m:t>
                        </m:r>
                      </m:e>
                      <m:sub>
                        <m:r>
                          <a:rPr lang="en-US" b="0" i="1" smtClean="0">
                            <a:latin typeface="Cambria Math"/>
                          </a:rPr>
                          <m:t>𝐿</m:t>
                        </m:r>
                      </m:sub>
                    </m:sSub>
                  </m:oMath>
                </a14:m>
                <a:endParaRPr lang="en-US" dirty="0" smtClean="0"/>
              </a:p>
              <a:p>
                <a:r>
                  <a:rPr lang="en-US" dirty="0" smtClean="0">
                    <a:solidFill>
                      <a:srgbClr val="00B050"/>
                    </a:solidFill>
                  </a:rPr>
                  <a:t>Find</a:t>
                </a:r>
                <a:r>
                  <a:rPr lang="en-US" dirty="0" smtClean="0"/>
                  <a:t>: Cliques of size </a:t>
                </a:r>
                <a14:m>
                  <m:oMath xmlns:m="http://schemas.openxmlformats.org/officeDocument/2006/math">
                    <m:r>
                      <a:rPr lang="en-US" i="1" smtClean="0">
                        <a:latin typeface="Cambria Math"/>
                      </a:rPr>
                      <m:t>𝐿</m:t>
                    </m:r>
                  </m:oMath>
                </a14:m>
                <a:r>
                  <a:rPr lang="en-US" dirty="0" smtClean="0"/>
                  <a:t> such that each clique has a node from each list</a:t>
                </a:r>
              </a:p>
              <a:p>
                <a:r>
                  <a:rPr lang="en-US" dirty="0" smtClean="0"/>
                  <a:t>Start with </a:t>
                </a:r>
                <a:r>
                  <a:rPr lang="en-US" dirty="0" smtClean="0">
                    <a:solidFill>
                      <a:srgbClr val="00B050"/>
                    </a:solidFill>
                  </a:rPr>
                  <a:t>size 1 cliques </a:t>
                </a:r>
                <a:r>
                  <a:rPr lang="en-US" dirty="0" smtClean="0"/>
                  <a:t>and grow them</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𝐿</m:t>
                        </m:r>
                      </m:e>
                      <m:sub>
                        <m:r>
                          <a:rPr lang="en-US" b="0" i="1" smtClean="0">
                            <a:latin typeface="Cambria Math"/>
                          </a:rPr>
                          <m:t>𝑚𝑖𝑛</m:t>
                        </m:r>
                      </m:sub>
                    </m:sSub>
                  </m:oMath>
                </a14:m>
                <a:r>
                  <a:rPr lang="en-US" dirty="0" smtClean="0"/>
                  <a:t> is list of min size and has type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𝑇</m:t>
                        </m:r>
                      </m:e>
                      <m:sub>
                        <m:r>
                          <a:rPr lang="en-US" b="0" i="1" smtClean="0">
                            <a:latin typeface="Cambria Math"/>
                          </a:rPr>
                          <m:t>𝑚𝑖𝑛</m:t>
                        </m:r>
                      </m:sub>
                    </m:sSub>
                  </m:oMath>
                </a14:m>
                <a:endParaRPr lang="en-US" b="0" dirty="0" smtClean="0"/>
              </a:p>
              <a:p>
                <a:r>
                  <a:rPr lang="en-US" dirty="0" smtClean="0">
                    <a:solidFill>
                      <a:srgbClr val="00B050"/>
                    </a:solidFill>
                  </a:rPr>
                  <a:t>Prune </a:t>
                </a:r>
                <a14:m>
                  <m:oMath xmlns:m="http://schemas.openxmlformats.org/officeDocument/2006/math">
                    <m:sSub>
                      <m:sSubPr>
                        <m:ctrlPr>
                          <a:rPr lang="en-US" b="0" i="1" smtClean="0">
                            <a:solidFill>
                              <a:srgbClr val="00B050"/>
                            </a:solidFill>
                            <a:latin typeface="Cambria Math" panose="02040503050406030204" pitchFamily="18" charset="0"/>
                          </a:rPr>
                        </m:ctrlPr>
                      </m:sSubPr>
                      <m:e>
                        <m:r>
                          <a:rPr lang="en-US" b="0" i="1" smtClean="0">
                            <a:solidFill>
                              <a:srgbClr val="00B050"/>
                            </a:solidFill>
                            <a:latin typeface="Cambria Math"/>
                          </a:rPr>
                          <m:t>𝐿</m:t>
                        </m:r>
                      </m:e>
                      <m:sub>
                        <m:r>
                          <a:rPr lang="en-US" b="0" i="1" smtClean="0">
                            <a:solidFill>
                              <a:srgbClr val="00B050"/>
                            </a:solidFill>
                            <a:latin typeface="Cambria Math"/>
                          </a:rPr>
                          <m:t>𝑚𝑖𝑛</m:t>
                        </m:r>
                      </m:sub>
                    </m:sSub>
                  </m:oMath>
                </a14:m>
                <a:endParaRPr lang="en-US" b="0" dirty="0" smtClean="0"/>
              </a:p>
              <a:p>
                <a:pPr lvl="1"/>
                <a:r>
                  <a:rPr lang="en-US" dirty="0"/>
                  <a:t>Prune the node if its </a:t>
                </a:r>
                <a:r>
                  <a:rPr lang="en-US" dirty="0">
                    <a:solidFill>
                      <a:srgbClr val="00B0F0"/>
                    </a:solidFill>
                  </a:rPr>
                  <a:t>typed neighbors cannot satisfy the requirements </a:t>
                </a:r>
                <a:r>
                  <a:rPr lang="en-US" dirty="0"/>
                  <a:t>of the </a:t>
                </a:r>
                <a:r>
                  <a:rPr lang="en-US" dirty="0" smtClean="0"/>
                  <a:t>query</a:t>
                </a:r>
                <a:endParaRPr lang="en-US" dirty="0"/>
              </a:p>
              <a:p>
                <a:pPr lvl="1"/>
                <a:r>
                  <a:rPr lang="en-US" dirty="0" smtClean="0"/>
                  <a:t>Prune the node if its </a:t>
                </a:r>
                <a:r>
                  <a:rPr lang="en-US" dirty="0" smtClean="0">
                    <a:solidFill>
                      <a:srgbClr val="00B0F0"/>
                    </a:solidFill>
                  </a:rPr>
                  <a:t>typed neighbors do not have enough shared neighbors</a:t>
                </a:r>
              </a:p>
            </p:txBody>
          </p:sp>
        </mc:Choice>
        <mc:Fallback>
          <p:sp>
            <p:nvSpPr>
              <p:cNvPr id="3" name="Content Placeholder 2"/>
              <p:cNvSpPr>
                <a:spLocks noGrp="1" noRot="1" noChangeAspect="1" noMove="1" noResize="1" noEditPoints="1" noAdjustHandles="1" noChangeArrowheads="1" noChangeShapeType="1" noTextEdit="1"/>
              </p:cNvSpPr>
              <p:nvPr>
                <p:ph idx="13"/>
              </p:nvPr>
            </p:nvSpPr>
            <p:spPr>
              <a:blipFill rotWithShape="0">
                <a:blip r:embed="rId2"/>
                <a:stretch>
                  <a:fillRect l="-1481" t="-2564" r="-815"/>
                </a:stretch>
              </a:blipFill>
            </p:spPr>
            <p:txBody>
              <a:bodyPr/>
              <a:lstStyle/>
              <a:p>
                <a:r>
                  <a:rPr lang="en-US">
                    <a:noFill/>
                  </a:rPr>
                  <a:t> </a:t>
                </a:r>
              </a:p>
            </p:txBody>
          </p:sp>
        </mc:Fallback>
      </mc:AlternateContent>
      <p:sp>
        <p:nvSpPr>
          <p:cNvPr id="5" name="Footer Placeholder 4"/>
          <p:cNvSpPr>
            <a:spLocks noGrp="1"/>
          </p:cNvSpPr>
          <p:nvPr>
            <p:ph type="ftr" sz="quarter" idx="3"/>
          </p:nvPr>
        </p:nvSpPr>
        <p:spPr/>
        <p:txBody>
          <a:bodyPr/>
          <a:lstStyle/>
          <a:p>
            <a:r>
              <a:rPr lang="en-US" smtClean="0"/>
              <a:t>gmanish@microsoft.com, jing@buffalo.edu, charu@us.ibm.com, hanj@cs.uiuc.edu</a:t>
            </a:r>
            <a:endParaRPr lang="en-US" dirty="0"/>
          </a:p>
        </p:txBody>
      </p:sp>
      <p:sp>
        <p:nvSpPr>
          <p:cNvPr id="6" name="Slide Number Placeholder 5"/>
          <p:cNvSpPr>
            <a:spLocks noGrp="1"/>
          </p:cNvSpPr>
          <p:nvPr>
            <p:ph type="sldNum" sz="quarter" idx="12"/>
          </p:nvPr>
        </p:nvSpPr>
        <p:spPr/>
        <p:txBody>
          <a:bodyPr/>
          <a:lstStyle/>
          <a:p>
            <a:fld id="{8D4A95AB-7B14-4CE2-8EF6-8DDF97F0F3DA}" type="slidenum">
              <a:rPr lang="en-US" smtClean="0"/>
              <a:pPr/>
              <a:t>56</a:t>
            </a:fld>
            <a:endParaRPr lang="en-US"/>
          </a:p>
        </p:txBody>
      </p:sp>
    </p:spTree>
    <p:extLst>
      <p:ext uri="{BB962C8B-B14F-4D97-AF65-F5344CB8AC3E}">
        <p14:creationId xmlns:p14="http://schemas.microsoft.com/office/powerpoint/2010/main" val="1888943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Candidate Computation by </a:t>
            </a:r>
            <a:r>
              <a:rPr lang="en-US" smtClean="0"/>
              <a:t>Matching</a:t>
            </a:r>
            <a:br>
              <a:rPr lang="en-US" smtClean="0"/>
            </a:br>
            <a:r>
              <a:rPr lang="en-US" sz="3600" smtClean="0"/>
              <a:t>Generating Candidates</a:t>
            </a:r>
            <a:endParaRPr lang="en-US" sz="3600"/>
          </a:p>
        </p:txBody>
      </p:sp>
      <mc:AlternateContent xmlns:mc="http://schemas.openxmlformats.org/markup-compatibility/2006">
        <mc:Choice xmlns:a14="http://schemas.microsoft.com/office/drawing/2010/main" Requires="a14">
          <p:sp>
            <p:nvSpPr>
              <p:cNvPr id="3" name="Content Placeholder 2"/>
              <p:cNvSpPr>
                <a:spLocks noGrp="1"/>
              </p:cNvSpPr>
              <p:nvPr>
                <p:ph idx="13"/>
              </p:nvPr>
            </p:nvSpPr>
            <p:spPr/>
            <p:txBody>
              <a:bodyPr/>
              <a:lstStyle/>
              <a:p>
                <a:r>
                  <a:rPr lang="en-US" dirty="0" smtClean="0"/>
                  <a:t>Size 1 cliques: Elements of list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𝐿</m:t>
                        </m:r>
                      </m:e>
                      <m:sub>
                        <m:r>
                          <a:rPr lang="en-US" b="0" i="1" smtClean="0">
                            <a:latin typeface="Cambria Math"/>
                          </a:rPr>
                          <m:t>𝑚𝑖𝑛</m:t>
                        </m:r>
                      </m:sub>
                    </m:sSub>
                  </m:oMath>
                </a14:m>
                <a:endParaRPr lang="en-US" dirty="0" smtClean="0"/>
              </a:p>
              <a:p>
                <a:r>
                  <a:rPr lang="en-US" dirty="0" smtClean="0">
                    <a:solidFill>
                      <a:srgbClr val="00B0F0"/>
                    </a:solidFill>
                  </a:rPr>
                  <a:t>Grow</a:t>
                </a:r>
                <a:r>
                  <a:rPr lang="en-US" dirty="0" smtClean="0"/>
                  <a:t> each length-</a:t>
                </a:r>
                <a14:m>
                  <m:oMath xmlns:m="http://schemas.openxmlformats.org/officeDocument/2006/math">
                    <m:r>
                      <a:rPr lang="en-US" i="1" smtClean="0">
                        <a:latin typeface="Cambria Math"/>
                      </a:rPr>
                      <m:t>𝑙</m:t>
                    </m:r>
                  </m:oMath>
                </a14:m>
                <a:r>
                  <a:rPr lang="en-US" dirty="0" smtClean="0"/>
                  <a:t> clique to length-</a:t>
                </a:r>
                <a14:m>
                  <m:oMath xmlns:m="http://schemas.openxmlformats.org/officeDocument/2006/math">
                    <m:r>
                      <a:rPr lang="en-US" i="1" smtClean="0">
                        <a:latin typeface="Cambria Math"/>
                      </a:rPr>
                      <m:t>𝑙</m:t>
                    </m:r>
                    <m:r>
                      <a:rPr lang="en-US" i="1" smtClean="0">
                        <a:latin typeface="Cambria Math"/>
                      </a:rPr>
                      <m:t>+1</m:t>
                    </m:r>
                  </m:oMath>
                </a14:m>
                <a:r>
                  <a:rPr lang="en-US" dirty="0" smtClean="0"/>
                  <a:t> cliques</a:t>
                </a:r>
              </a:p>
              <a:p>
                <a:pPr lvl="1"/>
                <a:r>
                  <a:rPr lang="en-US" dirty="0" smtClean="0"/>
                  <a:t>Randomly choose next type </a:t>
                </a:r>
                <a14:m>
                  <m:oMath xmlns:m="http://schemas.openxmlformats.org/officeDocument/2006/math">
                    <m:r>
                      <a:rPr lang="en-US" i="1" smtClean="0">
                        <a:latin typeface="Cambria Math"/>
                      </a:rPr>
                      <m:t>𝑡</m:t>
                    </m:r>
                    <m:r>
                      <a:rPr lang="en-US" i="1" smtClean="0">
                        <a:latin typeface="Cambria Math"/>
                      </a:rPr>
                      <m:t>’</m:t>
                    </m:r>
                  </m:oMath>
                </a14:m>
                <a:endParaRPr lang="en-US" dirty="0" smtClean="0"/>
              </a:p>
              <a:p>
                <a:pPr lvl="1"/>
                <a:r>
                  <a:rPr lang="en-US" dirty="0" smtClean="0"/>
                  <a:t>A node </a:t>
                </a:r>
                <a14:m>
                  <m:oMath xmlns:m="http://schemas.openxmlformats.org/officeDocument/2006/math">
                    <m:r>
                      <a:rPr lang="en-US" i="1" smtClean="0">
                        <a:latin typeface="Cambria Math"/>
                      </a:rPr>
                      <m:t>𝑛</m:t>
                    </m:r>
                  </m:oMath>
                </a14:m>
                <a:r>
                  <a:rPr lang="en-US" dirty="0" smtClean="0"/>
                  <a:t> of type </a:t>
                </a:r>
                <a14:m>
                  <m:oMath xmlns:m="http://schemas.openxmlformats.org/officeDocument/2006/math">
                    <m:r>
                      <a:rPr lang="en-US" i="1" smtClean="0">
                        <a:latin typeface="Cambria Math"/>
                      </a:rPr>
                      <m:t>𝑡</m:t>
                    </m:r>
                    <m:r>
                      <a:rPr lang="en-US" i="1" smtClean="0">
                        <a:latin typeface="Cambria Math"/>
                      </a:rPr>
                      <m:t>’</m:t>
                    </m:r>
                  </m:oMath>
                </a14:m>
                <a:r>
                  <a:rPr lang="en-US" dirty="0" smtClean="0"/>
                  <a:t> is added to length-</a:t>
                </a:r>
                <a14:m>
                  <m:oMath xmlns:m="http://schemas.openxmlformats.org/officeDocument/2006/math">
                    <m:r>
                      <a:rPr lang="en-US" i="1" smtClean="0">
                        <a:latin typeface="Cambria Math"/>
                      </a:rPr>
                      <m:t>𝑙</m:t>
                    </m:r>
                  </m:oMath>
                </a14:m>
                <a:r>
                  <a:rPr lang="en-US" dirty="0" smtClean="0"/>
                  <a:t> clique if it is connected to all nodes in clique</a:t>
                </a:r>
              </a:p>
              <a:p>
                <a:r>
                  <a:rPr lang="en-US" dirty="0" smtClean="0"/>
                  <a:t>Length-</a:t>
                </a:r>
                <a14:m>
                  <m:oMath xmlns:m="http://schemas.openxmlformats.org/officeDocument/2006/math">
                    <m:r>
                      <a:rPr lang="en-US" i="1" smtClean="0">
                        <a:latin typeface="Cambria Math"/>
                      </a:rPr>
                      <m:t>𝑙</m:t>
                    </m:r>
                  </m:oMath>
                </a14:m>
                <a:r>
                  <a:rPr lang="en-US" dirty="0" smtClean="0"/>
                  <a:t> clique is </a:t>
                </a:r>
                <a:r>
                  <a:rPr lang="en-US" dirty="0" smtClean="0">
                    <a:solidFill>
                      <a:srgbClr val="00B0F0"/>
                    </a:solidFill>
                  </a:rPr>
                  <a:t>pruned off </a:t>
                </a:r>
                <a:r>
                  <a:rPr lang="en-US" dirty="0" smtClean="0"/>
                  <a:t>if it cannot grow</a:t>
                </a:r>
              </a:p>
              <a:p>
                <a:r>
                  <a:rPr lang="en-US" dirty="0" smtClean="0"/>
                  <a:t>Algorithm </a:t>
                </a:r>
                <a:r>
                  <a:rPr lang="en-US" dirty="0" smtClean="0">
                    <a:solidFill>
                      <a:srgbClr val="00B0F0"/>
                    </a:solidFill>
                  </a:rPr>
                  <a:t>terminates</a:t>
                </a:r>
                <a:r>
                  <a:rPr lang="en-US" dirty="0" smtClean="0"/>
                  <a:t> when </a:t>
                </a:r>
                <a14:m>
                  <m:oMath xmlns:m="http://schemas.openxmlformats.org/officeDocument/2006/math">
                    <m:r>
                      <a:rPr lang="en-US" i="1" smtClean="0">
                        <a:latin typeface="Cambria Math"/>
                      </a:rPr>
                      <m:t>𝑙</m:t>
                    </m:r>
                    <m:r>
                      <a:rPr lang="en-US" i="1" smtClean="0">
                        <a:latin typeface="Cambria Math"/>
                      </a:rPr>
                      <m:t>=</m:t>
                    </m:r>
                    <m:r>
                      <a:rPr lang="en-US" i="1" smtClean="0">
                        <a:latin typeface="Cambria Math"/>
                      </a:rPr>
                      <m:t>𝐿</m:t>
                    </m:r>
                  </m:oMath>
                </a14:m>
                <a:endParaRPr lang="en-US" dirty="0" smtClean="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3"/>
              </p:nvPr>
            </p:nvSpPr>
            <p:spPr>
              <a:blipFill rotWithShape="0">
                <a:blip r:embed="rId2"/>
                <a:stretch>
                  <a:fillRect l="-1704" t="-1538" r="-148"/>
                </a:stretch>
              </a:blipFill>
            </p:spPr>
            <p:txBody>
              <a:bodyPr/>
              <a:lstStyle/>
              <a:p>
                <a:r>
                  <a:rPr lang="en-US">
                    <a:noFill/>
                  </a:rPr>
                  <a:t> </a:t>
                </a:r>
              </a:p>
            </p:txBody>
          </p:sp>
        </mc:Fallback>
      </mc:AlternateContent>
      <p:sp>
        <p:nvSpPr>
          <p:cNvPr id="5" name="Footer Placeholder 4"/>
          <p:cNvSpPr>
            <a:spLocks noGrp="1"/>
          </p:cNvSpPr>
          <p:nvPr>
            <p:ph type="ftr" sz="quarter" idx="3"/>
          </p:nvPr>
        </p:nvSpPr>
        <p:spPr/>
        <p:txBody>
          <a:bodyPr/>
          <a:lstStyle/>
          <a:p>
            <a:r>
              <a:rPr lang="en-US" smtClean="0"/>
              <a:t>gmanish@microsoft.com, jing@buffalo.edu, charu@us.ibm.com, hanj@cs.uiuc.edu</a:t>
            </a:r>
            <a:endParaRPr lang="en-US" dirty="0"/>
          </a:p>
        </p:txBody>
      </p:sp>
      <p:sp>
        <p:nvSpPr>
          <p:cNvPr id="6" name="Slide Number Placeholder 5"/>
          <p:cNvSpPr>
            <a:spLocks noGrp="1"/>
          </p:cNvSpPr>
          <p:nvPr>
            <p:ph type="sldNum" sz="quarter" idx="12"/>
          </p:nvPr>
        </p:nvSpPr>
        <p:spPr/>
        <p:txBody>
          <a:bodyPr/>
          <a:lstStyle/>
          <a:p>
            <a:fld id="{8D4A95AB-7B14-4CE2-8EF6-8DDF97F0F3DA}" type="slidenum">
              <a:rPr lang="en-US" smtClean="0"/>
              <a:pPr/>
              <a:t>57</a:t>
            </a:fld>
            <a:endParaRPr lang="en-US"/>
          </a:p>
        </p:txBody>
      </p:sp>
    </p:spTree>
    <p:extLst>
      <p:ext uri="{BB962C8B-B14F-4D97-AF65-F5344CB8AC3E}">
        <p14:creationId xmlns:p14="http://schemas.microsoft.com/office/powerpoint/2010/main" val="2848659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Outlier Score Computation</a:t>
            </a:r>
            <a:br>
              <a:rPr lang="en-US" dirty="0" smtClean="0"/>
            </a:br>
            <a:r>
              <a:rPr lang="en-US" sz="3600" dirty="0" smtClean="0"/>
              <a:t>Scoring Attribute Value </a:t>
            </a:r>
            <a:r>
              <a:rPr lang="en-US" sz="3600" dirty="0" smtClean="0"/>
              <a:t>Pairs</a:t>
            </a:r>
            <a:endParaRPr lang="en-US" sz="3600" dirty="0"/>
          </a:p>
        </p:txBody>
      </p:sp>
      <mc:AlternateContent xmlns:mc="http://schemas.openxmlformats.org/markup-compatibility/2006">
        <mc:Choice xmlns:a14="http://schemas.microsoft.com/office/drawing/2010/main" Requires="a14">
          <p:sp>
            <p:nvSpPr>
              <p:cNvPr id="3" name="Content Placeholder 2"/>
              <p:cNvSpPr>
                <a:spLocks noGrp="1"/>
              </p:cNvSpPr>
              <p:nvPr>
                <p:ph idx="13"/>
              </p:nvPr>
            </p:nvSpPr>
            <p:spPr/>
            <p:txBody>
              <a:bodyPr>
                <a:normAutofit fontScale="92500" lnSpcReduction="20000"/>
              </a:bodyPr>
              <a:lstStyle/>
              <a:p>
                <a:r>
                  <a:rPr lang="en-US" dirty="0" smtClean="0"/>
                  <a:t>Outlier score between values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𝑖</m:t>
                        </m:r>
                      </m:sub>
                    </m:sSub>
                  </m:oMath>
                </a14:m>
                <a:r>
                  <a:rPr lang="en-US" dirty="0" smtClean="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𝑗</m:t>
                        </m:r>
                      </m:sub>
                    </m:sSub>
                  </m:oMath>
                </a14:m>
                <a:r>
                  <a:rPr lang="en-US" dirty="0" smtClean="0"/>
                  <a:t> should be high if</a:t>
                </a:r>
              </a:p>
              <a:p>
                <a:pPr lvl="1"/>
                <a:r>
                  <a:rPr lang="en-US" dirty="0" smtClean="0"/>
                  <a:t>Values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𝑖</m:t>
                        </m:r>
                      </m:sub>
                    </m:sSub>
                  </m:oMath>
                </a14:m>
                <a:r>
                  <a:rPr lang="en-US" dirty="0" smtClean="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𝑗</m:t>
                        </m:r>
                      </m:sub>
                    </m:sSub>
                  </m:oMath>
                </a14:m>
                <a:r>
                  <a:rPr lang="en-US" dirty="0" smtClean="0"/>
                  <a:t> </a:t>
                </a:r>
                <a:r>
                  <a:rPr lang="en-US" dirty="0" smtClean="0">
                    <a:solidFill>
                      <a:srgbClr val="00B0F0"/>
                    </a:solidFill>
                  </a:rPr>
                  <a:t>co-occur rarely</a:t>
                </a:r>
              </a:p>
              <a:p>
                <a:pPr lvl="1"/>
                <a:r>
                  <a:rPr lang="en-US" dirty="0"/>
                  <a:t>Values </a:t>
                </a:r>
                <a14:m>
                  <m:oMath xmlns:m="http://schemas.openxmlformats.org/officeDocument/2006/math">
                    <m:sSub>
                      <m:sSubPr>
                        <m:ctrlPr>
                          <a:rPr lang="en-US" i="1">
                            <a:latin typeface="Cambria Math" panose="02040503050406030204" pitchFamily="18" charset="0"/>
                          </a:rPr>
                        </m:ctrlPr>
                      </m:sSubPr>
                      <m:e>
                        <m:r>
                          <a:rPr lang="en-US" i="1">
                            <a:latin typeface="Cambria Math"/>
                          </a:rPr>
                          <m:t>𝑣</m:t>
                        </m:r>
                      </m:e>
                      <m:sub>
                        <m:r>
                          <a:rPr lang="en-US" i="1">
                            <a:latin typeface="Cambria Math"/>
                          </a:rPr>
                          <m:t>𝑖</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a:rPr>
                          <m:t>𝑣</m:t>
                        </m:r>
                      </m:e>
                      <m:sub>
                        <m:r>
                          <a:rPr lang="en-US" i="1">
                            <a:latin typeface="Cambria Math"/>
                          </a:rPr>
                          <m:t>𝑗</m:t>
                        </m:r>
                      </m:sub>
                    </m:sSub>
                  </m:oMath>
                </a14:m>
                <a:r>
                  <a:rPr lang="en-US" dirty="0"/>
                  <a:t> </a:t>
                </a:r>
                <a:r>
                  <a:rPr lang="en-US" dirty="0" smtClean="0"/>
                  <a:t>are </a:t>
                </a:r>
                <a:r>
                  <a:rPr lang="en-US" dirty="0" smtClean="0">
                    <a:solidFill>
                      <a:srgbClr val="00B0F0"/>
                    </a:solidFill>
                  </a:rPr>
                  <a:t>individually </a:t>
                </a:r>
                <a:r>
                  <a:rPr lang="en-US" dirty="0" smtClean="0">
                    <a:solidFill>
                      <a:srgbClr val="00B0F0"/>
                    </a:solidFill>
                  </a:rPr>
                  <a:t>frequent</a:t>
                </a:r>
                <a:endParaRPr lang="en-US" dirty="0" smtClean="0">
                  <a:solidFill>
                    <a:srgbClr val="00B0F0"/>
                  </a:solidFill>
                </a:endParaRPr>
              </a:p>
              <a:p>
                <a:pPr lvl="1"/>
                <a14:m>
                  <m:oMath xmlns:m="http://schemas.openxmlformats.org/officeDocument/2006/math">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𝑠</m:t>
                        </m:r>
                      </m:e>
                      <m:sub>
                        <m:r>
                          <a:rPr lang="en-US" b="0" i="1" smtClean="0">
                            <a:latin typeface="Cambria Math"/>
                          </a:rPr>
                          <m:t>𝑗</m:t>
                        </m:r>
                      </m:sub>
                    </m:sSub>
                    <m:r>
                      <a:rPr lang="en-US" b="0" i="1" smtClean="0">
                        <a:latin typeface="Cambria Math"/>
                      </a:rPr>
                      <m:t>|</m:t>
                    </m:r>
                  </m:oMath>
                </a14:m>
                <a:r>
                  <a:rPr lang="en-US" dirty="0" smtClean="0"/>
                  <a:t>co-occur </a:t>
                </a:r>
                <a:r>
                  <a:rPr lang="en-US" dirty="0" err="1" smtClean="0"/>
                  <a:t>freq</a:t>
                </a:r>
                <a:r>
                  <a:rPr lang="en-US" dirty="0" smtClean="0"/>
                  <a:t>(</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𝑖</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𝑠</m:t>
                        </m:r>
                      </m:e>
                      <m:sub>
                        <m:r>
                          <a:rPr lang="en-US" b="0" i="1" smtClean="0">
                            <a:latin typeface="Cambria Math"/>
                          </a:rPr>
                          <m:t>𝑗</m:t>
                        </m:r>
                      </m:sub>
                    </m:sSub>
                  </m:oMath>
                </a14:m>
                <a:r>
                  <a:rPr lang="en-US" dirty="0" smtClean="0"/>
                  <a:t>) &gt; </a:t>
                </a:r>
                <a14:m>
                  <m:oMath xmlns:m="http://schemas.openxmlformats.org/officeDocument/2006/math">
                    <m:r>
                      <a:rPr lang="en-US" b="0" i="1" smtClean="0">
                        <a:latin typeface="Cambria Math"/>
                      </a:rPr>
                      <m:t>𝛾</m:t>
                    </m:r>
                    <m:r>
                      <a:rPr lang="en-US" b="0" i="1" smtClean="0">
                        <a:latin typeface="Cambria Math"/>
                      </a:rPr>
                      <m:t>×</m:t>
                    </m:r>
                  </m:oMath>
                </a14:m>
                <a:r>
                  <a:rPr lang="en-US" dirty="0" err="1" smtClean="0"/>
                  <a:t>freq</a:t>
                </a:r>
                <a:r>
                  <a:rPr lang="en-US" dirty="0" smtClean="0"/>
                  <a:t>(</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𝑖</m:t>
                        </m:r>
                      </m:sub>
                    </m:sSub>
                  </m:oMath>
                </a14:m>
                <a:r>
                  <a:rPr lang="en-US" dirty="0" smtClean="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𝑣</m:t>
                        </m:r>
                      </m:e>
                      <m:sub>
                        <m:r>
                          <a:rPr lang="en-US" b="0" i="1" smtClean="0">
                            <a:latin typeface="Cambria Math"/>
                          </a:rPr>
                          <m:t>𝑗</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𝑠</m:t>
                        </m:r>
                      </m:e>
                      <m:sub>
                        <m:r>
                          <a:rPr lang="en-US" b="0" i="1" smtClean="0">
                            <a:latin typeface="Cambria Math"/>
                          </a:rPr>
                          <m:t>𝑗</m:t>
                        </m:r>
                      </m:sub>
                    </m:sSub>
                  </m:oMath>
                </a14:m>
                <a:endParaRPr lang="en-US" dirty="0" smtClean="0"/>
              </a:p>
              <a:p>
                <a:pPr lvl="1"/>
                <a14:m>
                  <m:oMath xmlns:m="http://schemas.openxmlformats.org/officeDocument/2006/math">
                    <m:r>
                      <a:rPr lang="en-US" i="1">
                        <a:latin typeface="Cambria Math"/>
                      </a:rPr>
                      <m:t>∃</m:t>
                    </m:r>
                    <m:sSub>
                      <m:sSubPr>
                        <m:ctrlPr>
                          <a:rPr lang="en-US" i="1">
                            <a:latin typeface="Cambria Math" panose="02040503050406030204" pitchFamily="18" charset="0"/>
                          </a:rPr>
                        </m:ctrlPr>
                      </m:sSubPr>
                      <m:e>
                        <m:r>
                          <a:rPr lang="en-US" i="1">
                            <a:latin typeface="Cambria Math"/>
                          </a:rPr>
                          <m:t>𝑠</m:t>
                        </m:r>
                      </m:e>
                      <m:sub>
                        <m:r>
                          <a:rPr lang="en-US" b="0" i="1" smtClean="0">
                            <a:latin typeface="Cambria Math"/>
                          </a:rPr>
                          <m:t>𝑖</m:t>
                        </m:r>
                      </m:sub>
                    </m:sSub>
                    <m:r>
                      <a:rPr lang="en-US" i="1">
                        <a:latin typeface="Cambria Math"/>
                      </a:rPr>
                      <m:t>|</m:t>
                    </m:r>
                  </m:oMath>
                </a14:m>
                <a:r>
                  <a:rPr lang="en-US" dirty="0"/>
                  <a:t>co-occur </a:t>
                </a:r>
                <a:r>
                  <a:rPr lang="en-US" dirty="0" err="1"/>
                  <a:t>freq</a:t>
                </a:r>
                <a:r>
                  <a:rPr lang="en-US" dirty="0"/>
                  <a:t>(</a:t>
                </a:r>
                <a14:m>
                  <m:oMath xmlns:m="http://schemas.openxmlformats.org/officeDocument/2006/math">
                    <m:sSub>
                      <m:sSubPr>
                        <m:ctrlPr>
                          <a:rPr lang="en-US" i="1">
                            <a:latin typeface="Cambria Math" panose="02040503050406030204" pitchFamily="18" charset="0"/>
                          </a:rPr>
                        </m:ctrlPr>
                      </m:sSubPr>
                      <m:e>
                        <m:r>
                          <a:rPr lang="en-US" i="1">
                            <a:latin typeface="Cambria Math"/>
                          </a:rPr>
                          <m:t>𝑣</m:t>
                        </m:r>
                      </m:e>
                      <m:sub>
                        <m:r>
                          <a:rPr lang="en-US" b="0" i="1" smtClean="0">
                            <a:latin typeface="Cambria Math"/>
                          </a:rPr>
                          <m:t>𝑗</m:t>
                        </m:r>
                      </m:sub>
                    </m:sSub>
                    <m:r>
                      <a:rPr lang="en-US" i="1">
                        <a:latin typeface="Cambria Math"/>
                      </a:rPr>
                      <m:t>,</m:t>
                    </m:r>
                    <m:sSub>
                      <m:sSubPr>
                        <m:ctrlPr>
                          <a:rPr lang="en-US" i="1">
                            <a:latin typeface="Cambria Math" panose="02040503050406030204" pitchFamily="18" charset="0"/>
                          </a:rPr>
                        </m:ctrlPr>
                      </m:sSubPr>
                      <m:e>
                        <m:r>
                          <a:rPr lang="en-US" i="1">
                            <a:latin typeface="Cambria Math"/>
                          </a:rPr>
                          <m:t>𝑠</m:t>
                        </m:r>
                      </m:e>
                      <m:sub>
                        <m:r>
                          <a:rPr lang="en-US" b="0" i="1" smtClean="0">
                            <a:latin typeface="Cambria Math"/>
                          </a:rPr>
                          <m:t>𝑖</m:t>
                        </m:r>
                      </m:sub>
                    </m:sSub>
                  </m:oMath>
                </a14:m>
                <a:r>
                  <a:rPr lang="en-US" dirty="0"/>
                  <a:t>)</a:t>
                </a:r>
                <a:r>
                  <a:rPr lang="en-US" dirty="0" smtClean="0"/>
                  <a:t> </a:t>
                </a:r>
                <a:r>
                  <a:rPr lang="en-US" dirty="0"/>
                  <a:t>&gt;</a:t>
                </a:r>
                <a:r>
                  <a:rPr lang="en-US" dirty="0" smtClean="0"/>
                  <a:t> </a:t>
                </a:r>
                <a14:m>
                  <m:oMath xmlns:m="http://schemas.openxmlformats.org/officeDocument/2006/math">
                    <m:r>
                      <a:rPr lang="en-US" i="1">
                        <a:latin typeface="Cambria Math"/>
                      </a:rPr>
                      <m:t>𝛾</m:t>
                    </m:r>
                    <m:r>
                      <a:rPr lang="en-US" b="0" i="1" smtClean="0">
                        <a:latin typeface="Cambria Math"/>
                      </a:rPr>
                      <m:t>×</m:t>
                    </m:r>
                  </m:oMath>
                </a14:m>
                <a:r>
                  <a:rPr lang="en-US" dirty="0" err="1"/>
                  <a:t>freq</a:t>
                </a:r>
                <a:r>
                  <a:rPr lang="en-US" dirty="0"/>
                  <a:t>(</a:t>
                </a:r>
                <a14:m>
                  <m:oMath xmlns:m="http://schemas.openxmlformats.org/officeDocument/2006/math">
                    <m:sSub>
                      <m:sSubPr>
                        <m:ctrlPr>
                          <a:rPr lang="en-US" i="1">
                            <a:latin typeface="Cambria Math" panose="02040503050406030204" pitchFamily="18" charset="0"/>
                          </a:rPr>
                        </m:ctrlPr>
                      </m:sSubPr>
                      <m:e>
                        <m:r>
                          <a:rPr lang="en-US" i="1">
                            <a:latin typeface="Cambria Math"/>
                          </a:rPr>
                          <m:t>𝑣</m:t>
                        </m:r>
                      </m:e>
                      <m:sub>
                        <m:r>
                          <a:rPr lang="en-US" b="0" i="1" smtClean="0">
                            <a:latin typeface="Cambria Math"/>
                          </a:rPr>
                          <m:t>𝑗</m:t>
                        </m:r>
                      </m:sub>
                    </m:sSub>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a:rPr>
                          <m:t>𝑣</m:t>
                        </m:r>
                      </m:e>
                      <m:sub>
                        <m:r>
                          <a:rPr lang="en-US" b="0" i="1" smtClean="0">
                            <a:latin typeface="Cambria Math"/>
                          </a:rPr>
                          <m:t>𝑖</m:t>
                        </m:r>
                      </m:sub>
                    </m:sSub>
                    <m:r>
                      <a:rPr lang="en-US" i="1">
                        <a:latin typeface="Cambria Math"/>
                      </a:rPr>
                      <m:t>∉</m:t>
                    </m:r>
                    <m:sSub>
                      <m:sSubPr>
                        <m:ctrlPr>
                          <a:rPr lang="en-US" i="1">
                            <a:latin typeface="Cambria Math" panose="02040503050406030204" pitchFamily="18" charset="0"/>
                          </a:rPr>
                        </m:ctrlPr>
                      </m:sSubPr>
                      <m:e>
                        <m:r>
                          <a:rPr lang="en-US" i="1">
                            <a:latin typeface="Cambria Math"/>
                          </a:rPr>
                          <m:t>𝑠</m:t>
                        </m:r>
                      </m:e>
                      <m:sub>
                        <m:r>
                          <a:rPr lang="en-US" b="0" i="1" smtClean="0">
                            <a:latin typeface="Cambria Math"/>
                          </a:rPr>
                          <m:t>𝑖</m:t>
                        </m:r>
                      </m:sub>
                    </m:sSub>
                  </m:oMath>
                </a14:m>
                <a:endParaRPr lang="en-US" dirty="0" smtClean="0"/>
              </a:p>
              <a:p>
                <a:r>
                  <a:rPr lang="en-US" dirty="0" smtClean="0"/>
                  <a:t>Computation for individual values may be noisy</a:t>
                </a:r>
              </a:p>
              <a:p>
                <a:pPr lvl="1"/>
                <a:r>
                  <a:rPr lang="en-US" dirty="0" smtClean="0"/>
                  <a:t>Compute </a:t>
                </a:r>
                <a:r>
                  <a:rPr lang="en-US" dirty="0" smtClean="0">
                    <a:solidFill>
                      <a:srgbClr val="00B050"/>
                    </a:solidFill>
                  </a:rPr>
                  <a:t>clusters for every attribute</a:t>
                </a:r>
              </a:p>
              <a:p>
                <a:pPr lvl="2"/>
                <a:r>
                  <a:rPr lang="en-US" dirty="0" err="1" smtClean="0">
                    <a:solidFill>
                      <a:srgbClr val="7030A0"/>
                    </a:solidFill>
                  </a:rPr>
                  <a:t>KMeans</a:t>
                </a:r>
                <a:r>
                  <a:rPr lang="en-US" dirty="0" smtClean="0">
                    <a:solidFill>
                      <a:srgbClr val="7030A0"/>
                    </a:solidFill>
                  </a:rPr>
                  <a:t> </a:t>
                </a:r>
                <a:r>
                  <a:rPr lang="en-US" dirty="0" smtClean="0"/>
                  <a:t>for numbers, time durations</a:t>
                </a:r>
              </a:p>
              <a:p>
                <a:pPr lvl="2"/>
                <a:r>
                  <a:rPr lang="en-US" dirty="0" smtClean="0"/>
                  <a:t>Category label for categorical attributes</a:t>
                </a:r>
              </a:p>
              <a:p>
                <a:pPr lvl="2"/>
                <a:r>
                  <a:rPr lang="en-US" dirty="0" smtClean="0"/>
                  <a:t>Sets of strings: create network and then partition (</a:t>
                </a:r>
                <a:r>
                  <a:rPr lang="en-US" dirty="0" smtClean="0">
                    <a:solidFill>
                      <a:srgbClr val="7030A0"/>
                    </a:solidFill>
                  </a:rPr>
                  <a:t>METIS</a:t>
                </a:r>
                <a:r>
                  <a:rPr lang="en-US" dirty="0" smtClean="0"/>
                  <a:t>)</a:t>
                </a:r>
                <a:endParaRPr lang="en-US" dirty="0"/>
              </a:p>
              <a:p>
                <a:pPr lvl="1"/>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3"/>
              </p:nvPr>
            </p:nvSpPr>
            <p:spPr>
              <a:blipFill rotWithShape="0">
                <a:blip r:embed="rId2"/>
                <a:stretch>
                  <a:fillRect l="-1481" t="-3077" r="-12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6629400" y="2133600"/>
                <a:ext cx="122482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0≤</m:t>
                      </m:r>
                      <m:r>
                        <a:rPr lang="en-US" b="0" i="1" smtClean="0">
                          <a:latin typeface="Cambria Math"/>
                        </a:rPr>
                        <m:t>𝛾</m:t>
                      </m:r>
                      <m:r>
                        <a:rPr lang="en-US" b="0" i="1" smtClean="0">
                          <a:latin typeface="Cambria Math"/>
                        </a:rPr>
                        <m:t>≤1</m:t>
                      </m:r>
                    </m:oMath>
                  </m:oMathPara>
                </a14:m>
                <a:endParaRPr lang="en-US"/>
              </a:p>
            </p:txBody>
          </p:sp>
        </mc:Choice>
        <mc:Fallback xmlns="">
          <p:sp>
            <p:nvSpPr>
              <p:cNvPr id="5" name="TextBox 4"/>
              <p:cNvSpPr txBox="1">
                <a:spLocks noRot="1" noChangeAspect="1" noMove="1" noResize="1" noEditPoints="1" noAdjustHandles="1" noChangeArrowheads="1" noChangeShapeType="1" noTextEdit="1"/>
              </p:cNvSpPr>
              <p:nvPr/>
            </p:nvSpPr>
            <p:spPr>
              <a:xfrm>
                <a:off x="6629400" y="2133600"/>
                <a:ext cx="1224822" cy="369332"/>
              </a:xfrm>
              <a:prstGeom prst="rect">
                <a:avLst/>
              </a:prstGeom>
              <a:blipFill rotWithShape="0">
                <a:blip r:embed="rId3"/>
                <a:stretch>
                  <a:fillRect b="-3279"/>
                </a:stretch>
              </a:blipFill>
            </p:spPr>
            <p:txBody>
              <a:bodyPr/>
              <a:lstStyle/>
              <a:p>
                <a:r>
                  <a:rPr lang="en-US">
                    <a:noFill/>
                  </a:rPr>
                  <a:t> </a:t>
                </a:r>
              </a:p>
            </p:txBody>
          </p:sp>
        </mc:Fallback>
      </mc:AlternateContent>
      <p:sp>
        <p:nvSpPr>
          <p:cNvPr id="14" name="Rectangle 13"/>
          <p:cNvSpPr/>
          <p:nvPr/>
        </p:nvSpPr>
        <p:spPr>
          <a:xfrm>
            <a:off x="2409684" y="4191000"/>
            <a:ext cx="16002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FF0000"/>
                </a:solidFill>
              </a:rPr>
              <a:t>Hindi</a:t>
            </a:r>
            <a:endParaRPr lang="en-US" sz="2400">
              <a:solidFill>
                <a:srgbClr val="FF0000"/>
              </a:solidFill>
            </a:endParaRPr>
          </a:p>
        </p:txBody>
      </p:sp>
      <p:sp>
        <p:nvSpPr>
          <p:cNvPr id="15" name="Rectangle 14"/>
          <p:cNvSpPr/>
          <p:nvPr/>
        </p:nvSpPr>
        <p:spPr>
          <a:xfrm>
            <a:off x="4876800" y="4191000"/>
            <a:ext cx="16002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FF0000"/>
                </a:solidFill>
              </a:rPr>
              <a:t>China</a:t>
            </a:r>
            <a:endParaRPr lang="en-US" sz="2400">
              <a:solidFill>
                <a:srgbClr val="FF0000"/>
              </a:solidFill>
            </a:endParaRPr>
          </a:p>
        </p:txBody>
      </p:sp>
      <p:cxnSp>
        <p:nvCxnSpPr>
          <p:cNvPr id="16" name="Straight Connector 15"/>
          <p:cNvCxnSpPr>
            <a:stCxn id="14" idx="3"/>
            <a:endCxn id="15" idx="1"/>
          </p:cNvCxnSpPr>
          <p:nvPr/>
        </p:nvCxnSpPr>
        <p:spPr>
          <a:xfrm>
            <a:off x="4009884" y="4457700"/>
            <a:ext cx="86691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5" idx="2"/>
            <a:endCxn id="20" idx="0"/>
          </p:cNvCxnSpPr>
          <p:nvPr/>
        </p:nvCxnSpPr>
        <p:spPr>
          <a:xfrm>
            <a:off x="5676900" y="4724400"/>
            <a:ext cx="0" cy="461682"/>
          </a:xfrm>
          <a:prstGeom prst="line">
            <a:avLst/>
          </a:prstGeom>
          <a:ln w="25400">
            <a:solidFill>
              <a:srgbClr val="0EAE0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4" idx="2"/>
            <a:endCxn id="19" idx="0"/>
          </p:cNvCxnSpPr>
          <p:nvPr/>
        </p:nvCxnSpPr>
        <p:spPr>
          <a:xfrm>
            <a:off x="3209784" y="4724400"/>
            <a:ext cx="0" cy="652182"/>
          </a:xfrm>
          <a:prstGeom prst="line">
            <a:avLst/>
          </a:prstGeom>
          <a:ln w="25400">
            <a:solidFill>
              <a:srgbClr val="0EAE02"/>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409684" y="5376582"/>
            <a:ext cx="1600200" cy="762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India Pakistan</a:t>
            </a:r>
          </a:p>
        </p:txBody>
      </p:sp>
      <p:sp>
        <p:nvSpPr>
          <p:cNvPr id="20" name="Rectangle 19"/>
          <p:cNvSpPr/>
          <p:nvPr/>
        </p:nvSpPr>
        <p:spPr>
          <a:xfrm>
            <a:off x="4876800" y="5186082"/>
            <a:ext cx="1600200" cy="1143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chemeClr val="tx1"/>
                </a:solidFill>
              </a:rPr>
              <a:t>Mandarin Mongolian</a:t>
            </a:r>
            <a:endParaRPr lang="en-US" sz="2400">
              <a:solidFill>
                <a:schemeClr val="tx1"/>
              </a:solidFill>
            </a:endParaRPr>
          </a:p>
          <a:p>
            <a:pPr algn="ctr"/>
            <a:r>
              <a:rPr lang="en-US" sz="2400" smtClean="0">
                <a:solidFill>
                  <a:schemeClr val="tx1"/>
                </a:solidFill>
              </a:rPr>
              <a:t>Southern</a:t>
            </a:r>
            <a:endParaRPr lang="en-US" sz="2400">
              <a:solidFill>
                <a:schemeClr val="tx1"/>
              </a:solidFill>
            </a:endParaRPr>
          </a:p>
        </p:txBody>
      </p:sp>
      <p:sp>
        <p:nvSpPr>
          <p:cNvPr id="6" name="Footer Placeholder 5"/>
          <p:cNvSpPr>
            <a:spLocks noGrp="1"/>
          </p:cNvSpPr>
          <p:nvPr>
            <p:ph type="ftr" sz="quarter" idx="3"/>
          </p:nvPr>
        </p:nvSpPr>
        <p:spPr/>
        <p:txBody>
          <a:bodyPr/>
          <a:lstStyle/>
          <a:p>
            <a:r>
              <a:rPr lang="en-US" smtClean="0"/>
              <a:t>gmanish@microsoft.com, jing@buffalo.edu, charu@us.ibm.com, hanj@cs.uiuc.edu</a:t>
            </a:r>
            <a:endParaRPr lang="en-US" dirty="0"/>
          </a:p>
        </p:txBody>
      </p:sp>
      <p:sp>
        <p:nvSpPr>
          <p:cNvPr id="7" name="Slide Number Placeholder 6"/>
          <p:cNvSpPr>
            <a:spLocks noGrp="1"/>
          </p:cNvSpPr>
          <p:nvPr>
            <p:ph type="sldNum" sz="quarter" idx="12"/>
          </p:nvPr>
        </p:nvSpPr>
        <p:spPr/>
        <p:txBody>
          <a:bodyPr/>
          <a:lstStyle/>
          <a:p>
            <a:fld id="{8D4A95AB-7B14-4CE2-8EF6-8DDF97F0F3DA}" type="slidenum">
              <a:rPr lang="en-US" smtClean="0"/>
              <a:pPr/>
              <a:t>58</a:t>
            </a:fld>
            <a:endParaRPr lang="en-US"/>
          </a:p>
        </p:txBody>
      </p:sp>
    </p:spTree>
    <p:extLst>
      <p:ext uri="{BB962C8B-B14F-4D97-AF65-F5344CB8AC3E}">
        <p14:creationId xmlns:p14="http://schemas.microsoft.com/office/powerpoint/2010/main" val="143376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14"/>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5"/>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6"/>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17"/>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18"/>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19"/>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20"/>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6" end="6"/>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4" grpId="1" animBg="1"/>
      <p:bldP spid="15" grpId="0" animBg="1"/>
      <p:bldP spid="15" grpId="1" animBg="1"/>
      <p:bldP spid="19" grpId="0" animBg="1"/>
      <p:bldP spid="19" grpId="1" animBg="1"/>
      <p:bldP spid="20" grpId="0" animBg="1"/>
      <p:bldP spid="20" grpId="1"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Outlier Score Computation</a:t>
            </a:r>
            <a:br>
              <a:rPr lang="en-US" smtClean="0"/>
            </a:br>
            <a:r>
              <a:rPr lang="en-US" sz="3600" smtClean="0"/>
              <a:t>Scoring Attribute Value Pairs, Edges, Cliques</a:t>
            </a:r>
            <a:endParaRPr lang="en-US" sz="3600"/>
          </a:p>
        </p:txBody>
      </p:sp>
      <mc:AlternateContent xmlns:mc="http://schemas.openxmlformats.org/markup-compatibility/2006">
        <mc:Choice xmlns:a14="http://schemas.microsoft.com/office/drawing/2010/main" Requires="a14">
          <p:sp>
            <p:nvSpPr>
              <p:cNvPr id="3" name="Content Placeholder 2"/>
              <p:cNvSpPr>
                <a:spLocks noGrp="1"/>
              </p:cNvSpPr>
              <p:nvPr>
                <p:ph idx="13"/>
              </p:nvPr>
            </p:nvSpPr>
            <p:spPr/>
            <p:txBody>
              <a:bodyPr>
                <a:normAutofit fontScale="85000" lnSpcReduction="10000"/>
              </a:bodyPr>
              <a:lstStyle/>
              <a:p>
                <a:r>
                  <a:rPr lang="en-US" dirty="0" err="1" smtClean="0">
                    <a:solidFill>
                      <a:srgbClr val="7030A0"/>
                    </a:solidFill>
                  </a:rPr>
                  <a:t>Peakedness</a:t>
                </a:r>
                <a:r>
                  <a:rPr lang="en-US" dirty="0" smtClean="0">
                    <a:solidFill>
                      <a:srgbClr val="7030A0"/>
                    </a:solidFill>
                  </a:rPr>
                  <a:t> </a:t>
                </a:r>
                <a:r>
                  <a:rPr lang="en-US" dirty="0" smtClean="0"/>
                  <a:t>of Cluster Co-occurrence Curves</a:t>
                </a:r>
              </a:p>
              <a:p>
                <a:pPr lvl="1"/>
                <a14:m>
                  <m:oMath xmlns:m="http://schemas.openxmlformats.org/officeDocument/2006/math">
                    <m:r>
                      <a:rPr lang="en-US" i="1" smtClean="0">
                        <a:latin typeface="Cambria Math"/>
                      </a:rPr>
                      <m:t>𝑝𝑒𝑎𝑘𝑒𝑑𝑛𝑒𝑠𝑠</m:t>
                    </m:r>
                    <m:r>
                      <a:rPr lang="en-US" i="1" smtClean="0">
                        <a:latin typeface="Cambria Math"/>
                      </a:rPr>
                      <m:t>(</m:t>
                    </m:r>
                    <m:sSub>
                      <m:sSubPr>
                        <m:ctrlPr>
                          <a:rPr lang="en-US" b="0" i="1" smtClean="0">
                            <a:latin typeface="Cambria Math" panose="02040503050406030204" pitchFamily="18" charset="0"/>
                          </a:rPr>
                        </m:ctrlPr>
                      </m:sSubPr>
                      <m:e>
                        <m:r>
                          <a:rPr lang="en-US" i="1" smtClean="0">
                            <a:latin typeface="Cambria Math"/>
                          </a:rPr>
                          <m:t>𝑐</m:t>
                        </m:r>
                      </m:e>
                      <m:sub>
                        <m:sSub>
                          <m:sSubPr>
                            <m:ctrlPr>
                              <a:rPr lang="en-US" b="0" i="1" smtClean="0">
                                <a:latin typeface="Cambria Math" panose="02040503050406030204" pitchFamily="18" charset="0"/>
                              </a:rPr>
                            </m:ctrlPr>
                          </m:sSubPr>
                          <m:e>
                            <m:r>
                              <a:rPr lang="en-US" b="0" i="1" smtClean="0">
                                <a:latin typeface="Cambria Math"/>
                              </a:rPr>
                              <m:t>𝑖</m:t>
                            </m:r>
                          </m:e>
                          <m:sub>
                            <m:r>
                              <a:rPr lang="en-US" b="0" i="1" smtClean="0">
                                <a:latin typeface="Cambria Math"/>
                              </a:rPr>
                              <m:t>𝑘</m:t>
                            </m:r>
                          </m:sub>
                        </m:sSub>
                      </m:sub>
                    </m:sSub>
                    <m:r>
                      <a:rPr lang="en-US" i="1" smtClean="0">
                        <a:latin typeface="Cambria Math"/>
                      </a:rPr>
                      <m:t>, </m:t>
                    </m:r>
                    <m:sSub>
                      <m:sSubPr>
                        <m:ctrlPr>
                          <a:rPr lang="en-US" i="1" smtClean="0">
                            <a:latin typeface="Cambria Math" panose="02040503050406030204" pitchFamily="18" charset="0"/>
                          </a:rPr>
                        </m:ctrlPr>
                      </m:sSubPr>
                      <m:e>
                        <m:r>
                          <a:rPr lang="en-US" i="1" smtClean="0">
                            <a:latin typeface="Cambria Math"/>
                          </a:rPr>
                          <m:t>𝐴</m:t>
                        </m:r>
                      </m:e>
                      <m:sub>
                        <m:sSub>
                          <m:sSubPr>
                            <m:ctrlPr>
                              <a:rPr lang="en-US" b="0" i="1" smtClean="0">
                                <a:latin typeface="Cambria Math" panose="02040503050406030204" pitchFamily="18" charset="0"/>
                              </a:rPr>
                            </m:ctrlPr>
                          </m:sSubPr>
                          <m:e>
                            <m:r>
                              <a:rPr lang="en-US" b="0" i="1" smtClean="0">
                                <a:latin typeface="Cambria Math"/>
                              </a:rPr>
                              <m:t>𝑗</m:t>
                            </m:r>
                          </m:e>
                          <m:sub>
                            <m:r>
                              <a:rPr lang="en-US" b="0" i="1" smtClean="0">
                                <a:latin typeface="Cambria Math"/>
                              </a:rPr>
                              <m:t>𝑙</m:t>
                            </m:r>
                          </m:sub>
                        </m:sSub>
                      </m:sub>
                    </m:sSub>
                    <m:r>
                      <a:rPr lang="en-US" i="1" smtClean="0">
                        <a:latin typeface="Cambria Math"/>
                      </a:rPr>
                      <m:t>)=</m:t>
                    </m:r>
                    <m:r>
                      <m:rPr>
                        <m:sty m:val="p"/>
                      </m:rPr>
                      <a:rPr lang="en-US" i="1" smtClean="0">
                        <a:latin typeface="Cambria Math"/>
                      </a:rPr>
                      <m:t>max</m:t>
                    </m:r>
                    <m:r>
                      <a:rPr lang="en-US" i="1" smtClean="0">
                        <a:latin typeface="Cambria Math"/>
                      </a:rPr>
                      <m:t>⁡(0, 1−</m:t>
                    </m:r>
                    <m:r>
                      <a:rPr lang="en-US" i="1" smtClean="0">
                        <a:latin typeface="Cambria Math"/>
                      </a:rPr>
                      <m:t>𝛽</m:t>
                    </m:r>
                    <m:r>
                      <a:rPr lang="en-US" i="1" smtClean="0">
                        <a:latin typeface="Cambria Math"/>
                      </a:rPr>
                      <m:t>×(|</m:t>
                    </m:r>
                    <m:sSub>
                      <m:sSubPr>
                        <m:ctrlPr>
                          <a:rPr lang="en-US" i="1" smtClean="0">
                            <a:latin typeface="Cambria Math" panose="02040503050406030204" pitchFamily="18" charset="0"/>
                          </a:rPr>
                        </m:ctrlPr>
                      </m:sSubPr>
                      <m:e>
                        <m:r>
                          <a:rPr lang="en-US" i="1" smtClean="0">
                            <a:latin typeface="Cambria Math"/>
                          </a:rPr>
                          <m:t>𝑐</m:t>
                        </m:r>
                      </m:e>
                      <m:sub>
                        <m:r>
                          <a:rPr lang="en-US" i="1" smtClean="0">
                            <a:latin typeface="Cambria Math"/>
                          </a:rPr>
                          <m:t>𝑗</m:t>
                        </m:r>
                      </m:sub>
                    </m:sSub>
                    <m:r>
                      <a:rPr lang="en-US" i="1" smtClean="0">
                        <a:latin typeface="Cambria Math"/>
                      </a:rPr>
                      <m:t>|−1))</m:t>
                    </m:r>
                  </m:oMath>
                </a14:m>
                <a:endParaRPr lang="en-US" dirty="0"/>
              </a:p>
              <a:p>
                <a:r>
                  <a:rPr lang="en-US" dirty="0">
                    <a:solidFill>
                      <a:srgbClr val="7030A0"/>
                    </a:solidFill>
                  </a:rPr>
                  <a:t>Outlier Score of an </a:t>
                </a:r>
                <a:r>
                  <a:rPr lang="en-US" dirty="0" smtClean="0">
                    <a:solidFill>
                      <a:srgbClr val="7030A0"/>
                    </a:solidFill>
                  </a:rPr>
                  <a:t>Association</a:t>
                </a:r>
              </a:p>
              <a:p>
                <a:pPr lvl="1"/>
                <a14:m>
                  <m:oMath xmlns:m="http://schemas.openxmlformats.org/officeDocument/2006/math">
                    <m:r>
                      <a:rPr lang="en-US" i="1" smtClean="0">
                        <a:latin typeface="Cambria Math"/>
                      </a:rPr>
                      <m:t>𝑠𝑐𝑜𝑟𝑒</m:t>
                    </m:r>
                    <m:r>
                      <a:rPr lang="en-US" i="1" smtClean="0">
                        <a:latin typeface="Cambria Math"/>
                      </a:rPr>
                      <m:t>(</m:t>
                    </m:r>
                    <m:sSub>
                      <m:sSubPr>
                        <m:ctrlPr>
                          <a:rPr lang="en-US" i="1" smtClean="0">
                            <a:latin typeface="Cambria Math" panose="02040503050406030204" pitchFamily="18" charset="0"/>
                          </a:rPr>
                        </m:ctrlPr>
                      </m:sSubPr>
                      <m:e>
                        <m:r>
                          <a:rPr lang="en-US" i="1" smtClean="0">
                            <a:latin typeface="Cambria Math"/>
                          </a:rPr>
                          <m:t>𝑣</m:t>
                        </m:r>
                      </m:e>
                      <m:sub>
                        <m:r>
                          <a:rPr lang="en-US" i="1" smtClean="0">
                            <a:latin typeface="Cambria Math"/>
                          </a:rPr>
                          <m:t>𝑖</m:t>
                        </m:r>
                      </m:sub>
                    </m:sSub>
                    <m:r>
                      <a:rPr lang="en-US" i="1" smtClean="0">
                        <a:latin typeface="Cambria Math"/>
                      </a:rPr>
                      <m:t>, </m:t>
                    </m:r>
                    <m:sSub>
                      <m:sSubPr>
                        <m:ctrlPr>
                          <a:rPr lang="en-US" i="1" smtClean="0">
                            <a:latin typeface="Cambria Math" panose="02040503050406030204" pitchFamily="18" charset="0"/>
                          </a:rPr>
                        </m:ctrlPr>
                      </m:sSubPr>
                      <m:e>
                        <m:r>
                          <a:rPr lang="en-US" i="1" smtClean="0">
                            <a:latin typeface="Cambria Math"/>
                          </a:rPr>
                          <m:t>𝑣</m:t>
                        </m:r>
                      </m:e>
                      <m:sub>
                        <m:r>
                          <a:rPr lang="en-US" i="1" smtClean="0">
                            <a:latin typeface="Cambria Math"/>
                          </a:rPr>
                          <m:t>𝑗</m:t>
                        </m:r>
                      </m:sub>
                    </m:sSub>
                    <m:r>
                      <a:rPr lang="en-US" i="1" smtClean="0">
                        <a:latin typeface="Cambria Math"/>
                      </a:rPr>
                      <m:t>)=</m:t>
                    </m:r>
                    <m:f>
                      <m:fPr>
                        <m:ctrlPr>
                          <a:rPr lang="en-US" i="1" smtClean="0">
                            <a:latin typeface="Cambria Math" panose="02040503050406030204" pitchFamily="18" charset="0"/>
                          </a:rPr>
                        </m:ctrlPr>
                      </m:fPr>
                      <m:num>
                        <m:r>
                          <a:rPr lang="en-US" i="1">
                            <a:latin typeface="Cambria Math"/>
                          </a:rPr>
                          <m:t>𝑓𝑟𝑒𝑞</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𝑐</m:t>
                                </m:r>
                              </m:e>
                              <m:sub>
                                <m:sSub>
                                  <m:sSubPr>
                                    <m:ctrlPr>
                                      <a:rPr lang="en-US" i="1">
                                        <a:latin typeface="Cambria Math" panose="02040503050406030204" pitchFamily="18" charset="0"/>
                                      </a:rPr>
                                    </m:ctrlPr>
                                  </m:sSubPr>
                                  <m:e>
                                    <m:r>
                                      <a:rPr lang="en-US" i="1">
                                        <a:latin typeface="Cambria Math"/>
                                      </a:rPr>
                                      <m:t>𝑖</m:t>
                                    </m:r>
                                  </m:e>
                                  <m:sub>
                                    <m:r>
                                      <a:rPr lang="en-US" i="1">
                                        <a:latin typeface="Cambria Math"/>
                                      </a:rPr>
                                      <m:t>𝑘</m:t>
                                    </m:r>
                                  </m:sub>
                                </m:sSub>
                              </m:sub>
                            </m:sSub>
                          </m:e>
                        </m:d>
                        <m:r>
                          <a:rPr lang="en-US" b="0" i="1" smtClean="0">
                            <a:latin typeface="Cambria Math"/>
                          </a:rPr>
                          <m:t>×</m:t>
                        </m:r>
                        <m:r>
                          <a:rPr lang="en-US" i="1">
                            <a:latin typeface="Cambria Math"/>
                          </a:rPr>
                          <m:t>𝑓𝑟𝑒𝑞</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𝑐</m:t>
                                </m:r>
                              </m:e>
                              <m:sub>
                                <m:sSub>
                                  <m:sSubPr>
                                    <m:ctrlPr>
                                      <a:rPr lang="en-US" i="1">
                                        <a:latin typeface="Cambria Math" panose="02040503050406030204" pitchFamily="18" charset="0"/>
                                      </a:rPr>
                                    </m:ctrlPr>
                                  </m:sSubPr>
                                  <m:e>
                                    <m:r>
                                      <a:rPr lang="en-US" b="0" i="1" smtClean="0">
                                        <a:latin typeface="Cambria Math"/>
                                      </a:rPr>
                                      <m:t>𝑗</m:t>
                                    </m:r>
                                  </m:e>
                                  <m:sub>
                                    <m:r>
                                      <a:rPr lang="en-US" b="0" i="1" smtClean="0">
                                        <a:latin typeface="Cambria Math"/>
                                      </a:rPr>
                                      <m:t>𝑙</m:t>
                                    </m:r>
                                  </m:sub>
                                </m:sSub>
                              </m:sub>
                            </m:sSub>
                          </m:e>
                        </m:d>
                      </m:num>
                      <m:den>
                        <m:r>
                          <a:rPr lang="en-US" i="1">
                            <a:latin typeface="Cambria Math"/>
                          </a:rPr>
                          <m:t>𝑓𝑟𝑒𝑞</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𝑐</m:t>
                                </m:r>
                              </m:e>
                              <m:sub>
                                <m:sSub>
                                  <m:sSubPr>
                                    <m:ctrlPr>
                                      <a:rPr lang="en-US" i="1">
                                        <a:latin typeface="Cambria Math" panose="02040503050406030204" pitchFamily="18" charset="0"/>
                                      </a:rPr>
                                    </m:ctrlPr>
                                  </m:sSubPr>
                                  <m:e>
                                    <m:r>
                                      <a:rPr lang="en-US" i="1">
                                        <a:latin typeface="Cambria Math"/>
                                      </a:rPr>
                                      <m:t>𝑖</m:t>
                                    </m:r>
                                  </m:e>
                                  <m:sub>
                                    <m:r>
                                      <a:rPr lang="en-US" i="1">
                                        <a:latin typeface="Cambria Math"/>
                                      </a:rPr>
                                      <m:t>𝑘</m:t>
                                    </m:r>
                                  </m:sub>
                                </m:sSub>
                              </m:sub>
                            </m:sSub>
                            <m:r>
                              <a:rPr lang="en-US" i="1">
                                <a:latin typeface="Cambria Math"/>
                              </a:rPr>
                              <m:t>, </m:t>
                            </m:r>
                            <m:sSub>
                              <m:sSubPr>
                                <m:ctrlPr>
                                  <a:rPr lang="en-US" i="1">
                                    <a:latin typeface="Cambria Math" panose="02040503050406030204" pitchFamily="18" charset="0"/>
                                  </a:rPr>
                                </m:ctrlPr>
                              </m:sSubPr>
                              <m:e>
                                <m:r>
                                  <a:rPr lang="en-US" i="1">
                                    <a:latin typeface="Cambria Math"/>
                                  </a:rPr>
                                  <m:t>𝑐</m:t>
                                </m:r>
                              </m:e>
                              <m:sub>
                                <m:sSub>
                                  <m:sSubPr>
                                    <m:ctrlPr>
                                      <a:rPr lang="en-US" i="1">
                                        <a:latin typeface="Cambria Math" panose="02040503050406030204" pitchFamily="18" charset="0"/>
                                      </a:rPr>
                                    </m:ctrlPr>
                                  </m:sSubPr>
                                  <m:e>
                                    <m:r>
                                      <a:rPr lang="en-US" i="1">
                                        <a:latin typeface="Cambria Math"/>
                                      </a:rPr>
                                      <m:t>𝑗</m:t>
                                    </m:r>
                                  </m:e>
                                  <m:sub>
                                    <m:r>
                                      <a:rPr lang="en-US" i="1">
                                        <a:latin typeface="Cambria Math"/>
                                      </a:rPr>
                                      <m:t>𝑙</m:t>
                                    </m:r>
                                  </m:sub>
                                </m:sSub>
                              </m:sub>
                            </m:sSub>
                          </m:e>
                        </m:d>
                      </m:den>
                    </m:f>
                    <m:r>
                      <a:rPr lang="en-US" i="1" smtClean="0">
                        <a:latin typeface="Cambria Math"/>
                      </a:rPr>
                      <m:t>×</m:t>
                    </m:r>
                    <m:f>
                      <m:fPr>
                        <m:ctrlPr>
                          <a:rPr lang="en-US" i="1" smtClean="0">
                            <a:latin typeface="Cambria Math" panose="02040503050406030204" pitchFamily="18" charset="0"/>
                          </a:rPr>
                        </m:ctrlPr>
                      </m:fPr>
                      <m:num>
                        <m:r>
                          <a:rPr lang="en-US" i="1">
                            <a:latin typeface="Cambria Math"/>
                          </a:rPr>
                          <m:t>𝑝𝑒𝑎𝑘𝑒𝑑𝑛𝑒𝑠𝑠</m:t>
                        </m:r>
                        <m:r>
                          <a:rPr lang="en-US" i="1">
                            <a:latin typeface="Cambria Math"/>
                          </a:rPr>
                          <m:t>(</m:t>
                        </m:r>
                        <m:sSub>
                          <m:sSubPr>
                            <m:ctrlPr>
                              <a:rPr lang="en-US" i="1">
                                <a:latin typeface="Cambria Math" panose="02040503050406030204" pitchFamily="18" charset="0"/>
                              </a:rPr>
                            </m:ctrlPr>
                          </m:sSubPr>
                          <m:e>
                            <m:r>
                              <a:rPr lang="en-US" i="1">
                                <a:latin typeface="Cambria Math"/>
                              </a:rPr>
                              <m:t>𝑐</m:t>
                            </m:r>
                          </m:e>
                          <m:sub>
                            <m:sSub>
                              <m:sSubPr>
                                <m:ctrlPr>
                                  <a:rPr lang="en-US" i="1">
                                    <a:latin typeface="Cambria Math" panose="02040503050406030204" pitchFamily="18" charset="0"/>
                                  </a:rPr>
                                </m:ctrlPr>
                              </m:sSubPr>
                              <m:e>
                                <m:r>
                                  <a:rPr lang="en-US" i="1">
                                    <a:latin typeface="Cambria Math"/>
                                  </a:rPr>
                                  <m:t>𝑗</m:t>
                                </m:r>
                              </m:e>
                              <m:sub>
                                <m:r>
                                  <a:rPr lang="en-US" i="1">
                                    <a:latin typeface="Cambria Math"/>
                                  </a:rPr>
                                  <m:t>𝑙</m:t>
                                </m:r>
                              </m:sub>
                            </m:sSub>
                          </m:sub>
                        </m:sSub>
                        <m:r>
                          <a:rPr lang="en-US" i="1">
                            <a:latin typeface="Cambria Math"/>
                          </a:rPr>
                          <m:t>, </m:t>
                        </m:r>
                        <m:sSub>
                          <m:sSubPr>
                            <m:ctrlPr>
                              <a:rPr lang="en-US" i="1">
                                <a:latin typeface="Cambria Math" panose="02040503050406030204" pitchFamily="18" charset="0"/>
                              </a:rPr>
                            </m:ctrlPr>
                          </m:sSubPr>
                          <m:e>
                            <m:r>
                              <a:rPr lang="en-US" i="1">
                                <a:latin typeface="Cambria Math"/>
                              </a:rPr>
                              <m:t>𝐴</m:t>
                            </m:r>
                          </m:e>
                          <m:sub>
                            <m:sSub>
                              <m:sSubPr>
                                <m:ctrlPr>
                                  <a:rPr lang="en-US" i="1">
                                    <a:latin typeface="Cambria Math" panose="02040503050406030204" pitchFamily="18" charset="0"/>
                                  </a:rPr>
                                </m:ctrlPr>
                              </m:sSubPr>
                              <m:e>
                                <m:r>
                                  <a:rPr lang="en-US" i="1">
                                    <a:latin typeface="Cambria Math"/>
                                  </a:rPr>
                                  <m:t>𝑖</m:t>
                                </m:r>
                              </m:e>
                              <m:sub>
                                <m:r>
                                  <a:rPr lang="en-US" i="1">
                                    <a:latin typeface="Cambria Math"/>
                                  </a:rPr>
                                  <m:t>𝑘</m:t>
                                </m:r>
                              </m:sub>
                            </m:sSub>
                          </m:sub>
                        </m:sSub>
                        <m:r>
                          <a:rPr lang="en-US" i="1">
                            <a:latin typeface="Cambria Math"/>
                          </a:rPr>
                          <m:t>)+</m:t>
                        </m:r>
                        <m:r>
                          <a:rPr lang="en-US" i="1">
                            <a:latin typeface="Cambria Math"/>
                          </a:rPr>
                          <m:t>𝑝𝑒𝑎𝑘𝑒𝑑𝑛𝑒𝑠𝑠</m:t>
                        </m:r>
                        <m:r>
                          <a:rPr lang="en-US" i="1">
                            <a:latin typeface="Cambria Math"/>
                          </a:rPr>
                          <m:t>(</m:t>
                        </m:r>
                        <m:sSub>
                          <m:sSubPr>
                            <m:ctrlPr>
                              <a:rPr lang="en-US" i="1">
                                <a:latin typeface="Cambria Math" panose="02040503050406030204" pitchFamily="18" charset="0"/>
                              </a:rPr>
                            </m:ctrlPr>
                          </m:sSubPr>
                          <m:e>
                            <m:r>
                              <a:rPr lang="en-US" i="1">
                                <a:latin typeface="Cambria Math"/>
                              </a:rPr>
                              <m:t>𝑐</m:t>
                            </m:r>
                          </m:e>
                          <m:sub>
                            <m:sSub>
                              <m:sSubPr>
                                <m:ctrlPr>
                                  <a:rPr lang="en-US" i="1">
                                    <a:latin typeface="Cambria Math" panose="02040503050406030204" pitchFamily="18" charset="0"/>
                                  </a:rPr>
                                </m:ctrlPr>
                              </m:sSubPr>
                              <m:e>
                                <m:r>
                                  <a:rPr lang="en-US" i="1">
                                    <a:latin typeface="Cambria Math"/>
                                  </a:rPr>
                                  <m:t>𝑖</m:t>
                                </m:r>
                              </m:e>
                              <m:sub>
                                <m:r>
                                  <a:rPr lang="en-US" i="1">
                                    <a:latin typeface="Cambria Math"/>
                                  </a:rPr>
                                  <m:t>𝑘</m:t>
                                </m:r>
                              </m:sub>
                            </m:sSub>
                          </m:sub>
                        </m:sSub>
                        <m:r>
                          <a:rPr lang="en-US" i="1">
                            <a:latin typeface="Cambria Math"/>
                          </a:rPr>
                          <m:t>, </m:t>
                        </m:r>
                        <m:sSub>
                          <m:sSubPr>
                            <m:ctrlPr>
                              <a:rPr lang="en-US" i="1">
                                <a:latin typeface="Cambria Math" panose="02040503050406030204" pitchFamily="18" charset="0"/>
                              </a:rPr>
                            </m:ctrlPr>
                          </m:sSubPr>
                          <m:e>
                            <m:r>
                              <a:rPr lang="en-US" i="1">
                                <a:latin typeface="Cambria Math"/>
                              </a:rPr>
                              <m:t>𝐴</m:t>
                            </m:r>
                          </m:e>
                          <m:sub>
                            <m:sSub>
                              <m:sSubPr>
                                <m:ctrlPr>
                                  <a:rPr lang="en-US" i="1">
                                    <a:latin typeface="Cambria Math" panose="02040503050406030204" pitchFamily="18" charset="0"/>
                                  </a:rPr>
                                </m:ctrlPr>
                              </m:sSubPr>
                              <m:e>
                                <m:r>
                                  <a:rPr lang="en-US" i="1">
                                    <a:latin typeface="Cambria Math"/>
                                  </a:rPr>
                                  <m:t>𝑗</m:t>
                                </m:r>
                              </m:e>
                              <m:sub>
                                <m:r>
                                  <a:rPr lang="en-US" i="1">
                                    <a:latin typeface="Cambria Math"/>
                                  </a:rPr>
                                  <m:t>𝑙</m:t>
                                </m:r>
                              </m:sub>
                            </m:sSub>
                          </m:sub>
                        </m:sSub>
                        <m:r>
                          <a:rPr lang="en-US" i="1">
                            <a:latin typeface="Cambria Math"/>
                          </a:rPr>
                          <m:t>)</m:t>
                        </m:r>
                      </m:num>
                      <m:den>
                        <m:r>
                          <a:rPr lang="en-US" b="0" i="1" smtClean="0">
                            <a:latin typeface="Cambria Math"/>
                          </a:rPr>
                          <m:t>2</m:t>
                        </m:r>
                      </m:den>
                    </m:f>
                  </m:oMath>
                </a14:m>
                <a:endParaRPr lang="en-US" dirty="0" smtClean="0"/>
              </a:p>
              <a:p>
                <a14:m>
                  <m:oMath xmlns:m="http://schemas.openxmlformats.org/officeDocument/2006/math">
                    <m:r>
                      <a:rPr lang="en-US" i="1" smtClean="0">
                        <a:solidFill>
                          <a:srgbClr val="FF0000"/>
                        </a:solidFill>
                        <a:latin typeface="Cambria Math"/>
                      </a:rPr>
                      <m:t>𝑠𝑐𝑜𝑟𝑒</m:t>
                    </m:r>
                    <m:d>
                      <m:dPr>
                        <m:ctrlPr>
                          <a:rPr lang="en-US" i="1">
                            <a:solidFill>
                              <a:srgbClr val="FF0000"/>
                            </a:solidFill>
                            <a:latin typeface="Cambria Math" panose="02040503050406030204" pitchFamily="18" charset="0"/>
                          </a:rPr>
                        </m:ctrlPr>
                      </m:dPr>
                      <m:e>
                        <m:r>
                          <a:rPr lang="en-US" i="1">
                            <a:solidFill>
                              <a:srgbClr val="FF0000"/>
                            </a:solidFill>
                            <a:latin typeface="Cambria Math"/>
                          </a:rPr>
                          <m:t>𝑒𝑑𝑔𝑒</m:t>
                        </m:r>
                        <m:r>
                          <a:rPr lang="en-US" i="1">
                            <a:solidFill>
                              <a:srgbClr val="FF0000"/>
                            </a:solidFill>
                            <a:latin typeface="Cambria Math"/>
                          </a:rPr>
                          <m:t> </m:t>
                        </m:r>
                        <m:r>
                          <a:rPr lang="en-US" i="1">
                            <a:solidFill>
                              <a:srgbClr val="FF0000"/>
                            </a:solidFill>
                            <a:latin typeface="Cambria Math"/>
                          </a:rPr>
                          <m:t>𝑒</m:t>
                        </m:r>
                      </m:e>
                    </m:d>
                    <m:r>
                      <a:rPr lang="en-US" i="1">
                        <a:latin typeface="Cambria Math"/>
                      </a:rPr>
                      <m:t>=</m:t>
                    </m:r>
                    <m:f>
                      <m:fPr>
                        <m:ctrlPr>
                          <a:rPr lang="en-US" i="1">
                            <a:latin typeface="Cambria Math" panose="02040503050406030204" pitchFamily="18" charset="0"/>
                          </a:rPr>
                        </m:ctrlPr>
                      </m:fPr>
                      <m:num>
                        <m:nary>
                          <m:naryPr>
                            <m:chr m:val="∑"/>
                            <m:ctrlPr>
                              <a:rPr lang="en-US" i="1">
                                <a:latin typeface="Cambria Math" panose="02040503050406030204" pitchFamily="18" charset="0"/>
                              </a:rPr>
                            </m:ctrlPr>
                          </m:naryPr>
                          <m:sub>
                            <m:r>
                              <m:rPr>
                                <m:brk m:alnAt="23"/>
                              </m:rPr>
                              <a:rPr lang="en-US" i="1">
                                <a:latin typeface="Cambria Math"/>
                              </a:rPr>
                              <m:t>𝑎</m:t>
                            </m:r>
                            <m:r>
                              <a:rPr lang="en-US" i="1">
                                <a:latin typeface="Cambria Math"/>
                              </a:rPr>
                              <m:t>=1</m:t>
                            </m:r>
                          </m:sub>
                          <m:sup>
                            <m:sSub>
                              <m:sSubPr>
                                <m:ctrlPr>
                                  <a:rPr lang="en-US" i="1">
                                    <a:latin typeface="Cambria Math" panose="02040503050406030204" pitchFamily="18" charset="0"/>
                                  </a:rPr>
                                </m:ctrlPr>
                              </m:sSubPr>
                              <m:e>
                                <m:r>
                                  <a:rPr lang="en-US" i="1">
                                    <a:latin typeface="Cambria Math"/>
                                  </a:rPr>
                                  <m:t>𝐷</m:t>
                                </m:r>
                              </m:e>
                              <m:sub>
                                <m:r>
                                  <a:rPr lang="en-US" i="1">
                                    <a:latin typeface="Cambria Math"/>
                                  </a:rPr>
                                  <m:t>𝑖</m:t>
                                </m:r>
                              </m:sub>
                            </m:sSub>
                          </m:sup>
                          <m:e>
                            <m:nary>
                              <m:naryPr>
                                <m:chr m:val="∑"/>
                                <m:ctrlPr>
                                  <a:rPr lang="en-US" i="1">
                                    <a:latin typeface="Cambria Math" panose="02040503050406030204" pitchFamily="18" charset="0"/>
                                  </a:rPr>
                                </m:ctrlPr>
                              </m:naryPr>
                              <m:sub>
                                <m:r>
                                  <m:rPr>
                                    <m:brk m:alnAt="23"/>
                                  </m:rPr>
                                  <a:rPr lang="en-US" i="1">
                                    <a:latin typeface="Cambria Math"/>
                                  </a:rPr>
                                  <m:t>𝑏</m:t>
                                </m:r>
                                <m:r>
                                  <a:rPr lang="en-US" i="1">
                                    <a:latin typeface="Cambria Math"/>
                                  </a:rPr>
                                  <m:t>=1</m:t>
                                </m:r>
                              </m:sub>
                              <m:sup>
                                <m:sSub>
                                  <m:sSubPr>
                                    <m:ctrlPr>
                                      <a:rPr lang="en-US" i="1">
                                        <a:latin typeface="Cambria Math" panose="02040503050406030204" pitchFamily="18" charset="0"/>
                                      </a:rPr>
                                    </m:ctrlPr>
                                  </m:sSubPr>
                                  <m:e>
                                    <m:r>
                                      <a:rPr lang="en-US" i="1">
                                        <a:latin typeface="Cambria Math"/>
                                      </a:rPr>
                                      <m:t>𝐷</m:t>
                                    </m:r>
                                  </m:e>
                                  <m:sub>
                                    <m:r>
                                      <a:rPr lang="en-US" i="1">
                                        <a:latin typeface="Cambria Math"/>
                                      </a:rPr>
                                      <m:t>𝑗</m:t>
                                    </m:r>
                                  </m:sub>
                                </m:sSub>
                              </m:sup>
                              <m:e>
                                <m:r>
                                  <a:rPr lang="en-US" i="1">
                                    <a:latin typeface="Cambria Math"/>
                                  </a:rPr>
                                  <m:t>𝑠𝑐𝑜𝑟𝑒</m:t>
                                </m:r>
                                <m:r>
                                  <a:rPr lang="en-US" i="1">
                                    <a:latin typeface="Cambria Math"/>
                                  </a:rPr>
                                  <m:t>(</m:t>
                                </m:r>
                                <m:sSub>
                                  <m:sSubPr>
                                    <m:ctrlPr>
                                      <a:rPr lang="en-US" i="1">
                                        <a:latin typeface="Cambria Math" panose="02040503050406030204" pitchFamily="18" charset="0"/>
                                      </a:rPr>
                                    </m:ctrlPr>
                                  </m:sSubPr>
                                  <m:e>
                                    <m:r>
                                      <a:rPr lang="en-US" i="1">
                                        <a:latin typeface="Cambria Math"/>
                                      </a:rPr>
                                      <m:t>𝑣</m:t>
                                    </m:r>
                                  </m:e>
                                  <m:sub>
                                    <m:r>
                                      <a:rPr lang="en-US" i="1">
                                        <a:latin typeface="Cambria Math"/>
                                      </a:rPr>
                                      <m:t>𝑎</m:t>
                                    </m:r>
                                  </m:sub>
                                </m:sSub>
                                <m:r>
                                  <a:rPr lang="en-US" i="1">
                                    <a:latin typeface="Cambria Math"/>
                                  </a:rPr>
                                  <m:t>, </m:t>
                                </m:r>
                                <m:sSub>
                                  <m:sSubPr>
                                    <m:ctrlPr>
                                      <a:rPr lang="en-US" i="1">
                                        <a:latin typeface="Cambria Math" panose="02040503050406030204" pitchFamily="18" charset="0"/>
                                      </a:rPr>
                                    </m:ctrlPr>
                                  </m:sSubPr>
                                  <m:e>
                                    <m:r>
                                      <a:rPr lang="en-US" i="1">
                                        <a:latin typeface="Cambria Math"/>
                                      </a:rPr>
                                      <m:t>𝑣</m:t>
                                    </m:r>
                                  </m:e>
                                  <m:sub>
                                    <m:r>
                                      <a:rPr lang="en-US" i="1">
                                        <a:latin typeface="Cambria Math"/>
                                      </a:rPr>
                                      <m:t>𝑏</m:t>
                                    </m:r>
                                  </m:sub>
                                </m:sSub>
                                <m:r>
                                  <a:rPr lang="en-US" i="1">
                                    <a:latin typeface="Cambria Math"/>
                                  </a:rPr>
                                  <m:t>)</m:t>
                                </m:r>
                              </m:e>
                            </m:nary>
                          </m:e>
                        </m:nary>
                      </m:num>
                      <m:den>
                        <m:sSub>
                          <m:sSubPr>
                            <m:ctrlPr>
                              <a:rPr lang="en-US" i="1">
                                <a:latin typeface="Cambria Math" panose="02040503050406030204" pitchFamily="18" charset="0"/>
                              </a:rPr>
                            </m:ctrlPr>
                          </m:sSubPr>
                          <m:e>
                            <m:r>
                              <a:rPr lang="en-US" i="1">
                                <a:latin typeface="Cambria Math"/>
                              </a:rPr>
                              <m:t>𝐷</m:t>
                            </m:r>
                          </m:e>
                          <m:sub>
                            <m:r>
                              <a:rPr lang="en-US" i="1">
                                <a:latin typeface="Cambria Math"/>
                              </a:rPr>
                              <m:t>𝑖</m:t>
                            </m:r>
                          </m:sub>
                        </m:sSub>
                        <m:sSub>
                          <m:sSubPr>
                            <m:ctrlPr>
                              <a:rPr lang="en-US" i="1">
                                <a:latin typeface="Cambria Math" panose="02040503050406030204" pitchFamily="18" charset="0"/>
                              </a:rPr>
                            </m:ctrlPr>
                          </m:sSubPr>
                          <m:e>
                            <m:r>
                              <a:rPr lang="en-US" i="1">
                                <a:latin typeface="Cambria Math"/>
                              </a:rPr>
                              <m:t>𝐷</m:t>
                            </m:r>
                          </m:e>
                          <m:sub>
                            <m:r>
                              <a:rPr lang="en-US" i="1">
                                <a:latin typeface="Cambria Math"/>
                              </a:rPr>
                              <m:t>𝑗</m:t>
                            </m:r>
                          </m:sub>
                        </m:sSub>
                      </m:den>
                    </m:f>
                  </m:oMath>
                </a14:m>
                <a:endParaRPr lang="en-US" dirty="0"/>
              </a:p>
              <a:p>
                <a14:m>
                  <m:oMath xmlns:m="http://schemas.openxmlformats.org/officeDocument/2006/math">
                    <m:r>
                      <a:rPr lang="en-US" i="1" smtClean="0">
                        <a:solidFill>
                          <a:srgbClr val="FF0000"/>
                        </a:solidFill>
                        <a:latin typeface="Cambria Math"/>
                      </a:rPr>
                      <m:t>𝑠𝑐𝑜𝑟𝑒</m:t>
                    </m:r>
                    <m:d>
                      <m:dPr>
                        <m:ctrlPr>
                          <a:rPr lang="en-US" i="1">
                            <a:solidFill>
                              <a:srgbClr val="FF0000"/>
                            </a:solidFill>
                            <a:latin typeface="Cambria Math" panose="02040503050406030204" pitchFamily="18" charset="0"/>
                          </a:rPr>
                        </m:ctrlPr>
                      </m:dPr>
                      <m:e>
                        <m:r>
                          <a:rPr lang="en-US" i="1">
                            <a:solidFill>
                              <a:srgbClr val="FF0000"/>
                            </a:solidFill>
                            <a:latin typeface="Cambria Math"/>
                          </a:rPr>
                          <m:t>𝑐𝑙𝑖𝑞𝑢𝑒</m:t>
                        </m:r>
                        <m:r>
                          <a:rPr lang="en-US" i="1">
                            <a:solidFill>
                              <a:srgbClr val="FF0000"/>
                            </a:solidFill>
                            <a:latin typeface="Cambria Math"/>
                          </a:rPr>
                          <m:t> </m:t>
                        </m:r>
                        <m:r>
                          <a:rPr lang="en-US" i="1">
                            <a:solidFill>
                              <a:srgbClr val="FF0000"/>
                            </a:solidFill>
                            <a:latin typeface="Cambria Math"/>
                          </a:rPr>
                          <m:t>𝑐</m:t>
                        </m:r>
                      </m:e>
                    </m:d>
                    <m:r>
                      <a:rPr lang="en-US" i="1">
                        <a:latin typeface="Cambria Math"/>
                      </a:rPr>
                      <m:t>=</m:t>
                    </m:r>
                    <m:nary>
                      <m:naryPr>
                        <m:chr m:val="∑"/>
                        <m:supHide m:val="on"/>
                        <m:ctrlPr>
                          <a:rPr lang="en-US" i="1">
                            <a:latin typeface="Cambria Math" panose="02040503050406030204" pitchFamily="18" charset="0"/>
                          </a:rPr>
                        </m:ctrlPr>
                      </m:naryPr>
                      <m:sub>
                        <m:r>
                          <m:rPr>
                            <m:brk m:alnAt="7"/>
                          </m:rPr>
                          <a:rPr lang="en-US" i="1">
                            <a:latin typeface="Cambria Math"/>
                          </a:rPr>
                          <m:t>𝑒</m:t>
                        </m:r>
                        <m:r>
                          <a:rPr lang="en-US" i="1">
                            <a:latin typeface="Cambria Math"/>
                          </a:rPr>
                          <m:t>∈</m:t>
                        </m:r>
                        <m:r>
                          <a:rPr lang="en-US" i="1">
                            <a:latin typeface="Cambria Math"/>
                          </a:rPr>
                          <m:t>𝑐</m:t>
                        </m:r>
                      </m:sub>
                      <m:sup/>
                      <m:e>
                        <m:r>
                          <a:rPr lang="en-US" i="1">
                            <a:latin typeface="Cambria Math"/>
                          </a:rPr>
                          <m:t>𝑠𝑐𝑜𝑟𝑒</m:t>
                        </m:r>
                        <m:r>
                          <a:rPr lang="en-US" i="1">
                            <a:latin typeface="Cambria Math"/>
                          </a:rPr>
                          <m:t>(</m:t>
                        </m:r>
                        <m:r>
                          <a:rPr lang="en-US" i="1">
                            <a:latin typeface="Cambria Math"/>
                          </a:rPr>
                          <m:t>𝑒𝑑𝑔𝑒</m:t>
                        </m:r>
                        <m:r>
                          <a:rPr lang="en-US" i="1">
                            <a:latin typeface="Cambria Math"/>
                          </a:rPr>
                          <m:t> </m:t>
                        </m:r>
                        <m:r>
                          <a:rPr lang="en-US" i="1">
                            <a:latin typeface="Cambria Math"/>
                          </a:rPr>
                          <m:t>𝑒</m:t>
                        </m:r>
                        <m:r>
                          <a:rPr lang="en-US" i="1">
                            <a:latin typeface="Cambria Math"/>
                          </a:rPr>
                          <m:t>)</m:t>
                        </m:r>
                      </m:e>
                    </m:nary>
                  </m:oMath>
                </a14:m>
                <a:endParaRPr lang="en-US" dirty="0"/>
              </a:p>
              <a:p>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3"/>
              </p:nvPr>
            </p:nvSpPr>
            <p:spPr>
              <a:blipFill rotWithShape="0">
                <a:blip r:embed="rId2"/>
                <a:stretch>
                  <a:fillRect l="-1259" t="-2051"/>
                </a:stretch>
              </a:blipFill>
            </p:spPr>
            <p:txBody>
              <a:bodyPr/>
              <a:lstStyle/>
              <a:p>
                <a:r>
                  <a:rPr lang="en-US">
                    <a:noFill/>
                  </a:rPr>
                  <a:t> </a:t>
                </a:r>
              </a:p>
            </p:txBody>
          </p:sp>
        </mc:Fallback>
      </mc:AlternateContent>
      <p:sp>
        <p:nvSpPr>
          <p:cNvPr id="4" name="Date Placeholder 3"/>
          <p:cNvSpPr>
            <a:spLocks noGrp="1"/>
          </p:cNvSpPr>
          <p:nvPr>
            <p:ph type="dt" sz="half" idx="4294967295"/>
          </p:nvPr>
        </p:nvSpPr>
        <p:spPr>
          <a:xfrm>
            <a:off x="0" y="6356350"/>
            <a:ext cx="2133600" cy="365125"/>
          </a:xfrm>
        </p:spPr>
        <p:txBody>
          <a:bodyPr/>
          <a:lstStyle/>
          <a:p>
            <a:fld id="{11096118-4512-490C-A2F4-2AF87EC6B37F}" type="datetime1">
              <a:rPr lang="en-US" smtClean="0"/>
              <a:t>7/26/2013</a:t>
            </a:fld>
            <a:endParaRPr lang="en-US"/>
          </a:p>
        </p:txBody>
      </p:sp>
      <p:sp>
        <p:nvSpPr>
          <p:cNvPr id="9" name="Rectangle 8"/>
          <p:cNvSpPr/>
          <p:nvPr/>
        </p:nvSpPr>
        <p:spPr>
          <a:xfrm>
            <a:off x="1409700" y="3352800"/>
            <a:ext cx="16002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FF0000"/>
                </a:solidFill>
              </a:rPr>
              <a:t>Hindi</a:t>
            </a:r>
            <a:endParaRPr lang="en-US" sz="2400">
              <a:solidFill>
                <a:srgbClr val="FF0000"/>
              </a:solidFill>
            </a:endParaRPr>
          </a:p>
        </p:txBody>
      </p:sp>
      <p:sp>
        <p:nvSpPr>
          <p:cNvPr id="10" name="Rectangle 9"/>
          <p:cNvSpPr/>
          <p:nvPr/>
        </p:nvSpPr>
        <p:spPr>
          <a:xfrm>
            <a:off x="3886200" y="3352800"/>
            <a:ext cx="16002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FF0000"/>
                </a:solidFill>
              </a:rPr>
              <a:t>Country</a:t>
            </a:r>
            <a:endParaRPr lang="en-US" sz="2400">
              <a:solidFill>
                <a:srgbClr val="FF0000"/>
              </a:solidFill>
            </a:endParaRPr>
          </a:p>
        </p:txBody>
      </p:sp>
      <p:sp>
        <p:nvSpPr>
          <p:cNvPr id="11" name="Rectangle 10"/>
          <p:cNvSpPr/>
          <p:nvPr/>
        </p:nvSpPr>
        <p:spPr>
          <a:xfrm>
            <a:off x="1409700" y="4267200"/>
            <a:ext cx="16002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FF0000"/>
                </a:solidFill>
              </a:rPr>
              <a:t>1983</a:t>
            </a:r>
            <a:endParaRPr lang="en-US" sz="2400">
              <a:solidFill>
                <a:srgbClr val="FF0000"/>
              </a:solidFill>
            </a:endParaRPr>
          </a:p>
        </p:txBody>
      </p:sp>
      <p:sp>
        <p:nvSpPr>
          <p:cNvPr id="12" name="Rectangle 11"/>
          <p:cNvSpPr/>
          <p:nvPr/>
        </p:nvSpPr>
        <p:spPr>
          <a:xfrm>
            <a:off x="3886200" y="4267200"/>
            <a:ext cx="1600200" cy="53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FF0000"/>
                </a:solidFill>
              </a:rPr>
              <a:t>Latitude</a:t>
            </a:r>
            <a:endParaRPr lang="en-US" sz="2400">
              <a:solidFill>
                <a:srgbClr val="FF0000"/>
              </a:solidFill>
            </a:endParaRPr>
          </a:p>
        </p:txBody>
      </p:sp>
      <p:cxnSp>
        <p:nvCxnSpPr>
          <p:cNvPr id="13" name="Straight Connector 12"/>
          <p:cNvCxnSpPr>
            <a:stCxn id="9" idx="3"/>
            <a:endCxn id="10" idx="1"/>
          </p:cNvCxnSpPr>
          <p:nvPr/>
        </p:nvCxnSpPr>
        <p:spPr>
          <a:xfrm>
            <a:off x="3009900" y="3619500"/>
            <a:ext cx="8763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1" idx="3"/>
            <a:endCxn id="12" idx="1"/>
          </p:cNvCxnSpPr>
          <p:nvPr/>
        </p:nvCxnSpPr>
        <p:spPr>
          <a:xfrm>
            <a:off x="3009900" y="4533900"/>
            <a:ext cx="8763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792486" y="3434834"/>
            <a:ext cx="858697" cy="369332"/>
          </a:xfrm>
          <a:prstGeom prst="rect">
            <a:avLst/>
          </a:prstGeom>
          <a:noFill/>
        </p:spPr>
        <p:txBody>
          <a:bodyPr wrap="none" rtlCol="0">
            <a:spAutoFit/>
          </a:bodyPr>
          <a:lstStyle/>
          <a:p>
            <a:r>
              <a:rPr lang="en-US" smtClean="0"/>
              <a:t>Peaked</a:t>
            </a:r>
            <a:endParaRPr lang="en-US"/>
          </a:p>
        </p:txBody>
      </p:sp>
      <p:sp>
        <p:nvSpPr>
          <p:cNvPr id="16" name="TextBox 15"/>
          <p:cNvSpPr txBox="1"/>
          <p:nvPr/>
        </p:nvSpPr>
        <p:spPr>
          <a:xfrm>
            <a:off x="5560851" y="4349234"/>
            <a:ext cx="1321965" cy="369332"/>
          </a:xfrm>
          <a:prstGeom prst="rect">
            <a:avLst/>
          </a:prstGeom>
          <a:noFill/>
        </p:spPr>
        <p:txBody>
          <a:bodyPr wrap="none" rtlCol="0">
            <a:spAutoFit/>
          </a:bodyPr>
          <a:lstStyle/>
          <a:p>
            <a:r>
              <a:rPr lang="en-US" smtClean="0"/>
              <a:t>Non-Peaked</a:t>
            </a:r>
            <a:endParaRPr lang="en-US"/>
          </a:p>
        </p:txBody>
      </p:sp>
      <p:graphicFrame>
        <p:nvGraphicFramePr>
          <p:cNvPr id="20" name="Chart 19"/>
          <p:cNvGraphicFramePr>
            <a:graphicFrameLocks/>
          </p:cNvGraphicFramePr>
          <p:nvPr>
            <p:extLst/>
          </p:nvPr>
        </p:nvGraphicFramePr>
        <p:xfrm>
          <a:off x="2209800" y="4245077"/>
          <a:ext cx="1580300" cy="19573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20"/>
          <p:cNvGraphicFramePr>
            <a:graphicFrameLocks/>
          </p:cNvGraphicFramePr>
          <p:nvPr>
            <p:extLst/>
          </p:nvPr>
        </p:nvGraphicFramePr>
        <p:xfrm>
          <a:off x="4495800" y="4267200"/>
          <a:ext cx="1575384" cy="19811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9576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21"/>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20"/>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9"/>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0"/>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3"/>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5"/>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1"/>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12"/>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14"/>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6"/>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3">
                                            <p:txEl>
                                              <p:pRg st="2" end="2"/>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2" grpId="0" animBg="1"/>
      <p:bldP spid="12" grpId="1" animBg="1"/>
      <p:bldP spid="15" grpId="0"/>
      <p:bldP spid="15" grpId="1"/>
      <p:bldP spid="16" grpId="0"/>
      <p:bldP spid="16" grpId="1"/>
      <p:bldGraphic spid="20" grpId="0">
        <p:bldAsOne/>
      </p:bldGraphic>
      <p:bldGraphic spid="20" grpId="1">
        <p:bldAsOne/>
      </p:bldGraphic>
      <p:bldGraphic spid="21" grpId="0">
        <p:bldAsOne/>
      </p:bldGraphic>
      <p:bldGraphic spid="21" grpId="1">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Outlier </a:t>
            </a:r>
            <a:r>
              <a:rPr lang="en-US" dirty="0" smtClean="0"/>
              <a:t>Detection for Information Networks</a:t>
            </a:r>
            <a:endParaRPr lang="en-US" dirty="0"/>
          </a:p>
        </p:txBody>
      </p:sp>
      <p:sp>
        <p:nvSpPr>
          <p:cNvPr id="25" name="Slide Number Placeholder 24"/>
          <p:cNvSpPr>
            <a:spLocks noGrp="1"/>
          </p:cNvSpPr>
          <p:nvPr>
            <p:ph type="sldNum" sz="quarter" idx="12"/>
          </p:nvPr>
        </p:nvSpPr>
        <p:spPr/>
        <p:txBody>
          <a:bodyPr/>
          <a:lstStyle/>
          <a:p>
            <a:fld id="{8D4A95AB-7B14-4CE2-8EF6-8DDF97F0F3DA}" type="slidenum">
              <a:rPr lang="en-US" smtClean="0"/>
              <a:pPr/>
              <a:t>6</a:t>
            </a:fld>
            <a:endParaRPr lang="en-US"/>
          </a:p>
        </p:txBody>
      </p:sp>
      <p:sp>
        <p:nvSpPr>
          <p:cNvPr id="13" name="Footer Placeholder 4"/>
          <p:cNvSpPr>
            <a:spLocks noGrp="1"/>
          </p:cNvSpPr>
          <p:nvPr>
            <p:ph type="ftr" sz="quarter" idx="3"/>
          </p:nvPr>
        </p:nvSpPr>
        <p:spPr/>
        <p:txBody>
          <a:bodyPr/>
          <a:lstStyle/>
          <a:p>
            <a:r>
              <a:rPr lang="en-US" smtClean="0"/>
              <a:t>gmanish@microsoft.com, jing@buffalo.edu, charu@us.ibm.com, hanj@cs.uiuc.edu</a:t>
            </a:r>
            <a:endParaRPr lang="en-US" dirty="0"/>
          </a:p>
        </p:txBody>
      </p:sp>
      <p:sp>
        <p:nvSpPr>
          <p:cNvPr id="5" name="Cloud 4"/>
          <p:cNvSpPr/>
          <p:nvPr/>
        </p:nvSpPr>
        <p:spPr>
          <a:xfrm>
            <a:off x="609600" y="1524000"/>
            <a:ext cx="2895600" cy="1828800"/>
          </a:xfrm>
          <a:prstGeom prst="cloud">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smtClean="0">
                <a:solidFill>
                  <a:srgbClr val="FF0000"/>
                </a:solidFill>
              </a:rPr>
              <a:t>Network Analysis</a:t>
            </a:r>
            <a:endParaRPr lang="en-US" sz="3000">
              <a:solidFill>
                <a:srgbClr val="FF0000"/>
              </a:solidFill>
            </a:endParaRPr>
          </a:p>
        </p:txBody>
      </p:sp>
      <p:pic>
        <p:nvPicPr>
          <p:cNvPr id="20482" name="Picture 2" descr="https://encrypted-tbn0.google.com/images?q=tbn:ANd9GcQ2vaWzemFj3Q49TOTmO5F6gVXPyo2IveAH11YuQ_bU9ZiSGJXmt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1880" y="3896912"/>
            <a:ext cx="1752600" cy="1776178"/>
          </a:xfrm>
          <a:prstGeom prst="rect">
            <a:avLst/>
          </a:prstGeom>
          <a:noFill/>
          <a:extLst>
            <a:ext uri="{909E8E84-426E-40DD-AFC4-6F175D3DCCD1}">
              <a14:hiddenFill xmlns:a14="http://schemas.microsoft.com/office/drawing/2010/main">
                <a:solidFill>
                  <a:srgbClr val="FFFFFF"/>
                </a:solidFill>
              </a14:hiddenFill>
            </a:ext>
          </a:extLst>
        </p:spPr>
      </p:pic>
      <p:sp>
        <p:nvSpPr>
          <p:cNvPr id="10" name="Cloud 9"/>
          <p:cNvSpPr/>
          <p:nvPr/>
        </p:nvSpPr>
        <p:spPr>
          <a:xfrm>
            <a:off x="5257800" y="1524000"/>
            <a:ext cx="2895600" cy="1828800"/>
          </a:xfrm>
          <a:prstGeom prst="cloud">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smtClean="0">
                <a:solidFill>
                  <a:srgbClr val="FF0000"/>
                </a:solidFill>
              </a:rPr>
              <a:t>Outlier</a:t>
            </a:r>
          </a:p>
          <a:p>
            <a:pPr algn="ctr"/>
            <a:r>
              <a:rPr lang="en-US" sz="3000" smtClean="0">
                <a:solidFill>
                  <a:srgbClr val="FF0000"/>
                </a:solidFill>
              </a:rPr>
              <a:t>Detection</a:t>
            </a:r>
            <a:endParaRPr lang="en-US" sz="3000">
              <a:solidFill>
                <a:srgbClr val="FF0000"/>
              </a:solidFill>
            </a:endParaRPr>
          </a:p>
        </p:txBody>
      </p:sp>
      <p:cxnSp>
        <p:nvCxnSpPr>
          <p:cNvPr id="12" name="Straight Arrow Connector 11"/>
          <p:cNvCxnSpPr/>
          <p:nvPr/>
        </p:nvCxnSpPr>
        <p:spPr>
          <a:xfrm flipH="1">
            <a:off x="4648200" y="3048000"/>
            <a:ext cx="726280" cy="990600"/>
          </a:xfrm>
          <a:prstGeom prst="straightConnector1">
            <a:avLst/>
          </a:prstGeom>
          <a:ln w="127000" cap="flat">
            <a:solidFill>
              <a:schemeClr val="accent6">
                <a:lumMod val="75000"/>
              </a:schemeClr>
            </a:solidFill>
            <a:round/>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200400" y="3048000"/>
            <a:ext cx="726280" cy="990600"/>
          </a:xfrm>
          <a:prstGeom prst="straightConnector1">
            <a:avLst/>
          </a:prstGeom>
          <a:ln w="127000" cap="flat">
            <a:solidFill>
              <a:schemeClr val="accent6">
                <a:lumMod val="75000"/>
              </a:schemeClr>
            </a:solidFill>
            <a:round/>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5105400" y="5105400"/>
            <a:ext cx="779860" cy="0"/>
          </a:xfrm>
          <a:prstGeom prst="straightConnector1">
            <a:avLst/>
          </a:prstGeom>
          <a:ln w="127000" cap="flat">
            <a:solidFill>
              <a:schemeClr val="accent6">
                <a:lumMod val="75000"/>
              </a:schemeClr>
            </a:solidFill>
            <a:round/>
            <a:tailEnd type="triangle"/>
          </a:ln>
        </p:spPr>
        <p:style>
          <a:lnRef idx="1">
            <a:schemeClr val="accent1"/>
          </a:lnRef>
          <a:fillRef idx="0">
            <a:schemeClr val="accent1"/>
          </a:fillRef>
          <a:effectRef idx="0">
            <a:schemeClr val="accent1"/>
          </a:effectRef>
          <a:fontRef idx="minor">
            <a:schemeClr val="tx1"/>
          </a:fontRef>
        </p:style>
      </p:cxnSp>
      <p:sp>
        <p:nvSpPr>
          <p:cNvPr id="29" name="Cloud 28"/>
          <p:cNvSpPr/>
          <p:nvPr/>
        </p:nvSpPr>
        <p:spPr>
          <a:xfrm>
            <a:off x="5870020" y="3543300"/>
            <a:ext cx="3121580" cy="2628900"/>
          </a:xfrm>
          <a:prstGeom prst="cloud">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smtClean="0">
                <a:solidFill>
                  <a:srgbClr val="FF0000"/>
                </a:solidFill>
              </a:rPr>
              <a:t>Outlier</a:t>
            </a:r>
          </a:p>
          <a:p>
            <a:pPr algn="ctr"/>
            <a:r>
              <a:rPr lang="en-US" sz="3000" smtClean="0">
                <a:solidFill>
                  <a:srgbClr val="FF0000"/>
                </a:solidFill>
              </a:rPr>
              <a:t>Detection</a:t>
            </a:r>
          </a:p>
          <a:p>
            <a:pPr algn="ctr"/>
            <a:r>
              <a:rPr lang="en-US" sz="3000" smtClean="0">
                <a:solidFill>
                  <a:srgbClr val="FF0000"/>
                </a:solidFill>
              </a:rPr>
              <a:t>For</a:t>
            </a:r>
          </a:p>
          <a:p>
            <a:pPr algn="ctr"/>
            <a:r>
              <a:rPr lang="en-US" sz="3000" smtClean="0">
                <a:solidFill>
                  <a:srgbClr val="FF0000"/>
                </a:solidFill>
              </a:rPr>
              <a:t>Networks</a:t>
            </a:r>
            <a:endParaRPr lang="en-US" sz="3000">
              <a:solidFill>
                <a:srgbClr val="FF0000"/>
              </a:solidFill>
            </a:endParaRPr>
          </a:p>
        </p:txBody>
      </p:sp>
    </p:spTree>
    <p:extLst>
      <p:ext uri="{BB962C8B-B14F-4D97-AF65-F5344CB8AC3E}">
        <p14:creationId xmlns:p14="http://schemas.microsoft.com/office/powerpoint/2010/main" val="1681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8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r>
              <a:rPr lang="en-US" b="1" dirty="0" smtClean="0"/>
              <a:t>Case Studies</a:t>
            </a:r>
            <a:endParaRPr lang="en-US" b="1" dirty="0"/>
          </a:p>
        </p:txBody>
      </p:sp>
      <p:sp>
        <p:nvSpPr>
          <p:cNvPr id="6" name="Footer Placeholder 5"/>
          <p:cNvSpPr>
            <a:spLocks noGrp="1"/>
          </p:cNvSpPr>
          <p:nvPr>
            <p:ph type="ftr" sz="quarter" idx="3"/>
          </p:nvPr>
        </p:nvSpPr>
        <p:spPr/>
        <p:txBody>
          <a:bodyPr/>
          <a:lstStyle/>
          <a:p>
            <a:r>
              <a:rPr lang="en-US" smtClean="0"/>
              <a:t>gmanish@microsoft.com, jing@buffalo.edu, charu@us.ibm.com, hanj@cs.uiuc.edu</a:t>
            </a:r>
            <a:endParaRPr lang="en-US" dirty="0"/>
          </a:p>
        </p:txBody>
      </p:sp>
      <p:sp>
        <p:nvSpPr>
          <p:cNvPr id="7" name="Slide Number Placeholder 6"/>
          <p:cNvSpPr>
            <a:spLocks noGrp="1"/>
          </p:cNvSpPr>
          <p:nvPr>
            <p:ph type="sldNum" sz="quarter" idx="12"/>
          </p:nvPr>
        </p:nvSpPr>
        <p:spPr/>
        <p:txBody>
          <a:bodyPr/>
          <a:lstStyle/>
          <a:p>
            <a:fld id="{8D4A95AB-7B14-4CE2-8EF6-8DDF97F0F3DA}" type="slidenum">
              <a:rPr lang="en-US" smtClean="0"/>
              <a:pPr/>
              <a:t>60</a:t>
            </a:fld>
            <a:endParaRPr lang="en-US"/>
          </a:p>
        </p:txBody>
      </p:sp>
      <p:graphicFrame>
        <p:nvGraphicFramePr>
          <p:cNvPr id="8" name="Content Placeholder 4"/>
          <p:cNvGraphicFramePr>
            <a:graphicFrameLocks noGrp="1"/>
          </p:cNvGraphicFramePr>
          <p:nvPr>
            <p:ph idx="4294967295"/>
            <p:extLst>
              <p:ext uri="{D42A27DB-BD31-4B8C-83A1-F6EECF244321}">
                <p14:modId xmlns:p14="http://schemas.microsoft.com/office/powerpoint/2010/main" val="2106679251"/>
              </p:ext>
            </p:extLst>
          </p:nvPr>
        </p:nvGraphicFramePr>
        <p:xfrm>
          <a:off x="140969" y="1524000"/>
          <a:ext cx="8926831" cy="1828800"/>
        </p:xfrm>
        <a:graphic>
          <a:graphicData uri="http://schemas.openxmlformats.org/drawingml/2006/table">
            <a:tbl>
              <a:tblPr firstRow="1" bandRow="1">
                <a:tableStyleId>{5C22544A-7EE6-4342-B048-85BDC9FD1C3A}</a:tableStyleId>
              </a:tblPr>
              <a:tblGrid>
                <a:gridCol w="311150"/>
                <a:gridCol w="847344"/>
                <a:gridCol w="1458659"/>
                <a:gridCol w="557340"/>
                <a:gridCol w="893318"/>
                <a:gridCol w="1835150"/>
                <a:gridCol w="3023870"/>
              </a:tblGrid>
              <a:tr h="304800">
                <a:tc>
                  <a:txBody>
                    <a:bodyPr/>
                    <a:lstStyle/>
                    <a:p>
                      <a:pPr algn="ctr" fontAlgn="b"/>
                      <a:r>
                        <a:rPr lang="en-US" sz="1400" b="0" i="0" u="none" strike="noStrike">
                          <a:solidFill>
                            <a:srgbClr val="000000"/>
                          </a:solidFill>
                          <a:effectLst/>
                          <a:latin typeface="Calibri"/>
                        </a:rPr>
                        <a:t>No.</a:t>
                      </a:r>
                    </a:p>
                  </a:txBody>
                  <a:tcPr marL="9525" marR="9525" marT="9525" marB="0" anchor="b"/>
                </a:tc>
                <a:tc>
                  <a:txBody>
                    <a:bodyPr/>
                    <a:lstStyle/>
                    <a:p>
                      <a:pPr algn="ctr" fontAlgn="b"/>
                      <a:r>
                        <a:rPr lang="en-US" sz="1400" b="0" i="0" u="none" strike="noStrike">
                          <a:solidFill>
                            <a:srgbClr val="000000"/>
                          </a:solidFill>
                          <a:effectLst/>
                          <a:latin typeface="Calibri"/>
                        </a:rPr>
                        <a:t>Type1</a:t>
                      </a:r>
                    </a:p>
                  </a:txBody>
                  <a:tcPr marL="9525" marR="9525" marT="9525" marB="0" anchor="b"/>
                </a:tc>
                <a:tc>
                  <a:txBody>
                    <a:bodyPr/>
                    <a:lstStyle/>
                    <a:p>
                      <a:pPr algn="ctr" fontAlgn="b"/>
                      <a:r>
                        <a:rPr lang="en-US" sz="1400" b="0" i="0" u="none" strike="noStrike">
                          <a:solidFill>
                            <a:srgbClr val="000000"/>
                          </a:solidFill>
                          <a:effectLst/>
                          <a:latin typeface="Calibri"/>
                        </a:rPr>
                        <a:t>Attribute1</a:t>
                      </a:r>
                    </a:p>
                  </a:txBody>
                  <a:tcPr marL="9525" marR="9525" marT="9525" marB="0" anchor="b"/>
                </a:tc>
                <a:tc>
                  <a:txBody>
                    <a:bodyPr/>
                    <a:lstStyle/>
                    <a:p>
                      <a:pPr algn="ctr" fontAlgn="b"/>
                      <a:r>
                        <a:rPr lang="en-US" sz="1400" b="0" i="0" u="none" strike="noStrike">
                          <a:solidFill>
                            <a:srgbClr val="000000"/>
                          </a:solidFill>
                          <a:effectLst/>
                          <a:latin typeface="Calibri"/>
                        </a:rPr>
                        <a:t>Type2</a:t>
                      </a:r>
                    </a:p>
                  </a:txBody>
                  <a:tcPr marL="9525" marR="9525" marT="9525" marB="0" anchor="b"/>
                </a:tc>
                <a:tc>
                  <a:txBody>
                    <a:bodyPr/>
                    <a:lstStyle/>
                    <a:p>
                      <a:pPr algn="ctr" fontAlgn="b"/>
                      <a:r>
                        <a:rPr lang="en-US" sz="1400" b="0" i="0" u="none" strike="noStrike">
                          <a:solidFill>
                            <a:srgbClr val="000000"/>
                          </a:solidFill>
                          <a:effectLst/>
                          <a:latin typeface="Calibri"/>
                        </a:rPr>
                        <a:t>Attribute2</a:t>
                      </a:r>
                    </a:p>
                  </a:txBody>
                  <a:tcPr marL="9525" marR="9525" marT="9525" marB="0" anchor="b"/>
                </a:tc>
                <a:tc>
                  <a:txBody>
                    <a:bodyPr/>
                    <a:lstStyle/>
                    <a:p>
                      <a:pPr algn="ctr" fontAlgn="b"/>
                      <a:r>
                        <a:rPr lang="en-US" sz="1400" b="0" i="0" u="none" strike="noStrike">
                          <a:solidFill>
                            <a:srgbClr val="000000"/>
                          </a:solidFill>
                          <a:effectLst/>
                          <a:latin typeface="Calibri"/>
                        </a:rPr>
                        <a:t>Value1</a:t>
                      </a:r>
                    </a:p>
                  </a:txBody>
                  <a:tcPr marL="9525" marR="9525" marT="9525" marB="0" anchor="b"/>
                </a:tc>
                <a:tc>
                  <a:txBody>
                    <a:bodyPr/>
                    <a:lstStyle/>
                    <a:p>
                      <a:pPr algn="ctr" fontAlgn="b"/>
                      <a:r>
                        <a:rPr lang="en-US" sz="1400" b="0" i="0" u="none" strike="noStrike">
                          <a:solidFill>
                            <a:srgbClr val="000000"/>
                          </a:solidFill>
                          <a:effectLst/>
                          <a:latin typeface="Calibri"/>
                        </a:rPr>
                        <a:t>Value2</a:t>
                      </a:r>
                    </a:p>
                  </a:txBody>
                  <a:tcPr marL="9525" marR="9525" marT="9525" marB="0" anchor="b"/>
                </a:tc>
              </a:tr>
              <a:tr h="304800">
                <a:tc>
                  <a:txBody>
                    <a:bodyPr/>
                    <a:lstStyle/>
                    <a:p>
                      <a:pPr algn="ctr" fontAlgn="b"/>
                      <a:r>
                        <a:rPr lang="en-US" sz="1400" b="0" i="0" u="none" strike="noStrike">
                          <a:solidFill>
                            <a:srgbClr val="000000"/>
                          </a:solidFill>
                          <a:effectLst/>
                          <a:latin typeface="Calibri"/>
                        </a:rPr>
                        <a:t>1</a:t>
                      </a:r>
                    </a:p>
                  </a:txBody>
                  <a:tcPr marL="9525" marR="9525" marT="9525" marB="0" anchor="b"/>
                </a:tc>
                <a:tc>
                  <a:txBody>
                    <a:bodyPr/>
                    <a:lstStyle/>
                    <a:p>
                      <a:pPr algn="ctr" fontAlgn="b"/>
                      <a:r>
                        <a:rPr lang="en-US" sz="1400" b="0" i="0" u="none" strike="noStrike">
                          <a:solidFill>
                            <a:srgbClr val="000000"/>
                          </a:solidFill>
                          <a:effectLst/>
                          <a:latin typeface="Calibri"/>
                        </a:rPr>
                        <a:t>settlement</a:t>
                      </a:r>
                    </a:p>
                  </a:txBody>
                  <a:tcPr marL="9525" marR="9525" marT="9525" marB="0" anchor="b"/>
                </a:tc>
                <a:tc>
                  <a:txBody>
                    <a:bodyPr/>
                    <a:lstStyle/>
                    <a:p>
                      <a:pPr algn="ctr" fontAlgn="b"/>
                      <a:r>
                        <a:rPr lang="en-US" sz="1400" b="0" i="0" u="none" strike="noStrike">
                          <a:solidFill>
                            <a:srgbClr val="000000"/>
                          </a:solidFill>
                          <a:effectLst/>
                          <a:latin typeface="Calibri"/>
                        </a:rPr>
                        <a:t>subdivision_type3</a:t>
                      </a:r>
                    </a:p>
                  </a:txBody>
                  <a:tcPr marL="9525" marR="9525" marT="9525" marB="0" anchor="b"/>
                </a:tc>
                <a:tc>
                  <a:txBody>
                    <a:bodyPr/>
                    <a:lstStyle/>
                    <a:p>
                      <a:pPr algn="ctr" fontAlgn="b"/>
                      <a:r>
                        <a:rPr lang="en-US" sz="1400" b="0" i="0" u="none" strike="noStrike">
                          <a:solidFill>
                            <a:srgbClr val="000000"/>
                          </a:solidFill>
                          <a:effectLst/>
                          <a:latin typeface="Calibri"/>
                        </a:rPr>
                        <a:t>film</a:t>
                      </a:r>
                    </a:p>
                  </a:txBody>
                  <a:tcPr marL="9525" marR="9525" marT="9525" marB="0" anchor="b"/>
                </a:tc>
                <a:tc>
                  <a:txBody>
                    <a:bodyPr/>
                    <a:lstStyle/>
                    <a:p>
                      <a:pPr algn="ctr" fontAlgn="b"/>
                      <a:r>
                        <a:rPr lang="en-US" sz="1400" b="0" i="0" u="none" strike="noStrike">
                          <a:solidFill>
                            <a:srgbClr val="000000"/>
                          </a:solidFill>
                          <a:effectLst/>
                          <a:latin typeface="Calibri"/>
                        </a:rPr>
                        <a:t>screenplay</a:t>
                      </a:r>
                    </a:p>
                  </a:txBody>
                  <a:tcPr marL="9525" marR="9525" marT="9525" marB="0" anchor="b"/>
                </a:tc>
                <a:tc>
                  <a:txBody>
                    <a:bodyPr/>
                    <a:lstStyle/>
                    <a:p>
                      <a:pPr algn="ctr" fontAlgn="b"/>
                      <a:r>
                        <a:rPr lang="en-US" sz="1400" b="0" i="0" u="none" strike="noStrike">
                          <a:solidFill>
                            <a:srgbClr val="000000"/>
                          </a:solidFill>
                          <a:effectLst/>
                          <a:latin typeface="Calibri"/>
                        </a:rPr>
                        <a:t>comarca</a:t>
                      </a:r>
                    </a:p>
                  </a:txBody>
                  <a:tcPr marL="9525" marR="9525" marT="9525" marB="0" anchor="b"/>
                </a:tc>
                <a:tc>
                  <a:txBody>
                    <a:bodyPr/>
                    <a:lstStyle/>
                    <a:p>
                      <a:pPr algn="ctr" fontAlgn="b"/>
                      <a:r>
                        <a:rPr lang="en-US" sz="1400" b="0" i="0" u="none" strike="noStrike">
                          <a:solidFill>
                            <a:srgbClr val="000000"/>
                          </a:solidFill>
                          <a:effectLst/>
                          <a:latin typeface="Calibri"/>
                        </a:rPr>
                        <a:t>ted elliott, terry rossio</a:t>
                      </a:r>
                    </a:p>
                  </a:txBody>
                  <a:tcPr marL="9525" marR="9525" marT="9525" marB="0" anchor="b"/>
                </a:tc>
              </a:tr>
              <a:tr h="304800">
                <a:tc>
                  <a:txBody>
                    <a:bodyPr/>
                    <a:lstStyle/>
                    <a:p>
                      <a:pPr algn="ctr" fontAlgn="b"/>
                      <a:r>
                        <a:rPr lang="en-US" sz="1400" b="0" i="0" u="none" strike="noStrike">
                          <a:solidFill>
                            <a:srgbClr val="000000"/>
                          </a:solidFill>
                          <a:effectLst/>
                          <a:latin typeface="Calibri"/>
                        </a:rPr>
                        <a:t>2</a:t>
                      </a:r>
                    </a:p>
                  </a:txBody>
                  <a:tcPr marL="9525" marR="9525" marT="9525" marB="0" anchor="b"/>
                </a:tc>
                <a:tc>
                  <a:txBody>
                    <a:bodyPr/>
                    <a:lstStyle/>
                    <a:p>
                      <a:pPr algn="ctr" fontAlgn="b"/>
                      <a:r>
                        <a:rPr lang="en-US" sz="1400" b="0" i="0" u="none" strike="noStrike">
                          <a:solidFill>
                            <a:srgbClr val="000000"/>
                          </a:solidFill>
                          <a:effectLst/>
                          <a:latin typeface="Calibri"/>
                        </a:rPr>
                        <a:t>settlement</a:t>
                      </a:r>
                    </a:p>
                  </a:txBody>
                  <a:tcPr marL="9525" marR="9525" marT="9525" marB="0" anchor="b"/>
                </a:tc>
                <a:tc>
                  <a:txBody>
                    <a:bodyPr/>
                    <a:lstStyle/>
                    <a:p>
                      <a:pPr algn="ctr" fontAlgn="b"/>
                      <a:r>
                        <a:rPr lang="en-US" sz="1400" b="0" i="0" u="none" strike="noStrike">
                          <a:solidFill>
                            <a:srgbClr val="000000"/>
                          </a:solidFill>
                          <a:effectLst/>
                          <a:latin typeface="Calibri"/>
                        </a:rPr>
                        <a:t>subdivision_type3</a:t>
                      </a:r>
                    </a:p>
                  </a:txBody>
                  <a:tcPr marL="9525" marR="9525" marT="9525" marB="0" anchor="b"/>
                </a:tc>
                <a:tc>
                  <a:txBody>
                    <a:bodyPr/>
                    <a:lstStyle/>
                    <a:p>
                      <a:pPr algn="ctr" fontAlgn="b"/>
                      <a:r>
                        <a:rPr lang="en-US" sz="1400" b="0" i="0" u="none" strike="noStrike">
                          <a:solidFill>
                            <a:srgbClr val="000000"/>
                          </a:solidFill>
                          <a:effectLst/>
                          <a:latin typeface="Calibri"/>
                        </a:rPr>
                        <a:t>person</a:t>
                      </a:r>
                    </a:p>
                  </a:txBody>
                  <a:tcPr marL="9525" marR="9525" marT="9525" marB="0" anchor="b"/>
                </a:tc>
                <a:tc>
                  <a:txBody>
                    <a:bodyPr/>
                    <a:lstStyle/>
                    <a:p>
                      <a:pPr algn="ctr" fontAlgn="b"/>
                      <a:r>
                        <a:rPr lang="en-US" sz="1400" b="0" i="0" u="none" strike="noStrike">
                          <a:solidFill>
                            <a:srgbClr val="000000"/>
                          </a:solidFill>
                          <a:effectLst/>
                          <a:latin typeface="Calibri"/>
                        </a:rPr>
                        <a:t>birth_place</a:t>
                      </a:r>
                    </a:p>
                  </a:txBody>
                  <a:tcPr marL="9525" marR="9525" marT="9525" marB="0" anchor="b"/>
                </a:tc>
                <a:tc>
                  <a:txBody>
                    <a:bodyPr/>
                    <a:lstStyle/>
                    <a:p>
                      <a:pPr algn="ctr" fontAlgn="b"/>
                      <a:r>
                        <a:rPr lang="en-US" sz="1400" b="0" i="0" u="none" strike="noStrike">
                          <a:solidFill>
                            <a:srgbClr val="000000"/>
                          </a:solidFill>
                          <a:effectLst/>
                          <a:latin typeface="Calibri"/>
                        </a:rPr>
                        <a:t>comarca</a:t>
                      </a:r>
                    </a:p>
                  </a:txBody>
                  <a:tcPr marL="9525" marR="9525" marT="9525" marB="0" anchor="b"/>
                </a:tc>
                <a:tc>
                  <a:txBody>
                    <a:bodyPr/>
                    <a:lstStyle/>
                    <a:p>
                      <a:pPr algn="ctr" fontAlgn="b"/>
                      <a:r>
                        <a:rPr lang="en-US" sz="1400" b="0" i="0" u="none" strike="noStrike">
                          <a:solidFill>
                            <a:srgbClr val="000000"/>
                          </a:solidFill>
                          <a:effectLst/>
                          <a:latin typeface="Calibri"/>
                        </a:rPr>
                        <a:t>Castile</a:t>
                      </a:r>
                    </a:p>
                  </a:txBody>
                  <a:tcPr marL="9525" marR="9525" marT="9525" marB="0" anchor="b"/>
                </a:tc>
              </a:tr>
              <a:tr h="304800">
                <a:tc>
                  <a:txBody>
                    <a:bodyPr/>
                    <a:lstStyle/>
                    <a:p>
                      <a:pPr algn="ctr" fontAlgn="b"/>
                      <a:r>
                        <a:rPr lang="en-US" sz="1400" b="0" i="0" u="none" strike="noStrike">
                          <a:solidFill>
                            <a:srgbClr val="000000"/>
                          </a:solidFill>
                          <a:effectLst/>
                          <a:latin typeface="Calibri"/>
                        </a:rPr>
                        <a:t>3</a:t>
                      </a:r>
                    </a:p>
                  </a:txBody>
                  <a:tcPr marL="9525" marR="9525" marT="9525" marB="0" anchor="b"/>
                </a:tc>
                <a:tc>
                  <a:txBody>
                    <a:bodyPr/>
                    <a:lstStyle/>
                    <a:p>
                      <a:pPr algn="ctr" fontAlgn="b"/>
                      <a:r>
                        <a:rPr lang="en-US" sz="1400" b="0" i="0" u="none" strike="noStrike">
                          <a:solidFill>
                            <a:srgbClr val="000000"/>
                          </a:solidFill>
                          <a:effectLst/>
                          <a:latin typeface="Calibri"/>
                        </a:rPr>
                        <a:t>settlement</a:t>
                      </a:r>
                    </a:p>
                  </a:txBody>
                  <a:tcPr marL="9525" marR="9525" marT="9525" marB="0" anchor="b"/>
                </a:tc>
                <a:tc>
                  <a:txBody>
                    <a:bodyPr/>
                    <a:lstStyle/>
                    <a:p>
                      <a:pPr algn="ctr" fontAlgn="b"/>
                      <a:r>
                        <a:rPr lang="en-US" sz="1400" b="0" i="0" u="none" strike="noStrike">
                          <a:solidFill>
                            <a:srgbClr val="000000"/>
                          </a:solidFill>
                          <a:effectLst/>
                          <a:latin typeface="Calibri"/>
                        </a:rPr>
                        <a:t>coordinates_region</a:t>
                      </a:r>
                    </a:p>
                  </a:txBody>
                  <a:tcPr marL="9525" marR="9525" marT="9525" marB="0" anchor="b"/>
                </a:tc>
                <a:tc>
                  <a:txBody>
                    <a:bodyPr/>
                    <a:lstStyle/>
                    <a:p>
                      <a:pPr algn="ctr" fontAlgn="b"/>
                      <a:r>
                        <a:rPr lang="en-US" sz="1400" b="0" i="0" u="none" strike="noStrike">
                          <a:solidFill>
                            <a:srgbClr val="000000"/>
                          </a:solidFill>
                          <a:effectLst/>
                          <a:latin typeface="Calibri"/>
                        </a:rPr>
                        <a:t>film</a:t>
                      </a:r>
                    </a:p>
                  </a:txBody>
                  <a:tcPr marL="9525" marR="9525" marT="9525" marB="0" anchor="b"/>
                </a:tc>
                <a:tc>
                  <a:txBody>
                    <a:bodyPr/>
                    <a:lstStyle/>
                    <a:p>
                      <a:pPr algn="ctr" fontAlgn="b"/>
                      <a:r>
                        <a:rPr lang="en-US" sz="1400" b="0" i="0" u="none" strike="noStrike">
                          <a:solidFill>
                            <a:srgbClr val="000000"/>
                          </a:solidFill>
                          <a:effectLst/>
                          <a:latin typeface="Calibri"/>
                        </a:rPr>
                        <a:t>screenplay</a:t>
                      </a:r>
                    </a:p>
                  </a:txBody>
                  <a:tcPr marL="9525" marR="9525" marT="9525" marB="0" anchor="b"/>
                </a:tc>
                <a:tc>
                  <a:txBody>
                    <a:bodyPr/>
                    <a:lstStyle/>
                    <a:p>
                      <a:pPr algn="ctr" fontAlgn="b"/>
                      <a:r>
                        <a:rPr lang="en-US" sz="1400" b="0" i="0" u="none" strike="noStrike">
                          <a:solidFill>
                            <a:srgbClr val="000000"/>
                          </a:solidFill>
                          <a:effectLst/>
                          <a:latin typeface="Calibri"/>
                        </a:rPr>
                        <a:t>es</a:t>
                      </a:r>
                    </a:p>
                  </a:txBody>
                  <a:tcPr marL="9525" marR="9525" marT="9525" marB="0" anchor="b"/>
                </a:tc>
                <a:tc>
                  <a:txBody>
                    <a:bodyPr/>
                    <a:lstStyle/>
                    <a:p>
                      <a:pPr algn="ctr" fontAlgn="b"/>
                      <a:r>
                        <a:rPr lang="en-US" sz="1400" b="0" i="0" u="none" strike="noStrike">
                          <a:solidFill>
                            <a:srgbClr val="000000"/>
                          </a:solidFill>
                          <a:effectLst/>
                          <a:latin typeface="Calibri"/>
                        </a:rPr>
                        <a:t>ted elliott, terry rossio</a:t>
                      </a:r>
                    </a:p>
                  </a:txBody>
                  <a:tcPr marL="9525" marR="9525" marT="9525" marB="0" anchor="b"/>
                </a:tc>
              </a:tr>
              <a:tr h="304800">
                <a:tc>
                  <a:txBody>
                    <a:bodyPr/>
                    <a:lstStyle/>
                    <a:p>
                      <a:pPr algn="ctr" fontAlgn="b"/>
                      <a:r>
                        <a:rPr lang="en-US" sz="1400" b="0" i="0" u="none" strike="noStrike">
                          <a:solidFill>
                            <a:srgbClr val="000000"/>
                          </a:solidFill>
                          <a:effectLst/>
                          <a:latin typeface="Calibri"/>
                        </a:rPr>
                        <a:t>4</a:t>
                      </a:r>
                    </a:p>
                  </a:txBody>
                  <a:tcPr marL="9525" marR="9525" marT="9525" marB="0" anchor="b"/>
                </a:tc>
                <a:tc>
                  <a:txBody>
                    <a:bodyPr/>
                    <a:lstStyle/>
                    <a:p>
                      <a:pPr algn="ctr" fontAlgn="b"/>
                      <a:r>
                        <a:rPr lang="en-US" sz="1400" b="0" i="0" u="none" strike="noStrike">
                          <a:solidFill>
                            <a:srgbClr val="000000"/>
                          </a:solidFill>
                          <a:effectLst/>
                          <a:latin typeface="Calibri"/>
                        </a:rPr>
                        <a:t>settlement</a:t>
                      </a:r>
                    </a:p>
                  </a:txBody>
                  <a:tcPr marL="9525" marR="9525" marT="9525" marB="0" anchor="b"/>
                </a:tc>
                <a:tc>
                  <a:txBody>
                    <a:bodyPr/>
                    <a:lstStyle/>
                    <a:p>
                      <a:pPr algn="ctr" fontAlgn="b"/>
                      <a:r>
                        <a:rPr lang="en-US" sz="1400" b="0" i="0" u="none" strike="noStrike">
                          <a:solidFill>
                            <a:srgbClr val="000000"/>
                          </a:solidFill>
                          <a:effectLst/>
                          <a:latin typeface="Calibri"/>
                        </a:rPr>
                        <a:t>subdivision_type3</a:t>
                      </a:r>
                    </a:p>
                  </a:txBody>
                  <a:tcPr marL="9525" marR="9525" marT="9525" marB="0" anchor="b"/>
                </a:tc>
                <a:tc>
                  <a:txBody>
                    <a:bodyPr/>
                    <a:lstStyle/>
                    <a:p>
                      <a:pPr algn="ctr" fontAlgn="b"/>
                      <a:r>
                        <a:rPr lang="en-US" sz="1400" b="0" i="0" u="none" strike="noStrike">
                          <a:solidFill>
                            <a:srgbClr val="000000"/>
                          </a:solidFill>
                          <a:effectLst/>
                          <a:latin typeface="Calibri"/>
                        </a:rPr>
                        <a:t>person</a:t>
                      </a:r>
                    </a:p>
                  </a:txBody>
                  <a:tcPr marL="9525" marR="9525" marT="9525" marB="0" anchor="b"/>
                </a:tc>
                <a:tc>
                  <a:txBody>
                    <a:bodyPr/>
                    <a:lstStyle/>
                    <a:p>
                      <a:pPr algn="ctr" fontAlgn="b"/>
                      <a:r>
                        <a:rPr lang="en-US" sz="1400" b="0" i="0" u="none" strike="noStrike">
                          <a:solidFill>
                            <a:srgbClr val="000000"/>
                          </a:solidFill>
                          <a:effectLst/>
                          <a:latin typeface="Calibri"/>
                        </a:rPr>
                        <a:t>death_date</a:t>
                      </a:r>
                    </a:p>
                  </a:txBody>
                  <a:tcPr marL="9525" marR="9525" marT="9525" marB="0" anchor="b"/>
                </a:tc>
                <a:tc>
                  <a:txBody>
                    <a:bodyPr/>
                    <a:lstStyle/>
                    <a:p>
                      <a:pPr algn="ctr" fontAlgn="b"/>
                      <a:r>
                        <a:rPr lang="en-US" sz="1400" b="0" i="0" u="none" strike="noStrike">
                          <a:solidFill>
                            <a:srgbClr val="000000"/>
                          </a:solidFill>
                          <a:effectLst/>
                          <a:latin typeface="Calibri"/>
                        </a:rPr>
                        <a:t>comarca</a:t>
                      </a:r>
                    </a:p>
                  </a:txBody>
                  <a:tcPr marL="9525" marR="9525" marT="9525" marB="0" anchor="b"/>
                </a:tc>
                <a:tc>
                  <a:txBody>
                    <a:bodyPr/>
                    <a:lstStyle/>
                    <a:p>
                      <a:pPr algn="ctr" fontAlgn="b"/>
                      <a:r>
                        <a:rPr lang="en-US" sz="1400" b="0" i="0" u="none" strike="noStrike">
                          <a:solidFill>
                            <a:srgbClr val="000000"/>
                          </a:solidFill>
                          <a:effectLst/>
                          <a:latin typeface="Calibri"/>
                        </a:rPr>
                        <a:t>1485</a:t>
                      </a:r>
                    </a:p>
                  </a:txBody>
                  <a:tcPr marL="9525" marR="9525" marT="9525" marB="0" anchor="b"/>
                </a:tc>
              </a:tr>
              <a:tr h="304800">
                <a:tc>
                  <a:txBody>
                    <a:bodyPr/>
                    <a:lstStyle/>
                    <a:p>
                      <a:pPr algn="ctr" fontAlgn="b"/>
                      <a:r>
                        <a:rPr lang="en-US" sz="1400" b="0" i="0" u="none" strike="noStrike">
                          <a:solidFill>
                            <a:srgbClr val="000000"/>
                          </a:solidFill>
                          <a:effectLst/>
                          <a:latin typeface="Calibri"/>
                        </a:rPr>
                        <a:t>5</a:t>
                      </a:r>
                    </a:p>
                  </a:txBody>
                  <a:tcPr marL="9525" marR="9525" marT="9525" marB="0" anchor="b"/>
                </a:tc>
                <a:tc>
                  <a:txBody>
                    <a:bodyPr/>
                    <a:lstStyle/>
                    <a:p>
                      <a:pPr algn="ctr" fontAlgn="b"/>
                      <a:r>
                        <a:rPr lang="en-US" sz="1400" b="0" i="0" u="none" strike="noStrike">
                          <a:solidFill>
                            <a:srgbClr val="000000"/>
                          </a:solidFill>
                          <a:effectLst/>
                          <a:latin typeface="Calibri"/>
                        </a:rPr>
                        <a:t>settlement</a:t>
                      </a:r>
                    </a:p>
                  </a:txBody>
                  <a:tcPr marL="9525" marR="9525" marT="9525" marB="0" anchor="b"/>
                </a:tc>
                <a:tc>
                  <a:txBody>
                    <a:bodyPr/>
                    <a:lstStyle/>
                    <a:p>
                      <a:pPr algn="ctr" fontAlgn="b"/>
                      <a:r>
                        <a:rPr lang="en-US" sz="1400" b="0" i="0" u="none" strike="noStrike">
                          <a:solidFill>
                            <a:srgbClr val="000000"/>
                          </a:solidFill>
                          <a:effectLst/>
                          <a:latin typeface="Calibri"/>
                        </a:rPr>
                        <a:t>subdivision_type1</a:t>
                      </a:r>
                    </a:p>
                  </a:txBody>
                  <a:tcPr marL="9525" marR="9525" marT="9525" marB="0" anchor="b"/>
                </a:tc>
                <a:tc>
                  <a:txBody>
                    <a:bodyPr/>
                    <a:lstStyle/>
                    <a:p>
                      <a:pPr algn="ctr" fontAlgn="b"/>
                      <a:r>
                        <a:rPr lang="en-US" sz="1400" b="0" i="0" u="none" strike="noStrike">
                          <a:solidFill>
                            <a:srgbClr val="000000"/>
                          </a:solidFill>
                          <a:effectLst/>
                          <a:latin typeface="Calibri"/>
                        </a:rPr>
                        <a:t>film</a:t>
                      </a:r>
                    </a:p>
                  </a:txBody>
                  <a:tcPr marL="9525" marR="9525" marT="9525" marB="0" anchor="b"/>
                </a:tc>
                <a:tc>
                  <a:txBody>
                    <a:bodyPr/>
                    <a:lstStyle/>
                    <a:p>
                      <a:pPr algn="ctr" fontAlgn="b"/>
                      <a:r>
                        <a:rPr lang="en-US" sz="1400" b="0" i="0" u="none" strike="noStrike">
                          <a:solidFill>
                            <a:srgbClr val="000000"/>
                          </a:solidFill>
                          <a:effectLst/>
                          <a:latin typeface="Calibri"/>
                        </a:rPr>
                        <a:t>studio</a:t>
                      </a:r>
                    </a:p>
                  </a:txBody>
                  <a:tcPr marL="9525" marR="9525" marT="9525" marB="0" anchor="b"/>
                </a:tc>
                <a:tc>
                  <a:txBody>
                    <a:bodyPr/>
                    <a:lstStyle/>
                    <a:p>
                      <a:pPr algn="ctr" fontAlgn="b"/>
                      <a:r>
                        <a:rPr lang="en-US" sz="1400" b="0" i="0" u="none" strike="noStrike">
                          <a:solidFill>
                            <a:srgbClr val="000000"/>
                          </a:solidFill>
                          <a:effectLst/>
                          <a:latin typeface="Calibri"/>
                        </a:rPr>
                        <a:t>autonomous community</a:t>
                      </a:r>
                    </a:p>
                  </a:txBody>
                  <a:tcPr marL="9525" marR="9525" marT="9525" marB="0" anchor="b"/>
                </a:tc>
                <a:tc>
                  <a:txBody>
                    <a:bodyPr/>
                    <a:lstStyle/>
                    <a:p>
                      <a:pPr algn="ctr" fontAlgn="b"/>
                      <a:r>
                        <a:rPr lang="en-US" sz="1400" b="0" i="0" u="none" strike="noStrike">
                          <a:solidFill>
                            <a:srgbClr val="000000"/>
                          </a:solidFill>
                          <a:effectLst/>
                          <a:latin typeface="Calibri"/>
                        </a:rPr>
                        <a:t>dreamworks animation, stardust pictures</a:t>
                      </a:r>
                    </a:p>
                  </a:txBody>
                  <a:tcPr marL="9525" marR="9525" marT="9525" marB="0" anchor="b"/>
                </a:tc>
              </a:tr>
            </a:tbl>
          </a:graphicData>
        </a:graphic>
      </p:graphicFrame>
      <p:graphicFrame>
        <p:nvGraphicFramePr>
          <p:cNvPr id="9" name="Content Placeholder 4"/>
          <p:cNvGraphicFramePr>
            <a:graphicFrameLocks/>
          </p:cNvGraphicFramePr>
          <p:nvPr>
            <p:extLst>
              <p:ext uri="{D42A27DB-BD31-4B8C-83A1-F6EECF244321}">
                <p14:modId xmlns:p14="http://schemas.microsoft.com/office/powerpoint/2010/main" val="383565338"/>
              </p:ext>
            </p:extLst>
          </p:nvPr>
        </p:nvGraphicFramePr>
        <p:xfrm>
          <a:off x="459676" y="4062093"/>
          <a:ext cx="8379524" cy="2186307"/>
        </p:xfrm>
        <a:graphic>
          <a:graphicData uri="http://schemas.openxmlformats.org/drawingml/2006/table">
            <a:tbl>
              <a:tblPr firstRow="1" bandRow="1">
                <a:tableStyleId>{5C22544A-7EE6-4342-B048-85BDC9FD1C3A}</a:tableStyleId>
              </a:tblPr>
              <a:tblGrid>
                <a:gridCol w="311150"/>
                <a:gridCol w="756031"/>
                <a:gridCol w="803847"/>
                <a:gridCol w="717550"/>
                <a:gridCol w="931926"/>
                <a:gridCol w="1835150"/>
                <a:gridCol w="3023870"/>
              </a:tblGrid>
              <a:tr h="292524">
                <a:tc>
                  <a:txBody>
                    <a:bodyPr/>
                    <a:lstStyle/>
                    <a:p>
                      <a:pPr algn="ctr" fontAlgn="b"/>
                      <a:r>
                        <a:rPr lang="en-US" sz="1400" b="0" i="0" u="none" strike="noStrike">
                          <a:solidFill>
                            <a:srgbClr val="000000"/>
                          </a:solidFill>
                          <a:effectLst/>
                          <a:latin typeface="Calibri"/>
                        </a:rPr>
                        <a:t>No.</a:t>
                      </a:r>
                    </a:p>
                  </a:txBody>
                  <a:tcPr marL="9525" marR="9525" marT="9525" marB="0" anchor="b"/>
                </a:tc>
                <a:tc>
                  <a:txBody>
                    <a:bodyPr/>
                    <a:lstStyle/>
                    <a:p>
                      <a:pPr algn="ctr" fontAlgn="b"/>
                      <a:r>
                        <a:rPr lang="en-US" sz="1400" b="0" i="0" u="none" strike="noStrike">
                          <a:solidFill>
                            <a:srgbClr val="000000"/>
                          </a:solidFill>
                          <a:effectLst/>
                          <a:latin typeface="Calibri"/>
                        </a:rPr>
                        <a:t>Type1</a:t>
                      </a:r>
                    </a:p>
                  </a:txBody>
                  <a:tcPr marL="9525" marR="9525" marT="9525" marB="0" anchor="b"/>
                </a:tc>
                <a:tc>
                  <a:txBody>
                    <a:bodyPr/>
                    <a:lstStyle/>
                    <a:p>
                      <a:pPr algn="ctr" fontAlgn="b"/>
                      <a:r>
                        <a:rPr lang="en-US" sz="1400" b="0" i="0" u="none" strike="noStrike">
                          <a:solidFill>
                            <a:srgbClr val="000000"/>
                          </a:solidFill>
                          <a:effectLst/>
                          <a:latin typeface="Calibri"/>
                        </a:rPr>
                        <a:t>Attribute1</a:t>
                      </a:r>
                    </a:p>
                  </a:txBody>
                  <a:tcPr marL="9525" marR="9525" marT="9525" marB="0" anchor="b"/>
                </a:tc>
                <a:tc>
                  <a:txBody>
                    <a:bodyPr/>
                    <a:lstStyle/>
                    <a:p>
                      <a:pPr algn="ctr" fontAlgn="b"/>
                      <a:r>
                        <a:rPr lang="en-US" sz="1400" b="0" i="0" u="none" strike="noStrike">
                          <a:solidFill>
                            <a:srgbClr val="000000"/>
                          </a:solidFill>
                          <a:effectLst/>
                          <a:latin typeface="Calibri"/>
                        </a:rPr>
                        <a:t>Type2</a:t>
                      </a:r>
                    </a:p>
                  </a:txBody>
                  <a:tcPr marL="9525" marR="9525" marT="9525" marB="0" anchor="b"/>
                </a:tc>
                <a:tc>
                  <a:txBody>
                    <a:bodyPr/>
                    <a:lstStyle/>
                    <a:p>
                      <a:pPr algn="ctr" fontAlgn="b"/>
                      <a:r>
                        <a:rPr lang="en-US" sz="1400" b="0" i="0" u="none" strike="noStrike">
                          <a:solidFill>
                            <a:srgbClr val="000000"/>
                          </a:solidFill>
                          <a:effectLst/>
                          <a:latin typeface="Calibri"/>
                        </a:rPr>
                        <a:t>Attribute2</a:t>
                      </a:r>
                    </a:p>
                  </a:txBody>
                  <a:tcPr marL="9525" marR="9525" marT="9525" marB="0" anchor="b"/>
                </a:tc>
                <a:tc>
                  <a:txBody>
                    <a:bodyPr/>
                    <a:lstStyle/>
                    <a:p>
                      <a:pPr algn="ctr" fontAlgn="b"/>
                      <a:r>
                        <a:rPr lang="en-US" sz="1400" b="0" i="0" u="none" strike="noStrike">
                          <a:solidFill>
                            <a:srgbClr val="000000"/>
                          </a:solidFill>
                          <a:effectLst/>
                          <a:latin typeface="Calibri"/>
                        </a:rPr>
                        <a:t>Value1</a:t>
                      </a:r>
                    </a:p>
                  </a:txBody>
                  <a:tcPr marL="9525" marR="9525" marT="9525" marB="0" anchor="b"/>
                </a:tc>
                <a:tc>
                  <a:txBody>
                    <a:bodyPr/>
                    <a:lstStyle/>
                    <a:p>
                      <a:pPr algn="ctr" fontAlgn="b"/>
                      <a:r>
                        <a:rPr lang="en-US" sz="1400" b="0" i="0" u="none" strike="noStrike">
                          <a:solidFill>
                            <a:srgbClr val="000000"/>
                          </a:solidFill>
                          <a:effectLst/>
                          <a:latin typeface="Calibri"/>
                        </a:rPr>
                        <a:t>Value2</a:t>
                      </a:r>
                    </a:p>
                  </a:txBody>
                  <a:tcPr marL="9525" marR="9525" marT="9525" marB="0" anchor="b"/>
                </a:tc>
              </a:tr>
              <a:tr h="418676">
                <a:tc>
                  <a:txBody>
                    <a:bodyPr/>
                    <a:lstStyle/>
                    <a:p>
                      <a:pPr algn="ctr" fontAlgn="b"/>
                      <a:r>
                        <a:rPr lang="en-US" sz="1400" b="0" i="0" u="none" strike="noStrike">
                          <a:solidFill>
                            <a:srgbClr val="000000"/>
                          </a:solidFill>
                          <a:effectLst/>
                          <a:latin typeface="Calibri"/>
                        </a:rPr>
                        <a:t>1</a:t>
                      </a:r>
                    </a:p>
                  </a:txBody>
                  <a:tcPr marL="9525" marR="9525" marT="9525" marB="0" anchor="b"/>
                </a:tc>
                <a:tc>
                  <a:txBody>
                    <a:bodyPr/>
                    <a:lstStyle/>
                    <a:p>
                      <a:pPr algn="ctr" fontAlgn="b"/>
                      <a:r>
                        <a:rPr lang="en-US" sz="1400" b="0" i="0" u="none" strike="noStrike">
                          <a:solidFill>
                            <a:srgbClr val="000000"/>
                          </a:solidFill>
                          <a:effectLst/>
                          <a:latin typeface="Calibri"/>
                        </a:rPr>
                        <a:t>film</a:t>
                      </a:r>
                    </a:p>
                  </a:txBody>
                  <a:tcPr marL="9525" marR="9525" marT="9525" marB="0" anchor="b"/>
                </a:tc>
                <a:tc>
                  <a:txBody>
                    <a:bodyPr/>
                    <a:lstStyle/>
                    <a:p>
                      <a:pPr algn="ctr" fontAlgn="b"/>
                      <a:r>
                        <a:rPr lang="en-US" sz="1400" b="0" i="0" u="none" strike="noStrike">
                          <a:solidFill>
                            <a:srgbClr val="000000"/>
                          </a:solidFill>
                          <a:effectLst/>
                          <a:latin typeface="Calibri"/>
                        </a:rPr>
                        <a:t>writers</a:t>
                      </a:r>
                    </a:p>
                  </a:txBody>
                  <a:tcPr marL="9525" marR="9525" marT="9525" marB="0" anchor="b"/>
                </a:tc>
                <a:tc>
                  <a:txBody>
                    <a:bodyPr/>
                    <a:lstStyle/>
                    <a:p>
                      <a:pPr algn="ctr" fontAlgn="b"/>
                      <a:r>
                        <a:rPr lang="en-US" sz="1400" b="0" i="0" u="none" strike="noStrike">
                          <a:solidFill>
                            <a:srgbClr val="000000"/>
                          </a:solidFill>
                          <a:effectLst/>
                          <a:latin typeface="Calibri"/>
                        </a:rPr>
                        <a:t>company</a:t>
                      </a:r>
                    </a:p>
                  </a:txBody>
                  <a:tcPr marL="9525" marR="9525" marT="9525" marB="0" anchor="b"/>
                </a:tc>
                <a:tc>
                  <a:txBody>
                    <a:bodyPr/>
                    <a:lstStyle/>
                    <a:p>
                      <a:pPr algn="ctr" fontAlgn="b"/>
                      <a:r>
                        <a:rPr lang="en-US" sz="1400" b="0" i="0" u="none" strike="noStrike">
                          <a:solidFill>
                            <a:srgbClr val="000000"/>
                          </a:solidFill>
                          <a:effectLst/>
                          <a:latin typeface="Calibri"/>
                        </a:rPr>
                        <a:t>divisions</a:t>
                      </a:r>
                    </a:p>
                  </a:txBody>
                  <a:tcPr marL="9525" marR="9525" marT="9525" marB="0" anchor="b"/>
                </a:tc>
                <a:tc>
                  <a:txBody>
                    <a:bodyPr/>
                    <a:lstStyle/>
                    <a:p>
                      <a:pPr algn="ctr" fontAlgn="b"/>
                      <a:r>
                        <a:rPr lang="en-US" sz="1400" b="0" i="0" u="none" strike="noStrike">
                          <a:solidFill>
                            <a:srgbClr val="000000"/>
                          </a:solidFill>
                          <a:effectLst/>
                          <a:latin typeface="Calibri"/>
                        </a:rPr>
                        <a:t>alex kurtzman, roberto orci, j. j. abrams</a:t>
                      </a:r>
                    </a:p>
                  </a:txBody>
                  <a:tcPr marL="9525" marR="9525" marT="9525" marB="0" anchor="b"/>
                </a:tc>
                <a:tc>
                  <a:txBody>
                    <a:bodyPr/>
                    <a:lstStyle/>
                    <a:p>
                      <a:pPr algn="ctr" fontAlgn="b"/>
                      <a:r>
                        <a:rPr lang="en-US" sz="1400" b="0" i="0" u="none" strike="noStrike">
                          <a:solidFill>
                            <a:srgbClr val="000000"/>
                          </a:solidFill>
                          <a:effectLst/>
                          <a:latin typeface="Calibri"/>
                        </a:rPr>
                        <a:t>mtv networks, bet networks, paramount pictures corporation</a:t>
                      </a:r>
                    </a:p>
                  </a:txBody>
                  <a:tcPr marL="9525" marR="9525" marT="9525" marB="0" anchor="b"/>
                </a:tc>
              </a:tr>
              <a:tr h="292524">
                <a:tc>
                  <a:txBody>
                    <a:bodyPr/>
                    <a:lstStyle/>
                    <a:p>
                      <a:pPr algn="ctr" fontAlgn="b"/>
                      <a:r>
                        <a:rPr lang="en-US" sz="1400" b="0" i="0" u="none" strike="noStrike">
                          <a:solidFill>
                            <a:srgbClr val="000000"/>
                          </a:solidFill>
                          <a:effectLst/>
                          <a:latin typeface="Calibri"/>
                        </a:rPr>
                        <a:t>2</a:t>
                      </a:r>
                    </a:p>
                  </a:txBody>
                  <a:tcPr marL="9525" marR="9525" marT="9525" marB="0" anchor="b"/>
                </a:tc>
                <a:tc>
                  <a:txBody>
                    <a:bodyPr/>
                    <a:lstStyle/>
                    <a:p>
                      <a:pPr algn="ctr" fontAlgn="b"/>
                      <a:r>
                        <a:rPr lang="en-US" sz="1400" b="0" i="0" u="none" strike="noStrike">
                          <a:solidFill>
                            <a:srgbClr val="000000"/>
                          </a:solidFill>
                          <a:effectLst/>
                          <a:latin typeface="Calibri"/>
                        </a:rPr>
                        <a:t>television</a:t>
                      </a:r>
                    </a:p>
                  </a:txBody>
                  <a:tcPr marL="9525" marR="9525" marT="9525" marB="0" anchor="b"/>
                </a:tc>
                <a:tc>
                  <a:txBody>
                    <a:bodyPr/>
                    <a:lstStyle/>
                    <a:p>
                      <a:pPr algn="ctr" fontAlgn="b"/>
                      <a:r>
                        <a:rPr lang="en-US" sz="1400" b="0" i="0" u="none" strike="noStrike">
                          <a:solidFill>
                            <a:srgbClr val="000000"/>
                          </a:solidFill>
                          <a:effectLst/>
                          <a:latin typeface="Calibri"/>
                        </a:rPr>
                        <a:t>creator</a:t>
                      </a:r>
                    </a:p>
                  </a:txBody>
                  <a:tcPr marL="9525" marR="9525" marT="9525" marB="0" anchor="b"/>
                </a:tc>
                <a:tc>
                  <a:txBody>
                    <a:bodyPr/>
                    <a:lstStyle/>
                    <a:p>
                      <a:pPr algn="ctr" fontAlgn="b"/>
                      <a:r>
                        <a:rPr lang="en-US" sz="1400" b="0" i="0" u="none" strike="noStrike">
                          <a:solidFill>
                            <a:srgbClr val="000000"/>
                          </a:solidFill>
                          <a:effectLst/>
                          <a:latin typeface="Calibri"/>
                        </a:rPr>
                        <a:t>company</a:t>
                      </a:r>
                    </a:p>
                  </a:txBody>
                  <a:tcPr marL="9525" marR="9525" marT="9525" marB="0" anchor="b"/>
                </a:tc>
                <a:tc>
                  <a:txBody>
                    <a:bodyPr/>
                    <a:lstStyle/>
                    <a:p>
                      <a:pPr algn="ctr" fontAlgn="b"/>
                      <a:r>
                        <a:rPr lang="en-US" sz="1400" b="0" i="0" u="none" strike="noStrike">
                          <a:solidFill>
                            <a:srgbClr val="000000"/>
                          </a:solidFill>
                          <a:effectLst/>
                          <a:latin typeface="Calibri"/>
                        </a:rPr>
                        <a:t>#employees</a:t>
                      </a:r>
                    </a:p>
                  </a:txBody>
                  <a:tcPr marL="9525" marR="9525" marT="9525" marB="0" anchor="b"/>
                </a:tc>
                <a:tc>
                  <a:txBody>
                    <a:bodyPr/>
                    <a:lstStyle/>
                    <a:p>
                      <a:pPr algn="ctr" fontAlgn="b"/>
                      <a:r>
                        <a:rPr lang="en-US" sz="1400" b="0" i="0" u="none" strike="noStrike">
                          <a:solidFill>
                            <a:srgbClr val="000000"/>
                          </a:solidFill>
                          <a:effectLst/>
                          <a:latin typeface="Calibri"/>
                        </a:rPr>
                        <a:t>trey parker, matt stone</a:t>
                      </a:r>
                    </a:p>
                  </a:txBody>
                  <a:tcPr marL="9525" marR="9525" marT="9525" marB="0" anchor="b"/>
                </a:tc>
                <a:tc>
                  <a:txBody>
                    <a:bodyPr/>
                    <a:lstStyle/>
                    <a:p>
                      <a:pPr algn="ctr" fontAlgn="b"/>
                      <a:r>
                        <a:rPr lang="en-US" sz="1400" b="0" i="0" u="none" strike="noStrike">
                          <a:solidFill>
                            <a:srgbClr val="000000"/>
                          </a:solidFill>
                          <a:effectLst/>
                          <a:latin typeface="Calibri"/>
                        </a:rPr>
                        <a:t>10900</a:t>
                      </a:r>
                    </a:p>
                  </a:txBody>
                  <a:tcPr marL="9525" marR="9525" marT="9525" marB="0" anchor="b"/>
                </a:tc>
              </a:tr>
              <a:tr h="418676">
                <a:tc>
                  <a:txBody>
                    <a:bodyPr/>
                    <a:lstStyle/>
                    <a:p>
                      <a:pPr algn="ctr" fontAlgn="b"/>
                      <a:r>
                        <a:rPr lang="en-US" sz="1400" b="0" i="0" u="none" strike="noStrike">
                          <a:solidFill>
                            <a:srgbClr val="000000"/>
                          </a:solidFill>
                          <a:effectLst/>
                          <a:latin typeface="Calibri"/>
                        </a:rPr>
                        <a:t>3</a:t>
                      </a:r>
                    </a:p>
                  </a:txBody>
                  <a:tcPr marL="9525" marR="9525" marT="9525" marB="0" anchor="b"/>
                </a:tc>
                <a:tc>
                  <a:txBody>
                    <a:bodyPr/>
                    <a:lstStyle/>
                    <a:p>
                      <a:pPr algn="ctr" fontAlgn="b"/>
                      <a:r>
                        <a:rPr lang="en-US" sz="1400" b="0" i="0" u="none" strike="noStrike">
                          <a:solidFill>
                            <a:srgbClr val="000000"/>
                          </a:solidFill>
                          <a:effectLst/>
                          <a:latin typeface="Calibri"/>
                        </a:rPr>
                        <a:t>television</a:t>
                      </a:r>
                    </a:p>
                  </a:txBody>
                  <a:tcPr marL="9525" marR="9525" marT="9525" marB="0" anchor="b"/>
                </a:tc>
                <a:tc>
                  <a:txBody>
                    <a:bodyPr/>
                    <a:lstStyle/>
                    <a:p>
                      <a:pPr algn="ctr" fontAlgn="b"/>
                      <a:r>
                        <a:rPr lang="en-US" sz="1400" b="0" i="0" u="none" strike="noStrike">
                          <a:solidFill>
                            <a:srgbClr val="000000"/>
                          </a:solidFill>
                          <a:effectLst/>
                          <a:latin typeface="Calibri"/>
                        </a:rPr>
                        <a:t>#episodes</a:t>
                      </a:r>
                    </a:p>
                  </a:txBody>
                  <a:tcPr marL="9525" marR="9525" marT="9525" marB="0" anchor="b"/>
                </a:tc>
                <a:tc>
                  <a:txBody>
                    <a:bodyPr/>
                    <a:lstStyle/>
                    <a:p>
                      <a:pPr algn="ctr" fontAlgn="b"/>
                      <a:r>
                        <a:rPr lang="en-US" sz="1400" b="0" i="0" u="none" strike="noStrike">
                          <a:solidFill>
                            <a:srgbClr val="000000"/>
                          </a:solidFill>
                          <a:effectLst/>
                          <a:latin typeface="Calibri"/>
                        </a:rPr>
                        <a:t>company</a:t>
                      </a:r>
                    </a:p>
                  </a:txBody>
                  <a:tcPr marL="9525" marR="9525" marT="9525" marB="0" anchor="b"/>
                </a:tc>
                <a:tc>
                  <a:txBody>
                    <a:bodyPr/>
                    <a:lstStyle/>
                    <a:p>
                      <a:pPr algn="ctr" fontAlgn="b"/>
                      <a:r>
                        <a:rPr lang="en-US" sz="1400" b="0" i="0" u="none" strike="noStrike">
                          <a:solidFill>
                            <a:srgbClr val="000000"/>
                          </a:solidFill>
                          <a:effectLst/>
                          <a:latin typeface="Calibri"/>
                        </a:rPr>
                        <a:t>divisions</a:t>
                      </a:r>
                    </a:p>
                  </a:txBody>
                  <a:tcPr marL="9525" marR="9525" marT="9525" marB="0" anchor="b"/>
                </a:tc>
                <a:tc>
                  <a:txBody>
                    <a:bodyPr/>
                    <a:lstStyle/>
                    <a:p>
                      <a:pPr algn="ctr" fontAlgn="b"/>
                      <a:r>
                        <a:rPr lang="en-US" sz="1400" b="0" i="0" u="none" strike="noStrike">
                          <a:solidFill>
                            <a:srgbClr val="000000"/>
                          </a:solidFill>
                          <a:effectLst/>
                          <a:latin typeface="Calibri"/>
                        </a:rPr>
                        <a:t>223</a:t>
                      </a:r>
                    </a:p>
                  </a:txBody>
                  <a:tcPr marL="9525" marR="9525" marT="9525" marB="0" anchor="b"/>
                </a:tc>
                <a:tc>
                  <a:txBody>
                    <a:bodyPr/>
                    <a:lstStyle/>
                    <a:p>
                      <a:pPr algn="ctr" fontAlgn="b"/>
                      <a:r>
                        <a:rPr lang="en-US" sz="1400" b="0" i="0" u="none" strike="noStrike">
                          <a:solidFill>
                            <a:srgbClr val="000000"/>
                          </a:solidFill>
                          <a:effectLst/>
                          <a:latin typeface="Calibri"/>
                        </a:rPr>
                        <a:t>mtv networks, bet networks, paramount pictures corporation</a:t>
                      </a:r>
                    </a:p>
                  </a:txBody>
                  <a:tcPr marL="9525" marR="9525" marT="9525" marB="0" anchor="b"/>
                </a:tc>
              </a:tr>
              <a:tr h="418676">
                <a:tc>
                  <a:txBody>
                    <a:bodyPr/>
                    <a:lstStyle/>
                    <a:p>
                      <a:pPr algn="ctr" fontAlgn="b"/>
                      <a:r>
                        <a:rPr lang="en-US" sz="1400" b="0" i="0" u="none" strike="noStrike">
                          <a:solidFill>
                            <a:srgbClr val="000000"/>
                          </a:solidFill>
                          <a:effectLst/>
                          <a:latin typeface="Calibri"/>
                        </a:rPr>
                        <a:t>4</a:t>
                      </a:r>
                    </a:p>
                  </a:txBody>
                  <a:tcPr marL="9525" marR="9525" marT="9525" marB="0" anchor="b"/>
                </a:tc>
                <a:tc>
                  <a:txBody>
                    <a:bodyPr/>
                    <a:lstStyle/>
                    <a:p>
                      <a:pPr algn="ctr" fontAlgn="b"/>
                      <a:r>
                        <a:rPr lang="en-US" sz="1400" b="0" i="0" u="none" strike="noStrike">
                          <a:solidFill>
                            <a:srgbClr val="000000"/>
                          </a:solidFill>
                          <a:effectLst/>
                          <a:latin typeface="Calibri"/>
                        </a:rPr>
                        <a:t>television</a:t>
                      </a:r>
                    </a:p>
                  </a:txBody>
                  <a:tcPr marL="9525" marR="9525" marT="9525" marB="0" anchor="b"/>
                </a:tc>
                <a:tc>
                  <a:txBody>
                    <a:bodyPr/>
                    <a:lstStyle/>
                    <a:p>
                      <a:pPr algn="ctr" fontAlgn="b"/>
                      <a:r>
                        <a:rPr lang="en-US" sz="1400" b="0" i="0" u="none" strike="noStrike">
                          <a:solidFill>
                            <a:srgbClr val="000000"/>
                          </a:solidFill>
                          <a:effectLst/>
                          <a:latin typeface="Calibri"/>
                        </a:rPr>
                        <a:t>network</a:t>
                      </a:r>
                    </a:p>
                  </a:txBody>
                  <a:tcPr marL="9525" marR="9525" marT="9525" marB="0" anchor="b"/>
                </a:tc>
                <a:tc>
                  <a:txBody>
                    <a:bodyPr/>
                    <a:lstStyle/>
                    <a:p>
                      <a:pPr algn="ctr" fontAlgn="b"/>
                      <a:r>
                        <a:rPr lang="en-US" sz="1400" b="0" i="0" u="none" strike="noStrike">
                          <a:solidFill>
                            <a:srgbClr val="000000"/>
                          </a:solidFill>
                          <a:effectLst/>
                          <a:latin typeface="Calibri"/>
                        </a:rPr>
                        <a:t>company</a:t>
                      </a:r>
                    </a:p>
                  </a:txBody>
                  <a:tcPr marL="9525" marR="9525" marT="9525" marB="0" anchor="b"/>
                </a:tc>
                <a:tc>
                  <a:txBody>
                    <a:bodyPr/>
                    <a:lstStyle/>
                    <a:p>
                      <a:pPr algn="ctr" fontAlgn="b"/>
                      <a:r>
                        <a:rPr lang="en-US" sz="1400" b="0" i="0" u="none" strike="noStrike">
                          <a:solidFill>
                            <a:srgbClr val="000000"/>
                          </a:solidFill>
                          <a:effectLst/>
                          <a:latin typeface="Calibri"/>
                        </a:rPr>
                        <a:t>divisions</a:t>
                      </a:r>
                    </a:p>
                  </a:txBody>
                  <a:tcPr marL="9525" marR="9525" marT="9525" marB="0" anchor="b"/>
                </a:tc>
                <a:tc>
                  <a:txBody>
                    <a:bodyPr/>
                    <a:lstStyle/>
                    <a:p>
                      <a:pPr algn="ctr" fontAlgn="b"/>
                      <a:r>
                        <a:rPr lang="en-US" sz="1400" b="0" i="0" u="none" strike="noStrike">
                          <a:solidFill>
                            <a:srgbClr val="000000"/>
                          </a:solidFill>
                          <a:effectLst/>
                          <a:latin typeface="Calibri"/>
                        </a:rPr>
                        <a:t>comedy central</a:t>
                      </a:r>
                    </a:p>
                  </a:txBody>
                  <a:tcPr marL="9525" marR="9525" marT="9525" marB="0" anchor="b"/>
                </a:tc>
                <a:tc>
                  <a:txBody>
                    <a:bodyPr/>
                    <a:lstStyle/>
                    <a:p>
                      <a:pPr algn="ctr" fontAlgn="b"/>
                      <a:r>
                        <a:rPr lang="en-US" sz="1400" b="0" i="0" u="none" strike="noStrike">
                          <a:solidFill>
                            <a:srgbClr val="000000"/>
                          </a:solidFill>
                          <a:effectLst/>
                          <a:latin typeface="Calibri"/>
                        </a:rPr>
                        <a:t>mtv networks, bet networks, paramount pictures corporation</a:t>
                      </a:r>
                    </a:p>
                  </a:txBody>
                  <a:tcPr marL="9525" marR="9525" marT="9525" marB="0" anchor="b"/>
                </a:tc>
              </a:tr>
              <a:tr h="292524">
                <a:tc>
                  <a:txBody>
                    <a:bodyPr/>
                    <a:lstStyle/>
                    <a:p>
                      <a:pPr algn="ctr" fontAlgn="b"/>
                      <a:r>
                        <a:rPr lang="en-US" sz="1400" b="0" i="0" u="none" strike="noStrike">
                          <a:solidFill>
                            <a:srgbClr val="000000"/>
                          </a:solidFill>
                          <a:effectLst/>
                          <a:latin typeface="Calibri"/>
                        </a:rPr>
                        <a:t>5</a:t>
                      </a:r>
                    </a:p>
                  </a:txBody>
                  <a:tcPr marL="9525" marR="9525" marT="9525" marB="0" anchor="b"/>
                </a:tc>
                <a:tc>
                  <a:txBody>
                    <a:bodyPr/>
                    <a:lstStyle/>
                    <a:p>
                      <a:pPr algn="ctr" fontAlgn="b"/>
                      <a:r>
                        <a:rPr lang="en-US" sz="1400" b="0" i="0" u="none" strike="noStrike">
                          <a:solidFill>
                            <a:srgbClr val="000000"/>
                          </a:solidFill>
                          <a:effectLst/>
                          <a:latin typeface="Calibri"/>
                        </a:rPr>
                        <a:t>person</a:t>
                      </a:r>
                    </a:p>
                  </a:txBody>
                  <a:tcPr marL="9525" marR="9525" marT="9525" marB="0" anchor="b"/>
                </a:tc>
                <a:tc>
                  <a:txBody>
                    <a:bodyPr/>
                    <a:lstStyle/>
                    <a:p>
                      <a:pPr algn="ctr" fontAlgn="b"/>
                      <a:r>
                        <a:rPr lang="en-US" sz="1400" b="0" i="0" u="none" strike="noStrike">
                          <a:solidFill>
                            <a:srgbClr val="000000"/>
                          </a:solidFill>
                          <a:effectLst/>
                          <a:latin typeface="Calibri"/>
                        </a:rPr>
                        <a:t>birth date</a:t>
                      </a:r>
                    </a:p>
                  </a:txBody>
                  <a:tcPr marL="9525" marR="9525" marT="9525" marB="0" anchor="b"/>
                </a:tc>
                <a:tc>
                  <a:txBody>
                    <a:bodyPr/>
                    <a:lstStyle/>
                    <a:p>
                      <a:pPr algn="ctr" fontAlgn="b"/>
                      <a:r>
                        <a:rPr lang="en-US" sz="1400" b="0" i="0" u="none" strike="noStrike">
                          <a:solidFill>
                            <a:srgbClr val="000000"/>
                          </a:solidFill>
                          <a:effectLst/>
                          <a:latin typeface="Calibri"/>
                        </a:rPr>
                        <a:t>company</a:t>
                      </a:r>
                    </a:p>
                  </a:txBody>
                  <a:tcPr marL="9525" marR="9525" marT="9525" marB="0" anchor="b"/>
                </a:tc>
                <a:tc>
                  <a:txBody>
                    <a:bodyPr/>
                    <a:lstStyle/>
                    <a:p>
                      <a:pPr algn="ctr" fontAlgn="b"/>
                      <a:r>
                        <a:rPr lang="en-US" sz="1400" b="0" i="0" u="none" strike="noStrike">
                          <a:solidFill>
                            <a:srgbClr val="000000"/>
                          </a:solidFill>
                          <a:effectLst/>
                          <a:latin typeface="Calibri"/>
                        </a:rPr>
                        <a:t>foundation</a:t>
                      </a:r>
                    </a:p>
                  </a:txBody>
                  <a:tcPr marL="9525" marR="9525" marT="9525" marB="0" anchor="b"/>
                </a:tc>
                <a:tc>
                  <a:txBody>
                    <a:bodyPr/>
                    <a:lstStyle/>
                    <a:p>
                      <a:pPr algn="ctr" fontAlgn="b"/>
                      <a:r>
                        <a:rPr lang="en-US" sz="1400" b="0" i="0" u="none" strike="noStrike">
                          <a:solidFill>
                            <a:srgbClr val="000000"/>
                          </a:solidFill>
                          <a:effectLst/>
                          <a:latin typeface="Calibri"/>
                        </a:rPr>
                        <a:t>1962</a:t>
                      </a:r>
                    </a:p>
                  </a:txBody>
                  <a:tcPr marL="9525" marR="9525" marT="9525" marB="0" anchor="b"/>
                </a:tc>
                <a:tc>
                  <a:txBody>
                    <a:bodyPr/>
                    <a:lstStyle/>
                    <a:p>
                      <a:pPr algn="ctr" fontAlgn="b"/>
                      <a:r>
                        <a:rPr lang="en-US" sz="1400" b="0" i="0" u="none" strike="noStrike">
                          <a:solidFill>
                            <a:srgbClr val="000000"/>
                          </a:solidFill>
                          <a:effectLst/>
                          <a:latin typeface="Calibri"/>
                        </a:rPr>
                        <a:t>1971</a:t>
                      </a:r>
                    </a:p>
                  </a:txBody>
                  <a:tcPr marL="9525" marR="9525" marT="9525" marB="0" anchor="b"/>
                </a:tc>
              </a:tr>
            </a:tbl>
          </a:graphicData>
        </a:graphic>
      </p:graphicFrame>
      <mc:AlternateContent xmlns:mc="http://schemas.openxmlformats.org/markup-compatibility/2006" xmlns:a14="http://schemas.microsoft.com/office/drawing/2010/main">
        <mc:Choice Requires="a14">
          <p:sp>
            <p:nvSpPr>
              <p:cNvPr id="10" name="Rectangle 9"/>
              <p:cNvSpPr/>
              <p:nvPr/>
            </p:nvSpPr>
            <p:spPr>
              <a:xfrm>
                <a:off x="76200" y="953869"/>
                <a:ext cx="8534400" cy="646331"/>
              </a:xfrm>
              <a:prstGeom prst="rect">
                <a:avLst/>
              </a:prstGeom>
            </p:spPr>
            <p:txBody>
              <a:bodyPr wrap="square">
                <a:spAutoFit/>
              </a:bodyPr>
              <a:lstStyle/>
              <a:p>
                <a:r>
                  <a:rPr lang="en-US" smtClean="0"/>
                  <a:t>Query</a:t>
                </a:r>
                <a:r>
                  <a:rPr lang="en-US"/>
                  <a:t>: </a:t>
                </a:r>
                <a14:m>
                  <m:oMath xmlns:m="http://schemas.openxmlformats.org/officeDocument/2006/math">
                    <m:r>
                      <a:rPr lang="en-US" b="0" i="1" smtClean="0">
                        <a:latin typeface="Cambria Math"/>
                      </a:rPr>
                      <m:t>〈</m:t>
                    </m:r>
                  </m:oMath>
                </a14:m>
                <a:r>
                  <a:rPr lang="en-US" smtClean="0"/>
                  <a:t>(</a:t>
                </a:r>
                <a:r>
                  <a:rPr lang="en-US"/>
                  <a:t>film, country=“us”), (person, true</a:t>
                </a:r>
                <a:r>
                  <a:rPr lang="en-US" smtClean="0"/>
                  <a:t>), (settlement, true)</a:t>
                </a:r>
                <a14:m>
                  <m:oMath xmlns:m="http://schemas.openxmlformats.org/officeDocument/2006/math">
                    <m:r>
                      <a:rPr lang="en-US" b="0" i="1" smtClean="0">
                        <a:latin typeface="Cambria Math"/>
                      </a:rPr>
                      <m:t>〉</m:t>
                    </m:r>
                  </m:oMath>
                </a14:m>
                <a:endParaRPr lang="en-US" smtClean="0"/>
              </a:p>
              <a:p>
                <a:r>
                  <a:rPr lang="en-US"/>
                  <a:t>(film="the road to el dorado", person="hernan cortes", settlement="seville</a:t>
                </a:r>
                <a:r>
                  <a:rPr lang="en-US" smtClean="0"/>
                  <a:t>")</a:t>
                </a:r>
                <a:endParaRPr lang="en-US"/>
              </a:p>
            </p:txBody>
          </p:sp>
        </mc:Choice>
        <mc:Fallback xmlns="">
          <p:sp>
            <p:nvSpPr>
              <p:cNvPr id="3" name="Rectangle 2"/>
              <p:cNvSpPr>
                <a:spLocks noRot="1" noChangeAspect="1" noMove="1" noResize="1" noEditPoints="1" noAdjustHandles="1" noChangeArrowheads="1" noChangeShapeType="1" noTextEdit="1"/>
              </p:cNvSpPr>
              <p:nvPr/>
            </p:nvSpPr>
            <p:spPr>
              <a:xfrm>
                <a:off x="76200" y="953869"/>
                <a:ext cx="8534400" cy="646331"/>
              </a:xfrm>
              <a:prstGeom prst="rect">
                <a:avLst/>
              </a:prstGeom>
              <a:blipFill rotWithShape="1">
                <a:blip r:embed="rId2"/>
                <a:stretch>
                  <a:fillRect l="-643" t="-4673" b="-13084"/>
                </a:stretch>
              </a:blipFill>
            </p:spPr>
            <p:txBody>
              <a:bodyPr/>
              <a:lstStyle/>
              <a:p>
                <a:r>
                  <a:rPr lang="en-US">
                    <a:noFill/>
                  </a:rPr>
                  <a:t> </a:t>
                </a:r>
              </a:p>
            </p:txBody>
          </p:sp>
        </mc:Fallback>
      </mc:AlternateContent>
      <p:sp>
        <p:nvSpPr>
          <p:cNvPr id="11" name="Rectangle 10"/>
          <p:cNvSpPr/>
          <p:nvPr/>
        </p:nvSpPr>
        <p:spPr>
          <a:xfrm>
            <a:off x="76200" y="3392269"/>
            <a:ext cx="8915400" cy="646331"/>
          </a:xfrm>
          <a:prstGeom prst="rect">
            <a:avLst/>
          </a:prstGeom>
        </p:spPr>
        <p:txBody>
          <a:bodyPr wrap="square">
            <a:spAutoFit/>
          </a:bodyPr>
          <a:lstStyle/>
          <a:p>
            <a:r>
              <a:rPr lang="en-US"/>
              <a:t>Query: (company, </a:t>
            </a:r>
            <a:r>
              <a:rPr lang="en-US" smtClean="0"/>
              <a:t>country=“us"), </a:t>
            </a:r>
            <a:r>
              <a:rPr lang="en-US"/>
              <a:t>(film, </a:t>
            </a:r>
            <a:r>
              <a:rPr lang="en-US" smtClean="0"/>
              <a:t>lang="</a:t>
            </a:r>
            <a:r>
              <a:rPr lang="en-US"/>
              <a:t>english"), (person, </a:t>
            </a:r>
            <a:r>
              <a:rPr lang="en-US" smtClean="0"/>
              <a:t>birthplace=“us"), (tv, </a:t>
            </a:r>
            <a:r>
              <a:rPr lang="en-US"/>
              <a:t>true)</a:t>
            </a:r>
          </a:p>
          <a:p>
            <a:r>
              <a:rPr lang="en-US"/>
              <a:t>(company="viacom", film="mission:impossible iii", person="tom cruise", </a:t>
            </a:r>
            <a:r>
              <a:rPr lang="en-US" smtClean="0"/>
              <a:t>tv="</a:t>
            </a:r>
            <a:r>
              <a:rPr lang="en-US"/>
              <a:t>south park")</a:t>
            </a:r>
          </a:p>
        </p:txBody>
      </p:sp>
    </p:spTree>
    <p:extLst>
      <p:ext uri="{BB962C8B-B14F-4D97-AF65-F5344CB8AC3E}">
        <p14:creationId xmlns:p14="http://schemas.microsoft.com/office/powerpoint/2010/main" val="408100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t>Community Distribution Outliers</a:t>
            </a:r>
            <a:br>
              <a:rPr lang="en-US" sz="4000" b="1" dirty="0" smtClean="0"/>
            </a:br>
            <a:r>
              <a:rPr lang="en-US" sz="4000" dirty="0" smtClean="0"/>
              <a:t>(CD-Outliers)</a:t>
            </a:r>
            <a:endParaRPr lang="en-US" sz="4000"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95400"/>
            <a:ext cx="4343400" cy="3012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4"/>
          <p:cNvGraphicFramePr>
            <a:graphicFrameLocks noGrp="1"/>
          </p:cNvGraphicFramePr>
          <p:nvPr>
            <p:extLst>
              <p:ext uri="{D42A27DB-BD31-4B8C-83A1-F6EECF244321}">
                <p14:modId xmlns:p14="http://schemas.microsoft.com/office/powerpoint/2010/main" val="2760251343"/>
              </p:ext>
            </p:extLst>
          </p:nvPr>
        </p:nvGraphicFramePr>
        <p:xfrm>
          <a:off x="5876056" y="1389073"/>
          <a:ext cx="2159599" cy="2209626"/>
        </p:xfrm>
        <a:graphic>
          <a:graphicData uri="http://schemas.openxmlformats.org/drawingml/2006/table">
            <a:tbl>
              <a:tblPr firstRow="1" bandRow="1">
                <a:tableStyleId>{5C22544A-7EE6-4342-B048-85BDC9FD1C3A}</a:tableStyleId>
              </a:tblPr>
              <a:tblGrid>
                <a:gridCol w="888307"/>
                <a:gridCol w="423764"/>
                <a:gridCol w="423764"/>
                <a:gridCol w="423764"/>
              </a:tblGrid>
              <a:tr h="245514">
                <a:tc>
                  <a:txBody>
                    <a:bodyPr/>
                    <a:lstStyle/>
                    <a:p>
                      <a:pPr algn="ctr"/>
                      <a:r>
                        <a:rPr lang="en-US" sz="1200" dirty="0" smtClean="0"/>
                        <a:t>Type</a:t>
                      </a:r>
                      <a:endParaRPr lang="en-US" sz="1200" dirty="0"/>
                    </a:p>
                  </a:txBody>
                  <a:tcPr marL="60538" marR="60538" marT="30269" marB="30269"/>
                </a:tc>
                <a:tc>
                  <a:txBody>
                    <a:bodyPr/>
                    <a:lstStyle/>
                    <a:p>
                      <a:pPr algn="ctr"/>
                      <a:r>
                        <a:rPr lang="en-US" sz="1200" smtClean="0"/>
                        <a:t>x</a:t>
                      </a:r>
                      <a:endParaRPr lang="en-US" sz="1200"/>
                    </a:p>
                  </a:txBody>
                  <a:tcPr marL="60538" marR="60538" marT="30269" marB="30269"/>
                </a:tc>
                <a:tc>
                  <a:txBody>
                    <a:bodyPr/>
                    <a:lstStyle/>
                    <a:p>
                      <a:pPr algn="ctr"/>
                      <a:r>
                        <a:rPr lang="en-US" sz="1200" smtClean="0"/>
                        <a:t>y</a:t>
                      </a:r>
                      <a:endParaRPr lang="en-US" sz="1200"/>
                    </a:p>
                  </a:txBody>
                  <a:tcPr marL="60538" marR="60538" marT="30269" marB="30269"/>
                </a:tc>
                <a:tc>
                  <a:txBody>
                    <a:bodyPr/>
                    <a:lstStyle/>
                    <a:p>
                      <a:pPr algn="ctr"/>
                      <a:r>
                        <a:rPr lang="en-US" sz="1200" smtClean="0"/>
                        <a:t>z</a:t>
                      </a:r>
                      <a:endParaRPr lang="en-US" sz="1200"/>
                    </a:p>
                  </a:txBody>
                  <a:tcPr marL="60538" marR="60538" marT="30269" marB="30269"/>
                </a:tc>
              </a:tr>
              <a:tr h="245514">
                <a:tc>
                  <a:txBody>
                    <a:bodyPr/>
                    <a:lstStyle/>
                    <a:p>
                      <a:pPr algn="ctr"/>
                      <a:r>
                        <a:rPr lang="en-US" sz="1200" smtClean="0">
                          <a:solidFill>
                            <a:srgbClr val="0070C0"/>
                          </a:solidFill>
                        </a:rPr>
                        <a:t>Pattern “b”</a:t>
                      </a:r>
                      <a:endParaRPr lang="en-US" sz="1200">
                        <a:solidFill>
                          <a:srgbClr val="0070C0"/>
                        </a:solidFill>
                      </a:endParaRPr>
                    </a:p>
                  </a:txBody>
                  <a:tcPr marL="60538" marR="60538" marT="30269" marB="30269"/>
                </a:tc>
                <a:tc>
                  <a:txBody>
                    <a:bodyPr/>
                    <a:lstStyle/>
                    <a:p>
                      <a:pPr algn="ctr"/>
                      <a:r>
                        <a:rPr lang="en-US" sz="1200" smtClean="0"/>
                        <a:t>0.8</a:t>
                      </a:r>
                      <a:endParaRPr lang="en-US" sz="1200"/>
                    </a:p>
                  </a:txBody>
                  <a:tcPr marL="60538" marR="60538" marT="30269" marB="30269"/>
                </a:tc>
                <a:tc>
                  <a:txBody>
                    <a:bodyPr/>
                    <a:lstStyle/>
                    <a:p>
                      <a:pPr algn="ctr"/>
                      <a:r>
                        <a:rPr lang="en-US" sz="1200" dirty="0" smtClean="0"/>
                        <a:t>0.0</a:t>
                      </a:r>
                      <a:endParaRPr lang="en-US" sz="1200" dirty="0"/>
                    </a:p>
                  </a:txBody>
                  <a:tcPr marL="60538" marR="60538" marT="30269" marB="30269"/>
                </a:tc>
                <a:tc>
                  <a:txBody>
                    <a:bodyPr/>
                    <a:lstStyle/>
                    <a:p>
                      <a:pPr algn="ctr"/>
                      <a:r>
                        <a:rPr lang="en-US" sz="1200" smtClean="0"/>
                        <a:t>0.2</a:t>
                      </a:r>
                      <a:endParaRPr lang="en-US" sz="1200"/>
                    </a:p>
                  </a:txBody>
                  <a:tcPr marL="60538" marR="60538" marT="30269" marB="30269"/>
                </a:tc>
              </a:tr>
              <a:tr h="245514">
                <a:tc>
                  <a:txBody>
                    <a:bodyPr/>
                    <a:lstStyle/>
                    <a:p>
                      <a:pPr algn="ctr"/>
                      <a:r>
                        <a:rPr lang="en-US" sz="1200" smtClean="0">
                          <a:solidFill>
                            <a:srgbClr val="92D050"/>
                          </a:solidFill>
                        </a:rPr>
                        <a:t>Pattern “g”</a:t>
                      </a:r>
                      <a:endParaRPr lang="en-US" sz="1200">
                        <a:solidFill>
                          <a:srgbClr val="92D050"/>
                        </a:solidFill>
                      </a:endParaRPr>
                    </a:p>
                  </a:txBody>
                  <a:tcPr marL="60538" marR="60538" marT="30269" marB="30269"/>
                </a:tc>
                <a:tc>
                  <a:txBody>
                    <a:bodyPr/>
                    <a:lstStyle/>
                    <a:p>
                      <a:pPr algn="ctr"/>
                      <a:r>
                        <a:rPr lang="en-US" sz="1200" smtClean="0"/>
                        <a:t>0.2</a:t>
                      </a:r>
                      <a:endParaRPr lang="en-US" sz="1200"/>
                    </a:p>
                  </a:txBody>
                  <a:tcPr marL="60538" marR="60538" marT="30269" marB="30269"/>
                </a:tc>
                <a:tc>
                  <a:txBody>
                    <a:bodyPr/>
                    <a:lstStyle/>
                    <a:p>
                      <a:pPr algn="ctr"/>
                      <a:r>
                        <a:rPr lang="en-US" sz="1200" smtClean="0"/>
                        <a:t>0.8</a:t>
                      </a:r>
                      <a:endParaRPr lang="en-US" sz="1200"/>
                    </a:p>
                  </a:txBody>
                  <a:tcPr marL="60538" marR="60538" marT="30269" marB="30269"/>
                </a:tc>
                <a:tc>
                  <a:txBody>
                    <a:bodyPr/>
                    <a:lstStyle/>
                    <a:p>
                      <a:pPr algn="ctr"/>
                      <a:r>
                        <a:rPr lang="en-US" sz="1200" smtClean="0"/>
                        <a:t>0.0</a:t>
                      </a:r>
                      <a:endParaRPr lang="en-US" sz="1200"/>
                    </a:p>
                  </a:txBody>
                  <a:tcPr marL="60538" marR="60538" marT="30269" marB="30269"/>
                </a:tc>
              </a:tr>
              <a:tr h="2455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smtClean="0">
                          <a:solidFill>
                            <a:srgbClr val="FF0000"/>
                          </a:solidFill>
                        </a:rPr>
                        <a:t>Pattern “r”</a:t>
                      </a:r>
                    </a:p>
                  </a:txBody>
                  <a:tcPr marL="60538" marR="60538" marT="30269" marB="30269"/>
                </a:tc>
                <a:tc>
                  <a:txBody>
                    <a:bodyPr/>
                    <a:lstStyle/>
                    <a:p>
                      <a:pPr algn="ctr"/>
                      <a:r>
                        <a:rPr lang="en-US" sz="1200" smtClean="0"/>
                        <a:t>0.0</a:t>
                      </a:r>
                      <a:endParaRPr lang="en-US" sz="1200"/>
                    </a:p>
                  </a:txBody>
                  <a:tcPr marL="60538" marR="60538" marT="30269" marB="30269"/>
                </a:tc>
                <a:tc>
                  <a:txBody>
                    <a:bodyPr/>
                    <a:lstStyle/>
                    <a:p>
                      <a:pPr algn="ctr"/>
                      <a:r>
                        <a:rPr lang="en-US" sz="1200" smtClean="0"/>
                        <a:t>0.2</a:t>
                      </a:r>
                      <a:endParaRPr lang="en-US" sz="1200"/>
                    </a:p>
                  </a:txBody>
                  <a:tcPr marL="60538" marR="60538" marT="30269" marB="30269"/>
                </a:tc>
                <a:tc>
                  <a:txBody>
                    <a:bodyPr/>
                    <a:lstStyle/>
                    <a:p>
                      <a:pPr algn="ctr"/>
                      <a:r>
                        <a:rPr lang="en-US" sz="1200" smtClean="0"/>
                        <a:t>0.8</a:t>
                      </a:r>
                      <a:endParaRPr lang="en-US" sz="1200"/>
                    </a:p>
                  </a:txBody>
                  <a:tcPr marL="60538" marR="60538" marT="30269" marB="30269"/>
                </a:tc>
              </a:tr>
              <a:tr h="2455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smtClean="0">
                          <a:solidFill>
                            <a:srgbClr val="00FFFF"/>
                          </a:solidFill>
                        </a:rPr>
                        <a:t>Pattern “c”</a:t>
                      </a:r>
                    </a:p>
                  </a:txBody>
                  <a:tcPr marL="60538" marR="60538" marT="30269" marB="30269"/>
                </a:tc>
                <a:tc>
                  <a:txBody>
                    <a:bodyPr/>
                    <a:lstStyle/>
                    <a:p>
                      <a:pPr algn="ctr"/>
                      <a:r>
                        <a:rPr lang="en-US" sz="1200" smtClean="0"/>
                        <a:t>0.4</a:t>
                      </a:r>
                      <a:endParaRPr lang="en-US" sz="1200"/>
                    </a:p>
                  </a:txBody>
                  <a:tcPr marL="60538" marR="60538" marT="30269" marB="30269"/>
                </a:tc>
                <a:tc>
                  <a:txBody>
                    <a:bodyPr/>
                    <a:lstStyle/>
                    <a:p>
                      <a:pPr algn="ctr"/>
                      <a:r>
                        <a:rPr lang="en-US" sz="1200" smtClean="0"/>
                        <a:t>0.0</a:t>
                      </a:r>
                      <a:endParaRPr lang="en-US" sz="1200"/>
                    </a:p>
                  </a:txBody>
                  <a:tcPr marL="60538" marR="60538" marT="30269" marB="30269"/>
                </a:tc>
                <a:tc>
                  <a:txBody>
                    <a:bodyPr/>
                    <a:lstStyle/>
                    <a:p>
                      <a:pPr algn="ctr"/>
                      <a:r>
                        <a:rPr lang="en-US" sz="1200" smtClean="0"/>
                        <a:t>0.6</a:t>
                      </a:r>
                      <a:endParaRPr lang="en-US" sz="1200"/>
                    </a:p>
                  </a:txBody>
                  <a:tcPr marL="60538" marR="60538" marT="30269" marB="30269"/>
                </a:tc>
              </a:tr>
              <a:tr h="2455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smtClean="0">
                          <a:solidFill>
                            <a:srgbClr val="FF33CC"/>
                          </a:solidFill>
                        </a:rPr>
                        <a:t>Pattern “m”</a:t>
                      </a:r>
                    </a:p>
                  </a:txBody>
                  <a:tcPr marL="60538" marR="60538" marT="30269" marB="30269"/>
                </a:tc>
                <a:tc>
                  <a:txBody>
                    <a:bodyPr/>
                    <a:lstStyle/>
                    <a:p>
                      <a:pPr algn="ctr"/>
                      <a:r>
                        <a:rPr lang="en-US" sz="1200" smtClean="0"/>
                        <a:t>0.0</a:t>
                      </a:r>
                      <a:endParaRPr lang="en-US" sz="1200"/>
                    </a:p>
                  </a:txBody>
                  <a:tcPr marL="60538" marR="60538" marT="30269" marB="30269"/>
                </a:tc>
                <a:tc>
                  <a:txBody>
                    <a:bodyPr/>
                    <a:lstStyle/>
                    <a:p>
                      <a:pPr algn="ctr"/>
                      <a:r>
                        <a:rPr lang="en-US" sz="1200" smtClean="0"/>
                        <a:t>0.4</a:t>
                      </a:r>
                      <a:endParaRPr lang="en-US" sz="1200"/>
                    </a:p>
                  </a:txBody>
                  <a:tcPr marL="60538" marR="60538" marT="30269" marB="30269"/>
                </a:tc>
                <a:tc>
                  <a:txBody>
                    <a:bodyPr/>
                    <a:lstStyle/>
                    <a:p>
                      <a:pPr algn="ctr"/>
                      <a:r>
                        <a:rPr lang="en-US" sz="1200" smtClean="0"/>
                        <a:t>0.6</a:t>
                      </a:r>
                      <a:endParaRPr lang="en-US" sz="1200"/>
                    </a:p>
                  </a:txBody>
                  <a:tcPr marL="60538" marR="60538" marT="30269" marB="30269"/>
                </a:tc>
              </a:tr>
              <a:tr h="2455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smtClean="0">
                          <a:solidFill>
                            <a:srgbClr val="FFFF00"/>
                          </a:solidFill>
                        </a:rPr>
                        <a:t>Pattern</a:t>
                      </a:r>
                      <a:r>
                        <a:rPr lang="en-US" sz="1200" baseline="0" smtClean="0">
                          <a:solidFill>
                            <a:srgbClr val="FFFF00"/>
                          </a:solidFill>
                        </a:rPr>
                        <a:t> </a:t>
                      </a:r>
                      <a:r>
                        <a:rPr lang="en-US" sz="1200" smtClean="0">
                          <a:solidFill>
                            <a:srgbClr val="FFFF00"/>
                          </a:solidFill>
                        </a:rPr>
                        <a:t>“y”</a:t>
                      </a:r>
                    </a:p>
                  </a:txBody>
                  <a:tcPr marL="60538" marR="60538" marT="30269" marB="30269"/>
                </a:tc>
                <a:tc>
                  <a:txBody>
                    <a:bodyPr/>
                    <a:lstStyle/>
                    <a:p>
                      <a:pPr algn="ctr"/>
                      <a:r>
                        <a:rPr lang="en-US" sz="1200" smtClean="0"/>
                        <a:t>0.4</a:t>
                      </a:r>
                      <a:endParaRPr lang="en-US" sz="1200"/>
                    </a:p>
                  </a:txBody>
                  <a:tcPr marL="60538" marR="60538" marT="30269" marB="30269"/>
                </a:tc>
                <a:tc>
                  <a:txBody>
                    <a:bodyPr/>
                    <a:lstStyle/>
                    <a:p>
                      <a:pPr algn="ctr"/>
                      <a:r>
                        <a:rPr lang="en-US" sz="1200" smtClean="0"/>
                        <a:t>0.6</a:t>
                      </a:r>
                      <a:endParaRPr lang="en-US" sz="1200"/>
                    </a:p>
                  </a:txBody>
                  <a:tcPr marL="60538" marR="60538" marT="30269" marB="30269"/>
                </a:tc>
                <a:tc>
                  <a:txBody>
                    <a:bodyPr/>
                    <a:lstStyle/>
                    <a:p>
                      <a:pPr algn="ctr"/>
                      <a:r>
                        <a:rPr lang="en-US" sz="1200" smtClean="0"/>
                        <a:t>0.0</a:t>
                      </a:r>
                      <a:endParaRPr lang="en-US" sz="1200"/>
                    </a:p>
                  </a:txBody>
                  <a:tcPr marL="60538" marR="60538" marT="30269" marB="30269"/>
                </a:tc>
              </a:tr>
              <a:tr h="245514">
                <a:tc>
                  <a:txBody>
                    <a:bodyPr/>
                    <a:lstStyle/>
                    <a:p>
                      <a:pPr algn="ctr"/>
                      <a:r>
                        <a:rPr lang="en-US" sz="1200" smtClean="0"/>
                        <a:t>Outlier 1</a:t>
                      </a:r>
                      <a:endParaRPr lang="en-US" sz="1200"/>
                    </a:p>
                  </a:txBody>
                  <a:tcPr marL="60538" marR="60538" marT="30269" marB="30269"/>
                </a:tc>
                <a:tc>
                  <a:txBody>
                    <a:bodyPr/>
                    <a:lstStyle/>
                    <a:p>
                      <a:pPr algn="ctr"/>
                      <a:r>
                        <a:rPr lang="en-US" sz="1200" smtClean="0"/>
                        <a:t>0.6</a:t>
                      </a:r>
                      <a:endParaRPr lang="en-US" sz="1200"/>
                    </a:p>
                  </a:txBody>
                  <a:tcPr marL="60538" marR="60538" marT="30269" marB="30269"/>
                </a:tc>
                <a:tc>
                  <a:txBody>
                    <a:bodyPr/>
                    <a:lstStyle/>
                    <a:p>
                      <a:pPr algn="ctr"/>
                      <a:r>
                        <a:rPr lang="en-US" sz="1200" smtClean="0"/>
                        <a:t>0.0</a:t>
                      </a:r>
                      <a:endParaRPr lang="en-US" sz="1200"/>
                    </a:p>
                  </a:txBody>
                  <a:tcPr marL="60538" marR="60538" marT="30269" marB="30269"/>
                </a:tc>
                <a:tc>
                  <a:txBody>
                    <a:bodyPr/>
                    <a:lstStyle/>
                    <a:p>
                      <a:pPr algn="ctr"/>
                      <a:r>
                        <a:rPr lang="en-US" sz="1200" smtClean="0"/>
                        <a:t>0.4</a:t>
                      </a:r>
                      <a:endParaRPr lang="en-US" sz="1200"/>
                    </a:p>
                  </a:txBody>
                  <a:tcPr marL="60538" marR="60538" marT="30269" marB="30269"/>
                </a:tc>
              </a:tr>
              <a:tr h="2455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smtClean="0"/>
                        <a:t>Outlier 2</a:t>
                      </a:r>
                    </a:p>
                  </a:txBody>
                  <a:tcPr marL="60538" marR="60538" marT="30269" marB="30269"/>
                </a:tc>
                <a:tc>
                  <a:txBody>
                    <a:bodyPr/>
                    <a:lstStyle/>
                    <a:p>
                      <a:pPr algn="ctr"/>
                      <a:r>
                        <a:rPr lang="en-US" sz="1200" smtClean="0"/>
                        <a:t>0.33</a:t>
                      </a:r>
                      <a:endParaRPr lang="en-US" sz="1200"/>
                    </a:p>
                  </a:txBody>
                  <a:tcPr marL="60538" marR="60538" marT="30269" marB="30269"/>
                </a:tc>
                <a:tc>
                  <a:txBody>
                    <a:bodyPr/>
                    <a:lstStyle/>
                    <a:p>
                      <a:pPr algn="ctr"/>
                      <a:r>
                        <a:rPr lang="en-US" sz="1200" smtClean="0"/>
                        <a:t>0.33</a:t>
                      </a:r>
                      <a:endParaRPr lang="en-US" sz="1200"/>
                    </a:p>
                  </a:txBody>
                  <a:tcPr marL="60538" marR="60538" marT="30269" marB="30269"/>
                </a:tc>
                <a:tc>
                  <a:txBody>
                    <a:bodyPr/>
                    <a:lstStyle/>
                    <a:p>
                      <a:pPr algn="ctr"/>
                      <a:r>
                        <a:rPr lang="en-US" sz="1200" smtClean="0"/>
                        <a:t>0.34</a:t>
                      </a:r>
                      <a:endParaRPr lang="en-US" sz="1200"/>
                    </a:p>
                  </a:txBody>
                  <a:tcPr marL="60538" marR="60538" marT="30269" marB="30269"/>
                </a:tc>
              </a:tr>
            </a:tbl>
          </a:graphicData>
        </a:graphic>
      </p:graphicFrame>
      <p:sp>
        <p:nvSpPr>
          <p:cNvPr id="7" name="Content Placeholder 2"/>
          <p:cNvSpPr txBox="1">
            <a:spLocks/>
          </p:cNvSpPr>
          <p:nvPr/>
        </p:nvSpPr>
        <p:spPr>
          <a:xfrm>
            <a:off x="597408" y="4308194"/>
            <a:ext cx="4355592" cy="2168806"/>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rgbClr val="FF0000"/>
                </a:solidFill>
              </a:rPr>
              <a:t>Distribution Pattern for a Type</a:t>
            </a:r>
          </a:p>
          <a:p>
            <a:pPr lvl="1"/>
            <a:r>
              <a:rPr lang="en-US" dirty="0" smtClean="0"/>
              <a:t>A cluster obtained by grouping rows of a belongingness matrix of that type</a:t>
            </a:r>
          </a:p>
          <a:p>
            <a:pPr lvl="1"/>
            <a:r>
              <a:rPr lang="en-US" dirty="0" smtClean="0"/>
              <a:t>Can be represented using </a:t>
            </a:r>
            <a:r>
              <a:rPr lang="en-US" dirty="0" smtClean="0">
                <a:solidFill>
                  <a:srgbClr val="00B050"/>
                </a:solidFill>
              </a:rPr>
              <a:t>cluster </a:t>
            </a:r>
            <a:r>
              <a:rPr lang="en-US" dirty="0" smtClean="0">
                <a:solidFill>
                  <a:srgbClr val="00B050"/>
                </a:solidFill>
              </a:rPr>
              <a:t>centroids</a:t>
            </a:r>
          </a:p>
          <a:p>
            <a:pPr marL="457200" lvl="1" indent="0">
              <a:buNone/>
            </a:pPr>
            <a:endParaRPr lang="en-US" dirty="0"/>
          </a:p>
          <a:p>
            <a:r>
              <a:rPr lang="en-US" b="1" dirty="0">
                <a:solidFill>
                  <a:srgbClr val="FF0000"/>
                </a:solidFill>
              </a:rPr>
              <a:t>Community Distribution Outliers</a:t>
            </a:r>
            <a:r>
              <a:rPr lang="en-US" b="1" dirty="0"/>
              <a:t>:</a:t>
            </a:r>
            <a:r>
              <a:rPr lang="en-US" dirty="0"/>
              <a:t> Objects whose community distribution does not follow any of the popular community distribution patterns</a:t>
            </a:r>
          </a:p>
          <a:p>
            <a:endParaRPr lang="en-US" dirty="0"/>
          </a:p>
        </p:txBody>
      </p:sp>
      <p:sp>
        <p:nvSpPr>
          <p:cNvPr id="4" name="Rectangle 3"/>
          <p:cNvSpPr/>
          <p:nvPr/>
        </p:nvSpPr>
        <p:spPr>
          <a:xfrm>
            <a:off x="5854837" y="3144732"/>
            <a:ext cx="2203996" cy="4806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3276600" y="2667000"/>
            <a:ext cx="1802574" cy="1066800"/>
          </a:xfrm>
          <a:prstGeom prst="straightConnector1">
            <a:avLst/>
          </a:prstGeom>
          <a:ln>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3276600" y="1028700"/>
            <a:ext cx="0" cy="1638300"/>
          </a:xfrm>
          <a:prstGeom prst="straightConnector1">
            <a:avLst/>
          </a:prstGeom>
          <a:ln>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990600" y="2667000"/>
            <a:ext cx="2286000" cy="533400"/>
          </a:xfrm>
          <a:prstGeom prst="straightConnector1">
            <a:avLst/>
          </a:prstGeom>
          <a:ln>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609600" y="3200400"/>
            <a:ext cx="381000" cy="76200"/>
          </a:xfrm>
          <a:prstGeom prst="straightConnector1">
            <a:avLst/>
          </a:prstGeom>
          <a:ln>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2051" name="TextBox 2050"/>
          <p:cNvSpPr txBox="1"/>
          <p:nvPr/>
        </p:nvSpPr>
        <p:spPr>
          <a:xfrm>
            <a:off x="4724400" y="3200400"/>
            <a:ext cx="290464" cy="369332"/>
          </a:xfrm>
          <a:prstGeom prst="rect">
            <a:avLst/>
          </a:prstGeom>
          <a:noFill/>
        </p:spPr>
        <p:txBody>
          <a:bodyPr wrap="none" rtlCol="0">
            <a:spAutoFit/>
          </a:bodyPr>
          <a:lstStyle/>
          <a:p>
            <a:r>
              <a:rPr lang="en-US" b="1" smtClean="0"/>
              <a:t>x</a:t>
            </a:r>
            <a:endParaRPr lang="en-US" b="1"/>
          </a:p>
        </p:txBody>
      </p:sp>
      <p:sp>
        <p:nvSpPr>
          <p:cNvPr id="37" name="TextBox 36"/>
          <p:cNvSpPr txBox="1"/>
          <p:nvPr/>
        </p:nvSpPr>
        <p:spPr>
          <a:xfrm>
            <a:off x="381000" y="3124200"/>
            <a:ext cx="293670" cy="369332"/>
          </a:xfrm>
          <a:prstGeom prst="rect">
            <a:avLst/>
          </a:prstGeom>
          <a:noFill/>
        </p:spPr>
        <p:txBody>
          <a:bodyPr wrap="none" rtlCol="0">
            <a:spAutoFit/>
          </a:bodyPr>
          <a:lstStyle/>
          <a:p>
            <a:r>
              <a:rPr lang="en-US" b="1"/>
              <a:t>y</a:t>
            </a:r>
          </a:p>
        </p:txBody>
      </p:sp>
      <p:sp>
        <p:nvSpPr>
          <p:cNvPr id="38" name="TextBox 37"/>
          <p:cNvSpPr txBox="1"/>
          <p:nvPr/>
        </p:nvSpPr>
        <p:spPr>
          <a:xfrm>
            <a:off x="2982930" y="990600"/>
            <a:ext cx="276038" cy="369332"/>
          </a:xfrm>
          <a:prstGeom prst="rect">
            <a:avLst/>
          </a:prstGeom>
          <a:noFill/>
        </p:spPr>
        <p:txBody>
          <a:bodyPr wrap="none" rtlCol="0">
            <a:spAutoFit/>
          </a:bodyPr>
          <a:lstStyle/>
          <a:p>
            <a:r>
              <a:rPr lang="en-US" b="1" smtClean="0"/>
              <a:t>z</a:t>
            </a:r>
            <a:endParaRPr lang="en-US" b="1"/>
          </a:p>
        </p:txBody>
      </p:sp>
      <p:sp>
        <p:nvSpPr>
          <p:cNvPr id="9" name="Footer Placeholder 8"/>
          <p:cNvSpPr>
            <a:spLocks noGrp="1"/>
          </p:cNvSpPr>
          <p:nvPr>
            <p:ph type="ftr" sz="quarter" idx="3"/>
          </p:nvPr>
        </p:nvSpPr>
        <p:spPr/>
        <p:txBody>
          <a:bodyPr/>
          <a:lstStyle/>
          <a:p>
            <a:r>
              <a:rPr lang="en-US" smtClean="0"/>
              <a:t>gmanish@microsoft.com, jing@buffalo.edu, charu@us.ibm.com, hanj@cs.uiuc.edu</a:t>
            </a:r>
            <a:endParaRPr lang="en-US" dirty="0"/>
          </a:p>
        </p:txBody>
      </p:sp>
      <p:sp>
        <p:nvSpPr>
          <p:cNvPr id="10" name="Slide Number Placeholder 9"/>
          <p:cNvSpPr>
            <a:spLocks noGrp="1"/>
          </p:cNvSpPr>
          <p:nvPr>
            <p:ph type="sldNum" sz="quarter" idx="12"/>
          </p:nvPr>
        </p:nvSpPr>
        <p:spPr/>
        <p:txBody>
          <a:bodyPr/>
          <a:lstStyle/>
          <a:p>
            <a:fld id="{8D4A95AB-7B14-4CE2-8EF6-8DDF97F0F3DA}" type="slidenum">
              <a:rPr lang="en-US" smtClean="0"/>
              <a:pPr/>
              <a:t>61</a:t>
            </a:fld>
            <a:endParaRPr lang="en-US"/>
          </a:p>
        </p:txBody>
      </p:sp>
      <p:sp>
        <p:nvSpPr>
          <p:cNvPr id="3" name="TextBox 2"/>
          <p:cNvSpPr txBox="1"/>
          <p:nvPr/>
        </p:nvSpPr>
        <p:spPr>
          <a:xfrm>
            <a:off x="6934200" y="11668"/>
            <a:ext cx="2202911" cy="369332"/>
          </a:xfrm>
          <a:prstGeom prst="rect">
            <a:avLst/>
          </a:prstGeom>
          <a:noFill/>
        </p:spPr>
        <p:txBody>
          <a:bodyPr wrap="none" rtlCol="0">
            <a:spAutoFit/>
          </a:bodyPr>
          <a:lstStyle/>
          <a:p>
            <a:r>
              <a:rPr lang="en-US" dirty="0" smtClean="0">
                <a:solidFill>
                  <a:schemeClr val="accent6">
                    <a:lumMod val="75000"/>
                  </a:schemeClr>
                </a:solidFill>
              </a:rPr>
              <a:t>Gupta et al., PKDD’13</a:t>
            </a:r>
            <a:endParaRPr lang="en-US" dirty="0">
              <a:solidFill>
                <a:schemeClr val="accent6">
                  <a:lumMod val="75000"/>
                </a:schemeClr>
              </a:solidFill>
            </a:endParaRPr>
          </a:p>
        </p:txBody>
      </p:sp>
      <p:grpSp>
        <p:nvGrpSpPr>
          <p:cNvPr id="19" name="Group 18"/>
          <p:cNvGrpSpPr/>
          <p:nvPr/>
        </p:nvGrpSpPr>
        <p:grpSpPr>
          <a:xfrm>
            <a:off x="4965192" y="3813836"/>
            <a:ext cx="3902269" cy="2135183"/>
            <a:chOff x="76201" y="3224810"/>
            <a:chExt cx="4783824" cy="2998629"/>
          </a:xfrm>
        </p:grpSpPr>
        <p:pic>
          <p:nvPicPr>
            <p:cNvPr id="20" name="Picture 5" descr="https://encrypted-tbn3.google.com/images?q=tbn:ANd9GcT7osOW-JTHGiOZfY87oJ3PXS8-R9saxWtpYRTD-ojVamRx0LqY3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1" y="3224810"/>
              <a:ext cx="2332656" cy="1747241"/>
            </a:xfrm>
            <a:prstGeom prst="rect">
              <a:avLst/>
            </a:prstGeom>
            <a:noFill/>
            <a:extLst>
              <a:ext uri="{909E8E84-426E-40DD-AFC4-6F175D3DCCD1}">
                <a14:hiddenFill xmlns:a14="http://schemas.microsoft.com/office/drawing/2010/main">
                  <a:solidFill>
                    <a:srgbClr val="FFFFFF"/>
                  </a:solidFill>
                </a14:hiddenFill>
              </a:ext>
            </a:extLst>
          </p:spPr>
        </p:pic>
        <p:sp>
          <p:nvSpPr>
            <p:cNvPr id="21" name="Oval 20"/>
            <p:cNvSpPr/>
            <p:nvPr/>
          </p:nvSpPr>
          <p:spPr>
            <a:xfrm>
              <a:off x="228600" y="4495800"/>
              <a:ext cx="976312" cy="685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2" name="Oval 21"/>
            <p:cNvSpPr/>
            <p:nvPr/>
          </p:nvSpPr>
          <p:spPr>
            <a:xfrm>
              <a:off x="914400" y="5334000"/>
              <a:ext cx="976312" cy="685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3" name="Oval 22"/>
            <p:cNvSpPr/>
            <p:nvPr/>
          </p:nvSpPr>
          <p:spPr>
            <a:xfrm>
              <a:off x="1600200" y="4495800"/>
              <a:ext cx="976312" cy="685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4" name="TextBox 23"/>
            <p:cNvSpPr txBox="1"/>
            <p:nvPr/>
          </p:nvSpPr>
          <p:spPr>
            <a:xfrm>
              <a:off x="442911" y="4648200"/>
              <a:ext cx="646923" cy="432239"/>
            </a:xfrm>
            <a:prstGeom prst="rect">
              <a:avLst/>
            </a:prstGeom>
            <a:noFill/>
          </p:spPr>
          <p:txBody>
            <a:bodyPr wrap="none" rtlCol="0">
              <a:spAutoFit/>
            </a:bodyPr>
            <a:lstStyle/>
            <a:p>
              <a:r>
                <a:rPr lang="en-US" sz="1400" b="1" smtClean="0"/>
                <a:t>User</a:t>
              </a:r>
              <a:endParaRPr lang="en-US" sz="1400" b="1"/>
            </a:p>
          </p:txBody>
        </p:sp>
        <p:sp>
          <p:nvSpPr>
            <p:cNvPr id="25" name="TextBox 24"/>
            <p:cNvSpPr txBox="1"/>
            <p:nvPr/>
          </p:nvSpPr>
          <p:spPr>
            <a:xfrm>
              <a:off x="1905000" y="4648200"/>
              <a:ext cx="530036" cy="432239"/>
            </a:xfrm>
            <a:prstGeom prst="rect">
              <a:avLst/>
            </a:prstGeom>
            <a:noFill/>
          </p:spPr>
          <p:txBody>
            <a:bodyPr wrap="none" rtlCol="0">
              <a:spAutoFit/>
            </a:bodyPr>
            <a:lstStyle/>
            <a:p>
              <a:r>
                <a:rPr lang="en-US" sz="1400" b="1" smtClean="0"/>
                <a:t>Tag</a:t>
              </a:r>
              <a:endParaRPr lang="en-US" sz="1400" b="1"/>
            </a:p>
          </p:txBody>
        </p:sp>
        <p:sp>
          <p:nvSpPr>
            <p:cNvPr id="26" name="TextBox 25"/>
            <p:cNvSpPr txBox="1"/>
            <p:nvPr/>
          </p:nvSpPr>
          <p:spPr>
            <a:xfrm>
              <a:off x="1113425" y="5498068"/>
              <a:ext cx="586004" cy="432239"/>
            </a:xfrm>
            <a:prstGeom prst="rect">
              <a:avLst/>
            </a:prstGeom>
            <a:noFill/>
          </p:spPr>
          <p:txBody>
            <a:bodyPr wrap="none" rtlCol="0">
              <a:spAutoFit/>
            </a:bodyPr>
            <a:lstStyle/>
            <a:p>
              <a:r>
                <a:rPr lang="en-US" sz="1400" b="1" smtClean="0"/>
                <a:t>URL</a:t>
              </a:r>
              <a:endParaRPr lang="en-US" sz="1400" b="1"/>
            </a:p>
          </p:txBody>
        </p:sp>
        <p:cxnSp>
          <p:nvCxnSpPr>
            <p:cNvPr id="27" name="Straight Connector 26"/>
            <p:cNvCxnSpPr>
              <a:endCxn id="22" idx="1"/>
            </p:cNvCxnSpPr>
            <p:nvPr/>
          </p:nvCxnSpPr>
          <p:spPr>
            <a:xfrm>
              <a:off x="838200" y="5181600"/>
              <a:ext cx="219178" cy="2528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3" idx="4"/>
              <a:endCxn id="22" idx="7"/>
            </p:cNvCxnSpPr>
            <p:nvPr/>
          </p:nvCxnSpPr>
          <p:spPr>
            <a:xfrm flipH="1">
              <a:off x="1747734" y="5181600"/>
              <a:ext cx="340622" cy="2528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3" idx="2"/>
            </p:cNvCxnSpPr>
            <p:nvPr/>
          </p:nvCxnSpPr>
          <p:spPr>
            <a:xfrm flipH="1">
              <a:off x="1204912" y="4838700"/>
              <a:ext cx="39528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31" name="Picture 11" descr="https://encrypted-tbn1.google.com/images?q=tbn:ANd9GcQQ182EjXEbjHybSNwzPE_i0tJJFctkUlKVYhVFW4NyigAbngi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3571" y="4191429"/>
              <a:ext cx="1149172" cy="1149172"/>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2438397" y="5715000"/>
              <a:ext cx="603690" cy="432239"/>
            </a:xfrm>
            <a:prstGeom prst="rect">
              <a:avLst/>
            </a:prstGeom>
            <a:noFill/>
          </p:spPr>
          <p:txBody>
            <a:bodyPr wrap="none" rtlCol="0">
              <a:spAutoFit/>
            </a:bodyPr>
            <a:lstStyle/>
            <a:p>
              <a:r>
                <a:rPr lang="en-US" sz="1400" b="1" smtClean="0"/>
                <a:t>Arts</a:t>
              </a:r>
              <a:endParaRPr lang="en-US" sz="1400" b="1"/>
            </a:p>
          </p:txBody>
        </p:sp>
        <p:sp>
          <p:nvSpPr>
            <p:cNvPr id="33" name="TextBox 32"/>
            <p:cNvSpPr txBox="1"/>
            <p:nvPr/>
          </p:nvSpPr>
          <p:spPr>
            <a:xfrm>
              <a:off x="3016823" y="5715000"/>
              <a:ext cx="908285" cy="432239"/>
            </a:xfrm>
            <a:prstGeom prst="rect">
              <a:avLst/>
            </a:prstGeom>
            <a:noFill/>
          </p:spPr>
          <p:txBody>
            <a:bodyPr wrap="none" rtlCol="0">
              <a:spAutoFit/>
            </a:bodyPr>
            <a:lstStyle/>
            <a:p>
              <a:r>
                <a:rPr lang="en-US" sz="1400" b="1" smtClean="0"/>
                <a:t>Science</a:t>
              </a:r>
              <a:endParaRPr lang="en-US" sz="1400" b="1"/>
            </a:p>
          </p:txBody>
        </p:sp>
        <p:sp>
          <p:nvSpPr>
            <p:cNvPr id="34" name="TextBox 33"/>
            <p:cNvSpPr txBox="1"/>
            <p:nvPr/>
          </p:nvSpPr>
          <p:spPr>
            <a:xfrm>
              <a:off x="3375607" y="5486401"/>
              <a:ext cx="925814" cy="432239"/>
            </a:xfrm>
            <a:prstGeom prst="rect">
              <a:avLst/>
            </a:prstGeom>
            <a:noFill/>
          </p:spPr>
          <p:txBody>
            <a:bodyPr wrap="none" rtlCol="0">
              <a:spAutoFit/>
            </a:bodyPr>
            <a:lstStyle/>
            <a:p>
              <a:r>
                <a:rPr lang="en-US" sz="1400" b="1" smtClean="0"/>
                <a:t>Fashion</a:t>
              </a:r>
              <a:endParaRPr lang="en-US" sz="1400" b="1"/>
            </a:p>
          </p:txBody>
        </p:sp>
        <p:sp>
          <p:nvSpPr>
            <p:cNvPr id="35" name="TextBox 34"/>
            <p:cNvSpPr txBox="1"/>
            <p:nvPr/>
          </p:nvSpPr>
          <p:spPr>
            <a:xfrm>
              <a:off x="4049996" y="5791200"/>
              <a:ext cx="810029" cy="432239"/>
            </a:xfrm>
            <a:prstGeom prst="rect">
              <a:avLst/>
            </a:prstGeom>
            <a:noFill/>
          </p:spPr>
          <p:txBody>
            <a:bodyPr wrap="none" rtlCol="0">
              <a:spAutoFit/>
            </a:bodyPr>
            <a:lstStyle/>
            <a:p>
              <a:r>
                <a:rPr lang="en-US" sz="1400" b="1" smtClean="0"/>
                <a:t>Sports</a:t>
              </a:r>
              <a:endParaRPr lang="en-US" sz="1400" b="1"/>
            </a:p>
          </p:txBody>
        </p:sp>
        <p:cxnSp>
          <p:nvCxnSpPr>
            <p:cNvPr id="36" name="Straight Arrow Connector 35"/>
            <p:cNvCxnSpPr/>
            <p:nvPr/>
          </p:nvCxnSpPr>
          <p:spPr>
            <a:xfrm flipH="1">
              <a:off x="2720689" y="5181600"/>
              <a:ext cx="425987" cy="48946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3146677" y="5340601"/>
              <a:ext cx="228932" cy="37439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3693489" y="5308016"/>
              <a:ext cx="140002" cy="21978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endCxn id="35" idx="0"/>
            </p:cNvCxnSpPr>
            <p:nvPr/>
          </p:nvCxnSpPr>
          <p:spPr>
            <a:xfrm>
              <a:off x="4240305" y="5308016"/>
              <a:ext cx="214706" cy="48318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2" name="Picture 13" descr="https://encrypted-tbn1.google.com/images?q=tbn:ANd9GcQ4NEXVwxP5MKwoMkUGNWNvIKoQw1dDiGvfKaa6nidSxzGcJMQEm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14600" y="3657600"/>
              <a:ext cx="923925" cy="923925"/>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p:cNvSpPr/>
            <p:nvPr/>
          </p:nvSpPr>
          <p:spPr>
            <a:xfrm rot="19490413">
              <a:off x="2537624" y="4055247"/>
              <a:ext cx="850619" cy="171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EXPERT</a:t>
              </a:r>
              <a:endParaRPr lang="en-US" sz="1200" dirty="0">
                <a:solidFill>
                  <a:schemeClr val="tx1"/>
                </a:solidFill>
              </a:endParaRPr>
            </a:p>
          </p:txBody>
        </p:sp>
      </p:grpSp>
    </p:spTree>
    <p:extLst>
      <p:ext uri="{BB962C8B-B14F-4D97-AF65-F5344CB8AC3E}">
        <p14:creationId xmlns:p14="http://schemas.microsoft.com/office/powerpoint/2010/main" val="328228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rmAutofit/>
          </a:bodyPr>
          <a:lstStyle/>
          <a:p>
            <a:r>
              <a:rPr lang="en-US" sz="4000" dirty="0" smtClean="0"/>
              <a:t>CD-Outlier Framework</a:t>
            </a:r>
            <a:endParaRPr lang="en-US" sz="4000" dirty="0"/>
          </a:p>
        </p:txBody>
      </p:sp>
      <p:sp>
        <p:nvSpPr>
          <p:cNvPr id="5" name="Cloud 4"/>
          <p:cNvSpPr/>
          <p:nvPr/>
        </p:nvSpPr>
        <p:spPr>
          <a:xfrm>
            <a:off x="76200" y="2642642"/>
            <a:ext cx="1676400" cy="170075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4195023395"/>
              </p:ext>
            </p:extLst>
          </p:nvPr>
        </p:nvGraphicFramePr>
        <p:xfrm>
          <a:off x="2743200" y="1442351"/>
          <a:ext cx="906462" cy="1423988"/>
        </p:xfrm>
        <a:graphic>
          <a:graphicData uri="http://schemas.openxmlformats.org/presentationml/2006/ole">
            <mc:AlternateContent xmlns:mc="http://schemas.openxmlformats.org/markup-compatibility/2006">
              <mc:Choice xmlns:v="urn:schemas-microsoft-com:vml" Requires="v">
                <p:oleObj spid="_x0000_s11500" name="Equation" r:id="rId4" imgW="1358640" imgH="1600200" progId="Equation.3">
                  <p:embed/>
                </p:oleObj>
              </mc:Choice>
              <mc:Fallback>
                <p:oleObj name="Equation" r:id="rId4" imgW="1358640" imgH="1600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1442351"/>
                        <a:ext cx="906462" cy="142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70331636"/>
              </p:ext>
            </p:extLst>
          </p:nvPr>
        </p:nvGraphicFramePr>
        <p:xfrm>
          <a:off x="2743200" y="2859088"/>
          <a:ext cx="906463" cy="1423987"/>
        </p:xfrm>
        <a:graphic>
          <a:graphicData uri="http://schemas.openxmlformats.org/presentationml/2006/ole">
            <mc:AlternateContent xmlns:mc="http://schemas.openxmlformats.org/markup-compatibility/2006">
              <mc:Choice xmlns:v="urn:schemas-microsoft-com:vml" Requires="v">
                <p:oleObj spid="_x0000_s11501" name="Equation" r:id="rId6" imgW="1358900" imgH="1600200" progId="Equation.3">
                  <p:embed/>
                </p:oleObj>
              </mc:Choice>
              <mc:Fallback>
                <p:oleObj name="Equation" r:id="rId6" imgW="1358900" imgH="1600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2859088"/>
                        <a:ext cx="906463" cy="1423987"/>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57923252"/>
              </p:ext>
            </p:extLst>
          </p:nvPr>
        </p:nvGraphicFramePr>
        <p:xfrm>
          <a:off x="2743200" y="4403780"/>
          <a:ext cx="906463" cy="1423987"/>
        </p:xfrm>
        <a:graphic>
          <a:graphicData uri="http://schemas.openxmlformats.org/presentationml/2006/ole">
            <mc:AlternateContent xmlns:mc="http://schemas.openxmlformats.org/markup-compatibility/2006">
              <mc:Choice xmlns:v="urn:schemas-microsoft-com:vml" Requires="v">
                <p:oleObj spid="_x0000_s11502" name="Equation" r:id="rId7" imgW="1358900" imgH="1600200" progId="Equation.3">
                  <p:embed/>
                </p:oleObj>
              </mc:Choice>
              <mc:Fallback>
                <p:oleObj name="Equation" r:id="rId7" imgW="1358900" imgH="1600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4403780"/>
                        <a:ext cx="906463" cy="14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ectangle 8"/>
          <p:cNvSpPr/>
          <p:nvPr/>
        </p:nvSpPr>
        <p:spPr>
          <a:xfrm>
            <a:off x="4114800" y="3063875"/>
            <a:ext cx="1066800" cy="106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smtClean="0">
                <a:solidFill>
                  <a:schemeClr val="tx1"/>
                </a:solidFill>
              </a:rPr>
              <a:t>Joint NMF</a:t>
            </a:r>
            <a:endParaRPr lang="en-US" sz="3000">
              <a:solidFill>
                <a:schemeClr val="tx1"/>
              </a:solidFill>
            </a:endParaRPr>
          </a:p>
        </p:txBody>
      </p:sp>
      <p:sp>
        <p:nvSpPr>
          <p:cNvPr id="11" name="TextBox 10"/>
          <p:cNvSpPr txBox="1"/>
          <p:nvPr/>
        </p:nvSpPr>
        <p:spPr>
          <a:xfrm>
            <a:off x="3657600" y="2618343"/>
            <a:ext cx="375424" cy="369332"/>
          </a:xfrm>
          <a:prstGeom prst="rect">
            <a:avLst/>
          </a:prstGeom>
          <a:noFill/>
        </p:spPr>
        <p:txBody>
          <a:bodyPr wrap="none" rtlCol="0">
            <a:spAutoFit/>
          </a:bodyPr>
          <a:lstStyle/>
          <a:p>
            <a:r>
              <a:rPr lang="en-US" smtClean="0"/>
              <a:t>T</a:t>
            </a:r>
            <a:r>
              <a:rPr lang="en-US" baseline="-25000" smtClean="0"/>
              <a:t>1</a:t>
            </a:r>
            <a:endParaRPr lang="en-US" baseline="-25000"/>
          </a:p>
        </p:txBody>
      </p:sp>
      <p:sp>
        <p:nvSpPr>
          <p:cNvPr id="12" name="TextBox 11"/>
          <p:cNvSpPr txBox="1"/>
          <p:nvPr/>
        </p:nvSpPr>
        <p:spPr>
          <a:xfrm>
            <a:off x="3663176" y="4142343"/>
            <a:ext cx="375424" cy="369332"/>
          </a:xfrm>
          <a:prstGeom prst="rect">
            <a:avLst/>
          </a:prstGeom>
          <a:noFill/>
        </p:spPr>
        <p:txBody>
          <a:bodyPr wrap="none" rtlCol="0">
            <a:spAutoFit/>
          </a:bodyPr>
          <a:lstStyle/>
          <a:p>
            <a:r>
              <a:rPr lang="en-US" smtClean="0"/>
              <a:t>T</a:t>
            </a:r>
            <a:r>
              <a:rPr lang="en-US" baseline="-25000" smtClean="0"/>
              <a:t>2</a:t>
            </a:r>
            <a:endParaRPr lang="en-US" baseline="-25000"/>
          </a:p>
        </p:txBody>
      </p:sp>
      <p:sp>
        <p:nvSpPr>
          <p:cNvPr id="13" name="TextBox 12"/>
          <p:cNvSpPr txBox="1"/>
          <p:nvPr/>
        </p:nvSpPr>
        <p:spPr>
          <a:xfrm>
            <a:off x="3657600" y="5726668"/>
            <a:ext cx="375424" cy="369332"/>
          </a:xfrm>
          <a:prstGeom prst="rect">
            <a:avLst/>
          </a:prstGeom>
          <a:noFill/>
        </p:spPr>
        <p:txBody>
          <a:bodyPr wrap="none" rtlCol="0">
            <a:spAutoFit/>
          </a:bodyPr>
          <a:lstStyle/>
          <a:p>
            <a:r>
              <a:rPr lang="en-US" smtClean="0"/>
              <a:t>T</a:t>
            </a:r>
            <a:r>
              <a:rPr lang="en-US" baseline="-25000" smtClean="0"/>
              <a:t>3</a:t>
            </a:r>
            <a:endParaRPr lang="en-US" baseline="-25000"/>
          </a:p>
        </p:txBody>
      </p:sp>
      <p:sp>
        <p:nvSpPr>
          <p:cNvPr id="15" name="Rectangle 14"/>
          <p:cNvSpPr/>
          <p:nvPr/>
        </p:nvSpPr>
        <p:spPr>
          <a:xfrm>
            <a:off x="5557058" y="1476637"/>
            <a:ext cx="345671" cy="1326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172200" y="1974026"/>
            <a:ext cx="345671" cy="331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562600" y="2956703"/>
            <a:ext cx="345671" cy="1326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177742" y="3454092"/>
            <a:ext cx="345671" cy="331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592387" y="4419600"/>
            <a:ext cx="345671" cy="13263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207529" y="4916989"/>
            <a:ext cx="345671" cy="331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867400" y="2618343"/>
            <a:ext cx="468398" cy="369332"/>
          </a:xfrm>
          <a:prstGeom prst="rect">
            <a:avLst/>
          </a:prstGeom>
          <a:noFill/>
        </p:spPr>
        <p:txBody>
          <a:bodyPr wrap="none" rtlCol="0">
            <a:spAutoFit/>
          </a:bodyPr>
          <a:lstStyle/>
          <a:p>
            <a:r>
              <a:rPr lang="en-US"/>
              <a:t>W</a:t>
            </a:r>
            <a:r>
              <a:rPr lang="en-US" baseline="-25000" smtClean="0"/>
              <a:t>1</a:t>
            </a:r>
            <a:endParaRPr lang="en-US" baseline="-25000"/>
          </a:p>
        </p:txBody>
      </p:sp>
      <p:sp>
        <p:nvSpPr>
          <p:cNvPr id="23" name="TextBox 22"/>
          <p:cNvSpPr txBox="1"/>
          <p:nvPr/>
        </p:nvSpPr>
        <p:spPr>
          <a:xfrm>
            <a:off x="5867400" y="4066143"/>
            <a:ext cx="468398" cy="369332"/>
          </a:xfrm>
          <a:prstGeom prst="rect">
            <a:avLst/>
          </a:prstGeom>
          <a:noFill/>
        </p:spPr>
        <p:txBody>
          <a:bodyPr wrap="none" rtlCol="0">
            <a:spAutoFit/>
          </a:bodyPr>
          <a:lstStyle/>
          <a:p>
            <a:r>
              <a:rPr lang="en-US" smtClean="0"/>
              <a:t>W</a:t>
            </a:r>
            <a:r>
              <a:rPr lang="en-US" baseline="-25000" smtClean="0"/>
              <a:t>2</a:t>
            </a:r>
            <a:endParaRPr lang="en-US" baseline="-25000"/>
          </a:p>
        </p:txBody>
      </p:sp>
      <p:sp>
        <p:nvSpPr>
          <p:cNvPr id="24" name="TextBox 23"/>
          <p:cNvSpPr txBox="1"/>
          <p:nvPr/>
        </p:nvSpPr>
        <p:spPr>
          <a:xfrm>
            <a:off x="5867400" y="5562600"/>
            <a:ext cx="468398" cy="369332"/>
          </a:xfrm>
          <a:prstGeom prst="rect">
            <a:avLst/>
          </a:prstGeom>
          <a:noFill/>
        </p:spPr>
        <p:txBody>
          <a:bodyPr wrap="none" rtlCol="0">
            <a:spAutoFit/>
          </a:bodyPr>
          <a:lstStyle/>
          <a:p>
            <a:r>
              <a:rPr lang="en-US" smtClean="0"/>
              <a:t>W</a:t>
            </a:r>
            <a:r>
              <a:rPr lang="en-US" baseline="-25000" smtClean="0"/>
              <a:t>3</a:t>
            </a:r>
            <a:endParaRPr lang="en-US" baseline="-25000"/>
          </a:p>
        </p:txBody>
      </p:sp>
      <p:sp>
        <p:nvSpPr>
          <p:cNvPr id="25" name="TextBox 24"/>
          <p:cNvSpPr txBox="1"/>
          <p:nvPr/>
        </p:nvSpPr>
        <p:spPr>
          <a:xfrm>
            <a:off x="6465802" y="2237343"/>
            <a:ext cx="407484" cy="369332"/>
          </a:xfrm>
          <a:prstGeom prst="rect">
            <a:avLst/>
          </a:prstGeom>
          <a:noFill/>
        </p:spPr>
        <p:txBody>
          <a:bodyPr wrap="none" rtlCol="0">
            <a:spAutoFit/>
          </a:bodyPr>
          <a:lstStyle/>
          <a:p>
            <a:r>
              <a:rPr lang="en-US" smtClean="0"/>
              <a:t>H</a:t>
            </a:r>
            <a:r>
              <a:rPr lang="en-US" baseline="-25000" smtClean="0"/>
              <a:t>1</a:t>
            </a:r>
            <a:endParaRPr lang="en-US" baseline="-25000"/>
          </a:p>
        </p:txBody>
      </p:sp>
      <p:sp>
        <p:nvSpPr>
          <p:cNvPr id="26" name="TextBox 25"/>
          <p:cNvSpPr txBox="1"/>
          <p:nvPr/>
        </p:nvSpPr>
        <p:spPr>
          <a:xfrm>
            <a:off x="6477000" y="3673475"/>
            <a:ext cx="407484" cy="369332"/>
          </a:xfrm>
          <a:prstGeom prst="rect">
            <a:avLst/>
          </a:prstGeom>
          <a:noFill/>
        </p:spPr>
        <p:txBody>
          <a:bodyPr wrap="none" rtlCol="0">
            <a:spAutoFit/>
          </a:bodyPr>
          <a:lstStyle/>
          <a:p>
            <a:r>
              <a:rPr lang="en-US" smtClean="0"/>
              <a:t>H</a:t>
            </a:r>
            <a:r>
              <a:rPr lang="en-US" baseline="-25000" smtClean="0"/>
              <a:t>2</a:t>
            </a:r>
            <a:endParaRPr lang="en-US" baseline="-25000"/>
          </a:p>
        </p:txBody>
      </p:sp>
      <p:sp>
        <p:nvSpPr>
          <p:cNvPr id="27" name="TextBox 26"/>
          <p:cNvSpPr txBox="1"/>
          <p:nvPr/>
        </p:nvSpPr>
        <p:spPr>
          <a:xfrm>
            <a:off x="6477000" y="5117068"/>
            <a:ext cx="407484" cy="369332"/>
          </a:xfrm>
          <a:prstGeom prst="rect">
            <a:avLst/>
          </a:prstGeom>
          <a:noFill/>
        </p:spPr>
        <p:txBody>
          <a:bodyPr wrap="none" rtlCol="0">
            <a:spAutoFit/>
          </a:bodyPr>
          <a:lstStyle/>
          <a:p>
            <a:r>
              <a:rPr lang="en-US" smtClean="0"/>
              <a:t>H</a:t>
            </a:r>
            <a:r>
              <a:rPr lang="en-US" baseline="-25000" smtClean="0"/>
              <a:t>3</a:t>
            </a:r>
            <a:endParaRPr lang="en-US" baseline="-25000"/>
          </a:p>
        </p:txBody>
      </p:sp>
      <p:pic>
        <p:nvPicPr>
          <p:cNvPr id="3083" name="Picture 11" descr="https://encrypted-tbn2.google.com/images?q=tbn:ANd9GcQtI2tB3F51q3vc3IwIt2O23gTVbRBXycLPubseinh_qv2AxsDwRQ"/>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2800" y="1350447"/>
            <a:ext cx="1071562" cy="107156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29" name="TextBox 28"/>
              <p:cNvSpPr txBox="1"/>
              <p:nvPr/>
            </p:nvSpPr>
            <p:spPr>
              <a:xfrm>
                <a:off x="7039119" y="2313543"/>
                <a:ext cx="1495281" cy="369332"/>
              </a:xfrm>
              <a:prstGeom prst="rect">
                <a:avLst/>
              </a:prstGeom>
              <a:noFill/>
            </p:spPr>
            <p:txBody>
              <a:bodyPr wrap="none" rtlCol="0">
                <a:spAutoFit/>
              </a:bodyPr>
              <a:lstStyle/>
              <a:p>
                <a:r>
                  <a:rPr lang="en-US" smtClean="0"/>
                  <a:t>Top </a:t>
                </a:r>
                <a14:m>
                  <m:oMath xmlns:m="http://schemas.openxmlformats.org/officeDocument/2006/math">
                    <m:r>
                      <a:rPr lang="en-US" b="0" i="1" smtClean="0">
                        <a:latin typeface="Cambria Math"/>
                      </a:rPr>
                      <m:t>𝜅</m:t>
                    </m:r>
                  </m:oMath>
                </a14:m>
                <a:r>
                  <a:rPr lang="en-US" smtClean="0"/>
                  <a:t> Outliers</a:t>
                </a:r>
                <a:endParaRPr lang="en-US"/>
              </a:p>
            </p:txBody>
          </p:sp>
        </mc:Choice>
        <mc:Fallback>
          <p:sp>
            <p:nvSpPr>
              <p:cNvPr id="29" name="TextBox 28"/>
              <p:cNvSpPr txBox="1">
                <a:spLocks noRot="1" noChangeAspect="1" noMove="1" noResize="1" noEditPoints="1" noAdjustHandles="1" noChangeArrowheads="1" noChangeShapeType="1" noTextEdit="1"/>
              </p:cNvSpPr>
              <p:nvPr/>
            </p:nvSpPr>
            <p:spPr>
              <a:xfrm>
                <a:off x="7039119" y="2313543"/>
                <a:ext cx="1495281" cy="369332"/>
              </a:xfrm>
              <a:prstGeom prst="rect">
                <a:avLst/>
              </a:prstGeom>
              <a:blipFill rotWithShape="0">
                <a:blip r:embed="rId9"/>
                <a:stretch>
                  <a:fillRect l="-3673" t="-10000" r="-3265" b="-26667"/>
                </a:stretch>
              </a:blipFill>
            </p:spPr>
            <p:txBody>
              <a:bodyPr/>
              <a:lstStyle/>
              <a:p>
                <a:r>
                  <a:rPr lang="en-US">
                    <a:noFill/>
                  </a:rPr>
                  <a:t> </a:t>
                </a:r>
              </a:p>
            </p:txBody>
          </p:sp>
        </mc:Fallback>
      </mc:AlternateContent>
      <p:pic>
        <p:nvPicPr>
          <p:cNvPr id="31" name="Picture 11" descr="https://encrypted-tbn2.google.com/images?q=tbn:ANd9GcQtI2tB3F51q3vc3IwIt2O23gTVbRBXycLPubseinh_qv2AxsDwRQ"/>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10281" y="2987675"/>
            <a:ext cx="1071562" cy="107156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32" name="TextBox 31"/>
              <p:cNvSpPr txBox="1"/>
              <p:nvPr/>
            </p:nvSpPr>
            <p:spPr>
              <a:xfrm>
                <a:off x="7086600" y="3950771"/>
                <a:ext cx="1495281" cy="369332"/>
              </a:xfrm>
              <a:prstGeom prst="rect">
                <a:avLst/>
              </a:prstGeom>
              <a:noFill/>
            </p:spPr>
            <p:txBody>
              <a:bodyPr wrap="none" rtlCol="0">
                <a:spAutoFit/>
              </a:bodyPr>
              <a:lstStyle/>
              <a:p>
                <a:r>
                  <a:rPr lang="en-US" smtClean="0"/>
                  <a:t>Top </a:t>
                </a:r>
                <a14:m>
                  <m:oMath xmlns:m="http://schemas.openxmlformats.org/officeDocument/2006/math">
                    <m:r>
                      <a:rPr lang="en-US" b="0" i="1" smtClean="0">
                        <a:latin typeface="Cambria Math"/>
                      </a:rPr>
                      <m:t>𝜅</m:t>
                    </m:r>
                  </m:oMath>
                </a14:m>
                <a:r>
                  <a:rPr lang="en-US" smtClean="0"/>
                  <a:t> Outliers</a:t>
                </a:r>
                <a:endParaRPr lang="en-US"/>
              </a:p>
            </p:txBody>
          </p:sp>
        </mc:Choice>
        <mc:Fallback>
          <p:sp>
            <p:nvSpPr>
              <p:cNvPr id="32" name="TextBox 31"/>
              <p:cNvSpPr txBox="1">
                <a:spLocks noRot="1" noChangeAspect="1" noMove="1" noResize="1" noEditPoints="1" noAdjustHandles="1" noChangeArrowheads="1" noChangeShapeType="1" noTextEdit="1"/>
              </p:cNvSpPr>
              <p:nvPr/>
            </p:nvSpPr>
            <p:spPr>
              <a:xfrm>
                <a:off x="7086600" y="3950771"/>
                <a:ext cx="1495281" cy="369332"/>
              </a:xfrm>
              <a:prstGeom prst="rect">
                <a:avLst/>
              </a:prstGeom>
              <a:blipFill rotWithShape="0">
                <a:blip r:embed="rId10"/>
                <a:stretch>
                  <a:fillRect l="-3673" t="-8197" r="-3265" b="-24590"/>
                </a:stretch>
              </a:blipFill>
            </p:spPr>
            <p:txBody>
              <a:bodyPr/>
              <a:lstStyle/>
              <a:p>
                <a:r>
                  <a:rPr lang="en-US">
                    <a:noFill/>
                  </a:rPr>
                  <a:t> </a:t>
                </a:r>
              </a:p>
            </p:txBody>
          </p:sp>
        </mc:Fallback>
      </mc:AlternateContent>
      <p:pic>
        <p:nvPicPr>
          <p:cNvPr id="33" name="Picture 11" descr="https://encrypted-tbn2.google.com/images?q=tbn:ANd9GcQtI2tB3F51q3vc3IwIt2O23gTVbRBXycLPubseinh_qv2AxsDwRQ"/>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10281" y="4458772"/>
            <a:ext cx="1071562" cy="107156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34" name="TextBox 33"/>
              <p:cNvSpPr txBox="1"/>
              <p:nvPr/>
            </p:nvSpPr>
            <p:spPr>
              <a:xfrm>
                <a:off x="7086600" y="5421868"/>
                <a:ext cx="1495281" cy="369332"/>
              </a:xfrm>
              <a:prstGeom prst="rect">
                <a:avLst/>
              </a:prstGeom>
              <a:noFill/>
            </p:spPr>
            <p:txBody>
              <a:bodyPr wrap="none" rtlCol="0">
                <a:spAutoFit/>
              </a:bodyPr>
              <a:lstStyle/>
              <a:p>
                <a:r>
                  <a:rPr lang="en-US" smtClean="0"/>
                  <a:t>Top </a:t>
                </a:r>
                <a14:m>
                  <m:oMath xmlns:m="http://schemas.openxmlformats.org/officeDocument/2006/math">
                    <m:r>
                      <a:rPr lang="en-US" b="0" i="1" smtClean="0">
                        <a:latin typeface="Cambria Math"/>
                      </a:rPr>
                      <m:t>𝜅</m:t>
                    </m:r>
                  </m:oMath>
                </a14:m>
                <a:r>
                  <a:rPr lang="en-US" smtClean="0"/>
                  <a:t> Outliers</a:t>
                </a:r>
                <a:endParaRPr lang="en-US"/>
              </a:p>
            </p:txBody>
          </p:sp>
        </mc:Choice>
        <mc:Fallback>
          <p:sp>
            <p:nvSpPr>
              <p:cNvPr id="34" name="TextBox 33"/>
              <p:cNvSpPr txBox="1">
                <a:spLocks noRot="1" noChangeAspect="1" noMove="1" noResize="1" noEditPoints="1" noAdjustHandles="1" noChangeArrowheads="1" noChangeShapeType="1" noTextEdit="1"/>
              </p:cNvSpPr>
              <p:nvPr/>
            </p:nvSpPr>
            <p:spPr>
              <a:xfrm>
                <a:off x="7086600" y="5421868"/>
                <a:ext cx="1495281" cy="369332"/>
              </a:xfrm>
              <a:prstGeom prst="rect">
                <a:avLst/>
              </a:prstGeom>
              <a:blipFill rotWithShape="0">
                <a:blip r:embed="rId11"/>
                <a:stretch>
                  <a:fillRect l="-3673" t="-8197" r="-3265" b="-24590"/>
                </a:stretch>
              </a:blipFill>
            </p:spPr>
            <p:txBody>
              <a:bodyPr/>
              <a:lstStyle/>
              <a:p>
                <a:r>
                  <a:rPr lang="en-US">
                    <a:noFill/>
                  </a:rPr>
                  <a:t> </a:t>
                </a:r>
              </a:p>
            </p:txBody>
          </p:sp>
        </mc:Fallback>
      </mc:AlternateContent>
      <p:cxnSp>
        <p:nvCxnSpPr>
          <p:cNvPr id="35" name="Straight Arrow Connector 34"/>
          <p:cNvCxnSpPr/>
          <p:nvPr/>
        </p:nvCxnSpPr>
        <p:spPr>
          <a:xfrm>
            <a:off x="3845312" y="2139823"/>
            <a:ext cx="726688" cy="847852"/>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9" idx="1"/>
          </p:cNvCxnSpPr>
          <p:nvPr/>
        </p:nvCxnSpPr>
        <p:spPr>
          <a:xfrm>
            <a:off x="3675256" y="3597275"/>
            <a:ext cx="439544"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3903856" y="4147066"/>
            <a:ext cx="668144" cy="970002"/>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4724400" y="2139823"/>
            <a:ext cx="647700" cy="847852"/>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9" idx="3"/>
            <a:endCxn id="18" idx="1"/>
          </p:cNvCxnSpPr>
          <p:nvPr/>
        </p:nvCxnSpPr>
        <p:spPr>
          <a:xfrm>
            <a:off x="5181600" y="3597275"/>
            <a:ext cx="381000" cy="22614"/>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4724400" y="4191000"/>
            <a:ext cx="647700" cy="926068"/>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6647056" y="2123198"/>
            <a:ext cx="515744"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6705600" y="3597275"/>
            <a:ext cx="515744"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6705600" y="5105400"/>
            <a:ext cx="515744"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77" name="Curved Up Arrow 3076"/>
          <p:cNvSpPr/>
          <p:nvPr/>
        </p:nvSpPr>
        <p:spPr>
          <a:xfrm flipH="1">
            <a:off x="3118624" y="5819259"/>
            <a:ext cx="4715616" cy="56566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4" name="Straight Arrow Connector 73"/>
          <p:cNvCxnSpPr/>
          <p:nvPr/>
        </p:nvCxnSpPr>
        <p:spPr>
          <a:xfrm flipV="1">
            <a:off x="1981200" y="2368423"/>
            <a:ext cx="647700" cy="847852"/>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V="1">
            <a:off x="1981200" y="3613149"/>
            <a:ext cx="647700" cy="1"/>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1981200" y="3974068"/>
            <a:ext cx="647700" cy="1131332"/>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84" name="TextBox 3083"/>
          <p:cNvSpPr txBox="1"/>
          <p:nvPr/>
        </p:nvSpPr>
        <p:spPr>
          <a:xfrm>
            <a:off x="4237928" y="6019800"/>
            <a:ext cx="2486899" cy="369332"/>
          </a:xfrm>
          <a:prstGeom prst="rect">
            <a:avLst/>
          </a:prstGeom>
          <a:noFill/>
        </p:spPr>
        <p:txBody>
          <a:bodyPr wrap="none" rtlCol="0">
            <a:spAutoFit/>
          </a:bodyPr>
          <a:lstStyle/>
          <a:p>
            <a:r>
              <a:rPr lang="en-US" smtClean="0"/>
              <a:t>Remove Outliers from T</a:t>
            </a:r>
            <a:r>
              <a:rPr lang="en-US" i="0" baseline="-25000" smtClean="0">
                <a:latin typeface="+mj-lt"/>
              </a:rPr>
              <a:t>i</a:t>
            </a:r>
            <a:endParaRPr lang="en-US" baseline="-25000"/>
          </a:p>
        </p:txBody>
      </p:sp>
      <p:sp>
        <p:nvSpPr>
          <p:cNvPr id="3" name="Rectangle 2"/>
          <p:cNvSpPr/>
          <p:nvPr/>
        </p:nvSpPr>
        <p:spPr>
          <a:xfrm>
            <a:off x="3927088" y="1350447"/>
            <a:ext cx="2702312" cy="4560887"/>
          </a:xfrm>
          <a:prstGeom prst="rect">
            <a:avLst/>
          </a:prstGeom>
          <a:solidFill>
            <a:schemeClr val="accent6">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927088" y="990600"/>
            <a:ext cx="2702312" cy="35984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smtClean="0">
                <a:solidFill>
                  <a:srgbClr val="FF0000"/>
                </a:solidFill>
              </a:rPr>
              <a:t>Pattern Discovery</a:t>
            </a:r>
            <a:endParaRPr lang="en-US" sz="2200" b="1">
              <a:solidFill>
                <a:srgbClr val="FF0000"/>
              </a:solidFill>
            </a:endParaRPr>
          </a:p>
        </p:txBody>
      </p:sp>
      <p:sp>
        <p:nvSpPr>
          <p:cNvPr id="46" name="Rectangle 45"/>
          <p:cNvSpPr/>
          <p:nvPr/>
        </p:nvSpPr>
        <p:spPr>
          <a:xfrm>
            <a:off x="6886087" y="1371600"/>
            <a:ext cx="2092712" cy="4560887"/>
          </a:xfrm>
          <a:prstGeom prst="rect">
            <a:avLst/>
          </a:prstGeom>
          <a:solidFill>
            <a:schemeClr val="accent6">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873286" y="990600"/>
            <a:ext cx="2118314" cy="35984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200" b="1" smtClean="0">
                <a:solidFill>
                  <a:srgbClr val="FF0000"/>
                </a:solidFill>
              </a:rPr>
              <a:t>Outlier Detection</a:t>
            </a:r>
            <a:endParaRPr lang="en-US" sz="2200" b="1">
              <a:solidFill>
                <a:srgbClr val="FF0000"/>
              </a:solidFill>
            </a:endParaRPr>
          </a:p>
        </p:txBody>
      </p:sp>
      <p:sp>
        <p:nvSpPr>
          <p:cNvPr id="14" name="Footer Placeholder 13"/>
          <p:cNvSpPr>
            <a:spLocks noGrp="1"/>
          </p:cNvSpPr>
          <p:nvPr>
            <p:ph type="ftr" sz="quarter" idx="3"/>
          </p:nvPr>
        </p:nvSpPr>
        <p:spPr>
          <a:xfrm>
            <a:off x="838200" y="6356350"/>
            <a:ext cx="7696200" cy="365125"/>
          </a:xfrm>
        </p:spPr>
        <p:txBody>
          <a:bodyPr/>
          <a:lstStyle/>
          <a:p>
            <a:r>
              <a:rPr lang="en-US" smtClean="0"/>
              <a:t>gmanish@microsoft.com, jing@buffalo.edu, charu@us.ibm.com, hanj@cs.uiuc.edu</a:t>
            </a:r>
            <a:endParaRPr lang="en-US" dirty="0"/>
          </a:p>
        </p:txBody>
      </p:sp>
      <p:sp>
        <p:nvSpPr>
          <p:cNvPr id="16" name="Slide Number Placeholder 15"/>
          <p:cNvSpPr>
            <a:spLocks noGrp="1"/>
          </p:cNvSpPr>
          <p:nvPr>
            <p:ph type="sldNum" sz="quarter" idx="12"/>
          </p:nvPr>
        </p:nvSpPr>
        <p:spPr>
          <a:xfrm>
            <a:off x="6553200" y="6356350"/>
            <a:ext cx="2133600" cy="365125"/>
          </a:xfrm>
        </p:spPr>
        <p:txBody>
          <a:bodyPr/>
          <a:lstStyle/>
          <a:p>
            <a:fld id="{8D4A95AB-7B14-4CE2-8EF6-8DDF97F0F3DA}" type="slidenum">
              <a:rPr lang="en-US" smtClean="0"/>
              <a:pPr/>
              <a:t>62</a:t>
            </a:fld>
            <a:endParaRPr lang="en-US"/>
          </a:p>
        </p:txBody>
      </p:sp>
    </p:spTree>
    <p:extLst>
      <p:ext uri="{BB962C8B-B14F-4D97-AF65-F5344CB8AC3E}">
        <p14:creationId xmlns:p14="http://schemas.microsoft.com/office/powerpoint/2010/main" val="213185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08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3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4"/>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58"/>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60"/>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6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077"/>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084"/>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0"/>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7"/>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13" grpId="0"/>
      <p:bldP spid="15" grpId="0" animBg="1"/>
      <p:bldP spid="17" grpId="0" animBg="1"/>
      <p:bldP spid="18" grpId="0" animBg="1"/>
      <p:bldP spid="19" grpId="0" animBg="1"/>
      <p:bldP spid="20" grpId="0" animBg="1"/>
      <p:bldP spid="21" grpId="0" animBg="1"/>
      <p:bldP spid="22" grpId="0"/>
      <p:bldP spid="23" grpId="0"/>
      <p:bldP spid="24" grpId="0"/>
      <p:bldP spid="25" grpId="0"/>
      <p:bldP spid="26" grpId="0"/>
      <p:bldP spid="27" grpId="0"/>
      <p:bldP spid="29" grpId="0"/>
      <p:bldP spid="32" grpId="0"/>
      <p:bldP spid="34" grpId="0"/>
      <p:bldP spid="3077" grpId="0" animBg="1"/>
      <p:bldP spid="3084" grpId="0"/>
      <p:bldP spid="3" grpId="0" animBg="1"/>
      <p:bldP spid="10" grpId="0" animBg="1"/>
      <p:bldP spid="46" grpId="0" animBg="1"/>
      <p:bldP spid="4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smtClean="0"/>
              <a:t>Discovery of Distribution Patterns</a:t>
            </a:r>
            <a:endParaRPr lang="en-US" sz="4000"/>
          </a:p>
        </p:txBody>
      </p:sp>
      <p:sp>
        <p:nvSpPr>
          <p:cNvPr id="3" name="Content Placeholder 2"/>
          <p:cNvSpPr>
            <a:spLocks noGrp="1"/>
          </p:cNvSpPr>
          <p:nvPr>
            <p:ph idx="13"/>
          </p:nvPr>
        </p:nvSpPr>
        <p:spPr/>
        <p:txBody>
          <a:bodyPr>
            <a:normAutofit fontScale="92500" lnSpcReduction="10000"/>
          </a:bodyPr>
          <a:lstStyle/>
          <a:p>
            <a:r>
              <a:rPr lang="en-US" dirty="0" smtClean="0"/>
              <a:t>Each of the </a:t>
            </a:r>
            <a:r>
              <a:rPr lang="en-US" dirty="0" smtClean="0"/>
              <a:t>membership </a:t>
            </a:r>
            <a:r>
              <a:rPr lang="en-US" dirty="0" smtClean="0"/>
              <a:t>matrices can be clustered individually</a:t>
            </a:r>
          </a:p>
          <a:p>
            <a:r>
              <a:rPr lang="en-US" dirty="0" smtClean="0"/>
              <a:t>But the membership matrices </a:t>
            </a:r>
          </a:p>
          <a:p>
            <a:pPr lvl="1"/>
            <a:r>
              <a:rPr lang="en-US" dirty="0" smtClean="0"/>
              <a:t>Are defined for </a:t>
            </a:r>
            <a:r>
              <a:rPr lang="en-US" dirty="0" smtClean="0">
                <a:solidFill>
                  <a:srgbClr val="00B050"/>
                </a:solidFill>
              </a:rPr>
              <a:t>objects that are connected to each other</a:t>
            </a:r>
          </a:p>
          <a:p>
            <a:pPr lvl="1"/>
            <a:r>
              <a:rPr lang="en-US" dirty="0" smtClean="0"/>
              <a:t>Represent objects in </a:t>
            </a:r>
            <a:r>
              <a:rPr lang="en-US" dirty="0" smtClean="0">
                <a:solidFill>
                  <a:srgbClr val="00B050"/>
                </a:solidFill>
              </a:rPr>
              <a:t>the same space of C dimensions</a:t>
            </a:r>
          </a:p>
          <a:p>
            <a:r>
              <a:rPr lang="en-US" dirty="0" smtClean="0">
                <a:solidFill>
                  <a:srgbClr val="00B0F0"/>
                </a:solidFill>
              </a:rPr>
              <a:t>Hidden structures across types should be consistent </a:t>
            </a:r>
            <a:r>
              <a:rPr lang="en-US" dirty="0" smtClean="0"/>
              <a:t>with each other</a:t>
            </a:r>
          </a:p>
          <a:p>
            <a:r>
              <a:rPr lang="en-US" dirty="0" smtClean="0"/>
              <a:t>Divergence between any two </a:t>
            </a:r>
            <a:r>
              <a:rPr lang="en-US" dirty="0" err="1" smtClean="0"/>
              <a:t>clusterings</a:t>
            </a:r>
            <a:r>
              <a:rPr lang="en-US" dirty="0" smtClean="0"/>
              <a:t> should be small</a:t>
            </a:r>
          </a:p>
        </p:txBody>
      </p:sp>
      <p:sp>
        <p:nvSpPr>
          <p:cNvPr id="5" name="Footer Placeholder 4"/>
          <p:cNvSpPr>
            <a:spLocks noGrp="1"/>
          </p:cNvSpPr>
          <p:nvPr>
            <p:ph type="ftr" sz="quarter" idx="3"/>
          </p:nvPr>
        </p:nvSpPr>
        <p:spPr/>
        <p:txBody>
          <a:bodyPr/>
          <a:lstStyle/>
          <a:p>
            <a:r>
              <a:rPr lang="en-US" smtClean="0"/>
              <a:t>gmanish@microsoft.com, jing@buffalo.edu, charu@us.ibm.com, hanj@cs.uiuc.edu</a:t>
            </a:r>
            <a:endParaRPr lang="en-US" dirty="0"/>
          </a:p>
        </p:txBody>
      </p:sp>
      <p:sp>
        <p:nvSpPr>
          <p:cNvPr id="6" name="Slide Number Placeholder 5"/>
          <p:cNvSpPr>
            <a:spLocks noGrp="1"/>
          </p:cNvSpPr>
          <p:nvPr>
            <p:ph type="sldNum" sz="quarter" idx="12"/>
          </p:nvPr>
        </p:nvSpPr>
        <p:spPr/>
        <p:txBody>
          <a:bodyPr/>
          <a:lstStyle/>
          <a:p>
            <a:fld id="{8D4A95AB-7B14-4CE2-8EF6-8DDF97F0F3DA}" type="slidenum">
              <a:rPr lang="en-US" smtClean="0"/>
              <a:pPr/>
              <a:t>63</a:t>
            </a:fld>
            <a:endParaRPr lang="en-US"/>
          </a:p>
        </p:txBody>
      </p:sp>
    </p:spTree>
    <p:extLst>
      <p:ext uri="{BB962C8B-B14F-4D97-AF65-F5344CB8AC3E}">
        <p14:creationId xmlns:p14="http://schemas.microsoft.com/office/powerpoint/2010/main" val="753302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Optimization </a:t>
            </a:r>
            <a:r>
              <a:rPr lang="en-US" dirty="0" smtClean="0"/>
              <a:t>and </a:t>
            </a:r>
            <a:r>
              <a:rPr lang="en-US" dirty="0" smtClean="0"/>
              <a:t>Iterative Update Rules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3"/>
              </p:nvPr>
            </p:nvSpPr>
            <p:spPr>
              <a:xfrm>
                <a:off x="457200" y="1371602"/>
                <a:ext cx="8229600" cy="2057398"/>
              </a:xfrm>
            </p:spPr>
            <p:txBody>
              <a:bodyPr>
                <a:normAutofit fontScale="70000" lnSpcReduction="20000"/>
              </a:bodyPr>
              <a:lstStyle/>
              <a:p>
                <a:pPr marL="342900" lvl="1" indent="-342900">
                  <a:buFont typeface="Arial" pitchFamily="34" charset="0"/>
                  <a:buChar char="•"/>
                </a:pPr>
                <a14:m>
                  <m:oMath xmlns:m="http://schemas.openxmlformats.org/officeDocument/2006/math">
                    <m:func>
                      <m:funcPr>
                        <m:ctrlPr>
                          <a:rPr lang="en-US" i="1" smtClean="0">
                            <a:solidFill>
                              <a:srgbClr val="00B0F0"/>
                            </a:solidFill>
                            <a:latin typeface="Cambria Math" panose="02040503050406030204" pitchFamily="18" charset="0"/>
                          </a:rPr>
                        </m:ctrlPr>
                      </m:funcPr>
                      <m:fName>
                        <m:eqArr>
                          <m:eqArrPr>
                            <m:ctrlPr>
                              <a:rPr lang="en-US" i="1">
                                <a:solidFill>
                                  <a:srgbClr val="00B0F0"/>
                                </a:solidFill>
                                <a:latin typeface="Cambria Math" panose="02040503050406030204" pitchFamily="18" charset="0"/>
                              </a:rPr>
                            </m:ctrlPr>
                          </m:eqArrPr>
                          <m:e>
                            <m:r>
                              <m:rPr>
                                <m:sty m:val="p"/>
                              </m:rPr>
                              <a:rPr lang="en-US">
                                <a:solidFill>
                                  <a:srgbClr val="00B0F0"/>
                                </a:solidFill>
                                <a:latin typeface="Cambria Math"/>
                              </a:rPr>
                              <m:t>min</m:t>
                            </m:r>
                          </m:e>
                          <m:e>
                            <m:r>
                              <a:rPr lang="en-US" i="1">
                                <a:solidFill>
                                  <a:srgbClr val="00B0F0"/>
                                </a:solidFill>
                                <a:latin typeface="Cambria Math"/>
                              </a:rPr>
                              <m:t>𝑊</m:t>
                            </m:r>
                            <m:r>
                              <a:rPr lang="en-US" i="1">
                                <a:solidFill>
                                  <a:srgbClr val="00B0F0"/>
                                </a:solidFill>
                                <a:latin typeface="Cambria Math"/>
                              </a:rPr>
                              <m:t>,</m:t>
                            </m:r>
                            <m:r>
                              <a:rPr lang="en-US" i="1">
                                <a:solidFill>
                                  <a:srgbClr val="00B0F0"/>
                                </a:solidFill>
                                <a:latin typeface="Cambria Math"/>
                              </a:rPr>
                              <m:t>𝐻</m:t>
                            </m:r>
                          </m:e>
                        </m:eqArr>
                      </m:fName>
                      <m:e>
                        <m:sSup>
                          <m:sSupPr>
                            <m:ctrlPr>
                              <a:rPr lang="en-US" b="0" i="1" smtClean="0">
                                <a:solidFill>
                                  <a:srgbClr val="00B0F0"/>
                                </a:solidFill>
                                <a:latin typeface="Cambria Math" panose="02040503050406030204" pitchFamily="18" charset="0"/>
                              </a:rPr>
                            </m:ctrlPr>
                          </m:sSupPr>
                          <m:e>
                            <m:nary>
                              <m:naryPr>
                                <m:chr m:val="∑"/>
                                <m:ctrlPr>
                                  <a:rPr lang="en-US" b="0" i="1" smtClean="0">
                                    <a:solidFill>
                                      <a:srgbClr val="00B0F0"/>
                                    </a:solidFill>
                                    <a:latin typeface="Cambria Math" panose="02040503050406030204" pitchFamily="18" charset="0"/>
                                  </a:rPr>
                                </m:ctrlPr>
                              </m:naryPr>
                              <m:sub>
                                <m:r>
                                  <m:rPr>
                                    <m:brk m:alnAt="23"/>
                                  </m:rPr>
                                  <a:rPr lang="en-US" b="0" i="1" smtClean="0">
                                    <a:solidFill>
                                      <a:srgbClr val="00B0F0"/>
                                    </a:solidFill>
                                    <a:latin typeface="Cambria Math"/>
                                  </a:rPr>
                                  <m:t>𝑘</m:t>
                                </m:r>
                                <m:r>
                                  <a:rPr lang="en-US" b="0" i="1" smtClean="0">
                                    <a:solidFill>
                                      <a:srgbClr val="00B0F0"/>
                                    </a:solidFill>
                                    <a:latin typeface="Cambria Math"/>
                                  </a:rPr>
                                  <m:t>=1</m:t>
                                </m:r>
                              </m:sub>
                              <m:sup>
                                <m:r>
                                  <a:rPr lang="en-US" b="0" i="1" smtClean="0">
                                    <a:solidFill>
                                      <a:srgbClr val="00B0F0"/>
                                    </a:solidFill>
                                    <a:latin typeface="Cambria Math"/>
                                  </a:rPr>
                                  <m:t>𝐾</m:t>
                                </m:r>
                              </m:sup>
                              <m:e>
                                <m:d>
                                  <m:dPr>
                                    <m:begChr m:val="{"/>
                                    <m:endChr m:val="}"/>
                                    <m:ctrlPr>
                                      <a:rPr lang="en-US" b="0" i="1" smtClean="0">
                                        <a:solidFill>
                                          <a:srgbClr val="00B0F0"/>
                                        </a:solidFill>
                                        <a:latin typeface="Cambria Math" panose="02040503050406030204" pitchFamily="18" charset="0"/>
                                      </a:rPr>
                                    </m:ctrlPr>
                                  </m:dPr>
                                  <m:e>
                                    <m:sSup>
                                      <m:sSupPr>
                                        <m:ctrlPr>
                                          <a:rPr lang="en-US" b="0" i="1" smtClean="0">
                                            <a:solidFill>
                                              <a:srgbClr val="00B0F0"/>
                                            </a:solidFill>
                                            <a:latin typeface="Cambria Math" panose="02040503050406030204" pitchFamily="18" charset="0"/>
                                          </a:rPr>
                                        </m:ctrlPr>
                                      </m:sSupPr>
                                      <m:e>
                                        <m:d>
                                          <m:dPr>
                                            <m:begChr m:val="‖"/>
                                            <m:endChr m:val="‖"/>
                                            <m:ctrlPr>
                                              <a:rPr lang="en-US" i="1">
                                                <a:solidFill>
                                                  <a:srgbClr val="00B0F0"/>
                                                </a:solidFill>
                                                <a:latin typeface="Cambria Math" panose="02040503050406030204" pitchFamily="18" charset="0"/>
                                              </a:rPr>
                                            </m:ctrlPr>
                                          </m:dPr>
                                          <m:e>
                                            <m:sSub>
                                              <m:sSubPr>
                                                <m:ctrlPr>
                                                  <a:rPr lang="en-US" b="0" i="1" smtClean="0">
                                                    <a:solidFill>
                                                      <a:srgbClr val="00B0F0"/>
                                                    </a:solidFill>
                                                    <a:latin typeface="Cambria Math" panose="02040503050406030204" pitchFamily="18" charset="0"/>
                                                  </a:rPr>
                                                </m:ctrlPr>
                                              </m:sSubPr>
                                              <m:e>
                                                <m:r>
                                                  <a:rPr lang="en-US" i="1">
                                                    <a:solidFill>
                                                      <a:srgbClr val="00B0F0"/>
                                                    </a:solidFill>
                                                    <a:latin typeface="Cambria Math"/>
                                                  </a:rPr>
                                                  <m:t>𝑇</m:t>
                                                </m:r>
                                              </m:e>
                                              <m:sub>
                                                <m:r>
                                                  <a:rPr lang="en-US" b="0" i="1" smtClean="0">
                                                    <a:solidFill>
                                                      <a:srgbClr val="00B0F0"/>
                                                    </a:solidFill>
                                                    <a:latin typeface="Cambria Math"/>
                                                  </a:rPr>
                                                  <m:t>𝑘</m:t>
                                                </m:r>
                                              </m:sub>
                                            </m:sSub>
                                            <m:r>
                                              <a:rPr lang="en-US" i="1">
                                                <a:solidFill>
                                                  <a:srgbClr val="00B0F0"/>
                                                </a:solidFill>
                                                <a:latin typeface="Cambria Math"/>
                                              </a:rPr>
                                              <m:t>−</m:t>
                                            </m:r>
                                            <m:sSub>
                                              <m:sSubPr>
                                                <m:ctrlPr>
                                                  <a:rPr lang="en-US" b="0" i="1" smtClean="0">
                                                    <a:solidFill>
                                                      <a:srgbClr val="00B0F0"/>
                                                    </a:solidFill>
                                                    <a:latin typeface="Cambria Math" panose="02040503050406030204" pitchFamily="18" charset="0"/>
                                                  </a:rPr>
                                                </m:ctrlPr>
                                              </m:sSubPr>
                                              <m:e>
                                                <m:r>
                                                  <a:rPr lang="en-US" i="1">
                                                    <a:solidFill>
                                                      <a:srgbClr val="00B0F0"/>
                                                    </a:solidFill>
                                                    <a:latin typeface="Cambria Math"/>
                                                  </a:rPr>
                                                  <m:t>𝑊</m:t>
                                                </m:r>
                                              </m:e>
                                              <m:sub>
                                                <m:r>
                                                  <a:rPr lang="en-US" b="0" i="1" smtClean="0">
                                                    <a:solidFill>
                                                      <a:srgbClr val="00B0F0"/>
                                                    </a:solidFill>
                                                    <a:latin typeface="Cambria Math"/>
                                                  </a:rPr>
                                                  <m:t>𝑘</m:t>
                                                </m:r>
                                              </m:sub>
                                            </m:sSub>
                                            <m:sSub>
                                              <m:sSubPr>
                                                <m:ctrlPr>
                                                  <a:rPr lang="en-US" b="0" i="1" smtClean="0">
                                                    <a:solidFill>
                                                      <a:srgbClr val="00B0F0"/>
                                                    </a:solidFill>
                                                    <a:latin typeface="Cambria Math" panose="02040503050406030204" pitchFamily="18" charset="0"/>
                                                  </a:rPr>
                                                </m:ctrlPr>
                                              </m:sSubPr>
                                              <m:e>
                                                <m:r>
                                                  <a:rPr lang="en-US" i="1">
                                                    <a:solidFill>
                                                      <a:srgbClr val="00B0F0"/>
                                                    </a:solidFill>
                                                    <a:latin typeface="Cambria Math"/>
                                                  </a:rPr>
                                                  <m:t>𝐻</m:t>
                                                </m:r>
                                              </m:e>
                                              <m:sub>
                                                <m:r>
                                                  <a:rPr lang="en-US" b="0" i="1" smtClean="0">
                                                    <a:solidFill>
                                                      <a:srgbClr val="00B0F0"/>
                                                    </a:solidFill>
                                                    <a:latin typeface="Cambria Math"/>
                                                  </a:rPr>
                                                  <m:t>𝑘</m:t>
                                                </m:r>
                                              </m:sub>
                                            </m:sSub>
                                          </m:e>
                                        </m:d>
                                      </m:e>
                                      <m:sup>
                                        <m:r>
                                          <a:rPr lang="en-US" b="0" i="1" smtClean="0">
                                            <a:solidFill>
                                              <a:srgbClr val="00B0F0"/>
                                            </a:solidFill>
                                            <a:latin typeface="Cambria Math"/>
                                          </a:rPr>
                                          <m:t>2</m:t>
                                        </m:r>
                                      </m:sup>
                                    </m:sSup>
                                  </m:e>
                                </m:d>
                              </m:e>
                            </m:nary>
                            <m:r>
                              <a:rPr lang="en-US" b="0" i="1" smtClean="0">
                                <a:solidFill>
                                  <a:srgbClr val="00B0F0"/>
                                </a:solidFill>
                                <a:latin typeface="Cambria Math"/>
                              </a:rPr>
                              <m:t>+</m:t>
                            </m:r>
                            <m:r>
                              <a:rPr lang="en-US" b="0" i="1" smtClean="0">
                                <a:solidFill>
                                  <a:srgbClr val="00B0F0"/>
                                </a:solidFill>
                                <a:latin typeface="Cambria Math"/>
                              </a:rPr>
                              <m:t>𝛼</m:t>
                            </m:r>
                            <m:nary>
                              <m:naryPr>
                                <m:chr m:val="∑"/>
                                <m:ctrlPr>
                                  <a:rPr lang="en-US" b="0" i="1" smtClean="0">
                                    <a:solidFill>
                                      <a:srgbClr val="00B0F0"/>
                                    </a:solidFill>
                                    <a:latin typeface="Cambria Math" panose="02040503050406030204" pitchFamily="18" charset="0"/>
                                  </a:rPr>
                                </m:ctrlPr>
                              </m:naryPr>
                              <m:sub>
                                <m:eqArr>
                                  <m:eqArrPr>
                                    <m:ctrlPr>
                                      <a:rPr lang="en-US" b="0" i="1" smtClean="0">
                                        <a:solidFill>
                                          <a:srgbClr val="00B0F0"/>
                                        </a:solidFill>
                                        <a:latin typeface="Cambria Math" panose="02040503050406030204" pitchFamily="18" charset="0"/>
                                      </a:rPr>
                                    </m:ctrlPr>
                                  </m:eqArrPr>
                                  <m:e>
                                    <m:r>
                                      <m:rPr>
                                        <m:brk m:alnAt="23"/>
                                      </m:rPr>
                                      <a:rPr lang="en-US" b="0" i="1" smtClean="0">
                                        <a:solidFill>
                                          <a:srgbClr val="00B0F0"/>
                                        </a:solidFill>
                                        <a:latin typeface="Cambria Math"/>
                                      </a:rPr>
                                      <m:t>𝑘</m:t>
                                    </m:r>
                                    <m:r>
                                      <a:rPr lang="en-US" b="0" i="1" smtClean="0">
                                        <a:solidFill>
                                          <a:srgbClr val="00B0F0"/>
                                        </a:solidFill>
                                        <a:latin typeface="Cambria Math"/>
                                      </a:rPr>
                                      <m:t>=1</m:t>
                                    </m:r>
                                  </m:e>
                                  <m:e>
                                    <m:r>
                                      <a:rPr lang="en-US" b="0" i="1" smtClean="0">
                                        <a:solidFill>
                                          <a:srgbClr val="00B0F0"/>
                                        </a:solidFill>
                                        <a:latin typeface="Cambria Math"/>
                                      </a:rPr>
                                      <m:t>𝑙</m:t>
                                    </m:r>
                                    <m:r>
                                      <a:rPr lang="en-US" b="0" i="1" smtClean="0">
                                        <a:solidFill>
                                          <a:srgbClr val="00B0F0"/>
                                        </a:solidFill>
                                        <a:latin typeface="Cambria Math"/>
                                      </a:rPr>
                                      <m:t>=1</m:t>
                                    </m:r>
                                  </m:e>
                                  <m:e>
                                    <m:r>
                                      <a:rPr lang="en-US" b="0" i="1" smtClean="0">
                                        <a:solidFill>
                                          <a:srgbClr val="00B0F0"/>
                                        </a:solidFill>
                                        <a:latin typeface="Cambria Math"/>
                                      </a:rPr>
                                      <m:t>𝑘</m:t>
                                    </m:r>
                                    <m:r>
                                      <a:rPr lang="en-US" b="0" i="1" smtClean="0">
                                        <a:solidFill>
                                          <a:srgbClr val="00B0F0"/>
                                        </a:solidFill>
                                        <a:latin typeface="Cambria Math"/>
                                      </a:rPr>
                                      <m:t>&lt;</m:t>
                                    </m:r>
                                    <m:r>
                                      <a:rPr lang="en-US" b="0" i="1" smtClean="0">
                                        <a:solidFill>
                                          <a:srgbClr val="00B0F0"/>
                                        </a:solidFill>
                                        <a:latin typeface="Cambria Math"/>
                                      </a:rPr>
                                      <m:t>𝑙</m:t>
                                    </m:r>
                                  </m:e>
                                </m:eqArr>
                              </m:sub>
                              <m:sup>
                                <m:r>
                                  <a:rPr lang="en-US" b="0" i="1" smtClean="0">
                                    <a:solidFill>
                                      <a:srgbClr val="00B0F0"/>
                                    </a:solidFill>
                                    <a:latin typeface="Cambria Math"/>
                                  </a:rPr>
                                  <m:t>𝐾</m:t>
                                </m:r>
                              </m:sup>
                              <m:e>
                                <m:d>
                                  <m:dPr>
                                    <m:begChr m:val="{"/>
                                    <m:endChr m:val="}"/>
                                    <m:ctrlPr>
                                      <a:rPr lang="en-US" b="0" i="1" smtClean="0">
                                        <a:solidFill>
                                          <a:srgbClr val="00B0F0"/>
                                        </a:solidFill>
                                        <a:latin typeface="Cambria Math" panose="02040503050406030204" pitchFamily="18" charset="0"/>
                                      </a:rPr>
                                    </m:ctrlPr>
                                  </m:dPr>
                                  <m:e>
                                    <m:sSup>
                                      <m:sSupPr>
                                        <m:ctrlPr>
                                          <a:rPr lang="en-US" b="0" i="1" smtClean="0">
                                            <a:solidFill>
                                              <a:srgbClr val="00B0F0"/>
                                            </a:solidFill>
                                            <a:latin typeface="Cambria Math" panose="02040503050406030204" pitchFamily="18" charset="0"/>
                                          </a:rPr>
                                        </m:ctrlPr>
                                      </m:sSupPr>
                                      <m:e>
                                        <m:d>
                                          <m:dPr>
                                            <m:begChr m:val="‖"/>
                                            <m:endChr m:val="‖"/>
                                            <m:ctrlPr>
                                              <a:rPr lang="en-US" b="0" i="1" smtClean="0">
                                                <a:solidFill>
                                                  <a:srgbClr val="00B0F0"/>
                                                </a:solidFill>
                                                <a:latin typeface="Cambria Math" panose="02040503050406030204" pitchFamily="18" charset="0"/>
                                              </a:rPr>
                                            </m:ctrlPr>
                                          </m:dPr>
                                          <m:e>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𝐻</m:t>
                                                </m:r>
                                              </m:e>
                                              <m:sub>
                                                <m:r>
                                                  <a:rPr lang="en-US" b="0" i="1" smtClean="0">
                                                    <a:solidFill>
                                                      <a:srgbClr val="00B0F0"/>
                                                    </a:solidFill>
                                                    <a:latin typeface="Cambria Math"/>
                                                  </a:rPr>
                                                  <m:t>𝑘</m:t>
                                                </m:r>
                                              </m:sub>
                                            </m:sSub>
                                            <m:r>
                                              <a:rPr lang="en-US" b="0" i="1" smtClean="0">
                                                <a:solidFill>
                                                  <a:srgbClr val="00B0F0"/>
                                                </a:solidFill>
                                                <a:latin typeface="Cambria Math"/>
                                              </a:rPr>
                                              <m:t>−</m:t>
                                            </m:r>
                                            <m:sSub>
                                              <m:sSubPr>
                                                <m:ctrlPr>
                                                  <a:rPr lang="en-US" b="0" i="1" smtClean="0">
                                                    <a:solidFill>
                                                      <a:srgbClr val="00B0F0"/>
                                                    </a:solidFill>
                                                    <a:latin typeface="Cambria Math" panose="02040503050406030204" pitchFamily="18" charset="0"/>
                                                  </a:rPr>
                                                </m:ctrlPr>
                                              </m:sSubPr>
                                              <m:e>
                                                <m:r>
                                                  <a:rPr lang="en-US" b="0" i="1" smtClean="0">
                                                    <a:solidFill>
                                                      <a:srgbClr val="00B0F0"/>
                                                    </a:solidFill>
                                                    <a:latin typeface="Cambria Math"/>
                                                  </a:rPr>
                                                  <m:t>𝐻</m:t>
                                                </m:r>
                                              </m:e>
                                              <m:sub>
                                                <m:r>
                                                  <a:rPr lang="en-US" b="0" i="1" smtClean="0">
                                                    <a:solidFill>
                                                      <a:srgbClr val="00B0F0"/>
                                                    </a:solidFill>
                                                    <a:latin typeface="Cambria Math"/>
                                                  </a:rPr>
                                                  <m:t>𝑙</m:t>
                                                </m:r>
                                              </m:sub>
                                            </m:sSub>
                                          </m:e>
                                        </m:d>
                                      </m:e>
                                      <m:sup>
                                        <m:r>
                                          <a:rPr lang="en-US" b="0" i="1" smtClean="0">
                                            <a:solidFill>
                                              <a:srgbClr val="00B0F0"/>
                                            </a:solidFill>
                                            <a:latin typeface="Cambria Math"/>
                                          </a:rPr>
                                          <m:t>2</m:t>
                                        </m:r>
                                      </m:sup>
                                    </m:sSup>
                                  </m:e>
                                </m:d>
                              </m:e>
                            </m:nary>
                          </m:e>
                          <m:sup/>
                        </m:sSup>
                      </m:e>
                    </m:func>
                    <m:r>
                      <a:rPr lang="en-US" i="1">
                        <a:latin typeface="Cambria Math"/>
                      </a:rPr>
                      <m:t> </m:t>
                    </m:r>
                  </m:oMath>
                </a14:m>
                <a:endParaRPr lang="en-US" dirty="0"/>
              </a:p>
              <a:p>
                <a:pPr marL="0" indent="0">
                  <a:buNone/>
                </a:pPr>
                <a:r>
                  <a:rPr lang="en-US" dirty="0" smtClean="0"/>
                  <a:t>      subject to the constraints</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𝑊</m:t>
                        </m:r>
                      </m:e>
                      <m:sub>
                        <m:r>
                          <a:rPr lang="en-US" b="0" i="1" smtClean="0">
                            <a:latin typeface="Cambria Math"/>
                          </a:rPr>
                          <m:t>𝑘</m:t>
                        </m:r>
                      </m:sub>
                    </m:sSub>
                    <m:r>
                      <a:rPr lang="en-US" b="0" i="1" smtClean="0">
                        <a:latin typeface="Cambria Math"/>
                      </a:rPr>
                      <m:t>≥0    ∀</m:t>
                    </m:r>
                    <m:r>
                      <a:rPr lang="en-US" b="0" i="1" smtClean="0">
                        <a:latin typeface="Cambria Math"/>
                      </a:rPr>
                      <m:t>𝑘</m:t>
                    </m:r>
                    <m:r>
                      <a:rPr lang="en-US" b="0" i="1" smtClean="0">
                        <a:latin typeface="Cambria Math"/>
                      </a:rPr>
                      <m:t>=1,2,…</m:t>
                    </m:r>
                    <m:r>
                      <a:rPr lang="en-US" b="0" i="1" smtClean="0">
                        <a:latin typeface="Cambria Math"/>
                      </a:rPr>
                      <m:t>𝐾</m:t>
                    </m:r>
                  </m:oMath>
                </a14:m>
                <a:endParaRPr lang="en-US" b="0" dirty="0" smtClean="0"/>
              </a:p>
              <a:p>
                <a14:m>
                  <m:oMath xmlns:m="http://schemas.openxmlformats.org/officeDocument/2006/math">
                    <m:sSub>
                      <m:sSubPr>
                        <m:ctrlPr>
                          <a:rPr lang="en-US" i="1">
                            <a:latin typeface="Cambria Math" panose="02040503050406030204" pitchFamily="18" charset="0"/>
                          </a:rPr>
                        </m:ctrlPr>
                      </m:sSubPr>
                      <m:e>
                        <m:r>
                          <a:rPr lang="en-US" b="0" i="1" smtClean="0">
                            <a:latin typeface="Cambria Math"/>
                          </a:rPr>
                          <m:t>𝐻</m:t>
                        </m:r>
                      </m:e>
                      <m:sub>
                        <m:r>
                          <a:rPr lang="en-US" i="1">
                            <a:latin typeface="Cambria Math"/>
                          </a:rPr>
                          <m:t>𝑘</m:t>
                        </m:r>
                      </m:sub>
                    </m:sSub>
                    <m:r>
                      <a:rPr lang="en-US" i="1">
                        <a:latin typeface="Cambria Math"/>
                      </a:rPr>
                      <m:t>≥0    ∀</m:t>
                    </m:r>
                    <m:r>
                      <a:rPr lang="en-US" i="1">
                        <a:latin typeface="Cambria Math"/>
                      </a:rPr>
                      <m:t>𝑘</m:t>
                    </m:r>
                    <m:r>
                      <a:rPr lang="en-US" i="1">
                        <a:latin typeface="Cambria Math"/>
                      </a:rPr>
                      <m:t>=1,2,…</m:t>
                    </m:r>
                    <m:r>
                      <a:rPr lang="en-US" i="1">
                        <a:latin typeface="Cambria Math"/>
                      </a:rPr>
                      <m:t>𝐾</m:t>
                    </m:r>
                  </m:oMath>
                </a14:m>
                <a:endParaRPr lang="en-US" dirty="0" smtClean="0"/>
              </a:p>
              <a:p>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3"/>
              </p:nvPr>
            </p:nvSpPr>
            <p:spPr>
              <a:xfrm>
                <a:off x="457200" y="1371602"/>
                <a:ext cx="8229600" cy="2057398"/>
              </a:xfrm>
              <a:blipFill rotWithShape="0">
                <a:blip r:embed="rId2"/>
                <a:stretch>
                  <a:fillRect l="-815" t="-17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2"/>
              <p:cNvSpPr txBox="1">
                <a:spLocks/>
              </p:cNvSpPr>
              <p:nvPr/>
            </p:nvSpPr>
            <p:spPr>
              <a:xfrm>
                <a:off x="457200" y="3886200"/>
                <a:ext cx="8229600" cy="2163763"/>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14:m>
                  <m:oMath xmlns:m="http://schemas.openxmlformats.org/officeDocument/2006/math">
                    <m:sSub>
                      <m:sSubPr>
                        <m:ctrlPr>
                          <a:rPr lang="en-US" i="1" smtClean="0">
                            <a:latin typeface="Cambria Math" panose="02040503050406030204" pitchFamily="18" charset="0"/>
                          </a:rPr>
                        </m:ctrlPr>
                      </m:sSubPr>
                      <m:e>
                        <m:r>
                          <a:rPr lang="en-US" i="1" smtClean="0">
                            <a:latin typeface="Cambria Math"/>
                          </a:rPr>
                          <m:t>𝑊</m:t>
                        </m:r>
                      </m:e>
                      <m:sub>
                        <m:r>
                          <a:rPr lang="en-US" i="1" smtClean="0">
                            <a:latin typeface="Cambria Math"/>
                          </a:rPr>
                          <m:t>𝑘</m:t>
                        </m:r>
                      </m:sub>
                    </m:sSub>
                    <m:r>
                      <a:rPr lang="en-US" i="1" smtClean="0">
                        <a:latin typeface="Cambria Math"/>
                      </a:rPr>
                      <m:t>←</m:t>
                    </m:r>
                    <m:sSub>
                      <m:sSubPr>
                        <m:ctrlPr>
                          <a:rPr lang="en-US" i="1" smtClean="0">
                            <a:latin typeface="Cambria Math" panose="02040503050406030204" pitchFamily="18" charset="0"/>
                          </a:rPr>
                        </m:ctrlPr>
                      </m:sSubPr>
                      <m:e>
                        <m:r>
                          <a:rPr lang="en-US" i="1" smtClean="0">
                            <a:latin typeface="Cambria Math"/>
                          </a:rPr>
                          <m:t>𝑊</m:t>
                        </m:r>
                      </m:e>
                      <m:sub>
                        <m:r>
                          <a:rPr lang="en-US" i="1" smtClean="0">
                            <a:latin typeface="Cambria Math"/>
                          </a:rPr>
                          <m:t>𝑘</m:t>
                        </m:r>
                      </m:sub>
                    </m:sSub>
                    <m:r>
                      <a:rPr lang="en-US" i="1" smtClean="0">
                        <a:latin typeface="Cambria Math"/>
                      </a:rPr>
                      <m:t>⊙</m:t>
                    </m:r>
                    <m:f>
                      <m:fPr>
                        <m:ctrlPr>
                          <a:rPr lang="en-US" i="1" smtClean="0">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𝑇</m:t>
                            </m:r>
                          </m:e>
                          <m:sub>
                            <m:r>
                              <a:rPr lang="en-US" i="1">
                                <a:latin typeface="Cambria Math"/>
                              </a:rPr>
                              <m:t>𝑘</m:t>
                            </m:r>
                          </m:sub>
                        </m:sSub>
                        <m:sSubSup>
                          <m:sSubSupPr>
                            <m:ctrlPr>
                              <a:rPr lang="en-US" i="1">
                                <a:latin typeface="Cambria Math" panose="02040503050406030204" pitchFamily="18" charset="0"/>
                              </a:rPr>
                            </m:ctrlPr>
                          </m:sSubSupPr>
                          <m:e>
                            <m:r>
                              <a:rPr lang="en-US" i="1">
                                <a:latin typeface="Cambria Math"/>
                              </a:rPr>
                              <m:t>𝐻</m:t>
                            </m:r>
                          </m:e>
                          <m:sub>
                            <m:r>
                              <a:rPr lang="en-US" i="1">
                                <a:latin typeface="Cambria Math"/>
                              </a:rPr>
                              <m:t>𝑘</m:t>
                            </m:r>
                          </m:sub>
                          <m:sup>
                            <m:r>
                              <a:rPr lang="en-US" i="1">
                                <a:latin typeface="Cambria Math"/>
                              </a:rPr>
                              <m:t>𝑇</m:t>
                            </m:r>
                          </m:sup>
                        </m:sSubSup>
                      </m:num>
                      <m:den>
                        <m:sSub>
                          <m:sSubPr>
                            <m:ctrlPr>
                              <a:rPr lang="en-US" i="1" smtClean="0">
                                <a:latin typeface="Cambria Math" panose="02040503050406030204" pitchFamily="18" charset="0"/>
                              </a:rPr>
                            </m:ctrlPr>
                          </m:sSubPr>
                          <m:e>
                            <m:r>
                              <a:rPr lang="en-US" i="1" smtClean="0">
                                <a:latin typeface="Cambria Math"/>
                              </a:rPr>
                              <m:t>𝑊</m:t>
                            </m:r>
                          </m:e>
                          <m:sub>
                            <m:r>
                              <a:rPr lang="en-US" i="1" smtClean="0">
                                <a:latin typeface="Cambria Math"/>
                              </a:rPr>
                              <m:t>𝑘</m:t>
                            </m:r>
                          </m:sub>
                        </m:sSub>
                        <m:sSub>
                          <m:sSubPr>
                            <m:ctrlPr>
                              <a:rPr lang="en-US" i="1" smtClean="0">
                                <a:latin typeface="Cambria Math" panose="02040503050406030204" pitchFamily="18" charset="0"/>
                              </a:rPr>
                            </m:ctrlPr>
                          </m:sSubPr>
                          <m:e>
                            <m:r>
                              <a:rPr lang="en-US" i="1" smtClean="0">
                                <a:latin typeface="Cambria Math"/>
                              </a:rPr>
                              <m:t>𝐻</m:t>
                            </m:r>
                          </m:e>
                          <m:sub>
                            <m:r>
                              <a:rPr lang="en-US" i="1" smtClean="0">
                                <a:latin typeface="Cambria Math"/>
                              </a:rPr>
                              <m:t>𝑘</m:t>
                            </m:r>
                          </m:sub>
                        </m:sSub>
                        <m:sSubSup>
                          <m:sSubSupPr>
                            <m:ctrlPr>
                              <a:rPr lang="en-US" i="1" smtClean="0">
                                <a:latin typeface="Cambria Math" panose="02040503050406030204" pitchFamily="18" charset="0"/>
                              </a:rPr>
                            </m:ctrlPr>
                          </m:sSubSupPr>
                          <m:e>
                            <m:r>
                              <a:rPr lang="en-US" i="1" smtClean="0">
                                <a:latin typeface="Cambria Math"/>
                              </a:rPr>
                              <m:t>𝐻</m:t>
                            </m:r>
                          </m:e>
                          <m:sub>
                            <m:r>
                              <a:rPr lang="en-US" i="1" smtClean="0">
                                <a:latin typeface="Cambria Math"/>
                              </a:rPr>
                              <m:t>𝑘</m:t>
                            </m:r>
                          </m:sub>
                          <m:sup>
                            <m:r>
                              <a:rPr lang="en-US" i="1" smtClean="0">
                                <a:latin typeface="Cambria Math"/>
                              </a:rPr>
                              <m:t>𝑇</m:t>
                            </m:r>
                          </m:sup>
                        </m:sSubSup>
                      </m:den>
                    </m:f>
                    <m:r>
                      <a:rPr lang="en-US" i="1" smtClean="0">
                        <a:latin typeface="Cambria Math"/>
                      </a:rPr>
                      <m:t>     ∀</m:t>
                    </m:r>
                    <m:r>
                      <a:rPr lang="en-US" i="1" smtClean="0">
                        <a:latin typeface="Cambria Math"/>
                      </a:rPr>
                      <m:t>𝑘</m:t>
                    </m:r>
                    <m:r>
                      <a:rPr lang="en-US" i="1" smtClean="0">
                        <a:latin typeface="Cambria Math"/>
                      </a:rPr>
                      <m:t>=1,2,…, </m:t>
                    </m:r>
                    <m:r>
                      <a:rPr lang="en-US" i="1" smtClean="0">
                        <a:latin typeface="Cambria Math"/>
                      </a:rPr>
                      <m:t>𝐾</m:t>
                    </m:r>
                  </m:oMath>
                </a14:m>
                <a:endParaRPr lang="en-US" dirty="0" smtClean="0"/>
              </a:p>
              <a:p>
                <a14:m>
                  <m:oMath xmlns:m="http://schemas.openxmlformats.org/officeDocument/2006/math">
                    <m:sSub>
                      <m:sSubPr>
                        <m:ctrlPr>
                          <a:rPr lang="en-US" i="1" smtClean="0">
                            <a:latin typeface="Cambria Math" panose="02040503050406030204" pitchFamily="18" charset="0"/>
                          </a:rPr>
                        </m:ctrlPr>
                      </m:sSubPr>
                      <m:e>
                        <m:r>
                          <a:rPr lang="en-US" i="1" smtClean="0">
                            <a:latin typeface="Cambria Math"/>
                          </a:rPr>
                          <m:t>𝐻</m:t>
                        </m:r>
                      </m:e>
                      <m:sub>
                        <m:r>
                          <a:rPr lang="en-US" i="1" smtClean="0">
                            <a:latin typeface="Cambria Math"/>
                          </a:rPr>
                          <m:t>𝑘</m:t>
                        </m:r>
                      </m:sub>
                    </m:sSub>
                    <m:r>
                      <a:rPr lang="en-US" i="1" smtClean="0">
                        <a:latin typeface="Cambria Math"/>
                      </a:rPr>
                      <m:t>←</m:t>
                    </m:r>
                    <m:sSub>
                      <m:sSubPr>
                        <m:ctrlPr>
                          <a:rPr lang="en-US" i="1" smtClean="0">
                            <a:latin typeface="Cambria Math" panose="02040503050406030204" pitchFamily="18" charset="0"/>
                          </a:rPr>
                        </m:ctrlPr>
                      </m:sSubPr>
                      <m:e>
                        <m:r>
                          <a:rPr lang="en-US" i="1" smtClean="0">
                            <a:latin typeface="Cambria Math"/>
                          </a:rPr>
                          <m:t>𝐻</m:t>
                        </m:r>
                      </m:e>
                      <m:sub>
                        <m:r>
                          <a:rPr lang="en-US" i="1" smtClean="0">
                            <a:latin typeface="Cambria Math"/>
                          </a:rPr>
                          <m:t>𝑘</m:t>
                        </m:r>
                      </m:sub>
                    </m:sSub>
                    <m:r>
                      <a:rPr lang="en-US" i="1" smtClean="0">
                        <a:latin typeface="Cambria Math"/>
                      </a:rPr>
                      <m:t>⊙</m:t>
                    </m:r>
                    <m:f>
                      <m:fPr>
                        <m:ctrlPr>
                          <a:rPr lang="en-US" i="1" smtClean="0">
                            <a:latin typeface="Cambria Math" panose="02040503050406030204" pitchFamily="18" charset="0"/>
                          </a:rPr>
                        </m:ctrlPr>
                      </m:fPr>
                      <m:num>
                        <m:sSubSup>
                          <m:sSubSupPr>
                            <m:ctrlPr>
                              <a:rPr lang="en-US" i="1" smtClean="0">
                                <a:latin typeface="Cambria Math" panose="02040503050406030204" pitchFamily="18" charset="0"/>
                              </a:rPr>
                            </m:ctrlPr>
                          </m:sSubSupPr>
                          <m:e>
                            <m:r>
                              <a:rPr lang="en-US" i="1" smtClean="0">
                                <a:latin typeface="Cambria Math"/>
                              </a:rPr>
                              <m:t>𝑊</m:t>
                            </m:r>
                          </m:e>
                          <m:sub>
                            <m:r>
                              <a:rPr lang="en-US" i="1" smtClean="0">
                                <a:latin typeface="Cambria Math"/>
                              </a:rPr>
                              <m:t>𝑘</m:t>
                            </m:r>
                          </m:sub>
                          <m:sup>
                            <m:r>
                              <a:rPr lang="en-US" i="1" smtClean="0">
                                <a:latin typeface="Cambria Math"/>
                              </a:rPr>
                              <m:t>𝑇</m:t>
                            </m:r>
                          </m:sup>
                        </m:sSubSup>
                        <m:sSub>
                          <m:sSubPr>
                            <m:ctrlPr>
                              <a:rPr lang="en-US" i="1" smtClean="0">
                                <a:latin typeface="Cambria Math" panose="02040503050406030204" pitchFamily="18" charset="0"/>
                              </a:rPr>
                            </m:ctrlPr>
                          </m:sSubPr>
                          <m:e>
                            <m:r>
                              <a:rPr lang="en-US" i="1" smtClean="0">
                                <a:latin typeface="Cambria Math"/>
                              </a:rPr>
                              <m:t>𝑇</m:t>
                            </m:r>
                          </m:e>
                          <m:sub>
                            <m:r>
                              <a:rPr lang="en-US" i="1" smtClean="0">
                                <a:latin typeface="Cambria Math"/>
                              </a:rPr>
                              <m:t>𝑘</m:t>
                            </m:r>
                          </m:sub>
                        </m:sSub>
                        <m:r>
                          <a:rPr lang="en-US" i="1" smtClean="0">
                            <a:latin typeface="Cambria Math"/>
                          </a:rPr>
                          <m:t>+</m:t>
                        </m:r>
                        <m:r>
                          <a:rPr lang="en-US" i="1" smtClean="0">
                            <a:latin typeface="Cambria Math"/>
                          </a:rPr>
                          <m:t>𝛼</m:t>
                        </m:r>
                        <m:nary>
                          <m:naryPr>
                            <m:chr m:val="∑"/>
                            <m:ctrlPr>
                              <a:rPr lang="en-US" i="1" smtClean="0">
                                <a:latin typeface="Cambria Math" panose="02040503050406030204" pitchFamily="18" charset="0"/>
                              </a:rPr>
                            </m:ctrlPr>
                          </m:naryPr>
                          <m:sub>
                            <m:eqArr>
                              <m:eqArrPr>
                                <m:ctrlPr>
                                  <a:rPr lang="en-US" i="1" smtClean="0">
                                    <a:latin typeface="Cambria Math" panose="02040503050406030204" pitchFamily="18" charset="0"/>
                                  </a:rPr>
                                </m:ctrlPr>
                              </m:eqArrPr>
                              <m:e>
                                <m:r>
                                  <m:rPr>
                                    <m:brk m:alnAt="23"/>
                                  </m:rPr>
                                  <a:rPr lang="en-US" i="1" smtClean="0">
                                    <a:latin typeface="Cambria Math"/>
                                  </a:rPr>
                                  <m:t>𝑙</m:t>
                                </m:r>
                                <m:r>
                                  <a:rPr lang="en-US" i="1" smtClean="0">
                                    <a:latin typeface="Cambria Math"/>
                                  </a:rPr>
                                  <m:t>=1</m:t>
                                </m:r>
                              </m:e>
                              <m:e>
                                <m:r>
                                  <a:rPr lang="en-US" i="1" smtClean="0">
                                    <a:latin typeface="Cambria Math"/>
                                  </a:rPr>
                                  <m:t>𝑘</m:t>
                                </m:r>
                                <m:r>
                                  <a:rPr lang="en-US" i="1" smtClean="0">
                                    <a:latin typeface="Cambria Math"/>
                                  </a:rPr>
                                  <m:t>≠</m:t>
                                </m:r>
                                <m:r>
                                  <a:rPr lang="en-US" i="1" smtClean="0">
                                    <a:latin typeface="Cambria Math"/>
                                  </a:rPr>
                                  <m:t>𝑙</m:t>
                                </m:r>
                              </m:e>
                            </m:eqArr>
                          </m:sub>
                          <m:sup>
                            <m:r>
                              <a:rPr lang="en-US" i="1" smtClean="0">
                                <a:latin typeface="Cambria Math"/>
                              </a:rPr>
                              <m:t>𝐾</m:t>
                            </m:r>
                          </m:sup>
                          <m:e>
                            <m:sSup>
                              <m:sSupPr>
                                <m:ctrlPr>
                                  <a:rPr lang="en-US" i="1" smtClean="0">
                                    <a:latin typeface="Cambria Math" panose="02040503050406030204" pitchFamily="18" charset="0"/>
                                  </a:rPr>
                                </m:ctrlPr>
                              </m:sSupPr>
                              <m:e>
                                <m:r>
                                  <a:rPr lang="en-US" i="1" smtClean="0">
                                    <a:latin typeface="Cambria Math"/>
                                  </a:rPr>
                                  <m:t>𝐼</m:t>
                                </m:r>
                              </m:e>
                              <m:sup>
                                <m:sSup>
                                  <m:sSupPr>
                                    <m:ctrlPr>
                                      <a:rPr lang="en-US" i="1" smtClean="0">
                                        <a:latin typeface="Cambria Math" panose="02040503050406030204" pitchFamily="18" charset="0"/>
                                      </a:rPr>
                                    </m:ctrlPr>
                                  </m:sSupPr>
                                  <m:e>
                                    <m:r>
                                      <a:rPr lang="en-US" i="1" smtClean="0">
                                        <a:latin typeface="Cambria Math"/>
                                      </a:rPr>
                                      <m:t>𝐶</m:t>
                                    </m:r>
                                  </m:e>
                                  <m:sup>
                                    <m:r>
                                      <a:rPr lang="en-US" i="1" smtClean="0">
                                        <a:latin typeface="Cambria Math"/>
                                      </a:rPr>
                                      <m:t>′</m:t>
                                    </m:r>
                                  </m:sup>
                                </m:sSup>
                                <m:r>
                                  <a:rPr lang="en-US" i="1" smtClean="0">
                                    <a:latin typeface="Cambria Math"/>
                                  </a:rPr>
                                  <m:t>×</m:t>
                                </m:r>
                                <m:sSup>
                                  <m:sSupPr>
                                    <m:ctrlPr>
                                      <a:rPr lang="en-US" i="1" smtClean="0">
                                        <a:latin typeface="Cambria Math" panose="02040503050406030204" pitchFamily="18" charset="0"/>
                                      </a:rPr>
                                    </m:ctrlPr>
                                  </m:sSupPr>
                                  <m:e>
                                    <m:r>
                                      <a:rPr lang="en-US" i="1" smtClean="0">
                                        <a:latin typeface="Cambria Math"/>
                                      </a:rPr>
                                      <m:t>𝐶</m:t>
                                    </m:r>
                                  </m:e>
                                  <m:sup>
                                    <m:r>
                                      <a:rPr lang="en-US" i="1" smtClean="0">
                                        <a:latin typeface="Cambria Math"/>
                                      </a:rPr>
                                      <m:t>′</m:t>
                                    </m:r>
                                  </m:sup>
                                </m:sSup>
                              </m:sup>
                            </m:sSup>
                            <m:sSub>
                              <m:sSubPr>
                                <m:ctrlPr>
                                  <a:rPr lang="en-US" i="1" smtClean="0">
                                    <a:latin typeface="Cambria Math" panose="02040503050406030204" pitchFamily="18" charset="0"/>
                                  </a:rPr>
                                </m:ctrlPr>
                              </m:sSubPr>
                              <m:e>
                                <m:r>
                                  <a:rPr lang="en-US" i="1" smtClean="0">
                                    <a:latin typeface="Cambria Math"/>
                                  </a:rPr>
                                  <m:t>𝐻</m:t>
                                </m:r>
                              </m:e>
                              <m:sub>
                                <m:r>
                                  <a:rPr lang="en-US" i="1" smtClean="0">
                                    <a:latin typeface="Cambria Math"/>
                                  </a:rPr>
                                  <m:t>𝑙</m:t>
                                </m:r>
                              </m:sub>
                            </m:sSub>
                          </m:e>
                        </m:nary>
                      </m:num>
                      <m:den>
                        <m:sSubSup>
                          <m:sSubSupPr>
                            <m:ctrlPr>
                              <a:rPr lang="en-US" i="1" smtClean="0">
                                <a:latin typeface="Cambria Math" panose="02040503050406030204" pitchFamily="18" charset="0"/>
                              </a:rPr>
                            </m:ctrlPr>
                          </m:sSubSupPr>
                          <m:e>
                            <m:r>
                              <a:rPr lang="en-US" i="1" smtClean="0">
                                <a:latin typeface="Cambria Math"/>
                              </a:rPr>
                              <m:t>𝑊</m:t>
                            </m:r>
                          </m:e>
                          <m:sub>
                            <m:r>
                              <a:rPr lang="en-US" i="1" smtClean="0">
                                <a:latin typeface="Cambria Math"/>
                              </a:rPr>
                              <m:t>𝑘</m:t>
                            </m:r>
                          </m:sub>
                          <m:sup>
                            <m:r>
                              <a:rPr lang="en-US" i="1" smtClean="0">
                                <a:latin typeface="Cambria Math"/>
                              </a:rPr>
                              <m:t>𝑇</m:t>
                            </m:r>
                          </m:sup>
                        </m:sSubSup>
                        <m:sSub>
                          <m:sSubPr>
                            <m:ctrlPr>
                              <a:rPr lang="en-US" i="1" smtClean="0">
                                <a:latin typeface="Cambria Math" panose="02040503050406030204" pitchFamily="18" charset="0"/>
                              </a:rPr>
                            </m:ctrlPr>
                          </m:sSubPr>
                          <m:e>
                            <m:r>
                              <a:rPr lang="en-US" i="1" smtClean="0">
                                <a:latin typeface="Cambria Math"/>
                              </a:rPr>
                              <m:t>𝑊</m:t>
                            </m:r>
                          </m:e>
                          <m:sub>
                            <m:r>
                              <a:rPr lang="en-US" i="1" smtClean="0">
                                <a:latin typeface="Cambria Math"/>
                              </a:rPr>
                              <m:t>𝑘</m:t>
                            </m:r>
                          </m:sub>
                        </m:sSub>
                        <m:sSub>
                          <m:sSubPr>
                            <m:ctrlPr>
                              <a:rPr lang="en-US" i="1" smtClean="0">
                                <a:latin typeface="Cambria Math" panose="02040503050406030204" pitchFamily="18" charset="0"/>
                              </a:rPr>
                            </m:ctrlPr>
                          </m:sSubPr>
                          <m:e>
                            <m:r>
                              <a:rPr lang="en-US" i="1" smtClean="0">
                                <a:latin typeface="Cambria Math"/>
                              </a:rPr>
                              <m:t>𝐻</m:t>
                            </m:r>
                          </m:e>
                          <m:sub>
                            <m:r>
                              <a:rPr lang="en-US" i="1" smtClean="0">
                                <a:latin typeface="Cambria Math"/>
                              </a:rPr>
                              <m:t>𝑘</m:t>
                            </m:r>
                          </m:sub>
                        </m:sSub>
                        <m:r>
                          <a:rPr lang="en-US" i="1" smtClean="0">
                            <a:latin typeface="Cambria Math"/>
                          </a:rPr>
                          <m:t>+</m:t>
                        </m:r>
                        <m:r>
                          <a:rPr lang="en-US" i="1" smtClean="0">
                            <a:latin typeface="Cambria Math"/>
                          </a:rPr>
                          <m:t>𝛼</m:t>
                        </m:r>
                        <m:nary>
                          <m:naryPr>
                            <m:chr m:val="∑"/>
                            <m:ctrlPr>
                              <a:rPr lang="en-US" i="1" smtClean="0">
                                <a:latin typeface="Cambria Math" panose="02040503050406030204" pitchFamily="18" charset="0"/>
                              </a:rPr>
                            </m:ctrlPr>
                          </m:naryPr>
                          <m:sub>
                            <m:eqArr>
                              <m:eqArrPr>
                                <m:ctrlPr>
                                  <a:rPr lang="en-US" i="1" smtClean="0">
                                    <a:latin typeface="Cambria Math" panose="02040503050406030204" pitchFamily="18" charset="0"/>
                                  </a:rPr>
                                </m:ctrlPr>
                              </m:eqArrPr>
                              <m:e>
                                <m:r>
                                  <m:rPr>
                                    <m:brk m:alnAt="23"/>
                                  </m:rPr>
                                  <a:rPr lang="en-US" i="1" smtClean="0">
                                    <a:latin typeface="Cambria Math"/>
                                  </a:rPr>
                                  <m:t>𝑙</m:t>
                                </m:r>
                                <m:r>
                                  <a:rPr lang="en-US" i="1" smtClean="0">
                                    <a:latin typeface="Cambria Math"/>
                                  </a:rPr>
                                  <m:t>=1</m:t>
                                </m:r>
                              </m:e>
                              <m:e>
                                <m:r>
                                  <a:rPr lang="en-US" i="1" smtClean="0">
                                    <a:latin typeface="Cambria Math"/>
                                  </a:rPr>
                                  <m:t>𝑘</m:t>
                                </m:r>
                                <m:r>
                                  <a:rPr lang="en-US" i="1" smtClean="0">
                                    <a:latin typeface="Cambria Math"/>
                                  </a:rPr>
                                  <m:t>≠</m:t>
                                </m:r>
                                <m:r>
                                  <a:rPr lang="en-US" i="1" smtClean="0">
                                    <a:latin typeface="Cambria Math"/>
                                  </a:rPr>
                                  <m:t>𝑙</m:t>
                                </m:r>
                                <m:r>
                                  <a:rPr lang="en-US" i="1" smtClean="0">
                                    <a:latin typeface="Cambria Math"/>
                                  </a:rPr>
                                  <m:t> </m:t>
                                </m:r>
                              </m:e>
                            </m:eqArr>
                          </m:sub>
                          <m:sup>
                            <m:r>
                              <a:rPr lang="en-US" i="1" smtClean="0">
                                <a:latin typeface="Cambria Math"/>
                              </a:rPr>
                              <m:t>𝐾</m:t>
                            </m:r>
                          </m:sup>
                          <m:e>
                            <m:sSup>
                              <m:sSupPr>
                                <m:ctrlPr>
                                  <a:rPr lang="en-US" i="1" smtClean="0">
                                    <a:latin typeface="Cambria Math" panose="02040503050406030204" pitchFamily="18" charset="0"/>
                                  </a:rPr>
                                </m:ctrlPr>
                              </m:sSupPr>
                              <m:e>
                                <m:r>
                                  <a:rPr lang="en-US" i="1" smtClean="0">
                                    <a:latin typeface="Cambria Math"/>
                                  </a:rPr>
                                  <m:t>𝐼</m:t>
                                </m:r>
                              </m:e>
                              <m:sup>
                                <m:sSup>
                                  <m:sSupPr>
                                    <m:ctrlPr>
                                      <a:rPr lang="en-US" i="1" smtClean="0">
                                        <a:latin typeface="Cambria Math" panose="02040503050406030204" pitchFamily="18" charset="0"/>
                                      </a:rPr>
                                    </m:ctrlPr>
                                  </m:sSupPr>
                                  <m:e>
                                    <m:r>
                                      <a:rPr lang="en-US" i="1" smtClean="0">
                                        <a:latin typeface="Cambria Math"/>
                                      </a:rPr>
                                      <m:t>𝐶</m:t>
                                    </m:r>
                                  </m:e>
                                  <m:sup>
                                    <m:r>
                                      <a:rPr lang="en-US" i="1" smtClean="0">
                                        <a:latin typeface="Cambria Math"/>
                                      </a:rPr>
                                      <m:t>′</m:t>
                                    </m:r>
                                  </m:sup>
                                </m:sSup>
                                <m:r>
                                  <a:rPr lang="en-US" i="1" smtClean="0">
                                    <a:latin typeface="Cambria Math"/>
                                  </a:rPr>
                                  <m:t>×</m:t>
                                </m:r>
                                <m:sSup>
                                  <m:sSupPr>
                                    <m:ctrlPr>
                                      <a:rPr lang="en-US" i="1" smtClean="0">
                                        <a:latin typeface="Cambria Math" panose="02040503050406030204" pitchFamily="18" charset="0"/>
                                      </a:rPr>
                                    </m:ctrlPr>
                                  </m:sSupPr>
                                  <m:e>
                                    <m:r>
                                      <a:rPr lang="en-US" i="1" smtClean="0">
                                        <a:latin typeface="Cambria Math"/>
                                      </a:rPr>
                                      <m:t>𝐶</m:t>
                                    </m:r>
                                  </m:e>
                                  <m:sup>
                                    <m:r>
                                      <a:rPr lang="en-US" i="1" smtClean="0">
                                        <a:latin typeface="Cambria Math"/>
                                      </a:rPr>
                                      <m:t>′</m:t>
                                    </m:r>
                                  </m:sup>
                                </m:sSup>
                              </m:sup>
                            </m:sSup>
                            <m:sSub>
                              <m:sSubPr>
                                <m:ctrlPr>
                                  <a:rPr lang="en-US" i="1" smtClean="0">
                                    <a:latin typeface="Cambria Math" panose="02040503050406030204" pitchFamily="18" charset="0"/>
                                  </a:rPr>
                                </m:ctrlPr>
                              </m:sSubPr>
                              <m:e>
                                <m:r>
                                  <a:rPr lang="en-US" i="1" smtClean="0">
                                    <a:latin typeface="Cambria Math"/>
                                  </a:rPr>
                                  <m:t>𝐻</m:t>
                                </m:r>
                              </m:e>
                              <m:sub>
                                <m:r>
                                  <a:rPr lang="en-US" i="1" smtClean="0">
                                    <a:latin typeface="Cambria Math"/>
                                  </a:rPr>
                                  <m:t>𝑘</m:t>
                                </m:r>
                              </m:sub>
                            </m:sSub>
                          </m:e>
                        </m:nary>
                      </m:den>
                    </m:f>
                    <m:r>
                      <a:rPr lang="en-US" i="1" smtClean="0">
                        <a:latin typeface="Cambria Math"/>
                      </a:rPr>
                      <m:t>   ∀</m:t>
                    </m:r>
                    <m:r>
                      <a:rPr lang="en-US" i="1" smtClean="0">
                        <a:latin typeface="Cambria Math"/>
                      </a:rPr>
                      <m:t>𝑘</m:t>
                    </m:r>
                    <m:r>
                      <a:rPr lang="en-US" i="1" smtClean="0">
                        <a:latin typeface="Cambria Math"/>
                      </a:rPr>
                      <m:t>=1,2,…, </m:t>
                    </m:r>
                    <m:r>
                      <a:rPr lang="en-US" i="1" smtClean="0">
                        <a:latin typeface="Cambria Math"/>
                      </a:rPr>
                      <m:t>𝐾</m:t>
                    </m:r>
                  </m:oMath>
                </a14:m>
                <a:endParaRPr lang="en-US" i="1" dirty="0" smtClean="0">
                  <a:latin typeface="Cambria Math"/>
                </a:endParaRPr>
              </a:p>
              <a:p>
                <a14:m>
                  <m:oMath xmlns:m="http://schemas.openxmlformats.org/officeDocument/2006/math">
                    <m:r>
                      <a:rPr lang="en-US" i="1" smtClean="0">
                        <a:latin typeface="Cambria Math"/>
                      </a:rPr>
                      <m:t>⊙ </m:t>
                    </m:r>
                  </m:oMath>
                </a14:m>
                <a:r>
                  <a:rPr lang="en-US" dirty="0" smtClean="0"/>
                  <a:t>denotes the </a:t>
                </a:r>
                <a:r>
                  <a:rPr lang="en-US" dirty="0" err="1" smtClean="0"/>
                  <a:t>Hadamard</a:t>
                </a:r>
                <a:r>
                  <a:rPr lang="en-US" dirty="0" smtClean="0"/>
                  <a:t> Product and </a:t>
                </a:r>
                <a14:m>
                  <m:oMath xmlns:m="http://schemas.openxmlformats.org/officeDocument/2006/math">
                    <m:f>
                      <m:fPr>
                        <m:ctrlPr>
                          <a:rPr lang="en-US" i="1" smtClean="0">
                            <a:latin typeface="Cambria Math" panose="02040503050406030204" pitchFamily="18" charset="0"/>
                          </a:rPr>
                        </m:ctrlPr>
                      </m:fPr>
                      <m:num>
                        <m:r>
                          <a:rPr lang="en-US" i="1" smtClean="0">
                            <a:latin typeface="Cambria Math"/>
                          </a:rPr>
                          <m:t>𝐴</m:t>
                        </m:r>
                      </m:num>
                      <m:den>
                        <m:r>
                          <a:rPr lang="en-US" i="1" smtClean="0">
                            <a:latin typeface="Cambria Math"/>
                          </a:rPr>
                          <m:t>𝐵</m:t>
                        </m:r>
                      </m:den>
                    </m:f>
                  </m:oMath>
                </a14:m>
                <a:r>
                  <a:rPr lang="en-US" dirty="0" smtClean="0"/>
                  <a:t> denotes the element-wise division</a:t>
                </a:r>
              </a:p>
            </p:txBody>
          </p:sp>
        </mc:Choice>
        <mc:Fallback xmlns="">
          <p:sp>
            <p:nvSpPr>
              <p:cNvPr id="5" name="Content Placeholder 2"/>
              <p:cNvSpPr txBox="1">
                <a:spLocks noRot="1" noChangeAspect="1" noMove="1" noResize="1" noEditPoints="1" noAdjustHandles="1" noChangeArrowheads="1" noChangeShapeType="1" noTextEdit="1"/>
              </p:cNvSpPr>
              <p:nvPr/>
            </p:nvSpPr>
            <p:spPr>
              <a:xfrm>
                <a:off x="457200" y="3886200"/>
                <a:ext cx="8229600" cy="2163763"/>
              </a:xfrm>
              <a:prstGeom prst="rect">
                <a:avLst/>
              </a:prstGeom>
              <a:blipFill rotWithShape="0">
                <a:blip r:embed="rId3"/>
                <a:stretch>
                  <a:fillRect l="-444"/>
                </a:stretch>
              </a:blipFill>
            </p:spPr>
            <p:txBody>
              <a:bodyPr/>
              <a:lstStyle/>
              <a:p>
                <a:r>
                  <a:rPr lang="en-US">
                    <a:noFill/>
                  </a:rPr>
                  <a:t> </a:t>
                </a:r>
              </a:p>
            </p:txBody>
          </p:sp>
        </mc:Fallback>
      </mc:AlternateContent>
      <p:sp>
        <p:nvSpPr>
          <p:cNvPr id="6" name="Footer Placeholder 5"/>
          <p:cNvSpPr>
            <a:spLocks noGrp="1"/>
          </p:cNvSpPr>
          <p:nvPr>
            <p:ph type="ftr" sz="quarter" idx="3"/>
          </p:nvPr>
        </p:nvSpPr>
        <p:spPr/>
        <p:txBody>
          <a:bodyPr/>
          <a:lstStyle/>
          <a:p>
            <a:r>
              <a:rPr lang="en-US" smtClean="0"/>
              <a:t>gmanish@microsoft.com, jing@buffalo.edu, charu@us.ibm.com, hanj@cs.uiuc.edu</a:t>
            </a:r>
            <a:endParaRPr lang="en-US" dirty="0"/>
          </a:p>
        </p:txBody>
      </p:sp>
      <p:sp>
        <p:nvSpPr>
          <p:cNvPr id="7" name="Slide Number Placeholder 6"/>
          <p:cNvSpPr>
            <a:spLocks noGrp="1"/>
          </p:cNvSpPr>
          <p:nvPr>
            <p:ph type="sldNum" sz="quarter" idx="12"/>
          </p:nvPr>
        </p:nvSpPr>
        <p:spPr/>
        <p:txBody>
          <a:bodyPr/>
          <a:lstStyle/>
          <a:p>
            <a:fld id="{8D4A95AB-7B14-4CE2-8EF6-8DDF97F0F3DA}" type="slidenum">
              <a:rPr lang="en-US" smtClean="0"/>
              <a:pPr/>
              <a:t>64</a:t>
            </a:fld>
            <a:endParaRPr lang="en-US"/>
          </a:p>
        </p:txBody>
      </p:sp>
      <mc:AlternateContent xmlns:mc="http://schemas.openxmlformats.org/markup-compatibility/2006">
        <mc:Choice xmlns:a14="http://schemas.microsoft.com/office/drawing/2010/main" Requires="a14">
          <p:sp>
            <p:nvSpPr>
              <p:cNvPr id="4" name="TextBox 3"/>
              <p:cNvSpPr txBox="1"/>
              <p:nvPr/>
            </p:nvSpPr>
            <p:spPr>
              <a:xfrm>
                <a:off x="5892585" y="2400301"/>
                <a:ext cx="3022815" cy="1687834"/>
              </a:xfrm>
              <a:prstGeom prst="rect">
                <a:avLst/>
              </a:prstGeom>
              <a:noFill/>
            </p:spPr>
            <p:txBody>
              <a:bodyPr wrap="none" rtlCol="0">
                <a:spAutoFit/>
              </a:bodyPr>
              <a:lstStyle/>
              <a:p>
                <a:pPr lvl="1"/>
                <a:r>
                  <a:rPr lang="en-US" b="1" dirty="0" smtClean="0">
                    <a:latin typeface="Cambria Math" panose="02040503050406030204" pitchFamily="18" charset="0"/>
                  </a:rPr>
                  <a:t>NMF</a:t>
                </a:r>
              </a:p>
              <a:p>
                <a:pPr lvl="1"/>
                <a14:m>
                  <m:oMathPara xmlns:m="http://schemas.openxmlformats.org/officeDocument/2006/math">
                    <m:oMathParaPr>
                      <m:jc m:val="centerGroup"/>
                    </m:oMathParaPr>
                    <m:oMath xmlns:m="http://schemas.openxmlformats.org/officeDocument/2006/math">
                      <m:func>
                        <m:funcPr>
                          <m:ctrlPr>
                            <a:rPr lang="en-US" i="1">
                              <a:latin typeface="Cambria Math" panose="02040503050406030204" pitchFamily="18" charset="0"/>
                            </a:rPr>
                          </m:ctrlPr>
                        </m:funcPr>
                        <m:fName>
                          <m:eqArr>
                            <m:eqArrPr>
                              <m:ctrlPr>
                                <a:rPr lang="en-US" i="1">
                                  <a:latin typeface="Cambria Math" panose="02040503050406030204" pitchFamily="18" charset="0"/>
                                </a:rPr>
                              </m:ctrlPr>
                            </m:eqArrPr>
                            <m:e>
                              <m:r>
                                <m:rPr>
                                  <m:sty m:val="p"/>
                                </m:rPr>
                                <a:rPr lang="en-US">
                                  <a:latin typeface="Cambria Math"/>
                                </a:rPr>
                                <m:t>min</m:t>
                              </m:r>
                            </m:e>
                            <m:e>
                              <m:r>
                                <a:rPr lang="en-US" i="1">
                                  <a:latin typeface="Cambria Math"/>
                                </a:rPr>
                                <m:t>𝑊</m:t>
                              </m:r>
                              <m:r>
                                <a:rPr lang="en-US" i="1">
                                  <a:latin typeface="Cambria Math"/>
                                </a:rPr>
                                <m:t>,</m:t>
                              </m:r>
                              <m:r>
                                <a:rPr lang="en-US" i="1">
                                  <a:latin typeface="Cambria Math"/>
                                </a:rPr>
                                <m:t>𝐻</m:t>
                              </m:r>
                            </m:e>
                          </m:eqArr>
                        </m:fName>
                        <m:e>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a:rPr>
                                    <m:t>𝑇</m:t>
                                  </m:r>
                                  <m:r>
                                    <a:rPr lang="en-US" i="1">
                                      <a:latin typeface="Cambria Math"/>
                                    </a:rPr>
                                    <m:t>−</m:t>
                                  </m:r>
                                  <m:r>
                                    <a:rPr lang="en-US" i="1">
                                      <a:latin typeface="Cambria Math"/>
                                    </a:rPr>
                                    <m:t>𝑊𝐻</m:t>
                                  </m:r>
                                </m:e>
                              </m:d>
                            </m:e>
                            <m:sup>
                              <m:r>
                                <a:rPr lang="en-US" i="1">
                                  <a:latin typeface="Cambria Math"/>
                                </a:rPr>
                                <m:t>2</m:t>
                              </m:r>
                            </m:sup>
                          </m:sSup>
                        </m:e>
                      </m:func>
                      <m:r>
                        <a:rPr lang="en-US" i="1">
                          <a:latin typeface="Cambria Math"/>
                        </a:rPr>
                        <m:t> </m:t>
                      </m:r>
                    </m:oMath>
                  </m:oMathPara>
                </a14:m>
                <a:endParaRPr lang="en-US" dirty="0"/>
              </a:p>
              <a:p>
                <a:pPr lvl="1"/>
                <a:r>
                  <a:rPr lang="en-US" dirty="0"/>
                  <a:t>s</a:t>
                </a:r>
                <a:r>
                  <a:rPr lang="en-US" dirty="0"/>
                  <a:t>ubject to the constraints</a:t>
                </a:r>
              </a:p>
              <a:p>
                <a:pPr lvl="1"/>
                <a14:m>
                  <m:oMathPara xmlns:m="http://schemas.openxmlformats.org/officeDocument/2006/math">
                    <m:oMathParaPr>
                      <m:jc m:val="centerGroup"/>
                    </m:oMathParaPr>
                    <m:oMath xmlns:m="http://schemas.openxmlformats.org/officeDocument/2006/math">
                      <m:r>
                        <a:rPr lang="en-US" i="1">
                          <a:latin typeface="Cambria Math"/>
                        </a:rPr>
                        <m:t>𝑊</m:t>
                      </m:r>
                      <m:r>
                        <a:rPr lang="en-US" i="1">
                          <a:latin typeface="Cambria Math"/>
                        </a:rPr>
                        <m:t>≥0, </m:t>
                      </m:r>
                      <m:r>
                        <a:rPr lang="en-US" i="1">
                          <a:latin typeface="Cambria Math"/>
                        </a:rPr>
                        <m:t>𝐻</m:t>
                      </m:r>
                      <m:r>
                        <a:rPr lang="en-US" i="1">
                          <a:latin typeface="Cambria Math"/>
                        </a:rPr>
                        <m:t>≥0</m:t>
                      </m:r>
                    </m:oMath>
                  </m:oMathPara>
                </a14:m>
                <a:endParaRPr lang="en-US" dirty="0"/>
              </a:p>
              <a:p>
                <a:endParaRPr lang="en-US" dirty="0"/>
              </a:p>
            </p:txBody>
          </p:sp>
        </mc:Choice>
        <mc:Fallback>
          <p:sp>
            <p:nvSpPr>
              <p:cNvPr id="4" name="TextBox 3"/>
              <p:cNvSpPr txBox="1">
                <a:spLocks noRot="1" noChangeAspect="1" noMove="1" noResize="1" noEditPoints="1" noAdjustHandles="1" noChangeArrowheads="1" noChangeShapeType="1" noTextEdit="1"/>
              </p:cNvSpPr>
              <p:nvPr/>
            </p:nvSpPr>
            <p:spPr>
              <a:xfrm>
                <a:off x="5892585" y="2400301"/>
                <a:ext cx="3022815" cy="1687834"/>
              </a:xfrm>
              <a:prstGeom prst="rect">
                <a:avLst/>
              </a:prstGeom>
              <a:blipFill rotWithShape="0">
                <a:blip r:embed="rId4"/>
                <a:stretch>
                  <a:fillRect t="-2527" r="-1210"/>
                </a:stretch>
              </a:blipFill>
            </p:spPr>
            <p:txBody>
              <a:bodyPr/>
              <a:lstStyle/>
              <a:p>
                <a:r>
                  <a:rPr lang="en-US">
                    <a:noFill/>
                  </a:rPr>
                  <a:t> </a:t>
                </a:r>
              </a:p>
            </p:txBody>
          </p:sp>
        </mc:Fallback>
      </mc:AlternateContent>
    </p:spTree>
    <p:extLst>
      <p:ext uri="{BB962C8B-B14F-4D97-AF65-F5344CB8AC3E}">
        <p14:creationId xmlns:p14="http://schemas.microsoft.com/office/powerpoint/2010/main" val="77472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smtClean="0"/>
              <a:t>Community Distribution Outlier Detection</a:t>
            </a:r>
            <a:endParaRPr lang="en-US" sz="4000"/>
          </a:p>
        </p:txBody>
      </p:sp>
      <mc:AlternateContent xmlns:mc="http://schemas.openxmlformats.org/markup-compatibility/2006">
        <mc:Choice xmlns:a14="http://schemas.microsoft.com/office/drawing/2010/main" Requires="a14">
          <p:sp>
            <p:nvSpPr>
              <p:cNvPr id="3" name="Content Placeholder 2"/>
              <p:cNvSpPr>
                <a:spLocks noGrp="1"/>
              </p:cNvSpPr>
              <p:nvPr>
                <p:ph idx="13"/>
              </p:nvPr>
            </p:nvSpPr>
            <p:spPr/>
            <p:txBody>
              <a:bodyPr>
                <a:normAutofit lnSpcReduction="10000"/>
              </a:bodyPr>
              <a:lstStyle/>
              <a:p>
                <a:r>
                  <a:rPr lang="en-US" dirty="0" smtClean="0">
                    <a:solidFill>
                      <a:srgbClr val="FF0000"/>
                    </a:solidFill>
                  </a:rPr>
                  <a:t>Joint NMF </a:t>
                </a:r>
                <a:r>
                  <a:rPr lang="en-US" dirty="0" smtClean="0"/>
                  <a:t>outputs the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𝑊</m:t>
                        </m:r>
                      </m:e>
                      <m:sub>
                        <m:r>
                          <a:rPr lang="en-US" b="0" i="1" smtClean="0">
                            <a:latin typeface="Cambria Math"/>
                          </a:rPr>
                          <m:t>𝑘</m:t>
                        </m:r>
                      </m:sub>
                    </m:sSub>
                  </m:oMath>
                </a14:m>
                <a:r>
                  <a:rPr lang="en-US" dirty="0" smtClean="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𝐻</m:t>
                        </m:r>
                      </m:e>
                      <m:sub>
                        <m:r>
                          <a:rPr lang="en-US" b="0" i="1" smtClean="0">
                            <a:latin typeface="Cambria Math"/>
                          </a:rPr>
                          <m:t>𝑘</m:t>
                        </m:r>
                      </m:sub>
                    </m:sSub>
                  </m:oMath>
                </a14:m>
                <a:r>
                  <a:rPr lang="en-US" dirty="0" smtClean="0"/>
                  <a:t> matrices</a:t>
                </a:r>
              </a:p>
              <a:p>
                <a:r>
                  <a:rPr lang="en-US" dirty="0" smtClean="0"/>
                  <a:t>Each row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𝐻</m:t>
                        </m:r>
                      </m:e>
                      <m:sub>
                        <m:r>
                          <a:rPr lang="en-US" b="0" i="1" smtClean="0">
                            <a:latin typeface="Cambria Math"/>
                          </a:rPr>
                          <m:t>𝑘</m:t>
                        </m:r>
                      </m:sub>
                    </m:sSub>
                  </m:oMath>
                </a14:m>
                <a:r>
                  <a:rPr lang="en-US" dirty="0" smtClean="0"/>
                  <a:t> is a </a:t>
                </a:r>
                <a:r>
                  <a:rPr lang="en-US" dirty="0" smtClean="0">
                    <a:solidFill>
                      <a:srgbClr val="00B0F0"/>
                    </a:solidFill>
                  </a:rPr>
                  <a:t>distribution pattern</a:t>
                </a:r>
              </a:p>
              <a:p>
                <a:r>
                  <a:rPr lang="en-US" dirty="0" smtClean="0"/>
                  <a:t>Each element </a:t>
                </a:r>
                <a14:m>
                  <m:oMath xmlns:m="http://schemas.openxmlformats.org/officeDocument/2006/math">
                    <m:r>
                      <a:rPr lang="en-US" i="1" dirty="0" smtClean="0">
                        <a:latin typeface="Cambria Math" panose="02040503050406030204" pitchFamily="18" charset="0"/>
                      </a:rPr>
                      <m:t>(</m:t>
                    </m:r>
                    <m:r>
                      <a:rPr lang="en-US" i="1" dirty="0" err="1" smtClean="0">
                        <a:latin typeface="Cambria Math" panose="02040503050406030204" pitchFamily="18" charset="0"/>
                      </a:rPr>
                      <m:t>𝑖</m:t>
                    </m:r>
                    <m:r>
                      <a:rPr lang="en-US" i="1" dirty="0" err="1" smtClean="0">
                        <a:latin typeface="Cambria Math" panose="02040503050406030204" pitchFamily="18" charset="0"/>
                      </a:rPr>
                      <m:t>,</m:t>
                    </m:r>
                    <m:r>
                      <a:rPr lang="en-US" i="1" dirty="0" err="1" smtClean="0">
                        <a:latin typeface="Cambria Math" panose="02040503050406030204" pitchFamily="18" charset="0"/>
                      </a:rPr>
                      <m:t>𝑗</m:t>
                    </m:r>
                    <m:r>
                      <a:rPr lang="en-US" i="1" dirty="0" smtClean="0">
                        <a:latin typeface="Cambria Math" panose="02040503050406030204" pitchFamily="18" charset="0"/>
                      </a:rPr>
                      <m:t>)</m:t>
                    </m:r>
                  </m:oMath>
                </a14:m>
                <a:r>
                  <a:rPr lang="en-US" dirty="0" smtClean="0"/>
                  <a:t>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𝑊</m:t>
                        </m:r>
                      </m:e>
                      <m:sub>
                        <m:r>
                          <a:rPr lang="en-US" b="0" i="1" smtClean="0">
                            <a:latin typeface="Cambria Math"/>
                          </a:rPr>
                          <m:t>𝑘</m:t>
                        </m:r>
                      </m:sub>
                    </m:sSub>
                  </m:oMath>
                </a14:m>
                <a:r>
                  <a:rPr lang="en-US" dirty="0" smtClean="0"/>
                  <a:t> denotes probability with which object </a:t>
                </a:r>
                <a14:m>
                  <m:oMath xmlns:m="http://schemas.openxmlformats.org/officeDocument/2006/math">
                    <m:r>
                      <a:rPr lang="en-US" i="1" dirty="0" smtClean="0">
                        <a:latin typeface="Cambria Math" panose="02040503050406030204" pitchFamily="18" charset="0"/>
                      </a:rPr>
                      <m:t>𝑖</m:t>
                    </m:r>
                  </m:oMath>
                </a14:m>
                <a:r>
                  <a:rPr lang="en-US" dirty="0" smtClean="0"/>
                  <a:t> belongs to community </a:t>
                </a:r>
                <a14:m>
                  <m:oMath xmlns:m="http://schemas.openxmlformats.org/officeDocument/2006/math">
                    <m:r>
                      <a:rPr lang="en-US" i="1" dirty="0" smtClean="0">
                        <a:latin typeface="Cambria Math" panose="02040503050406030204" pitchFamily="18" charset="0"/>
                      </a:rPr>
                      <m:t>𝑗</m:t>
                    </m:r>
                  </m:oMath>
                </a14:m>
                <a:endParaRPr lang="en-US" dirty="0" smtClean="0"/>
              </a:p>
              <a:p>
                <a:r>
                  <a:rPr lang="en-US" dirty="0" smtClean="0">
                    <a:solidFill>
                      <a:srgbClr val="FF0000"/>
                    </a:solidFill>
                  </a:rPr>
                  <a:t>Outlier score of an object </a:t>
                </a:r>
                <a14:m>
                  <m:oMath xmlns:m="http://schemas.openxmlformats.org/officeDocument/2006/math">
                    <m:r>
                      <a:rPr lang="en-US" i="1" dirty="0" smtClean="0">
                        <a:latin typeface="Cambria Math" panose="02040503050406030204" pitchFamily="18" charset="0"/>
                      </a:rPr>
                      <m:t>𝑖</m:t>
                    </m:r>
                  </m:oMath>
                </a14:m>
                <a:r>
                  <a:rPr lang="en-US" dirty="0" smtClean="0"/>
                  <a:t> is the distance of the object from the nearest cluster centroid</a:t>
                </a:r>
              </a:p>
              <a:p>
                <a:pPr lvl="1"/>
                <a14:m>
                  <m:oMath xmlns:m="http://schemas.openxmlformats.org/officeDocument/2006/math">
                    <m:r>
                      <a:rPr lang="en-US" b="0" i="1" smtClean="0">
                        <a:latin typeface="Cambria Math"/>
                      </a:rPr>
                      <m:t>𝑂𝑆</m:t>
                    </m:r>
                    <m:d>
                      <m:dPr>
                        <m:ctrlPr>
                          <a:rPr lang="en-US" b="0" i="1" smtClean="0">
                            <a:latin typeface="Cambria Math" panose="02040503050406030204" pitchFamily="18" charset="0"/>
                          </a:rPr>
                        </m:ctrlPr>
                      </m:dPr>
                      <m:e>
                        <m:r>
                          <a:rPr lang="en-US" b="0" i="1" smtClean="0">
                            <a:latin typeface="Cambria Math"/>
                          </a:rPr>
                          <m:t>𝑖</m:t>
                        </m:r>
                      </m:e>
                    </m:d>
                    <m:r>
                      <a:rPr lang="en-US" b="0" i="1" smtClean="0">
                        <a:latin typeface="Cambria Math"/>
                      </a:rPr>
                      <m:t>=</m:t>
                    </m:r>
                    <m:r>
                      <a:rPr lang="en-US" b="0" i="1" smtClean="0">
                        <a:latin typeface="Cambria Math"/>
                      </a:rPr>
                      <m:t>𝑎𝑟𝑔𝑚𝑖</m:t>
                    </m:r>
                    <m:sSub>
                      <m:sSubPr>
                        <m:ctrlPr>
                          <a:rPr lang="en-US" b="0" i="1" smtClean="0">
                            <a:latin typeface="Cambria Math" panose="02040503050406030204" pitchFamily="18" charset="0"/>
                          </a:rPr>
                        </m:ctrlPr>
                      </m:sSubPr>
                      <m:e>
                        <m:r>
                          <a:rPr lang="en-US" b="0" i="1" smtClean="0">
                            <a:latin typeface="Cambria Math"/>
                          </a:rPr>
                          <m:t>𝑛</m:t>
                        </m:r>
                      </m:e>
                      <m:sub>
                        <m:r>
                          <a:rPr lang="en-US" b="0" i="1" smtClean="0">
                            <a:latin typeface="Cambria Math"/>
                          </a:rPr>
                          <m:t>𝑗</m:t>
                        </m:r>
                      </m:sub>
                    </m:sSub>
                    <m:r>
                      <a:rPr lang="en-US" b="0" i="1" smtClean="0">
                        <a:latin typeface="Cambria Math"/>
                      </a:rPr>
                      <m:t> </m:t>
                    </m:r>
                    <m:r>
                      <a:rPr lang="en-US" b="0" i="1" smtClean="0">
                        <a:latin typeface="Cambria Math"/>
                      </a:rPr>
                      <m:t>𝐷𝑖𝑠𝑡</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𝑇</m:t>
                        </m:r>
                      </m:e>
                      <m:sub>
                        <m:sSub>
                          <m:sSubPr>
                            <m:ctrlPr>
                              <a:rPr lang="en-US" b="0" i="1" smtClean="0">
                                <a:latin typeface="Cambria Math" panose="02040503050406030204" pitchFamily="18" charset="0"/>
                              </a:rPr>
                            </m:ctrlPr>
                          </m:sSubPr>
                          <m:e>
                            <m:r>
                              <a:rPr lang="en-US" b="0" i="1" smtClean="0">
                                <a:latin typeface="Cambria Math"/>
                              </a:rPr>
                              <m:t>𝑘</m:t>
                            </m:r>
                          </m:e>
                          <m:sub>
                            <m:d>
                              <m:dPr>
                                <m:ctrlPr>
                                  <a:rPr lang="en-US" b="0" i="1" smtClean="0">
                                    <a:latin typeface="Cambria Math" panose="02040503050406030204" pitchFamily="18" charset="0"/>
                                  </a:rPr>
                                </m:ctrlPr>
                              </m:dPr>
                              <m:e>
                                <m:r>
                                  <a:rPr lang="en-US" b="0" i="1" smtClean="0">
                                    <a:latin typeface="Cambria Math"/>
                                  </a:rPr>
                                  <m:t>𝑖</m:t>
                                </m:r>
                                <m:r>
                                  <a:rPr lang="en-US" b="0" i="1" smtClean="0">
                                    <a:latin typeface="Cambria Math"/>
                                  </a:rPr>
                                  <m:t>,.</m:t>
                                </m:r>
                              </m:e>
                            </m:d>
                          </m:sub>
                        </m:sSub>
                      </m:sub>
                    </m:sSub>
                    <m:r>
                      <a:rPr lang="en-US" b="0" i="1" smtClean="0">
                        <a:latin typeface="Cambria Math"/>
                      </a:rPr>
                      <m:t>, </m:t>
                    </m:r>
                    <m:sSub>
                      <m:sSubPr>
                        <m:ctrlPr>
                          <a:rPr lang="en-US" b="0" i="1" smtClean="0">
                            <a:latin typeface="Cambria Math" panose="02040503050406030204" pitchFamily="18" charset="0"/>
                          </a:rPr>
                        </m:ctrlPr>
                      </m:sSubPr>
                      <m:e>
                        <m:sSub>
                          <m:sSubPr>
                            <m:ctrlPr>
                              <a:rPr lang="en-US" b="0" i="1" smtClean="0">
                                <a:latin typeface="Cambria Math" panose="02040503050406030204" pitchFamily="18" charset="0"/>
                              </a:rPr>
                            </m:ctrlPr>
                          </m:sSubPr>
                          <m:e>
                            <m:r>
                              <a:rPr lang="en-US" b="0" i="1" smtClean="0">
                                <a:latin typeface="Cambria Math"/>
                              </a:rPr>
                              <m:t>𝐻</m:t>
                            </m:r>
                          </m:e>
                          <m:sub>
                            <m:r>
                              <a:rPr lang="en-US" b="0" i="1" smtClean="0">
                                <a:latin typeface="Cambria Math"/>
                              </a:rPr>
                              <m:t>𝑘</m:t>
                            </m:r>
                          </m:sub>
                        </m:sSub>
                      </m:e>
                      <m:sub>
                        <m:d>
                          <m:dPr>
                            <m:ctrlPr>
                              <a:rPr lang="en-US" b="0" i="1" smtClean="0">
                                <a:latin typeface="Cambria Math" panose="02040503050406030204" pitchFamily="18" charset="0"/>
                              </a:rPr>
                            </m:ctrlPr>
                          </m:dPr>
                          <m:e>
                            <m:r>
                              <a:rPr lang="en-US" b="0" i="1" smtClean="0">
                                <a:latin typeface="Cambria Math"/>
                              </a:rPr>
                              <m:t>𝑗</m:t>
                            </m:r>
                            <m:r>
                              <a:rPr lang="en-US" b="0" i="1" smtClean="0">
                                <a:latin typeface="Cambria Math"/>
                              </a:rPr>
                              <m:t>,.</m:t>
                            </m:r>
                          </m:e>
                        </m:d>
                      </m:sub>
                    </m:sSub>
                    <m:r>
                      <a:rPr lang="en-US" b="0" i="1" smtClean="0">
                        <a:latin typeface="Cambria Math"/>
                      </a:rPr>
                      <m:t>)</m:t>
                    </m:r>
                  </m:oMath>
                </a14:m>
                <a:endParaRPr lang="en-US" dirty="0" smtClean="0"/>
              </a:p>
              <a:p>
                <a:pPr lvl="1"/>
                <a:r>
                  <a:rPr lang="en-US" dirty="0" smtClean="0"/>
                  <a:t>Objects far away from nearest cluster centroids get higher outlier score</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3"/>
              </p:nvPr>
            </p:nvSpPr>
            <p:spPr>
              <a:blipFill rotWithShape="0">
                <a:blip r:embed="rId2"/>
                <a:stretch>
                  <a:fillRect l="-1704" t="-2564" r="-222"/>
                </a:stretch>
              </a:blipFill>
            </p:spPr>
            <p:txBody>
              <a:bodyPr/>
              <a:lstStyle/>
              <a:p>
                <a:r>
                  <a:rPr lang="en-US">
                    <a:noFill/>
                  </a:rPr>
                  <a:t> </a:t>
                </a:r>
              </a:p>
            </p:txBody>
          </p:sp>
        </mc:Fallback>
      </mc:AlternateContent>
      <p:sp>
        <p:nvSpPr>
          <p:cNvPr id="5" name="Footer Placeholder 4"/>
          <p:cNvSpPr>
            <a:spLocks noGrp="1"/>
          </p:cNvSpPr>
          <p:nvPr>
            <p:ph type="ftr" sz="quarter" idx="3"/>
          </p:nvPr>
        </p:nvSpPr>
        <p:spPr/>
        <p:txBody>
          <a:bodyPr/>
          <a:lstStyle/>
          <a:p>
            <a:r>
              <a:rPr lang="en-US" smtClean="0"/>
              <a:t>gmanish@microsoft.com, jing@buffalo.edu, charu@us.ibm.com, hanj@cs.uiuc.edu</a:t>
            </a:r>
            <a:endParaRPr lang="en-US" dirty="0"/>
          </a:p>
        </p:txBody>
      </p:sp>
      <p:sp>
        <p:nvSpPr>
          <p:cNvPr id="6" name="Slide Number Placeholder 5"/>
          <p:cNvSpPr>
            <a:spLocks noGrp="1"/>
          </p:cNvSpPr>
          <p:nvPr>
            <p:ph type="sldNum" sz="quarter" idx="12"/>
          </p:nvPr>
        </p:nvSpPr>
        <p:spPr/>
        <p:txBody>
          <a:bodyPr/>
          <a:lstStyle/>
          <a:p>
            <a:fld id="{8D4A95AB-7B14-4CE2-8EF6-8DDF97F0F3DA}" type="slidenum">
              <a:rPr lang="en-US" smtClean="0"/>
              <a:pPr/>
              <a:t>65</a:t>
            </a:fld>
            <a:endParaRPr lang="en-US"/>
          </a:p>
        </p:txBody>
      </p:sp>
    </p:spTree>
    <p:extLst>
      <p:ext uri="{BB962C8B-B14F-4D97-AF65-F5344CB8AC3E}">
        <p14:creationId xmlns:p14="http://schemas.microsoft.com/office/powerpoint/2010/main" val="271685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smtClean="0"/>
              <a:t>Iterative Refinement Algorithm</a:t>
            </a:r>
            <a:endParaRPr lang="en-US" sz="400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43025"/>
            <a:ext cx="5972175" cy="490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514600" y="4238625"/>
            <a:ext cx="1143000" cy="561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Callout 5"/>
          <p:cNvSpPr/>
          <p:nvPr/>
        </p:nvSpPr>
        <p:spPr>
          <a:xfrm>
            <a:off x="1600200" y="4238625"/>
            <a:ext cx="2362200" cy="409575"/>
          </a:xfrm>
          <a:prstGeom prst="rightArrowCallout">
            <a:avLst/>
          </a:prstGeom>
          <a:solidFill>
            <a:schemeClr val="accent6">
              <a:lumMod val="75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p:cNvSpPr txBox="1"/>
              <p:nvPr/>
            </p:nvSpPr>
            <p:spPr>
              <a:xfrm>
                <a:off x="4038600" y="4278868"/>
                <a:ext cx="1263423" cy="3755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𝑶</m:t>
                      </m:r>
                      <m:r>
                        <a:rPr lang="en-US" b="1" i="1" smtClean="0">
                          <a:solidFill>
                            <a:srgbClr val="FF0000"/>
                          </a:solidFill>
                          <a:latin typeface="Cambria Math"/>
                        </a:rPr>
                        <m:t>(</m:t>
                      </m:r>
                      <m:r>
                        <a:rPr lang="en-US" b="1" i="1" smtClean="0">
                          <a:solidFill>
                            <a:srgbClr val="FF0000"/>
                          </a:solidFill>
                          <a:latin typeface="Cambria Math"/>
                        </a:rPr>
                        <m:t>𝑵</m:t>
                      </m:r>
                      <m:sSup>
                        <m:sSupPr>
                          <m:ctrlPr>
                            <a:rPr lang="en-US" b="1" i="1" smtClean="0">
                              <a:solidFill>
                                <a:srgbClr val="FF0000"/>
                              </a:solidFill>
                              <a:latin typeface="Cambria Math" panose="02040503050406030204" pitchFamily="18" charset="0"/>
                            </a:rPr>
                          </m:ctrlPr>
                        </m:sSupPr>
                        <m:e>
                          <m:r>
                            <a:rPr lang="en-US" b="1" i="1" smtClean="0">
                              <a:solidFill>
                                <a:srgbClr val="FF0000"/>
                              </a:solidFill>
                              <a:latin typeface="Cambria Math"/>
                            </a:rPr>
                            <m:t>𝑲𝑪</m:t>
                          </m:r>
                        </m:e>
                        <m:sup>
                          <m:r>
                            <a:rPr lang="en-US" b="1" i="1" smtClean="0">
                              <a:solidFill>
                                <a:srgbClr val="FF0000"/>
                              </a:solidFill>
                              <a:latin typeface="Cambria Math"/>
                            </a:rPr>
                            <m:t>′</m:t>
                          </m:r>
                          <m:r>
                            <a:rPr lang="en-US" b="1" i="1" smtClean="0">
                              <a:solidFill>
                                <a:srgbClr val="FF0000"/>
                              </a:solidFill>
                              <a:latin typeface="Cambria Math"/>
                            </a:rPr>
                            <m:t>𝟐</m:t>
                          </m:r>
                        </m:sup>
                      </m:sSup>
                      <m:r>
                        <a:rPr lang="en-US" b="1" i="1" smtClean="0">
                          <a:solidFill>
                            <a:srgbClr val="FF0000"/>
                          </a:solidFill>
                          <a:latin typeface="Cambria Math"/>
                        </a:rPr>
                        <m:t>)</m:t>
                      </m:r>
                    </m:oMath>
                  </m:oMathPara>
                </a14:m>
                <a:endParaRPr lang="en-US" b="1">
                  <a:solidFill>
                    <a:srgbClr val="FF000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038600" y="4278868"/>
                <a:ext cx="1263423" cy="375552"/>
              </a:xfrm>
              <a:prstGeom prst="rect">
                <a:avLst/>
              </a:prstGeom>
              <a:blipFill rotWithShape="0">
                <a:blip r:embed="rId3"/>
                <a:stretch>
                  <a:fillRect b="-11290"/>
                </a:stretch>
              </a:blipFill>
            </p:spPr>
            <p:txBody>
              <a:bodyPr/>
              <a:lstStyle/>
              <a:p>
                <a:r>
                  <a:rPr lang="en-US">
                    <a:noFill/>
                  </a:rPr>
                  <a:t> </a:t>
                </a:r>
              </a:p>
            </p:txBody>
          </p:sp>
        </mc:Fallback>
      </mc:AlternateContent>
      <p:sp>
        <p:nvSpPr>
          <p:cNvPr id="8" name="Right Arrow Callout 7"/>
          <p:cNvSpPr/>
          <p:nvPr/>
        </p:nvSpPr>
        <p:spPr>
          <a:xfrm>
            <a:off x="1143000" y="3429000"/>
            <a:ext cx="5867400" cy="1600200"/>
          </a:xfrm>
          <a:prstGeom prst="rightArrowCallout">
            <a:avLst>
              <a:gd name="adj1" fmla="val 25000"/>
              <a:gd name="adj2" fmla="val 25000"/>
              <a:gd name="adj3" fmla="val 25000"/>
              <a:gd name="adj4" fmla="val 89448"/>
            </a:avLst>
          </a:prstGeom>
          <a:solidFill>
            <a:schemeClr val="accent6">
              <a:lumMod val="7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p:cNvSpPr txBox="1"/>
              <p:nvPr/>
            </p:nvSpPr>
            <p:spPr>
              <a:xfrm>
                <a:off x="7010400" y="4044048"/>
                <a:ext cx="1474956" cy="37555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𝑶</m:t>
                      </m:r>
                      <m:r>
                        <a:rPr lang="en-US" b="1" i="1" smtClean="0">
                          <a:solidFill>
                            <a:srgbClr val="FF0000"/>
                          </a:solidFill>
                          <a:latin typeface="Cambria Math"/>
                        </a:rPr>
                        <m:t>(</m:t>
                      </m:r>
                      <m:sSup>
                        <m:sSupPr>
                          <m:ctrlPr>
                            <a:rPr lang="en-US" b="1" i="1" smtClean="0">
                              <a:solidFill>
                                <a:srgbClr val="FF0000"/>
                              </a:solidFill>
                              <a:latin typeface="Cambria Math" panose="02040503050406030204" pitchFamily="18" charset="0"/>
                            </a:rPr>
                          </m:ctrlPr>
                        </m:sSupPr>
                        <m:e>
                          <m:r>
                            <a:rPr lang="en-US" b="1" i="1" smtClean="0">
                              <a:solidFill>
                                <a:srgbClr val="FF0000"/>
                              </a:solidFill>
                              <a:latin typeface="Cambria Math"/>
                            </a:rPr>
                            <m:t>𝑲</m:t>
                          </m:r>
                        </m:e>
                        <m:sup>
                          <m:r>
                            <a:rPr lang="en-US" b="1" i="1" smtClean="0">
                              <a:solidFill>
                                <a:srgbClr val="FF0000"/>
                              </a:solidFill>
                              <a:latin typeface="Cambria Math"/>
                            </a:rPr>
                            <m:t>𝟐</m:t>
                          </m:r>
                        </m:sup>
                      </m:sSup>
                      <m:r>
                        <a:rPr lang="en-US" b="1" i="1" smtClean="0">
                          <a:solidFill>
                            <a:srgbClr val="FF0000"/>
                          </a:solidFill>
                          <a:latin typeface="Cambria Math"/>
                        </a:rPr>
                        <m:t>𝑰𝑵</m:t>
                      </m:r>
                      <m:sSup>
                        <m:sSupPr>
                          <m:ctrlPr>
                            <a:rPr lang="en-US" b="1" i="1" smtClean="0">
                              <a:solidFill>
                                <a:srgbClr val="FF0000"/>
                              </a:solidFill>
                              <a:latin typeface="Cambria Math" panose="02040503050406030204" pitchFamily="18" charset="0"/>
                            </a:rPr>
                          </m:ctrlPr>
                        </m:sSupPr>
                        <m:e>
                          <m:r>
                            <a:rPr lang="en-US" b="1" i="1" smtClean="0">
                              <a:solidFill>
                                <a:srgbClr val="FF0000"/>
                              </a:solidFill>
                              <a:latin typeface="Cambria Math"/>
                            </a:rPr>
                            <m:t>𝑪</m:t>
                          </m:r>
                        </m:e>
                        <m:sup>
                          <m:r>
                            <a:rPr lang="en-US" b="1" i="1" smtClean="0">
                              <a:solidFill>
                                <a:srgbClr val="FF0000"/>
                              </a:solidFill>
                              <a:latin typeface="Cambria Math"/>
                            </a:rPr>
                            <m:t>′</m:t>
                          </m:r>
                          <m:r>
                            <a:rPr lang="en-US" b="1" i="1" smtClean="0">
                              <a:solidFill>
                                <a:srgbClr val="FF0000"/>
                              </a:solidFill>
                              <a:latin typeface="Cambria Math"/>
                            </a:rPr>
                            <m:t>𝟐</m:t>
                          </m:r>
                        </m:sup>
                      </m:sSup>
                      <m:r>
                        <a:rPr lang="en-US" b="1" i="1" smtClean="0">
                          <a:solidFill>
                            <a:srgbClr val="FF0000"/>
                          </a:solidFill>
                          <a:latin typeface="Cambria Math"/>
                        </a:rPr>
                        <m:t>)</m:t>
                      </m:r>
                    </m:oMath>
                  </m:oMathPara>
                </a14:m>
                <a:endParaRPr lang="en-US" b="1">
                  <a:solidFill>
                    <a:srgbClr val="FF000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7010400" y="4044048"/>
                <a:ext cx="1474956" cy="375552"/>
              </a:xfrm>
              <a:prstGeom prst="rect">
                <a:avLst/>
              </a:prstGeom>
              <a:blipFill rotWithShape="0">
                <a:blip r:embed="rId4"/>
                <a:stretch>
                  <a:fillRect b="-12903"/>
                </a:stretch>
              </a:blipFill>
            </p:spPr>
            <p:txBody>
              <a:bodyPr/>
              <a:lstStyle/>
              <a:p>
                <a:r>
                  <a:rPr lang="en-US">
                    <a:noFill/>
                  </a:rPr>
                  <a:t> </a:t>
                </a:r>
              </a:p>
            </p:txBody>
          </p:sp>
        </mc:Fallback>
      </mc:AlternateContent>
      <p:sp>
        <p:nvSpPr>
          <p:cNvPr id="11" name="Right Arrow Callout 10"/>
          <p:cNvSpPr/>
          <p:nvPr/>
        </p:nvSpPr>
        <p:spPr>
          <a:xfrm>
            <a:off x="1143000" y="5181600"/>
            <a:ext cx="5867400" cy="800100"/>
          </a:xfrm>
          <a:prstGeom prst="rightArrowCallout">
            <a:avLst>
              <a:gd name="adj1" fmla="val 25000"/>
              <a:gd name="adj2" fmla="val 25000"/>
              <a:gd name="adj3" fmla="val 25000"/>
              <a:gd name="adj4" fmla="val 89448"/>
            </a:avLst>
          </a:prstGeom>
          <a:solidFill>
            <a:schemeClr val="accent6">
              <a:lumMod val="7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p:cNvSpPr txBox="1"/>
              <p:nvPr/>
            </p:nvSpPr>
            <p:spPr>
              <a:xfrm>
                <a:off x="7010400" y="5410200"/>
                <a:ext cx="165622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𝑶</m:t>
                      </m:r>
                      <m:r>
                        <a:rPr lang="en-US" b="1" i="1" smtClean="0">
                          <a:solidFill>
                            <a:srgbClr val="FF0000"/>
                          </a:solidFill>
                          <a:latin typeface="Cambria Math"/>
                        </a:rPr>
                        <m:t>(</m:t>
                      </m:r>
                      <m:r>
                        <a:rPr lang="en-US" b="1" i="1" smtClean="0">
                          <a:solidFill>
                            <a:srgbClr val="FF0000"/>
                          </a:solidFill>
                          <a:latin typeface="Cambria Math"/>
                        </a:rPr>
                        <m:t>𝑲𝑵𝒍𝒐𝒈</m:t>
                      </m:r>
                      <m:r>
                        <a:rPr lang="en-US" b="1" i="1" smtClean="0">
                          <a:solidFill>
                            <a:srgbClr val="FF0000"/>
                          </a:solidFill>
                          <a:latin typeface="Cambria Math"/>
                        </a:rPr>
                        <m:t>(</m:t>
                      </m:r>
                      <m:r>
                        <a:rPr lang="en-US" b="1" i="1" smtClean="0">
                          <a:solidFill>
                            <a:srgbClr val="FF0000"/>
                          </a:solidFill>
                          <a:latin typeface="Cambria Math"/>
                        </a:rPr>
                        <m:t>𝜿</m:t>
                      </m:r>
                      <m:r>
                        <a:rPr lang="en-US" b="1" i="1" smtClean="0">
                          <a:solidFill>
                            <a:srgbClr val="FF0000"/>
                          </a:solidFill>
                          <a:latin typeface="Cambria Math"/>
                        </a:rPr>
                        <m:t>))</m:t>
                      </m:r>
                    </m:oMath>
                  </m:oMathPara>
                </a14:m>
                <a:endParaRPr lang="en-US" b="1">
                  <a:solidFill>
                    <a:srgbClr val="FF00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7010400" y="5410200"/>
                <a:ext cx="1656223" cy="369332"/>
              </a:xfrm>
              <a:prstGeom prst="rect">
                <a:avLst/>
              </a:prstGeom>
              <a:blipFill rotWithShape="0">
                <a:blip r:embed="rId5"/>
                <a:stretch>
                  <a:fillRect b="-13333"/>
                </a:stretch>
              </a:blipFill>
            </p:spPr>
            <p:txBody>
              <a:bodyPr/>
              <a:lstStyle/>
              <a:p>
                <a:r>
                  <a:rPr lang="en-US">
                    <a:noFill/>
                  </a:rPr>
                  <a:t> </a:t>
                </a:r>
              </a:p>
            </p:txBody>
          </p:sp>
        </mc:Fallback>
      </mc:AlternateContent>
      <p:sp>
        <p:nvSpPr>
          <p:cNvPr id="14" name="Rectangular Callout 13"/>
          <p:cNvSpPr/>
          <p:nvPr/>
        </p:nvSpPr>
        <p:spPr>
          <a:xfrm>
            <a:off x="784111" y="2895600"/>
            <a:ext cx="7772400" cy="3352800"/>
          </a:xfrm>
          <a:prstGeom prst="wedgeRectCallout">
            <a:avLst>
              <a:gd name="adj1" fmla="val 37122"/>
              <a:gd name="adj2" fmla="val -60213"/>
            </a:avLst>
          </a:prstGeom>
          <a:solidFill>
            <a:schemeClr val="accent6">
              <a:lumMod val="7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p:cNvSpPr txBox="1"/>
              <p:nvPr/>
            </p:nvSpPr>
            <p:spPr>
              <a:xfrm>
                <a:off x="6477000" y="1752600"/>
                <a:ext cx="2813463" cy="37587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𝑶</m:t>
                      </m:r>
                      <m:r>
                        <a:rPr lang="en-US" b="1" i="1" smtClean="0">
                          <a:solidFill>
                            <a:srgbClr val="FF0000"/>
                          </a:solidFill>
                          <a:latin typeface="Cambria Math"/>
                        </a:rPr>
                        <m:t>(</m:t>
                      </m:r>
                      <m:r>
                        <a:rPr lang="en-US" b="1" i="1" smtClean="0">
                          <a:solidFill>
                            <a:srgbClr val="FF0000"/>
                          </a:solidFill>
                          <a:latin typeface="Cambria Math"/>
                        </a:rPr>
                        <m:t>𝑵</m:t>
                      </m:r>
                      <m:sSup>
                        <m:sSupPr>
                          <m:ctrlPr>
                            <a:rPr lang="en-US" b="1" i="1" smtClean="0">
                              <a:solidFill>
                                <a:srgbClr val="FF0000"/>
                              </a:solidFill>
                              <a:latin typeface="Cambria Math" panose="02040503050406030204" pitchFamily="18" charset="0"/>
                            </a:rPr>
                          </m:ctrlPr>
                        </m:sSupPr>
                        <m:e>
                          <m:r>
                            <a:rPr lang="en-US" b="1" i="1" smtClean="0">
                              <a:solidFill>
                                <a:srgbClr val="FF0000"/>
                              </a:solidFill>
                              <a:latin typeface="Cambria Math"/>
                            </a:rPr>
                            <m:t>𝑰</m:t>
                          </m:r>
                        </m:e>
                        <m:sup>
                          <m:r>
                            <a:rPr lang="en-US" b="1" i="1" smtClean="0">
                              <a:solidFill>
                                <a:srgbClr val="FF0000"/>
                              </a:solidFill>
                              <a:latin typeface="Cambria Math"/>
                            </a:rPr>
                            <m:t>′</m:t>
                          </m:r>
                        </m:sup>
                      </m:sSup>
                      <m:r>
                        <a:rPr lang="en-US" b="1" i="1" smtClean="0">
                          <a:solidFill>
                            <a:srgbClr val="FF0000"/>
                          </a:solidFill>
                          <a:latin typeface="Cambria Math"/>
                        </a:rPr>
                        <m:t>𝑲</m:t>
                      </m:r>
                      <m:r>
                        <a:rPr lang="en-US" b="1" i="1" smtClean="0">
                          <a:solidFill>
                            <a:srgbClr val="FF0000"/>
                          </a:solidFill>
                          <a:latin typeface="Cambria Math"/>
                        </a:rPr>
                        <m:t>[</m:t>
                      </m:r>
                      <m:r>
                        <a:rPr lang="en-US" b="1" i="1" smtClean="0">
                          <a:solidFill>
                            <a:srgbClr val="FF0000"/>
                          </a:solidFill>
                          <a:latin typeface="Cambria Math"/>
                        </a:rPr>
                        <m:t>𝑲𝑰</m:t>
                      </m:r>
                      <m:sSup>
                        <m:sSupPr>
                          <m:ctrlPr>
                            <a:rPr lang="en-US" b="1" i="1">
                              <a:solidFill>
                                <a:srgbClr val="FF0000"/>
                              </a:solidFill>
                              <a:latin typeface="Cambria Math" panose="02040503050406030204" pitchFamily="18" charset="0"/>
                            </a:rPr>
                          </m:ctrlPr>
                        </m:sSupPr>
                        <m:e>
                          <m:r>
                            <a:rPr lang="en-US" b="1" i="1">
                              <a:solidFill>
                                <a:srgbClr val="FF0000"/>
                              </a:solidFill>
                              <a:latin typeface="Cambria Math"/>
                            </a:rPr>
                            <m:t>𝑪</m:t>
                          </m:r>
                        </m:e>
                        <m:sup>
                          <m:r>
                            <a:rPr lang="en-US" b="1" i="1">
                              <a:solidFill>
                                <a:srgbClr val="FF0000"/>
                              </a:solidFill>
                              <a:latin typeface="Cambria Math"/>
                            </a:rPr>
                            <m:t>′</m:t>
                          </m:r>
                          <m:r>
                            <a:rPr lang="en-US" b="1" i="1">
                              <a:solidFill>
                                <a:srgbClr val="FF0000"/>
                              </a:solidFill>
                              <a:latin typeface="Cambria Math"/>
                            </a:rPr>
                            <m:t>𝟐</m:t>
                          </m:r>
                        </m:sup>
                      </m:sSup>
                      <m:r>
                        <a:rPr lang="en-US" b="1" i="1">
                          <a:solidFill>
                            <a:srgbClr val="FF0000"/>
                          </a:solidFill>
                          <a:latin typeface="Cambria Math"/>
                        </a:rPr>
                        <m:t>+</m:t>
                      </m:r>
                      <m:r>
                        <a:rPr lang="en-US" b="1">
                          <a:solidFill>
                            <a:srgbClr val="FF0000"/>
                          </a:solidFill>
                          <a:latin typeface="Cambria Math"/>
                        </a:rPr>
                        <m:t>𝐥𝐨𝐠</m:t>
                      </m:r>
                      <m:r>
                        <a:rPr lang="en-US" b="1" i="1">
                          <a:solidFill>
                            <a:srgbClr val="FF0000"/>
                          </a:solidFill>
                          <a:latin typeface="Cambria Math"/>
                        </a:rPr>
                        <m:t>⁡(</m:t>
                      </m:r>
                      <m:r>
                        <a:rPr lang="en-US" b="1" i="1">
                          <a:solidFill>
                            <a:srgbClr val="FF0000"/>
                          </a:solidFill>
                          <a:latin typeface="Cambria Math"/>
                        </a:rPr>
                        <m:t>𝜿</m:t>
                      </m:r>
                      <m:r>
                        <a:rPr lang="en-US" b="1" i="1">
                          <a:solidFill>
                            <a:srgbClr val="FF0000"/>
                          </a:solidFill>
                          <a:latin typeface="Cambria Math"/>
                        </a:rPr>
                        <m:t>)])</m:t>
                      </m:r>
                    </m:oMath>
                  </m:oMathPara>
                </a14:m>
                <a:endParaRPr lang="en-US" b="1">
                  <a:solidFill>
                    <a:srgbClr val="FF0000"/>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6477000" y="1752600"/>
                <a:ext cx="2813463" cy="375872"/>
              </a:xfrm>
              <a:prstGeom prst="rect">
                <a:avLst/>
              </a:prstGeom>
              <a:blipFill rotWithShape="0">
                <a:blip r:embed="rId6"/>
                <a:stretch>
                  <a:fillRect b="-14754"/>
                </a:stretch>
              </a:blipFill>
            </p:spPr>
            <p:txBody>
              <a:bodyPr/>
              <a:lstStyle/>
              <a:p>
                <a:r>
                  <a:rPr lang="en-US">
                    <a:noFill/>
                  </a:rPr>
                  <a:t> </a:t>
                </a:r>
              </a:p>
            </p:txBody>
          </p:sp>
        </mc:Fallback>
      </mc:AlternateContent>
      <p:sp>
        <p:nvSpPr>
          <p:cNvPr id="16" name="TextBox 15"/>
          <p:cNvSpPr txBox="1"/>
          <p:nvPr/>
        </p:nvSpPr>
        <p:spPr>
          <a:xfrm>
            <a:off x="7692605" y="2057400"/>
            <a:ext cx="1228221" cy="923330"/>
          </a:xfrm>
          <a:prstGeom prst="rect">
            <a:avLst/>
          </a:prstGeom>
          <a:noFill/>
        </p:spPr>
        <p:txBody>
          <a:bodyPr wrap="none" rtlCol="0">
            <a:spAutoFit/>
          </a:bodyPr>
          <a:lstStyle/>
          <a:p>
            <a:pPr algn="ctr"/>
            <a:r>
              <a:rPr lang="en-US" smtClean="0">
                <a:solidFill>
                  <a:srgbClr val="00B050"/>
                </a:solidFill>
              </a:rPr>
              <a:t>Linear in </a:t>
            </a:r>
          </a:p>
          <a:p>
            <a:pPr algn="ctr"/>
            <a:r>
              <a:rPr lang="en-US" smtClean="0">
                <a:solidFill>
                  <a:srgbClr val="00B050"/>
                </a:solidFill>
              </a:rPr>
              <a:t>number of </a:t>
            </a:r>
          </a:p>
          <a:p>
            <a:pPr algn="ctr"/>
            <a:r>
              <a:rPr lang="en-US" smtClean="0">
                <a:solidFill>
                  <a:srgbClr val="00B050"/>
                </a:solidFill>
              </a:rPr>
              <a:t>objects</a:t>
            </a:r>
            <a:endParaRPr lang="en-US">
              <a:solidFill>
                <a:srgbClr val="00B050"/>
              </a:solidFill>
            </a:endParaRPr>
          </a:p>
        </p:txBody>
      </p:sp>
      <p:sp>
        <p:nvSpPr>
          <p:cNvPr id="13" name="Footer Placeholder 12"/>
          <p:cNvSpPr>
            <a:spLocks noGrp="1"/>
          </p:cNvSpPr>
          <p:nvPr>
            <p:ph type="ftr" sz="quarter" idx="3"/>
          </p:nvPr>
        </p:nvSpPr>
        <p:spPr/>
        <p:txBody>
          <a:bodyPr/>
          <a:lstStyle/>
          <a:p>
            <a:r>
              <a:rPr lang="en-US" smtClean="0"/>
              <a:t>gmanish@microsoft.com, jing@buffalo.edu, charu@us.ibm.com, hanj@cs.uiuc.edu</a:t>
            </a:r>
            <a:endParaRPr lang="en-US" dirty="0"/>
          </a:p>
        </p:txBody>
      </p:sp>
      <p:sp>
        <p:nvSpPr>
          <p:cNvPr id="17" name="Slide Number Placeholder 16"/>
          <p:cNvSpPr>
            <a:spLocks noGrp="1"/>
          </p:cNvSpPr>
          <p:nvPr>
            <p:ph type="sldNum" sz="quarter" idx="12"/>
          </p:nvPr>
        </p:nvSpPr>
        <p:spPr/>
        <p:txBody>
          <a:bodyPr/>
          <a:lstStyle/>
          <a:p>
            <a:fld id="{8D4A95AB-7B14-4CE2-8EF6-8DDF97F0F3DA}" type="slidenum">
              <a:rPr lang="en-US" smtClean="0"/>
              <a:pPr/>
              <a:t>66</a:t>
            </a:fld>
            <a:endParaRPr lang="en-US"/>
          </a:p>
        </p:txBody>
      </p:sp>
    </p:spTree>
    <p:extLst>
      <p:ext uri="{BB962C8B-B14F-4D97-AF65-F5344CB8AC3E}">
        <p14:creationId xmlns:p14="http://schemas.microsoft.com/office/powerpoint/2010/main" val="253504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1"/>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p:bldP spid="7" grpId="1"/>
      <p:bldP spid="8" grpId="0" animBg="1"/>
      <p:bldP spid="8" grpId="1" animBg="1"/>
      <p:bldP spid="9" grpId="0"/>
      <p:bldP spid="11" grpId="0" animBg="1"/>
      <p:bldP spid="11" grpId="1" animBg="1"/>
      <p:bldP spid="12" grpId="0"/>
      <p:bldP spid="14" grpId="0" animBg="1"/>
      <p:bldP spid="15" grpId="0"/>
      <p:bldP spid="1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Synthetic Dataset Results Summary</a:t>
            </a:r>
          </a:p>
        </p:txBody>
      </p:sp>
      <p:sp>
        <p:nvSpPr>
          <p:cNvPr id="3" name="Content Placeholder 2"/>
          <p:cNvSpPr>
            <a:spLocks noGrp="1"/>
          </p:cNvSpPr>
          <p:nvPr>
            <p:ph idx="13"/>
          </p:nvPr>
        </p:nvSpPr>
        <p:spPr>
          <a:xfrm>
            <a:off x="457200" y="4385733"/>
            <a:ext cx="8229600" cy="1740430"/>
          </a:xfrm>
        </p:spPr>
        <p:txBody>
          <a:bodyPr>
            <a:noAutofit/>
          </a:bodyPr>
          <a:lstStyle/>
          <a:p>
            <a:pPr marL="0" indent="0" algn="ctr">
              <a:buNone/>
            </a:pPr>
            <a:r>
              <a:rPr lang="en-US" sz="2000" dirty="0" smtClean="0"/>
              <a:t>Synthetic Dataset Results </a:t>
            </a:r>
            <a:r>
              <a:rPr lang="en-US" sz="2000" dirty="0"/>
              <a:t>(</a:t>
            </a:r>
            <a:r>
              <a:rPr lang="en-US" sz="2000" dirty="0" smtClean="0"/>
              <a:t>CDO =The Proposed Algorithm</a:t>
            </a:r>
            <a:r>
              <a:rPr lang="en-US" sz="2000" dirty="0"/>
              <a:t> </a:t>
            </a:r>
            <a:r>
              <a:rPr lang="en-US" sz="2000" dirty="0" smtClean="0"/>
              <a:t>CDODA</a:t>
            </a:r>
            <a:r>
              <a:rPr lang="en-US" sz="2000" dirty="0"/>
              <a:t>, </a:t>
            </a:r>
            <a:r>
              <a:rPr lang="en-US" sz="2000" dirty="0" smtClean="0"/>
              <a:t>SI = Single Iteration Baseline, Homo = Homogenous</a:t>
            </a:r>
            <a:r>
              <a:rPr lang="en-US" sz="2000" dirty="0"/>
              <a:t> </a:t>
            </a:r>
            <a:r>
              <a:rPr lang="en-US" sz="2000" dirty="0" smtClean="0"/>
              <a:t>(Single </a:t>
            </a:r>
            <a:r>
              <a:rPr lang="en-US" sz="2000" dirty="0"/>
              <a:t>NMF) </a:t>
            </a:r>
            <a:r>
              <a:rPr lang="en-US" sz="2000" dirty="0" smtClean="0"/>
              <a:t>Baseline) for C=6</a:t>
            </a:r>
            <a:endParaRPr lang="en-US" sz="20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76400"/>
            <a:ext cx="7315200" cy="2709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81000" y="5181600"/>
            <a:ext cx="7467600" cy="646331"/>
          </a:xfrm>
          <a:prstGeom prst="rect">
            <a:avLst/>
          </a:prstGeom>
        </p:spPr>
        <p:txBody>
          <a:bodyPr wrap="square">
            <a:spAutoFit/>
          </a:bodyPr>
          <a:lstStyle/>
          <a:p>
            <a:pPr marL="285750" indent="-285750">
              <a:buFont typeface="Arial" pitchFamily="34" charset="0"/>
              <a:buChar char="•"/>
            </a:pPr>
            <a:r>
              <a:rPr lang="en-US" smtClean="0"/>
              <a:t>SI: Single iteration version of CDO</a:t>
            </a:r>
          </a:p>
          <a:p>
            <a:pPr marL="285750" indent="-285750">
              <a:buFont typeface="Arial" pitchFamily="34" charset="0"/>
              <a:buChar char="•"/>
            </a:pPr>
            <a:r>
              <a:rPr lang="en-US" smtClean="0"/>
              <a:t>Homo: Treats all objects to be of the same type</a:t>
            </a:r>
            <a:endParaRPr lang="en-US"/>
          </a:p>
        </p:txBody>
      </p:sp>
      <p:grpSp>
        <p:nvGrpSpPr>
          <p:cNvPr id="8" name="Group 7"/>
          <p:cNvGrpSpPr/>
          <p:nvPr/>
        </p:nvGrpSpPr>
        <p:grpSpPr>
          <a:xfrm>
            <a:off x="7239000" y="5105400"/>
            <a:ext cx="1563248" cy="990600"/>
            <a:chOff x="7239000" y="4648200"/>
            <a:chExt cx="1563248" cy="990600"/>
          </a:xfrm>
        </p:grpSpPr>
        <p:sp>
          <p:nvSpPr>
            <p:cNvPr id="9" name="Rectangle 8"/>
            <p:cNvSpPr/>
            <p:nvPr/>
          </p:nvSpPr>
          <p:spPr>
            <a:xfrm>
              <a:off x="7297419" y="4648200"/>
              <a:ext cx="1389381" cy="990600"/>
            </a:xfrm>
            <a:prstGeom prst="rect">
              <a:avLst/>
            </a:prstGeom>
            <a:solidFill>
              <a:srgbClr val="0EAE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9" idx="1"/>
              <a:endCxn id="9" idx="3"/>
            </p:cNvCxnSpPr>
            <p:nvPr/>
          </p:nvCxnSpPr>
          <p:spPr>
            <a:xfrm>
              <a:off x="7297419" y="5143500"/>
              <a:ext cx="138938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239000" y="4648200"/>
              <a:ext cx="1563248" cy="938719"/>
            </a:xfrm>
            <a:prstGeom prst="rect">
              <a:avLst/>
            </a:prstGeom>
            <a:noFill/>
          </p:spPr>
          <p:txBody>
            <a:bodyPr wrap="none" rtlCol="0">
              <a:spAutoFit/>
            </a:bodyPr>
            <a:lstStyle/>
            <a:p>
              <a:pPr algn="ctr">
                <a:lnSpc>
                  <a:spcPct val="150000"/>
                </a:lnSpc>
              </a:pPr>
              <a:r>
                <a:rPr lang="en-US" sz="2200" b="1" smtClean="0"/>
                <a:t>SI (2.9%)</a:t>
              </a:r>
            </a:p>
            <a:p>
              <a:pPr algn="ctr"/>
              <a:r>
                <a:rPr lang="en-US" sz="2200" b="1" smtClean="0"/>
                <a:t>Homo(21%)</a:t>
              </a:r>
              <a:endParaRPr lang="en-US" sz="2200" b="1"/>
            </a:p>
          </p:txBody>
        </p:sp>
      </p:grpSp>
      <p:sp>
        <p:nvSpPr>
          <p:cNvPr id="12" name="Down Arrow 11"/>
          <p:cNvSpPr/>
          <p:nvPr/>
        </p:nvSpPr>
        <p:spPr>
          <a:xfrm flipV="1">
            <a:off x="8686800" y="5132962"/>
            <a:ext cx="421192" cy="938719"/>
          </a:xfrm>
          <a:prstGeom prst="downArrow">
            <a:avLst/>
          </a:prstGeom>
          <a:solidFill>
            <a:srgbClr val="0EAE02"/>
          </a:solidFill>
          <a:ln>
            <a:solidFill>
              <a:srgbClr val="0EAE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3"/>
          </p:nvPr>
        </p:nvSpPr>
        <p:spPr/>
        <p:txBody>
          <a:bodyPr/>
          <a:lstStyle/>
          <a:p>
            <a:r>
              <a:rPr lang="en-US" smtClean="0"/>
              <a:t>gmanish@microsoft.com, jing@buffalo.edu, charu@us.ibm.com, hanj@cs.uiuc.edu</a:t>
            </a:r>
            <a:endParaRPr lang="en-US" dirty="0"/>
          </a:p>
        </p:txBody>
      </p:sp>
      <p:sp>
        <p:nvSpPr>
          <p:cNvPr id="7" name="Slide Number Placeholder 6"/>
          <p:cNvSpPr>
            <a:spLocks noGrp="1"/>
          </p:cNvSpPr>
          <p:nvPr>
            <p:ph type="sldNum" sz="quarter" idx="12"/>
          </p:nvPr>
        </p:nvSpPr>
        <p:spPr/>
        <p:txBody>
          <a:bodyPr/>
          <a:lstStyle/>
          <a:p>
            <a:fld id="{8D4A95AB-7B14-4CE2-8EF6-8DDF97F0F3DA}" type="slidenum">
              <a:rPr lang="en-US" smtClean="0"/>
              <a:pPr/>
              <a:t>67</a:t>
            </a:fld>
            <a:endParaRPr lang="en-US"/>
          </a:p>
        </p:txBody>
      </p:sp>
    </p:spTree>
    <p:extLst>
      <p:ext uri="{BB962C8B-B14F-4D97-AF65-F5344CB8AC3E}">
        <p14:creationId xmlns:p14="http://schemas.microsoft.com/office/powerpoint/2010/main" val="36905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Real Dataset Case Studies (DBLP)</a:t>
            </a:r>
          </a:p>
        </p:txBody>
      </p:sp>
      <p:sp>
        <p:nvSpPr>
          <p:cNvPr id="4" name="Slide Number Placeholder 3"/>
          <p:cNvSpPr>
            <a:spLocks noGrp="1"/>
          </p:cNvSpPr>
          <p:nvPr>
            <p:ph type="sldNum" sz="quarter" idx="12"/>
          </p:nvPr>
        </p:nvSpPr>
        <p:spPr/>
        <p:txBody>
          <a:bodyPr/>
          <a:lstStyle/>
          <a:p>
            <a:fld id="{8D4A95AB-7B14-4CE2-8EF6-8DDF97F0F3DA}" type="slidenum">
              <a:rPr lang="en-US" smtClean="0"/>
              <a:pPr/>
              <a:t>68</a:t>
            </a:fld>
            <a:endParaRPr lang="en-US"/>
          </a:p>
        </p:txBody>
      </p:sp>
      <p:sp>
        <p:nvSpPr>
          <p:cNvPr id="3" name="Content Placeholder 2"/>
          <p:cNvSpPr>
            <a:spLocks noGrp="1"/>
          </p:cNvSpPr>
          <p:nvPr>
            <p:ph idx="13"/>
          </p:nvPr>
        </p:nvSpPr>
        <p:spPr/>
        <p:txBody>
          <a:bodyPr>
            <a:normAutofit fontScale="62500" lnSpcReduction="20000"/>
          </a:bodyPr>
          <a:lstStyle/>
          <a:p>
            <a:r>
              <a:rPr lang="en-US" dirty="0"/>
              <a:t>Each </a:t>
            </a:r>
            <a:r>
              <a:rPr lang="en-US" dirty="0">
                <a:solidFill>
                  <a:srgbClr val="00B0F0"/>
                </a:solidFill>
              </a:rPr>
              <a:t>research area </a:t>
            </a:r>
            <a:r>
              <a:rPr lang="en-US" dirty="0"/>
              <a:t>appears as a pattern and then there are other patterns with distributions across multiple areas. E.g., “Data Mining” and “Computational Biology” is a pattern</a:t>
            </a:r>
          </a:p>
          <a:p>
            <a:r>
              <a:rPr lang="en-US" dirty="0"/>
              <a:t>Some </a:t>
            </a:r>
            <a:r>
              <a:rPr lang="en-US" dirty="0">
                <a:solidFill>
                  <a:srgbClr val="00B050"/>
                </a:solidFill>
              </a:rPr>
              <a:t>patterns</a:t>
            </a:r>
            <a:r>
              <a:rPr lang="en-US" dirty="0"/>
              <a:t> are specific to particular types</a:t>
            </a:r>
          </a:p>
          <a:p>
            <a:pPr lvl="1"/>
            <a:r>
              <a:rPr lang="en-US" dirty="0"/>
              <a:t>“Software engineering” and “Operating systems” for conferences</a:t>
            </a:r>
          </a:p>
          <a:p>
            <a:pPr lvl="1"/>
            <a:r>
              <a:rPr lang="en-US" dirty="0"/>
              <a:t>“Concurrent Distributed and Parallel Computing” and “Security and privacy” for authors</a:t>
            </a:r>
          </a:p>
          <a:p>
            <a:pPr lvl="1"/>
            <a:r>
              <a:rPr lang="en-US" dirty="0"/>
              <a:t>“Security and privacy” and “Education” for terms</a:t>
            </a:r>
          </a:p>
          <a:p>
            <a:r>
              <a:rPr lang="en-US" dirty="0">
                <a:solidFill>
                  <a:srgbClr val="FF0000"/>
                </a:solidFill>
              </a:rPr>
              <a:t>Top Outlier Author</a:t>
            </a:r>
            <a:r>
              <a:rPr lang="en-US" dirty="0"/>
              <a:t>: Giuseppe de </a:t>
            </a:r>
            <a:r>
              <a:rPr lang="en-US" dirty="0" err="1"/>
              <a:t>Giacomo</a:t>
            </a:r>
            <a:r>
              <a:rPr lang="en-US" dirty="0"/>
              <a:t> - Algorithms and Theory (0.25), Databases (0.47), Artificial Intelligence (0.13), Human Computer Interaction (0.06)</a:t>
            </a:r>
          </a:p>
          <a:p>
            <a:r>
              <a:rPr lang="en-US" dirty="0">
                <a:solidFill>
                  <a:srgbClr val="FF0000"/>
                </a:solidFill>
              </a:rPr>
              <a:t>Top conference outlier</a:t>
            </a:r>
            <a:r>
              <a:rPr lang="en-US" dirty="0"/>
              <a:t>: From integrated publication and information systems to virtual information and knowledge environments - Databases (0.5), Artificial Intelligence (0.09), Human Computer interaction (0.4)</a:t>
            </a:r>
          </a:p>
          <a:p>
            <a:r>
              <a:rPr lang="en-US" dirty="0">
                <a:solidFill>
                  <a:srgbClr val="FF0000"/>
                </a:solidFill>
              </a:rPr>
              <a:t>Top terms outlier</a:t>
            </a:r>
            <a:r>
              <a:rPr lang="en-US" dirty="0"/>
              <a:t>: military - Algorithms and theory (0.02), Security and Privacy (0.37), Databases (0.22), Computer Graphics (0.37</a:t>
            </a:r>
            <a:r>
              <a:rPr lang="en-US" dirty="0" smtClean="0"/>
              <a:t>)</a:t>
            </a:r>
            <a:endParaRPr lang="en-US" dirty="0"/>
          </a:p>
        </p:txBody>
      </p:sp>
      <p:sp>
        <p:nvSpPr>
          <p:cNvPr id="5" name="Footer Placeholder 4"/>
          <p:cNvSpPr>
            <a:spLocks noGrp="1"/>
          </p:cNvSpPr>
          <p:nvPr>
            <p:ph type="ftr" sz="quarter" idx="3"/>
          </p:nvPr>
        </p:nvSpPr>
        <p:spPr/>
        <p:txBody>
          <a:bodyPr/>
          <a:lstStyle/>
          <a:p>
            <a:r>
              <a:rPr lang="en-US" smtClean="0"/>
              <a:t>gmanish@microsoft.com, jing@buffalo.edu, charu@us.ibm.com, hanj@cs.uiuc.edu</a:t>
            </a:r>
            <a:endParaRPr lang="en-US" dirty="0"/>
          </a:p>
        </p:txBody>
      </p:sp>
    </p:spTree>
    <p:extLst>
      <p:ext uri="{BB962C8B-B14F-4D97-AF65-F5344CB8AC3E}">
        <p14:creationId xmlns:p14="http://schemas.microsoft.com/office/powerpoint/2010/main" val="4236772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90800"/>
            <a:ext cx="9144000" cy="1143000"/>
          </a:xfrm>
        </p:spPr>
        <p:txBody>
          <a:bodyPr/>
          <a:lstStyle/>
          <a:p>
            <a:r>
              <a:rPr lang="en-US" dirty="0" smtClean="0">
                <a:solidFill>
                  <a:srgbClr val="7030A0"/>
                </a:solidFill>
              </a:rPr>
              <a:t>Break</a:t>
            </a:r>
            <a:endParaRPr lang="en-US" dirty="0">
              <a:solidFill>
                <a:srgbClr val="7030A0"/>
              </a:solidFill>
            </a:endParaRPr>
          </a:p>
        </p:txBody>
      </p:sp>
      <p:sp>
        <p:nvSpPr>
          <p:cNvPr id="3" name="Slide Number Placeholder 2"/>
          <p:cNvSpPr>
            <a:spLocks noGrp="1"/>
          </p:cNvSpPr>
          <p:nvPr>
            <p:ph type="sldNum" sz="quarter" idx="12"/>
          </p:nvPr>
        </p:nvSpPr>
        <p:spPr/>
        <p:txBody>
          <a:bodyPr/>
          <a:lstStyle/>
          <a:p>
            <a:fld id="{8D4A95AB-7B14-4CE2-8EF6-8DDF97F0F3DA}" type="slidenum">
              <a:rPr lang="en-US" smtClean="0"/>
              <a:pPr/>
              <a:t>69</a:t>
            </a:fld>
            <a:endParaRPr lang="en-US"/>
          </a:p>
        </p:txBody>
      </p:sp>
      <p:sp>
        <p:nvSpPr>
          <p:cNvPr id="5" name="Footer Placeholder 4"/>
          <p:cNvSpPr>
            <a:spLocks noGrp="1"/>
          </p:cNvSpPr>
          <p:nvPr>
            <p:ph type="ftr" sz="quarter" idx="3"/>
          </p:nvPr>
        </p:nvSpPr>
        <p:spPr/>
        <p:txBody>
          <a:bodyPr/>
          <a:lstStyle/>
          <a:p>
            <a:r>
              <a:rPr lang="en-US" smtClean="0"/>
              <a:t>gmanish@microsoft.com, jing@buffalo.edu, charu@us.ibm.com, hanj@cs.uiuc.edu</a:t>
            </a:r>
            <a:endParaRPr lang="en-US" dirty="0"/>
          </a:p>
        </p:txBody>
      </p:sp>
    </p:spTree>
    <p:extLst>
      <p:ext uri="{BB962C8B-B14F-4D97-AF65-F5344CB8AC3E}">
        <p14:creationId xmlns:p14="http://schemas.microsoft.com/office/powerpoint/2010/main" val="40850332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Need for Outlier Detection on Networks (</a:t>
            </a:r>
            <a:r>
              <a:rPr lang="en-US"/>
              <a:t>Social Media </a:t>
            </a:r>
            <a:r>
              <a:rPr lang="en-US" smtClean="0"/>
              <a:t>Analysis)</a:t>
            </a:r>
            <a:endParaRPr lang="en-US"/>
          </a:p>
        </p:txBody>
      </p:sp>
      <p:sp>
        <p:nvSpPr>
          <p:cNvPr id="46" name="Slide Number Placeholder 45"/>
          <p:cNvSpPr>
            <a:spLocks noGrp="1"/>
          </p:cNvSpPr>
          <p:nvPr>
            <p:ph type="sldNum" sz="quarter" idx="12"/>
          </p:nvPr>
        </p:nvSpPr>
        <p:spPr/>
        <p:txBody>
          <a:bodyPr/>
          <a:lstStyle/>
          <a:p>
            <a:fld id="{8D4A95AB-7B14-4CE2-8EF6-8DDF97F0F3DA}" type="slidenum">
              <a:rPr lang="en-US" smtClean="0"/>
              <a:pPr/>
              <a:t>7</a:t>
            </a:fld>
            <a:endParaRPr lang="en-US"/>
          </a:p>
        </p:txBody>
      </p:sp>
      <p:sp>
        <p:nvSpPr>
          <p:cNvPr id="63" name="Footer Placeholder 4"/>
          <p:cNvSpPr>
            <a:spLocks noGrp="1"/>
          </p:cNvSpPr>
          <p:nvPr>
            <p:ph type="ftr" sz="quarter" idx="3"/>
          </p:nvPr>
        </p:nvSpPr>
        <p:spPr/>
        <p:txBody>
          <a:bodyPr/>
          <a:lstStyle/>
          <a:p>
            <a:r>
              <a:rPr lang="en-US" smtClean="0"/>
              <a:t>gmanish@microsoft.com, jing@buffalo.edu, charu@us.ibm.com, hanj@cs.uiuc.edu</a:t>
            </a:r>
            <a:endParaRPr lang="en-US" dirty="0"/>
          </a:p>
        </p:txBody>
      </p:sp>
      <p:grpSp>
        <p:nvGrpSpPr>
          <p:cNvPr id="8" name="Group 7"/>
          <p:cNvGrpSpPr/>
          <p:nvPr/>
        </p:nvGrpSpPr>
        <p:grpSpPr>
          <a:xfrm>
            <a:off x="76200" y="3124200"/>
            <a:ext cx="4767603" cy="3036332"/>
            <a:chOff x="76200" y="3124200"/>
            <a:chExt cx="4767603" cy="3036332"/>
          </a:xfrm>
        </p:grpSpPr>
        <p:pic>
          <p:nvPicPr>
            <p:cNvPr id="25605" name="Picture 5" descr="https://encrypted-tbn3.google.com/images?q=tbn:ANd9GcT7osOW-JTHGiOZfY87oJ3PXS8-R9saxWtpYRTD-ojVamRx0LqY3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124200"/>
              <a:ext cx="2466975" cy="1847851"/>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p:cNvSpPr/>
            <p:nvPr/>
          </p:nvSpPr>
          <p:spPr>
            <a:xfrm>
              <a:off x="228600" y="4495800"/>
              <a:ext cx="976312" cy="685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914400" y="5334000"/>
              <a:ext cx="976312" cy="685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600200" y="4495800"/>
              <a:ext cx="976312" cy="685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42911" y="4648200"/>
              <a:ext cx="623889" cy="369332"/>
            </a:xfrm>
            <a:prstGeom prst="rect">
              <a:avLst/>
            </a:prstGeom>
            <a:noFill/>
          </p:spPr>
          <p:txBody>
            <a:bodyPr wrap="none" rtlCol="0">
              <a:spAutoFit/>
            </a:bodyPr>
            <a:lstStyle/>
            <a:p>
              <a:r>
                <a:rPr lang="en-US" b="1" smtClean="0"/>
                <a:t>User</a:t>
              </a:r>
              <a:endParaRPr lang="en-US" b="1"/>
            </a:p>
          </p:txBody>
        </p:sp>
        <p:sp>
          <p:nvSpPr>
            <p:cNvPr id="18" name="TextBox 17"/>
            <p:cNvSpPr txBox="1"/>
            <p:nvPr/>
          </p:nvSpPr>
          <p:spPr>
            <a:xfrm>
              <a:off x="1905000" y="4648200"/>
              <a:ext cx="503856" cy="369332"/>
            </a:xfrm>
            <a:prstGeom prst="rect">
              <a:avLst/>
            </a:prstGeom>
            <a:noFill/>
          </p:spPr>
          <p:txBody>
            <a:bodyPr wrap="none" rtlCol="0">
              <a:spAutoFit/>
            </a:bodyPr>
            <a:lstStyle/>
            <a:p>
              <a:r>
                <a:rPr lang="en-US" b="1" smtClean="0"/>
                <a:t>Tag</a:t>
              </a:r>
              <a:endParaRPr lang="en-US" b="1"/>
            </a:p>
          </p:txBody>
        </p:sp>
        <p:sp>
          <p:nvSpPr>
            <p:cNvPr id="19" name="TextBox 18"/>
            <p:cNvSpPr txBox="1"/>
            <p:nvPr/>
          </p:nvSpPr>
          <p:spPr>
            <a:xfrm>
              <a:off x="1113425" y="5498068"/>
              <a:ext cx="562975" cy="369332"/>
            </a:xfrm>
            <a:prstGeom prst="rect">
              <a:avLst/>
            </a:prstGeom>
            <a:noFill/>
          </p:spPr>
          <p:txBody>
            <a:bodyPr wrap="none" rtlCol="0">
              <a:spAutoFit/>
            </a:bodyPr>
            <a:lstStyle/>
            <a:p>
              <a:r>
                <a:rPr lang="en-US" b="1" smtClean="0"/>
                <a:t>URL</a:t>
              </a:r>
              <a:endParaRPr lang="en-US" b="1"/>
            </a:p>
          </p:txBody>
        </p:sp>
        <p:cxnSp>
          <p:nvCxnSpPr>
            <p:cNvPr id="14" name="Straight Connector 13"/>
            <p:cNvCxnSpPr>
              <a:endCxn id="15" idx="1"/>
            </p:cNvCxnSpPr>
            <p:nvPr/>
          </p:nvCxnSpPr>
          <p:spPr>
            <a:xfrm>
              <a:off x="838200" y="5181600"/>
              <a:ext cx="219178" cy="2528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6" idx="4"/>
              <a:endCxn id="15" idx="7"/>
            </p:cNvCxnSpPr>
            <p:nvPr/>
          </p:nvCxnSpPr>
          <p:spPr>
            <a:xfrm flipH="1">
              <a:off x="1747734" y="5181600"/>
              <a:ext cx="340622" cy="2528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6" idx="2"/>
            </p:cNvCxnSpPr>
            <p:nvPr/>
          </p:nvCxnSpPr>
          <p:spPr>
            <a:xfrm flipH="1">
              <a:off x="1204912" y="4838700"/>
              <a:ext cx="39528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5611" name="Picture 11" descr="https://encrypted-tbn1.google.com/images?q=tbn:ANd9GcQQ182EjXEbjHybSNwzPE_i0tJJFctkUlKVYhVFW4NyigAbng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571" y="4191429"/>
              <a:ext cx="1149172" cy="1149172"/>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2438400" y="5715000"/>
              <a:ext cx="577402" cy="369332"/>
            </a:xfrm>
            <a:prstGeom prst="rect">
              <a:avLst/>
            </a:prstGeom>
            <a:noFill/>
          </p:spPr>
          <p:txBody>
            <a:bodyPr wrap="none" rtlCol="0">
              <a:spAutoFit/>
            </a:bodyPr>
            <a:lstStyle/>
            <a:p>
              <a:r>
                <a:rPr lang="en-US" b="1" smtClean="0"/>
                <a:t>Arts</a:t>
              </a:r>
              <a:endParaRPr lang="en-US" b="1"/>
            </a:p>
          </p:txBody>
        </p:sp>
        <p:sp>
          <p:nvSpPr>
            <p:cNvPr id="35" name="TextBox 34"/>
            <p:cNvSpPr txBox="1"/>
            <p:nvPr/>
          </p:nvSpPr>
          <p:spPr>
            <a:xfrm>
              <a:off x="3016822" y="5715000"/>
              <a:ext cx="891591" cy="369332"/>
            </a:xfrm>
            <a:prstGeom prst="rect">
              <a:avLst/>
            </a:prstGeom>
            <a:noFill/>
          </p:spPr>
          <p:txBody>
            <a:bodyPr wrap="none" rtlCol="0">
              <a:spAutoFit/>
            </a:bodyPr>
            <a:lstStyle/>
            <a:p>
              <a:r>
                <a:rPr lang="en-US" b="1" smtClean="0"/>
                <a:t>Science</a:t>
              </a:r>
              <a:endParaRPr lang="en-US" b="1"/>
            </a:p>
          </p:txBody>
        </p:sp>
        <p:sp>
          <p:nvSpPr>
            <p:cNvPr id="36" name="TextBox 35"/>
            <p:cNvSpPr txBox="1"/>
            <p:nvPr/>
          </p:nvSpPr>
          <p:spPr>
            <a:xfrm>
              <a:off x="3375609" y="5486400"/>
              <a:ext cx="915764" cy="369332"/>
            </a:xfrm>
            <a:prstGeom prst="rect">
              <a:avLst/>
            </a:prstGeom>
            <a:noFill/>
          </p:spPr>
          <p:txBody>
            <a:bodyPr wrap="none" rtlCol="0">
              <a:spAutoFit/>
            </a:bodyPr>
            <a:lstStyle/>
            <a:p>
              <a:r>
                <a:rPr lang="en-US" b="1" smtClean="0"/>
                <a:t>Fashion</a:t>
              </a:r>
              <a:endParaRPr lang="en-US" b="1"/>
            </a:p>
          </p:txBody>
        </p:sp>
        <p:sp>
          <p:nvSpPr>
            <p:cNvPr id="37" name="TextBox 36"/>
            <p:cNvSpPr txBox="1"/>
            <p:nvPr/>
          </p:nvSpPr>
          <p:spPr>
            <a:xfrm>
              <a:off x="4049996" y="5791200"/>
              <a:ext cx="793807" cy="369332"/>
            </a:xfrm>
            <a:prstGeom prst="rect">
              <a:avLst/>
            </a:prstGeom>
            <a:noFill/>
          </p:spPr>
          <p:txBody>
            <a:bodyPr wrap="none" rtlCol="0">
              <a:spAutoFit/>
            </a:bodyPr>
            <a:lstStyle/>
            <a:p>
              <a:r>
                <a:rPr lang="en-US" b="1" smtClean="0"/>
                <a:t>Sports</a:t>
              </a:r>
              <a:endParaRPr lang="en-US" b="1"/>
            </a:p>
          </p:txBody>
        </p:sp>
        <p:cxnSp>
          <p:nvCxnSpPr>
            <p:cNvPr id="30" name="Straight Arrow Connector 29"/>
            <p:cNvCxnSpPr/>
            <p:nvPr/>
          </p:nvCxnSpPr>
          <p:spPr>
            <a:xfrm flipH="1">
              <a:off x="2720689" y="5181600"/>
              <a:ext cx="425987" cy="48946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3146677" y="5340601"/>
              <a:ext cx="228932" cy="37439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3693489" y="5308016"/>
              <a:ext cx="140002" cy="21978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endCxn id="37" idx="0"/>
            </p:cNvCxnSpPr>
            <p:nvPr/>
          </p:nvCxnSpPr>
          <p:spPr>
            <a:xfrm>
              <a:off x="4240303" y="5308016"/>
              <a:ext cx="206597" cy="48318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5613" name="Picture 13" descr="https://encrypted-tbn1.google.com/images?q=tbn:ANd9GcQ4NEXVwxP5MKwoMkUGNWNvIKoQw1dDiGvfKaa6nidSxzGcJMQEm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4600" y="3657600"/>
              <a:ext cx="923925" cy="923925"/>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p:cNvSpPr/>
            <p:nvPr/>
          </p:nvSpPr>
          <p:spPr>
            <a:xfrm rot="19490413">
              <a:off x="2537624" y="4055247"/>
              <a:ext cx="850619" cy="171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solidFill>
                    <a:schemeClr val="tx1"/>
                  </a:solidFill>
                </a:rPr>
                <a:t>EXPERT</a:t>
              </a:r>
              <a:endParaRPr lang="en-US" sz="1600">
                <a:solidFill>
                  <a:schemeClr val="tx1"/>
                </a:solidFill>
              </a:endParaRPr>
            </a:p>
          </p:txBody>
        </p:sp>
      </p:grpSp>
      <p:grpSp>
        <p:nvGrpSpPr>
          <p:cNvPr id="9" name="Group 8"/>
          <p:cNvGrpSpPr/>
          <p:nvPr/>
        </p:nvGrpSpPr>
        <p:grpSpPr>
          <a:xfrm>
            <a:off x="4648200" y="3522584"/>
            <a:ext cx="4527607" cy="2714148"/>
            <a:chOff x="4648200" y="3522584"/>
            <a:chExt cx="4527607" cy="2714148"/>
          </a:xfrm>
        </p:grpSpPr>
        <p:pic>
          <p:nvPicPr>
            <p:cNvPr id="25619" name="Picture 19" descr="https://encrypted-tbn3.google.com/images?q=tbn:ANd9GcTjeWg5es_-6WfDgRuwNx8uczK_R5xhhDEAYqGuUnPcxylQ1m9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2578" y="3522584"/>
              <a:ext cx="1883777" cy="994714"/>
            </a:xfrm>
            <a:prstGeom prst="rect">
              <a:avLst/>
            </a:prstGeom>
            <a:noFill/>
            <a:extLst>
              <a:ext uri="{909E8E84-426E-40DD-AFC4-6F175D3DCCD1}">
                <a14:hiddenFill xmlns:a14="http://schemas.microsoft.com/office/drawing/2010/main">
                  <a:solidFill>
                    <a:srgbClr val="FFFFFF"/>
                  </a:solidFill>
                </a14:hiddenFill>
              </a:ext>
            </a:extLst>
          </p:spPr>
        </p:pic>
        <p:sp>
          <p:nvSpPr>
            <p:cNvPr id="54" name="Oval 53"/>
            <p:cNvSpPr/>
            <p:nvPr/>
          </p:nvSpPr>
          <p:spPr>
            <a:xfrm>
              <a:off x="4648200" y="4572000"/>
              <a:ext cx="976312" cy="685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334000" y="5410200"/>
              <a:ext cx="976312" cy="685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6019800" y="4572000"/>
              <a:ext cx="976312" cy="685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4862511" y="4724400"/>
              <a:ext cx="623889" cy="369332"/>
            </a:xfrm>
            <a:prstGeom prst="rect">
              <a:avLst/>
            </a:prstGeom>
            <a:noFill/>
          </p:spPr>
          <p:txBody>
            <a:bodyPr wrap="none" rtlCol="0">
              <a:spAutoFit/>
            </a:bodyPr>
            <a:lstStyle/>
            <a:p>
              <a:r>
                <a:rPr lang="en-US" b="1" smtClean="0"/>
                <a:t>User</a:t>
              </a:r>
              <a:endParaRPr lang="en-US" b="1"/>
            </a:p>
          </p:txBody>
        </p:sp>
        <p:sp>
          <p:nvSpPr>
            <p:cNvPr id="58" name="TextBox 57"/>
            <p:cNvSpPr txBox="1"/>
            <p:nvPr/>
          </p:nvSpPr>
          <p:spPr>
            <a:xfrm>
              <a:off x="6324600" y="4724400"/>
              <a:ext cx="503856" cy="369332"/>
            </a:xfrm>
            <a:prstGeom prst="rect">
              <a:avLst/>
            </a:prstGeom>
            <a:noFill/>
          </p:spPr>
          <p:txBody>
            <a:bodyPr wrap="none" rtlCol="0">
              <a:spAutoFit/>
            </a:bodyPr>
            <a:lstStyle/>
            <a:p>
              <a:r>
                <a:rPr lang="en-US" b="1" smtClean="0"/>
                <a:t>Tag</a:t>
              </a:r>
              <a:endParaRPr lang="en-US" b="1"/>
            </a:p>
          </p:txBody>
        </p:sp>
        <p:sp>
          <p:nvSpPr>
            <p:cNvPr id="59" name="TextBox 58"/>
            <p:cNvSpPr txBox="1"/>
            <p:nvPr/>
          </p:nvSpPr>
          <p:spPr>
            <a:xfrm>
              <a:off x="5410200" y="5574268"/>
              <a:ext cx="739305" cy="369332"/>
            </a:xfrm>
            <a:prstGeom prst="rect">
              <a:avLst/>
            </a:prstGeom>
            <a:noFill/>
          </p:spPr>
          <p:txBody>
            <a:bodyPr wrap="none" rtlCol="0">
              <a:spAutoFit/>
            </a:bodyPr>
            <a:lstStyle/>
            <a:p>
              <a:r>
                <a:rPr lang="en-US" b="1" dirty="0" smtClean="0"/>
                <a:t>Video</a:t>
              </a:r>
              <a:endParaRPr lang="en-US" b="1" dirty="0"/>
            </a:p>
          </p:txBody>
        </p:sp>
        <p:cxnSp>
          <p:nvCxnSpPr>
            <p:cNvPr id="60" name="Straight Connector 59"/>
            <p:cNvCxnSpPr>
              <a:endCxn id="55" idx="1"/>
            </p:cNvCxnSpPr>
            <p:nvPr/>
          </p:nvCxnSpPr>
          <p:spPr>
            <a:xfrm>
              <a:off x="5257800" y="5257800"/>
              <a:ext cx="219178" cy="2528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56" idx="4"/>
              <a:endCxn id="55" idx="7"/>
            </p:cNvCxnSpPr>
            <p:nvPr/>
          </p:nvCxnSpPr>
          <p:spPr>
            <a:xfrm flipH="1">
              <a:off x="6167334" y="5257800"/>
              <a:ext cx="340622" cy="2528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56" idx="2"/>
            </p:cNvCxnSpPr>
            <p:nvPr/>
          </p:nvCxnSpPr>
          <p:spPr>
            <a:xfrm flipH="1">
              <a:off x="5624512" y="4914900"/>
              <a:ext cx="39528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6858000" y="5791200"/>
              <a:ext cx="577402" cy="369332"/>
            </a:xfrm>
            <a:prstGeom prst="rect">
              <a:avLst/>
            </a:prstGeom>
            <a:noFill/>
          </p:spPr>
          <p:txBody>
            <a:bodyPr wrap="none" rtlCol="0">
              <a:spAutoFit/>
            </a:bodyPr>
            <a:lstStyle/>
            <a:p>
              <a:r>
                <a:rPr lang="en-US" b="1" smtClean="0"/>
                <a:t>Arts</a:t>
              </a:r>
              <a:endParaRPr lang="en-US" b="1"/>
            </a:p>
          </p:txBody>
        </p:sp>
        <p:sp>
          <p:nvSpPr>
            <p:cNvPr id="65" name="TextBox 64"/>
            <p:cNvSpPr txBox="1"/>
            <p:nvPr/>
          </p:nvSpPr>
          <p:spPr>
            <a:xfrm>
              <a:off x="7436422" y="5791200"/>
              <a:ext cx="891591" cy="369332"/>
            </a:xfrm>
            <a:prstGeom prst="rect">
              <a:avLst/>
            </a:prstGeom>
            <a:noFill/>
          </p:spPr>
          <p:txBody>
            <a:bodyPr wrap="none" rtlCol="0">
              <a:spAutoFit/>
            </a:bodyPr>
            <a:lstStyle/>
            <a:p>
              <a:r>
                <a:rPr lang="en-US" b="1" smtClean="0"/>
                <a:t>Science</a:t>
              </a:r>
              <a:endParaRPr lang="en-US" b="1"/>
            </a:p>
          </p:txBody>
        </p:sp>
        <p:sp>
          <p:nvSpPr>
            <p:cNvPr id="66" name="TextBox 65"/>
            <p:cNvSpPr txBox="1"/>
            <p:nvPr/>
          </p:nvSpPr>
          <p:spPr>
            <a:xfrm>
              <a:off x="7795209" y="5562600"/>
              <a:ext cx="915764" cy="369332"/>
            </a:xfrm>
            <a:prstGeom prst="rect">
              <a:avLst/>
            </a:prstGeom>
            <a:noFill/>
          </p:spPr>
          <p:txBody>
            <a:bodyPr wrap="none" rtlCol="0">
              <a:spAutoFit/>
            </a:bodyPr>
            <a:lstStyle/>
            <a:p>
              <a:r>
                <a:rPr lang="en-US" b="1" smtClean="0"/>
                <a:t>Fashion</a:t>
              </a:r>
              <a:endParaRPr lang="en-US" b="1"/>
            </a:p>
          </p:txBody>
        </p:sp>
        <p:sp>
          <p:nvSpPr>
            <p:cNvPr id="67" name="TextBox 66"/>
            <p:cNvSpPr txBox="1"/>
            <p:nvPr/>
          </p:nvSpPr>
          <p:spPr>
            <a:xfrm>
              <a:off x="8382000" y="5867400"/>
              <a:ext cx="793807" cy="369332"/>
            </a:xfrm>
            <a:prstGeom prst="rect">
              <a:avLst/>
            </a:prstGeom>
            <a:noFill/>
          </p:spPr>
          <p:txBody>
            <a:bodyPr wrap="none" rtlCol="0">
              <a:spAutoFit/>
            </a:bodyPr>
            <a:lstStyle/>
            <a:p>
              <a:r>
                <a:rPr lang="en-US" b="1" smtClean="0"/>
                <a:t>Sports</a:t>
              </a:r>
              <a:endParaRPr lang="en-US" b="1"/>
            </a:p>
          </p:txBody>
        </p:sp>
        <p:cxnSp>
          <p:nvCxnSpPr>
            <p:cNvPr id="68" name="Straight Arrow Connector 67"/>
            <p:cNvCxnSpPr/>
            <p:nvPr/>
          </p:nvCxnSpPr>
          <p:spPr>
            <a:xfrm flipH="1">
              <a:off x="7140289" y="5257800"/>
              <a:ext cx="425987" cy="48946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H="1">
              <a:off x="7566277" y="5416801"/>
              <a:ext cx="228932" cy="37439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H="1">
              <a:off x="8113089" y="5384216"/>
              <a:ext cx="140002" cy="21978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endCxn id="67" idx="0"/>
            </p:cNvCxnSpPr>
            <p:nvPr/>
          </p:nvCxnSpPr>
          <p:spPr>
            <a:xfrm>
              <a:off x="8572307" y="5384216"/>
              <a:ext cx="206597" cy="48318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72" name="Picture 13" descr="https://encrypted-tbn1.google.com/images?q=tbn:ANd9GcQ4NEXVwxP5MKwoMkUGNWNvIKoQw1dDiGvfKaa6nidSxzGcJMQEm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3733800"/>
              <a:ext cx="923925" cy="923925"/>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p:cNvSpPr/>
            <p:nvPr/>
          </p:nvSpPr>
          <p:spPr>
            <a:xfrm rot="19490413">
              <a:off x="6957224" y="4131447"/>
              <a:ext cx="850619" cy="171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smtClean="0">
                  <a:solidFill>
                    <a:schemeClr val="tx1"/>
                  </a:solidFill>
                </a:rPr>
                <a:t>MARKETER</a:t>
              </a:r>
              <a:endParaRPr lang="en-US" sz="1100">
                <a:solidFill>
                  <a:schemeClr val="tx1"/>
                </a:solidFill>
              </a:endParaRPr>
            </a:p>
          </p:txBody>
        </p:sp>
        <p:pic>
          <p:nvPicPr>
            <p:cNvPr id="25617" name="Picture 17" descr="https://encrypted-tbn1.google.com/images?q=tbn:ANd9GcTJU7bar0AkHG5g7vQKvzKDsUzFMeGHbqYRB4aLjarvw4lqRlgywQ"/>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79748" y="4489662"/>
              <a:ext cx="788853" cy="8509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2576510" y="1459032"/>
            <a:ext cx="3824290" cy="2061211"/>
            <a:chOff x="5125504" y="1764802"/>
            <a:chExt cx="3824290" cy="2061211"/>
          </a:xfrm>
        </p:grpSpPr>
        <p:pic>
          <p:nvPicPr>
            <p:cNvPr id="1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10400" y="2133657"/>
              <a:ext cx="1939394" cy="1692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7" name="Picture 7" descr="https://encrypted-tbn1.google.com/images?q=tbn:ANd9GcQ4NHxrAJTt5qXAX7orMNnJ3BfUBhR41RwcWn0KJV_bTEm2MY3H"/>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25504" y="1764802"/>
              <a:ext cx="1884896" cy="149221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9319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533400"/>
            <a:ext cx="8610600" cy="1470025"/>
          </a:xfrm>
        </p:spPr>
        <p:txBody>
          <a:bodyPr>
            <a:noAutofit/>
          </a:bodyPr>
          <a:lstStyle/>
          <a:p>
            <a:r>
              <a:rPr lang="en-US" sz="6000" b="1" dirty="0">
                <a:solidFill>
                  <a:srgbClr val="FF0000"/>
                </a:solidFill>
              </a:rPr>
              <a:t>Outlier Detection for </a:t>
            </a:r>
            <a:r>
              <a:rPr lang="en-US" sz="6000" b="1" dirty="0" smtClean="0">
                <a:solidFill>
                  <a:srgbClr val="FF0000"/>
                </a:solidFill>
              </a:rPr>
              <a:t>Graph Data</a:t>
            </a:r>
            <a:endParaRPr lang="en-US" sz="6000" b="1" dirty="0">
              <a:solidFill>
                <a:srgbClr val="FF0000"/>
              </a:solidFill>
            </a:endParaRPr>
          </a:p>
        </p:txBody>
      </p:sp>
      <p:pic>
        <p:nvPicPr>
          <p:cNvPr id="5" name="Picture 2" descr="https://encrypted-tbn3.gstatic.com/images?q=tbn:ANd9GcRTrJ-7epLAqwK9fCl0lXmFfq5HTS0Dnu2goS5uljOOBP0pjT92R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1752" y="3421732"/>
            <a:ext cx="1452312" cy="5809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encrypted-tbn3.gstatic.com/images?q=tbn:ANd9GcRlBcuyZcJNOE8Wm3InjTjw9AUWb48RhOj38ESvGU8zgInDgWPJ"/>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1754" y="3138190"/>
            <a:ext cx="1910246" cy="11110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s://encrypted-tbn3.gstatic.com/images?q=tbn:ANd9GcTG_nGgtm2AVXb20ZN6gcY39B2JhGbGi-UjNrteamHqKwpfzTX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86710" y="3229360"/>
            <a:ext cx="592587" cy="77006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88192" y="2752725"/>
            <a:ext cx="1421608" cy="461665"/>
          </a:xfrm>
          <a:prstGeom prst="rect">
            <a:avLst/>
          </a:prstGeom>
          <a:noFill/>
        </p:spPr>
        <p:txBody>
          <a:bodyPr wrap="none" rtlCol="0">
            <a:spAutoFit/>
          </a:bodyPr>
          <a:lstStyle/>
          <a:p>
            <a:r>
              <a:rPr lang="en-US" sz="2400" b="1" dirty="0" smtClean="0">
                <a:solidFill>
                  <a:srgbClr val="00B0F0"/>
                </a:solidFill>
              </a:rPr>
              <a:t>Microsoft</a:t>
            </a:r>
            <a:endParaRPr lang="en-US" sz="2400" dirty="0">
              <a:solidFill>
                <a:srgbClr val="00B0F0"/>
              </a:solidFill>
            </a:endParaRPr>
          </a:p>
        </p:txBody>
      </p:sp>
      <p:sp>
        <p:nvSpPr>
          <p:cNvPr id="11" name="TextBox 10"/>
          <p:cNvSpPr txBox="1"/>
          <p:nvPr/>
        </p:nvSpPr>
        <p:spPr>
          <a:xfrm>
            <a:off x="337068" y="2209800"/>
            <a:ext cx="2286075" cy="523220"/>
          </a:xfrm>
          <a:prstGeom prst="rect">
            <a:avLst/>
          </a:prstGeom>
          <a:noFill/>
        </p:spPr>
        <p:txBody>
          <a:bodyPr wrap="none" rtlCol="0">
            <a:spAutoFit/>
          </a:bodyPr>
          <a:lstStyle/>
          <a:p>
            <a:r>
              <a:rPr lang="en-US" sz="2800" b="1"/>
              <a:t>Manish Gupta</a:t>
            </a:r>
            <a:endParaRPr lang="en-US" sz="2800"/>
          </a:p>
        </p:txBody>
      </p:sp>
      <p:sp>
        <p:nvSpPr>
          <p:cNvPr id="12" name="TextBox 11"/>
          <p:cNvSpPr txBox="1"/>
          <p:nvPr/>
        </p:nvSpPr>
        <p:spPr>
          <a:xfrm>
            <a:off x="2849838" y="2209800"/>
            <a:ext cx="1435008" cy="523220"/>
          </a:xfrm>
          <a:prstGeom prst="rect">
            <a:avLst/>
          </a:prstGeom>
          <a:noFill/>
        </p:spPr>
        <p:txBody>
          <a:bodyPr wrap="none" rtlCol="0">
            <a:spAutoFit/>
          </a:bodyPr>
          <a:lstStyle/>
          <a:p>
            <a:r>
              <a:rPr lang="en-US" sz="2800" b="1"/>
              <a:t>Jing Gao</a:t>
            </a:r>
            <a:endParaRPr lang="en-US" sz="2800"/>
          </a:p>
        </p:txBody>
      </p:sp>
      <p:sp>
        <p:nvSpPr>
          <p:cNvPr id="13" name="TextBox 12"/>
          <p:cNvSpPr txBox="1"/>
          <p:nvPr/>
        </p:nvSpPr>
        <p:spPr>
          <a:xfrm>
            <a:off x="4572000" y="2223790"/>
            <a:ext cx="2540952" cy="523220"/>
          </a:xfrm>
          <a:prstGeom prst="rect">
            <a:avLst/>
          </a:prstGeom>
          <a:noFill/>
        </p:spPr>
        <p:txBody>
          <a:bodyPr wrap="none" rtlCol="0">
            <a:spAutoFit/>
          </a:bodyPr>
          <a:lstStyle/>
          <a:p>
            <a:r>
              <a:rPr lang="en-US" sz="2800" b="1" dirty="0" err="1"/>
              <a:t>Charu</a:t>
            </a:r>
            <a:r>
              <a:rPr lang="en-US" sz="2800" b="1" dirty="0"/>
              <a:t> Aggarwal</a:t>
            </a:r>
            <a:endParaRPr lang="en-US" sz="2800" dirty="0"/>
          </a:p>
        </p:txBody>
      </p:sp>
      <p:sp>
        <p:nvSpPr>
          <p:cNvPr id="14" name="TextBox 13"/>
          <p:cNvSpPr txBox="1"/>
          <p:nvPr/>
        </p:nvSpPr>
        <p:spPr>
          <a:xfrm>
            <a:off x="7212639" y="2209800"/>
            <a:ext cx="1778820" cy="523220"/>
          </a:xfrm>
          <a:prstGeom prst="rect">
            <a:avLst/>
          </a:prstGeom>
          <a:noFill/>
        </p:spPr>
        <p:txBody>
          <a:bodyPr wrap="none" rtlCol="0">
            <a:spAutoFit/>
          </a:bodyPr>
          <a:lstStyle/>
          <a:p>
            <a:r>
              <a:rPr lang="en-US" sz="2800" b="1"/>
              <a:t>Jiawei Han</a:t>
            </a:r>
            <a:endParaRPr lang="en-US" sz="2800"/>
          </a:p>
        </p:txBody>
      </p:sp>
      <p:sp>
        <p:nvSpPr>
          <p:cNvPr id="15" name="TextBox 14"/>
          <p:cNvSpPr txBox="1"/>
          <p:nvPr/>
        </p:nvSpPr>
        <p:spPr>
          <a:xfrm>
            <a:off x="3120745" y="2752725"/>
            <a:ext cx="893193" cy="461665"/>
          </a:xfrm>
          <a:prstGeom prst="rect">
            <a:avLst/>
          </a:prstGeom>
          <a:noFill/>
        </p:spPr>
        <p:txBody>
          <a:bodyPr wrap="none" rtlCol="0">
            <a:spAutoFit/>
          </a:bodyPr>
          <a:lstStyle/>
          <a:p>
            <a:r>
              <a:rPr lang="en-US" sz="2400" b="1">
                <a:solidFill>
                  <a:srgbClr val="1010B6"/>
                </a:solidFill>
              </a:rPr>
              <a:t>SUNY</a:t>
            </a:r>
            <a:endParaRPr lang="en-US" sz="2400"/>
          </a:p>
        </p:txBody>
      </p:sp>
      <p:sp>
        <p:nvSpPr>
          <p:cNvPr id="16" name="TextBox 15"/>
          <p:cNvSpPr txBox="1"/>
          <p:nvPr/>
        </p:nvSpPr>
        <p:spPr>
          <a:xfrm>
            <a:off x="5488052" y="2766715"/>
            <a:ext cx="708848" cy="461665"/>
          </a:xfrm>
          <a:prstGeom prst="rect">
            <a:avLst/>
          </a:prstGeom>
          <a:noFill/>
        </p:spPr>
        <p:txBody>
          <a:bodyPr wrap="none" rtlCol="0">
            <a:spAutoFit/>
          </a:bodyPr>
          <a:lstStyle/>
          <a:p>
            <a:r>
              <a:rPr lang="en-US" sz="2400" b="1">
                <a:solidFill>
                  <a:schemeClr val="accent1">
                    <a:lumMod val="75000"/>
                  </a:schemeClr>
                </a:solidFill>
              </a:rPr>
              <a:t>IBM</a:t>
            </a:r>
            <a:endParaRPr lang="en-US" sz="2400"/>
          </a:p>
        </p:txBody>
      </p:sp>
      <p:sp>
        <p:nvSpPr>
          <p:cNvPr id="18" name="TextBox 17"/>
          <p:cNvSpPr txBox="1"/>
          <p:nvPr/>
        </p:nvSpPr>
        <p:spPr>
          <a:xfrm>
            <a:off x="7686710" y="2752725"/>
            <a:ext cx="830677" cy="461665"/>
          </a:xfrm>
          <a:prstGeom prst="rect">
            <a:avLst/>
          </a:prstGeom>
          <a:noFill/>
        </p:spPr>
        <p:txBody>
          <a:bodyPr wrap="none" rtlCol="0">
            <a:spAutoFit/>
          </a:bodyPr>
          <a:lstStyle/>
          <a:p>
            <a:r>
              <a:rPr lang="en-US" sz="2400" b="1">
                <a:solidFill>
                  <a:schemeClr val="accent6">
                    <a:lumMod val="75000"/>
                  </a:schemeClr>
                </a:solidFill>
              </a:rPr>
              <a:t>UIUC</a:t>
            </a:r>
            <a:endParaRPr lang="en-US" sz="2400"/>
          </a:p>
        </p:txBody>
      </p:sp>
      <p:pic>
        <p:nvPicPr>
          <p:cNvPr id="19" name="Picture 12" descr="INARC-logo.bmp"/>
          <p:cNvPicPr>
            <a:picLocks noChangeAspect="1"/>
          </p:cNvPicPr>
          <p:nvPr/>
        </p:nvPicPr>
        <p:blipFill>
          <a:blip r:embed="rId6" cstate="print"/>
          <a:srcRect/>
          <a:stretch>
            <a:fillRect/>
          </a:stretch>
        </p:blipFill>
        <p:spPr bwMode="auto">
          <a:xfrm>
            <a:off x="4262595" y="6324600"/>
            <a:ext cx="506587" cy="425737"/>
          </a:xfrm>
          <a:prstGeom prst="rect">
            <a:avLst/>
          </a:prstGeom>
          <a:noFill/>
          <a:ln w="9525">
            <a:noFill/>
            <a:miter lim="800000"/>
            <a:headEnd/>
            <a:tailEnd/>
          </a:ln>
        </p:spPr>
      </p:pic>
      <p:pic>
        <p:nvPicPr>
          <p:cNvPr id="20" name="Picture 19" descr="ARL Color"/>
          <p:cNvPicPr>
            <a:picLocks noChangeAspect="1" noChangeArrowheads="1"/>
          </p:cNvPicPr>
          <p:nvPr/>
        </p:nvPicPr>
        <p:blipFill>
          <a:blip r:embed="rId7" cstate="print"/>
          <a:srcRect/>
          <a:stretch>
            <a:fillRect/>
          </a:stretch>
        </p:blipFill>
        <p:spPr bwMode="auto">
          <a:xfrm>
            <a:off x="5040803" y="6367462"/>
            <a:ext cx="595312" cy="379413"/>
          </a:xfrm>
          <a:prstGeom prst="rect">
            <a:avLst/>
          </a:prstGeom>
          <a:noFill/>
          <a:ln w="9525">
            <a:noFill/>
            <a:miter lim="800000"/>
            <a:headEnd/>
            <a:tailEnd/>
          </a:ln>
          <a:effectLst>
            <a:outerShdw dist="35921" dir="2700000" algn="ctr" rotWithShape="0">
              <a:srgbClr val="808080"/>
            </a:outerShdw>
          </a:effectLst>
        </p:spPr>
      </p:pic>
      <p:pic>
        <p:nvPicPr>
          <p:cNvPr id="21" name="Picture 20" descr="Net_Sci_CTA_Logo_cropped.pdf"/>
          <p:cNvPicPr>
            <a:picLocks noChangeAspect="1"/>
          </p:cNvPicPr>
          <p:nvPr/>
        </p:nvPicPr>
        <p:blipFill>
          <a:blip r:embed="rId8" cstate="print"/>
          <a:srcRect/>
          <a:stretch>
            <a:fillRect/>
          </a:stretch>
        </p:blipFill>
        <p:spPr bwMode="auto">
          <a:xfrm>
            <a:off x="5862637" y="6346030"/>
            <a:ext cx="1071563" cy="422275"/>
          </a:xfrm>
          <a:prstGeom prst="rect">
            <a:avLst/>
          </a:prstGeom>
          <a:noFill/>
          <a:ln w="9525">
            <a:noFill/>
            <a:miter lim="800000"/>
            <a:headEnd/>
            <a:tailEnd/>
          </a:ln>
        </p:spPr>
      </p:pic>
      <p:cxnSp>
        <p:nvCxnSpPr>
          <p:cNvPr id="22" name="直接连接符 5"/>
          <p:cNvCxnSpPr/>
          <p:nvPr/>
        </p:nvCxnSpPr>
        <p:spPr>
          <a:xfrm>
            <a:off x="342840" y="6248400"/>
            <a:ext cx="8572560" cy="0"/>
          </a:xfrm>
          <a:prstGeom prst="line">
            <a:avLst/>
          </a:prstGeom>
          <a:ln w="38100" cap="rnd">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ln>
          <a:effectLst>
            <a:outerShdw blurRad="50800" dist="50800" dir="5400000" algn="ctr" rotWithShape="0">
              <a:schemeClr val="accent1">
                <a:lumMod val="60000"/>
                <a:lumOff val="40000"/>
              </a:schemeClr>
            </a:outerShdw>
          </a:effectLst>
        </p:spPr>
        <p:style>
          <a:lnRef idx="1">
            <a:schemeClr val="accent1"/>
          </a:lnRef>
          <a:fillRef idx="0">
            <a:schemeClr val="accent1"/>
          </a:fillRef>
          <a:effectRef idx="0">
            <a:schemeClr val="accent1"/>
          </a:effectRef>
          <a:fontRef idx="minor">
            <a:schemeClr val="tx1"/>
          </a:fontRef>
        </p:style>
      </p:cxnSp>
      <p:pic>
        <p:nvPicPr>
          <p:cNvPr id="25604" name="Picture 4" descr="http://download.microsoft.com/download/B/1/0/B102AB56-BB7E-4BCF-9D80-1278A029F95A/MSFT_logo_png.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2898" y="3193759"/>
            <a:ext cx="2634413" cy="9690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10"/>
          <a:stretch>
            <a:fillRect/>
          </a:stretch>
        </p:blipFill>
        <p:spPr>
          <a:xfrm>
            <a:off x="126188" y="4246712"/>
            <a:ext cx="8891623" cy="1979174"/>
          </a:xfrm>
          <a:prstGeom prst="rect">
            <a:avLst/>
          </a:prstGeom>
        </p:spPr>
      </p:pic>
      <p:pic>
        <p:nvPicPr>
          <p:cNvPr id="23" name="Picture 4" descr="http://download.microsoft.com/download/B/1/0/B102AB56-BB7E-4BCF-9D80-1278A029F95A/MSFT_logo_png.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77704" y="6072641"/>
            <a:ext cx="2634413" cy="969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329443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Tutorial Outline</a:t>
            </a:r>
            <a:endParaRPr lang="en-US" dirty="0"/>
          </a:p>
        </p:txBody>
      </p:sp>
      <p:sp>
        <p:nvSpPr>
          <p:cNvPr id="3" name="Slide Number Placeholder 2"/>
          <p:cNvSpPr>
            <a:spLocks noGrp="1"/>
          </p:cNvSpPr>
          <p:nvPr>
            <p:ph type="sldNum" sz="quarter" idx="12"/>
          </p:nvPr>
        </p:nvSpPr>
        <p:spPr/>
        <p:txBody>
          <a:bodyPr/>
          <a:lstStyle/>
          <a:p>
            <a:fld id="{8D4A95AB-7B14-4CE2-8EF6-8DDF97F0F3DA}" type="slidenum">
              <a:rPr lang="en-US" smtClean="0"/>
              <a:pPr/>
              <a:t>71</a:t>
            </a:fld>
            <a:endParaRPr lang="en-US"/>
          </a:p>
        </p:txBody>
      </p:sp>
      <p:sp>
        <p:nvSpPr>
          <p:cNvPr id="9" name="Content Placeholder 8"/>
          <p:cNvSpPr>
            <a:spLocks noGrp="1"/>
          </p:cNvSpPr>
          <p:nvPr>
            <p:ph idx="13"/>
          </p:nvPr>
        </p:nvSpPr>
        <p:spPr/>
        <p:txBody>
          <a:bodyPr>
            <a:normAutofit fontScale="92500" lnSpcReduction="10000"/>
          </a:bodyPr>
          <a:lstStyle/>
          <a:p>
            <a:r>
              <a:rPr lang="en-US" dirty="0" smtClean="0"/>
              <a:t>Introduction [10 min]</a:t>
            </a:r>
          </a:p>
          <a:p>
            <a:r>
              <a:rPr lang="en-US" dirty="0" smtClean="0"/>
              <a:t>Static Graph Outlier Detection Algorithms [45 min]</a:t>
            </a:r>
          </a:p>
          <a:p>
            <a:r>
              <a:rPr lang="en-US" dirty="0"/>
              <a:t>Break [10 min</a:t>
            </a:r>
            <a:r>
              <a:rPr lang="en-US" dirty="0" smtClean="0"/>
              <a:t>]</a:t>
            </a:r>
          </a:p>
          <a:p>
            <a:r>
              <a:rPr lang="en-US" b="1" dirty="0" smtClean="0">
                <a:solidFill>
                  <a:srgbClr val="7030A0"/>
                </a:solidFill>
              </a:rPr>
              <a:t>Dynamic </a:t>
            </a:r>
            <a:r>
              <a:rPr lang="en-US" b="1" dirty="0">
                <a:solidFill>
                  <a:srgbClr val="7030A0"/>
                </a:solidFill>
              </a:rPr>
              <a:t>Graph Outlier Detection </a:t>
            </a:r>
            <a:r>
              <a:rPr lang="en-US" b="1" dirty="0" smtClean="0">
                <a:solidFill>
                  <a:srgbClr val="7030A0"/>
                </a:solidFill>
              </a:rPr>
              <a:t>Algorithms [45 min]</a:t>
            </a:r>
          </a:p>
          <a:p>
            <a:pPr lvl="1"/>
            <a:r>
              <a:rPr lang="en-US" dirty="0" smtClean="0"/>
              <a:t>Graph Similarity [15 min]</a:t>
            </a:r>
          </a:p>
          <a:p>
            <a:pPr lvl="1"/>
            <a:r>
              <a:rPr lang="en-US" dirty="0" smtClean="0"/>
              <a:t>Evolutionary Community Outlier Detection [20 min]</a:t>
            </a:r>
          </a:p>
          <a:p>
            <a:pPr lvl="1"/>
            <a:r>
              <a:rPr lang="en-US" dirty="0" smtClean="0"/>
              <a:t>Online Graph Outlier Detection [10 min]</a:t>
            </a:r>
          </a:p>
          <a:p>
            <a:r>
              <a:rPr lang="en-US" dirty="0" smtClean="0"/>
              <a:t>Summary [10 min]</a:t>
            </a:r>
            <a:endParaRPr lang="en-US" dirty="0"/>
          </a:p>
        </p:txBody>
      </p:sp>
      <p:sp>
        <p:nvSpPr>
          <p:cNvPr id="5" name="Footer Placeholder 4"/>
          <p:cNvSpPr>
            <a:spLocks noGrp="1"/>
          </p:cNvSpPr>
          <p:nvPr>
            <p:ph type="ftr" sz="quarter" idx="3"/>
          </p:nvPr>
        </p:nvSpPr>
        <p:spPr/>
        <p:txBody>
          <a:bodyPr/>
          <a:lstStyle/>
          <a:p>
            <a:r>
              <a:rPr lang="en-US" smtClean="0"/>
              <a:t>gmanish@microsoft.com, jing@buffalo.edu, charu@us.ibm.com, hanj@cs.uiuc.edu</a:t>
            </a:r>
            <a:endParaRPr lang="en-US" dirty="0"/>
          </a:p>
        </p:txBody>
      </p:sp>
    </p:spTree>
    <p:extLst>
      <p:ext uri="{BB962C8B-B14F-4D97-AF65-F5344CB8AC3E}">
        <p14:creationId xmlns:p14="http://schemas.microsoft.com/office/powerpoint/2010/main" val="151820711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Networks Evolve</a:t>
            </a:r>
            <a:endParaRPr lang="en-US" dirty="0"/>
          </a:p>
        </p:txBody>
      </p:sp>
      <p:sp>
        <p:nvSpPr>
          <p:cNvPr id="5" name="Slide Number Placeholder 4"/>
          <p:cNvSpPr>
            <a:spLocks noGrp="1"/>
          </p:cNvSpPr>
          <p:nvPr>
            <p:ph type="sldNum" sz="quarter" idx="12"/>
          </p:nvPr>
        </p:nvSpPr>
        <p:spPr/>
        <p:txBody>
          <a:bodyPr/>
          <a:lstStyle/>
          <a:p>
            <a:fld id="{8D4A95AB-7B14-4CE2-8EF6-8DDF97F0F3DA}" type="slidenum">
              <a:rPr lang="en-US" smtClean="0"/>
              <a:pPr/>
              <a:t>72</a:t>
            </a:fld>
            <a:endParaRPr lang="en-US"/>
          </a:p>
        </p:txBody>
      </p:sp>
      <p:sp>
        <p:nvSpPr>
          <p:cNvPr id="3" name="Content Placeholder 2"/>
          <p:cNvSpPr>
            <a:spLocks noGrp="1"/>
          </p:cNvSpPr>
          <p:nvPr>
            <p:ph idx="13"/>
          </p:nvPr>
        </p:nvSpPr>
        <p:spPr>
          <a:xfrm>
            <a:off x="457200" y="1371600"/>
            <a:ext cx="8229600" cy="4038600"/>
          </a:xfrm>
        </p:spPr>
        <p:txBody>
          <a:bodyPr>
            <a:normAutofit fontScale="92500" lnSpcReduction="20000"/>
          </a:bodyPr>
          <a:lstStyle/>
          <a:p>
            <a:r>
              <a:rPr lang="en-US" dirty="0" smtClean="0">
                <a:solidFill>
                  <a:srgbClr val="00B0F0"/>
                </a:solidFill>
              </a:rPr>
              <a:t>Social networks</a:t>
            </a:r>
            <a:r>
              <a:rPr lang="en-US" dirty="0" smtClean="0"/>
              <a:t>: New users join, new friendships are created</a:t>
            </a:r>
          </a:p>
          <a:p>
            <a:r>
              <a:rPr lang="en-US" dirty="0" smtClean="0">
                <a:solidFill>
                  <a:srgbClr val="00B0F0"/>
                </a:solidFill>
              </a:rPr>
              <a:t>Bibliographic networks</a:t>
            </a:r>
            <a:r>
              <a:rPr lang="en-US" dirty="0" smtClean="0"/>
              <a:t>: New authors publish more papers, more collaborations are done</a:t>
            </a:r>
          </a:p>
          <a:p>
            <a:r>
              <a:rPr lang="en-US" dirty="0" smtClean="0">
                <a:solidFill>
                  <a:srgbClr val="00B0F0"/>
                </a:solidFill>
              </a:rPr>
              <a:t>Transportation/road networks</a:t>
            </a:r>
            <a:r>
              <a:rPr lang="en-US" dirty="0" smtClean="0"/>
              <a:t>: New roads are constructed</a:t>
            </a:r>
          </a:p>
          <a:p>
            <a:r>
              <a:rPr lang="en-US" dirty="0" smtClean="0">
                <a:solidFill>
                  <a:srgbClr val="00B0F0"/>
                </a:solidFill>
              </a:rPr>
              <a:t>Ad hoc networks</a:t>
            </a:r>
            <a:r>
              <a:rPr lang="en-US" dirty="0" smtClean="0"/>
              <a:t>: Army vehicles change positions very frequently, new  messages </a:t>
            </a:r>
            <a:br>
              <a:rPr lang="en-US" dirty="0" smtClean="0"/>
            </a:br>
            <a:r>
              <a:rPr lang="en-US" dirty="0" smtClean="0"/>
              <a:t>are transmitted</a:t>
            </a:r>
            <a:endParaRPr lang="en-US" dirty="0"/>
          </a:p>
        </p:txBody>
      </p:sp>
      <p:pic>
        <p:nvPicPr>
          <p:cNvPr id="3074" name="Picture 2" descr="http://t3.gstatic.com/images?q=tbn:ANd9GcQSmfcTiAqyNXs5HURKT0ah-fZCoTRQOEH_vw2h3tW-M4zI4KFo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495800"/>
            <a:ext cx="2695575" cy="1695451"/>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3"/>
          </p:nvPr>
        </p:nvSpPr>
        <p:spPr/>
        <p:txBody>
          <a:bodyPr/>
          <a:lstStyle/>
          <a:p>
            <a:r>
              <a:rPr lang="en-US" smtClean="0"/>
              <a:t>gmanish@microsoft.com, jing@buffalo.edu, charu@us.ibm.com, hanj@cs.uiuc.edu</a:t>
            </a:r>
            <a:endParaRPr lang="en-US" dirty="0"/>
          </a:p>
        </p:txBody>
      </p:sp>
    </p:spTree>
    <p:extLst>
      <p:ext uri="{BB962C8B-B14F-4D97-AF65-F5344CB8AC3E}">
        <p14:creationId xmlns:p14="http://schemas.microsoft.com/office/powerpoint/2010/main" val="186864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Tutorial Outline</a:t>
            </a:r>
            <a:endParaRPr lang="en-US" dirty="0"/>
          </a:p>
        </p:txBody>
      </p:sp>
      <p:sp>
        <p:nvSpPr>
          <p:cNvPr id="3" name="Slide Number Placeholder 2"/>
          <p:cNvSpPr>
            <a:spLocks noGrp="1"/>
          </p:cNvSpPr>
          <p:nvPr>
            <p:ph type="sldNum" sz="quarter" idx="12"/>
          </p:nvPr>
        </p:nvSpPr>
        <p:spPr/>
        <p:txBody>
          <a:bodyPr/>
          <a:lstStyle/>
          <a:p>
            <a:fld id="{8D4A95AB-7B14-4CE2-8EF6-8DDF97F0F3DA}" type="slidenum">
              <a:rPr lang="en-US" smtClean="0"/>
              <a:pPr/>
              <a:t>73</a:t>
            </a:fld>
            <a:endParaRPr lang="en-US"/>
          </a:p>
        </p:txBody>
      </p:sp>
      <p:sp>
        <p:nvSpPr>
          <p:cNvPr id="9" name="Content Placeholder 8"/>
          <p:cNvSpPr>
            <a:spLocks noGrp="1"/>
          </p:cNvSpPr>
          <p:nvPr>
            <p:ph idx="13"/>
          </p:nvPr>
        </p:nvSpPr>
        <p:spPr/>
        <p:txBody>
          <a:bodyPr>
            <a:normAutofit fontScale="92500" lnSpcReduction="10000"/>
          </a:bodyPr>
          <a:lstStyle/>
          <a:p>
            <a:r>
              <a:rPr lang="en-US" dirty="0" smtClean="0"/>
              <a:t>Introduction [10 min]</a:t>
            </a:r>
          </a:p>
          <a:p>
            <a:r>
              <a:rPr lang="en-US" dirty="0" smtClean="0"/>
              <a:t>Static Graph Outlier Detection Algorithms [45 min]</a:t>
            </a:r>
          </a:p>
          <a:p>
            <a:r>
              <a:rPr lang="en-US" dirty="0"/>
              <a:t>Break [10 min</a:t>
            </a:r>
            <a:r>
              <a:rPr lang="en-US" dirty="0" smtClean="0"/>
              <a:t>]</a:t>
            </a:r>
          </a:p>
          <a:p>
            <a:r>
              <a:rPr lang="en-US" b="1" dirty="0" smtClean="0"/>
              <a:t>Dynamic </a:t>
            </a:r>
            <a:r>
              <a:rPr lang="en-US" b="1" dirty="0"/>
              <a:t>Graph Outlier Detection </a:t>
            </a:r>
            <a:r>
              <a:rPr lang="en-US" b="1" dirty="0" smtClean="0"/>
              <a:t>Algorithms [45 min]</a:t>
            </a:r>
          </a:p>
          <a:p>
            <a:pPr lvl="1"/>
            <a:r>
              <a:rPr lang="en-US" b="1" dirty="0" smtClean="0">
                <a:solidFill>
                  <a:srgbClr val="7030A0"/>
                </a:solidFill>
              </a:rPr>
              <a:t>Graph Similarity </a:t>
            </a:r>
            <a:r>
              <a:rPr lang="en-US" b="1" dirty="0" smtClean="0"/>
              <a:t>[15 min]</a:t>
            </a:r>
          </a:p>
          <a:p>
            <a:pPr lvl="1"/>
            <a:r>
              <a:rPr lang="en-US" dirty="0" smtClean="0"/>
              <a:t>Evolutionary Community Outlier Detection [20 min]</a:t>
            </a:r>
          </a:p>
          <a:p>
            <a:pPr lvl="1"/>
            <a:r>
              <a:rPr lang="en-US" dirty="0" smtClean="0"/>
              <a:t>Online Graph Outlier Detection [10 min]</a:t>
            </a:r>
          </a:p>
          <a:p>
            <a:r>
              <a:rPr lang="en-US" dirty="0" smtClean="0"/>
              <a:t>Summary [10 min]</a:t>
            </a:r>
            <a:endParaRPr lang="en-US" dirty="0"/>
          </a:p>
        </p:txBody>
      </p:sp>
      <p:sp>
        <p:nvSpPr>
          <p:cNvPr id="5" name="Footer Placeholder 4"/>
          <p:cNvSpPr>
            <a:spLocks noGrp="1"/>
          </p:cNvSpPr>
          <p:nvPr>
            <p:ph type="ftr" sz="quarter" idx="3"/>
          </p:nvPr>
        </p:nvSpPr>
        <p:spPr/>
        <p:txBody>
          <a:bodyPr/>
          <a:lstStyle/>
          <a:p>
            <a:r>
              <a:rPr lang="en-US" smtClean="0"/>
              <a:t>gmanish@microsoft.com, jing@buffalo.edu, charu@us.ibm.com, hanj@cs.uiuc.edu</a:t>
            </a:r>
            <a:endParaRPr lang="en-US" dirty="0"/>
          </a:p>
        </p:txBody>
      </p:sp>
    </p:spTree>
    <p:extLst>
      <p:ext uri="{BB962C8B-B14F-4D97-AF65-F5344CB8AC3E}">
        <p14:creationId xmlns:p14="http://schemas.microsoft.com/office/powerpoint/2010/main" val="165294400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Graph Similarity-based Outlier </a:t>
            </a:r>
            <a:r>
              <a:rPr lang="en-US" dirty="0" smtClean="0"/>
              <a:t>Detection Algorithms</a:t>
            </a:r>
            <a:endParaRPr lang="en-US" sz="3600" dirty="0"/>
          </a:p>
        </p:txBody>
      </p:sp>
      <p:sp>
        <p:nvSpPr>
          <p:cNvPr id="3" name="Slide Number Placeholder 2"/>
          <p:cNvSpPr>
            <a:spLocks noGrp="1"/>
          </p:cNvSpPr>
          <p:nvPr>
            <p:ph type="sldNum" sz="quarter" idx="12"/>
          </p:nvPr>
        </p:nvSpPr>
        <p:spPr/>
        <p:txBody>
          <a:bodyPr/>
          <a:lstStyle/>
          <a:p>
            <a:fld id="{8D4A95AB-7B14-4CE2-8EF6-8DDF97F0F3DA}" type="slidenum">
              <a:rPr lang="en-US" smtClean="0"/>
              <a:pPr/>
              <a:t>74</a:t>
            </a:fld>
            <a:endParaRPr lang="en-US"/>
          </a:p>
        </p:txBody>
      </p:sp>
      <mc:AlternateContent xmlns:mc="http://schemas.openxmlformats.org/markup-compatibility/2006">
        <mc:Choice xmlns:a14="http://schemas.microsoft.com/office/drawing/2010/main" Requires="a14">
          <p:sp>
            <p:nvSpPr>
              <p:cNvPr id="4" name="Content Placeholder 3"/>
              <p:cNvSpPr>
                <a:spLocks noGrp="1"/>
              </p:cNvSpPr>
              <p:nvPr>
                <p:ph idx="13"/>
              </p:nvPr>
            </p:nvSpPr>
            <p:spPr/>
            <p:txBody>
              <a:bodyPr>
                <a:normAutofit fontScale="85000" lnSpcReduction="20000"/>
              </a:bodyPr>
              <a:lstStyle/>
              <a:p>
                <a:r>
                  <a:rPr lang="en-US" smtClean="0"/>
                  <a:t>Given a </a:t>
                </a:r>
                <a:r>
                  <a:rPr lang="en-US" smtClean="0">
                    <a:solidFill>
                      <a:srgbClr val="1010B6"/>
                    </a:solidFill>
                  </a:rPr>
                  <a:t>series of graph snapshots</a:t>
                </a:r>
              </a:p>
              <a:p>
                <a:r>
                  <a:rPr lang="en-US" smtClean="0"/>
                  <a:t>Time </a:t>
                </a:r>
                <a:r>
                  <a:rPr lang="en-US"/>
                  <a:t>series </a:t>
                </a:r>
                <a:r>
                  <a:rPr lang="en-US" smtClean="0"/>
                  <a:t>of graph distance metrics can be individually modeled using </a:t>
                </a:r>
                <a:r>
                  <a:rPr lang="en-US"/>
                  <a:t>univariate autoregressive moving average </a:t>
                </a:r>
                <a:r>
                  <a:rPr lang="en-US">
                    <a:solidFill>
                      <a:srgbClr val="1010B6"/>
                    </a:solidFill>
                  </a:rPr>
                  <a:t>(ARMA</a:t>
                </a:r>
                <a:r>
                  <a:rPr lang="en-US" smtClean="0">
                    <a:solidFill>
                      <a:srgbClr val="1010B6"/>
                    </a:solidFill>
                  </a:rPr>
                  <a:t>) model</a:t>
                </a:r>
                <a:endParaRPr lang="en-US">
                  <a:solidFill>
                    <a:srgbClr val="1010B6"/>
                  </a:solidFill>
                </a:endParaRPr>
              </a:p>
              <a:p>
                <a:r>
                  <a:rPr lang="en-US"/>
                  <a:t>Outliers are </a:t>
                </a:r>
                <a:r>
                  <a:rPr lang="en-US" smtClean="0"/>
                  <a:t>time </a:t>
                </a:r>
                <a:r>
                  <a:rPr lang="en-US"/>
                  <a:t>points where the </a:t>
                </a:r>
                <a:r>
                  <a:rPr lang="en-US">
                    <a:solidFill>
                      <a:srgbClr val="1010B6"/>
                    </a:solidFill>
                  </a:rPr>
                  <a:t>actual and predicted values differ</a:t>
                </a:r>
                <a:r>
                  <a:rPr lang="en-US"/>
                  <a:t> greater than a </a:t>
                </a:r>
                <a:r>
                  <a:rPr lang="en-US" smtClean="0"/>
                  <a:t>threshold</a:t>
                </a:r>
              </a:p>
              <a:p>
                <a:r>
                  <a:rPr lang="en-US" smtClean="0"/>
                  <a:t>A large variety of </a:t>
                </a:r>
                <a:r>
                  <a:rPr lang="en-US" smtClean="0">
                    <a:solidFill>
                      <a:srgbClr val="FF0000"/>
                    </a:solidFill>
                  </a:rPr>
                  <a:t>similarity/distance measures </a:t>
                </a:r>
                <a:r>
                  <a:rPr lang="en-US" smtClean="0"/>
                  <a:t>have been proposed to compare two graph snapshots</a:t>
                </a:r>
              </a:p>
              <a:p>
                <a:r>
                  <a:rPr lang="en-US" smtClean="0">
                    <a:solidFill>
                      <a:srgbClr val="1010B6"/>
                    </a:solidFill>
                  </a:rPr>
                  <a:t>Notations</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a:rPr>
                          <m:t>𝑉</m:t>
                        </m:r>
                      </m:e>
                      <m:sub>
                        <m:r>
                          <a:rPr lang="en-US" i="1">
                            <a:latin typeface="Cambria Math"/>
                          </a:rPr>
                          <m:t>𝐺</m:t>
                        </m:r>
                      </m:sub>
                    </m:sSub>
                  </m:oMath>
                </a14:m>
                <a:r>
                  <a:rPr lang="en-US"/>
                  <a:t> and </a:t>
                </a:r>
                <a14:m>
                  <m:oMath xmlns:m="http://schemas.openxmlformats.org/officeDocument/2006/math">
                    <m:sSub>
                      <m:sSubPr>
                        <m:ctrlPr>
                          <a:rPr lang="en-US" i="1">
                            <a:latin typeface="Cambria Math" panose="02040503050406030204" pitchFamily="18" charset="0"/>
                          </a:rPr>
                        </m:ctrlPr>
                      </m:sSubPr>
                      <m:e>
                        <m:r>
                          <a:rPr lang="en-US" i="1">
                            <a:latin typeface="Cambria Math"/>
                          </a:rPr>
                          <m:t>𝑉</m:t>
                        </m:r>
                      </m:e>
                      <m:sub>
                        <m:r>
                          <a:rPr lang="en-US" i="1">
                            <a:latin typeface="Cambria Math"/>
                          </a:rPr>
                          <m:t>𝐻</m:t>
                        </m:r>
                      </m:sub>
                    </m:sSub>
                    <m:r>
                      <a:rPr lang="en-US" i="1">
                        <a:latin typeface="Cambria Math"/>
                      </a:rPr>
                      <m:t> </m:t>
                    </m:r>
                  </m:oMath>
                </a14:m>
                <a:r>
                  <a:rPr lang="en-US" smtClean="0"/>
                  <a:t>are vertex sets for G and H resp. If </a:t>
                </a:r>
                <a14:m>
                  <m:oMath xmlns:m="http://schemas.openxmlformats.org/officeDocument/2006/math">
                    <m:sSub>
                      <m:sSubPr>
                        <m:ctrlPr>
                          <a:rPr lang="en-US" i="1">
                            <a:latin typeface="Cambria Math" panose="02040503050406030204" pitchFamily="18" charset="0"/>
                          </a:rPr>
                        </m:ctrlPr>
                      </m:sSubPr>
                      <m:e>
                        <m:r>
                          <a:rPr lang="en-US" i="1">
                            <a:latin typeface="Cambria Math"/>
                          </a:rPr>
                          <m:t>𝑉</m:t>
                        </m:r>
                      </m:e>
                      <m:sub>
                        <m:r>
                          <a:rPr lang="en-US" i="1">
                            <a:latin typeface="Cambria Math"/>
                          </a:rPr>
                          <m:t>𝐺</m:t>
                        </m:r>
                      </m:sub>
                    </m:sSub>
                    <m:r>
                      <a:rPr lang="en-US" b="0" i="0" smtClean="0">
                        <a:latin typeface="Cambria Math"/>
                      </a:rPr>
                      <m:t>=</m:t>
                    </m:r>
                    <m:sSub>
                      <m:sSubPr>
                        <m:ctrlPr>
                          <a:rPr lang="en-US" i="1" smtClean="0">
                            <a:latin typeface="Cambria Math" panose="02040503050406030204" pitchFamily="18" charset="0"/>
                          </a:rPr>
                        </m:ctrlPr>
                      </m:sSubPr>
                      <m:e>
                        <m:r>
                          <a:rPr lang="en-US" i="1">
                            <a:latin typeface="Cambria Math"/>
                          </a:rPr>
                          <m:t>𝑉</m:t>
                        </m:r>
                      </m:e>
                      <m:sub>
                        <m:r>
                          <a:rPr lang="en-US" i="1">
                            <a:latin typeface="Cambria Math"/>
                          </a:rPr>
                          <m:t>𝐻</m:t>
                        </m:r>
                      </m:sub>
                    </m:sSub>
                  </m:oMath>
                </a14:m>
                <a:r>
                  <a:rPr lang="en-US" smtClean="0"/>
                  <a:t>, V </a:t>
                </a:r>
                <a:r>
                  <a:rPr lang="en-US"/>
                  <a:t>is </a:t>
                </a:r>
                <a:r>
                  <a:rPr lang="en-US" smtClean="0"/>
                  <a:t>used</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𝐺</m:t>
                        </m:r>
                      </m:sub>
                    </m:sSub>
                  </m:oMath>
                </a14:m>
                <a:r>
                  <a:rPr lang="en-US" smtClean="0"/>
                  <a:t> </a:t>
                </a:r>
                <a:r>
                  <a:rPr lang="en-US"/>
                  <a:t>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𝐸</m:t>
                        </m:r>
                      </m:e>
                      <m:sub>
                        <m:r>
                          <a:rPr lang="en-US" b="0" i="1" smtClean="0">
                            <a:latin typeface="Cambria Math"/>
                          </a:rPr>
                          <m:t>𝐻</m:t>
                        </m:r>
                      </m:sub>
                    </m:sSub>
                  </m:oMath>
                </a14:m>
                <a:r>
                  <a:rPr lang="en-US"/>
                  <a:t> are edges in graphs G and </a:t>
                </a:r>
                <a:r>
                  <a:rPr lang="en-US" smtClean="0"/>
                  <a:t>H</a:t>
                </a:r>
              </a:p>
            </p:txBody>
          </p:sp>
        </mc:Choice>
        <mc:Fallback>
          <p:sp>
            <p:nvSpPr>
              <p:cNvPr id="4" name="Content Placeholder 3"/>
              <p:cNvSpPr>
                <a:spLocks noGrp="1" noRot="1" noChangeAspect="1" noMove="1" noResize="1" noEditPoints="1" noAdjustHandles="1" noChangeArrowheads="1" noChangeShapeType="1" noTextEdit="1"/>
              </p:cNvSpPr>
              <p:nvPr>
                <p:ph idx="13"/>
              </p:nvPr>
            </p:nvSpPr>
            <p:spPr>
              <a:blipFill rotWithShape="0">
                <a:blip r:embed="rId3"/>
                <a:stretch>
                  <a:fillRect l="-1259" t="-2692" r="-741"/>
                </a:stretch>
              </a:blipFill>
            </p:spPr>
            <p:txBody>
              <a:bodyPr/>
              <a:lstStyle/>
              <a:p>
                <a:r>
                  <a:rPr lang="en-US">
                    <a:noFill/>
                  </a:rPr>
                  <a:t> </a:t>
                </a:r>
              </a:p>
            </p:txBody>
          </p:sp>
        </mc:Fallback>
      </mc:AlternateContent>
      <p:sp>
        <p:nvSpPr>
          <p:cNvPr id="5" name="Footer Placeholder 4"/>
          <p:cNvSpPr>
            <a:spLocks noGrp="1"/>
          </p:cNvSpPr>
          <p:nvPr>
            <p:ph type="ftr" sz="quarter" idx="3"/>
          </p:nvPr>
        </p:nvSpPr>
        <p:spPr/>
        <p:txBody>
          <a:bodyPr/>
          <a:lstStyle/>
          <a:p>
            <a:r>
              <a:rPr lang="en-US" smtClean="0"/>
              <a:t>gmanish@microsoft.com, jing@buffalo.edu, charu@us.ibm.com, hanj@cs.uiuc.edu</a:t>
            </a:r>
            <a:endParaRPr lang="en-US"/>
          </a:p>
        </p:txBody>
      </p:sp>
    </p:spTree>
    <p:extLst>
      <p:ext uri="{BB962C8B-B14F-4D97-AF65-F5344CB8AC3E}">
        <p14:creationId xmlns:p14="http://schemas.microsoft.com/office/powerpoint/2010/main" val="338351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Graph </a:t>
            </a:r>
            <a:r>
              <a:rPr lang="en-US" sz="3600" dirty="0" smtClean="0"/>
              <a:t>Similarity/Distance </a:t>
            </a:r>
            <a:r>
              <a:rPr lang="en-US" sz="3600" dirty="0" smtClean="0"/>
              <a:t>Measures (1)</a:t>
            </a:r>
            <a:endParaRPr lang="en-US" sz="3600" dirty="0"/>
          </a:p>
        </p:txBody>
      </p:sp>
      <p:sp>
        <p:nvSpPr>
          <p:cNvPr id="3" name="Slide Number Placeholder 2"/>
          <p:cNvSpPr>
            <a:spLocks noGrp="1"/>
          </p:cNvSpPr>
          <p:nvPr>
            <p:ph type="sldNum" sz="quarter" idx="12"/>
          </p:nvPr>
        </p:nvSpPr>
        <p:spPr/>
        <p:txBody>
          <a:bodyPr/>
          <a:lstStyle/>
          <a:p>
            <a:fld id="{8D4A95AB-7B14-4CE2-8EF6-8DDF97F0F3DA}" type="slidenum">
              <a:rPr lang="en-US" smtClean="0"/>
              <a:pPr/>
              <a:t>75</a:t>
            </a:fld>
            <a:endParaRPr lang="en-US"/>
          </a:p>
        </p:txBody>
      </p:sp>
      <mc:AlternateContent xmlns:mc="http://schemas.openxmlformats.org/markup-compatibility/2006">
        <mc:Choice xmlns:a14="http://schemas.microsoft.com/office/drawing/2010/main" Requires="a14">
          <p:sp>
            <p:nvSpPr>
              <p:cNvPr id="4" name="Content Placeholder 3"/>
              <p:cNvSpPr>
                <a:spLocks noGrp="1"/>
              </p:cNvSpPr>
              <p:nvPr>
                <p:ph idx="13"/>
              </p:nvPr>
            </p:nvSpPr>
            <p:spPr/>
            <p:txBody>
              <a:bodyPr>
                <a:normAutofit fontScale="85000" lnSpcReduction="10000"/>
              </a:bodyPr>
              <a:lstStyle/>
              <a:p>
                <a:pPr marL="514350" indent="-514350">
                  <a:buFont typeface="+mj-lt"/>
                  <a:buAutoNum type="arabicPeriod"/>
                </a:pPr>
                <a:r>
                  <a:rPr lang="fr-FR" dirty="0" err="1" smtClean="0">
                    <a:solidFill>
                      <a:srgbClr val="00B050"/>
                    </a:solidFill>
                  </a:rPr>
                  <a:t>Weight</a:t>
                </a:r>
                <a:r>
                  <a:rPr lang="fr-FR" dirty="0" smtClean="0">
                    <a:solidFill>
                      <a:srgbClr val="00B050"/>
                    </a:solidFill>
                  </a:rPr>
                  <a:t> </a:t>
                </a:r>
                <a:r>
                  <a:rPr lang="fr-FR" dirty="0" smtClean="0">
                    <a:solidFill>
                      <a:srgbClr val="00B050"/>
                    </a:solidFill>
                  </a:rPr>
                  <a:t>Distance</a:t>
                </a:r>
                <a:r>
                  <a:rPr lang="en-US" dirty="0" smtClean="0"/>
                  <a:t/>
                </a:r>
                <a:br>
                  <a:rPr lang="en-US" dirty="0" smtClean="0"/>
                </a:br>
                <a14:m>
                  <m:oMath xmlns:m="http://schemas.openxmlformats.org/officeDocument/2006/math">
                    <m:r>
                      <a:rPr lang="en-US" i="1" smtClean="0">
                        <a:latin typeface="Cambria Math"/>
                      </a:rPr>
                      <m:t>𝑑</m:t>
                    </m:r>
                    <m:d>
                      <m:dPr>
                        <m:ctrlPr>
                          <a:rPr lang="en-US" i="1" smtClean="0">
                            <a:latin typeface="Cambria Math" panose="02040503050406030204" pitchFamily="18" charset="0"/>
                          </a:rPr>
                        </m:ctrlPr>
                      </m:dPr>
                      <m:e>
                        <m:r>
                          <a:rPr lang="en-US" i="1" smtClean="0">
                            <a:latin typeface="Cambria Math"/>
                          </a:rPr>
                          <m:t>𝐺</m:t>
                        </m:r>
                        <m:r>
                          <a:rPr lang="en-US" i="1" smtClean="0">
                            <a:latin typeface="Cambria Math"/>
                          </a:rPr>
                          <m:t>,</m:t>
                        </m:r>
                        <m:r>
                          <a:rPr lang="en-US" i="1" smtClean="0">
                            <a:latin typeface="Cambria Math"/>
                          </a:rPr>
                          <m:t>𝐻</m:t>
                        </m:r>
                      </m:e>
                    </m:d>
                    <m:r>
                      <a:rPr lang="en-US" i="1" smtClean="0">
                        <a:latin typeface="Cambria Math"/>
                      </a:rPr>
                      <m:t>=</m:t>
                    </m:r>
                    <m:f>
                      <m:fPr>
                        <m:ctrlPr>
                          <a:rPr lang="en-US" i="1" smtClean="0">
                            <a:latin typeface="Cambria Math" panose="02040503050406030204" pitchFamily="18" charset="0"/>
                          </a:rPr>
                        </m:ctrlPr>
                      </m:fPr>
                      <m:num>
                        <m:nary>
                          <m:naryPr>
                            <m:chr m:val="∑"/>
                            <m:supHide m:val="on"/>
                            <m:ctrlPr>
                              <a:rPr lang="en-US" i="1" smtClean="0">
                                <a:latin typeface="Cambria Math" panose="02040503050406030204" pitchFamily="18" charset="0"/>
                              </a:rPr>
                            </m:ctrlPr>
                          </m:naryPr>
                          <m:sub>
                            <m:r>
                              <a:rPr lang="en-US" i="1">
                                <a:latin typeface="Cambria Math"/>
                              </a:rPr>
                              <m:t>𝑢</m:t>
                            </m:r>
                            <m:r>
                              <a:rPr lang="en-US" i="1">
                                <a:latin typeface="Cambria Math"/>
                              </a:rPr>
                              <m:t>,</m:t>
                            </m:r>
                            <m:r>
                              <a:rPr lang="en-US" i="1">
                                <a:latin typeface="Cambria Math"/>
                              </a:rPr>
                              <m:t>𝑣</m:t>
                            </m:r>
                            <m:r>
                              <a:rPr lang="en-US" i="1" smtClean="0">
                                <a:latin typeface="Cambria Math"/>
                              </a:rPr>
                              <m:t>∈</m:t>
                            </m:r>
                            <m:r>
                              <a:rPr lang="en-US" i="1">
                                <a:latin typeface="Cambria Math"/>
                              </a:rPr>
                              <m:t>𝑉</m:t>
                            </m:r>
                          </m:sub>
                          <m:sup/>
                          <m:e>
                            <m:f>
                              <m:fPr>
                                <m:ctrlPr>
                                  <a:rPr lang="en-US" i="1" smtClean="0">
                                    <a:latin typeface="Cambria Math" panose="02040503050406030204" pitchFamily="18" charset="0"/>
                                  </a:rPr>
                                </m:ctrlPr>
                              </m:fPr>
                              <m:num>
                                <m:d>
                                  <m:dPr>
                                    <m:begChr m:val="|"/>
                                    <m:endChr m:val="|"/>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a:rPr>
                                          <m:t>𝑤</m:t>
                                        </m:r>
                                      </m:e>
                                      <m:sub>
                                        <m:r>
                                          <a:rPr lang="en-US" i="1">
                                            <a:latin typeface="Cambria Math"/>
                                          </a:rPr>
                                          <m:t>𝐸</m:t>
                                        </m:r>
                                      </m:sub>
                                      <m:sup>
                                        <m:r>
                                          <a:rPr lang="en-US" i="1">
                                            <a:latin typeface="Cambria Math"/>
                                          </a:rPr>
                                          <m:t>𝐺</m:t>
                                        </m:r>
                                      </m:sup>
                                    </m:sSubSup>
                                    <m:d>
                                      <m:dPr>
                                        <m:ctrlPr>
                                          <a:rPr lang="en-US" i="1">
                                            <a:latin typeface="Cambria Math" panose="02040503050406030204" pitchFamily="18" charset="0"/>
                                          </a:rPr>
                                        </m:ctrlPr>
                                      </m:dPr>
                                      <m:e>
                                        <m:r>
                                          <a:rPr lang="en-US" i="1">
                                            <a:latin typeface="Cambria Math"/>
                                          </a:rPr>
                                          <m:t>𝑢</m:t>
                                        </m:r>
                                        <m:r>
                                          <a:rPr lang="en-US" i="1">
                                            <a:latin typeface="Cambria Math"/>
                                          </a:rPr>
                                          <m:t>,</m:t>
                                        </m:r>
                                        <m:r>
                                          <a:rPr lang="en-US" i="1">
                                            <a:latin typeface="Cambria Math"/>
                                          </a:rPr>
                                          <m:t>𝑣</m:t>
                                        </m:r>
                                      </m:e>
                                    </m:d>
                                    <m:r>
                                      <a:rPr lang="en-US" i="1">
                                        <a:latin typeface="Cambria Math"/>
                                      </a:rPr>
                                      <m:t>−</m:t>
                                    </m:r>
                                    <m:sSubSup>
                                      <m:sSubSupPr>
                                        <m:ctrlPr>
                                          <a:rPr lang="en-US" i="1">
                                            <a:latin typeface="Cambria Math" panose="02040503050406030204" pitchFamily="18" charset="0"/>
                                          </a:rPr>
                                        </m:ctrlPr>
                                      </m:sSubSupPr>
                                      <m:e>
                                        <m:r>
                                          <a:rPr lang="en-US" i="1">
                                            <a:latin typeface="Cambria Math"/>
                                          </a:rPr>
                                          <m:t>𝑤</m:t>
                                        </m:r>
                                      </m:e>
                                      <m:sub>
                                        <m:r>
                                          <a:rPr lang="en-US" i="1">
                                            <a:latin typeface="Cambria Math"/>
                                          </a:rPr>
                                          <m:t>𝐸</m:t>
                                        </m:r>
                                      </m:sub>
                                      <m:sup>
                                        <m:r>
                                          <a:rPr lang="en-US" i="1">
                                            <a:latin typeface="Cambria Math"/>
                                          </a:rPr>
                                          <m:t>𝐻</m:t>
                                        </m:r>
                                      </m:sup>
                                    </m:sSubSup>
                                    <m:d>
                                      <m:dPr>
                                        <m:ctrlPr>
                                          <a:rPr lang="en-US" i="1">
                                            <a:latin typeface="Cambria Math" panose="02040503050406030204" pitchFamily="18" charset="0"/>
                                          </a:rPr>
                                        </m:ctrlPr>
                                      </m:dPr>
                                      <m:e>
                                        <m:r>
                                          <a:rPr lang="en-US" i="1">
                                            <a:latin typeface="Cambria Math"/>
                                          </a:rPr>
                                          <m:t>𝑢</m:t>
                                        </m:r>
                                        <m:r>
                                          <a:rPr lang="en-US" i="1">
                                            <a:latin typeface="Cambria Math"/>
                                          </a:rPr>
                                          <m:t>,</m:t>
                                        </m:r>
                                        <m:r>
                                          <a:rPr lang="en-US" i="1">
                                            <a:latin typeface="Cambria Math"/>
                                          </a:rPr>
                                          <m:t>𝑣</m:t>
                                        </m:r>
                                      </m:e>
                                    </m:d>
                                  </m:e>
                                </m:d>
                              </m:num>
                              <m:den>
                                <m:func>
                                  <m:funcPr>
                                    <m:ctrlPr>
                                      <a:rPr lang="en-US" i="1">
                                        <a:latin typeface="Cambria Math" panose="02040503050406030204" pitchFamily="18" charset="0"/>
                                      </a:rPr>
                                    </m:ctrlPr>
                                  </m:funcPr>
                                  <m:fName>
                                    <m:r>
                                      <m:rPr>
                                        <m:sty m:val="p"/>
                                      </m:rPr>
                                      <a:rPr lang="en-US" i="0">
                                        <a:latin typeface="Cambria Math"/>
                                      </a:rPr>
                                      <m:t>max</m:t>
                                    </m:r>
                                  </m:fName>
                                  <m:e>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a:rPr>
                                              <m:t>𝑤</m:t>
                                            </m:r>
                                          </m:e>
                                          <m:sub>
                                            <m:r>
                                              <a:rPr lang="en-US" i="1">
                                                <a:latin typeface="Cambria Math"/>
                                              </a:rPr>
                                              <m:t>𝐸</m:t>
                                            </m:r>
                                          </m:sub>
                                          <m:sup>
                                            <m:r>
                                              <a:rPr lang="en-US" i="1">
                                                <a:latin typeface="Cambria Math"/>
                                              </a:rPr>
                                              <m:t>𝐺</m:t>
                                            </m:r>
                                          </m:sup>
                                        </m:sSubSup>
                                        <m:d>
                                          <m:dPr>
                                            <m:ctrlPr>
                                              <a:rPr lang="en-US" i="1">
                                                <a:latin typeface="Cambria Math" panose="02040503050406030204" pitchFamily="18" charset="0"/>
                                              </a:rPr>
                                            </m:ctrlPr>
                                          </m:dPr>
                                          <m:e>
                                            <m:r>
                                              <a:rPr lang="en-US" i="1">
                                                <a:latin typeface="Cambria Math"/>
                                              </a:rPr>
                                              <m:t>𝑢</m:t>
                                            </m:r>
                                            <m:r>
                                              <a:rPr lang="en-US" i="1">
                                                <a:latin typeface="Cambria Math"/>
                                              </a:rPr>
                                              <m:t>,</m:t>
                                            </m:r>
                                            <m:r>
                                              <a:rPr lang="en-US" i="1">
                                                <a:latin typeface="Cambria Math"/>
                                              </a:rPr>
                                              <m:t>𝑣</m:t>
                                            </m:r>
                                          </m:e>
                                        </m:d>
                                        <m:r>
                                          <a:rPr lang="en-US" i="1">
                                            <a:latin typeface="Cambria Math"/>
                                          </a:rPr>
                                          <m:t>,</m:t>
                                        </m:r>
                                        <m:sSubSup>
                                          <m:sSubSupPr>
                                            <m:ctrlPr>
                                              <a:rPr lang="en-US" i="1">
                                                <a:latin typeface="Cambria Math" panose="02040503050406030204" pitchFamily="18" charset="0"/>
                                              </a:rPr>
                                            </m:ctrlPr>
                                          </m:sSubSupPr>
                                          <m:e>
                                            <m:r>
                                              <a:rPr lang="en-US" i="1">
                                                <a:latin typeface="Cambria Math"/>
                                              </a:rPr>
                                              <m:t>𝑤</m:t>
                                            </m:r>
                                          </m:e>
                                          <m:sub>
                                            <m:r>
                                              <a:rPr lang="en-US" i="1">
                                                <a:latin typeface="Cambria Math"/>
                                              </a:rPr>
                                              <m:t>𝐸</m:t>
                                            </m:r>
                                          </m:sub>
                                          <m:sup>
                                            <m:r>
                                              <a:rPr lang="en-US" i="1">
                                                <a:latin typeface="Cambria Math"/>
                                              </a:rPr>
                                              <m:t>𝐻</m:t>
                                            </m:r>
                                          </m:sup>
                                        </m:sSubSup>
                                        <m:d>
                                          <m:dPr>
                                            <m:ctrlPr>
                                              <a:rPr lang="en-US" i="1">
                                                <a:latin typeface="Cambria Math" panose="02040503050406030204" pitchFamily="18" charset="0"/>
                                              </a:rPr>
                                            </m:ctrlPr>
                                          </m:dPr>
                                          <m:e>
                                            <m:r>
                                              <a:rPr lang="en-US" i="1">
                                                <a:latin typeface="Cambria Math"/>
                                              </a:rPr>
                                              <m:t>𝑢</m:t>
                                            </m:r>
                                            <m:r>
                                              <a:rPr lang="en-US" i="1">
                                                <a:latin typeface="Cambria Math"/>
                                              </a:rPr>
                                              <m:t>,</m:t>
                                            </m:r>
                                            <m:r>
                                              <a:rPr lang="en-US" i="1">
                                                <a:latin typeface="Cambria Math"/>
                                              </a:rPr>
                                              <m:t>𝑣</m:t>
                                            </m:r>
                                          </m:e>
                                        </m:d>
                                      </m:e>
                                    </m:d>
                                  </m:e>
                                </m:func>
                              </m:den>
                            </m:f>
                          </m:e>
                        </m:nary>
                      </m:num>
                      <m:den>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𝐸</m:t>
                                </m:r>
                              </m:e>
                              <m:sub>
                                <m:r>
                                  <a:rPr lang="en-US" i="1">
                                    <a:latin typeface="Cambria Math"/>
                                  </a:rPr>
                                  <m:t>𝐺</m:t>
                                </m:r>
                              </m:sub>
                            </m:sSub>
                            <m:r>
                              <a:rPr lang="en-US" i="1" smtClean="0">
                                <a:latin typeface="Cambria Math"/>
                              </a:rPr>
                              <m:t>∪</m:t>
                            </m:r>
                            <m:sSub>
                              <m:sSubPr>
                                <m:ctrlPr>
                                  <a:rPr lang="en-US" b="0" i="1" smtClean="0">
                                    <a:latin typeface="Cambria Math" panose="02040503050406030204" pitchFamily="18" charset="0"/>
                                  </a:rPr>
                                </m:ctrlPr>
                              </m:sSubPr>
                              <m:e>
                                <m:r>
                                  <a:rPr lang="en-US" i="1">
                                    <a:latin typeface="Cambria Math"/>
                                  </a:rPr>
                                  <m:t>𝐸</m:t>
                                </m:r>
                              </m:e>
                              <m:sub>
                                <m:r>
                                  <a:rPr lang="en-US" i="1">
                                    <a:latin typeface="Cambria Math"/>
                                  </a:rPr>
                                  <m:t>𝐻</m:t>
                                </m:r>
                              </m:sub>
                            </m:sSub>
                          </m:e>
                        </m:d>
                      </m:den>
                    </m:f>
                  </m:oMath>
                </a14:m>
                <a:endParaRPr lang="en-US" dirty="0" smtClean="0"/>
              </a:p>
              <a:p>
                <a:pPr marL="514350" indent="-514350">
                  <a:buFont typeface="+mj-lt"/>
                  <a:buAutoNum type="arabicPeriod"/>
                </a:pPr>
                <a:r>
                  <a:rPr lang="en-US" dirty="0" smtClean="0">
                    <a:solidFill>
                      <a:srgbClr val="00B050"/>
                    </a:solidFill>
                  </a:rPr>
                  <a:t>MCS Weight </a:t>
                </a:r>
                <a:r>
                  <a:rPr lang="en-US" dirty="0" smtClean="0">
                    <a:solidFill>
                      <a:srgbClr val="00B050"/>
                    </a:solidFill>
                  </a:rPr>
                  <a:t>Distance</a:t>
                </a:r>
                <a:endParaRPr lang="en-US" dirty="0" smtClean="0"/>
              </a:p>
              <a:p>
                <a:pPr marL="914400" lvl="1" indent="-514350"/>
                <a:r>
                  <a:rPr lang="en-US" dirty="0" smtClean="0"/>
                  <a:t>Same as weight distance but only for edges in MCS where the maximum common subgraph (MCS) F of G and H is the common subgraph with the most vertices</a:t>
                </a:r>
              </a:p>
              <a:p>
                <a:pPr marL="514350" indent="-514350">
                  <a:buFont typeface="+mj-lt"/>
                  <a:buAutoNum type="arabicPeriod"/>
                </a:pPr>
                <a:r>
                  <a:rPr lang="en-US" dirty="0" smtClean="0">
                    <a:solidFill>
                      <a:srgbClr val="00B050"/>
                    </a:solidFill>
                  </a:rPr>
                  <a:t>MCS </a:t>
                </a:r>
                <a:r>
                  <a:rPr lang="en-US" dirty="0">
                    <a:solidFill>
                      <a:srgbClr val="00B050"/>
                    </a:solidFill>
                  </a:rPr>
                  <a:t>Edge </a:t>
                </a:r>
                <a:r>
                  <a:rPr lang="en-US" dirty="0" smtClean="0">
                    <a:solidFill>
                      <a:srgbClr val="00B050"/>
                    </a:solidFill>
                  </a:rPr>
                  <a:t>Distance</a:t>
                </a:r>
                <a:r>
                  <a:rPr lang="en-US" dirty="0" smtClean="0">
                    <a:solidFill>
                      <a:schemeClr val="accent6">
                        <a:lumMod val="75000"/>
                      </a:schemeClr>
                    </a:solidFill>
                  </a:rPr>
                  <a:t/>
                </a:r>
                <a:br>
                  <a:rPr lang="en-US" dirty="0" smtClean="0">
                    <a:solidFill>
                      <a:schemeClr val="accent6">
                        <a:lumMod val="75000"/>
                      </a:schemeClr>
                    </a:solidFill>
                  </a:rPr>
                </a:br>
                <a14:m>
                  <m:oMath xmlns:m="http://schemas.openxmlformats.org/officeDocument/2006/math">
                    <m:r>
                      <a:rPr lang="en-US" i="1">
                        <a:latin typeface="Cambria Math"/>
                      </a:rPr>
                      <m:t>𝑑</m:t>
                    </m:r>
                    <m:d>
                      <m:dPr>
                        <m:ctrlPr>
                          <a:rPr lang="en-US" i="1">
                            <a:latin typeface="Cambria Math" panose="02040503050406030204" pitchFamily="18" charset="0"/>
                          </a:rPr>
                        </m:ctrlPr>
                      </m:dPr>
                      <m:e>
                        <m:r>
                          <a:rPr lang="en-US" i="1">
                            <a:latin typeface="Cambria Math"/>
                          </a:rPr>
                          <m:t>𝐺</m:t>
                        </m:r>
                        <m:r>
                          <a:rPr lang="en-US" i="1">
                            <a:latin typeface="Cambria Math"/>
                          </a:rPr>
                          <m:t>,</m:t>
                        </m:r>
                        <m:r>
                          <a:rPr lang="en-US" i="1">
                            <a:latin typeface="Cambria Math"/>
                          </a:rPr>
                          <m:t>𝐻</m:t>
                        </m:r>
                      </m:e>
                    </m:d>
                    <m:r>
                      <a:rPr lang="en-US" i="1">
                        <a:latin typeface="Cambria Math"/>
                      </a:rPr>
                      <m:t>=1</m:t>
                    </m:r>
                    <m:r>
                      <a:rPr lang="en-US" b="0" i="1" smtClean="0">
                        <a:latin typeface="Cambria Math"/>
                      </a:rPr>
                      <m:t>−</m:t>
                    </m:r>
                    <m:f>
                      <m:fPr>
                        <m:ctrlPr>
                          <a:rPr lang="en-US" b="0" i="1" smtClean="0">
                            <a:latin typeface="Cambria Math" panose="02040503050406030204" pitchFamily="18" charset="0"/>
                          </a:rPr>
                        </m:ctrlPr>
                      </m:fPr>
                      <m:num>
                        <m:r>
                          <a:rPr lang="en-US" i="1">
                            <a:latin typeface="Cambria Math"/>
                          </a:rPr>
                          <m:t>|</m:t>
                        </m:r>
                        <m:r>
                          <a:rPr lang="en-US" i="1">
                            <a:latin typeface="Cambria Math"/>
                          </a:rPr>
                          <m:t>𝑚𝑐𝑠</m:t>
                        </m:r>
                        <m:r>
                          <a:rPr lang="en-US" i="1">
                            <a:latin typeface="Cambria Math"/>
                          </a:rPr>
                          <m:t>(</m:t>
                        </m:r>
                        <m:sSub>
                          <m:sSubPr>
                            <m:ctrlPr>
                              <a:rPr lang="en-US" i="1">
                                <a:latin typeface="Cambria Math" panose="02040503050406030204" pitchFamily="18" charset="0"/>
                              </a:rPr>
                            </m:ctrlPr>
                          </m:sSubPr>
                          <m:e>
                            <m:r>
                              <a:rPr lang="en-US" i="1">
                                <a:latin typeface="Cambria Math"/>
                              </a:rPr>
                              <m:t>𝐸</m:t>
                            </m:r>
                          </m:e>
                          <m:sub>
                            <m:r>
                              <a:rPr lang="en-US" i="1">
                                <a:latin typeface="Cambria Math"/>
                              </a:rPr>
                              <m:t>𝐺</m:t>
                            </m:r>
                          </m:sub>
                        </m:sSub>
                        <m:r>
                          <a:rPr lang="en-US" i="1">
                            <a:latin typeface="Cambria Math"/>
                          </a:rPr>
                          <m:t>,</m:t>
                        </m:r>
                        <m:sSub>
                          <m:sSubPr>
                            <m:ctrlPr>
                              <a:rPr lang="en-US" i="1">
                                <a:latin typeface="Cambria Math" panose="02040503050406030204" pitchFamily="18" charset="0"/>
                              </a:rPr>
                            </m:ctrlPr>
                          </m:sSubPr>
                          <m:e>
                            <m:r>
                              <a:rPr lang="en-US" i="1">
                                <a:latin typeface="Cambria Math"/>
                              </a:rPr>
                              <m:t>𝐸</m:t>
                            </m:r>
                          </m:e>
                          <m:sub>
                            <m:r>
                              <a:rPr lang="en-US" i="1">
                                <a:latin typeface="Cambria Math"/>
                              </a:rPr>
                              <m:t>𝐻</m:t>
                            </m:r>
                          </m:sub>
                        </m:sSub>
                        <m:r>
                          <a:rPr lang="en-US" i="1">
                            <a:latin typeface="Cambria Math"/>
                          </a:rPr>
                          <m:t>)|</m:t>
                        </m:r>
                      </m:num>
                      <m:den>
                        <m:r>
                          <a:rPr lang="en-US" i="1">
                            <a:latin typeface="Cambria Math"/>
                          </a:rPr>
                          <m:t>𝑚𝑎𝑥</m:t>
                        </m:r>
                        <m:r>
                          <a:rPr lang="en-US" i="1">
                            <a:latin typeface="Cambria Math"/>
                          </a:rPr>
                          <m:t>(|</m:t>
                        </m:r>
                        <m:sSub>
                          <m:sSubPr>
                            <m:ctrlPr>
                              <a:rPr lang="en-US" i="1">
                                <a:latin typeface="Cambria Math" panose="02040503050406030204" pitchFamily="18" charset="0"/>
                              </a:rPr>
                            </m:ctrlPr>
                          </m:sSubPr>
                          <m:e>
                            <m:r>
                              <a:rPr lang="en-US" i="1">
                                <a:latin typeface="Cambria Math"/>
                              </a:rPr>
                              <m:t>𝐸</m:t>
                            </m:r>
                          </m:e>
                          <m:sub>
                            <m:r>
                              <a:rPr lang="en-US" i="1">
                                <a:latin typeface="Cambria Math"/>
                              </a:rPr>
                              <m:t>𝐺</m:t>
                            </m:r>
                          </m:sub>
                        </m:sSub>
                        <m:r>
                          <a:rPr lang="en-US" i="1">
                            <a:latin typeface="Cambria Math"/>
                          </a:rPr>
                          <m:t>|, |</m:t>
                        </m:r>
                        <m:sSub>
                          <m:sSubPr>
                            <m:ctrlPr>
                              <a:rPr lang="en-US" i="1">
                                <a:latin typeface="Cambria Math" panose="02040503050406030204" pitchFamily="18" charset="0"/>
                              </a:rPr>
                            </m:ctrlPr>
                          </m:sSubPr>
                          <m:e>
                            <m:r>
                              <a:rPr lang="en-US" i="1">
                                <a:latin typeface="Cambria Math"/>
                              </a:rPr>
                              <m:t>𝐸</m:t>
                            </m:r>
                          </m:e>
                          <m:sub>
                            <m:r>
                              <a:rPr lang="en-US" i="1">
                                <a:latin typeface="Cambria Math"/>
                              </a:rPr>
                              <m:t>𝐻</m:t>
                            </m:r>
                          </m:sub>
                        </m:sSub>
                        <m:r>
                          <a:rPr lang="en-US" i="1">
                            <a:latin typeface="Cambria Math"/>
                          </a:rPr>
                          <m:t>|)</m:t>
                        </m:r>
                      </m:den>
                    </m:f>
                  </m:oMath>
                </a14:m>
                <a:endParaRPr lang="en-US" dirty="0" smtClean="0"/>
              </a:p>
            </p:txBody>
          </p:sp>
        </mc:Choice>
        <mc:Fallback>
          <p:sp>
            <p:nvSpPr>
              <p:cNvPr id="4" name="Content Placeholder 3"/>
              <p:cNvSpPr>
                <a:spLocks noGrp="1" noRot="1" noChangeAspect="1" noMove="1" noResize="1" noEditPoints="1" noAdjustHandles="1" noChangeArrowheads="1" noChangeShapeType="1" noTextEdit="1"/>
              </p:cNvSpPr>
              <p:nvPr>
                <p:ph idx="13"/>
              </p:nvPr>
            </p:nvSpPr>
            <p:spPr>
              <a:blipFill rotWithShape="0">
                <a:blip r:embed="rId2"/>
                <a:stretch>
                  <a:fillRect l="-1407" t="-2179" r="-1630"/>
                </a:stretch>
              </a:blipFill>
            </p:spPr>
            <p:txBody>
              <a:bodyPr/>
              <a:lstStyle/>
              <a:p>
                <a:r>
                  <a:rPr lang="en-US">
                    <a:noFill/>
                  </a:rPr>
                  <a:t> </a:t>
                </a:r>
              </a:p>
            </p:txBody>
          </p:sp>
        </mc:Fallback>
      </mc:AlternateContent>
      <p:sp>
        <p:nvSpPr>
          <p:cNvPr id="5" name="Footer Placeholder 4"/>
          <p:cNvSpPr>
            <a:spLocks noGrp="1"/>
          </p:cNvSpPr>
          <p:nvPr>
            <p:ph type="ftr" sz="quarter" idx="3"/>
          </p:nvPr>
        </p:nvSpPr>
        <p:spPr/>
        <p:txBody>
          <a:bodyPr/>
          <a:lstStyle/>
          <a:p>
            <a:r>
              <a:rPr lang="en-US" smtClean="0"/>
              <a:t>gmanish@microsoft.com, jing@buffalo.edu, charu@us.ibm.com, hanj@cs.uiuc.edu</a:t>
            </a:r>
            <a:endParaRPr lang="en-US"/>
          </a:p>
        </p:txBody>
      </p:sp>
      <p:sp>
        <p:nvSpPr>
          <p:cNvPr id="6" name="Rectangle 5"/>
          <p:cNvSpPr/>
          <p:nvPr/>
        </p:nvSpPr>
        <p:spPr>
          <a:xfrm>
            <a:off x="4112776" y="0"/>
            <a:ext cx="5107424" cy="369332"/>
          </a:xfrm>
          <a:prstGeom prst="rect">
            <a:avLst/>
          </a:prstGeom>
        </p:spPr>
        <p:txBody>
          <a:bodyPr wrap="none">
            <a:spAutoFit/>
          </a:bodyPr>
          <a:lstStyle/>
          <a:p>
            <a:r>
              <a:rPr lang="fr-FR" dirty="0" err="1" smtClean="0">
                <a:solidFill>
                  <a:schemeClr val="accent6">
                    <a:lumMod val="75000"/>
                  </a:schemeClr>
                </a:solidFill>
              </a:rPr>
              <a:t>Papadimitriou</a:t>
            </a:r>
            <a:r>
              <a:rPr lang="fr-FR" dirty="0" smtClean="0">
                <a:solidFill>
                  <a:schemeClr val="accent6">
                    <a:lumMod val="75000"/>
                  </a:schemeClr>
                </a:solidFill>
              </a:rPr>
              <a:t> </a:t>
            </a:r>
            <a:r>
              <a:rPr lang="fr-FR" dirty="0">
                <a:solidFill>
                  <a:schemeClr val="accent6">
                    <a:lumMod val="75000"/>
                  </a:schemeClr>
                </a:solidFill>
              </a:rPr>
              <a:t>et </a:t>
            </a:r>
            <a:r>
              <a:rPr lang="fr-FR" dirty="0" smtClean="0">
                <a:solidFill>
                  <a:schemeClr val="accent6">
                    <a:lumMod val="75000"/>
                  </a:schemeClr>
                </a:solidFill>
              </a:rPr>
              <a:t>al, Jour. ISA’10</a:t>
            </a:r>
            <a:r>
              <a:rPr lang="fr-FR" dirty="0">
                <a:solidFill>
                  <a:schemeClr val="accent6">
                    <a:lumMod val="75000"/>
                  </a:schemeClr>
                </a:solidFill>
              </a:rPr>
              <a:t>; </a:t>
            </a:r>
            <a:r>
              <a:rPr lang="fr-FR" dirty="0" err="1" smtClean="0">
                <a:solidFill>
                  <a:schemeClr val="accent6">
                    <a:lumMod val="75000"/>
                  </a:schemeClr>
                </a:solidFill>
              </a:rPr>
              <a:t>Pincombe</a:t>
            </a:r>
            <a:r>
              <a:rPr lang="fr-FR" dirty="0" smtClean="0">
                <a:solidFill>
                  <a:schemeClr val="accent6">
                    <a:lumMod val="75000"/>
                  </a:schemeClr>
                </a:solidFill>
              </a:rPr>
              <a:t>, ASOR’</a:t>
            </a:r>
            <a:r>
              <a:rPr lang="en-US" dirty="0" smtClean="0">
                <a:solidFill>
                  <a:schemeClr val="accent6">
                    <a:lumMod val="75000"/>
                  </a:schemeClr>
                </a:solidFill>
              </a:rPr>
              <a:t>05</a:t>
            </a:r>
            <a:endParaRPr lang="en-US" dirty="0"/>
          </a:p>
        </p:txBody>
      </p:sp>
    </p:spTree>
    <p:extLst>
      <p:ext uri="{BB962C8B-B14F-4D97-AF65-F5344CB8AC3E}">
        <p14:creationId xmlns:p14="http://schemas.microsoft.com/office/powerpoint/2010/main" val="81276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Graph Similarity/Distance Measures </a:t>
            </a:r>
            <a:r>
              <a:rPr lang="en-US" smtClean="0"/>
              <a:t>(2)</a:t>
            </a:r>
            <a:endParaRPr lang="en-US" sz="3600"/>
          </a:p>
        </p:txBody>
      </p:sp>
      <p:sp>
        <p:nvSpPr>
          <p:cNvPr id="3" name="Slide Number Placeholder 2"/>
          <p:cNvSpPr>
            <a:spLocks noGrp="1"/>
          </p:cNvSpPr>
          <p:nvPr>
            <p:ph type="sldNum" sz="quarter" idx="12"/>
          </p:nvPr>
        </p:nvSpPr>
        <p:spPr/>
        <p:txBody>
          <a:bodyPr/>
          <a:lstStyle/>
          <a:p>
            <a:fld id="{8D4A95AB-7B14-4CE2-8EF6-8DDF97F0F3DA}" type="slidenum">
              <a:rPr lang="en-US" smtClean="0"/>
              <a:pPr/>
              <a:t>76</a:t>
            </a:fld>
            <a:endParaRPr lang="en-US"/>
          </a:p>
        </p:txBody>
      </p:sp>
      <mc:AlternateContent xmlns:mc="http://schemas.openxmlformats.org/markup-compatibility/2006">
        <mc:Choice xmlns:a14="http://schemas.microsoft.com/office/drawing/2010/main" Requires="a14">
          <p:sp>
            <p:nvSpPr>
              <p:cNvPr id="4" name="Content Placeholder 3"/>
              <p:cNvSpPr>
                <a:spLocks noGrp="1"/>
              </p:cNvSpPr>
              <p:nvPr>
                <p:ph idx="13"/>
              </p:nvPr>
            </p:nvSpPr>
            <p:spPr/>
            <p:txBody>
              <a:bodyPr>
                <a:normAutofit/>
              </a:bodyPr>
              <a:lstStyle/>
              <a:p>
                <a:pPr marL="0" indent="0">
                  <a:buNone/>
                </a:pPr>
                <a:r>
                  <a:rPr lang="en-US" dirty="0" smtClean="0"/>
                  <a:t>4. </a:t>
                </a:r>
                <a:r>
                  <a:rPr lang="fr-FR" dirty="0">
                    <a:solidFill>
                      <a:srgbClr val="00B050"/>
                    </a:solidFill>
                  </a:rPr>
                  <a:t>MCS Vertex Distance</a:t>
                </a:r>
                <a:r>
                  <a:rPr lang="fr-FR" dirty="0"/>
                  <a:t> </a:t>
                </a:r>
                <a:r>
                  <a:rPr lang="fr-FR" dirty="0" smtClean="0">
                    <a:solidFill>
                      <a:schemeClr val="accent6">
                        <a:lumMod val="75000"/>
                      </a:schemeClr>
                    </a:solidFill>
                  </a:rPr>
                  <a:t/>
                </a:r>
                <a:br>
                  <a:rPr lang="fr-FR" dirty="0" smtClean="0">
                    <a:solidFill>
                      <a:schemeClr val="accent6">
                        <a:lumMod val="75000"/>
                      </a:schemeClr>
                    </a:solidFill>
                  </a:rPr>
                </a:br>
                <a14:m>
                  <m:oMathPara xmlns:m="http://schemas.openxmlformats.org/officeDocument/2006/math">
                    <m:oMathParaPr>
                      <m:jc m:val="centerGroup"/>
                    </m:oMathParaPr>
                    <m:oMath xmlns:m="http://schemas.openxmlformats.org/officeDocument/2006/math">
                      <m:r>
                        <a:rPr lang="en-US" i="1">
                          <a:latin typeface="Cambria Math"/>
                        </a:rPr>
                        <m:t>𝑑</m:t>
                      </m:r>
                      <m:d>
                        <m:dPr>
                          <m:ctrlPr>
                            <a:rPr lang="en-US" i="1">
                              <a:latin typeface="Cambria Math" panose="02040503050406030204" pitchFamily="18" charset="0"/>
                            </a:rPr>
                          </m:ctrlPr>
                        </m:dPr>
                        <m:e>
                          <m:r>
                            <a:rPr lang="en-US" i="1">
                              <a:latin typeface="Cambria Math"/>
                            </a:rPr>
                            <m:t>𝐺</m:t>
                          </m:r>
                          <m:r>
                            <a:rPr lang="en-US" i="1">
                              <a:latin typeface="Cambria Math"/>
                            </a:rPr>
                            <m:t>,</m:t>
                          </m:r>
                          <m:r>
                            <a:rPr lang="en-US" i="1">
                              <a:latin typeface="Cambria Math"/>
                            </a:rPr>
                            <m:t>𝐻</m:t>
                          </m:r>
                        </m:e>
                      </m:d>
                      <m:r>
                        <a:rPr lang="en-US" i="1">
                          <a:latin typeface="Cambria Math"/>
                        </a:rPr>
                        <m:t>=1−</m:t>
                      </m:r>
                      <m:f>
                        <m:fPr>
                          <m:ctrlPr>
                            <a:rPr lang="en-US" i="1">
                              <a:latin typeface="Cambria Math" panose="02040503050406030204" pitchFamily="18" charset="0"/>
                            </a:rPr>
                          </m:ctrlPr>
                        </m:fPr>
                        <m:num>
                          <m:r>
                            <a:rPr lang="en-US" i="1">
                              <a:latin typeface="Cambria Math"/>
                            </a:rPr>
                            <m:t>|</m:t>
                          </m:r>
                          <m:r>
                            <a:rPr lang="en-US" i="1">
                              <a:latin typeface="Cambria Math"/>
                            </a:rPr>
                            <m:t>𝑚𝑐𝑠</m:t>
                          </m:r>
                          <m:r>
                            <a:rPr lang="en-US" i="1">
                              <a:latin typeface="Cambria Math"/>
                            </a:rPr>
                            <m:t>(</m:t>
                          </m:r>
                          <m:sSub>
                            <m:sSubPr>
                              <m:ctrlPr>
                                <a:rPr lang="en-US" i="1">
                                  <a:latin typeface="Cambria Math" panose="02040503050406030204" pitchFamily="18" charset="0"/>
                                </a:rPr>
                              </m:ctrlPr>
                            </m:sSubPr>
                            <m:e>
                              <m:r>
                                <a:rPr lang="en-US" b="0" i="1" smtClean="0">
                                  <a:latin typeface="Cambria Math"/>
                                </a:rPr>
                                <m:t>𝑉</m:t>
                              </m:r>
                            </m:e>
                            <m:sub>
                              <m:r>
                                <a:rPr lang="en-US" i="1">
                                  <a:latin typeface="Cambria Math"/>
                                </a:rPr>
                                <m:t>𝐺</m:t>
                              </m:r>
                            </m:sub>
                          </m:sSub>
                          <m:r>
                            <a:rPr lang="en-US" i="1">
                              <a:latin typeface="Cambria Math"/>
                            </a:rPr>
                            <m:t>,</m:t>
                          </m:r>
                          <m:sSub>
                            <m:sSubPr>
                              <m:ctrlPr>
                                <a:rPr lang="en-US" i="1">
                                  <a:latin typeface="Cambria Math" panose="02040503050406030204" pitchFamily="18" charset="0"/>
                                </a:rPr>
                              </m:ctrlPr>
                            </m:sSubPr>
                            <m:e>
                              <m:r>
                                <a:rPr lang="en-US" b="0" i="1" smtClean="0">
                                  <a:latin typeface="Cambria Math"/>
                                </a:rPr>
                                <m:t>𝑉</m:t>
                              </m:r>
                            </m:e>
                            <m:sub>
                              <m:r>
                                <a:rPr lang="en-US" i="1">
                                  <a:latin typeface="Cambria Math"/>
                                </a:rPr>
                                <m:t>𝐻</m:t>
                              </m:r>
                            </m:sub>
                          </m:sSub>
                          <m:r>
                            <a:rPr lang="en-US" i="1">
                              <a:latin typeface="Cambria Math"/>
                            </a:rPr>
                            <m:t>)|</m:t>
                          </m:r>
                        </m:num>
                        <m:den>
                          <m:r>
                            <a:rPr lang="en-US" i="1">
                              <a:latin typeface="Cambria Math"/>
                            </a:rPr>
                            <m:t>𝑚𝑎𝑥</m:t>
                          </m:r>
                          <m:r>
                            <a:rPr lang="en-US" i="1">
                              <a:latin typeface="Cambria Math"/>
                            </a:rPr>
                            <m:t>(|</m:t>
                          </m:r>
                          <m:sSub>
                            <m:sSubPr>
                              <m:ctrlPr>
                                <a:rPr lang="en-US" i="1">
                                  <a:latin typeface="Cambria Math" panose="02040503050406030204" pitchFamily="18" charset="0"/>
                                </a:rPr>
                              </m:ctrlPr>
                            </m:sSubPr>
                            <m:e>
                              <m:r>
                                <a:rPr lang="en-US" b="0" i="1" smtClean="0">
                                  <a:latin typeface="Cambria Math"/>
                                </a:rPr>
                                <m:t>𝑉</m:t>
                              </m:r>
                            </m:e>
                            <m:sub>
                              <m:r>
                                <a:rPr lang="en-US" i="1">
                                  <a:latin typeface="Cambria Math"/>
                                </a:rPr>
                                <m:t>𝐺</m:t>
                              </m:r>
                            </m:sub>
                          </m:sSub>
                          <m:r>
                            <a:rPr lang="en-US" i="1">
                              <a:latin typeface="Cambria Math"/>
                            </a:rPr>
                            <m:t>|, |</m:t>
                          </m:r>
                          <m:sSub>
                            <m:sSubPr>
                              <m:ctrlPr>
                                <a:rPr lang="en-US" i="1">
                                  <a:latin typeface="Cambria Math" panose="02040503050406030204" pitchFamily="18" charset="0"/>
                                </a:rPr>
                              </m:ctrlPr>
                            </m:sSubPr>
                            <m:e>
                              <m:r>
                                <a:rPr lang="en-US" b="0" i="1" smtClean="0">
                                  <a:latin typeface="Cambria Math"/>
                                </a:rPr>
                                <m:t>𝑉</m:t>
                              </m:r>
                            </m:e>
                            <m:sub>
                              <m:r>
                                <a:rPr lang="en-US" i="1">
                                  <a:latin typeface="Cambria Math"/>
                                </a:rPr>
                                <m:t>𝐻</m:t>
                              </m:r>
                            </m:sub>
                          </m:sSub>
                          <m:r>
                            <a:rPr lang="en-US" i="1">
                              <a:latin typeface="Cambria Math"/>
                            </a:rPr>
                            <m:t>|)</m:t>
                          </m:r>
                        </m:den>
                      </m:f>
                    </m:oMath>
                  </m:oMathPara>
                </a14:m>
                <a:endParaRPr lang="en-US" dirty="0" smtClean="0"/>
              </a:p>
              <a:p>
                <a:pPr marL="0" indent="0">
                  <a:buNone/>
                </a:pPr>
                <a:r>
                  <a:rPr lang="en-US" dirty="0" smtClean="0"/>
                  <a:t>5. </a:t>
                </a:r>
                <a:r>
                  <a:rPr lang="en-US" dirty="0" smtClean="0">
                    <a:solidFill>
                      <a:srgbClr val="00B050"/>
                    </a:solidFill>
                  </a:rPr>
                  <a:t>Median </a:t>
                </a:r>
                <a:r>
                  <a:rPr lang="en-US" dirty="0">
                    <a:solidFill>
                      <a:srgbClr val="00B050"/>
                    </a:solidFill>
                  </a:rPr>
                  <a:t>Graph Edit </a:t>
                </a:r>
                <a:r>
                  <a:rPr lang="en-US" dirty="0" smtClean="0">
                    <a:solidFill>
                      <a:srgbClr val="00B050"/>
                    </a:solidFill>
                  </a:rPr>
                  <a:t>Distance</a:t>
                </a:r>
                <a:endParaRPr lang="en-US" dirty="0" smtClean="0">
                  <a:solidFill>
                    <a:schemeClr val="accent6">
                      <a:lumMod val="75000"/>
                    </a:schemeClr>
                  </a:solidFill>
                </a:endParaRPr>
              </a:p>
              <a:p>
                <a:pPr marL="0" indent="0">
                  <a:buNone/>
                </a:pPr>
                <a:r>
                  <a:rPr lang="en-US" dirty="0" smtClean="0"/>
                  <a:t>6. </a:t>
                </a:r>
                <a:r>
                  <a:rPr lang="en-US" dirty="0">
                    <a:solidFill>
                      <a:srgbClr val="00B050"/>
                    </a:solidFill>
                  </a:rPr>
                  <a:t>Modality </a:t>
                </a:r>
                <a:r>
                  <a:rPr lang="en-US" dirty="0" smtClean="0">
                    <a:solidFill>
                      <a:srgbClr val="00B050"/>
                    </a:solidFill>
                  </a:rPr>
                  <a:t>Distance</a:t>
                </a:r>
                <a:endParaRPr lang="en-US" dirty="0" smtClean="0"/>
              </a:p>
              <a:p>
                <a:pPr lvl="1"/>
                <a:r>
                  <a:rPr lang="en-US" dirty="0" smtClean="0"/>
                  <a:t>Absolute value of the difference between the </a:t>
                </a:r>
                <a:r>
                  <a:rPr lang="en-US" dirty="0" err="1" smtClean="0"/>
                  <a:t>Perron</a:t>
                </a:r>
                <a:r>
                  <a:rPr lang="en-US" dirty="0" smtClean="0"/>
                  <a:t> vectors (principal </a:t>
                </a:r>
                <a:r>
                  <a:rPr lang="en-US" dirty="0" err="1" smtClean="0"/>
                  <a:t>eigen</a:t>
                </a:r>
                <a:r>
                  <a:rPr lang="en-US" dirty="0" smtClean="0"/>
                  <a:t> vector of adjacency matrix) of these graphs</a:t>
                </a:r>
                <a:endParaRPr lang="en-US" dirty="0"/>
              </a:p>
            </p:txBody>
          </p:sp>
        </mc:Choice>
        <mc:Fallback>
          <p:sp>
            <p:nvSpPr>
              <p:cNvPr id="4" name="Content Placeholder 3"/>
              <p:cNvSpPr>
                <a:spLocks noGrp="1" noRot="1" noChangeAspect="1" noMove="1" noResize="1" noEditPoints="1" noAdjustHandles="1" noChangeArrowheads="1" noChangeShapeType="1" noTextEdit="1"/>
              </p:cNvSpPr>
              <p:nvPr>
                <p:ph idx="13"/>
              </p:nvPr>
            </p:nvSpPr>
            <p:spPr>
              <a:blipFill rotWithShape="0">
                <a:blip r:embed="rId2"/>
                <a:stretch>
                  <a:fillRect l="-1852" t="-1667" r="-2222"/>
                </a:stretch>
              </a:blipFill>
            </p:spPr>
            <p:txBody>
              <a:bodyPr/>
              <a:lstStyle/>
              <a:p>
                <a:r>
                  <a:rPr lang="en-US">
                    <a:noFill/>
                  </a:rPr>
                  <a:t> </a:t>
                </a:r>
              </a:p>
            </p:txBody>
          </p:sp>
        </mc:Fallback>
      </mc:AlternateContent>
      <p:sp>
        <p:nvSpPr>
          <p:cNvPr id="5" name="Footer Placeholder 4"/>
          <p:cNvSpPr>
            <a:spLocks noGrp="1"/>
          </p:cNvSpPr>
          <p:nvPr>
            <p:ph type="ftr" sz="quarter" idx="3"/>
          </p:nvPr>
        </p:nvSpPr>
        <p:spPr/>
        <p:txBody>
          <a:bodyPr/>
          <a:lstStyle/>
          <a:p>
            <a:r>
              <a:rPr lang="en-US" smtClean="0"/>
              <a:t>gmanish@microsoft.com, jing@buffalo.edu, charu@us.ibm.com, hanj@cs.uiuc.edu</a:t>
            </a:r>
            <a:endParaRPr lang="en-US"/>
          </a:p>
        </p:txBody>
      </p:sp>
      <p:sp>
        <p:nvSpPr>
          <p:cNvPr id="6" name="Rectangle 5"/>
          <p:cNvSpPr/>
          <p:nvPr/>
        </p:nvSpPr>
        <p:spPr>
          <a:xfrm>
            <a:off x="6934200" y="0"/>
            <a:ext cx="2270558" cy="369332"/>
          </a:xfrm>
          <a:prstGeom prst="rect">
            <a:avLst/>
          </a:prstGeom>
        </p:spPr>
        <p:txBody>
          <a:bodyPr wrap="none">
            <a:spAutoFit/>
          </a:bodyPr>
          <a:lstStyle/>
          <a:p>
            <a:r>
              <a:rPr lang="en-US" dirty="0">
                <a:solidFill>
                  <a:schemeClr val="accent6">
                    <a:lumMod val="75000"/>
                  </a:schemeClr>
                </a:solidFill>
              </a:rPr>
              <a:t>Dickinson et </a:t>
            </a:r>
            <a:r>
              <a:rPr lang="en-US" dirty="0" smtClean="0">
                <a:solidFill>
                  <a:schemeClr val="accent6">
                    <a:lumMod val="75000"/>
                  </a:schemeClr>
                </a:solidFill>
              </a:rPr>
              <a:t>al, IDC’02</a:t>
            </a:r>
            <a:endParaRPr lang="en-US" dirty="0"/>
          </a:p>
        </p:txBody>
      </p:sp>
    </p:spTree>
    <p:extLst>
      <p:ext uri="{BB962C8B-B14F-4D97-AF65-F5344CB8AC3E}">
        <p14:creationId xmlns:p14="http://schemas.microsoft.com/office/powerpoint/2010/main" val="214560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Graph Similarity/Distance Measures </a:t>
            </a:r>
            <a:r>
              <a:rPr lang="en-US" smtClean="0"/>
              <a:t>(3)</a:t>
            </a:r>
            <a:endParaRPr lang="en-US" sz="3600"/>
          </a:p>
        </p:txBody>
      </p:sp>
      <p:sp>
        <p:nvSpPr>
          <p:cNvPr id="3" name="Slide Number Placeholder 2"/>
          <p:cNvSpPr>
            <a:spLocks noGrp="1"/>
          </p:cNvSpPr>
          <p:nvPr>
            <p:ph type="sldNum" sz="quarter" idx="12"/>
          </p:nvPr>
        </p:nvSpPr>
        <p:spPr/>
        <p:txBody>
          <a:bodyPr/>
          <a:lstStyle/>
          <a:p>
            <a:fld id="{8D4A95AB-7B14-4CE2-8EF6-8DDF97F0F3DA}" type="slidenum">
              <a:rPr lang="en-US" smtClean="0"/>
              <a:pPr/>
              <a:t>77</a:t>
            </a:fld>
            <a:endParaRPr lang="en-US"/>
          </a:p>
        </p:txBody>
      </p:sp>
      <p:sp>
        <p:nvSpPr>
          <p:cNvPr id="4" name="Content Placeholder 3"/>
          <p:cNvSpPr>
            <a:spLocks noGrp="1"/>
          </p:cNvSpPr>
          <p:nvPr>
            <p:ph idx="13"/>
          </p:nvPr>
        </p:nvSpPr>
        <p:spPr>
          <a:xfrm>
            <a:off x="457200" y="1371601"/>
            <a:ext cx="8229600" cy="1148530"/>
          </a:xfrm>
        </p:spPr>
        <p:txBody>
          <a:bodyPr>
            <a:normAutofit lnSpcReduction="10000"/>
          </a:bodyPr>
          <a:lstStyle/>
          <a:p>
            <a:pPr marL="0" indent="0">
              <a:buNone/>
            </a:pPr>
            <a:r>
              <a:rPr lang="en-US" dirty="0" smtClean="0"/>
              <a:t>7. </a:t>
            </a:r>
            <a:r>
              <a:rPr lang="fr-FR" dirty="0">
                <a:solidFill>
                  <a:srgbClr val="00B050"/>
                </a:solidFill>
              </a:rPr>
              <a:t>Graph Edit </a:t>
            </a:r>
            <a:r>
              <a:rPr lang="fr-FR" dirty="0" smtClean="0">
                <a:solidFill>
                  <a:srgbClr val="00B050"/>
                </a:solidFill>
              </a:rPr>
              <a:t>Distance</a:t>
            </a:r>
            <a:endParaRPr lang="en-US" dirty="0" smtClean="0"/>
          </a:p>
          <a:p>
            <a:pPr marL="0" indent="0">
              <a:buNone/>
            </a:pPr>
            <a:r>
              <a:rPr lang="en-US" dirty="0" smtClean="0"/>
              <a:t>d(G,G</a:t>
            </a:r>
            <a:r>
              <a:rPr lang="en-US" dirty="0"/>
              <a:t>′) = |V|+|V′|−2|V∩V′|+|E|+|E′|−2|E∩E</a:t>
            </a:r>
            <a:r>
              <a:rPr lang="en-US" dirty="0" smtClean="0"/>
              <a:t>′|</a:t>
            </a:r>
          </a:p>
          <a:p>
            <a:pPr marL="0" indent="0">
              <a:buNone/>
            </a:pPr>
            <a:endParaRPr lang="en-US" dirty="0"/>
          </a:p>
        </p:txBody>
      </p:sp>
      <p:sp>
        <p:nvSpPr>
          <p:cNvPr id="5" name="Footer Placeholder 4"/>
          <p:cNvSpPr>
            <a:spLocks noGrp="1"/>
          </p:cNvSpPr>
          <p:nvPr>
            <p:ph type="ftr" sz="quarter" idx="3"/>
          </p:nvPr>
        </p:nvSpPr>
        <p:spPr/>
        <p:txBody>
          <a:bodyPr/>
          <a:lstStyle/>
          <a:p>
            <a:r>
              <a:rPr lang="en-US" smtClean="0"/>
              <a:t>gmanish@microsoft.com, jing@buffalo.edu, charu@us.ibm.com, hanj@cs.uiuc.edu</a:t>
            </a:r>
            <a:endParaRPr lang="en-US"/>
          </a:p>
        </p:txBody>
      </p:sp>
      <p:pic>
        <p:nvPicPr>
          <p:cNvPr id="358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782" y="3581400"/>
            <a:ext cx="5353050" cy="1079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666569"/>
            <a:ext cx="5557838" cy="1401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482007" y="2558879"/>
            <a:ext cx="5736825" cy="1022521"/>
            <a:chOff x="1806975" y="2558879"/>
            <a:chExt cx="5736825" cy="1022521"/>
          </a:xfrm>
        </p:grpSpPr>
        <p:pic>
          <p:nvPicPr>
            <p:cNvPr id="358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6975" y="2558879"/>
              <a:ext cx="5355825" cy="1022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6934200" y="3070139"/>
              <a:ext cx="609600" cy="511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mc:Choice xmlns:a14="http://schemas.microsoft.com/office/drawing/2010/main" Requires="a14">
          <p:sp>
            <p:nvSpPr>
              <p:cNvPr id="10" name="TextBox 9"/>
              <p:cNvSpPr txBox="1"/>
              <p:nvPr/>
            </p:nvSpPr>
            <p:spPr>
              <a:xfrm>
                <a:off x="5938838" y="2700278"/>
                <a:ext cx="3205162" cy="2862322"/>
              </a:xfrm>
              <a:prstGeom prst="rect">
                <a:avLst/>
              </a:prstGeom>
              <a:noFill/>
            </p:spPr>
            <p:txBody>
              <a:bodyPr wrap="square" rtlCol="0">
                <a:spAutoFit/>
              </a:bodyPr>
              <a:lstStyle/>
              <a:p>
                <a:r>
                  <a:rPr lang="en-US" smtClean="0">
                    <a:solidFill>
                      <a:srgbClr val="FF0000"/>
                    </a:solidFill>
                  </a:rPr>
                  <a:t>C</a:t>
                </a:r>
                <a:r>
                  <a:rPr lang="en-US" i="0" baseline="-25000" smtClean="0">
                    <a:solidFill>
                      <a:srgbClr val="FF0000"/>
                    </a:solidFill>
                    <a:latin typeface="+mj-lt"/>
                  </a:rPr>
                  <a:t>nd</a:t>
                </a:r>
                <a:r>
                  <a:rPr lang="en-US" i="0" smtClean="0">
                    <a:solidFill>
                      <a:srgbClr val="FF0000"/>
                    </a:solidFill>
                    <a:latin typeface="+mj-lt"/>
                  </a:rPr>
                  <a:t>(n)</a:t>
                </a:r>
                <a:r>
                  <a:rPr lang="en-US" smtClean="0"/>
                  <a:t>=cost of deleting node n</a:t>
                </a:r>
              </a:p>
              <a:p>
                <a:r>
                  <a:rPr lang="en-US" smtClean="0">
                    <a:solidFill>
                      <a:srgbClr val="FF0000"/>
                    </a:solidFill>
                  </a:rPr>
                  <a:t>C</a:t>
                </a:r>
                <a:r>
                  <a:rPr lang="en-US" baseline="-25000" smtClean="0">
                    <a:solidFill>
                      <a:srgbClr val="FF0000"/>
                    </a:solidFill>
                  </a:rPr>
                  <a:t>ni</a:t>
                </a:r>
                <a:r>
                  <a:rPr lang="en-US" smtClean="0">
                    <a:solidFill>
                      <a:srgbClr val="FF0000"/>
                    </a:solidFill>
                  </a:rPr>
                  <a:t>(n</a:t>
                </a:r>
                <a:r>
                  <a:rPr lang="en-US">
                    <a:solidFill>
                      <a:srgbClr val="FF0000"/>
                    </a:solidFill>
                  </a:rPr>
                  <a:t>)</a:t>
                </a:r>
                <a:r>
                  <a:rPr lang="en-US"/>
                  <a:t>=cost of </a:t>
                </a:r>
                <a:r>
                  <a:rPr lang="en-US" smtClean="0"/>
                  <a:t>inserting </a:t>
                </a:r>
                <a:r>
                  <a:rPr lang="en-US"/>
                  <a:t>node n</a:t>
                </a:r>
              </a:p>
              <a:p>
                <a:r>
                  <a:rPr lang="en-US" smtClean="0">
                    <a:solidFill>
                      <a:srgbClr val="FF0000"/>
                    </a:solidFill>
                  </a:rPr>
                  <a:t>C</a:t>
                </a:r>
                <a:r>
                  <a:rPr lang="en-US" baseline="-25000" smtClean="0">
                    <a:solidFill>
                      <a:srgbClr val="FF0000"/>
                    </a:solidFill>
                  </a:rPr>
                  <a:t>es</a:t>
                </a:r>
                <a:r>
                  <a:rPr lang="en-US" smtClean="0">
                    <a:solidFill>
                      <a:srgbClr val="FF0000"/>
                    </a:solidFill>
                  </a:rPr>
                  <a:t>(n</a:t>
                </a:r>
                <a:r>
                  <a:rPr lang="en-US">
                    <a:solidFill>
                      <a:srgbClr val="FF0000"/>
                    </a:solidFill>
                  </a:rPr>
                  <a:t>)</a:t>
                </a:r>
                <a:r>
                  <a:rPr lang="en-US"/>
                  <a:t>=cost of </a:t>
                </a:r>
                <a:r>
                  <a:rPr lang="en-US" smtClean="0"/>
                  <a:t>substituting an edge weight for edge e</a:t>
                </a:r>
                <a:endParaRPr lang="en-US"/>
              </a:p>
              <a:p>
                <a:r>
                  <a:rPr lang="en-US" smtClean="0">
                    <a:solidFill>
                      <a:srgbClr val="FF0000"/>
                    </a:solidFill>
                  </a:rPr>
                  <a:t>C</a:t>
                </a:r>
                <a:r>
                  <a:rPr lang="en-US" baseline="-25000" smtClean="0">
                    <a:solidFill>
                      <a:srgbClr val="FF0000"/>
                    </a:solidFill>
                  </a:rPr>
                  <a:t>ed</a:t>
                </a:r>
                <a:r>
                  <a:rPr lang="en-US" smtClean="0">
                    <a:solidFill>
                      <a:srgbClr val="FF0000"/>
                    </a:solidFill>
                  </a:rPr>
                  <a:t>(n</a:t>
                </a:r>
                <a:r>
                  <a:rPr lang="en-US">
                    <a:solidFill>
                      <a:srgbClr val="FF0000"/>
                    </a:solidFill>
                  </a:rPr>
                  <a:t>)</a:t>
                </a:r>
                <a:r>
                  <a:rPr lang="en-US"/>
                  <a:t>=cost of deleting </a:t>
                </a:r>
                <a:r>
                  <a:rPr lang="en-US" smtClean="0"/>
                  <a:t>edge e</a:t>
                </a:r>
              </a:p>
              <a:p>
                <a:r>
                  <a:rPr lang="en-US" smtClean="0">
                    <a:solidFill>
                      <a:srgbClr val="FF0000"/>
                    </a:solidFill>
                  </a:rPr>
                  <a:t>C</a:t>
                </a:r>
                <a:r>
                  <a:rPr lang="en-US" baseline="-25000" smtClean="0">
                    <a:solidFill>
                      <a:srgbClr val="FF0000"/>
                    </a:solidFill>
                  </a:rPr>
                  <a:t>ei</a:t>
                </a:r>
                <a:r>
                  <a:rPr lang="en-US" smtClean="0">
                    <a:solidFill>
                      <a:srgbClr val="FF0000"/>
                    </a:solidFill>
                  </a:rPr>
                  <a:t>(n</a:t>
                </a:r>
                <a:r>
                  <a:rPr lang="en-US">
                    <a:solidFill>
                      <a:srgbClr val="FF0000"/>
                    </a:solidFill>
                  </a:rPr>
                  <a:t>)</a:t>
                </a:r>
                <a:r>
                  <a:rPr lang="en-US"/>
                  <a:t>=cost of </a:t>
                </a:r>
                <a:r>
                  <a:rPr lang="en-US" smtClean="0"/>
                  <a:t>inserting edge </a:t>
                </a:r>
                <a:r>
                  <a:rPr lang="en-US"/>
                  <a:t>e</a:t>
                </a:r>
              </a:p>
              <a:p>
                <a:r>
                  <a:rPr lang="en-US" smtClean="0">
                    <a:solidFill>
                      <a:srgbClr val="FF0000"/>
                    </a:solidFill>
                  </a:rPr>
                  <a:t>C</a:t>
                </a:r>
                <a:r>
                  <a:rPr lang="en-US" smtClean="0"/>
                  <a:t>=tradeoff parameter</a:t>
                </a:r>
              </a:p>
              <a:p>
                <a14:m>
                  <m:oMath xmlns:m="http://schemas.openxmlformats.org/officeDocument/2006/math">
                    <m:r>
                      <a:rPr lang="en-US" b="0" i="1" smtClean="0">
                        <a:solidFill>
                          <a:srgbClr val="FF0000"/>
                        </a:solidFill>
                        <a:latin typeface="Cambria Math"/>
                      </a:rPr>
                      <m:t>𝛽</m:t>
                    </m:r>
                  </m:oMath>
                </a14:m>
                <a:r>
                  <a:rPr lang="en-US" smtClean="0">
                    <a:solidFill>
                      <a:srgbClr val="FF0000"/>
                    </a:solidFill>
                  </a:rPr>
                  <a:t>(e)</a:t>
                </a:r>
                <a:r>
                  <a:rPr lang="en-US" smtClean="0"/>
                  <a:t>=weight of edge e</a:t>
                </a:r>
                <a:endParaRPr lang="en-US"/>
              </a:p>
              <a:p>
                <a14:m>
                  <m:oMath xmlns:m="http://schemas.openxmlformats.org/officeDocument/2006/math">
                    <m:r>
                      <a:rPr lang="en-US" b="0" i="1" smtClean="0">
                        <a:solidFill>
                          <a:srgbClr val="FF0000"/>
                        </a:solidFill>
                        <a:latin typeface="Cambria Math"/>
                      </a:rPr>
                      <m:t>𝜖</m:t>
                    </m:r>
                  </m:oMath>
                </a14:m>
                <a:r>
                  <a:rPr lang="en-US" smtClean="0"/>
                  <a:t>=smoothing parameter (set to 1)</a:t>
                </a:r>
                <a:endParaRPr lang="en-US"/>
              </a:p>
            </p:txBody>
          </p:sp>
        </mc:Choice>
        <mc:Fallback>
          <p:sp>
            <p:nvSpPr>
              <p:cNvPr id="10" name="TextBox 9"/>
              <p:cNvSpPr txBox="1">
                <a:spLocks noRot="1" noChangeAspect="1" noMove="1" noResize="1" noEditPoints="1" noAdjustHandles="1" noChangeArrowheads="1" noChangeShapeType="1" noTextEdit="1"/>
              </p:cNvSpPr>
              <p:nvPr/>
            </p:nvSpPr>
            <p:spPr>
              <a:xfrm>
                <a:off x="5938838" y="2700278"/>
                <a:ext cx="3205162" cy="2862322"/>
              </a:xfrm>
              <a:prstGeom prst="rect">
                <a:avLst/>
              </a:prstGeom>
              <a:blipFill rotWithShape="0">
                <a:blip r:embed="rId5"/>
                <a:stretch>
                  <a:fillRect l="-1521" t="-1277" b="-2340"/>
                </a:stretch>
              </a:blipFill>
            </p:spPr>
            <p:txBody>
              <a:bodyPr/>
              <a:lstStyle/>
              <a:p>
                <a:r>
                  <a:rPr lang="en-US">
                    <a:noFill/>
                  </a:rPr>
                  <a:t> </a:t>
                </a:r>
              </a:p>
            </p:txBody>
          </p:sp>
        </mc:Fallback>
      </mc:AlternateContent>
      <p:cxnSp>
        <p:nvCxnSpPr>
          <p:cNvPr id="12" name="Straight Connector 11"/>
          <p:cNvCxnSpPr/>
          <p:nvPr/>
        </p:nvCxnSpPr>
        <p:spPr>
          <a:xfrm>
            <a:off x="5938838" y="2558879"/>
            <a:ext cx="0" cy="3689521"/>
          </a:xfrm>
          <a:prstGeom prst="line">
            <a:avLst/>
          </a:prstGeom>
          <a:ln w="57150">
            <a:solidFill>
              <a:srgbClr val="00FF0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6568440" y="11668"/>
            <a:ext cx="2435347" cy="369332"/>
          </a:xfrm>
          <a:prstGeom prst="rect">
            <a:avLst/>
          </a:prstGeom>
        </p:spPr>
        <p:txBody>
          <a:bodyPr wrap="none">
            <a:spAutoFit/>
          </a:bodyPr>
          <a:lstStyle/>
          <a:p>
            <a:r>
              <a:rPr lang="en-US" dirty="0" err="1">
                <a:solidFill>
                  <a:schemeClr val="accent6">
                    <a:lumMod val="75000"/>
                  </a:schemeClr>
                </a:solidFill>
              </a:rPr>
              <a:t>Shoubridge</a:t>
            </a:r>
            <a:r>
              <a:rPr lang="en-US" dirty="0">
                <a:solidFill>
                  <a:schemeClr val="accent6">
                    <a:lumMod val="75000"/>
                  </a:schemeClr>
                </a:solidFill>
              </a:rPr>
              <a:t> et </a:t>
            </a:r>
            <a:r>
              <a:rPr lang="en-US" dirty="0" smtClean="0">
                <a:solidFill>
                  <a:schemeClr val="accent6">
                    <a:lumMod val="75000"/>
                  </a:schemeClr>
                </a:solidFill>
              </a:rPr>
              <a:t>al, IDC’99</a:t>
            </a:r>
            <a:endParaRPr lang="en-US" dirty="0"/>
          </a:p>
        </p:txBody>
      </p:sp>
    </p:spTree>
    <p:extLst>
      <p:ext uri="{BB962C8B-B14F-4D97-AF65-F5344CB8AC3E}">
        <p14:creationId xmlns:p14="http://schemas.microsoft.com/office/powerpoint/2010/main" val="417244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84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84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Graph Similarity/Distance Measures </a:t>
            </a:r>
            <a:r>
              <a:rPr lang="en-US" smtClean="0"/>
              <a:t>(4)</a:t>
            </a:r>
            <a:endParaRPr lang="en-US" sz="3600"/>
          </a:p>
        </p:txBody>
      </p:sp>
      <p:sp>
        <p:nvSpPr>
          <p:cNvPr id="3" name="Slide Number Placeholder 2"/>
          <p:cNvSpPr>
            <a:spLocks noGrp="1"/>
          </p:cNvSpPr>
          <p:nvPr>
            <p:ph type="sldNum" sz="quarter" idx="12"/>
          </p:nvPr>
        </p:nvSpPr>
        <p:spPr/>
        <p:txBody>
          <a:bodyPr/>
          <a:lstStyle/>
          <a:p>
            <a:fld id="{8D4A95AB-7B14-4CE2-8EF6-8DDF97F0F3DA}" type="slidenum">
              <a:rPr lang="en-US" smtClean="0"/>
              <a:pPr/>
              <a:t>78</a:t>
            </a:fld>
            <a:endParaRPr lang="en-US"/>
          </a:p>
        </p:txBody>
      </p:sp>
      <p:sp>
        <p:nvSpPr>
          <p:cNvPr id="4" name="Content Placeholder 3"/>
          <p:cNvSpPr>
            <a:spLocks noGrp="1"/>
          </p:cNvSpPr>
          <p:nvPr>
            <p:ph idx="13"/>
          </p:nvPr>
        </p:nvSpPr>
        <p:spPr/>
        <p:txBody>
          <a:bodyPr/>
          <a:lstStyle/>
          <a:p>
            <a:pPr marL="0" indent="0">
              <a:buNone/>
            </a:pPr>
            <a:r>
              <a:rPr lang="en-US" dirty="0" smtClean="0"/>
              <a:t>8. </a:t>
            </a:r>
            <a:r>
              <a:rPr lang="en-US" dirty="0">
                <a:solidFill>
                  <a:srgbClr val="00B050"/>
                </a:solidFill>
              </a:rPr>
              <a:t>Diameter </a:t>
            </a:r>
            <a:r>
              <a:rPr lang="en-US" dirty="0" smtClean="0">
                <a:solidFill>
                  <a:srgbClr val="00B050"/>
                </a:solidFill>
              </a:rPr>
              <a:t>Distance</a:t>
            </a:r>
            <a:endParaRPr lang="en-US" dirty="0"/>
          </a:p>
          <a:p>
            <a:pPr lvl="1"/>
            <a:r>
              <a:rPr lang="en-US" dirty="0" smtClean="0"/>
              <a:t>difference in </a:t>
            </a:r>
            <a:r>
              <a:rPr lang="en-US" dirty="0"/>
              <a:t>the diameters for each </a:t>
            </a:r>
            <a:r>
              <a:rPr lang="en-US" dirty="0" smtClean="0"/>
              <a:t>graph</a:t>
            </a:r>
          </a:p>
          <a:p>
            <a:pPr marL="0" indent="0">
              <a:buNone/>
            </a:pPr>
            <a:r>
              <a:rPr lang="en-US" dirty="0" smtClean="0"/>
              <a:t>9. </a:t>
            </a:r>
            <a:r>
              <a:rPr lang="en-US" dirty="0">
                <a:solidFill>
                  <a:srgbClr val="00B050"/>
                </a:solidFill>
              </a:rPr>
              <a:t>Entropy </a:t>
            </a:r>
            <a:r>
              <a:rPr lang="en-US" dirty="0" smtClean="0">
                <a:solidFill>
                  <a:srgbClr val="00B050"/>
                </a:solidFill>
              </a:rPr>
              <a:t>Distance</a:t>
            </a:r>
            <a:endParaRPr lang="en-US" dirty="0" smtClean="0"/>
          </a:p>
          <a:p>
            <a:pPr marL="0" indent="0">
              <a:buNone/>
            </a:pPr>
            <a:r>
              <a:rPr lang="en-US" dirty="0" smtClean="0"/>
              <a:t>                                                   where </a:t>
            </a:r>
          </a:p>
          <a:p>
            <a:pPr marL="0" indent="0">
              <a:buNone/>
            </a:pPr>
            <a:r>
              <a:rPr lang="en-US" dirty="0" smtClean="0"/>
              <a:t>10. </a:t>
            </a:r>
            <a:r>
              <a:rPr lang="fr-FR" dirty="0">
                <a:solidFill>
                  <a:srgbClr val="00B050"/>
                </a:solidFill>
              </a:rPr>
              <a:t>Spectral </a:t>
            </a:r>
            <a:r>
              <a:rPr lang="fr-FR" dirty="0" smtClean="0">
                <a:solidFill>
                  <a:srgbClr val="00B050"/>
                </a:solidFill>
              </a:rPr>
              <a:t>Distance</a:t>
            </a:r>
            <a:endParaRPr lang="fr-FR" dirty="0" smtClean="0">
              <a:solidFill>
                <a:schemeClr val="accent6">
                  <a:lumMod val="75000"/>
                </a:schemeClr>
              </a:solidFill>
            </a:endParaRPr>
          </a:p>
          <a:p>
            <a:pPr marL="0" indent="0">
              <a:buNone/>
            </a:pPr>
            <a:endParaRPr lang="en-US" dirty="0"/>
          </a:p>
        </p:txBody>
      </p:sp>
      <p:sp>
        <p:nvSpPr>
          <p:cNvPr id="5" name="Footer Placeholder 4"/>
          <p:cNvSpPr>
            <a:spLocks noGrp="1"/>
          </p:cNvSpPr>
          <p:nvPr>
            <p:ph type="ftr" sz="quarter" idx="3"/>
          </p:nvPr>
        </p:nvSpPr>
        <p:spPr/>
        <p:txBody>
          <a:bodyPr/>
          <a:lstStyle/>
          <a:p>
            <a:r>
              <a:rPr lang="en-US" smtClean="0"/>
              <a:t>gmanish@microsoft.com, jing@buffalo.edu, charu@us.ibm.com, hanj@cs.uiuc.edu</a:t>
            </a:r>
            <a:endParaRPr lang="en-US"/>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108742"/>
            <a:ext cx="4495800" cy="488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6324600" y="3095328"/>
            <a:ext cx="1815846" cy="501529"/>
            <a:chOff x="6858000" y="4146671"/>
            <a:chExt cx="1815846" cy="501529"/>
          </a:xfrm>
        </p:grpSpPr>
        <p:pic>
          <p:nvPicPr>
            <p:cNvPr id="368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225892"/>
              <a:ext cx="672938" cy="36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4146671"/>
              <a:ext cx="1053846" cy="501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686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5492" y="4787958"/>
            <a:ext cx="4543428" cy="76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000655" y="43934"/>
            <a:ext cx="2093586" cy="369332"/>
          </a:xfrm>
          <a:prstGeom prst="rect">
            <a:avLst/>
          </a:prstGeom>
        </p:spPr>
        <p:txBody>
          <a:bodyPr wrap="none">
            <a:spAutoFit/>
          </a:bodyPr>
          <a:lstStyle/>
          <a:p>
            <a:r>
              <a:rPr lang="en-US" dirty="0">
                <a:solidFill>
                  <a:schemeClr val="accent6">
                    <a:lumMod val="75000"/>
                  </a:schemeClr>
                </a:solidFill>
              </a:rPr>
              <a:t>Gaston et </a:t>
            </a:r>
            <a:r>
              <a:rPr lang="en-US" dirty="0" smtClean="0">
                <a:solidFill>
                  <a:schemeClr val="accent6">
                    <a:lumMod val="75000"/>
                  </a:schemeClr>
                </a:solidFill>
              </a:rPr>
              <a:t>al, AJC’06</a:t>
            </a:r>
            <a:endParaRPr lang="en-US" dirty="0"/>
          </a:p>
        </p:txBody>
      </p:sp>
    </p:spTree>
    <p:extLst>
      <p:ext uri="{BB962C8B-B14F-4D97-AF65-F5344CB8AC3E}">
        <p14:creationId xmlns:p14="http://schemas.microsoft.com/office/powerpoint/2010/main" val="3363681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86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8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Graph Similarity/Distance Measures </a:t>
            </a:r>
            <a:r>
              <a:rPr lang="en-US" smtClean="0"/>
              <a:t>(5)</a:t>
            </a:r>
            <a:endParaRPr lang="en-US" sz="3600"/>
          </a:p>
        </p:txBody>
      </p:sp>
      <p:sp>
        <p:nvSpPr>
          <p:cNvPr id="3" name="Slide Number Placeholder 2"/>
          <p:cNvSpPr>
            <a:spLocks noGrp="1"/>
          </p:cNvSpPr>
          <p:nvPr>
            <p:ph type="sldNum" sz="quarter" idx="12"/>
          </p:nvPr>
        </p:nvSpPr>
        <p:spPr/>
        <p:txBody>
          <a:bodyPr/>
          <a:lstStyle/>
          <a:p>
            <a:fld id="{8D4A95AB-7B14-4CE2-8EF6-8DDF97F0F3DA}" type="slidenum">
              <a:rPr lang="en-US" smtClean="0"/>
              <a:pPr/>
              <a:t>79</a:t>
            </a:fld>
            <a:endParaRPr lang="en-US"/>
          </a:p>
        </p:txBody>
      </p:sp>
      <p:sp>
        <p:nvSpPr>
          <p:cNvPr id="4" name="Content Placeholder 3"/>
          <p:cNvSpPr>
            <a:spLocks noGrp="1"/>
          </p:cNvSpPr>
          <p:nvPr>
            <p:ph idx="13"/>
          </p:nvPr>
        </p:nvSpPr>
        <p:spPr/>
        <p:txBody>
          <a:bodyPr>
            <a:normAutofit/>
          </a:bodyPr>
          <a:lstStyle/>
          <a:p>
            <a:pPr marL="0" indent="0">
              <a:buNone/>
            </a:pPr>
            <a:r>
              <a:rPr lang="en-US" dirty="0" smtClean="0"/>
              <a:t>11. </a:t>
            </a:r>
            <a:r>
              <a:rPr lang="en-US" dirty="0" err="1" smtClean="0">
                <a:solidFill>
                  <a:srgbClr val="00B050"/>
                </a:solidFill>
              </a:rPr>
              <a:t>Umeyama</a:t>
            </a:r>
            <a:r>
              <a:rPr lang="en-US" dirty="0" smtClean="0">
                <a:solidFill>
                  <a:srgbClr val="00B050"/>
                </a:solidFill>
              </a:rPr>
              <a:t> </a:t>
            </a:r>
            <a:r>
              <a:rPr lang="en-US" dirty="0">
                <a:solidFill>
                  <a:srgbClr val="00B050"/>
                </a:solidFill>
              </a:rPr>
              <a:t>graph </a:t>
            </a:r>
            <a:r>
              <a:rPr lang="en-US" dirty="0" smtClean="0">
                <a:solidFill>
                  <a:srgbClr val="00B050"/>
                </a:solidFill>
              </a:rPr>
              <a:t>distance</a:t>
            </a:r>
            <a:endParaRPr lang="en-US" dirty="0" smtClean="0">
              <a:solidFill>
                <a:schemeClr val="accent6">
                  <a:lumMod val="75000"/>
                </a:schemeClr>
              </a:solidFill>
            </a:endParaRPr>
          </a:p>
          <a:p>
            <a:pPr marL="0" indent="0">
              <a:buNone/>
            </a:pPr>
            <a:endParaRPr lang="en-US" dirty="0" smtClean="0"/>
          </a:p>
          <a:p>
            <a:pPr marL="0" indent="0">
              <a:buNone/>
            </a:pPr>
            <a:r>
              <a:rPr lang="en-US" dirty="0" smtClean="0"/>
              <a:t>12</a:t>
            </a:r>
            <a:r>
              <a:rPr lang="en-US" dirty="0" smtClean="0"/>
              <a:t>. </a:t>
            </a:r>
            <a:r>
              <a:rPr lang="en-US" dirty="0"/>
              <a:t>The Euclidean distance between the principal </a:t>
            </a:r>
            <a:r>
              <a:rPr lang="en-US" dirty="0" smtClean="0"/>
              <a:t>eigenvectors of </a:t>
            </a:r>
            <a:r>
              <a:rPr lang="en-US" dirty="0"/>
              <a:t>the graph adjacency matrices (</a:t>
            </a:r>
            <a:r>
              <a:rPr lang="en-US" dirty="0" smtClean="0">
                <a:solidFill>
                  <a:srgbClr val="00B050"/>
                </a:solidFill>
              </a:rPr>
              <a:t>Vector Similarity</a:t>
            </a:r>
            <a:r>
              <a:rPr lang="en-US" dirty="0" smtClean="0"/>
              <a:t>)</a:t>
            </a:r>
            <a:endParaRPr lang="en-US" dirty="0" smtClean="0">
              <a:solidFill>
                <a:schemeClr val="accent6">
                  <a:lumMod val="75000"/>
                </a:schemeClr>
              </a:solidFill>
            </a:endParaRPr>
          </a:p>
          <a:p>
            <a:pPr marL="0" indent="0">
              <a:buNone/>
            </a:pPr>
            <a:r>
              <a:rPr lang="en-US" dirty="0" smtClean="0"/>
              <a:t>13. </a:t>
            </a:r>
            <a:r>
              <a:rPr lang="en-US" dirty="0">
                <a:solidFill>
                  <a:srgbClr val="00B050"/>
                </a:solidFill>
              </a:rPr>
              <a:t>Spearman’s correlation </a:t>
            </a:r>
            <a:r>
              <a:rPr lang="en-US" dirty="0" smtClean="0">
                <a:solidFill>
                  <a:srgbClr val="00B050"/>
                </a:solidFill>
              </a:rPr>
              <a:t>coefficient</a:t>
            </a:r>
            <a:endParaRPr lang="en-US" dirty="0"/>
          </a:p>
          <a:p>
            <a:pPr lvl="1"/>
            <a:r>
              <a:rPr lang="en-US" dirty="0" smtClean="0"/>
              <a:t>rank </a:t>
            </a:r>
            <a:r>
              <a:rPr lang="en-US" dirty="0"/>
              <a:t>correlation between </a:t>
            </a:r>
            <a:r>
              <a:rPr lang="en-US" dirty="0" smtClean="0"/>
              <a:t>sorted (based on PageRank) </a:t>
            </a:r>
            <a:r>
              <a:rPr lang="en-US" dirty="0"/>
              <a:t>lists of vertices of </a:t>
            </a:r>
            <a:r>
              <a:rPr lang="en-US" dirty="0" smtClean="0"/>
              <a:t>the two </a:t>
            </a:r>
            <a:r>
              <a:rPr lang="en-US" dirty="0"/>
              <a:t>graphs</a:t>
            </a:r>
          </a:p>
        </p:txBody>
      </p:sp>
      <p:sp>
        <p:nvSpPr>
          <p:cNvPr id="5" name="Footer Placeholder 4"/>
          <p:cNvSpPr>
            <a:spLocks noGrp="1"/>
          </p:cNvSpPr>
          <p:nvPr>
            <p:ph type="ftr" sz="quarter" idx="3"/>
          </p:nvPr>
        </p:nvSpPr>
        <p:spPr/>
        <p:txBody>
          <a:bodyPr/>
          <a:lstStyle/>
          <a:p>
            <a:r>
              <a:rPr lang="en-US" smtClean="0"/>
              <a:t>gmanish@microsoft.com, jing@buffalo.edu, charu@us.ibm.com, hanj@cs.uiuc.edu</a:t>
            </a:r>
            <a:endParaRPr lang="en-US"/>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100" y="1939409"/>
            <a:ext cx="525780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5778568" y="43934"/>
            <a:ext cx="3204788" cy="369332"/>
          </a:xfrm>
          <a:prstGeom prst="rect">
            <a:avLst/>
          </a:prstGeom>
        </p:spPr>
        <p:txBody>
          <a:bodyPr wrap="none">
            <a:spAutoFit/>
          </a:bodyPr>
          <a:lstStyle/>
          <a:p>
            <a:r>
              <a:rPr lang="en-US" dirty="0" smtClean="0">
                <a:solidFill>
                  <a:schemeClr val="accent6">
                    <a:lumMod val="75000"/>
                  </a:schemeClr>
                </a:solidFill>
              </a:rPr>
              <a:t>Dickinson </a:t>
            </a:r>
            <a:r>
              <a:rPr lang="en-US" dirty="0">
                <a:solidFill>
                  <a:schemeClr val="accent6">
                    <a:lumMod val="75000"/>
                  </a:schemeClr>
                </a:solidFill>
              </a:rPr>
              <a:t>and </a:t>
            </a:r>
            <a:r>
              <a:rPr lang="en-US" dirty="0" err="1">
                <a:solidFill>
                  <a:schemeClr val="accent6">
                    <a:lumMod val="75000"/>
                  </a:schemeClr>
                </a:solidFill>
              </a:rPr>
              <a:t>Kraetzl</a:t>
            </a:r>
            <a:r>
              <a:rPr lang="en-US" dirty="0">
                <a:solidFill>
                  <a:schemeClr val="accent6">
                    <a:lumMod val="75000"/>
                  </a:schemeClr>
                </a:solidFill>
              </a:rPr>
              <a:t>, </a:t>
            </a:r>
            <a:r>
              <a:rPr lang="en-US" dirty="0" smtClean="0">
                <a:solidFill>
                  <a:schemeClr val="accent6">
                    <a:lumMod val="75000"/>
                  </a:schemeClr>
                </a:solidFill>
              </a:rPr>
              <a:t>Fusion’03</a:t>
            </a:r>
            <a:endParaRPr lang="en-US" dirty="0"/>
          </a:p>
        </p:txBody>
      </p:sp>
    </p:spTree>
    <p:extLst>
      <p:ext uri="{BB962C8B-B14F-4D97-AF65-F5344CB8AC3E}">
        <p14:creationId xmlns:p14="http://schemas.microsoft.com/office/powerpoint/2010/main" val="2335659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Need for Outlier Detection on Networks</a:t>
            </a:r>
            <a:endParaRPr lang="en-US"/>
          </a:p>
        </p:txBody>
      </p:sp>
      <p:sp>
        <p:nvSpPr>
          <p:cNvPr id="31" name="Slide Number Placeholder 30"/>
          <p:cNvSpPr>
            <a:spLocks noGrp="1"/>
          </p:cNvSpPr>
          <p:nvPr>
            <p:ph type="sldNum" sz="quarter" idx="12"/>
          </p:nvPr>
        </p:nvSpPr>
        <p:spPr/>
        <p:txBody>
          <a:bodyPr/>
          <a:lstStyle/>
          <a:p>
            <a:fld id="{8D4A95AB-7B14-4CE2-8EF6-8DDF97F0F3DA}" type="slidenum">
              <a:rPr lang="en-US" smtClean="0"/>
              <a:pPr/>
              <a:t>8</a:t>
            </a:fld>
            <a:endParaRPr lang="en-US"/>
          </a:p>
        </p:txBody>
      </p:sp>
      <p:sp>
        <p:nvSpPr>
          <p:cNvPr id="3" name="Content Placeholder 2"/>
          <p:cNvSpPr>
            <a:spLocks noGrp="1"/>
          </p:cNvSpPr>
          <p:nvPr>
            <p:ph idx="13"/>
          </p:nvPr>
        </p:nvSpPr>
        <p:spPr>
          <a:xfrm>
            <a:off x="457200" y="1295400"/>
            <a:ext cx="8229600" cy="4754563"/>
          </a:xfrm>
        </p:spPr>
        <p:txBody>
          <a:bodyPr/>
          <a:lstStyle/>
          <a:p>
            <a:r>
              <a:rPr lang="en-US" dirty="0" smtClean="0"/>
              <a:t>Distributed Systems</a:t>
            </a:r>
          </a:p>
          <a:p>
            <a:endParaRPr lang="en-US" dirty="0"/>
          </a:p>
          <a:p>
            <a:pPr marL="0" indent="0">
              <a:buNone/>
            </a:pPr>
            <a:endParaRPr lang="en-US" dirty="0" smtClean="0"/>
          </a:p>
          <a:p>
            <a:r>
              <a:rPr lang="en-US" dirty="0" smtClean="0"/>
              <a:t>Data Integration Systems</a:t>
            </a:r>
          </a:p>
          <a:p>
            <a:endParaRPr lang="en-US" dirty="0"/>
          </a:p>
        </p:txBody>
      </p:sp>
      <p:sp>
        <p:nvSpPr>
          <p:cNvPr id="32" name="Footer Placeholder 4"/>
          <p:cNvSpPr>
            <a:spLocks noGrp="1"/>
          </p:cNvSpPr>
          <p:nvPr>
            <p:ph type="ftr" sz="quarter" idx="3"/>
          </p:nvPr>
        </p:nvSpPr>
        <p:spPr/>
        <p:txBody>
          <a:bodyPr/>
          <a:lstStyle/>
          <a:p>
            <a:r>
              <a:rPr lang="en-US" smtClean="0"/>
              <a:t>gmanish@microsoft.com, jing@buffalo.edu, charu@us.ibm.com, hanj@cs.uiuc.edu</a:t>
            </a:r>
            <a:endParaRPr lang="en-US" dirty="0"/>
          </a:p>
        </p:txBody>
      </p:sp>
      <p:pic>
        <p:nvPicPr>
          <p:cNvPr id="5" name="Picture 12" descr="https://encrypted-tbn1.google.com/images?q=tbn:ANd9GcRRUlLIqrVkeVU-Ga9ZwshgzvjyYrQkIUATP6ib4t1jVQ1c6xX6p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858963"/>
            <a:ext cx="1628775" cy="1220010"/>
          </a:xfrm>
          <a:prstGeom prst="rect">
            <a:avLst/>
          </a:prstGeom>
          <a:noFill/>
          <a:extLst>
            <a:ext uri="{909E8E84-426E-40DD-AFC4-6F175D3DCCD1}">
              <a14:hiddenFill xmlns:a14="http://schemas.microsoft.com/office/drawing/2010/main">
                <a:solidFill>
                  <a:srgbClr val="FFFFFF"/>
                </a:solidFill>
              </a14:hiddenFill>
            </a:ext>
          </a:extLst>
        </p:spPr>
      </p:pic>
      <p:pic>
        <p:nvPicPr>
          <p:cNvPr id="35842" name="Picture 2" descr="https://encrypted-tbn3.google.com/images?q=tbn:ANd9GcRaqd1m0GzPfdec7fFa72dUf1aDjNpM4V2azgriE1Ri6Uizuy6GL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1" y="1858963"/>
            <a:ext cx="1752599" cy="1272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34000" y="1858963"/>
            <a:ext cx="3249479" cy="923330"/>
          </a:xfrm>
          <a:prstGeom prst="rect">
            <a:avLst/>
          </a:prstGeom>
          <a:noFill/>
        </p:spPr>
        <p:txBody>
          <a:bodyPr wrap="none" rtlCol="0">
            <a:spAutoFit/>
          </a:bodyPr>
          <a:lstStyle/>
          <a:p>
            <a:r>
              <a:rPr lang="en-US" smtClean="0"/>
              <a:t>Intrusion Detection</a:t>
            </a:r>
          </a:p>
          <a:p>
            <a:r>
              <a:rPr lang="en-US" smtClean="0"/>
              <a:t>Link Failures</a:t>
            </a:r>
          </a:p>
          <a:p>
            <a:r>
              <a:rPr lang="en-US" smtClean="0"/>
              <a:t>Input/Output Correlation breach</a:t>
            </a:r>
            <a:endParaRPr lang="en-US"/>
          </a:p>
        </p:txBody>
      </p:sp>
      <p:pic>
        <p:nvPicPr>
          <p:cNvPr id="35844" name="Picture 4" descr="https://encrypted-tbn2.google.com/images?q=tbn:ANd9GcSL8q8JN_13drDQykcsxN8E__mMcDkwI2iPqV0fxSExbc2cGkvdq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055" y="3687763"/>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35846" name="Picture 6" descr="https://encrypted-tbn0.google.com/images?q=tbn:ANd9GcRknKbnp8_M_jK21LLXwa-px1FkM7Zr9gXQ6GE9kbW9CQeg-KEKN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3175" y="3687763"/>
            <a:ext cx="2495550" cy="1828800"/>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5181600" y="3763963"/>
            <a:ext cx="1371600" cy="762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334000" y="3916363"/>
            <a:ext cx="1103187" cy="461665"/>
          </a:xfrm>
          <a:prstGeom prst="rect">
            <a:avLst/>
          </a:prstGeom>
          <a:noFill/>
        </p:spPr>
        <p:txBody>
          <a:bodyPr wrap="none" rtlCol="0">
            <a:spAutoFit/>
          </a:bodyPr>
          <a:lstStyle/>
          <a:p>
            <a:r>
              <a:rPr lang="en-US" sz="2400" b="1" smtClean="0"/>
              <a:t>Gandhi</a:t>
            </a:r>
            <a:endParaRPr lang="en-US" sz="2400" b="1"/>
          </a:p>
        </p:txBody>
      </p:sp>
      <p:sp>
        <p:nvSpPr>
          <p:cNvPr id="9" name="TextBox 8"/>
          <p:cNvSpPr txBox="1"/>
          <p:nvPr/>
        </p:nvSpPr>
        <p:spPr>
          <a:xfrm>
            <a:off x="5038725" y="5535614"/>
            <a:ext cx="652743" cy="369332"/>
          </a:xfrm>
          <a:prstGeom prst="rect">
            <a:avLst/>
          </a:prstGeom>
          <a:noFill/>
        </p:spPr>
        <p:txBody>
          <a:bodyPr wrap="none" rtlCol="0">
            <a:spAutoFit/>
          </a:bodyPr>
          <a:lstStyle/>
          <a:p>
            <a:r>
              <a:rPr lang="en-US" smtClean="0"/>
              <a:t>1869</a:t>
            </a:r>
            <a:endParaRPr lang="en-US"/>
          </a:p>
        </p:txBody>
      </p:sp>
      <p:sp>
        <p:nvSpPr>
          <p:cNvPr id="13" name="TextBox 12"/>
          <p:cNvSpPr txBox="1"/>
          <p:nvPr/>
        </p:nvSpPr>
        <p:spPr>
          <a:xfrm>
            <a:off x="5519457" y="5211763"/>
            <a:ext cx="652743" cy="369332"/>
          </a:xfrm>
          <a:prstGeom prst="rect">
            <a:avLst/>
          </a:prstGeom>
          <a:noFill/>
        </p:spPr>
        <p:txBody>
          <a:bodyPr wrap="none" rtlCol="0">
            <a:spAutoFit/>
          </a:bodyPr>
          <a:lstStyle/>
          <a:p>
            <a:r>
              <a:rPr lang="en-US" smtClean="0"/>
              <a:t>1969</a:t>
            </a:r>
            <a:endParaRPr lang="en-US"/>
          </a:p>
        </p:txBody>
      </p:sp>
      <p:sp>
        <p:nvSpPr>
          <p:cNvPr id="14" name="TextBox 13"/>
          <p:cNvSpPr txBox="1"/>
          <p:nvPr/>
        </p:nvSpPr>
        <p:spPr>
          <a:xfrm>
            <a:off x="5976657" y="5528231"/>
            <a:ext cx="652743" cy="369332"/>
          </a:xfrm>
          <a:prstGeom prst="rect">
            <a:avLst/>
          </a:prstGeom>
          <a:noFill/>
        </p:spPr>
        <p:txBody>
          <a:bodyPr wrap="none" rtlCol="0">
            <a:spAutoFit/>
          </a:bodyPr>
          <a:lstStyle/>
          <a:p>
            <a:r>
              <a:rPr lang="en-US" smtClean="0"/>
              <a:t>1889</a:t>
            </a:r>
            <a:endParaRPr lang="en-US"/>
          </a:p>
        </p:txBody>
      </p:sp>
      <p:pic>
        <p:nvPicPr>
          <p:cNvPr id="35848" name="Picture 8" descr="https://encrypted-tbn2.google.com/images?q=tbn:ANd9GcQLmBdxJHRVjUw-XoHnsOxBVHPFZSWShjg3dFYWG9U4kjO-vm3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98905" y="4611687"/>
            <a:ext cx="573295" cy="64939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562600" y="5059363"/>
            <a:ext cx="518091" cy="861774"/>
          </a:xfrm>
          <a:prstGeom prst="rect">
            <a:avLst/>
          </a:prstGeom>
          <a:noFill/>
        </p:spPr>
        <p:txBody>
          <a:bodyPr wrap="none" rtlCol="0">
            <a:spAutoFit/>
          </a:bodyPr>
          <a:lstStyle/>
          <a:p>
            <a:r>
              <a:rPr lang="en-US" sz="5000" smtClean="0"/>
              <a:t>X</a:t>
            </a:r>
            <a:endParaRPr lang="en-US" sz="5000"/>
          </a:p>
        </p:txBody>
      </p:sp>
      <p:sp>
        <p:nvSpPr>
          <p:cNvPr id="17" name="TextBox 16"/>
          <p:cNvSpPr txBox="1"/>
          <p:nvPr/>
        </p:nvSpPr>
        <p:spPr>
          <a:xfrm>
            <a:off x="6019800" y="5287963"/>
            <a:ext cx="518091" cy="861774"/>
          </a:xfrm>
          <a:prstGeom prst="rect">
            <a:avLst/>
          </a:prstGeom>
          <a:noFill/>
        </p:spPr>
        <p:txBody>
          <a:bodyPr wrap="none" rtlCol="0">
            <a:spAutoFit/>
          </a:bodyPr>
          <a:lstStyle/>
          <a:p>
            <a:r>
              <a:rPr lang="en-US" sz="5000" smtClean="0"/>
              <a:t>X</a:t>
            </a:r>
            <a:endParaRPr lang="en-US" sz="5000"/>
          </a:p>
        </p:txBody>
      </p:sp>
      <p:sp>
        <p:nvSpPr>
          <p:cNvPr id="18" name="Oval 17"/>
          <p:cNvSpPr/>
          <p:nvPr/>
        </p:nvSpPr>
        <p:spPr>
          <a:xfrm>
            <a:off x="7004390" y="3276283"/>
            <a:ext cx="1371600" cy="762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7156790" y="3382963"/>
            <a:ext cx="1096582" cy="553998"/>
          </a:xfrm>
          <a:prstGeom prst="rect">
            <a:avLst/>
          </a:prstGeom>
          <a:noFill/>
        </p:spPr>
        <p:txBody>
          <a:bodyPr wrap="none" rtlCol="0">
            <a:spAutoFit/>
          </a:bodyPr>
          <a:lstStyle/>
          <a:p>
            <a:r>
              <a:rPr lang="en-US" sz="1500" b="1" smtClean="0"/>
              <a:t>Civil Rights </a:t>
            </a:r>
          </a:p>
          <a:p>
            <a:r>
              <a:rPr lang="en-US" sz="1500" b="1" smtClean="0"/>
              <a:t>Movement</a:t>
            </a:r>
            <a:endParaRPr lang="en-US" sz="1500" b="1"/>
          </a:p>
        </p:txBody>
      </p:sp>
      <p:sp>
        <p:nvSpPr>
          <p:cNvPr id="11" name="TextBox 10"/>
          <p:cNvSpPr txBox="1"/>
          <p:nvPr/>
        </p:nvSpPr>
        <p:spPr>
          <a:xfrm>
            <a:off x="7156790" y="3992563"/>
            <a:ext cx="1191352" cy="369332"/>
          </a:xfrm>
          <a:prstGeom prst="rect">
            <a:avLst/>
          </a:prstGeom>
          <a:noFill/>
        </p:spPr>
        <p:txBody>
          <a:bodyPr wrap="none" rtlCol="0">
            <a:spAutoFit/>
          </a:bodyPr>
          <a:lstStyle/>
          <a:p>
            <a:r>
              <a:rPr lang="en-US" smtClean="0"/>
              <a:t>1893-1914</a:t>
            </a:r>
            <a:endParaRPr lang="en-US"/>
          </a:p>
        </p:txBody>
      </p:sp>
      <p:sp>
        <p:nvSpPr>
          <p:cNvPr id="21" name="Oval 20"/>
          <p:cNvSpPr/>
          <p:nvPr/>
        </p:nvSpPr>
        <p:spPr>
          <a:xfrm>
            <a:off x="7086600" y="4278551"/>
            <a:ext cx="1371600" cy="762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7336214" y="4385231"/>
            <a:ext cx="893386" cy="553998"/>
          </a:xfrm>
          <a:prstGeom prst="rect">
            <a:avLst/>
          </a:prstGeom>
          <a:noFill/>
        </p:spPr>
        <p:txBody>
          <a:bodyPr wrap="none" rtlCol="0">
            <a:spAutoFit/>
          </a:bodyPr>
          <a:lstStyle/>
          <a:p>
            <a:pPr algn="ctr"/>
            <a:r>
              <a:rPr lang="en-US" sz="1500" b="1" smtClean="0"/>
              <a:t>Kasturba</a:t>
            </a:r>
          </a:p>
          <a:p>
            <a:pPr algn="ctr"/>
            <a:r>
              <a:rPr lang="en-US" sz="1500" b="1" smtClean="0"/>
              <a:t>Gandhi</a:t>
            </a:r>
            <a:endParaRPr lang="en-US" sz="1500" b="1"/>
          </a:p>
        </p:txBody>
      </p:sp>
      <p:sp>
        <p:nvSpPr>
          <p:cNvPr id="23" name="TextBox 22"/>
          <p:cNvSpPr txBox="1"/>
          <p:nvPr/>
        </p:nvSpPr>
        <p:spPr>
          <a:xfrm>
            <a:off x="7239000" y="4994831"/>
            <a:ext cx="1191352" cy="369332"/>
          </a:xfrm>
          <a:prstGeom prst="rect">
            <a:avLst/>
          </a:prstGeom>
          <a:noFill/>
        </p:spPr>
        <p:txBody>
          <a:bodyPr wrap="none" rtlCol="0">
            <a:spAutoFit/>
          </a:bodyPr>
          <a:lstStyle/>
          <a:p>
            <a:r>
              <a:rPr lang="en-US" smtClean="0"/>
              <a:t>1869-1944</a:t>
            </a:r>
            <a:endParaRPr lang="en-US"/>
          </a:p>
        </p:txBody>
      </p:sp>
      <p:sp>
        <p:nvSpPr>
          <p:cNvPr id="24" name="Oval 23"/>
          <p:cNvSpPr/>
          <p:nvPr/>
        </p:nvSpPr>
        <p:spPr>
          <a:xfrm>
            <a:off x="7097146" y="5333712"/>
            <a:ext cx="1371600" cy="38656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7411778" y="5364163"/>
            <a:ext cx="763351" cy="323165"/>
          </a:xfrm>
          <a:prstGeom prst="rect">
            <a:avLst/>
          </a:prstGeom>
          <a:noFill/>
        </p:spPr>
        <p:txBody>
          <a:bodyPr wrap="none" rtlCol="0">
            <a:spAutoFit/>
          </a:bodyPr>
          <a:lstStyle/>
          <a:p>
            <a:pPr algn="ctr"/>
            <a:r>
              <a:rPr lang="en-US" sz="1500" b="1" smtClean="0"/>
              <a:t>Obama</a:t>
            </a:r>
            <a:endParaRPr lang="en-US" sz="1500" b="1"/>
          </a:p>
        </p:txBody>
      </p:sp>
      <p:sp>
        <p:nvSpPr>
          <p:cNvPr id="26" name="TextBox 25"/>
          <p:cNvSpPr txBox="1"/>
          <p:nvPr/>
        </p:nvSpPr>
        <p:spPr>
          <a:xfrm>
            <a:off x="7430125" y="5680631"/>
            <a:ext cx="723275" cy="369332"/>
          </a:xfrm>
          <a:prstGeom prst="rect">
            <a:avLst/>
          </a:prstGeom>
          <a:noFill/>
        </p:spPr>
        <p:txBody>
          <a:bodyPr wrap="none" rtlCol="0">
            <a:spAutoFit/>
          </a:bodyPr>
          <a:lstStyle/>
          <a:p>
            <a:r>
              <a:rPr lang="en-US" smtClean="0"/>
              <a:t>1961-</a:t>
            </a:r>
            <a:endParaRPr lang="en-US"/>
          </a:p>
        </p:txBody>
      </p:sp>
      <p:cxnSp>
        <p:nvCxnSpPr>
          <p:cNvPr id="15" name="Straight Connector 14"/>
          <p:cNvCxnSpPr>
            <a:stCxn id="7" idx="7"/>
            <a:endCxn id="18" idx="2"/>
          </p:cNvCxnSpPr>
          <p:nvPr/>
        </p:nvCxnSpPr>
        <p:spPr>
          <a:xfrm flipV="1">
            <a:off x="6352334" y="3657283"/>
            <a:ext cx="652056" cy="2182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7" idx="6"/>
            <a:endCxn id="21" idx="1"/>
          </p:cNvCxnSpPr>
          <p:nvPr/>
        </p:nvCxnSpPr>
        <p:spPr>
          <a:xfrm>
            <a:off x="6553200" y="4144963"/>
            <a:ext cx="734266" cy="2451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7" idx="5"/>
            <a:endCxn id="24" idx="2"/>
          </p:cNvCxnSpPr>
          <p:nvPr/>
        </p:nvCxnSpPr>
        <p:spPr>
          <a:xfrm>
            <a:off x="6352334" y="4414371"/>
            <a:ext cx="744812" cy="11126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629400" y="4659551"/>
            <a:ext cx="518091" cy="861774"/>
          </a:xfrm>
          <a:prstGeom prst="rect">
            <a:avLst/>
          </a:prstGeom>
          <a:noFill/>
        </p:spPr>
        <p:txBody>
          <a:bodyPr wrap="none" rtlCol="0">
            <a:spAutoFit/>
          </a:bodyPr>
          <a:lstStyle/>
          <a:p>
            <a:r>
              <a:rPr lang="en-US" sz="5000" smtClean="0"/>
              <a:t>X</a:t>
            </a:r>
            <a:endParaRPr lang="en-US" sz="5000"/>
          </a:p>
        </p:txBody>
      </p:sp>
      <p:sp>
        <p:nvSpPr>
          <p:cNvPr id="4" name="TextBox 3"/>
          <p:cNvSpPr txBox="1"/>
          <p:nvPr/>
        </p:nvSpPr>
        <p:spPr>
          <a:xfrm>
            <a:off x="3058341" y="5440363"/>
            <a:ext cx="1589859" cy="369332"/>
          </a:xfrm>
          <a:prstGeom prst="rect">
            <a:avLst/>
          </a:prstGeom>
          <a:noFill/>
        </p:spPr>
        <p:txBody>
          <a:bodyPr wrap="none" rtlCol="0">
            <a:spAutoFit/>
          </a:bodyPr>
          <a:lstStyle/>
          <a:p>
            <a:r>
              <a:rPr lang="en-US" smtClean="0"/>
              <a:t>Entity Network</a:t>
            </a:r>
            <a:endParaRPr lang="en-US"/>
          </a:p>
        </p:txBody>
      </p:sp>
    </p:spTree>
    <p:extLst>
      <p:ext uri="{BB962C8B-B14F-4D97-AF65-F5344CB8AC3E}">
        <p14:creationId xmlns:p14="http://schemas.microsoft.com/office/powerpoint/2010/main" val="67642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84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584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par>
                                <p:cTn id="55" presetID="1" presetClass="exit" presetSubtype="0" fill="hold" nodeType="withEffect">
                                  <p:stCondLst>
                                    <p:cond delay="0"/>
                                  </p:stCondLst>
                                  <p:childTnLst>
                                    <p:set>
                                      <p:cBhvr>
                                        <p:cTn id="56" dur="1" fill="hold">
                                          <p:stCondLst>
                                            <p:cond delay="0"/>
                                          </p:stCondLst>
                                        </p:cTn>
                                        <p:tgtEl>
                                          <p:spTgt spid="35848"/>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3" grpId="0"/>
      <p:bldP spid="14" grpId="0"/>
      <p:bldP spid="10" grpId="0"/>
      <p:bldP spid="17" grpId="0"/>
      <p:bldP spid="18" grpId="0" animBg="1"/>
      <p:bldP spid="19" grpId="0"/>
      <p:bldP spid="11" grpId="0"/>
      <p:bldP spid="21" grpId="0" animBg="1"/>
      <p:bldP spid="22" grpId="0"/>
      <p:bldP spid="23" grpId="0"/>
      <p:bldP spid="24" grpId="0" animBg="1"/>
      <p:bldP spid="25" grpId="0"/>
      <p:bldP spid="26" grpId="0"/>
      <p:bldP spid="36" grpId="0"/>
      <p:bldP spid="4"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Graph Similarity/Distance Measures </a:t>
            </a:r>
            <a:r>
              <a:rPr lang="en-US" smtClean="0"/>
              <a:t>(6)</a:t>
            </a:r>
            <a:endParaRPr lang="en-US" sz="3600"/>
          </a:p>
        </p:txBody>
      </p:sp>
      <p:sp>
        <p:nvSpPr>
          <p:cNvPr id="3" name="Slide Number Placeholder 2"/>
          <p:cNvSpPr>
            <a:spLocks noGrp="1"/>
          </p:cNvSpPr>
          <p:nvPr>
            <p:ph type="sldNum" sz="quarter" idx="12"/>
          </p:nvPr>
        </p:nvSpPr>
        <p:spPr/>
        <p:txBody>
          <a:bodyPr/>
          <a:lstStyle/>
          <a:p>
            <a:fld id="{8D4A95AB-7B14-4CE2-8EF6-8DDF97F0F3DA}" type="slidenum">
              <a:rPr lang="en-US" smtClean="0"/>
              <a:pPr/>
              <a:t>80</a:t>
            </a:fld>
            <a:endParaRPr lang="en-US"/>
          </a:p>
        </p:txBody>
      </p:sp>
      <p:sp>
        <p:nvSpPr>
          <p:cNvPr id="4" name="Content Placeholder 3"/>
          <p:cNvSpPr>
            <a:spLocks noGrp="1"/>
          </p:cNvSpPr>
          <p:nvPr>
            <p:ph idx="13"/>
          </p:nvPr>
        </p:nvSpPr>
        <p:spPr>
          <a:xfrm>
            <a:off x="457200" y="1143000"/>
            <a:ext cx="8229600" cy="4371975"/>
          </a:xfrm>
        </p:spPr>
        <p:txBody>
          <a:bodyPr>
            <a:normAutofit fontScale="92500" lnSpcReduction="10000"/>
          </a:bodyPr>
          <a:lstStyle/>
          <a:p>
            <a:pPr marL="0" indent="0">
              <a:buNone/>
            </a:pPr>
            <a:r>
              <a:rPr lang="en-US" dirty="0" smtClean="0"/>
              <a:t>14. </a:t>
            </a:r>
            <a:r>
              <a:rPr lang="en-US" dirty="0">
                <a:solidFill>
                  <a:srgbClr val="00B050"/>
                </a:solidFill>
              </a:rPr>
              <a:t>Sequence </a:t>
            </a:r>
            <a:r>
              <a:rPr lang="en-US" dirty="0" smtClean="0">
                <a:solidFill>
                  <a:srgbClr val="00B050"/>
                </a:solidFill>
              </a:rPr>
              <a:t>similarity</a:t>
            </a:r>
            <a:endParaRPr lang="en-US" dirty="0"/>
          </a:p>
          <a:p>
            <a:pPr lvl="1"/>
            <a:r>
              <a:rPr lang="en-US" dirty="0" smtClean="0"/>
              <a:t>Similarity </a:t>
            </a:r>
            <a:r>
              <a:rPr lang="en-US" dirty="0"/>
              <a:t>of vertex sequences </a:t>
            </a:r>
            <a:r>
              <a:rPr lang="en-US" dirty="0" smtClean="0"/>
              <a:t>of the </a:t>
            </a:r>
            <a:r>
              <a:rPr lang="en-US" dirty="0"/>
              <a:t>graphs that are obtained through a graph </a:t>
            </a:r>
            <a:r>
              <a:rPr lang="en-US" dirty="0" smtClean="0"/>
              <a:t>serialization algorithm</a:t>
            </a:r>
          </a:p>
          <a:p>
            <a:pPr marL="0" indent="0">
              <a:buNone/>
            </a:pPr>
            <a:r>
              <a:rPr lang="en-US" dirty="0" smtClean="0"/>
              <a:t>15. </a:t>
            </a:r>
            <a:r>
              <a:rPr lang="en-US" dirty="0">
                <a:solidFill>
                  <a:srgbClr val="00B050"/>
                </a:solidFill>
              </a:rPr>
              <a:t>Signature </a:t>
            </a:r>
            <a:r>
              <a:rPr lang="en-US" dirty="0" smtClean="0">
                <a:solidFill>
                  <a:srgbClr val="00B050"/>
                </a:solidFill>
              </a:rPr>
              <a:t>similarity</a:t>
            </a:r>
            <a:endParaRPr lang="en-US" dirty="0" smtClean="0">
              <a:solidFill>
                <a:schemeClr val="accent6">
                  <a:lumMod val="75000"/>
                </a:schemeClr>
              </a:solidFill>
            </a:endParaRPr>
          </a:p>
          <a:p>
            <a:pPr lvl="1"/>
            <a:r>
              <a:rPr lang="en-US" dirty="0" smtClean="0"/>
              <a:t>Hamming distance between appropriate fingerprints of two graphs</a:t>
            </a:r>
          </a:p>
          <a:p>
            <a:pPr marL="0" indent="0">
              <a:buNone/>
            </a:pPr>
            <a:r>
              <a:rPr lang="en-US" dirty="0" smtClean="0"/>
              <a:t>16</a:t>
            </a:r>
            <a:r>
              <a:rPr lang="en-US" dirty="0" smtClean="0"/>
              <a:t>. </a:t>
            </a:r>
            <a:r>
              <a:rPr lang="en-US" dirty="0">
                <a:solidFill>
                  <a:srgbClr val="00B050"/>
                </a:solidFill>
              </a:rPr>
              <a:t>Vertex/edge overlap </a:t>
            </a:r>
            <a:r>
              <a:rPr lang="en-US" dirty="0"/>
              <a:t>(VEO</a:t>
            </a:r>
            <a:r>
              <a:rPr lang="en-US" dirty="0" smtClean="0"/>
              <a:t>)</a:t>
            </a:r>
          </a:p>
          <a:p>
            <a:pPr marL="0" indent="0">
              <a:buNone/>
            </a:pPr>
            <a:endParaRPr lang="en-US" dirty="0" smtClean="0"/>
          </a:p>
          <a:p>
            <a:pPr marL="0" indent="0">
              <a:buNone/>
            </a:pPr>
            <a:r>
              <a:rPr lang="en-US" dirty="0" smtClean="0"/>
              <a:t>17. </a:t>
            </a:r>
            <a:r>
              <a:rPr lang="en-US" dirty="0">
                <a:solidFill>
                  <a:srgbClr val="00B050"/>
                </a:solidFill>
              </a:rPr>
              <a:t>Vertex ranking (VR</a:t>
            </a:r>
            <a:r>
              <a:rPr lang="en-US" dirty="0" smtClean="0">
                <a:solidFill>
                  <a:srgbClr val="00B050"/>
                </a:solidFill>
              </a:rPr>
              <a:t>)</a:t>
            </a:r>
          </a:p>
          <a:p>
            <a:pPr marL="0" indent="0">
              <a:buNone/>
            </a:pPr>
            <a:endParaRPr lang="en-US" dirty="0">
              <a:solidFill>
                <a:srgbClr val="00B050"/>
              </a:solidFill>
            </a:endParaRPr>
          </a:p>
          <a:p>
            <a:pPr marL="0" indent="0">
              <a:buNone/>
            </a:pPr>
            <a:endParaRPr lang="en-US" dirty="0">
              <a:solidFill>
                <a:schemeClr val="accent6">
                  <a:lumMod val="75000"/>
                </a:schemeClr>
              </a:solidFill>
            </a:endParaRPr>
          </a:p>
        </p:txBody>
      </p:sp>
      <p:sp>
        <p:nvSpPr>
          <p:cNvPr id="5" name="Footer Placeholder 4"/>
          <p:cNvSpPr>
            <a:spLocks noGrp="1"/>
          </p:cNvSpPr>
          <p:nvPr>
            <p:ph type="ftr" sz="quarter" idx="3"/>
          </p:nvPr>
        </p:nvSpPr>
        <p:spPr/>
        <p:txBody>
          <a:bodyPr/>
          <a:lstStyle/>
          <a:p>
            <a:r>
              <a:rPr lang="en-US" smtClean="0"/>
              <a:t>gmanish@microsoft.com, jing@buffalo.edu, charu@us.ibm.com, hanj@cs.uiuc.edu</a:t>
            </a:r>
            <a:endParaRPr lang="en-US"/>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1725" y="4312682"/>
            <a:ext cx="46291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8825" y="5168582"/>
            <a:ext cx="531495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8" name="TextBox 7"/>
              <p:cNvSpPr txBox="1"/>
              <p:nvPr/>
            </p:nvSpPr>
            <p:spPr>
              <a:xfrm>
                <a:off x="1295400" y="5715000"/>
                <a:ext cx="7772400" cy="369332"/>
              </a:xfrm>
              <a:prstGeom prst="rect">
                <a:avLst/>
              </a:prstGeom>
              <a:noFill/>
            </p:spPr>
            <p:txBody>
              <a:bodyPr wrap="square" rtlCol="0">
                <a:spAutoFit/>
              </a:bodyPr>
              <a:lstStyle/>
              <a:p>
                <a:r>
                  <a:rPr lang="en-US" dirty="0" smtClean="0"/>
                  <a:t>w is PageRank value, </a:t>
                </a:r>
                <a14:m>
                  <m:oMath xmlns:m="http://schemas.openxmlformats.org/officeDocument/2006/math">
                    <m:r>
                      <a:rPr lang="en-US" b="0" i="1" smtClean="0">
                        <a:latin typeface="Cambria Math"/>
                      </a:rPr>
                      <m:t>𝜋</m:t>
                    </m:r>
                  </m:oMath>
                </a14:m>
                <a:r>
                  <a:rPr lang="en-US" dirty="0" smtClean="0"/>
                  <a:t> is the vertex rank, D is normalization constant</a:t>
                </a:r>
                <a:endParaRPr lang="en-US" dirty="0"/>
              </a:p>
            </p:txBody>
          </p:sp>
        </mc:Choice>
        <mc:Fallback>
          <p:sp>
            <p:nvSpPr>
              <p:cNvPr id="8" name="TextBox 7"/>
              <p:cNvSpPr txBox="1">
                <a:spLocks noRot="1" noChangeAspect="1" noMove="1" noResize="1" noEditPoints="1" noAdjustHandles="1" noChangeArrowheads="1" noChangeShapeType="1" noTextEdit="1"/>
              </p:cNvSpPr>
              <p:nvPr/>
            </p:nvSpPr>
            <p:spPr>
              <a:xfrm>
                <a:off x="1295400" y="5715000"/>
                <a:ext cx="7772400" cy="369332"/>
              </a:xfrm>
              <a:prstGeom prst="rect">
                <a:avLst/>
              </a:prstGeom>
              <a:blipFill rotWithShape="0">
                <a:blip r:embed="rId4"/>
                <a:stretch>
                  <a:fillRect l="-706" t="-10000" b="-25000"/>
                </a:stretch>
              </a:blipFill>
            </p:spPr>
            <p:txBody>
              <a:bodyPr/>
              <a:lstStyle/>
              <a:p>
                <a:r>
                  <a:rPr lang="en-US">
                    <a:noFill/>
                  </a:rPr>
                  <a:t> </a:t>
                </a:r>
              </a:p>
            </p:txBody>
          </p:sp>
        </mc:Fallback>
      </mc:AlternateContent>
      <p:sp>
        <p:nvSpPr>
          <p:cNvPr id="6" name="Rectangle 5"/>
          <p:cNvSpPr/>
          <p:nvPr/>
        </p:nvSpPr>
        <p:spPr>
          <a:xfrm>
            <a:off x="6172200" y="0"/>
            <a:ext cx="2986972" cy="369332"/>
          </a:xfrm>
          <a:prstGeom prst="rect">
            <a:avLst/>
          </a:prstGeom>
        </p:spPr>
        <p:txBody>
          <a:bodyPr wrap="none">
            <a:spAutoFit/>
          </a:bodyPr>
          <a:lstStyle/>
          <a:p>
            <a:r>
              <a:rPr lang="fr-FR" dirty="0" err="1">
                <a:solidFill>
                  <a:schemeClr val="accent6">
                    <a:lumMod val="75000"/>
                  </a:schemeClr>
                </a:solidFill>
              </a:rPr>
              <a:t>Papadimitriou</a:t>
            </a:r>
            <a:r>
              <a:rPr lang="fr-FR" dirty="0">
                <a:solidFill>
                  <a:schemeClr val="accent6">
                    <a:lumMod val="75000"/>
                  </a:schemeClr>
                </a:solidFill>
              </a:rPr>
              <a:t> et al</a:t>
            </a:r>
            <a:r>
              <a:rPr lang="fr-FR" dirty="0" smtClean="0">
                <a:solidFill>
                  <a:schemeClr val="accent6">
                    <a:lumMod val="75000"/>
                  </a:schemeClr>
                </a:solidFill>
              </a:rPr>
              <a:t>, WWW’08</a:t>
            </a:r>
            <a:endParaRPr lang="en-US" dirty="0"/>
          </a:p>
        </p:txBody>
      </p:sp>
    </p:spTree>
    <p:extLst>
      <p:ext uri="{BB962C8B-B14F-4D97-AF65-F5344CB8AC3E}">
        <p14:creationId xmlns:p14="http://schemas.microsoft.com/office/powerpoint/2010/main" val="3721622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9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89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smtClean="0"/>
              <a:t>Outlier Web Crawl Snapshot</a:t>
            </a:r>
            <a:endParaRPr lang="en-US" sz="3600"/>
          </a:p>
        </p:txBody>
      </p:sp>
      <p:sp>
        <p:nvSpPr>
          <p:cNvPr id="3" name="Slide Number Placeholder 2"/>
          <p:cNvSpPr>
            <a:spLocks noGrp="1"/>
          </p:cNvSpPr>
          <p:nvPr>
            <p:ph type="sldNum" sz="quarter" idx="12"/>
          </p:nvPr>
        </p:nvSpPr>
        <p:spPr/>
        <p:txBody>
          <a:bodyPr/>
          <a:lstStyle/>
          <a:p>
            <a:fld id="{8D4A95AB-7B14-4CE2-8EF6-8DDF97F0F3DA}" type="slidenum">
              <a:rPr lang="en-US" smtClean="0"/>
              <a:pPr/>
              <a:t>81</a:t>
            </a:fld>
            <a:endParaRPr lang="en-US"/>
          </a:p>
        </p:txBody>
      </p:sp>
      <p:sp>
        <p:nvSpPr>
          <p:cNvPr id="4" name="Content Placeholder 3"/>
          <p:cNvSpPr>
            <a:spLocks noGrp="1"/>
          </p:cNvSpPr>
          <p:nvPr>
            <p:ph idx="13"/>
          </p:nvPr>
        </p:nvSpPr>
        <p:spPr/>
        <p:txBody>
          <a:bodyPr>
            <a:normAutofit fontScale="70000" lnSpcReduction="20000"/>
          </a:bodyPr>
          <a:lstStyle/>
          <a:p>
            <a:r>
              <a:rPr lang="en-US" dirty="0"/>
              <a:t>Given multiple crawls of the web graph,</a:t>
            </a:r>
            <a:r>
              <a:rPr lang="en-US" dirty="0">
                <a:solidFill>
                  <a:schemeClr val="accent6">
                    <a:lumMod val="75000"/>
                  </a:schemeClr>
                </a:solidFill>
              </a:rPr>
              <a:t> </a:t>
            </a:r>
            <a:r>
              <a:rPr lang="en-US" dirty="0" smtClean="0"/>
              <a:t>find </a:t>
            </a:r>
            <a:r>
              <a:rPr lang="en-US" dirty="0"/>
              <a:t>a crawl graph with anomalies. </a:t>
            </a:r>
            <a:endParaRPr lang="en-US" dirty="0" smtClean="0"/>
          </a:p>
          <a:p>
            <a:r>
              <a:rPr lang="en-US" dirty="0" smtClean="0"/>
              <a:t>These </a:t>
            </a:r>
            <a:r>
              <a:rPr lang="en-US" dirty="0">
                <a:solidFill>
                  <a:srgbClr val="FF0000"/>
                </a:solidFill>
              </a:rPr>
              <a:t>anomalies</a:t>
            </a:r>
            <a:r>
              <a:rPr lang="en-US" dirty="0"/>
              <a:t> refer </a:t>
            </a:r>
            <a:r>
              <a:rPr lang="en-US" dirty="0" smtClean="0"/>
              <a:t>to </a:t>
            </a:r>
          </a:p>
          <a:p>
            <a:pPr lvl="1"/>
            <a:r>
              <a:rPr lang="en-US" dirty="0">
                <a:solidFill>
                  <a:srgbClr val="00B0F0"/>
                </a:solidFill>
              </a:rPr>
              <a:t>F</a:t>
            </a:r>
            <a:r>
              <a:rPr lang="en-US" dirty="0" smtClean="0">
                <a:solidFill>
                  <a:srgbClr val="00B0F0"/>
                </a:solidFill>
              </a:rPr>
              <a:t>ailures </a:t>
            </a:r>
            <a:r>
              <a:rPr lang="en-US" dirty="0">
                <a:solidFill>
                  <a:srgbClr val="00B0F0"/>
                </a:solidFill>
              </a:rPr>
              <a:t>of web hosts </a:t>
            </a:r>
            <a:r>
              <a:rPr lang="en-US" dirty="0"/>
              <a:t>that do not allow the crawler to access their content </a:t>
            </a:r>
            <a:endParaRPr lang="en-US" dirty="0" smtClean="0"/>
          </a:p>
          <a:p>
            <a:pPr lvl="1"/>
            <a:r>
              <a:rPr lang="en-US" dirty="0">
                <a:solidFill>
                  <a:srgbClr val="00B0F0"/>
                </a:solidFill>
              </a:rPr>
              <a:t>H</a:t>
            </a:r>
            <a:r>
              <a:rPr lang="en-US" dirty="0" smtClean="0">
                <a:solidFill>
                  <a:srgbClr val="00B0F0"/>
                </a:solidFill>
              </a:rPr>
              <a:t>ardware/software </a:t>
            </a:r>
            <a:r>
              <a:rPr lang="en-US" dirty="0">
                <a:solidFill>
                  <a:srgbClr val="00B0F0"/>
                </a:solidFill>
              </a:rPr>
              <a:t>problems </a:t>
            </a:r>
            <a:r>
              <a:rPr lang="en-US" dirty="0"/>
              <a:t>in the search engine infrastructure that can corrupt parts of the crawled </a:t>
            </a:r>
            <a:r>
              <a:rPr lang="en-US" dirty="0" smtClean="0"/>
              <a:t>data</a:t>
            </a:r>
            <a:endParaRPr lang="en-US" dirty="0" smtClean="0"/>
          </a:p>
          <a:p>
            <a:endParaRPr lang="en-US" dirty="0" smtClean="0"/>
          </a:p>
          <a:p>
            <a:endParaRPr lang="en-US" dirty="0"/>
          </a:p>
          <a:p>
            <a:endParaRPr lang="en-US" dirty="0" smtClean="0"/>
          </a:p>
          <a:p>
            <a:endParaRPr lang="en-US" dirty="0"/>
          </a:p>
          <a:p>
            <a:endParaRPr lang="en-US" dirty="0" smtClean="0"/>
          </a:p>
          <a:p>
            <a:pPr marL="0" indent="0">
              <a:buNone/>
            </a:pPr>
            <a:endParaRPr lang="en-US" dirty="0" smtClean="0"/>
          </a:p>
          <a:p>
            <a:r>
              <a:rPr lang="en-US" dirty="0">
                <a:solidFill>
                  <a:srgbClr val="00B050"/>
                </a:solidFill>
              </a:rPr>
              <a:t>Signature </a:t>
            </a:r>
            <a:r>
              <a:rPr lang="en-US" dirty="0" smtClean="0">
                <a:solidFill>
                  <a:srgbClr val="00B050"/>
                </a:solidFill>
              </a:rPr>
              <a:t>Similarity </a:t>
            </a:r>
            <a:r>
              <a:rPr lang="en-US" dirty="0" smtClean="0"/>
              <a:t>turned out to be most important measure</a:t>
            </a:r>
            <a:endParaRPr lang="en-US" dirty="0"/>
          </a:p>
        </p:txBody>
      </p:sp>
      <p:sp>
        <p:nvSpPr>
          <p:cNvPr id="5" name="Footer Placeholder 4"/>
          <p:cNvSpPr>
            <a:spLocks noGrp="1"/>
          </p:cNvSpPr>
          <p:nvPr>
            <p:ph type="ftr" sz="quarter" idx="3"/>
          </p:nvPr>
        </p:nvSpPr>
        <p:spPr/>
        <p:txBody>
          <a:bodyPr/>
          <a:lstStyle/>
          <a:p>
            <a:r>
              <a:rPr lang="en-US" smtClean="0"/>
              <a:t>gmanish@microsoft.com, jing@buffalo.edu, charu@us.ibm.com, hanj@cs.uiuc.edu</a:t>
            </a:r>
            <a:endParaRPr lang="en-US"/>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581400"/>
            <a:ext cx="8382000" cy="1548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75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 Forensics: Introduction</a:t>
            </a:r>
            <a:endParaRPr lang="en-US" dirty="0"/>
          </a:p>
        </p:txBody>
      </p:sp>
      <p:sp>
        <p:nvSpPr>
          <p:cNvPr id="3" name="Slide Number Placeholder 2"/>
          <p:cNvSpPr>
            <a:spLocks noGrp="1"/>
          </p:cNvSpPr>
          <p:nvPr>
            <p:ph type="sldNum" sz="quarter" idx="12"/>
          </p:nvPr>
        </p:nvSpPr>
        <p:spPr/>
        <p:txBody>
          <a:bodyPr/>
          <a:lstStyle/>
          <a:p>
            <a:fld id="{8D4A95AB-7B14-4CE2-8EF6-8DDF97F0F3DA}" type="slidenum">
              <a:rPr lang="en-US" smtClean="0"/>
              <a:pPr/>
              <a:t>82</a:t>
            </a:fld>
            <a:endParaRPr lang="en-US"/>
          </a:p>
        </p:txBody>
      </p:sp>
      <p:sp>
        <p:nvSpPr>
          <p:cNvPr id="7" name="Content Placeholder 6"/>
          <p:cNvSpPr>
            <a:spLocks noGrp="1"/>
          </p:cNvSpPr>
          <p:nvPr>
            <p:ph idx="13"/>
          </p:nvPr>
        </p:nvSpPr>
        <p:spPr>
          <a:xfrm>
            <a:off x="457200" y="3747546"/>
            <a:ext cx="8229600" cy="2378617"/>
          </a:xfrm>
        </p:spPr>
        <p:txBody>
          <a:bodyPr>
            <a:normAutofit fontScale="47500" lnSpcReduction="20000"/>
          </a:bodyPr>
          <a:lstStyle/>
          <a:p>
            <a:r>
              <a:rPr lang="en-US" dirty="0" smtClean="0"/>
              <a:t>Study </a:t>
            </a:r>
            <a:r>
              <a:rPr lang="en-US" dirty="0"/>
              <a:t>on </a:t>
            </a:r>
            <a:r>
              <a:rPr lang="en-US" dirty="0">
                <a:solidFill>
                  <a:srgbClr val="00B050"/>
                </a:solidFill>
              </a:rPr>
              <a:t>summary graphs </a:t>
            </a:r>
            <a:r>
              <a:rPr lang="en-US" dirty="0"/>
              <a:t>created using some "</a:t>
            </a:r>
            <a:r>
              <a:rPr lang="en-US" dirty="0">
                <a:solidFill>
                  <a:schemeClr val="accent6">
                    <a:lumMod val="75000"/>
                  </a:schemeClr>
                </a:solidFill>
              </a:rPr>
              <a:t>aggregation</a:t>
            </a:r>
            <a:r>
              <a:rPr lang="en-US" dirty="0"/>
              <a:t>" (binary/sum/max) over edge weights of different snapshots in that time </a:t>
            </a:r>
            <a:r>
              <a:rPr lang="en-US" dirty="0" smtClean="0"/>
              <a:t>interval</a:t>
            </a:r>
          </a:p>
          <a:p>
            <a:r>
              <a:rPr lang="en-US" dirty="0"/>
              <a:t>Given a </a:t>
            </a:r>
            <a:r>
              <a:rPr lang="en-US" dirty="0">
                <a:solidFill>
                  <a:srgbClr val="FF0000"/>
                </a:solidFill>
              </a:rPr>
              <a:t>volatile graph </a:t>
            </a:r>
            <a:r>
              <a:rPr lang="en-US" dirty="0"/>
              <a:t>it can detect interesting events at multiple levels (both temporally and topologically</a:t>
            </a:r>
            <a:r>
              <a:rPr lang="en-US" dirty="0" smtClean="0"/>
              <a:t>)</a:t>
            </a:r>
          </a:p>
          <a:p>
            <a:r>
              <a:rPr lang="en-US" dirty="0"/>
              <a:t>At the </a:t>
            </a:r>
            <a:r>
              <a:rPr lang="en-US" dirty="0">
                <a:solidFill>
                  <a:srgbClr val="00B0F0"/>
                </a:solidFill>
              </a:rPr>
              <a:t>global level</a:t>
            </a:r>
            <a:r>
              <a:rPr lang="en-US" dirty="0"/>
              <a:t>, METRICFORENSICS computes and monitors a suite of graph metrics (e.g., the number of active nodes and links, the </a:t>
            </a:r>
            <a:r>
              <a:rPr lang="en-US" dirty="0">
                <a:solidFill>
                  <a:srgbClr val="00B050"/>
                </a:solidFill>
              </a:rPr>
              <a:t>first few eigenvalues, their wavelet transforms,</a:t>
            </a:r>
            <a:r>
              <a:rPr lang="en-US" dirty="0"/>
              <a:t> </a:t>
            </a:r>
            <a:r>
              <a:rPr lang="en-US" dirty="0" err="1"/>
              <a:t>etc</a:t>
            </a:r>
            <a:r>
              <a:rPr lang="en-US" dirty="0"/>
              <a:t>) at regular intervals. </a:t>
            </a:r>
          </a:p>
          <a:p>
            <a:r>
              <a:rPr lang="en-US" dirty="0"/>
              <a:t>Only when a deviation from usual behavior is flagged, METRICFORENSICS follows through with a </a:t>
            </a:r>
            <a:r>
              <a:rPr lang="en-US" dirty="0">
                <a:solidFill>
                  <a:srgbClr val="00B0F0"/>
                </a:solidFill>
              </a:rPr>
              <a:t>“drill down” approach</a:t>
            </a:r>
            <a:r>
              <a:rPr lang="en-US" dirty="0"/>
              <a:t>, where the offending graph is studied at finer temporal and topological </a:t>
            </a:r>
            <a:r>
              <a:rPr lang="en-US" dirty="0" smtClean="0"/>
              <a:t>resolutions</a:t>
            </a:r>
          </a:p>
        </p:txBody>
      </p:sp>
      <p:sp>
        <p:nvSpPr>
          <p:cNvPr id="5" name="Footer Placeholder 4"/>
          <p:cNvSpPr>
            <a:spLocks noGrp="1"/>
          </p:cNvSpPr>
          <p:nvPr>
            <p:ph type="ftr" sz="quarter" idx="3"/>
          </p:nvPr>
        </p:nvSpPr>
        <p:spPr/>
        <p:txBody>
          <a:bodyPr/>
          <a:lstStyle/>
          <a:p>
            <a:r>
              <a:rPr lang="en-US" smtClean="0"/>
              <a:t>gmanish@microsoft.com, jing@buffalo.edu, charu@us.ibm.com, hanj@cs.uiuc.edu</a:t>
            </a:r>
            <a:endParaRPr lang="en-US" dirty="0"/>
          </a:p>
        </p:txBody>
      </p:sp>
      <p:sp>
        <p:nvSpPr>
          <p:cNvPr id="6" name="TextBox 5"/>
          <p:cNvSpPr txBox="1"/>
          <p:nvPr/>
        </p:nvSpPr>
        <p:spPr>
          <a:xfrm>
            <a:off x="6668528" y="76200"/>
            <a:ext cx="2481705" cy="369332"/>
          </a:xfrm>
          <a:prstGeom prst="rect">
            <a:avLst/>
          </a:prstGeom>
          <a:noFill/>
        </p:spPr>
        <p:txBody>
          <a:bodyPr wrap="none" rtlCol="0">
            <a:spAutoFit/>
          </a:bodyPr>
          <a:lstStyle/>
          <a:p>
            <a:r>
              <a:rPr lang="en-US" dirty="0" smtClean="0">
                <a:solidFill>
                  <a:schemeClr val="accent6">
                    <a:lumMod val="75000"/>
                  </a:schemeClr>
                </a:solidFill>
              </a:rPr>
              <a:t>Henderson et al, KDD’10</a:t>
            </a:r>
            <a:endParaRPr lang="en-US" dirty="0">
              <a:solidFill>
                <a:schemeClr val="accent6">
                  <a:lumMod val="75000"/>
                </a:schemeClr>
              </a:solidFill>
            </a:endParaRPr>
          </a:p>
        </p:txBody>
      </p:sp>
      <p:pic>
        <p:nvPicPr>
          <p:cNvPr id="8" name="Picture 7"/>
          <p:cNvPicPr>
            <a:picLocks noChangeAspect="1"/>
          </p:cNvPicPr>
          <p:nvPr/>
        </p:nvPicPr>
        <p:blipFill>
          <a:blip r:embed="rId2"/>
          <a:stretch>
            <a:fillRect/>
          </a:stretch>
        </p:blipFill>
        <p:spPr>
          <a:xfrm>
            <a:off x="457200" y="1143000"/>
            <a:ext cx="8229600" cy="2604546"/>
          </a:xfrm>
          <a:prstGeom prst="rect">
            <a:avLst/>
          </a:prstGeom>
        </p:spPr>
      </p:pic>
    </p:spTree>
    <p:extLst>
      <p:ext uri="{BB962C8B-B14F-4D97-AF65-F5344CB8AC3E}">
        <p14:creationId xmlns:p14="http://schemas.microsoft.com/office/powerpoint/2010/main" val="217696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 Forensics: Outlier Types</a:t>
            </a:r>
            <a:endParaRPr lang="en-US" dirty="0"/>
          </a:p>
        </p:txBody>
      </p:sp>
      <p:sp>
        <p:nvSpPr>
          <p:cNvPr id="3" name="Slide Number Placeholder 2"/>
          <p:cNvSpPr>
            <a:spLocks noGrp="1"/>
          </p:cNvSpPr>
          <p:nvPr>
            <p:ph type="sldNum" sz="quarter" idx="12"/>
          </p:nvPr>
        </p:nvSpPr>
        <p:spPr/>
        <p:txBody>
          <a:bodyPr/>
          <a:lstStyle/>
          <a:p>
            <a:fld id="{8D4A95AB-7B14-4CE2-8EF6-8DDF97F0F3DA}" type="slidenum">
              <a:rPr lang="en-US" smtClean="0"/>
              <a:pPr/>
              <a:t>83</a:t>
            </a:fld>
            <a:endParaRPr lang="en-US"/>
          </a:p>
        </p:txBody>
      </p:sp>
      <p:sp>
        <p:nvSpPr>
          <p:cNvPr id="6" name="Content Placeholder 5"/>
          <p:cNvSpPr>
            <a:spLocks noGrp="1"/>
          </p:cNvSpPr>
          <p:nvPr>
            <p:ph idx="13"/>
          </p:nvPr>
        </p:nvSpPr>
        <p:spPr/>
        <p:txBody>
          <a:bodyPr>
            <a:normAutofit fontScale="92500"/>
          </a:bodyPr>
          <a:lstStyle/>
          <a:p>
            <a:r>
              <a:rPr lang="en-US" dirty="0" smtClean="0"/>
              <a:t>“</a:t>
            </a:r>
            <a:r>
              <a:rPr lang="en-US" dirty="0" smtClean="0">
                <a:solidFill>
                  <a:srgbClr val="FF0000"/>
                </a:solidFill>
              </a:rPr>
              <a:t>Elbows</a:t>
            </a:r>
            <a:r>
              <a:rPr lang="en-US" dirty="0" smtClean="0"/>
              <a:t>” </a:t>
            </a:r>
            <a:r>
              <a:rPr lang="en-US" dirty="0"/>
              <a:t>(where the observed behavior changes while another phenomenon remains stable</a:t>
            </a:r>
            <a:r>
              <a:rPr lang="en-US" dirty="0" smtClean="0"/>
              <a:t>)</a:t>
            </a:r>
            <a:endParaRPr lang="en-US" dirty="0"/>
          </a:p>
          <a:p>
            <a:r>
              <a:rPr lang="en-US" dirty="0">
                <a:solidFill>
                  <a:srgbClr val="FF0000"/>
                </a:solidFill>
              </a:rPr>
              <a:t>B</a:t>
            </a:r>
            <a:r>
              <a:rPr lang="en-US" dirty="0" smtClean="0">
                <a:solidFill>
                  <a:srgbClr val="FF0000"/>
                </a:solidFill>
              </a:rPr>
              <a:t>roken </a:t>
            </a:r>
            <a:r>
              <a:rPr lang="en-US" dirty="0">
                <a:solidFill>
                  <a:srgbClr val="FF0000"/>
                </a:solidFill>
              </a:rPr>
              <a:t>correlations </a:t>
            </a:r>
            <a:r>
              <a:rPr lang="en-US" dirty="0"/>
              <a:t>(where previously strong correlations disappear</a:t>
            </a:r>
            <a:r>
              <a:rPr lang="en-US" dirty="0" smtClean="0"/>
              <a:t>)</a:t>
            </a:r>
            <a:endParaRPr lang="en-US" dirty="0"/>
          </a:p>
          <a:p>
            <a:r>
              <a:rPr lang="en-US" dirty="0">
                <a:solidFill>
                  <a:srgbClr val="FF0000"/>
                </a:solidFill>
              </a:rPr>
              <a:t>P</a:t>
            </a:r>
            <a:r>
              <a:rPr lang="en-US" dirty="0" smtClean="0">
                <a:solidFill>
                  <a:srgbClr val="FF0000"/>
                </a:solidFill>
              </a:rPr>
              <a:t>rolonged </a:t>
            </a:r>
            <a:r>
              <a:rPr lang="en-US" dirty="0">
                <a:solidFill>
                  <a:srgbClr val="FF0000"/>
                </a:solidFill>
              </a:rPr>
              <a:t>spikes </a:t>
            </a:r>
            <a:r>
              <a:rPr lang="en-US" dirty="0"/>
              <a:t>(where there is low volume but prolonged activity-level</a:t>
            </a:r>
            <a:r>
              <a:rPr lang="en-US" dirty="0" smtClean="0"/>
              <a:t>) </a:t>
            </a:r>
            <a:endParaRPr lang="en-US" dirty="0"/>
          </a:p>
          <a:p>
            <a:r>
              <a:rPr lang="en-US" dirty="0" smtClean="0">
                <a:solidFill>
                  <a:srgbClr val="FF0000"/>
                </a:solidFill>
              </a:rPr>
              <a:t>“Lightweight</a:t>
            </a:r>
            <a:r>
              <a:rPr lang="en-US" dirty="0">
                <a:solidFill>
                  <a:srgbClr val="FF0000"/>
                </a:solidFill>
              </a:rPr>
              <a:t>" stars </a:t>
            </a:r>
            <a:r>
              <a:rPr lang="en-US" dirty="0"/>
              <a:t>(i.e., vertices that form very big star-like structures but have lower than expected total incident edge-weights</a:t>
            </a:r>
            <a:r>
              <a:rPr lang="en-US" dirty="0" smtClean="0"/>
              <a:t>)</a:t>
            </a:r>
            <a:endParaRPr lang="en-US" dirty="0"/>
          </a:p>
        </p:txBody>
      </p:sp>
      <p:sp>
        <p:nvSpPr>
          <p:cNvPr id="5" name="Footer Placeholder 4"/>
          <p:cNvSpPr>
            <a:spLocks noGrp="1"/>
          </p:cNvSpPr>
          <p:nvPr>
            <p:ph type="ftr" sz="quarter" idx="3"/>
          </p:nvPr>
        </p:nvSpPr>
        <p:spPr/>
        <p:txBody>
          <a:bodyPr/>
          <a:lstStyle/>
          <a:p>
            <a:r>
              <a:rPr lang="en-US" smtClean="0"/>
              <a:t>gmanish@microsoft.com, jing@buffalo.edu, charu@us.ibm.com, hanj@cs.uiuc.edu</a:t>
            </a:r>
            <a:endParaRPr lang="en-US" dirty="0"/>
          </a:p>
        </p:txBody>
      </p:sp>
    </p:spTree>
    <p:extLst>
      <p:ext uri="{BB962C8B-B14F-4D97-AF65-F5344CB8AC3E}">
        <p14:creationId xmlns:p14="http://schemas.microsoft.com/office/powerpoint/2010/main" val="176698280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 Forensics: Metrics</a:t>
            </a:r>
            <a:endParaRPr lang="en-US" dirty="0"/>
          </a:p>
        </p:txBody>
      </p:sp>
      <p:sp>
        <p:nvSpPr>
          <p:cNvPr id="3" name="Slide Number Placeholder 2"/>
          <p:cNvSpPr>
            <a:spLocks noGrp="1"/>
          </p:cNvSpPr>
          <p:nvPr>
            <p:ph type="sldNum" sz="quarter" idx="12"/>
          </p:nvPr>
        </p:nvSpPr>
        <p:spPr/>
        <p:txBody>
          <a:bodyPr/>
          <a:lstStyle/>
          <a:p>
            <a:fld id="{8D4A95AB-7B14-4CE2-8EF6-8DDF97F0F3DA}" type="slidenum">
              <a:rPr lang="en-US" smtClean="0"/>
              <a:pPr/>
              <a:t>84</a:t>
            </a:fld>
            <a:endParaRPr lang="en-US"/>
          </a:p>
        </p:txBody>
      </p:sp>
      <mc:AlternateContent xmlns:mc="http://schemas.openxmlformats.org/markup-compatibility/2006">
        <mc:Choice xmlns:a14="http://schemas.microsoft.com/office/drawing/2010/main" Requires="a14">
          <p:sp>
            <p:nvSpPr>
              <p:cNvPr id="6" name="Content Placeholder 5"/>
              <p:cNvSpPr>
                <a:spLocks noGrp="1"/>
              </p:cNvSpPr>
              <p:nvPr>
                <p:ph idx="13"/>
              </p:nvPr>
            </p:nvSpPr>
            <p:spPr>
              <a:xfrm>
                <a:off x="457200" y="1371600"/>
                <a:ext cx="4343400" cy="4754563"/>
              </a:xfrm>
            </p:spPr>
            <p:txBody>
              <a:bodyPr>
                <a:normAutofit fontScale="70000" lnSpcReduction="20000"/>
              </a:bodyPr>
              <a:lstStyle/>
              <a:p>
                <a:r>
                  <a:rPr lang="en-US" dirty="0" smtClean="0"/>
                  <a:t>Metrics at three levels</a:t>
                </a:r>
              </a:p>
              <a:p>
                <a:pPr lvl="1"/>
                <a:r>
                  <a:rPr lang="en-US" dirty="0" smtClean="0">
                    <a:solidFill>
                      <a:srgbClr val="FF0000"/>
                    </a:solidFill>
                  </a:rPr>
                  <a:t>Global</a:t>
                </a:r>
                <a:endParaRPr lang="en-US" dirty="0">
                  <a:solidFill>
                    <a:srgbClr val="FF0000"/>
                  </a:solidFill>
                </a:endParaRPr>
              </a:p>
              <a:p>
                <a:pPr lvl="2"/>
                <a:r>
                  <a:rPr lang="en-US" dirty="0" smtClean="0">
                    <a:solidFill>
                      <a:srgbClr val="00B050"/>
                    </a:solidFill>
                  </a:rPr>
                  <a:t>Basic </a:t>
                </a:r>
                <a:r>
                  <a:rPr lang="en-US" dirty="0">
                    <a:solidFill>
                      <a:srgbClr val="00B050"/>
                    </a:solidFill>
                  </a:rPr>
                  <a:t>metrics</a:t>
                </a:r>
              </a:p>
              <a:p>
                <a:pPr lvl="3"/>
                <a:r>
                  <a:rPr lang="en-US" dirty="0" smtClean="0"/>
                  <a:t>Number </a:t>
                </a:r>
                <a:r>
                  <a:rPr lang="en-US" dirty="0"/>
                  <a:t>of active vertices</a:t>
                </a:r>
              </a:p>
              <a:p>
                <a:pPr lvl="3"/>
                <a:r>
                  <a:rPr lang="en-US" dirty="0" smtClean="0"/>
                  <a:t>Number </a:t>
                </a:r>
                <a:r>
                  <a:rPr lang="en-US" dirty="0"/>
                  <a:t>of active edges</a:t>
                </a:r>
              </a:p>
              <a:p>
                <a:pPr lvl="3"/>
                <a:r>
                  <a:rPr lang="en-US" dirty="0" smtClean="0"/>
                  <a:t>Average </a:t>
                </a:r>
                <a:r>
                  <a:rPr lang="en-US" dirty="0"/>
                  <a:t>vertex degree</a:t>
                </a:r>
              </a:p>
              <a:p>
                <a:pPr lvl="3"/>
                <a:r>
                  <a:rPr lang="en-US" dirty="0" smtClean="0"/>
                  <a:t>Average </a:t>
                </a:r>
                <a:r>
                  <a:rPr lang="en-US" dirty="0"/>
                  <a:t>edge weight</a:t>
                </a:r>
              </a:p>
              <a:p>
                <a:pPr lvl="3"/>
                <a:r>
                  <a:rPr lang="en-US" dirty="0" smtClean="0"/>
                  <a:t>Maximum </a:t>
                </a:r>
                <a:r>
                  <a:rPr lang="en-US" dirty="0"/>
                  <a:t>vertex degree</a:t>
                </a:r>
              </a:p>
              <a:p>
                <a:pPr lvl="2"/>
                <a:r>
                  <a:rPr lang="en-US" dirty="0" smtClean="0">
                    <a:solidFill>
                      <a:srgbClr val="00B050"/>
                    </a:solidFill>
                  </a:rPr>
                  <a:t>Connectivity </a:t>
                </a:r>
                <a:r>
                  <a:rPr lang="en-US" dirty="0">
                    <a:solidFill>
                      <a:srgbClr val="00B050"/>
                    </a:solidFill>
                  </a:rPr>
                  <a:t>Metrics</a:t>
                </a:r>
              </a:p>
              <a:p>
                <a:pPr lvl="3"/>
                <a:r>
                  <a:rPr lang="en-US" dirty="0" smtClean="0"/>
                  <a:t>Number </a:t>
                </a:r>
                <a:r>
                  <a:rPr lang="en-US" dirty="0"/>
                  <a:t>of connected components</a:t>
                </a:r>
              </a:p>
              <a:p>
                <a:pPr lvl="3"/>
                <a:r>
                  <a:rPr lang="en-US" dirty="0" smtClean="0"/>
                  <a:t>Fraction </a:t>
                </a:r>
                <a:r>
                  <a:rPr lang="en-US" dirty="0"/>
                  <a:t>of vertices in the largest component</a:t>
                </a:r>
              </a:p>
              <a:p>
                <a:pPr lvl="3"/>
                <a:r>
                  <a:rPr lang="en-US" dirty="0" smtClean="0"/>
                  <a:t>Number </a:t>
                </a:r>
                <a:r>
                  <a:rPr lang="en-US" dirty="0"/>
                  <a:t>of articulation points</a:t>
                </a:r>
              </a:p>
              <a:p>
                <a:pPr lvl="3"/>
                <a:r>
                  <a:rPr lang="en-US" dirty="0" smtClean="0"/>
                  <a:t>Minimum </a:t>
                </a:r>
                <a:r>
                  <a:rPr lang="en-US" dirty="0"/>
                  <a:t>spanning tree weight</a:t>
                </a:r>
              </a:p>
              <a:p>
                <a:pPr lvl="2"/>
                <a:r>
                  <a:rPr lang="en-US" dirty="0" smtClean="0">
                    <a:solidFill>
                      <a:srgbClr val="00B050"/>
                    </a:solidFill>
                  </a:rPr>
                  <a:t>Spectral </a:t>
                </a:r>
                <a:r>
                  <a:rPr lang="en-US" dirty="0">
                    <a:solidFill>
                      <a:srgbClr val="00B050"/>
                    </a:solidFill>
                  </a:rPr>
                  <a:t>Metrics</a:t>
                </a:r>
              </a:p>
              <a:p>
                <a:pPr lvl="3"/>
                <a:r>
                  <a:rPr lang="en-US" dirty="0" smtClean="0"/>
                  <a:t>Top-k eigenvalues </a:t>
                </a:r>
                <a:r>
                  <a:rPr lang="en-US" dirty="0"/>
                  <a:t>of the adjacency matrix</a:t>
                </a:r>
              </a:p>
              <a:p>
                <a:pPr lvl="2"/>
                <a:r>
                  <a:rPr lang="en-US" dirty="0" smtClean="0">
                    <a:solidFill>
                      <a:srgbClr val="00B050"/>
                    </a:solidFill>
                  </a:rPr>
                  <a:t>Stability </a:t>
                </a:r>
                <a:r>
                  <a:rPr lang="en-US" dirty="0">
                    <a:solidFill>
                      <a:srgbClr val="00B050"/>
                    </a:solidFill>
                  </a:rPr>
                  <a:t>Metrics</a:t>
                </a:r>
              </a:p>
              <a:p>
                <a:pPr lvl="3"/>
                <a:r>
                  <a:rPr lang="en-US" dirty="0" err="1" smtClean="0"/>
                  <a:t>Jaccard</a:t>
                </a:r>
                <a:r>
                  <a:rPr lang="en-US" dirty="0" smtClean="0"/>
                  <a:t>(</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𝑉</m:t>
                        </m:r>
                      </m:e>
                      <m:sub>
                        <m:r>
                          <a:rPr lang="en-US" i="1" dirty="0" smtClean="0">
                            <a:latin typeface="Cambria Math" panose="02040503050406030204" pitchFamily="18" charset="0"/>
                          </a:rPr>
                          <m:t>𝑇</m:t>
                        </m:r>
                      </m:sub>
                    </m:sSub>
                    <m:r>
                      <a:rPr lang="en-US" b="0" i="0" dirty="0" smtClean="0">
                        <a:latin typeface="Cambria Math" panose="02040503050406030204" pitchFamily="18" charset="0"/>
                      </a:rPr>
                      <m:t>,</m:t>
                    </m:r>
                  </m:oMath>
                </a14:m>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𝑇</m:t>
                        </m:r>
                        <m:r>
                          <a:rPr lang="en-US" b="0" i="1" smtClean="0">
                            <a:latin typeface="Cambria Math" panose="02040503050406030204" pitchFamily="18" charset="0"/>
                          </a:rPr>
                          <m:t>−1</m:t>
                        </m:r>
                      </m:sub>
                    </m:sSub>
                  </m:oMath>
                </a14:m>
                <a:r>
                  <a:rPr lang="en-US" dirty="0" smtClean="0"/>
                  <a:t>)</a:t>
                </a:r>
                <a:endParaRPr lang="en-US" dirty="0"/>
              </a:p>
              <a:p>
                <a:pPr lvl="3"/>
                <a:r>
                  <a:rPr lang="en-US" dirty="0" err="1" smtClean="0"/>
                  <a:t>Jaccard</a:t>
                </a:r>
                <a:r>
                  <a:rPr lang="en-US" dirty="0" smtClean="0"/>
                  <a:t>(</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𝐸</m:t>
                        </m:r>
                      </m:e>
                      <m:sub>
                        <m:r>
                          <a:rPr lang="en-US" i="1" dirty="0" smtClean="0">
                            <a:latin typeface="Cambria Math" panose="02040503050406030204" pitchFamily="18" charset="0"/>
                          </a:rPr>
                          <m:t>𝑇</m:t>
                        </m:r>
                      </m:sub>
                    </m:sSub>
                    <m:r>
                      <a:rPr lang="en-US" b="0" i="0" dirty="0" smtClean="0">
                        <a:latin typeface="Cambria Math" panose="02040503050406030204" pitchFamily="18" charset="0"/>
                      </a:rPr>
                      <m:t>, </m:t>
                    </m:r>
                    <m:sSub>
                      <m:sSubPr>
                        <m:ctrlPr>
                          <a:rPr lang="en-US" b="0" i="1" dirty="0" smtClean="0">
                            <a:latin typeface="Cambria Math" panose="02040503050406030204" pitchFamily="18" charset="0"/>
                          </a:rPr>
                        </m:ctrlPr>
                      </m:sSubPr>
                      <m:e>
                        <m:r>
                          <m:rPr>
                            <m:sty m:val="p"/>
                          </m:rPr>
                          <a:rPr lang="en-US" b="0" i="0" dirty="0" smtClean="0">
                            <a:latin typeface="Cambria Math" panose="02040503050406030204" pitchFamily="18" charset="0"/>
                          </a:rPr>
                          <m:t>E</m:t>
                        </m:r>
                      </m:e>
                      <m:sub>
                        <m:r>
                          <m:rPr>
                            <m:sty m:val="p"/>
                          </m:rPr>
                          <a:rPr lang="en-US" b="0" i="0" dirty="0" smtClean="0">
                            <a:latin typeface="Cambria Math" panose="02040503050406030204" pitchFamily="18" charset="0"/>
                          </a:rPr>
                          <m:t>T</m:t>
                        </m:r>
                        <m:r>
                          <a:rPr lang="en-US" b="0" i="0" dirty="0" smtClean="0">
                            <a:latin typeface="Cambria Math" panose="02040503050406030204" pitchFamily="18" charset="0"/>
                          </a:rPr>
                          <m:t>−1</m:t>
                        </m:r>
                      </m:sub>
                    </m:sSub>
                  </m:oMath>
                </a14:m>
                <a:r>
                  <a:rPr lang="en-US" dirty="0" smtClean="0"/>
                  <a:t>)</a:t>
                </a:r>
                <a:endParaRPr lang="en-US" dirty="0"/>
              </a:p>
              <a:p>
                <a:endParaRPr lang="en-US" dirty="0"/>
              </a:p>
            </p:txBody>
          </p:sp>
        </mc:Choice>
        <mc:Fallback>
          <p:sp>
            <p:nvSpPr>
              <p:cNvPr id="6" name="Content Placeholder 5"/>
              <p:cNvSpPr>
                <a:spLocks noGrp="1" noRot="1" noChangeAspect="1" noMove="1" noResize="1" noEditPoints="1" noAdjustHandles="1" noChangeArrowheads="1" noChangeShapeType="1" noTextEdit="1"/>
              </p:cNvSpPr>
              <p:nvPr>
                <p:ph idx="13"/>
              </p:nvPr>
            </p:nvSpPr>
            <p:spPr>
              <a:xfrm>
                <a:off x="457200" y="1371600"/>
                <a:ext cx="4343400" cy="4754563"/>
              </a:xfrm>
              <a:blipFill rotWithShape="0">
                <a:blip r:embed="rId2"/>
                <a:stretch>
                  <a:fillRect l="-1543" t="-2179" r="-281"/>
                </a:stretch>
              </a:blipFill>
            </p:spPr>
            <p:txBody>
              <a:bodyPr/>
              <a:lstStyle/>
              <a:p>
                <a:r>
                  <a:rPr lang="en-US">
                    <a:noFill/>
                  </a:rPr>
                  <a:t> </a:t>
                </a:r>
              </a:p>
            </p:txBody>
          </p:sp>
        </mc:Fallback>
      </mc:AlternateContent>
      <p:sp>
        <p:nvSpPr>
          <p:cNvPr id="5" name="Footer Placeholder 4"/>
          <p:cNvSpPr>
            <a:spLocks noGrp="1"/>
          </p:cNvSpPr>
          <p:nvPr>
            <p:ph type="ftr" sz="quarter" idx="3"/>
          </p:nvPr>
        </p:nvSpPr>
        <p:spPr/>
        <p:txBody>
          <a:bodyPr/>
          <a:lstStyle/>
          <a:p>
            <a:r>
              <a:rPr lang="en-US" smtClean="0"/>
              <a:t>gmanish@microsoft.com, jing@buffalo.edu, charu@us.ibm.com, hanj@cs.uiuc.edu</a:t>
            </a:r>
            <a:endParaRPr lang="en-US" dirty="0"/>
          </a:p>
        </p:txBody>
      </p:sp>
      <p:sp>
        <p:nvSpPr>
          <p:cNvPr id="7" name="Content Placeholder 5"/>
          <p:cNvSpPr txBox="1">
            <a:spLocks/>
          </p:cNvSpPr>
          <p:nvPr/>
        </p:nvSpPr>
        <p:spPr>
          <a:xfrm>
            <a:off x="4572000" y="1371600"/>
            <a:ext cx="4495800" cy="4754563"/>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pPr lvl="1"/>
            <a:r>
              <a:rPr lang="en-US" dirty="0" smtClean="0">
                <a:solidFill>
                  <a:srgbClr val="FF0000"/>
                </a:solidFill>
              </a:rPr>
              <a:t>Community</a:t>
            </a:r>
          </a:p>
          <a:p>
            <a:pPr lvl="2"/>
            <a:r>
              <a:rPr lang="en-US" dirty="0" smtClean="0">
                <a:solidFill>
                  <a:srgbClr val="00B050"/>
                </a:solidFill>
              </a:rPr>
              <a:t>Static</a:t>
            </a:r>
            <a:endParaRPr lang="en-US" dirty="0">
              <a:solidFill>
                <a:srgbClr val="00B050"/>
              </a:solidFill>
            </a:endParaRPr>
          </a:p>
          <a:p>
            <a:pPr lvl="3"/>
            <a:r>
              <a:rPr lang="en-US" dirty="0"/>
              <a:t>F</a:t>
            </a:r>
            <a:r>
              <a:rPr lang="en-US" dirty="0" smtClean="0"/>
              <a:t>raction </a:t>
            </a:r>
            <a:r>
              <a:rPr lang="en-US" dirty="0"/>
              <a:t>of vertices in the largest community</a:t>
            </a:r>
          </a:p>
          <a:p>
            <a:pPr lvl="3"/>
            <a:r>
              <a:rPr lang="en-US" dirty="0"/>
              <a:t>N</a:t>
            </a:r>
            <a:r>
              <a:rPr lang="en-US" dirty="0" smtClean="0"/>
              <a:t>umber </a:t>
            </a:r>
            <a:r>
              <a:rPr lang="en-US" dirty="0"/>
              <a:t>of communities</a:t>
            </a:r>
          </a:p>
          <a:p>
            <a:pPr lvl="2"/>
            <a:r>
              <a:rPr lang="en-US" dirty="0" smtClean="0">
                <a:solidFill>
                  <a:srgbClr val="00B050"/>
                </a:solidFill>
              </a:rPr>
              <a:t>Dynamic</a:t>
            </a:r>
            <a:endParaRPr lang="en-US" dirty="0">
              <a:solidFill>
                <a:srgbClr val="00B050"/>
              </a:solidFill>
            </a:endParaRPr>
          </a:p>
          <a:p>
            <a:pPr lvl="3"/>
            <a:r>
              <a:rPr lang="en-US" dirty="0" smtClean="0"/>
              <a:t>Variation </a:t>
            </a:r>
            <a:r>
              <a:rPr lang="en-US" dirty="0"/>
              <a:t>of information between </a:t>
            </a:r>
            <a:r>
              <a:rPr lang="en-US" dirty="0" smtClean="0"/>
              <a:t>successive </a:t>
            </a:r>
            <a:r>
              <a:rPr lang="en-US" dirty="0"/>
              <a:t>community assignments.</a:t>
            </a:r>
          </a:p>
          <a:p>
            <a:pPr lvl="3"/>
            <a:r>
              <a:rPr lang="en-US" dirty="0" smtClean="0"/>
              <a:t>Cross Associations</a:t>
            </a:r>
            <a:endParaRPr lang="en-US" dirty="0"/>
          </a:p>
          <a:p>
            <a:pPr lvl="1"/>
            <a:r>
              <a:rPr lang="en-US" dirty="0" smtClean="0">
                <a:solidFill>
                  <a:srgbClr val="FF0000"/>
                </a:solidFill>
              </a:rPr>
              <a:t>Local</a:t>
            </a:r>
          </a:p>
          <a:p>
            <a:pPr lvl="2"/>
            <a:r>
              <a:rPr lang="en-US" dirty="0" smtClean="0"/>
              <a:t>Centrality metrics</a:t>
            </a:r>
          </a:p>
          <a:p>
            <a:pPr lvl="2"/>
            <a:r>
              <a:rPr lang="en-US" dirty="0" err="1" smtClean="0"/>
              <a:t>OddBall</a:t>
            </a:r>
            <a:endParaRPr lang="en-US" dirty="0"/>
          </a:p>
          <a:p>
            <a:pPr lvl="2"/>
            <a:r>
              <a:rPr lang="en-US" dirty="0" smtClean="0"/>
              <a:t>Impact </a:t>
            </a:r>
            <a:r>
              <a:rPr lang="en-US" dirty="0"/>
              <a:t>metrics (e.g., leaving a single vertex out of the graph and recalculating other metrics to determine the impact of the vertex</a:t>
            </a:r>
          </a:p>
          <a:p>
            <a:pPr lvl="2"/>
            <a:endParaRPr lang="en-US" dirty="0" smtClean="0"/>
          </a:p>
          <a:p>
            <a:pPr lvl="2"/>
            <a:endParaRPr lang="en-US" dirty="0"/>
          </a:p>
          <a:p>
            <a:pPr lvl="2"/>
            <a:endParaRPr lang="en-US" dirty="0" smtClean="0"/>
          </a:p>
          <a:p>
            <a:pPr lvl="2"/>
            <a:endParaRPr lang="en-US" dirty="0"/>
          </a:p>
          <a:p>
            <a:pPr lvl="2"/>
            <a:endParaRPr lang="en-US" dirty="0" smtClean="0"/>
          </a:p>
          <a:p>
            <a:pPr lvl="2"/>
            <a:endParaRPr lang="en-US" dirty="0" smtClean="0"/>
          </a:p>
        </p:txBody>
      </p:sp>
    </p:spTree>
    <p:extLst>
      <p:ext uri="{BB962C8B-B14F-4D97-AF65-F5344CB8AC3E}">
        <p14:creationId xmlns:p14="http://schemas.microsoft.com/office/powerpoint/2010/main" val="325724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13" end="1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14" end="1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
                                            <p:txEl>
                                              <p:pRg st="16" end="1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
                                            <p:txEl>
                                              <p:pRg st="17" end="1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
                                            <p:txEl>
                                              <p:pRg st="3" end="3"/>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
                                            <p:txEl>
                                              <p:pRg st="4" end="4"/>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
                                            <p:txEl>
                                              <p:pRg st="5" end="5"/>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
                                            <p:txEl>
                                              <p:pRg st="6" end="6"/>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7">
                                            <p:txEl>
                                              <p:pRg st="9" end="9"/>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7">
                                            <p:txEl>
                                              <p:pRg st="10" end="10"/>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Metric </a:t>
            </a:r>
            <a:r>
              <a:rPr lang="en-US" dirty="0"/>
              <a:t>Forensics: Collection of Analysis </a:t>
            </a:r>
            <a:r>
              <a:rPr lang="en-US" dirty="0" smtClean="0"/>
              <a:t>Techniques</a:t>
            </a:r>
            <a:endParaRPr lang="en-US" dirty="0"/>
          </a:p>
        </p:txBody>
      </p:sp>
      <p:sp>
        <p:nvSpPr>
          <p:cNvPr id="3" name="Slide Number Placeholder 2"/>
          <p:cNvSpPr>
            <a:spLocks noGrp="1"/>
          </p:cNvSpPr>
          <p:nvPr>
            <p:ph type="sldNum" sz="quarter" idx="12"/>
          </p:nvPr>
        </p:nvSpPr>
        <p:spPr/>
        <p:txBody>
          <a:bodyPr/>
          <a:lstStyle/>
          <a:p>
            <a:fld id="{8D4A95AB-7B14-4CE2-8EF6-8DDF97F0F3DA}" type="slidenum">
              <a:rPr lang="en-US" smtClean="0"/>
              <a:pPr/>
              <a:t>85</a:t>
            </a:fld>
            <a:endParaRPr lang="en-US"/>
          </a:p>
        </p:txBody>
      </p:sp>
      <p:sp>
        <p:nvSpPr>
          <p:cNvPr id="6" name="Content Placeholder 5"/>
          <p:cNvSpPr>
            <a:spLocks noGrp="1"/>
          </p:cNvSpPr>
          <p:nvPr>
            <p:ph idx="13"/>
          </p:nvPr>
        </p:nvSpPr>
        <p:spPr>
          <a:xfrm>
            <a:off x="457200" y="1263650"/>
            <a:ext cx="8229600" cy="4984750"/>
          </a:xfrm>
        </p:spPr>
        <p:txBody>
          <a:bodyPr>
            <a:normAutofit fontScale="62500" lnSpcReduction="20000"/>
          </a:bodyPr>
          <a:lstStyle/>
          <a:p>
            <a:r>
              <a:rPr lang="en-US" dirty="0" smtClean="0">
                <a:solidFill>
                  <a:srgbClr val="FF0000"/>
                </a:solidFill>
              </a:rPr>
              <a:t>Single </a:t>
            </a:r>
            <a:r>
              <a:rPr lang="en-US" dirty="0">
                <a:solidFill>
                  <a:srgbClr val="FF0000"/>
                </a:solidFill>
              </a:rPr>
              <a:t>metric analysis</a:t>
            </a:r>
          </a:p>
          <a:p>
            <a:pPr lvl="1"/>
            <a:r>
              <a:rPr lang="en-US" dirty="0">
                <a:solidFill>
                  <a:srgbClr val="00B0F0"/>
                </a:solidFill>
              </a:rPr>
              <a:t>Autoregressive Moving Average (ARMA) Model </a:t>
            </a:r>
            <a:r>
              <a:rPr lang="en-US" dirty="0"/>
              <a:t>to identify metric values that are abnormally large or small given recent values. </a:t>
            </a:r>
          </a:p>
          <a:p>
            <a:pPr lvl="1"/>
            <a:r>
              <a:rPr lang="en-US" dirty="0">
                <a:solidFill>
                  <a:srgbClr val="00B0F0"/>
                </a:solidFill>
              </a:rPr>
              <a:t>Fourier analysis </a:t>
            </a:r>
            <a:r>
              <a:rPr lang="en-US" dirty="0"/>
              <a:t>can identify periodic behavior, such as daily trends in graph properties. </a:t>
            </a:r>
          </a:p>
          <a:p>
            <a:pPr lvl="1"/>
            <a:r>
              <a:rPr lang="en-US" dirty="0">
                <a:solidFill>
                  <a:srgbClr val="00B0F0"/>
                </a:solidFill>
              </a:rPr>
              <a:t>Wavelet analysis </a:t>
            </a:r>
            <a:r>
              <a:rPr lang="en-US" dirty="0"/>
              <a:t>to identify patterns and anomalies in metric values. </a:t>
            </a:r>
          </a:p>
          <a:p>
            <a:pPr lvl="1"/>
            <a:r>
              <a:rPr lang="en-US" dirty="0">
                <a:solidFill>
                  <a:srgbClr val="00B0F0"/>
                </a:solidFill>
              </a:rPr>
              <a:t>L</a:t>
            </a:r>
            <a:r>
              <a:rPr lang="en-US" dirty="0" smtClean="0">
                <a:solidFill>
                  <a:srgbClr val="00B0F0"/>
                </a:solidFill>
              </a:rPr>
              <a:t>ag </a:t>
            </a:r>
            <a:r>
              <a:rPr lang="en-US" dirty="0">
                <a:solidFill>
                  <a:srgbClr val="00B0F0"/>
                </a:solidFill>
              </a:rPr>
              <a:t>plots</a:t>
            </a:r>
          </a:p>
          <a:p>
            <a:pPr lvl="1"/>
            <a:r>
              <a:rPr lang="en-US" dirty="0"/>
              <a:t>O</a:t>
            </a:r>
            <a:r>
              <a:rPr lang="en-US" dirty="0" smtClean="0"/>
              <a:t>utlier </a:t>
            </a:r>
            <a:r>
              <a:rPr lang="en-US" dirty="0"/>
              <a:t>detection techniques such as</a:t>
            </a:r>
            <a:r>
              <a:rPr lang="en-US" dirty="0">
                <a:solidFill>
                  <a:srgbClr val="00B0F0"/>
                </a:solidFill>
              </a:rPr>
              <a:t> Local Outlier Factor and fractal dimension </a:t>
            </a:r>
            <a:r>
              <a:rPr lang="en-US" dirty="0" smtClean="0">
                <a:solidFill>
                  <a:srgbClr val="00B0F0"/>
                </a:solidFill>
              </a:rPr>
              <a:t>analysis</a:t>
            </a:r>
            <a:endParaRPr lang="en-US" dirty="0">
              <a:solidFill>
                <a:srgbClr val="00B0F0"/>
              </a:solidFill>
            </a:endParaRPr>
          </a:p>
          <a:p>
            <a:r>
              <a:rPr lang="en-US" dirty="0" smtClean="0">
                <a:solidFill>
                  <a:srgbClr val="FF0000"/>
                </a:solidFill>
              </a:rPr>
              <a:t>Coupled </a:t>
            </a:r>
            <a:r>
              <a:rPr lang="en-US" dirty="0">
                <a:solidFill>
                  <a:srgbClr val="FF0000"/>
                </a:solidFill>
              </a:rPr>
              <a:t>metric analysis</a:t>
            </a:r>
          </a:p>
          <a:p>
            <a:pPr lvl="1"/>
            <a:r>
              <a:rPr lang="en-US" dirty="0">
                <a:solidFill>
                  <a:srgbClr val="00B0F0"/>
                </a:solidFill>
              </a:rPr>
              <a:t>Pearson Correlation analysis</a:t>
            </a:r>
          </a:p>
          <a:p>
            <a:pPr lvl="1"/>
            <a:r>
              <a:rPr lang="en-US" dirty="0" smtClean="0"/>
              <a:t>Outlier </a:t>
            </a:r>
            <a:r>
              <a:rPr lang="en-US" dirty="0"/>
              <a:t>detection or clustering on coupled metric data</a:t>
            </a:r>
          </a:p>
          <a:p>
            <a:r>
              <a:rPr lang="en-US" dirty="0" smtClean="0">
                <a:solidFill>
                  <a:srgbClr val="FF0000"/>
                </a:solidFill>
              </a:rPr>
              <a:t>Non-metric </a:t>
            </a:r>
            <a:r>
              <a:rPr lang="en-US" dirty="0">
                <a:solidFill>
                  <a:srgbClr val="FF0000"/>
                </a:solidFill>
              </a:rPr>
              <a:t>analysis</a:t>
            </a:r>
          </a:p>
          <a:p>
            <a:pPr lvl="1"/>
            <a:r>
              <a:rPr lang="en-US" dirty="0" smtClean="0">
                <a:solidFill>
                  <a:srgbClr val="00B0F0"/>
                </a:solidFill>
              </a:rPr>
              <a:t>Visualization</a:t>
            </a:r>
            <a:r>
              <a:rPr lang="en-US" dirty="0" smtClean="0"/>
              <a:t> </a:t>
            </a:r>
            <a:r>
              <a:rPr lang="en-US" dirty="0"/>
              <a:t>(3D display of summary graphs) tools </a:t>
            </a:r>
          </a:p>
          <a:p>
            <a:pPr lvl="2"/>
            <a:r>
              <a:rPr lang="en-US" dirty="0"/>
              <a:t>T</a:t>
            </a:r>
            <a:r>
              <a:rPr lang="en-US" dirty="0" smtClean="0"/>
              <a:t>he </a:t>
            </a:r>
            <a:r>
              <a:rPr lang="en-US" dirty="0"/>
              <a:t>size of a vertex can show its degree, while the color can depict the </a:t>
            </a:r>
            <a:r>
              <a:rPr lang="en-US" dirty="0" smtClean="0"/>
              <a:t>vertex between-ness centrality</a:t>
            </a:r>
            <a:endParaRPr lang="en-US" dirty="0"/>
          </a:p>
          <a:p>
            <a:pPr lvl="1"/>
            <a:r>
              <a:rPr lang="en-US" dirty="0" smtClean="0">
                <a:solidFill>
                  <a:srgbClr val="00B0F0"/>
                </a:solidFill>
              </a:rPr>
              <a:t>Attribute </a:t>
            </a:r>
            <a:r>
              <a:rPr lang="en-US" dirty="0">
                <a:solidFill>
                  <a:srgbClr val="00B0F0"/>
                </a:solidFill>
              </a:rPr>
              <a:t>data inspection</a:t>
            </a:r>
          </a:p>
          <a:p>
            <a:pPr lvl="2"/>
            <a:r>
              <a:rPr lang="en-US" dirty="0"/>
              <a:t>Vertices and edges in volatile graphs can have attributes.</a:t>
            </a:r>
          </a:p>
          <a:p>
            <a:pPr lvl="2"/>
            <a:r>
              <a:rPr lang="en-US" dirty="0"/>
              <a:t>For example, IP communication traces often have at least partial packet </a:t>
            </a:r>
            <a:r>
              <a:rPr lang="en-US" dirty="0" smtClean="0"/>
              <a:t>contents</a:t>
            </a:r>
            <a:endParaRPr lang="en-US" dirty="0"/>
          </a:p>
        </p:txBody>
      </p:sp>
      <p:sp>
        <p:nvSpPr>
          <p:cNvPr id="5" name="Footer Placeholder 4"/>
          <p:cNvSpPr>
            <a:spLocks noGrp="1"/>
          </p:cNvSpPr>
          <p:nvPr>
            <p:ph type="ftr" sz="quarter" idx="3"/>
          </p:nvPr>
        </p:nvSpPr>
        <p:spPr/>
        <p:txBody>
          <a:bodyPr/>
          <a:lstStyle/>
          <a:p>
            <a:r>
              <a:rPr lang="en-US" smtClean="0"/>
              <a:t>gmanish@microsoft.com, jing@buffalo.edu, charu@us.ibm.com, hanj@cs.uiuc.edu</a:t>
            </a:r>
            <a:endParaRPr lang="en-US" dirty="0"/>
          </a:p>
        </p:txBody>
      </p:sp>
    </p:spTree>
    <p:extLst>
      <p:ext uri="{BB962C8B-B14F-4D97-AF65-F5344CB8AC3E}">
        <p14:creationId xmlns:p14="http://schemas.microsoft.com/office/powerpoint/2010/main" val="360248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Metric </a:t>
            </a:r>
            <a:r>
              <a:rPr lang="en-US" dirty="0" smtClean="0"/>
              <a:t>Forensics: Real Dataset Examples</a:t>
            </a:r>
            <a:endParaRPr lang="en-US" dirty="0"/>
          </a:p>
        </p:txBody>
      </p:sp>
      <p:sp>
        <p:nvSpPr>
          <p:cNvPr id="3" name="Slide Number Placeholder 2"/>
          <p:cNvSpPr>
            <a:spLocks noGrp="1"/>
          </p:cNvSpPr>
          <p:nvPr>
            <p:ph type="sldNum" sz="quarter" idx="12"/>
          </p:nvPr>
        </p:nvSpPr>
        <p:spPr/>
        <p:txBody>
          <a:bodyPr/>
          <a:lstStyle/>
          <a:p>
            <a:fld id="{8D4A95AB-7B14-4CE2-8EF6-8DDF97F0F3DA}" type="slidenum">
              <a:rPr lang="en-US" smtClean="0"/>
              <a:pPr/>
              <a:t>86</a:t>
            </a:fld>
            <a:endParaRPr lang="en-US"/>
          </a:p>
        </p:txBody>
      </p:sp>
      <p:sp>
        <p:nvSpPr>
          <p:cNvPr id="4" name="Content Placeholder 3"/>
          <p:cNvSpPr>
            <a:spLocks noGrp="1"/>
          </p:cNvSpPr>
          <p:nvPr>
            <p:ph idx="13"/>
          </p:nvPr>
        </p:nvSpPr>
        <p:spPr>
          <a:xfrm>
            <a:off x="457200" y="1371601"/>
            <a:ext cx="8229600" cy="1905000"/>
          </a:xfrm>
        </p:spPr>
        <p:txBody>
          <a:bodyPr>
            <a:normAutofit fontScale="85000" lnSpcReduction="20000"/>
          </a:bodyPr>
          <a:lstStyle/>
          <a:p>
            <a:r>
              <a:rPr lang="en-US" dirty="0" smtClean="0"/>
              <a:t>Three </a:t>
            </a:r>
            <a:r>
              <a:rPr lang="en-US" dirty="0"/>
              <a:t>real-world </a:t>
            </a:r>
            <a:r>
              <a:rPr lang="en-US" dirty="0" smtClean="0"/>
              <a:t>graphs</a:t>
            </a:r>
            <a:endParaRPr lang="en-US" dirty="0"/>
          </a:p>
          <a:p>
            <a:pPr lvl="1"/>
            <a:r>
              <a:rPr lang="en-US" dirty="0" smtClean="0"/>
              <a:t>An </a:t>
            </a:r>
            <a:r>
              <a:rPr lang="en-US" dirty="0"/>
              <a:t>enterprise IP trace (LBNL)</a:t>
            </a:r>
          </a:p>
          <a:p>
            <a:pPr lvl="1"/>
            <a:r>
              <a:rPr lang="en-US" dirty="0" smtClean="0"/>
              <a:t>A </a:t>
            </a:r>
            <a:r>
              <a:rPr lang="en-US" dirty="0"/>
              <a:t>trace of legitimate and malicious network traffic from a research institution (ENTP),</a:t>
            </a:r>
          </a:p>
          <a:p>
            <a:pPr lvl="1"/>
            <a:r>
              <a:rPr lang="en-US" dirty="0"/>
              <a:t>MIT Reality Mining proximity sensor data (RMBT)</a:t>
            </a:r>
          </a:p>
          <a:p>
            <a:endParaRPr lang="en-US" dirty="0"/>
          </a:p>
        </p:txBody>
      </p:sp>
      <p:sp>
        <p:nvSpPr>
          <p:cNvPr id="5" name="Footer Placeholder 4"/>
          <p:cNvSpPr>
            <a:spLocks noGrp="1"/>
          </p:cNvSpPr>
          <p:nvPr>
            <p:ph type="ftr" sz="quarter" idx="3"/>
          </p:nvPr>
        </p:nvSpPr>
        <p:spPr/>
        <p:txBody>
          <a:bodyPr/>
          <a:lstStyle/>
          <a:p>
            <a:r>
              <a:rPr lang="en-US" smtClean="0"/>
              <a:t>gmanish@microsoft.com, jing@buffalo.edu, charu@us.ibm.com, hanj@cs.uiuc.edu</a:t>
            </a:r>
            <a:endParaRPr lang="en-US" dirty="0"/>
          </a:p>
        </p:txBody>
      </p:sp>
      <p:pic>
        <p:nvPicPr>
          <p:cNvPr id="6" name="Picture 5"/>
          <p:cNvPicPr>
            <a:picLocks noChangeAspect="1"/>
          </p:cNvPicPr>
          <p:nvPr/>
        </p:nvPicPr>
        <p:blipFill>
          <a:blip r:embed="rId2"/>
          <a:stretch>
            <a:fillRect/>
          </a:stretch>
        </p:blipFill>
        <p:spPr>
          <a:xfrm>
            <a:off x="807720" y="3276600"/>
            <a:ext cx="3352802" cy="2759428"/>
          </a:xfrm>
          <a:prstGeom prst="rect">
            <a:avLst/>
          </a:prstGeom>
        </p:spPr>
      </p:pic>
      <p:sp>
        <p:nvSpPr>
          <p:cNvPr id="7" name="TextBox 6"/>
          <p:cNvSpPr txBox="1"/>
          <p:nvPr/>
        </p:nvSpPr>
        <p:spPr>
          <a:xfrm>
            <a:off x="228600" y="5791200"/>
            <a:ext cx="4495800" cy="738664"/>
          </a:xfrm>
          <a:prstGeom prst="rect">
            <a:avLst/>
          </a:prstGeom>
          <a:noFill/>
        </p:spPr>
        <p:txBody>
          <a:bodyPr wrap="square" rtlCol="0">
            <a:spAutoFit/>
          </a:bodyPr>
          <a:lstStyle/>
          <a:p>
            <a:r>
              <a:rPr lang="en-US" sz="1400" dirty="0" smtClean="0"/>
              <a:t>Variation of top two principal components for </a:t>
            </a:r>
          </a:p>
          <a:p>
            <a:r>
              <a:rPr lang="en-US" sz="1400" dirty="0" smtClean="0"/>
              <a:t>ENTP graph. Colors represent time. 2 regions denote “elbows”</a:t>
            </a:r>
            <a:endParaRPr lang="en-US" sz="1400" dirty="0"/>
          </a:p>
        </p:txBody>
      </p:sp>
      <p:pic>
        <p:nvPicPr>
          <p:cNvPr id="8" name="Picture 7"/>
          <p:cNvPicPr>
            <a:picLocks noChangeAspect="1"/>
          </p:cNvPicPr>
          <p:nvPr/>
        </p:nvPicPr>
        <p:blipFill>
          <a:blip r:embed="rId3"/>
          <a:stretch>
            <a:fillRect/>
          </a:stretch>
        </p:blipFill>
        <p:spPr>
          <a:xfrm>
            <a:off x="4572000" y="3345041"/>
            <a:ext cx="3451984" cy="2285998"/>
          </a:xfrm>
          <a:prstGeom prst="rect">
            <a:avLst/>
          </a:prstGeom>
        </p:spPr>
      </p:pic>
      <p:sp>
        <p:nvSpPr>
          <p:cNvPr id="9" name="Rectangle 8"/>
          <p:cNvSpPr/>
          <p:nvPr/>
        </p:nvSpPr>
        <p:spPr>
          <a:xfrm>
            <a:off x="4511042" y="5662136"/>
            <a:ext cx="4572000" cy="738664"/>
          </a:xfrm>
          <a:prstGeom prst="rect">
            <a:avLst/>
          </a:prstGeom>
        </p:spPr>
        <p:txBody>
          <a:bodyPr>
            <a:spAutoFit/>
          </a:bodyPr>
          <a:lstStyle/>
          <a:p>
            <a:r>
              <a:rPr lang="en-US" sz="1400" dirty="0">
                <a:latin typeface="URWPalladioL-Bold"/>
              </a:rPr>
              <a:t>The top-14 graph metrics correlated </a:t>
            </a:r>
            <a:r>
              <a:rPr lang="en-US" sz="1400" dirty="0" smtClean="0">
                <a:latin typeface="URWPalladioL-Bold"/>
              </a:rPr>
              <a:t>with first principal component</a:t>
            </a:r>
            <a:r>
              <a:rPr lang="en-US" sz="1400" dirty="0" smtClean="0">
                <a:latin typeface="CMR6"/>
              </a:rPr>
              <a:t> </a:t>
            </a:r>
            <a:r>
              <a:rPr lang="en-US" sz="1400" dirty="0">
                <a:latin typeface="URWPalladioL-Bold"/>
              </a:rPr>
              <a:t>in </a:t>
            </a:r>
            <a:r>
              <a:rPr lang="en-US" sz="1400" dirty="0" smtClean="0">
                <a:latin typeface="URWPalladioL-Bold"/>
              </a:rPr>
              <a:t>the ENTP </a:t>
            </a:r>
            <a:r>
              <a:rPr lang="en-US" sz="1400" dirty="0">
                <a:latin typeface="URWPalladioL-Bold"/>
              </a:rPr>
              <a:t>data. The sharp drop in correlation for Region 1 </a:t>
            </a:r>
            <a:r>
              <a:rPr lang="en-US" sz="1400" dirty="0" smtClean="0">
                <a:latin typeface="URWPalladioL-Bold"/>
              </a:rPr>
              <a:t>depicts </a:t>
            </a:r>
            <a:r>
              <a:rPr lang="en-US" sz="1400" dirty="0">
                <a:latin typeface="URWPalladioL-Bold"/>
              </a:rPr>
              <a:t>a broken correlation.</a:t>
            </a:r>
            <a:endParaRPr lang="en-US" sz="1400" dirty="0"/>
          </a:p>
        </p:txBody>
      </p:sp>
    </p:spTree>
    <p:extLst>
      <p:ext uri="{BB962C8B-B14F-4D97-AF65-F5344CB8AC3E}">
        <p14:creationId xmlns:p14="http://schemas.microsoft.com/office/powerpoint/2010/main" val="257804950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Tutorial Outline</a:t>
            </a:r>
            <a:endParaRPr lang="en-US" dirty="0"/>
          </a:p>
        </p:txBody>
      </p:sp>
      <p:sp>
        <p:nvSpPr>
          <p:cNvPr id="3" name="Slide Number Placeholder 2"/>
          <p:cNvSpPr>
            <a:spLocks noGrp="1"/>
          </p:cNvSpPr>
          <p:nvPr>
            <p:ph type="sldNum" sz="quarter" idx="12"/>
          </p:nvPr>
        </p:nvSpPr>
        <p:spPr/>
        <p:txBody>
          <a:bodyPr/>
          <a:lstStyle/>
          <a:p>
            <a:fld id="{8D4A95AB-7B14-4CE2-8EF6-8DDF97F0F3DA}" type="slidenum">
              <a:rPr lang="en-US" smtClean="0"/>
              <a:pPr/>
              <a:t>87</a:t>
            </a:fld>
            <a:endParaRPr lang="en-US"/>
          </a:p>
        </p:txBody>
      </p:sp>
      <p:sp>
        <p:nvSpPr>
          <p:cNvPr id="9" name="Content Placeholder 8"/>
          <p:cNvSpPr>
            <a:spLocks noGrp="1"/>
          </p:cNvSpPr>
          <p:nvPr>
            <p:ph idx="13"/>
          </p:nvPr>
        </p:nvSpPr>
        <p:spPr/>
        <p:txBody>
          <a:bodyPr>
            <a:normAutofit fontScale="92500" lnSpcReduction="10000"/>
          </a:bodyPr>
          <a:lstStyle/>
          <a:p>
            <a:r>
              <a:rPr lang="en-US" dirty="0" smtClean="0"/>
              <a:t>Introduction [10 min]</a:t>
            </a:r>
          </a:p>
          <a:p>
            <a:r>
              <a:rPr lang="en-US" dirty="0" smtClean="0"/>
              <a:t>Static Graph Outlier Detection Algorithms [45 min]</a:t>
            </a:r>
          </a:p>
          <a:p>
            <a:r>
              <a:rPr lang="en-US" dirty="0"/>
              <a:t>Break [10 min</a:t>
            </a:r>
            <a:r>
              <a:rPr lang="en-US" dirty="0" smtClean="0"/>
              <a:t>]</a:t>
            </a:r>
          </a:p>
          <a:p>
            <a:r>
              <a:rPr lang="en-US" b="1" dirty="0" smtClean="0"/>
              <a:t>Dynamic </a:t>
            </a:r>
            <a:r>
              <a:rPr lang="en-US" b="1" dirty="0"/>
              <a:t>Graph Outlier Detection </a:t>
            </a:r>
            <a:r>
              <a:rPr lang="en-US" b="1" dirty="0" smtClean="0"/>
              <a:t>Algorithms [45 min]</a:t>
            </a:r>
          </a:p>
          <a:p>
            <a:pPr lvl="1"/>
            <a:r>
              <a:rPr lang="en-US" dirty="0" smtClean="0"/>
              <a:t>Graph Similarity [15 min]</a:t>
            </a:r>
          </a:p>
          <a:p>
            <a:pPr lvl="1"/>
            <a:r>
              <a:rPr lang="en-US" b="1" dirty="0" smtClean="0">
                <a:solidFill>
                  <a:srgbClr val="7030A0"/>
                </a:solidFill>
              </a:rPr>
              <a:t>Evolutionary Community Outlier Detection </a:t>
            </a:r>
            <a:r>
              <a:rPr lang="en-US" b="1" dirty="0" smtClean="0"/>
              <a:t>[20 min]</a:t>
            </a:r>
          </a:p>
          <a:p>
            <a:pPr lvl="1"/>
            <a:r>
              <a:rPr lang="en-US" dirty="0" smtClean="0"/>
              <a:t>Online Graph Outlier Detection [10 min]</a:t>
            </a:r>
          </a:p>
          <a:p>
            <a:r>
              <a:rPr lang="en-US" dirty="0" smtClean="0"/>
              <a:t>Summary [10 min]</a:t>
            </a:r>
            <a:endParaRPr lang="en-US" dirty="0"/>
          </a:p>
        </p:txBody>
      </p:sp>
      <p:sp>
        <p:nvSpPr>
          <p:cNvPr id="5" name="Footer Placeholder 4"/>
          <p:cNvSpPr>
            <a:spLocks noGrp="1"/>
          </p:cNvSpPr>
          <p:nvPr>
            <p:ph type="ftr" sz="quarter" idx="3"/>
          </p:nvPr>
        </p:nvSpPr>
        <p:spPr/>
        <p:txBody>
          <a:bodyPr/>
          <a:lstStyle/>
          <a:p>
            <a:r>
              <a:rPr lang="en-US" smtClean="0"/>
              <a:t>gmanish@microsoft.com, jing@buffalo.edu, charu@us.ibm.com, hanj@cs.uiuc.edu</a:t>
            </a:r>
            <a:endParaRPr lang="en-US" dirty="0"/>
          </a:p>
        </p:txBody>
      </p:sp>
    </p:spTree>
    <p:extLst>
      <p:ext uri="{BB962C8B-B14F-4D97-AF65-F5344CB8AC3E}">
        <p14:creationId xmlns:p14="http://schemas.microsoft.com/office/powerpoint/2010/main" val="215261157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Two Definitions for Network Community Outliers</a:t>
            </a:r>
            <a:endParaRPr lang="en-US" dirty="0"/>
          </a:p>
        </p:txBody>
      </p:sp>
      <p:sp>
        <p:nvSpPr>
          <p:cNvPr id="3" name="Content Placeholder 2"/>
          <p:cNvSpPr>
            <a:spLocks noGrp="1"/>
          </p:cNvSpPr>
          <p:nvPr>
            <p:ph idx="13"/>
          </p:nvPr>
        </p:nvSpPr>
        <p:spPr/>
        <p:txBody>
          <a:bodyPr>
            <a:normAutofit/>
          </a:bodyPr>
          <a:lstStyle/>
          <a:p>
            <a:r>
              <a:rPr lang="en-US" sz="2700" dirty="0" smtClean="0">
                <a:solidFill>
                  <a:srgbClr val="FF0000"/>
                </a:solidFill>
              </a:rPr>
              <a:t>Community based Outliers</a:t>
            </a:r>
            <a:r>
              <a:rPr lang="en-US" sz="2700" dirty="0" smtClean="0"/>
              <a:t>: </a:t>
            </a:r>
            <a:r>
              <a:rPr lang="en-US" sz="2700" dirty="0"/>
              <a:t>Network nodes that evolve against temporal community </a:t>
            </a:r>
            <a:r>
              <a:rPr lang="en-US" sz="2700" dirty="0" smtClean="0"/>
              <a:t>change trends</a:t>
            </a:r>
          </a:p>
          <a:p>
            <a:pPr lvl="1"/>
            <a:r>
              <a:rPr lang="en-US" sz="2000" dirty="0" smtClean="0"/>
              <a:t>Two snapshots: Evolutionary </a:t>
            </a:r>
            <a:r>
              <a:rPr lang="en-US" sz="2000" dirty="0"/>
              <a:t>Community Outliers </a:t>
            </a:r>
            <a:r>
              <a:rPr lang="en-US" sz="2000" dirty="0" smtClean="0"/>
              <a:t>(</a:t>
            </a:r>
            <a:r>
              <a:rPr lang="en-US" sz="2000" dirty="0" err="1" smtClean="0">
                <a:solidFill>
                  <a:srgbClr val="00B050"/>
                </a:solidFill>
              </a:rPr>
              <a:t>ECOutliers</a:t>
            </a:r>
            <a:r>
              <a:rPr lang="en-US" sz="2000" dirty="0" smtClean="0"/>
              <a:t>)</a:t>
            </a:r>
          </a:p>
          <a:p>
            <a:pPr lvl="1"/>
            <a:r>
              <a:rPr lang="en-US" sz="2000" dirty="0" smtClean="0"/>
              <a:t>More than two snapshots: Community </a:t>
            </a:r>
            <a:r>
              <a:rPr lang="en-US" sz="2000" dirty="0"/>
              <a:t>Trend Outliers </a:t>
            </a:r>
            <a:r>
              <a:rPr lang="en-US" sz="2000" dirty="0" smtClean="0"/>
              <a:t>(</a:t>
            </a:r>
            <a:r>
              <a:rPr lang="en-US" sz="2000" dirty="0" err="1" smtClean="0">
                <a:solidFill>
                  <a:srgbClr val="00B050"/>
                </a:solidFill>
              </a:rPr>
              <a:t>CTOutliers</a:t>
            </a:r>
            <a:r>
              <a:rPr lang="en-US" sz="2000" dirty="0" smtClean="0"/>
              <a:t>)</a:t>
            </a:r>
          </a:p>
        </p:txBody>
      </p:sp>
      <p:sp>
        <p:nvSpPr>
          <p:cNvPr id="6" name="Rectangle 5"/>
          <p:cNvSpPr/>
          <p:nvPr/>
        </p:nvSpPr>
        <p:spPr>
          <a:xfrm>
            <a:off x="892458" y="2209800"/>
            <a:ext cx="7748349"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1480166" y="3632685"/>
            <a:ext cx="2725353" cy="2017885"/>
            <a:chOff x="2735584" y="914400"/>
            <a:chExt cx="2990294" cy="2216041"/>
          </a:xfrm>
        </p:grpSpPr>
        <p:sp>
          <p:nvSpPr>
            <p:cNvPr id="8" name="Cloud 7"/>
            <p:cNvSpPr/>
            <p:nvPr/>
          </p:nvSpPr>
          <p:spPr>
            <a:xfrm>
              <a:off x="2735584" y="914400"/>
              <a:ext cx="1336089" cy="1416935"/>
            </a:xfrm>
            <a:prstGeom prst="cloud">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9" name="Straight Connector 8"/>
            <p:cNvCxnSpPr/>
            <p:nvPr/>
          </p:nvCxnSpPr>
          <p:spPr>
            <a:xfrm>
              <a:off x="2862831" y="1432593"/>
              <a:ext cx="11757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926454" y="2080335"/>
              <a:ext cx="8970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8" idx="3"/>
            </p:cNvCxnSpPr>
            <p:nvPr/>
          </p:nvCxnSpPr>
          <p:spPr>
            <a:xfrm>
              <a:off x="3403628" y="995414"/>
              <a:ext cx="0" cy="4371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180947" y="1432593"/>
              <a:ext cx="0" cy="6477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8" idx="1"/>
            </p:cNvCxnSpPr>
            <p:nvPr/>
          </p:nvCxnSpPr>
          <p:spPr>
            <a:xfrm>
              <a:off x="3403628" y="2080335"/>
              <a:ext cx="0" cy="249491"/>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839484" y="2420640"/>
              <a:ext cx="2805766" cy="709801"/>
            </a:xfrm>
            <a:prstGeom prst="rect">
              <a:avLst/>
            </a:prstGeom>
            <a:noFill/>
          </p:spPr>
          <p:txBody>
            <a:bodyPr wrap="none" rtlCol="0">
              <a:spAutoFit/>
            </a:bodyPr>
            <a:lstStyle/>
            <a:p>
              <a:pPr algn="ctr"/>
              <a:r>
                <a:rPr lang="en-US" smtClean="0"/>
                <a:t>Evolutionary Community </a:t>
              </a:r>
            </a:p>
            <a:p>
              <a:pPr algn="ctr"/>
              <a:r>
                <a:rPr lang="en-US" smtClean="0"/>
                <a:t>Outliers (KDD 2012)</a:t>
              </a:r>
              <a:endParaRPr lang="en-US"/>
            </a:p>
          </p:txBody>
        </p:sp>
        <p:sp>
          <p:nvSpPr>
            <p:cNvPr id="15" name="Oval 14"/>
            <p:cNvSpPr/>
            <p:nvPr/>
          </p:nvSpPr>
          <p:spPr>
            <a:xfrm>
              <a:off x="3229209" y="1039234"/>
              <a:ext cx="142689"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6" name="Oval 15"/>
            <p:cNvSpPr/>
            <p:nvPr/>
          </p:nvSpPr>
          <p:spPr>
            <a:xfrm>
              <a:off x="3232274" y="1255026"/>
              <a:ext cx="142689"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7" name="Oval 16"/>
            <p:cNvSpPr/>
            <p:nvPr/>
          </p:nvSpPr>
          <p:spPr>
            <a:xfrm>
              <a:off x="2919161" y="1114925"/>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8" name="Oval 17"/>
            <p:cNvSpPr/>
            <p:nvPr/>
          </p:nvSpPr>
          <p:spPr>
            <a:xfrm>
              <a:off x="2936674" y="1275351"/>
              <a:ext cx="142689"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9" name="Cloud 18"/>
            <p:cNvSpPr/>
            <p:nvPr/>
          </p:nvSpPr>
          <p:spPr>
            <a:xfrm>
              <a:off x="4389789" y="914400"/>
              <a:ext cx="1336089" cy="1416935"/>
            </a:xfrm>
            <a:prstGeom prst="cloud">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20" name="Straight Connector 19"/>
            <p:cNvCxnSpPr/>
            <p:nvPr/>
          </p:nvCxnSpPr>
          <p:spPr>
            <a:xfrm>
              <a:off x="4495800" y="1432593"/>
              <a:ext cx="12077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580659" y="2080335"/>
              <a:ext cx="8990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9" idx="3"/>
            </p:cNvCxnSpPr>
            <p:nvPr/>
          </p:nvCxnSpPr>
          <p:spPr>
            <a:xfrm>
              <a:off x="5057834" y="995414"/>
              <a:ext cx="146304" cy="146304"/>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835152" y="1432593"/>
              <a:ext cx="0" cy="64774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19" idx="1"/>
            </p:cNvCxnSpPr>
            <p:nvPr/>
          </p:nvCxnSpPr>
          <p:spPr>
            <a:xfrm>
              <a:off x="5057834" y="2080335"/>
              <a:ext cx="0" cy="249491"/>
            </a:xfrm>
            <a:prstGeom prst="line">
              <a:avLst/>
            </a:prstGeom>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4883857" y="1080256"/>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6" name="Oval 25"/>
            <p:cNvSpPr/>
            <p:nvPr/>
          </p:nvSpPr>
          <p:spPr>
            <a:xfrm>
              <a:off x="4794504" y="1258690"/>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7" name="Oval 26"/>
            <p:cNvSpPr/>
            <p:nvPr/>
          </p:nvSpPr>
          <p:spPr>
            <a:xfrm>
              <a:off x="4648200" y="1080256"/>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8" name="Oval 27"/>
            <p:cNvSpPr/>
            <p:nvPr/>
          </p:nvSpPr>
          <p:spPr>
            <a:xfrm>
              <a:off x="4580659" y="1275351"/>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9" name="Right Arrow 28"/>
            <p:cNvSpPr/>
            <p:nvPr/>
          </p:nvSpPr>
          <p:spPr>
            <a:xfrm>
              <a:off x="4135296" y="1562142"/>
              <a:ext cx="205618" cy="1943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0" name="Oval 29"/>
            <p:cNvSpPr/>
            <p:nvPr/>
          </p:nvSpPr>
          <p:spPr>
            <a:xfrm>
              <a:off x="5081645" y="2106522"/>
              <a:ext cx="146304" cy="1463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31" name="Oval 30"/>
            <p:cNvSpPr/>
            <p:nvPr/>
          </p:nvSpPr>
          <p:spPr>
            <a:xfrm>
              <a:off x="2781864" y="1598034"/>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793775" y="1828800"/>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979176" y="1598034"/>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992416" y="1828800"/>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360000">
              <a:off x="2874173" y="1459924"/>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105400" y="1080256"/>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5257800" y="1232656"/>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410200" y="1063751"/>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5410200" y="1232656"/>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5264277" y="1041773"/>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080030" y="1185538"/>
              <a:ext cx="142689" cy="1463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cxnSp>
          <p:nvCxnSpPr>
            <p:cNvPr id="42" name="Straight Connector 41"/>
            <p:cNvCxnSpPr>
              <a:stCxn id="19" idx="3"/>
            </p:cNvCxnSpPr>
            <p:nvPr/>
          </p:nvCxnSpPr>
          <p:spPr>
            <a:xfrm>
              <a:off x="5057834" y="995415"/>
              <a:ext cx="0" cy="437178"/>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4241860" y="3598412"/>
            <a:ext cx="3149540" cy="1999787"/>
            <a:chOff x="3528683" y="3898679"/>
            <a:chExt cx="3225740" cy="2296788"/>
          </a:xfrm>
        </p:grpSpPr>
        <p:sp>
          <p:nvSpPr>
            <p:cNvPr id="44" name="Cloud 43"/>
            <p:cNvSpPr/>
            <p:nvPr/>
          </p:nvSpPr>
          <p:spPr>
            <a:xfrm>
              <a:off x="3528683" y="3902985"/>
              <a:ext cx="729371" cy="1519694"/>
            </a:xfrm>
            <a:prstGeom prst="cloud">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loud 44"/>
            <p:cNvSpPr/>
            <p:nvPr/>
          </p:nvSpPr>
          <p:spPr>
            <a:xfrm>
              <a:off x="4343400" y="3898679"/>
              <a:ext cx="729371" cy="1519694"/>
            </a:xfrm>
            <a:prstGeom prst="cloud">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loud 45"/>
            <p:cNvSpPr/>
            <p:nvPr/>
          </p:nvSpPr>
          <p:spPr>
            <a:xfrm>
              <a:off x="5170658" y="3898679"/>
              <a:ext cx="729371" cy="1519694"/>
            </a:xfrm>
            <a:prstGeom prst="cloud">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loud 46"/>
            <p:cNvSpPr/>
            <p:nvPr/>
          </p:nvSpPr>
          <p:spPr>
            <a:xfrm>
              <a:off x="6025052" y="3898679"/>
              <a:ext cx="729371" cy="1519694"/>
            </a:xfrm>
            <a:prstGeom prst="cloud">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3684977" y="4140735"/>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837377" y="4293135"/>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4003249" y="4051078"/>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3989777" y="4293135"/>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820216" y="4014439"/>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4359207" y="4461994"/>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4495800" y="4597935"/>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4661672" y="4355878"/>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4648200" y="4597935"/>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509272" y="4279679"/>
              <a:ext cx="138928" cy="1389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5290429" y="4140735"/>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5442829" y="4293135"/>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5608701" y="4051078"/>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5595229" y="4293135"/>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5434657" y="3995351"/>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6142061" y="4993917"/>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162010" y="5143969"/>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6463095" y="4965478"/>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6316585" y="5144042"/>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6310695" y="4889278"/>
              <a:ext cx="146304" cy="1463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627011" y="4891045"/>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3675626" y="5052087"/>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3856945" y="4865369"/>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3850849" y="5067069"/>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3698449" y="4750335"/>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4489704" y="4048030"/>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4648200" y="4140735"/>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4814072" y="3978944"/>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4800600" y="4140735"/>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4651248" y="3966903"/>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5333475" y="4977207"/>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5296525" y="5120681"/>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5608701" y="4889278"/>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5479779" y="5169389"/>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5479779" y="4977703"/>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6144823" y="4140735"/>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288365" y="4325846"/>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6463095" y="4051078"/>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6525700" y="4279679"/>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6310695" y="4064535"/>
              <a:ext cx="146304" cy="146304"/>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3886200" y="5549136"/>
              <a:ext cx="2654445" cy="646331"/>
            </a:xfrm>
            <a:prstGeom prst="rect">
              <a:avLst/>
            </a:prstGeom>
            <a:noFill/>
          </p:spPr>
          <p:txBody>
            <a:bodyPr wrap="none" rtlCol="0">
              <a:spAutoFit/>
            </a:bodyPr>
            <a:lstStyle/>
            <a:p>
              <a:pPr algn="ctr"/>
              <a:r>
                <a:rPr lang="en-US" smtClean="0"/>
                <a:t>Community Trend Outliers</a:t>
              </a:r>
            </a:p>
            <a:p>
              <a:pPr algn="ctr"/>
              <a:r>
                <a:rPr lang="en-US" smtClean="0"/>
                <a:t>(PKDD 2012)</a:t>
              </a:r>
              <a:endParaRPr lang="en-US"/>
            </a:p>
          </p:txBody>
        </p:sp>
        <p:sp>
          <p:nvSpPr>
            <p:cNvPr id="89" name="Oval 88"/>
            <p:cNvSpPr/>
            <p:nvPr/>
          </p:nvSpPr>
          <p:spPr>
            <a:xfrm>
              <a:off x="3893368" y="4146164"/>
              <a:ext cx="146304" cy="1463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90" name="Oval 89"/>
            <p:cNvSpPr/>
            <p:nvPr/>
          </p:nvSpPr>
          <p:spPr>
            <a:xfrm>
              <a:off x="4505511" y="4433576"/>
              <a:ext cx="142689" cy="1463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91" name="Oval 90"/>
            <p:cNvSpPr/>
            <p:nvPr/>
          </p:nvSpPr>
          <p:spPr>
            <a:xfrm>
              <a:off x="5461063" y="4140735"/>
              <a:ext cx="146304" cy="1463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92" name="Oval 91"/>
            <p:cNvSpPr/>
            <p:nvPr/>
          </p:nvSpPr>
          <p:spPr>
            <a:xfrm>
              <a:off x="6381778" y="4210839"/>
              <a:ext cx="146304" cy="1463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cxnSp>
          <p:nvCxnSpPr>
            <p:cNvPr id="93" name="Straight Connector 92"/>
            <p:cNvCxnSpPr>
              <a:endCxn id="44" idx="0"/>
            </p:cNvCxnSpPr>
            <p:nvPr/>
          </p:nvCxnSpPr>
          <p:spPr>
            <a:xfrm>
              <a:off x="3602041" y="4293136"/>
              <a:ext cx="655405" cy="369696"/>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44" idx="2"/>
            </p:cNvCxnSpPr>
            <p:nvPr/>
          </p:nvCxnSpPr>
          <p:spPr>
            <a:xfrm flipV="1">
              <a:off x="3530945" y="4484074"/>
              <a:ext cx="398798" cy="178758"/>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3684977" y="4597936"/>
              <a:ext cx="465204" cy="32289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4425178" y="4185437"/>
              <a:ext cx="616336" cy="226158"/>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4814072" y="4337862"/>
              <a:ext cx="0" cy="516799"/>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4419600" y="4819807"/>
              <a:ext cx="609600" cy="56015"/>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4634728" y="4838080"/>
              <a:ext cx="0" cy="4640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5747629" y="3912136"/>
              <a:ext cx="13472" cy="5883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5170658" y="4500446"/>
              <a:ext cx="7099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V="1">
              <a:off x="5192443" y="4813209"/>
              <a:ext cx="685800" cy="2210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5359893" y="4499565"/>
              <a:ext cx="175450" cy="4247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6068623" y="4433576"/>
              <a:ext cx="367528" cy="952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V="1">
              <a:off x="6436152" y="4381220"/>
              <a:ext cx="289176" cy="1462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6436151" y="4528784"/>
              <a:ext cx="0" cy="29102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6068623" y="4818888"/>
              <a:ext cx="367529" cy="2215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6436151" y="4819807"/>
              <a:ext cx="242072" cy="10986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94" name="Rectangle 193"/>
          <p:cNvSpPr/>
          <p:nvPr/>
        </p:nvSpPr>
        <p:spPr>
          <a:xfrm>
            <a:off x="1422460" y="3505200"/>
            <a:ext cx="2832339" cy="21453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3"/>
          </p:nvPr>
        </p:nvSpPr>
        <p:spPr/>
        <p:txBody>
          <a:bodyPr/>
          <a:lstStyle/>
          <a:p>
            <a:r>
              <a:rPr lang="en-US" smtClean="0"/>
              <a:t>gmanish@microsoft.com, jing@buffalo.edu, charu@us.ibm.com, hanj@cs.uiuc.edu</a:t>
            </a:r>
            <a:endParaRPr lang="en-US" dirty="0"/>
          </a:p>
        </p:txBody>
      </p:sp>
      <p:sp>
        <p:nvSpPr>
          <p:cNvPr id="43" name="Slide Number Placeholder 42"/>
          <p:cNvSpPr>
            <a:spLocks noGrp="1"/>
          </p:cNvSpPr>
          <p:nvPr>
            <p:ph type="sldNum" sz="quarter" idx="12"/>
          </p:nvPr>
        </p:nvSpPr>
        <p:spPr/>
        <p:txBody>
          <a:bodyPr/>
          <a:lstStyle/>
          <a:p>
            <a:fld id="{8D4A95AB-7B14-4CE2-8EF6-8DDF97F0F3DA}" type="slidenum">
              <a:rPr lang="en-US" smtClean="0"/>
              <a:pPr/>
              <a:t>88</a:t>
            </a:fld>
            <a:endParaRPr lang="en-US"/>
          </a:p>
        </p:txBody>
      </p:sp>
    </p:spTree>
    <p:extLst>
      <p:ext uri="{BB962C8B-B14F-4D97-AF65-F5344CB8AC3E}">
        <p14:creationId xmlns:p14="http://schemas.microsoft.com/office/powerpoint/2010/main" val="84068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4"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 name="Title 433"/>
          <p:cNvSpPr>
            <a:spLocks noGrp="1"/>
          </p:cNvSpPr>
          <p:nvPr>
            <p:ph type="title"/>
          </p:nvPr>
        </p:nvSpPr>
        <p:spPr/>
        <p:txBody>
          <a:bodyPr/>
          <a:lstStyle/>
          <a:p>
            <a:r>
              <a:rPr lang="en-US" dirty="0" smtClean="0"/>
              <a:t>Communities Evolve</a:t>
            </a:r>
            <a:endParaRPr lang="en-US" dirty="0"/>
          </a:p>
        </p:txBody>
      </p:sp>
      <p:sp>
        <p:nvSpPr>
          <p:cNvPr id="4" name="Slide Number Placeholder 3"/>
          <p:cNvSpPr>
            <a:spLocks noGrp="1"/>
          </p:cNvSpPr>
          <p:nvPr>
            <p:ph type="sldNum" sz="quarter" idx="12"/>
          </p:nvPr>
        </p:nvSpPr>
        <p:spPr/>
        <p:txBody>
          <a:bodyPr/>
          <a:lstStyle/>
          <a:p>
            <a:fld id="{8D4A95AB-7B14-4CE2-8EF6-8DDF97F0F3DA}" type="slidenum">
              <a:rPr lang="en-US" smtClean="0"/>
              <a:pPr/>
              <a:t>89</a:t>
            </a:fld>
            <a:endParaRPr lang="en-US"/>
          </a:p>
        </p:txBody>
      </p:sp>
      <p:cxnSp>
        <p:nvCxnSpPr>
          <p:cNvPr id="21" name="Straight Connector 20"/>
          <p:cNvCxnSpPr>
            <a:stCxn id="18" idx="3"/>
          </p:cNvCxnSpPr>
          <p:nvPr/>
        </p:nvCxnSpPr>
        <p:spPr>
          <a:xfrm>
            <a:off x="2209800" y="1500080"/>
            <a:ext cx="451063" cy="486632"/>
          </a:xfrm>
          <a:prstGeom prst="line">
            <a:avLst/>
          </a:prstGeom>
          <a:ln>
            <a:no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304800" y="1230610"/>
            <a:ext cx="3810000" cy="4712990"/>
            <a:chOff x="304801" y="1219200"/>
            <a:chExt cx="3810000" cy="4712990"/>
          </a:xfrm>
        </p:grpSpPr>
        <p:sp>
          <p:nvSpPr>
            <p:cNvPr id="18" name="Cloud 17"/>
            <p:cNvSpPr/>
            <p:nvPr/>
          </p:nvSpPr>
          <p:spPr>
            <a:xfrm>
              <a:off x="304801" y="1219200"/>
              <a:ext cx="3810000" cy="4712990"/>
            </a:xfrm>
            <a:prstGeom prst="cloud">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51" name="Straight Connector 50"/>
            <p:cNvCxnSpPr>
              <a:stCxn id="18" idx="2"/>
              <a:endCxn id="18" idx="0"/>
            </p:cNvCxnSpPr>
            <p:nvPr/>
          </p:nvCxnSpPr>
          <p:spPr>
            <a:xfrm>
              <a:off x="316619" y="3575695"/>
              <a:ext cx="37950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18" idx="1"/>
            </p:cNvCxnSpPr>
            <p:nvPr/>
          </p:nvCxnSpPr>
          <p:spPr>
            <a:xfrm flipV="1">
              <a:off x="2209801" y="3575695"/>
              <a:ext cx="0" cy="2351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1371600" y="1676400"/>
              <a:ext cx="0" cy="1902243"/>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505200" y="1371600"/>
              <a:ext cx="0" cy="2207043"/>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048000" y="3578643"/>
              <a:ext cx="0" cy="1793456"/>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209801" y="4494421"/>
              <a:ext cx="1447799"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0" name="Oval 69"/>
          <p:cNvSpPr/>
          <p:nvPr/>
        </p:nvSpPr>
        <p:spPr>
          <a:xfrm rot="360000">
            <a:off x="391263" y="3272733"/>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360000">
            <a:off x="467463" y="3052529"/>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rot="360000">
            <a:off x="619863" y="3272733"/>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rot="360000">
            <a:off x="619863" y="3052529"/>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360000">
            <a:off x="772263" y="3281129"/>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360000">
            <a:off x="772263" y="3052529"/>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360000">
            <a:off x="696063" y="2823929"/>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rot="360000">
            <a:off x="696063" y="2595329"/>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rot="360000">
            <a:off x="848463" y="2747729"/>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360000">
            <a:off x="1000863" y="2900129"/>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360000">
            <a:off x="687667" y="2366729"/>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rot="360000">
            <a:off x="840067" y="2519129"/>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rot="360000">
            <a:off x="992467" y="2671529"/>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rot="360000">
            <a:off x="1144867" y="2815533"/>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360000">
            <a:off x="1153263" y="1680929"/>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rot="360000">
            <a:off x="1229463" y="1833329"/>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360000">
            <a:off x="1000863" y="1757129"/>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rot="360000">
            <a:off x="1153263" y="1909529"/>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360000">
            <a:off x="1229463" y="2129733"/>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360000">
            <a:off x="848463" y="1909529"/>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rot="360000">
            <a:off x="1000863" y="2061929"/>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360000">
            <a:off x="772263" y="2053533"/>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360000">
            <a:off x="924663" y="2205933"/>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rot="360000">
            <a:off x="1077063" y="2358333"/>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360000">
            <a:off x="1229463" y="2510733"/>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rot="360000">
            <a:off x="840067" y="2358333"/>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rot="360000">
            <a:off x="992467" y="2510733"/>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rot="360000">
            <a:off x="1144867" y="2663133"/>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rot="360000">
            <a:off x="924663" y="3120333"/>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rot="360000">
            <a:off x="1077063" y="3272733"/>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rot="360000">
            <a:off x="1229463" y="3425133"/>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rot="360000">
            <a:off x="1153263" y="3052529"/>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rot="360000">
            <a:off x="924663" y="3348933"/>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343"/>
          <p:cNvSpPr/>
          <p:nvPr/>
        </p:nvSpPr>
        <p:spPr>
          <a:xfrm rot="360000">
            <a:off x="1458063" y="2138129"/>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Oval 344"/>
          <p:cNvSpPr/>
          <p:nvPr/>
        </p:nvSpPr>
        <p:spPr>
          <a:xfrm rot="360000">
            <a:off x="1458063" y="1909529"/>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345"/>
          <p:cNvSpPr/>
          <p:nvPr/>
        </p:nvSpPr>
        <p:spPr>
          <a:xfrm rot="360000">
            <a:off x="1610463" y="2061929"/>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Oval 346"/>
          <p:cNvSpPr/>
          <p:nvPr/>
        </p:nvSpPr>
        <p:spPr>
          <a:xfrm rot="360000">
            <a:off x="1762863" y="2214329"/>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p:cNvSpPr/>
          <p:nvPr/>
        </p:nvSpPr>
        <p:spPr>
          <a:xfrm rot="360000">
            <a:off x="1754467" y="1985729"/>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p:cNvSpPr/>
          <p:nvPr/>
        </p:nvSpPr>
        <p:spPr>
          <a:xfrm rot="360000">
            <a:off x="1906867" y="2129733"/>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349"/>
          <p:cNvSpPr/>
          <p:nvPr/>
        </p:nvSpPr>
        <p:spPr>
          <a:xfrm rot="360000">
            <a:off x="1906867" y="1977333"/>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p:cNvSpPr/>
          <p:nvPr/>
        </p:nvSpPr>
        <p:spPr>
          <a:xfrm rot="360000">
            <a:off x="2160655" y="2138129"/>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351"/>
          <p:cNvSpPr/>
          <p:nvPr/>
        </p:nvSpPr>
        <p:spPr>
          <a:xfrm rot="360000">
            <a:off x="2160655" y="1909529"/>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Oval 352"/>
          <p:cNvSpPr/>
          <p:nvPr/>
        </p:nvSpPr>
        <p:spPr>
          <a:xfrm rot="360000">
            <a:off x="2313055" y="2061929"/>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Oval 353"/>
          <p:cNvSpPr/>
          <p:nvPr/>
        </p:nvSpPr>
        <p:spPr>
          <a:xfrm rot="360000">
            <a:off x="2465455" y="2214329"/>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Oval 354"/>
          <p:cNvSpPr/>
          <p:nvPr/>
        </p:nvSpPr>
        <p:spPr>
          <a:xfrm rot="360000">
            <a:off x="2457059" y="1985729"/>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355"/>
          <p:cNvSpPr/>
          <p:nvPr/>
        </p:nvSpPr>
        <p:spPr>
          <a:xfrm rot="360000">
            <a:off x="2609459" y="2129733"/>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Oval 356"/>
          <p:cNvSpPr/>
          <p:nvPr/>
        </p:nvSpPr>
        <p:spPr>
          <a:xfrm rot="360000">
            <a:off x="2609459" y="1977333"/>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Oval 357"/>
          <p:cNvSpPr/>
          <p:nvPr/>
        </p:nvSpPr>
        <p:spPr>
          <a:xfrm rot="360000">
            <a:off x="1779655" y="2916921"/>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Oval 358"/>
          <p:cNvSpPr/>
          <p:nvPr/>
        </p:nvSpPr>
        <p:spPr>
          <a:xfrm rot="360000">
            <a:off x="1466459" y="2383521"/>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Oval 359"/>
          <p:cNvSpPr/>
          <p:nvPr/>
        </p:nvSpPr>
        <p:spPr>
          <a:xfrm rot="360000">
            <a:off x="1618859" y="2535921"/>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Oval 360"/>
          <p:cNvSpPr/>
          <p:nvPr/>
        </p:nvSpPr>
        <p:spPr>
          <a:xfrm rot="360000">
            <a:off x="1771259" y="2688321"/>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Oval 361"/>
          <p:cNvSpPr/>
          <p:nvPr/>
        </p:nvSpPr>
        <p:spPr>
          <a:xfrm rot="360000">
            <a:off x="1923659" y="2832325"/>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Oval 362"/>
          <p:cNvSpPr/>
          <p:nvPr/>
        </p:nvSpPr>
        <p:spPr>
          <a:xfrm rot="360000">
            <a:off x="1703455" y="2222725"/>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Oval 363"/>
          <p:cNvSpPr/>
          <p:nvPr/>
        </p:nvSpPr>
        <p:spPr>
          <a:xfrm rot="360000">
            <a:off x="1855855" y="2375125"/>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Oval 364"/>
          <p:cNvSpPr/>
          <p:nvPr/>
        </p:nvSpPr>
        <p:spPr>
          <a:xfrm rot="360000">
            <a:off x="2008255" y="2527525"/>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Oval 365"/>
          <p:cNvSpPr/>
          <p:nvPr/>
        </p:nvSpPr>
        <p:spPr>
          <a:xfrm rot="360000">
            <a:off x="1618859" y="2375125"/>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Oval 366"/>
          <p:cNvSpPr/>
          <p:nvPr/>
        </p:nvSpPr>
        <p:spPr>
          <a:xfrm rot="360000">
            <a:off x="1771259" y="2527525"/>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Oval 367"/>
          <p:cNvSpPr/>
          <p:nvPr/>
        </p:nvSpPr>
        <p:spPr>
          <a:xfrm rot="360000">
            <a:off x="1923659" y="2679925"/>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Oval 368"/>
          <p:cNvSpPr/>
          <p:nvPr/>
        </p:nvSpPr>
        <p:spPr>
          <a:xfrm rot="360000">
            <a:off x="2160655" y="2916921"/>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Oval 369"/>
          <p:cNvSpPr/>
          <p:nvPr/>
        </p:nvSpPr>
        <p:spPr>
          <a:xfrm rot="360000">
            <a:off x="2160655" y="2688321"/>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Oval 370"/>
          <p:cNvSpPr/>
          <p:nvPr/>
        </p:nvSpPr>
        <p:spPr>
          <a:xfrm rot="360000">
            <a:off x="2313055" y="2840721"/>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Oval 371"/>
          <p:cNvSpPr/>
          <p:nvPr/>
        </p:nvSpPr>
        <p:spPr>
          <a:xfrm rot="360000">
            <a:off x="2465455" y="2993121"/>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Oval 372"/>
          <p:cNvSpPr/>
          <p:nvPr/>
        </p:nvSpPr>
        <p:spPr>
          <a:xfrm rot="360000">
            <a:off x="2152259" y="2459721"/>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Oval 373"/>
          <p:cNvSpPr/>
          <p:nvPr/>
        </p:nvSpPr>
        <p:spPr>
          <a:xfrm rot="360000">
            <a:off x="2304659" y="2612121"/>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Oval 374"/>
          <p:cNvSpPr/>
          <p:nvPr/>
        </p:nvSpPr>
        <p:spPr>
          <a:xfrm rot="360000">
            <a:off x="2457059" y="2764521"/>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Oval 375"/>
          <p:cNvSpPr/>
          <p:nvPr/>
        </p:nvSpPr>
        <p:spPr>
          <a:xfrm rot="360000">
            <a:off x="2609459" y="2908525"/>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Oval 376"/>
          <p:cNvSpPr/>
          <p:nvPr/>
        </p:nvSpPr>
        <p:spPr>
          <a:xfrm rot="360000">
            <a:off x="2389255" y="2298925"/>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Oval 377"/>
          <p:cNvSpPr/>
          <p:nvPr/>
        </p:nvSpPr>
        <p:spPr>
          <a:xfrm rot="360000">
            <a:off x="2541655" y="2451325"/>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Oval 378"/>
          <p:cNvSpPr/>
          <p:nvPr/>
        </p:nvSpPr>
        <p:spPr>
          <a:xfrm rot="360000">
            <a:off x="2694055" y="2603725"/>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Oval 379"/>
          <p:cNvSpPr/>
          <p:nvPr/>
        </p:nvSpPr>
        <p:spPr>
          <a:xfrm rot="360000">
            <a:off x="2304659" y="2451325"/>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Oval 380"/>
          <p:cNvSpPr/>
          <p:nvPr/>
        </p:nvSpPr>
        <p:spPr>
          <a:xfrm rot="360000">
            <a:off x="2457059" y="2603725"/>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Oval 381"/>
          <p:cNvSpPr/>
          <p:nvPr/>
        </p:nvSpPr>
        <p:spPr>
          <a:xfrm rot="360000">
            <a:off x="2609459" y="2756125"/>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Oval 382"/>
          <p:cNvSpPr/>
          <p:nvPr/>
        </p:nvSpPr>
        <p:spPr>
          <a:xfrm rot="360000">
            <a:off x="2059267" y="2282133"/>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Oval 383"/>
          <p:cNvSpPr/>
          <p:nvPr/>
        </p:nvSpPr>
        <p:spPr>
          <a:xfrm rot="360000">
            <a:off x="2220063" y="2298925"/>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Oval 384"/>
          <p:cNvSpPr/>
          <p:nvPr/>
        </p:nvSpPr>
        <p:spPr>
          <a:xfrm rot="360000">
            <a:off x="2076059" y="1985729"/>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Oval 385"/>
          <p:cNvSpPr/>
          <p:nvPr/>
        </p:nvSpPr>
        <p:spPr>
          <a:xfrm rot="360000">
            <a:off x="2609459" y="2290529"/>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Oval 386"/>
          <p:cNvSpPr/>
          <p:nvPr/>
        </p:nvSpPr>
        <p:spPr>
          <a:xfrm rot="360000">
            <a:off x="2761859" y="2442929"/>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Oval 387"/>
          <p:cNvSpPr/>
          <p:nvPr/>
        </p:nvSpPr>
        <p:spPr>
          <a:xfrm rot="360000">
            <a:off x="2761859" y="2222725"/>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Oval 388"/>
          <p:cNvSpPr/>
          <p:nvPr/>
        </p:nvSpPr>
        <p:spPr>
          <a:xfrm rot="360000">
            <a:off x="1999859" y="2976329"/>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Oval 389"/>
          <p:cNvSpPr/>
          <p:nvPr/>
        </p:nvSpPr>
        <p:spPr>
          <a:xfrm rot="360000">
            <a:off x="2076059" y="2832325"/>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Oval 390"/>
          <p:cNvSpPr/>
          <p:nvPr/>
        </p:nvSpPr>
        <p:spPr>
          <a:xfrm rot="360000">
            <a:off x="2296263" y="3052529"/>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Oval 391"/>
          <p:cNvSpPr/>
          <p:nvPr/>
        </p:nvSpPr>
        <p:spPr>
          <a:xfrm rot="360000">
            <a:off x="2922655" y="2138129"/>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Oval 392"/>
          <p:cNvSpPr/>
          <p:nvPr/>
        </p:nvSpPr>
        <p:spPr>
          <a:xfrm rot="360000">
            <a:off x="2922655" y="1909529"/>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Oval 393"/>
          <p:cNvSpPr/>
          <p:nvPr/>
        </p:nvSpPr>
        <p:spPr>
          <a:xfrm rot="360000">
            <a:off x="3075055" y="2061929"/>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Oval 394"/>
          <p:cNvSpPr/>
          <p:nvPr/>
        </p:nvSpPr>
        <p:spPr>
          <a:xfrm rot="360000">
            <a:off x="3227455" y="2214329"/>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395"/>
          <p:cNvSpPr/>
          <p:nvPr/>
        </p:nvSpPr>
        <p:spPr>
          <a:xfrm rot="360000">
            <a:off x="3219059" y="1985729"/>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Oval 396"/>
          <p:cNvSpPr/>
          <p:nvPr/>
        </p:nvSpPr>
        <p:spPr>
          <a:xfrm rot="360000">
            <a:off x="2939447" y="2840721"/>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p:cNvSpPr/>
          <p:nvPr/>
        </p:nvSpPr>
        <p:spPr>
          <a:xfrm rot="360000">
            <a:off x="2939447" y="2612121"/>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Oval 398"/>
          <p:cNvSpPr/>
          <p:nvPr/>
        </p:nvSpPr>
        <p:spPr>
          <a:xfrm rot="360000">
            <a:off x="3091847" y="2764521"/>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Oval 399"/>
          <p:cNvSpPr/>
          <p:nvPr/>
        </p:nvSpPr>
        <p:spPr>
          <a:xfrm rot="360000">
            <a:off x="2931051" y="2383521"/>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Oval 400"/>
          <p:cNvSpPr/>
          <p:nvPr/>
        </p:nvSpPr>
        <p:spPr>
          <a:xfrm rot="360000">
            <a:off x="3083451" y="2535921"/>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Oval 401"/>
          <p:cNvSpPr/>
          <p:nvPr/>
        </p:nvSpPr>
        <p:spPr>
          <a:xfrm rot="360000">
            <a:off x="3235851" y="2688321"/>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Oval 402"/>
          <p:cNvSpPr/>
          <p:nvPr/>
        </p:nvSpPr>
        <p:spPr>
          <a:xfrm rot="360000">
            <a:off x="3168047" y="2222725"/>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Oval 403"/>
          <p:cNvSpPr/>
          <p:nvPr/>
        </p:nvSpPr>
        <p:spPr>
          <a:xfrm rot="360000">
            <a:off x="3083451" y="2375125"/>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Oval 404"/>
          <p:cNvSpPr/>
          <p:nvPr/>
        </p:nvSpPr>
        <p:spPr>
          <a:xfrm rot="360000">
            <a:off x="3235851" y="2527525"/>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Oval 405"/>
          <p:cNvSpPr/>
          <p:nvPr/>
        </p:nvSpPr>
        <p:spPr>
          <a:xfrm rot="360000">
            <a:off x="2846455" y="2908525"/>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Oval 406"/>
          <p:cNvSpPr/>
          <p:nvPr/>
        </p:nvSpPr>
        <p:spPr>
          <a:xfrm rot="360000">
            <a:off x="2761859" y="3060925"/>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Oval 407"/>
          <p:cNvSpPr/>
          <p:nvPr/>
        </p:nvSpPr>
        <p:spPr>
          <a:xfrm rot="360000">
            <a:off x="3075055" y="2984725"/>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Oval 408"/>
          <p:cNvSpPr/>
          <p:nvPr/>
        </p:nvSpPr>
        <p:spPr>
          <a:xfrm rot="360000">
            <a:off x="2990459" y="3137125"/>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Oval 409"/>
          <p:cNvSpPr/>
          <p:nvPr/>
        </p:nvSpPr>
        <p:spPr>
          <a:xfrm rot="360000">
            <a:off x="3219059" y="3289525"/>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Oval 410"/>
          <p:cNvSpPr/>
          <p:nvPr/>
        </p:nvSpPr>
        <p:spPr>
          <a:xfrm rot="360000">
            <a:off x="1466459" y="3221721"/>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Oval 411"/>
          <p:cNvSpPr/>
          <p:nvPr/>
        </p:nvSpPr>
        <p:spPr>
          <a:xfrm rot="360000">
            <a:off x="1618859" y="3374121"/>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Oval 412"/>
          <p:cNvSpPr/>
          <p:nvPr/>
        </p:nvSpPr>
        <p:spPr>
          <a:xfrm rot="360000">
            <a:off x="1703455" y="3060925"/>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Oval 413"/>
          <p:cNvSpPr/>
          <p:nvPr/>
        </p:nvSpPr>
        <p:spPr>
          <a:xfrm rot="360000">
            <a:off x="1855855" y="3213325"/>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Oval 414"/>
          <p:cNvSpPr/>
          <p:nvPr/>
        </p:nvSpPr>
        <p:spPr>
          <a:xfrm rot="360000">
            <a:off x="2008255" y="3365725"/>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Oval 415"/>
          <p:cNvSpPr/>
          <p:nvPr/>
        </p:nvSpPr>
        <p:spPr>
          <a:xfrm rot="360000">
            <a:off x="1618859" y="3213325"/>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Oval 416"/>
          <p:cNvSpPr/>
          <p:nvPr/>
        </p:nvSpPr>
        <p:spPr>
          <a:xfrm rot="360000">
            <a:off x="1771259" y="3365725"/>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Oval 417"/>
          <p:cNvSpPr/>
          <p:nvPr/>
        </p:nvSpPr>
        <p:spPr>
          <a:xfrm rot="360000">
            <a:off x="2152259" y="3297921"/>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Oval 418"/>
          <p:cNvSpPr/>
          <p:nvPr/>
        </p:nvSpPr>
        <p:spPr>
          <a:xfrm rot="360000">
            <a:off x="2389255" y="3137125"/>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Oval 419"/>
          <p:cNvSpPr/>
          <p:nvPr/>
        </p:nvSpPr>
        <p:spPr>
          <a:xfrm rot="360000">
            <a:off x="2541655" y="3289525"/>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Oval 420"/>
          <p:cNvSpPr/>
          <p:nvPr/>
        </p:nvSpPr>
        <p:spPr>
          <a:xfrm rot="360000">
            <a:off x="2304659" y="3289525"/>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Oval 421"/>
          <p:cNvSpPr/>
          <p:nvPr/>
        </p:nvSpPr>
        <p:spPr>
          <a:xfrm rot="360000">
            <a:off x="2059267" y="3120333"/>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Oval 422"/>
          <p:cNvSpPr/>
          <p:nvPr/>
        </p:nvSpPr>
        <p:spPr>
          <a:xfrm rot="360000">
            <a:off x="2220063" y="3137125"/>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Oval 423"/>
          <p:cNvSpPr/>
          <p:nvPr/>
        </p:nvSpPr>
        <p:spPr>
          <a:xfrm rot="360000">
            <a:off x="2609459" y="3128729"/>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Oval 424"/>
          <p:cNvSpPr/>
          <p:nvPr/>
        </p:nvSpPr>
        <p:spPr>
          <a:xfrm rot="360000">
            <a:off x="1474855" y="2840721"/>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Oval 425"/>
          <p:cNvSpPr/>
          <p:nvPr/>
        </p:nvSpPr>
        <p:spPr>
          <a:xfrm rot="360000">
            <a:off x="1474855" y="2612121"/>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Oval 426"/>
          <p:cNvSpPr/>
          <p:nvPr/>
        </p:nvSpPr>
        <p:spPr>
          <a:xfrm rot="360000">
            <a:off x="1627255" y="2764521"/>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Oval 427"/>
          <p:cNvSpPr/>
          <p:nvPr/>
        </p:nvSpPr>
        <p:spPr>
          <a:xfrm rot="360000">
            <a:off x="1466459" y="3052529"/>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Oval 428"/>
          <p:cNvSpPr/>
          <p:nvPr/>
        </p:nvSpPr>
        <p:spPr>
          <a:xfrm rot="360000">
            <a:off x="1466459" y="2823929"/>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Oval 429"/>
          <p:cNvSpPr/>
          <p:nvPr/>
        </p:nvSpPr>
        <p:spPr>
          <a:xfrm rot="360000">
            <a:off x="1618859" y="2976329"/>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Oval 430"/>
          <p:cNvSpPr/>
          <p:nvPr/>
        </p:nvSpPr>
        <p:spPr>
          <a:xfrm rot="360000">
            <a:off x="2854851" y="3365725"/>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Oval 431"/>
          <p:cNvSpPr/>
          <p:nvPr/>
        </p:nvSpPr>
        <p:spPr>
          <a:xfrm rot="360000">
            <a:off x="2998855" y="3289525"/>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Oval 432"/>
          <p:cNvSpPr/>
          <p:nvPr/>
        </p:nvSpPr>
        <p:spPr>
          <a:xfrm rot="360000">
            <a:off x="3151255" y="3281129"/>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Oval 434"/>
          <p:cNvSpPr/>
          <p:nvPr/>
        </p:nvSpPr>
        <p:spPr>
          <a:xfrm rot="360000">
            <a:off x="1762863" y="1689325"/>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Oval 435"/>
          <p:cNvSpPr/>
          <p:nvPr/>
        </p:nvSpPr>
        <p:spPr>
          <a:xfrm rot="360000">
            <a:off x="1762863" y="1460725"/>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Oval 436"/>
          <p:cNvSpPr/>
          <p:nvPr/>
        </p:nvSpPr>
        <p:spPr>
          <a:xfrm rot="360000">
            <a:off x="1915263" y="1613125"/>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Oval 437"/>
          <p:cNvSpPr/>
          <p:nvPr/>
        </p:nvSpPr>
        <p:spPr>
          <a:xfrm rot="360000">
            <a:off x="2067663" y="1765525"/>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Oval 438"/>
          <p:cNvSpPr/>
          <p:nvPr/>
        </p:nvSpPr>
        <p:spPr>
          <a:xfrm rot="360000">
            <a:off x="1906867" y="1384525"/>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Oval 439"/>
          <p:cNvSpPr/>
          <p:nvPr/>
        </p:nvSpPr>
        <p:spPr>
          <a:xfrm rot="360000">
            <a:off x="2059267" y="1536925"/>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Oval 440"/>
          <p:cNvSpPr/>
          <p:nvPr/>
        </p:nvSpPr>
        <p:spPr>
          <a:xfrm rot="360000">
            <a:off x="2211667" y="1680929"/>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Oval 441"/>
          <p:cNvSpPr/>
          <p:nvPr/>
        </p:nvSpPr>
        <p:spPr>
          <a:xfrm rot="360000">
            <a:off x="2440267" y="1376129"/>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Oval 442"/>
          <p:cNvSpPr/>
          <p:nvPr/>
        </p:nvSpPr>
        <p:spPr>
          <a:xfrm rot="360000">
            <a:off x="2592667" y="1291533"/>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Oval 443"/>
          <p:cNvSpPr/>
          <p:nvPr/>
        </p:nvSpPr>
        <p:spPr>
          <a:xfrm rot="360000">
            <a:off x="2211667" y="1528529"/>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Oval 444"/>
          <p:cNvSpPr/>
          <p:nvPr/>
        </p:nvSpPr>
        <p:spPr>
          <a:xfrm rot="360000">
            <a:off x="2448663" y="1765525"/>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445"/>
          <p:cNvSpPr/>
          <p:nvPr/>
        </p:nvSpPr>
        <p:spPr>
          <a:xfrm rot="360000">
            <a:off x="2448663" y="1536925"/>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Oval 446"/>
          <p:cNvSpPr/>
          <p:nvPr/>
        </p:nvSpPr>
        <p:spPr>
          <a:xfrm rot="360000">
            <a:off x="2601063" y="1689325"/>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Oval 447"/>
          <p:cNvSpPr/>
          <p:nvPr/>
        </p:nvSpPr>
        <p:spPr>
          <a:xfrm rot="360000">
            <a:off x="2753463" y="1841725"/>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Oval 448"/>
          <p:cNvSpPr/>
          <p:nvPr/>
        </p:nvSpPr>
        <p:spPr>
          <a:xfrm rot="360000">
            <a:off x="2592667" y="1460725"/>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Oval 449"/>
          <p:cNvSpPr/>
          <p:nvPr/>
        </p:nvSpPr>
        <p:spPr>
          <a:xfrm rot="360000">
            <a:off x="2745067" y="1613125"/>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Oval 450"/>
          <p:cNvSpPr/>
          <p:nvPr/>
        </p:nvSpPr>
        <p:spPr>
          <a:xfrm rot="360000">
            <a:off x="2897467" y="1757129"/>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Oval 451"/>
          <p:cNvSpPr/>
          <p:nvPr/>
        </p:nvSpPr>
        <p:spPr>
          <a:xfrm rot="360000">
            <a:off x="2982063" y="1452329"/>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Oval 452"/>
          <p:cNvSpPr/>
          <p:nvPr/>
        </p:nvSpPr>
        <p:spPr>
          <a:xfrm rot="360000">
            <a:off x="2745067" y="1452329"/>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Oval 453"/>
          <p:cNvSpPr/>
          <p:nvPr/>
        </p:nvSpPr>
        <p:spPr>
          <a:xfrm rot="360000">
            <a:off x="2897467" y="1604729"/>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Oval 454"/>
          <p:cNvSpPr/>
          <p:nvPr/>
        </p:nvSpPr>
        <p:spPr>
          <a:xfrm rot="360000">
            <a:off x="2287867" y="1824933"/>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Oval 455"/>
          <p:cNvSpPr/>
          <p:nvPr/>
        </p:nvSpPr>
        <p:spPr>
          <a:xfrm rot="360000">
            <a:off x="2364067" y="1680929"/>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p:cNvSpPr/>
          <p:nvPr/>
        </p:nvSpPr>
        <p:spPr>
          <a:xfrm rot="360000">
            <a:off x="2584271" y="1901133"/>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Oval 457"/>
          <p:cNvSpPr/>
          <p:nvPr/>
        </p:nvSpPr>
        <p:spPr>
          <a:xfrm rot="360000">
            <a:off x="3142859" y="1604729"/>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p:cNvSpPr/>
          <p:nvPr/>
        </p:nvSpPr>
        <p:spPr>
          <a:xfrm rot="360000">
            <a:off x="3142859" y="1376129"/>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Oval 459"/>
          <p:cNvSpPr/>
          <p:nvPr/>
        </p:nvSpPr>
        <p:spPr>
          <a:xfrm rot="360000">
            <a:off x="3049867" y="1672533"/>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Oval 460"/>
          <p:cNvSpPr/>
          <p:nvPr/>
        </p:nvSpPr>
        <p:spPr>
          <a:xfrm rot="360000">
            <a:off x="3278467" y="1748733"/>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Oval 461"/>
          <p:cNvSpPr/>
          <p:nvPr/>
        </p:nvSpPr>
        <p:spPr>
          <a:xfrm rot="360000">
            <a:off x="3193871" y="1901133"/>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Oval 462"/>
          <p:cNvSpPr/>
          <p:nvPr/>
        </p:nvSpPr>
        <p:spPr>
          <a:xfrm rot="360000">
            <a:off x="3295259" y="1833329"/>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Oval 463"/>
          <p:cNvSpPr/>
          <p:nvPr/>
        </p:nvSpPr>
        <p:spPr>
          <a:xfrm rot="360000">
            <a:off x="3295259" y="1604729"/>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Oval 464"/>
          <p:cNvSpPr/>
          <p:nvPr/>
        </p:nvSpPr>
        <p:spPr>
          <a:xfrm rot="360000">
            <a:off x="3286863" y="1376129"/>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p:cNvSpPr/>
          <p:nvPr/>
        </p:nvSpPr>
        <p:spPr>
          <a:xfrm rot="360000">
            <a:off x="3303655" y="2078721"/>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Oval 466"/>
          <p:cNvSpPr/>
          <p:nvPr/>
        </p:nvSpPr>
        <p:spPr>
          <a:xfrm rot="360000">
            <a:off x="3312051" y="3374121"/>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Oval 467"/>
          <p:cNvSpPr/>
          <p:nvPr/>
        </p:nvSpPr>
        <p:spPr>
          <a:xfrm rot="360000">
            <a:off x="3312051" y="3145521"/>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Oval 468"/>
          <p:cNvSpPr/>
          <p:nvPr/>
        </p:nvSpPr>
        <p:spPr>
          <a:xfrm rot="360000">
            <a:off x="3303655" y="2916921"/>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p:cNvSpPr/>
          <p:nvPr/>
        </p:nvSpPr>
        <p:spPr>
          <a:xfrm rot="360000">
            <a:off x="3312051" y="2535921"/>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Oval 470"/>
          <p:cNvSpPr/>
          <p:nvPr/>
        </p:nvSpPr>
        <p:spPr>
          <a:xfrm rot="360000">
            <a:off x="3312051" y="2307321"/>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Oval 471"/>
          <p:cNvSpPr/>
          <p:nvPr/>
        </p:nvSpPr>
        <p:spPr>
          <a:xfrm rot="360000">
            <a:off x="3303655" y="2747729"/>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Oval 472"/>
          <p:cNvSpPr/>
          <p:nvPr/>
        </p:nvSpPr>
        <p:spPr>
          <a:xfrm rot="360000">
            <a:off x="3303655" y="2519129"/>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Oval 473"/>
          <p:cNvSpPr/>
          <p:nvPr/>
        </p:nvSpPr>
        <p:spPr>
          <a:xfrm rot="360000">
            <a:off x="3515463" y="1748733"/>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Oval 479"/>
          <p:cNvSpPr/>
          <p:nvPr/>
        </p:nvSpPr>
        <p:spPr>
          <a:xfrm rot="360000">
            <a:off x="3837055" y="2527525"/>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Oval 480"/>
          <p:cNvSpPr/>
          <p:nvPr/>
        </p:nvSpPr>
        <p:spPr>
          <a:xfrm rot="360000">
            <a:off x="3523859" y="1994125"/>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Oval 481"/>
          <p:cNvSpPr/>
          <p:nvPr/>
        </p:nvSpPr>
        <p:spPr>
          <a:xfrm rot="360000">
            <a:off x="3676259" y="2146525"/>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Oval 482"/>
          <p:cNvSpPr/>
          <p:nvPr/>
        </p:nvSpPr>
        <p:spPr>
          <a:xfrm rot="360000">
            <a:off x="3828659" y="2298925"/>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Oval 487"/>
          <p:cNvSpPr/>
          <p:nvPr/>
        </p:nvSpPr>
        <p:spPr>
          <a:xfrm rot="360000">
            <a:off x="3676259" y="1985729"/>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Oval 488"/>
          <p:cNvSpPr/>
          <p:nvPr/>
        </p:nvSpPr>
        <p:spPr>
          <a:xfrm rot="360000">
            <a:off x="3828659" y="2138129"/>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Oval 491"/>
          <p:cNvSpPr/>
          <p:nvPr/>
        </p:nvSpPr>
        <p:spPr>
          <a:xfrm rot="360000">
            <a:off x="3532255" y="3289525"/>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Oval 492"/>
          <p:cNvSpPr/>
          <p:nvPr/>
        </p:nvSpPr>
        <p:spPr>
          <a:xfrm rot="360000">
            <a:off x="3532255" y="3060925"/>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Oval 493"/>
          <p:cNvSpPr/>
          <p:nvPr/>
        </p:nvSpPr>
        <p:spPr>
          <a:xfrm rot="360000">
            <a:off x="3684655" y="3213325"/>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Oval 494"/>
          <p:cNvSpPr/>
          <p:nvPr/>
        </p:nvSpPr>
        <p:spPr>
          <a:xfrm rot="360000">
            <a:off x="3837055" y="3365725"/>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Oval 495"/>
          <p:cNvSpPr/>
          <p:nvPr/>
        </p:nvSpPr>
        <p:spPr>
          <a:xfrm rot="360000">
            <a:off x="3523859" y="2832325"/>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Oval 496"/>
          <p:cNvSpPr/>
          <p:nvPr/>
        </p:nvSpPr>
        <p:spPr>
          <a:xfrm rot="360000">
            <a:off x="3676259" y="2984725"/>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Oval 497"/>
          <p:cNvSpPr/>
          <p:nvPr/>
        </p:nvSpPr>
        <p:spPr>
          <a:xfrm rot="360000">
            <a:off x="3828659" y="3137125"/>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Oval 499"/>
          <p:cNvSpPr/>
          <p:nvPr/>
        </p:nvSpPr>
        <p:spPr>
          <a:xfrm rot="360000">
            <a:off x="3760855" y="2671529"/>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Oval 502"/>
          <p:cNvSpPr/>
          <p:nvPr/>
        </p:nvSpPr>
        <p:spPr>
          <a:xfrm rot="360000">
            <a:off x="3676259" y="2823929"/>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Oval 503"/>
          <p:cNvSpPr/>
          <p:nvPr/>
        </p:nvSpPr>
        <p:spPr>
          <a:xfrm rot="360000">
            <a:off x="3828659" y="2976329"/>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Oval 506"/>
          <p:cNvSpPr/>
          <p:nvPr/>
        </p:nvSpPr>
        <p:spPr>
          <a:xfrm rot="360000">
            <a:off x="3532255" y="2451325"/>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Oval 507"/>
          <p:cNvSpPr/>
          <p:nvPr/>
        </p:nvSpPr>
        <p:spPr>
          <a:xfrm rot="360000">
            <a:off x="3532255" y="2222725"/>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Oval 508"/>
          <p:cNvSpPr/>
          <p:nvPr/>
        </p:nvSpPr>
        <p:spPr>
          <a:xfrm rot="360000">
            <a:off x="3684655" y="2375125"/>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Oval 509"/>
          <p:cNvSpPr/>
          <p:nvPr/>
        </p:nvSpPr>
        <p:spPr>
          <a:xfrm rot="360000">
            <a:off x="3523859" y="2663133"/>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Oval 510"/>
          <p:cNvSpPr/>
          <p:nvPr/>
        </p:nvSpPr>
        <p:spPr>
          <a:xfrm rot="360000">
            <a:off x="3523859" y="2434533"/>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Oval 511"/>
          <p:cNvSpPr/>
          <p:nvPr/>
        </p:nvSpPr>
        <p:spPr>
          <a:xfrm rot="360000">
            <a:off x="3676259" y="2586933"/>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Oval 512"/>
          <p:cNvSpPr/>
          <p:nvPr/>
        </p:nvSpPr>
        <p:spPr>
          <a:xfrm rot="360000">
            <a:off x="3515463" y="1528529"/>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Oval 513"/>
          <p:cNvSpPr/>
          <p:nvPr/>
        </p:nvSpPr>
        <p:spPr>
          <a:xfrm rot="360000">
            <a:off x="3684655" y="3425133"/>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Oval 514"/>
          <p:cNvSpPr/>
          <p:nvPr/>
        </p:nvSpPr>
        <p:spPr>
          <a:xfrm rot="360000">
            <a:off x="3972663" y="3204929"/>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Oval 515"/>
          <p:cNvSpPr/>
          <p:nvPr/>
        </p:nvSpPr>
        <p:spPr>
          <a:xfrm rot="360000">
            <a:off x="3972663" y="3425133"/>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Oval 516"/>
          <p:cNvSpPr/>
          <p:nvPr/>
        </p:nvSpPr>
        <p:spPr>
          <a:xfrm rot="360000">
            <a:off x="543663" y="3890729"/>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518" name="Oval 517"/>
          <p:cNvSpPr/>
          <p:nvPr/>
        </p:nvSpPr>
        <p:spPr>
          <a:xfrm rot="360000">
            <a:off x="543663" y="3662129"/>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519" name="Oval 518"/>
          <p:cNvSpPr/>
          <p:nvPr/>
        </p:nvSpPr>
        <p:spPr>
          <a:xfrm rot="360000">
            <a:off x="696063" y="3814529"/>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520" name="Oval 519"/>
          <p:cNvSpPr/>
          <p:nvPr/>
        </p:nvSpPr>
        <p:spPr>
          <a:xfrm rot="360000">
            <a:off x="848463" y="3966929"/>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521" name="Oval 520"/>
          <p:cNvSpPr/>
          <p:nvPr/>
        </p:nvSpPr>
        <p:spPr>
          <a:xfrm rot="360000">
            <a:off x="687667" y="3585929"/>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522" name="Oval 521"/>
          <p:cNvSpPr/>
          <p:nvPr/>
        </p:nvSpPr>
        <p:spPr>
          <a:xfrm rot="360000">
            <a:off x="840067" y="3738329"/>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523" name="Oval 522"/>
          <p:cNvSpPr/>
          <p:nvPr/>
        </p:nvSpPr>
        <p:spPr>
          <a:xfrm rot="360000">
            <a:off x="992467" y="3882333"/>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524" name="Oval 523"/>
          <p:cNvSpPr/>
          <p:nvPr/>
        </p:nvSpPr>
        <p:spPr>
          <a:xfrm rot="360000">
            <a:off x="992467" y="3729933"/>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525" name="Oval 524"/>
          <p:cNvSpPr/>
          <p:nvPr/>
        </p:nvSpPr>
        <p:spPr>
          <a:xfrm rot="360000">
            <a:off x="1246255" y="3890729"/>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526" name="Oval 525"/>
          <p:cNvSpPr/>
          <p:nvPr/>
        </p:nvSpPr>
        <p:spPr>
          <a:xfrm rot="360000">
            <a:off x="1246255" y="3662129"/>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527" name="Oval 526"/>
          <p:cNvSpPr/>
          <p:nvPr/>
        </p:nvSpPr>
        <p:spPr>
          <a:xfrm rot="360000">
            <a:off x="1398655" y="3814529"/>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528" name="Oval 527"/>
          <p:cNvSpPr/>
          <p:nvPr/>
        </p:nvSpPr>
        <p:spPr>
          <a:xfrm rot="360000">
            <a:off x="1551055" y="3966929"/>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529" name="Oval 528"/>
          <p:cNvSpPr/>
          <p:nvPr/>
        </p:nvSpPr>
        <p:spPr>
          <a:xfrm rot="360000">
            <a:off x="1390259" y="3585929"/>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530" name="Oval 529"/>
          <p:cNvSpPr/>
          <p:nvPr/>
        </p:nvSpPr>
        <p:spPr>
          <a:xfrm rot="360000">
            <a:off x="1542659" y="3738329"/>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531" name="Oval 530"/>
          <p:cNvSpPr/>
          <p:nvPr/>
        </p:nvSpPr>
        <p:spPr>
          <a:xfrm rot="360000">
            <a:off x="1695059" y="3882333"/>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532" name="Oval 531"/>
          <p:cNvSpPr/>
          <p:nvPr/>
        </p:nvSpPr>
        <p:spPr>
          <a:xfrm rot="360000">
            <a:off x="1695059" y="3729933"/>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533" name="Oval 532"/>
          <p:cNvSpPr/>
          <p:nvPr/>
        </p:nvSpPr>
        <p:spPr>
          <a:xfrm rot="360000">
            <a:off x="865255" y="4669521"/>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534" name="Oval 533"/>
          <p:cNvSpPr/>
          <p:nvPr/>
        </p:nvSpPr>
        <p:spPr>
          <a:xfrm rot="360000">
            <a:off x="552059" y="4136121"/>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535" name="Oval 534"/>
          <p:cNvSpPr/>
          <p:nvPr/>
        </p:nvSpPr>
        <p:spPr>
          <a:xfrm rot="360000">
            <a:off x="704459" y="4288521"/>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536" name="Oval 535"/>
          <p:cNvSpPr/>
          <p:nvPr/>
        </p:nvSpPr>
        <p:spPr>
          <a:xfrm rot="360000">
            <a:off x="856859" y="4440921"/>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537" name="Oval 536"/>
          <p:cNvSpPr/>
          <p:nvPr/>
        </p:nvSpPr>
        <p:spPr>
          <a:xfrm rot="360000">
            <a:off x="1009259" y="4584925"/>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538" name="Oval 537"/>
          <p:cNvSpPr/>
          <p:nvPr/>
        </p:nvSpPr>
        <p:spPr>
          <a:xfrm rot="360000">
            <a:off x="696063" y="3975325"/>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539" name="Oval 538"/>
          <p:cNvSpPr/>
          <p:nvPr/>
        </p:nvSpPr>
        <p:spPr>
          <a:xfrm rot="360000">
            <a:off x="941455" y="4127725"/>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540" name="Oval 539"/>
          <p:cNvSpPr/>
          <p:nvPr/>
        </p:nvSpPr>
        <p:spPr>
          <a:xfrm rot="360000">
            <a:off x="1093855" y="4280125"/>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541" name="Oval 540"/>
          <p:cNvSpPr/>
          <p:nvPr/>
        </p:nvSpPr>
        <p:spPr>
          <a:xfrm rot="360000">
            <a:off x="704459" y="4127725"/>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542" name="Oval 541"/>
          <p:cNvSpPr/>
          <p:nvPr/>
        </p:nvSpPr>
        <p:spPr>
          <a:xfrm rot="360000">
            <a:off x="856859" y="4280125"/>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543" name="Oval 542"/>
          <p:cNvSpPr/>
          <p:nvPr/>
        </p:nvSpPr>
        <p:spPr>
          <a:xfrm rot="360000">
            <a:off x="1009259" y="4432525"/>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544" name="Oval 543"/>
          <p:cNvSpPr/>
          <p:nvPr/>
        </p:nvSpPr>
        <p:spPr>
          <a:xfrm rot="360000">
            <a:off x="1246255" y="4669521"/>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545" name="Oval 544"/>
          <p:cNvSpPr/>
          <p:nvPr/>
        </p:nvSpPr>
        <p:spPr>
          <a:xfrm rot="360000">
            <a:off x="1246255" y="4440921"/>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546" name="Oval 545"/>
          <p:cNvSpPr/>
          <p:nvPr/>
        </p:nvSpPr>
        <p:spPr>
          <a:xfrm rot="360000">
            <a:off x="1398655" y="4593321"/>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547" name="Oval 546"/>
          <p:cNvSpPr/>
          <p:nvPr/>
        </p:nvSpPr>
        <p:spPr>
          <a:xfrm rot="360000">
            <a:off x="1551055" y="4745721"/>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548" name="Oval 547"/>
          <p:cNvSpPr/>
          <p:nvPr/>
        </p:nvSpPr>
        <p:spPr>
          <a:xfrm rot="360000">
            <a:off x="1237859" y="4212321"/>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549" name="Oval 548"/>
          <p:cNvSpPr/>
          <p:nvPr/>
        </p:nvSpPr>
        <p:spPr>
          <a:xfrm rot="360000">
            <a:off x="1390259" y="4364721"/>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550" name="Oval 549"/>
          <p:cNvSpPr/>
          <p:nvPr/>
        </p:nvSpPr>
        <p:spPr>
          <a:xfrm rot="360000">
            <a:off x="1542659" y="4517121"/>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551" name="Oval 550"/>
          <p:cNvSpPr/>
          <p:nvPr/>
        </p:nvSpPr>
        <p:spPr>
          <a:xfrm rot="360000">
            <a:off x="1695059" y="4661125"/>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552" name="Oval 551"/>
          <p:cNvSpPr/>
          <p:nvPr/>
        </p:nvSpPr>
        <p:spPr>
          <a:xfrm rot="360000">
            <a:off x="1474855" y="4051525"/>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553" name="Oval 552"/>
          <p:cNvSpPr/>
          <p:nvPr/>
        </p:nvSpPr>
        <p:spPr>
          <a:xfrm rot="360000">
            <a:off x="1627255" y="4203925"/>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554" name="Oval 553"/>
          <p:cNvSpPr/>
          <p:nvPr/>
        </p:nvSpPr>
        <p:spPr>
          <a:xfrm rot="360000">
            <a:off x="1779655" y="4356325"/>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555" name="Oval 554"/>
          <p:cNvSpPr/>
          <p:nvPr/>
        </p:nvSpPr>
        <p:spPr>
          <a:xfrm rot="360000">
            <a:off x="1390259" y="4203925"/>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556" name="Oval 555"/>
          <p:cNvSpPr/>
          <p:nvPr/>
        </p:nvSpPr>
        <p:spPr>
          <a:xfrm rot="360000">
            <a:off x="1542659" y="4356325"/>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557" name="Oval 556"/>
          <p:cNvSpPr/>
          <p:nvPr/>
        </p:nvSpPr>
        <p:spPr>
          <a:xfrm rot="360000">
            <a:off x="1695059" y="4508725"/>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558" name="Oval 557"/>
          <p:cNvSpPr/>
          <p:nvPr/>
        </p:nvSpPr>
        <p:spPr>
          <a:xfrm rot="360000">
            <a:off x="1144867" y="4034733"/>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559" name="Oval 558"/>
          <p:cNvSpPr/>
          <p:nvPr/>
        </p:nvSpPr>
        <p:spPr>
          <a:xfrm rot="360000">
            <a:off x="1305663" y="4051525"/>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560" name="Oval 559"/>
          <p:cNvSpPr/>
          <p:nvPr/>
        </p:nvSpPr>
        <p:spPr>
          <a:xfrm rot="360000">
            <a:off x="1161659" y="3738329"/>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561" name="Oval 560"/>
          <p:cNvSpPr/>
          <p:nvPr/>
        </p:nvSpPr>
        <p:spPr>
          <a:xfrm rot="360000">
            <a:off x="1695059" y="4043129"/>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562" name="Oval 561"/>
          <p:cNvSpPr/>
          <p:nvPr/>
        </p:nvSpPr>
        <p:spPr>
          <a:xfrm rot="360000">
            <a:off x="1847459" y="4195529"/>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563" name="Oval 562"/>
          <p:cNvSpPr/>
          <p:nvPr/>
        </p:nvSpPr>
        <p:spPr>
          <a:xfrm rot="360000">
            <a:off x="1847459" y="3975325"/>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564" name="Oval 563"/>
          <p:cNvSpPr/>
          <p:nvPr/>
        </p:nvSpPr>
        <p:spPr>
          <a:xfrm rot="360000">
            <a:off x="1085459" y="4728929"/>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565" name="Oval 564"/>
          <p:cNvSpPr/>
          <p:nvPr/>
        </p:nvSpPr>
        <p:spPr>
          <a:xfrm rot="360000">
            <a:off x="1161659" y="4584925"/>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566" name="Oval 565"/>
          <p:cNvSpPr/>
          <p:nvPr/>
        </p:nvSpPr>
        <p:spPr>
          <a:xfrm rot="360000">
            <a:off x="1381863" y="4805129"/>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567" name="Oval 566"/>
          <p:cNvSpPr/>
          <p:nvPr/>
        </p:nvSpPr>
        <p:spPr>
          <a:xfrm rot="360000">
            <a:off x="2008255" y="3890729"/>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568" name="Oval 567"/>
          <p:cNvSpPr/>
          <p:nvPr/>
        </p:nvSpPr>
        <p:spPr>
          <a:xfrm rot="360000">
            <a:off x="2008255" y="3662129"/>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569" name="Oval 568"/>
          <p:cNvSpPr/>
          <p:nvPr/>
        </p:nvSpPr>
        <p:spPr>
          <a:xfrm rot="360000">
            <a:off x="2025047" y="4593321"/>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570" name="Oval 569"/>
          <p:cNvSpPr/>
          <p:nvPr/>
        </p:nvSpPr>
        <p:spPr>
          <a:xfrm rot="360000">
            <a:off x="2025047" y="4364721"/>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571" name="Oval 570"/>
          <p:cNvSpPr/>
          <p:nvPr/>
        </p:nvSpPr>
        <p:spPr>
          <a:xfrm rot="360000">
            <a:off x="2016651" y="4136121"/>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572" name="Oval 571"/>
          <p:cNvSpPr/>
          <p:nvPr/>
        </p:nvSpPr>
        <p:spPr>
          <a:xfrm rot="360000">
            <a:off x="1839063" y="4576529"/>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573" name="Oval 572"/>
          <p:cNvSpPr/>
          <p:nvPr/>
        </p:nvSpPr>
        <p:spPr>
          <a:xfrm rot="360000">
            <a:off x="1847459" y="4813525"/>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578" name="Oval 577"/>
          <p:cNvSpPr/>
          <p:nvPr/>
        </p:nvSpPr>
        <p:spPr>
          <a:xfrm rot="360000">
            <a:off x="552059" y="4906517"/>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579" name="Oval 578"/>
          <p:cNvSpPr/>
          <p:nvPr/>
        </p:nvSpPr>
        <p:spPr>
          <a:xfrm rot="360000">
            <a:off x="704459" y="5058917"/>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580" name="Oval 579"/>
          <p:cNvSpPr/>
          <p:nvPr/>
        </p:nvSpPr>
        <p:spPr>
          <a:xfrm rot="360000">
            <a:off x="856859" y="5211317"/>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581" name="Oval 580"/>
          <p:cNvSpPr/>
          <p:nvPr/>
        </p:nvSpPr>
        <p:spPr>
          <a:xfrm rot="360000">
            <a:off x="1009259" y="5355321"/>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582" name="Oval 581"/>
          <p:cNvSpPr/>
          <p:nvPr/>
        </p:nvSpPr>
        <p:spPr>
          <a:xfrm rot="360000">
            <a:off x="789055" y="4813525"/>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583" name="Oval 582"/>
          <p:cNvSpPr/>
          <p:nvPr/>
        </p:nvSpPr>
        <p:spPr>
          <a:xfrm rot="360000">
            <a:off x="941455" y="4898121"/>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584" name="Oval 583"/>
          <p:cNvSpPr/>
          <p:nvPr/>
        </p:nvSpPr>
        <p:spPr>
          <a:xfrm rot="360000">
            <a:off x="1093855" y="5050521"/>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585" name="Oval 584"/>
          <p:cNvSpPr/>
          <p:nvPr/>
        </p:nvSpPr>
        <p:spPr>
          <a:xfrm rot="360000">
            <a:off x="704459" y="4898121"/>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586" name="Oval 585"/>
          <p:cNvSpPr/>
          <p:nvPr/>
        </p:nvSpPr>
        <p:spPr>
          <a:xfrm rot="360000">
            <a:off x="856859" y="5050521"/>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587" name="Oval 586"/>
          <p:cNvSpPr/>
          <p:nvPr/>
        </p:nvSpPr>
        <p:spPr>
          <a:xfrm rot="360000">
            <a:off x="1009259" y="5202921"/>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588" name="Oval 587"/>
          <p:cNvSpPr/>
          <p:nvPr/>
        </p:nvSpPr>
        <p:spPr>
          <a:xfrm rot="360000">
            <a:off x="1246255" y="5507721"/>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589" name="Oval 588"/>
          <p:cNvSpPr/>
          <p:nvPr/>
        </p:nvSpPr>
        <p:spPr>
          <a:xfrm rot="360000">
            <a:off x="1246255" y="5279121"/>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590" name="Oval 589"/>
          <p:cNvSpPr/>
          <p:nvPr/>
        </p:nvSpPr>
        <p:spPr>
          <a:xfrm rot="360000">
            <a:off x="1398655" y="5431521"/>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591" name="Oval 590"/>
          <p:cNvSpPr/>
          <p:nvPr/>
        </p:nvSpPr>
        <p:spPr>
          <a:xfrm rot="360000">
            <a:off x="1887697" y="5594059"/>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592" name="Oval 591"/>
          <p:cNvSpPr/>
          <p:nvPr/>
        </p:nvSpPr>
        <p:spPr>
          <a:xfrm rot="360000">
            <a:off x="1237859" y="5050521"/>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593" name="Oval 592"/>
          <p:cNvSpPr/>
          <p:nvPr/>
        </p:nvSpPr>
        <p:spPr>
          <a:xfrm rot="360000">
            <a:off x="1390259" y="5202921"/>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594" name="Oval 593"/>
          <p:cNvSpPr/>
          <p:nvPr/>
        </p:nvSpPr>
        <p:spPr>
          <a:xfrm rot="360000">
            <a:off x="1542659" y="5355321"/>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595" name="Oval 594"/>
          <p:cNvSpPr/>
          <p:nvPr/>
        </p:nvSpPr>
        <p:spPr>
          <a:xfrm rot="360000">
            <a:off x="1695059" y="5499325"/>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596" name="Oval 595"/>
          <p:cNvSpPr/>
          <p:nvPr/>
        </p:nvSpPr>
        <p:spPr>
          <a:xfrm rot="360000">
            <a:off x="1474855" y="4889725"/>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597" name="Oval 596"/>
          <p:cNvSpPr/>
          <p:nvPr/>
        </p:nvSpPr>
        <p:spPr>
          <a:xfrm rot="360000">
            <a:off x="1627255" y="5042125"/>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598" name="Oval 597"/>
          <p:cNvSpPr/>
          <p:nvPr/>
        </p:nvSpPr>
        <p:spPr>
          <a:xfrm rot="360000">
            <a:off x="1779655" y="5194525"/>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599" name="Oval 598"/>
          <p:cNvSpPr/>
          <p:nvPr/>
        </p:nvSpPr>
        <p:spPr>
          <a:xfrm rot="360000">
            <a:off x="1390259" y="5042125"/>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600" name="Oval 599"/>
          <p:cNvSpPr/>
          <p:nvPr/>
        </p:nvSpPr>
        <p:spPr>
          <a:xfrm rot="360000">
            <a:off x="1542659" y="5194525"/>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601" name="Oval 600"/>
          <p:cNvSpPr/>
          <p:nvPr/>
        </p:nvSpPr>
        <p:spPr>
          <a:xfrm rot="360000">
            <a:off x="1695059" y="5346925"/>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602" name="Oval 601"/>
          <p:cNvSpPr/>
          <p:nvPr/>
        </p:nvSpPr>
        <p:spPr>
          <a:xfrm rot="360000">
            <a:off x="1144867" y="4805129"/>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603" name="Oval 602"/>
          <p:cNvSpPr/>
          <p:nvPr/>
        </p:nvSpPr>
        <p:spPr>
          <a:xfrm rot="360000">
            <a:off x="1305663" y="4889725"/>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604" name="Oval 603"/>
          <p:cNvSpPr/>
          <p:nvPr/>
        </p:nvSpPr>
        <p:spPr>
          <a:xfrm rot="360000">
            <a:off x="1695059" y="4881329"/>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605" name="Oval 604"/>
          <p:cNvSpPr/>
          <p:nvPr/>
        </p:nvSpPr>
        <p:spPr>
          <a:xfrm rot="360000">
            <a:off x="1085459" y="5499325"/>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606" name="Oval 605"/>
          <p:cNvSpPr/>
          <p:nvPr/>
        </p:nvSpPr>
        <p:spPr>
          <a:xfrm rot="360000">
            <a:off x="1161659" y="5355321"/>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607" name="Oval 606"/>
          <p:cNvSpPr/>
          <p:nvPr/>
        </p:nvSpPr>
        <p:spPr>
          <a:xfrm rot="360000">
            <a:off x="560455" y="4593321"/>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608" name="Oval 607"/>
          <p:cNvSpPr/>
          <p:nvPr/>
        </p:nvSpPr>
        <p:spPr>
          <a:xfrm rot="360000">
            <a:off x="560455" y="4364721"/>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609" name="Oval 608"/>
          <p:cNvSpPr/>
          <p:nvPr/>
        </p:nvSpPr>
        <p:spPr>
          <a:xfrm rot="360000">
            <a:off x="712855" y="4517121"/>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610" name="Oval 609"/>
          <p:cNvSpPr/>
          <p:nvPr/>
        </p:nvSpPr>
        <p:spPr>
          <a:xfrm rot="360000">
            <a:off x="552059" y="4805129"/>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611" name="Oval 610"/>
          <p:cNvSpPr/>
          <p:nvPr/>
        </p:nvSpPr>
        <p:spPr>
          <a:xfrm rot="360000">
            <a:off x="552059" y="4576529"/>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612" name="Oval 611"/>
          <p:cNvSpPr/>
          <p:nvPr/>
        </p:nvSpPr>
        <p:spPr>
          <a:xfrm rot="360000">
            <a:off x="704459" y="4728929"/>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613" name="Oval 612"/>
          <p:cNvSpPr/>
          <p:nvPr/>
        </p:nvSpPr>
        <p:spPr>
          <a:xfrm rot="360000">
            <a:off x="1940451" y="5346925"/>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614" name="Oval 613"/>
          <p:cNvSpPr/>
          <p:nvPr/>
        </p:nvSpPr>
        <p:spPr>
          <a:xfrm rot="360000">
            <a:off x="1940451" y="5118325"/>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615" name="Oval 614"/>
          <p:cNvSpPr/>
          <p:nvPr/>
        </p:nvSpPr>
        <p:spPr>
          <a:xfrm rot="360000">
            <a:off x="1847459" y="5414729"/>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616" name="Oval 615"/>
          <p:cNvSpPr/>
          <p:nvPr/>
        </p:nvSpPr>
        <p:spPr>
          <a:xfrm rot="360000">
            <a:off x="391263" y="4195529"/>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617" name="Oval 616"/>
          <p:cNvSpPr/>
          <p:nvPr/>
        </p:nvSpPr>
        <p:spPr>
          <a:xfrm rot="360000">
            <a:off x="399659" y="4652729"/>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618" name="Oval 617"/>
          <p:cNvSpPr/>
          <p:nvPr/>
        </p:nvSpPr>
        <p:spPr>
          <a:xfrm rot="360000">
            <a:off x="399659" y="4424129"/>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619" name="Oval 618"/>
          <p:cNvSpPr/>
          <p:nvPr/>
        </p:nvSpPr>
        <p:spPr>
          <a:xfrm rot="360000">
            <a:off x="391263" y="4635937"/>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620" name="Oval 619"/>
          <p:cNvSpPr/>
          <p:nvPr/>
        </p:nvSpPr>
        <p:spPr>
          <a:xfrm rot="360000">
            <a:off x="924663" y="3585929"/>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621" name="Oval 620"/>
          <p:cNvSpPr/>
          <p:nvPr/>
        </p:nvSpPr>
        <p:spPr>
          <a:xfrm rot="360000">
            <a:off x="1525867" y="3585929"/>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622" name="Oval 621"/>
          <p:cNvSpPr/>
          <p:nvPr/>
        </p:nvSpPr>
        <p:spPr>
          <a:xfrm rot="360000">
            <a:off x="1906867" y="3585929"/>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623" name="Oval 622"/>
          <p:cNvSpPr/>
          <p:nvPr/>
        </p:nvSpPr>
        <p:spPr>
          <a:xfrm rot="360000">
            <a:off x="1839063" y="3738329"/>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624" name="Oval 623"/>
          <p:cNvSpPr/>
          <p:nvPr/>
        </p:nvSpPr>
        <p:spPr>
          <a:xfrm rot="360000">
            <a:off x="2059267" y="4796733"/>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625" name="Oval 624"/>
          <p:cNvSpPr/>
          <p:nvPr/>
        </p:nvSpPr>
        <p:spPr>
          <a:xfrm rot="360000">
            <a:off x="1839063" y="5025333"/>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626" name="Oval 625"/>
          <p:cNvSpPr/>
          <p:nvPr/>
        </p:nvSpPr>
        <p:spPr>
          <a:xfrm rot="360000">
            <a:off x="2059267" y="4949133"/>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627" name="Oval 626"/>
          <p:cNvSpPr/>
          <p:nvPr/>
        </p:nvSpPr>
        <p:spPr>
          <a:xfrm rot="360000">
            <a:off x="2067663" y="5177733"/>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628" name="Oval 627"/>
          <p:cNvSpPr/>
          <p:nvPr/>
        </p:nvSpPr>
        <p:spPr>
          <a:xfrm rot="360000">
            <a:off x="2067663" y="5482533"/>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629" name="Oval 628"/>
          <p:cNvSpPr/>
          <p:nvPr/>
        </p:nvSpPr>
        <p:spPr>
          <a:xfrm rot="360000">
            <a:off x="2059267" y="5711133"/>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630" name="Oval 629"/>
          <p:cNvSpPr/>
          <p:nvPr/>
        </p:nvSpPr>
        <p:spPr>
          <a:xfrm rot="360000">
            <a:off x="391263" y="3662129"/>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631" name="Oval 630"/>
          <p:cNvSpPr/>
          <p:nvPr/>
        </p:nvSpPr>
        <p:spPr>
          <a:xfrm rot="360000">
            <a:off x="2304659" y="4127725"/>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32" name="Oval 631"/>
          <p:cNvSpPr/>
          <p:nvPr/>
        </p:nvSpPr>
        <p:spPr>
          <a:xfrm rot="360000">
            <a:off x="2304659" y="3899125"/>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33" name="Oval 632"/>
          <p:cNvSpPr/>
          <p:nvPr/>
        </p:nvSpPr>
        <p:spPr>
          <a:xfrm rot="360000">
            <a:off x="2457059" y="4051525"/>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34" name="Oval 633"/>
          <p:cNvSpPr/>
          <p:nvPr/>
        </p:nvSpPr>
        <p:spPr>
          <a:xfrm rot="360000">
            <a:off x="2609459" y="4203925"/>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35" name="Oval 634"/>
          <p:cNvSpPr/>
          <p:nvPr/>
        </p:nvSpPr>
        <p:spPr>
          <a:xfrm rot="360000">
            <a:off x="2296263" y="3670525"/>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36" name="Oval 635"/>
          <p:cNvSpPr/>
          <p:nvPr/>
        </p:nvSpPr>
        <p:spPr>
          <a:xfrm rot="360000">
            <a:off x="2448663" y="3822925"/>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37" name="Oval 636"/>
          <p:cNvSpPr/>
          <p:nvPr/>
        </p:nvSpPr>
        <p:spPr>
          <a:xfrm rot="360000">
            <a:off x="2601063" y="3975325"/>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38" name="Oval 637"/>
          <p:cNvSpPr/>
          <p:nvPr/>
        </p:nvSpPr>
        <p:spPr>
          <a:xfrm rot="360000">
            <a:off x="2753463" y="4119329"/>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39" name="Oval 638"/>
          <p:cNvSpPr/>
          <p:nvPr/>
        </p:nvSpPr>
        <p:spPr>
          <a:xfrm rot="360000">
            <a:off x="2685659" y="3662129"/>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40" name="Oval 639"/>
          <p:cNvSpPr/>
          <p:nvPr/>
        </p:nvSpPr>
        <p:spPr>
          <a:xfrm rot="360000">
            <a:off x="2838059" y="3814529"/>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41" name="Oval 640"/>
          <p:cNvSpPr/>
          <p:nvPr/>
        </p:nvSpPr>
        <p:spPr>
          <a:xfrm rot="360000">
            <a:off x="2448663" y="3662129"/>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42" name="Oval 641"/>
          <p:cNvSpPr/>
          <p:nvPr/>
        </p:nvSpPr>
        <p:spPr>
          <a:xfrm rot="360000">
            <a:off x="2601063" y="3814529"/>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43" name="Oval 642"/>
          <p:cNvSpPr/>
          <p:nvPr/>
        </p:nvSpPr>
        <p:spPr>
          <a:xfrm rot="360000">
            <a:off x="2753463" y="3966929"/>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44" name="Oval 643"/>
          <p:cNvSpPr/>
          <p:nvPr/>
        </p:nvSpPr>
        <p:spPr>
          <a:xfrm rot="360000">
            <a:off x="3007251" y="4127725"/>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Oval 644"/>
          <p:cNvSpPr/>
          <p:nvPr/>
        </p:nvSpPr>
        <p:spPr>
          <a:xfrm rot="360000">
            <a:off x="3007251" y="3899125"/>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Oval 645"/>
          <p:cNvSpPr/>
          <p:nvPr/>
        </p:nvSpPr>
        <p:spPr>
          <a:xfrm rot="360000">
            <a:off x="3159651" y="4051525"/>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Oval 646"/>
          <p:cNvSpPr/>
          <p:nvPr/>
        </p:nvSpPr>
        <p:spPr>
          <a:xfrm rot="360000">
            <a:off x="3312051" y="4203925"/>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Oval 647"/>
          <p:cNvSpPr/>
          <p:nvPr/>
        </p:nvSpPr>
        <p:spPr>
          <a:xfrm rot="360000">
            <a:off x="2905863" y="3670525"/>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Oval 648"/>
          <p:cNvSpPr/>
          <p:nvPr/>
        </p:nvSpPr>
        <p:spPr>
          <a:xfrm rot="360000">
            <a:off x="3151255" y="3822925"/>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0" name="Oval 649"/>
          <p:cNvSpPr/>
          <p:nvPr/>
        </p:nvSpPr>
        <p:spPr>
          <a:xfrm rot="360000">
            <a:off x="3303655" y="3975325"/>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Oval 650"/>
          <p:cNvSpPr/>
          <p:nvPr/>
        </p:nvSpPr>
        <p:spPr>
          <a:xfrm rot="360000">
            <a:off x="3456055" y="4119329"/>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Oval 651"/>
          <p:cNvSpPr/>
          <p:nvPr/>
        </p:nvSpPr>
        <p:spPr>
          <a:xfrm rot="360000">
            <a:off x="3388251" y="3662129"/>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Oval 652"/>
          <p:cNvSpPr/>
          <p:nvPr/>
        </p:nvSpPr>
        <p:spPr>
          <a:xfrm rot="360000">
            <a:off x="3540651" y="3814529"/>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Oval 653"/>
          <p:cNvSpPr/>
          <p:nvPr/>
        </p:nvSpPr>
        <p:spPr>
          <a:xfrm rot="360000">
            <a:off x="3151255" y="3662129"/>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Oval 654"/>
          <p:cNvSpPr/>
          <p:nvPr/>
        </p:nvSpPr>
        <p:spPr>
          <a:xfrm rot="360000">
            <a:off x="3303655" y="3814529"/>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6" name="Oval 655"/>
          <p:cNvSpPr/>
          <p:nvPr/>
        </p:nvSpPr>
        <p:spPr>
          <a:xfrm rot="360000">
            <a:off x="3456055" y="3966929"/>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7" name="Oval 656"/>
          <p:cNvSpPr/>
          <p:nvPr/>
        </p:nvSpPr>
        <p:spPr>
          <a:xfrm rot="360000">
            <a:off x="2626251" y="4906517"/>
            <a:ext cx="91440" cy="914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Oval 657"/>
          <p:cNvSpPr/>
          <p:nvPr/>
        </p:nvSpPr>
        <p:spPr>
          <a:xfrm rot="360000">
            <a:off x="2313055" y="4373117"/>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59" name="Oval 658"/>
          <p:cNvSpPr/>
          <p:nvPr/>
        </p:nvSpPr>
        <p:spPr>
          <a:xfrm rot="360000">
            <a:off x="2465455" y="4525517"/>
            <a:ext cx="91440" cy="914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0" name="Oval 659"/>
          <p:cNvSpPr/>
          <p:nvPr/>
        </p:nvSpPr>
        <p:spPr>
          <a:xfrm rot="360000">
            <a:off x="2617855" y="4677917"/>
            <a:ext cx="91440" cy="914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Oval 660"/>
          <p:cNvSpPr/>
          <p:nvPr/>
        </p:nvSpPr>
        <p:spPr>
          <a:xfrm rot="360000">
            <a:off x="2770255" y="4821921"/>
            <a:ext cx="91440" cy="914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2" name="Oval 661"/>
          <p:cNvSpPr/>
          <p:nvPr/>
        </p:nvSpPr>
        <p:spPr>
          <a:xfrm rot="360000">
            <a:off x="2550051" y="4212321"/>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63" name="Oval 662"/>
          <p:cNvSpPr/>
          <p:nvPr/>
        </p:nvSpPr>
        <p:spPr>
          <a:xfrm rot="360000">
            <a:off x="2702451" y="4364721"/>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64" name="Oval 663"/>
          <p:cNvSpPr/>
          <p:nvPr/>
        </p:nvSpPr>
        <p:spPr>
          <a:xfrm rot="360000">
            <a:off x="2854851" y="4517121"/>
            <a:ext cx="91440" cy="914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 name="Oval 664"/>
          <p:cNvSpPr/>
          <p:nvPr/>
        </p:nvSpPr>
        <p:spPr>
          <a:xfrm rot="360000">
            <a:off x="2465455" y="4364721"/>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66" name="Oval 665"/>
          <p:cNvSpPr/>
          <p:nvPr/>
        </p:nvSpPr>
        <p:spPr>
          <a:xfrm rot="360000">
            <a:off x="2617855" y="4517121"/>
            <a:ext cx="91440" cy="914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Oval 666"/>
          <p:cNvSpPr/>
          <p:nvPr/>
        </p:nvSpPr>
        <p:spPr>
          <a:xfrm rot="360000">
            <a:off x="2770255" y="4669521"/>
            <a:ext cx="91440" cy="914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Oval 667"/>
          <p:cNvSpPr/>
          <p:nvPr/>
        </p:nvSpPr>
        <p:spPr>
          <a:xfrm rot="360000">
            <a:off x="3007251" y="4906517"/>
            <a:ext cx="91440" cy="914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Oval 668"/>
          <p:cNvSpPr/>
          <p:nvPr/>
        </p:nvSpPr>
        <p:spPr>
          <a:xfrm rot="360000">
            <a:off x="3007251" y="4677917"/>
            <a:ext cx="91440" cy="914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Oval 669"/>
          <p:cNvSpPr/>
          <p:nvPr/>
        </p:nvSpPr>
        <p:spPr>
          <a:xfrm rot="360000">
            <a:off x="3159651" y="4830317"/>
            <a:ext cx="91440" cy="914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Oval 670"/>
          <p:cNvSpPr/>
          <p:nvPr/>
        </p:nvSpPr>
        <p:spPr>
          <a:xfrm rot="360000">
            <a:off x="3312051" y="4982717"/>
            <a:ext cx="91440" cy="914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Oval 671"/>
          <p:cNvSpPr/>
          <p:nvPr/>
        </p:nvSpPr>
        <p:spPr>
          <a:xfrm rot="360000">
            <a:off x="2905863" y="4424129"/>
            <a:ext cx="91440" cy="914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3" name="Oval 672"/>
          <p:cNvSpPr/>
          <p:nvPr/>
        </p:nvSpPr>
        <p:spPr>
          <a:xfrm rot="360000">
            <a:off x="3151255" y="4601717"/>
            <a:ext cx="91440" cy="914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4" name="Oval 673"/>
          <p:cNvSpPr/>
          <p:nvPr/>
        </p:nvSpPr>
        <p:spPr>
          <a:xfrm rot="360000">
            <a:off x="3303655" y="4754117"/>
            <a:ext cx="91440" cy="914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6" name="Oval 675"/>
          <p:cNvSpPr/>
          <p:nvPr/>
        </p:nvSpPr>
        <p:spPr>
          <a:xfrm rot="360000">
            <a:off x="3235851" y="4288521"/>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Oval 676"/>
          <p:cNvSpPr/>
          <p:nvPr/>
        </p:nvSpPr>
        <p:spPr>
          <a:xfrm rot="360000">
            <a:off x="3388251" y="4440921"/>
            <a:ext cx="91440" cy="914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8" name="Oval 677"/>
          <p:cNvSpPr/>
          <p:nvPr/>
        </p:nvSpPr>
        <p:spPr>
          <a:xfrm rot="360000">
            <a:off x="3540651" y="4593321"/>
            <a:ext cx="91440" cy="914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Oval 678"/>
          <p:cNvSpPr/>
          <p:nvPr/>
        </p:nvSpPr>
        <p:spPr>
          <a:xfrm rot="360000">
            <a:off x="3151255" y="4440921"/>
            <a:ext cx="91440" cy="914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0" name="Oval 679"/>
          <p:cNvSpPr/>
          <p:nvPr/>
        </p:nvSpPr>
        <p:spPr>
          <a:xfrm rot="360000">
            <a:off x="3303655" y="4593321"/>
            <a:ext cx="91440" cy="914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Oval 680"/>
          <p:cNvSpPr/>
          <p:nvPr/>
        </p:nvSpPr>
        <p:spPr>
          <a:xfrm rot="360000">
            <a:off x="3456055" y="4745721"/>
            <a:ext cx="91440" cy="914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Oval 681"/>
          <p:cNvSpPr/>
          <p:nvPr/>
        </p:nvSpPr>
        <p:spPr>
          <a:xfrm rot="360000">
            <a:off x="2905863" y="4271729"/>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83" name="Oval 682"/>
          <p:cNvSpPr/>
          <p:nvPr/>
        </p:nvSpPr>
        <p:spPr>
          <a:xfrm rot="360000">
            <a:off x="3066659" y="4288521"/>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4" name="Oval 683"/>
          <p:cNvSpPr/>
          <p:nvPr/>
        </p:nvSpPr>
        <p:spPr>
          <a:xfrm rot="360000">
            <a:off x="2922655" y="3975325"/>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85" name="Oval 684"/>
          <p:cNvSpPr/>
          <p:nvPr/>
        </p:nvSpPr>
        <p:spPr>
          <a:xfrm rot="360000">
            <a:off x="3456055" y="4280125"/>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Oval 685"/>
          <p:cNvSpPr/>
          <p:nvPr/>
        </p:nvSpPr>
        <p:spPr>
          <a:xfrm rot="360000">
            <a:off x="3608455" y="4347929"/>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Oval 686"/>
          <p:cNvSpPr/>
          <p:nvPr/>
        </p:nvSpPr>
        <p:spPr>
          <a:xfrm rot="360000">
            <a:off x="3608455" y="4212321"/>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8" name="Oval 687"/>
          <p:cNvSpPr/>
          <p:nvPr/>
        </p:nvSpPr>
        <p:spPr>
          <a:xfrm rot="360000">
            <a:off x="2846455" y="4965925"/>
            <a:ext cx="91440" cy="914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9" name="Oval 688"/>
          <p:cNvSpPr/>
          <p:nvPr/>
        </p:nvSpPr>
        <p:spPr>
          <a:xfrm rot="360000">
            <a:off x="2922655" y="4821921"/>
            <a:ext cx="91440" cy="914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0" name="Oval 689"/>
          <p:cNvSpPr/>
          <p:nvPr/>
        </p:nvSpPr>
        <p:spPr>
          <a:xfrm rot="360000">
            <a:off x="3142859" y="5042125"/>
            <a:ext cx="91440" cy="914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1" name="Oval 690"/>
          <p:cNvSpPr/>
          <p:nvPr/>
        </p:nvSpPr>
        <p:spPr>
          <a:xfrm rot="360000">
            <a:off x="3769251" y="4127725"/>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2" name="Oval 691"/>
          <p:cNvSpPr/>
          <p:nvPr/>
        </p:nvSpPr>
        <p:spPr>
          <a:xfrm rot="360000">
            <a:off x="3769251" y="3899125"/>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3" name="Oval 692"/>
          <p:cNvSpPr/>
          <p:nvPr/>
        </p:nvSpPr>
        <p:spPr>
          <a:xfrm rot="360000">
            <a:off x="3921651" y="4051525"/>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Oval 694"/>
          <p:cNvSpPr/>
          <p:nvPr/>
        </p:nvSpPr>
        <p:spPr>
          <a:xfrm rot="360000">
            <a:off x="3760855" y="3670525"/>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 name="Oval 695"/>
          <p:cNvSpPr/>
          <p:nvPr/>
        </p:nvSpPr>
        <p:spPr>
          <a:xfrm rot="360000">
            <a:off x="3913255" y="3822925"/>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8" name="Oval 697"/>
          <p:cNvSpPr/>
          <p:nvPr/>
        </p:nvSpPr>
        <p:spPr>
          <a:xfrm rot="360000">
            <a:off x="3913255" y="3662129"/>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5" name="Oval 714"/>
          <p:cNvSpPr/>
          <p:nvPr/>
        </p:nvSpPr>
        <p:spPr>
          <a:xfrm rot="360000">
            <a:off x="2321451" y="5668517"/>
            <a:ext cx="91440" cy="914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 name="Oval 715"/>
          <p:cNvSpPr/>
          <p:nvPr/>
        </p:nvSpPr>
        <p:spPr>
          <a:xfrm rot="360000">
            <a:off x="2321451" y="5439917"/>
            <a:ext cx="91440" cy="914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 name="Oval 716"/>
          <p:cNvSpPr/>
          <p:nvPr/>
        </p:nvSpPr>
        <p:spPr>
          <a:xfrm rot="360000">
            <a:off x="2473851" y="5592317"/>
            <a:ext cx="91440" cy="914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 name="Oval 717"/>
          <p:cNvSpPr/>
          <p:nvPr/>
        </p:nvSpPr>
        <p:spPr>
          <a:xfrm rot="360000">
            <a:off x="2313055" y="5211317"/>
            <a:ext cx="91440" cy="914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Oval 718"/>
          <p:cNvSpPr/>
          <p:nvPr/>
        </p:nvSpPr>
        <p:spPr>
          <a:xfrm rot="360000">
            <a:off x="2465455" y="5363717"/>
            <a:ext cx="91440" cy="914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 name="Oval 719"/>
          <p:cNvSpPr/>
          <p:nvPr/>
        </p:nvSpPr>
        <p:spPr>
          <a:xfrm rot="360000">
            <a:off x="2220063" y="5558733"/>
            <a:ext cx="91440" cy="914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2" name="Oval 721"/>
          <p:cNvSpPr/>
          <p:nvPr/>
        </p:nvSpPr>
        <p:spPr>
          <a:xfrm rot="360000">
            <a:off x="2550051" y="5050521"/>
            <a:ext cx="91440" cy="914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Oval 722"/>
          <p:cNvSpPr/>
          <p:nvPr/>
        </p:nvSpPr>
        <p:spPr>
          <a:xfrm rot="360000">
            <a:off x="2702451" y="5202921"/>
            <a:ext cx="91440" cy="914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 name="Oval 724"/>
          <p:cNvSpPr/>
          <p:nvPr/>
        </p:nvSpPr>
        <p:spPr>
          <a:xfrm rot="360000">
            <a:off x="2465455" y="5202921"/>
            <a:ext cx="91440" cy="914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6" name="Oval 725"/>
          <p:cNvSpPr/>
          <p:nvPr/>
        </p:nvSpPr>
        <p:spPr>
          <a:xfrm rot="360000">
            <a:off x="2617855" y="5355321"/>
            <a:ext cx="91440" cy="914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3" name="Oval 732"/>
          <p:cNvSpPr/>
          <p:nvPr/>
        </p:nvSpPr>
        <p:spPr>
          <a:xfrm rot="360000">
            <a:off x="3235851" y="5126721"/>
            <a:ext cx="91440" cy="914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9" name="Oval 738"/>
          <p:cNvSpPr/>
          <p:nvPr/>
        </p:nvSpPr>
        <p:spPr>
          <a:xfrm rot="360000">
            <a:off x="2905863" y="5109929"/>
            <a:ext cx="91440" cy="914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0" name="Oval 739"/>
          <p:cNvSpPr/>
          <p:nvPr/>
        </p:nvSpPr>
        <p:spPr>
          <a:xfrm rot="360000">
            <a:off x="3066659" y="5126721"/>
            <a:ext cx="91440" cy="914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3" name="Oval 742"/>
          <p:cNvSpPr/>
          <p:nvPr/>
        </p:nvSpPr>
        <p:spPr>
          <a:xfrm rot="360000">
            <a:off x="2321451" y="4830317"/>
            <a:ext cx="91440" cy="914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4" name="Oval 743"/>
          <p:cNvSpPr/>
          <p:nvPr/>
        </p:nvSpPr>
        <p:spPr>
          <a:xfrm rot="360000">
            <a:off x="2321451" y="4601717"/>
            <a:ext cx="91440" cy="914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5" name="Oval 744"/>
          <p:cNvSpPr/>
          <p:nvPr/>
        </p:nvSpPr>
        <p:spPr>
          <a:xfrm rot="360000">
            <a:off x="2473851" y="4754117"/>
            <a:ext cx="91440" cy="914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6" name="Oval 745"/>
          <p:cNvSpPr/>
          <p:nvPr/>
        </p:nvSpPr>
        <p:spPr>
          <a:xfrm rot="360000">
            <a:off x="2313055" y="5042125"/>
            <a:ext cx="91440" cy="914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 name="Oval 746"/>
          <p:cNvSpPr/>
          <p:nvPr/>
        </p:nvSpPr>
        <p:spPr>
          <a:xfrm rot="360000">
            <a:off x="2313055" y="4813525"/>
            <a:ext cx="91440" cy="914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8" name="Oval 747"/>
          <p:cNvSpPr/>
          <p:nvPr/>
        </p:nvSpPr>
        <p:spPr>
          <a:xfrm rot="360000">
            <a:off x="2465455" y="4965925"/>
            <a:ext cx="91440" cy="914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9" name="Straight Connector 758"/>
          <p:cNvCxnSpPr>
            <a:stCxn id="758" idx="3"/>
          </p:cNvCxnSpPr>
          <p:nvPr/>
        </p:nvCxnSpPr>
        <p:spPr>
          <a:xfrm>
            <a:off x="6946633" y="1500080"/>
            <a:ext cx="451063" cy="486632"/>
          </a:xfrm>
          <a:prstGeom prst="line">
            <a:avLst/>
          </a:prstGeom>
          <a:ln>
            <a:no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5041633" y="1230610"/>
            <a:ext cx="3810000" cy="4712990"/>
            <a:chOff x="5041633" y="1260249"/>
            <a:chExt cx="3810000" cy="4712990"/>
          </a:xfrm>
        </p:grpSpPr>
        <p:sp>
          <p:nvSpPr>
            <p:cNvPr id="758" name="Cloud 757"/>
            <p:cNvSpPr/>
            <p:nvPr/>
          </p:nvSpPr>
          <p:spPr>
            <a:xfrm>
              <a:off x="5041633" y="1260249"/>
              <a:ext cx="3810000" cy="4712990"/>
            </a:xfrm>
            <a:prstGeom prst="cloud">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cxnSp>
          <p:nvCxnSpPr>
            <p:cNvPr id="760" name="Straight Connector 759"/>
            <p:cNvCxnSpPr>
              <a:stCxn id="758" idx="2"/>
              <a:endCxn id="758" idx="0"/>
            </p:cNvCxnSpPr>
            <p:nvPr/>
          </p:nvCxnSpPr>
          <p:spPr>
            <a:xfrm>
              <a:off x="5053451" y="3616744"/>
              <a:ext cx="379500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1" name="Straight Connector 760"/>
            <p:cNvCxnSpPr>
              <a:stCxn id="758" idx="1"/>
            </p:cNvCxnSpPr>
            <p:nvPr/>
          </p:nvCxnSpPr>
          <p:spPr>
            <a:xfrm flipV="1">
              <a:off x="6946633" y="3616744"/>
              <a:ext cx="0" cy="2351477"/>
            </a:xfrm>
            <a:prstGeom prst="line">
              <a:avLst/>
            </a:prstGeom>
          </p:spPr>
          <p:style>
            <a:lnRef idx="1">
              <a:schemeClr val="accent1"/>
            </a:lnRef>
            <a:fillRef idx="0">
              <a:schemeClr val="accent1"/>
            </a:fillRef>
            <a:effectRef idx="0">
              <a:schemeClr val="accent1"/>
            </a:effectRef>
            <a:fontRef idx="minor">
              <a:schemeClr val="tx1"/>
            </a:fontRef>
          </p:style>
        </p:cxnSp>
        <p:cxnSp>
          <p:nvCxnSpPr>
            <p:cNvPr id="762" name="Straight Connector 761"/>
            <p:cNvCxnSpPr/>
            <p:nvPr/>
          </p:nvCxnSpPr>
          <p:spPr>
            <a:xfrm>
              <a:off x="6116829" y="1731986"/>
              <a:ext cx="0" cy="1884758"/>
            </a:xfrm>
            <a:prstGeom prst="line">
              <a:avLst/>
            </a:prstGeom>
          </p:spPr>
          <p:style>
            <a:lnRef idx="1">
              <a:schemeClr val="accent1"/>
            </a:lnRef>
            <a:fillRef idx="0">
              <a:schemeClr val="accent1"/>
            </a:fillRef>
            <a:effectRef idx="0">
              <a:schemeClr val="accent1"/>
            </a:effectRef>
            <a:fontRef idx="minor">
              <a:schemeClr val="tx1"/>
            </a:fontRef>
          </p:style>
        </p:cxnSp>
        <p:cxnSp>
          <p:nvCxnSpPr>
            <p:cNvPr id="763" name="Straight Connector 762"/>
            <p:cNvCxnSpPr/>
            <p:nvPr/>
          </p:nvCxnSpPr>
          <p:spPr>
            <a:xfrm>
              <a:off x="7162800" y="1379996"/>
              <a:ext cx="0" cy="2219779"/>
            </a:xfrm>
            <a:prstGeom prst="line">
              <a:avLst/>
            </a:prstGeom>
          </p:spPr>
          <p:style>
            <a:lnRef idx="1">
              <a:schemeClr val="accent1"/>
            </a:lnRef>
            <a:fillRef idx="0">
              <a:schemeClr val="accent1"/>
            </a:fillRef>
            <a:effectRef idx="0">
              <a:schemeClr val="accent1"/>
            </a:effectRef>
            <a:fontRef idx="minor">
              <a:schemeClr val="tx1"/>
            </a:fontRef>
          </p:style>
        </p:cxnSp>
        <p:cxnSp>
          <p:nvCxnSpPr>
            <p:cNvPr id="764" name="Straight Connector 763"/>
            <p:cNvCxnSpPr/>
            <p:nvPr/>
          </p:nvCxnSpPr>
          <p:spPr>
            <a:xfrm>
              <a:off x="6096000" y="3616744"/>
              <a:ext cx="0" cy="208986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5" name="Straight Connector 764"/>
            <p:cNvCxnSpPr/>
            <p:nvPr/>
          </p:nvCxnSpPr>
          <p:spPr>
            <a:xfrm>
              <a:off x="5134625" y="4572000"/>
              <a:ext cx="1812008"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766" name="Oval 765"/>
          <p:cNvSpPr/>
          <p:nvPr/>
        </p:nvSpPr>
        <p:spPr>
          <a:xfrm rot="360000">
            <a:off x="5136492" y="3272733"/>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Oval 766"/>
          <p:cNvSpPr/>
          <p:nvPr/>
        </p:nvSpPr>
        <p:spPr>
          <a:xfrm rot="360000">
            <a:off x="5212692" y="3052529"/>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8" name="Oval 767"/>
          <p:cNvSpPr/>
          <p:nvPr/>
        </p:nvSpPr>
        <p:spPr>
          <a:xfrm rot="360000">
            <a:off x="5365092" y="3272733"/>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9" name="Oval 768"/>
          <p:cNvSpPr/>
          <p:nvPr/>
        </p:nvSpPr>
        <p:spPr>
          <a:xfrm rot="360000">
            <a:off x="5365092" y="3052529"/>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0" name="Oval 769"/>
          <p:cNvSpPr/>
          <p:nvPr/>
        </p:nvSpPr>
        <p:spPr>
          <a:xfrm rot="360000">
            <a:off x="5517492" y="3281129"/>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1" name="Oval 770"/>
          <p:cNvSpPr/>
          <p:nvPr/>
        </p:nvSpPr>
        <p:spPr>
          <a:xfrm rot="360000">
            <a:off x="5517492" y="3052529"/>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2" name="Oval 771"/>
          <p:cNvSpPr/>
          <p:nvPr/>
        </p:nvSpPr>
        <p:spPr>
          <a:xfrm rot="360000">
            <a:off x="5441292" y="2823929"/>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3" name="Oval 772"/>
          <p:cNvSpPr/>
          <p:nvPr/>
        </p:nvSpPr>
        <p:spPr>
          <a:xfrm rot="360000">
            <a:off x="5441292" y="2595329"/>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4" name="Oval 773"/>
          <p:cNvSpPr/>
          <p:nvPr/>
        </p:nvSpPr>
        <p:spPr>
          <a:xfrm rot="360000">
            <a:off x="5593692" y="2747729"/>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5" name="Oval 774"/>
          <p:cNvSpPr/>
          <p:nvPr/>
        </p:nvSpPr>
        <p:spPr>
          <a:xfrm rot="360000">
            <a:off x="5746092" y="2900129"/>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6" name="Oval 775"/>
          <p:cNvSpPr/>
          <p:nvPr/>
        </p:nvSpPr>
        <p:spPr>
          <a:xfrm rot="360000">
            <a:off x="5432896" y="2366729"/>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7" name="Oval 776"/>
          <p:cNvSpPr/>
          <p:nvPr/>
        </p:nvSpPr>
        <p:spPr>
          <a:xfrm rot="360000">
            <a:off x="5585296" y="2519129"/>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 name="Oval 777"/>
          <p:cNvSpPr/>
          <p:nvPr/>
        </p:nvSpPr>
        <p:spPr>
          <a:xfrm rot="360000">
            <a:off x="5737696" y="2671529"/>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Oval 778"/>
          <p:cNvSpPr/>
          <p:nvPr/>
        </p:nvSpPr>
        <p:spPr>
          <a:xfrm rot="360000">
            <a:off x="5890096" y="2815533"/>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0" name="Oval 779"/>
          <p:cNvSpPr/>
          <p:nvPr/>
        </p:nvSpPr>
        <p:spPr>
          <a:xfrm rot="360000">
            <a:off x="5898492" y="1680929"/>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1" name="Oval 780"/>
          <p:cNvSpPr/>
          <p:nvPr/>
        </p:nvSpPr>
        <p:spPr>
          <a:xfrm rot="360000">
            <a:off x="5974692" y="1833329"/>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2" name="Oval 781"/>
          <p:cNvSpPr/>
          <p:nvPr/>
        </p:nvSpPr>
        <p:spPr>
          <a:xfrm rot="360000">
            <a:off x="5746092" y="1757129"/>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3" name="Oval 782"/>
          <p:cNvSpPr/>
          <p:nvPr/>
        </p:nvSpPr>
        <p:spPr>
          <a:xfrm rot="360000">
            <a:off x="5898492" y="1909529"/>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4" name="Oval 783"/>
          <p:cNvSpPr/>
          <p:nvPr/>
        </p:nvSpPr>
        <p:spPr>
          <a:xfrm rot="360000">
            <a:off x="5974692" y="2129733"/>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5" name="Oval 784"/>
          <p:cNvSpPr/>
          <p:nvPr/>
        </p:nvSpPr>
        <p:spPr>
          <a:xfrm rot="360000">
            <a:off x="5593692" y="1909529"/>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6" name="Oval 785"/>
          <p:cNvSpPr/>
          <p:nvPr/>
        </p:nvSpPr>
        <p:spPr>
          <a:xfrm rot="360000">
            <a:off x="5746092" y="2061929"/>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7" name="Oval 786"/>
          <p:cNvSpPr/>
          <p:nvPr/>
        </p:nvSpPr>
        <p:spPr>
          <a:xfrm rot="360000">
            <a:off x="5517492" y="2053533"/>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 name="Oval 787"/>
          <p:cNvSpPr/>
          <p:nvPr/>
        </p:nvSpPr>
        <p:spPr>
          <a:xfrm rot="360000">
            <a:off x="5669892" y="2205933"/>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9" name="Oval 788"/>
          <p:cNvSpPr/>
          <p:nvPr/>
        </p:nvSpPr>
        <p:spPr>
          <a:xfrm rot="360000">
            <a:off x="5822292" y="2358333"/>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0" name="Oval 789"/>
          <p:cNvSpPr/>
          <p:nvPr/>
        </p:nvSpPr>
        <p:spPr>
          <a:xfrm rot="360000">
            <a:off x="5974692" y="2510733"/>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1" name="Oval 790"/>
          <p:cNvSpPr/>
          <p:nvPr/>
        </p:nvSpPr>
        <p:spPr>
          <a:xfrm rot="360000">
            <a:off x="5585296" y="2358333"/>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2" name="Oval 791"/>
          <p:cNvSpPr/>
          <p:nvPr/>
        </p:nvSpPr>
        <p:spPr>
          <a:xfrm rot="360000">
            <a:off x="5737696" y="2510733"/>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3" name="Oval 792"/>
          <p:cNvSpPr/>
          <p:nvPr/>
        </p:nvSpPr>
        <p:spPr>
          <a:xfrm rot="360000">
            <a:off x="5890096" y="2663133"/>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4" name="Oval 793"/>
          <p:cNvSpPr/>
          <p:nvPr/>
        </p:nvSpPr>
        <p:spPr>
          <a:xfrm rot="360000">
            <a:off x="5669892" y="3120333"/>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5" name="Oval 794"/>
          <p:cNvSpPr/>
          <p:nvPr/>
        </p:nvSpPr>
        <p:spPr>
          <a:xfrm rot="360000">
            <a:off x="5822292" y="3272733"/>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6" name="Oval 795"/>
          <p:cNvSpPr/>
          <p:nvPr/>
        </p:nvSpPr>
        <p:spPr>
          <a:xfrm rot="360000">
            <a:off x="5974692" y="3425133"/>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7" name="Oval 796"/>
          <p:cNvSpPr/>
          <p:nvPr/>
        </p:nvSpPr>
        <p:spPr>
          <a:xfrm rot="360000">
            <a:off x="5898492" y="3052529"/>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8" name="Oval 797"/>
          <p:cNvSpPr/>
          <p:nvPr/>
        </p:nvSpPr>
        <p:spPr>
          <a:xfrm rot="360000">
            <a:off x="5669892" y="3348933"/>
            <a:ext cx="91440" cy="914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9" name="Oval 798"/>
          <p:cNvSpPr/>
          <p:nvPr/>
        </p:nvSpPr>
        <p:spPr>
          <a:xfrm rot="360000">
            <a:off x="6203292" y="2138129"/>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0" name="Oval 799"/>
          <p:cNvSpPr/>
          <p:nvPr/>
        </p:nvSpPr>
        <p:spPr>
          <a:xfrm rot="360000">
            <a:off x="6203292" y="1909529"/>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1" name="Oval 800"/>
          <p:cNvSpPr/>
          <p:nvPr/>
        </p:nvSpPr>
        <p:spPr>
          <a:xfrm rot="360000">
            <a:off x="6355692" y="2061929"/>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2" name="Oval 801"/>
          <p:cNvSpPr/>
          <p:nvPr/>
        </p:nvSpPr>
        <p:spPr>
          <a:xfrm rot="360000">
            <a:off x="6508092" y="2214329"/>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3" name="Oval 802"/>
          <p:cNvSpPr/>
          <p:nvPr/>
        </p:nvSpPr>
        <p:spPr>
          <a:xfrm rot="360000">
            <a:off x="6499696" y="1985729"/>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4" name="Oval 803"/>
          <p:cNvSpPr/>
          <p:nvPr/>
        </p:nvSpPr>
        <p:spPr>
          <a:xfrm rot="360000">
            <a:off x="6652096" y="2129733"/>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5" name="Oval 804"/>
          <p:cNvSpPr/>
          <p:nvPr/>
        </p:nvSpPr>
        <p:spPr>
          <a:xfrm rot="360000">
            <a:off x="6652096" y="1977333"/>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6" name="Oval 805"/>
          <p:cNvSpPr/>
          <p:nvPr/>
        </p:nvSpPr>
        <p:spPr>
          <a:xfrm rot="360000">
            <a:off x="6905884" y="2138129"/>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7" name="Oval 806"/>
          <p:cNvSpPr/>
          <p:nvPr/>
        </p:nvSpPr>
        <p:spPr>
          <a:xfrm rot="360000">
            <a:off x="6905884" y="1909529"/>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8" name="Oval 807"/>
          <p:cNvSpPr/>
          <p:nvPr/>
        </p:nvSpPr>
        <p:spPr>
          <a:xfrm rot="360000">
            <a:off x="7058284" y="2061929"/>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9" name="Oval 808"/>
          <p:cNvSpPr/>
          <p:nvPr/>
        </p:nvSpPr>
        <p:spPr>
          <a:xfrm rot="360000">
            <a:off x="7210684" y="2214329"/>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0" name="Oval 809"/>
          <p:cNvSpPr/>
          <p:nvPr/>
        </p:nvSpPr>
        <p:spPr>
          <a:xfrm rot="360000">
            <a:off x="7202288" y="1985729"/>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1" name="Oval 810"/>
          <p:cNvSpPr/>
          <p:nvPr/>
        </p:nvSpPr>
        <p:spPr>
          <a:xfrm rot="360000">
            <a:off x="7354688" y="2129733"/>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2" name="Oval 811"/>
          <p:cNvSpPr/>
          <p:nvPr/>
        </p:nvSpPr>
        <p:spPr>
          <a:xfrm rot="360000">
            <a:off x="7354688" y="1977333"/>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3" name="Oval 812"/>
          <p:cNvSpPr/>
          <p:nvPr/>
        </p:nvSpPr>
        <p:spPr>
          <a:xfrm rot="360000">
            <a:off x="6524884" y="2916921"/>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4" name="Oval 813"/>
          <p:cNvSpPr/>
          <p:nvPr/>
        </p:nvSpPr>
        <p:spPr>
          <a:xfrm rot="360000">
            <a:off x="6211688" y="2383521"/>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5" name="Oval 814"/>
          <p:cNvSpPr/>
          <p:nvPr/>
        </p:nvSpPr>
        <p:spPr>
          <a:xfrm rot="360000">
            <a:off x="6364088" y="2535921"/>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6" name="Oval 815"/>
          <p:cNvSpPr/>
          <p:nvPr/>
        </p:nvSpPr>
        <p:spPr>
          <a:xfrm rot="360000">
            <a:off x="6516488" y="2688321"/>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7" name="Oval 816"/>
          <p:cNvSpPr/>
          <p:nvPr/>
        </p:nvSpPr>
        <p:spPr>
          <a:xfrm rot="360000">
            <a:off x="6668888" y="2832325"/>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8" name="Oval 817"/>
          <p:cNvSpPr/>
          <p:nvPr/>
        </p:nvSpPr>
        <p:spPr>
          <a:xfrm rot="360000">
            <a:off x="6448684" y="2222725"/>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 name="Oval 818"/>
          <p:cNvSpPr/>
          <p:nvPr/>
        </p:nvSpPr>
        <p:spPr>
          <a:xfrm rot="360000">
            <a:off x="6601084" y="2375125"/>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0" name="Oval 819"/>
          <p:cNvSpPr/>
          <p:nvPr/>
        </p:nvSpPr>
        <p:spPr>
          <a:xfrm rot="360000">
            <a:off x="6753484" y="2527525"/>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1" name="Oval 820"/>
          <p:cNvSpPr/>
          <p:nvPr/>
        </p:nvSpPr>
        <p:spPr>
          <a:xfrm rot="360000">
            <a:off x="6364088" y="2375125"/>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2" name="Oval 821"/>
          <p:cNvSpPr/>
          <p:nvPr/>
        </p:nvSpPr>
        <p:spPr>
          <a:xfrm rot="360000">
            <a:off x="6516488" y="2527525"/>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3" name="Oval 822"/>
          <p:cNvSpPr/>
          <p:nvPr/>
        </p:nvSpPr>
        <p:spPr>
          <a:xfrm rot="360000">
            <a:off x="6668888" y="2679925"/>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4" name="Oval 823"/>
          <p:cNvSpPr/>
          <p:nvPr/>
        </p:nvSpPr>
        <p:spPr>
          <a:xfrm rot="360000">
            <a:off x="6905884" y="2916921"/>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5" name="Oval 824"/>
          <p:cNvSpPr/>
          <p:nvPr/>
        </p:nvSpPr>
        <p:spPr>
          <a:xfrm rot="360000">
            <a:off x="6905884" y="2688321"/>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6" name="Oval 825"/>
          <p:cNvSpPr/>
          <p:nvPr/>
        </p:nvSpPr>
        <p:spPr>
          <a:xfrm rot="360000">
            <a:off x="7058284" y="2840721"/>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7" name="Oval 826"/>
          <p:cNvSpPr/>
          <p:nvPr/>
        </p:nvSpPr>
        <p:spPr>
          <a:xfrm rot="360000">
            <a:off x="7210684" y="2993121"/>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8" name="Oval 827"/>
          <p:cNvSpPr/>
          <p:nvPr/>
        </p:nvSpPr>
        <p:spPr>
          <a:xfrm rot="360000">
            <a:off x="6897488" y="2459721"/>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9" name="Oval 828"/>
          <p:cNvSpPr/>
          <p:nvPr/>
        </p:nvSpPr>
        <p:spPr>
          <a:xfrm rot="360000">
            <a:off x="7049888" y="2612121"/>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0" name="Oval 829"/>
          <p:cNvSpPr/>
          <p:nvPr/>
        </p:nvSpPr>
        <p:spPr>
          <a:xfrm rot="360000">
            <a:off x="7202288" y="2764521"/>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1" name="Oval 830"/>
          <p:cNvSpPr/>
          <p:nvPr/>
        </p:nvSpPr>
        <p:spPr>
          <a:xfrm rot="360000">
            <a:off x="7354688" y="2908525"/>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2" name="Oval 831"/>
          <p:cNvSpPr/>
          <p:nvPr/>
        </p:nvSpPr>
        <p:spPr>
          <a:xfrm rot="360000">
            <a:off x="7134484" y="2298925"/>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3" name="Oval 832"/>
          <p:cNvSpPr/>
          <p:nvPr/>
        </p:nvSpPr>
        <p:spPr>
          <a:xfrm rot="360000">
            <a:off x="7286884" y="2451325"/>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4" name="Oval 833"/>
          <p:cNvSpPr/>
          <p:nvPr/>
        </p:nvSpPr>
        <p:spPr>
          <a:xfrm rot="360000">
            <a:off x="7439284" y="2603725"/>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5" name="Oval 834"/>
          <p:cNvSpPr/>
          <p:nvPr/>
        </p:nvSpPr>
        <p:spPr>
          <a:xfrm rot="360000">
            <a:off x="7049888" y="2451325"/>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6" name="Oval 835"/>
          <p:cNvSpPr/>
          <p:nvPr/>
        </p:nvSpPr>
        <p:spPr>
          <a:xfrm rot="360000">
            <a:off x="7202288" y="2603725"/>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7" name="Oval 836"/>
          <p:cNvSpPr/>
          <p:nvPr/>
        </p:nvSpPr>
        <p:spPr>
          <a:xfrm rot="360000">
            <a:off x="7354688" y="2756125"/>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8" name="Oval 837"/>
          <p:cNvSpPr/>
          <p:nvPr/>
        </p:nvSpPr>
        <p:spPr>
          <a:xfrm rot="360000">
            <a:off x="6804496" y="2282133"/>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9" name="Oval 838"/>
          <p:cNvSpPr/>
          <p:nvPr/>
        </p:nvSpPr>
        <p:spPr>
          <a:xfrm rot="360000">
            <a:off x="6965292" y="2298925"/>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0" name="Oval 839"/>
          <p:cNvSpPr/>
          <p:nvPr/>
        </p:nvSpPr>
        <p:spPr>
          <a:xfrm rot="360000">
            <a:off x="6821288" y="1985729"/>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1" name="Oval 840"/>
          <p:cNvSpPr/>
          <p:nvPr/>
        </p:nvSpPr>
        <p:spPr>
          <a:xfrm rot="360000">
            <a:off x="7354688" y="2290529"/>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2" name="Oval 841"/>
          <p:cNvSpPr/>
          <p:nvPr/>
        </p:nvSpPr>
        <p:spPr>
          <a:xfrm rot="360000">
            <a:off x="7507088" y="2442929"/>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3" name="Oval 842"/>
          <p:cNvSpPr/>
          <p:nvPr/>
        </p:nvSpPr>
        <p:spPr>
          <a:xfrm rot="360000">
            <a:off x="7507088" y="2222725"/>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4" name="Oval 843"/>
          <p:cNvSpPr/>
          <p:nvPr/>
        </p:nvSpPr>
        <p:spPr>
          <a:xfrm rot="360000">
            <a:off x="6745088" y="2976329"/>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5" name="Oval 844"/>
          <p:cNvSpPr/>
          <p:nvPr/>
        </p:nvSpPr>
        <p:spPr>
          <a:xfrm rot="360000">
            <a:off x="6821288" y="2832325"/>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6" name="Oval 845"/>
          <p:cNvSpPr/>
          <p:nvPr/>
        </p:nvSpPr>
        <p:spPr>
          <a:xfrm rot="360000">
            <a:off x="7041492" y="3052529"/>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7" name="Oval 846"/>
          <p:cNvSpPr/>
          <p:nvPr/>
        </p:nvSpPr>
        <p:spPr>
          <a:xfrm rot="360000">
            <a:off x="7667884" y="2138129"/>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8" name="Oval 847"/>
          <p:cNvSpPr/>
          <p:nvPr/>
        </p:nvSpPr>
        <p:spPr>
          <a:xfrm rot="360000">
            <a:off x="7667884" y="1909529"/>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9" name="Oval 848"/>
          <p:cNvSpPr/>
          <p:nvPr/>
        </p:nvSpPr>
        <p:spPr>
          <a:xfrm rot="360000">
            <a:off x="7820284" y="2061929"/>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0" name="Oval 849"/>
          <p:cNvSpPr/>
          <p:nvPr/>
        </p:nvSpPr>
        <p:spPr>
          <a:xfrm rot="360000">
            <a:off x="7972684" y="2214329"/>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1" name="Oval 850"/>
          <p:cNvSpPr/>
          <p:nvPr/>
        </p:nvSpPr>
        <p:spPr>
          <a:xfrm rot="360000">
            <a:off x="7964288" y="1985729"/>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2" name="Oval 851"/>
          <p:cNvSpPr/>
          <p:nvPr/>
        </p:nvSpPr>
        <p:spPr>
          <a:xfrm rot="360000">
            <a:off x="7684676" y="2840721"/>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3" name="Oval 852"/>
          <p:cNvSpPr/>
          <p:nvPr/>
        </p:nvSpPr>
        <p:spPr>
          <a:xfrm rot="360000">
            <a:off x="7684676" y="2612121"/>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4" name="Oval 853"/>
          <p:cNvSpPr/>
          <p:nvPr/>
        </p:nvSpPr>
        <p:spPr>
          <a:xfrm rot="360000">
            <a:off x="7837076" y="2764521"/>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5" name="Oval 854"/>
          <p:cNvSpPr/>
          <p:nvPr/>
        </p:nvSpPr>
        <p:spPr>
          <a:xfrm rot="360000">
            <a:off x="7676280" y="2383521"/>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6" name="Oval 855"/>
          <p:cNvSpPr/>
          <p:nvPr/>
        </p:nvSpPr>
        <p:spPr>
          <a:xfrm rot="360000">
            <a:off x="7828680" y="2535921"/>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7" name="Oval 856"/>
          <p:cNvSpPr/>
          <p:nvPr/>
        </p:nvSpPr>
        <p:spPr>
          <a:xfrm rot="360000">
            <a:off x="7981080" y="2688321"/>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8" name="Oval 857"/>
          <p:cNvSpPr/>
          <p:nvPr/>
        </p:nvSpPr>
        <p:spPr>
          <a:xfrm rot="360000">
            <a:off x="7913276" y="2222725"/>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9" name="Oval 858"/>
          <p:cNvSpPr/>
          <p:nvPr/>
        </p:nvSpPr>
        <p:spPr>
          <a:xfrm rot="360000">
            <a:off x="7828680" y="2375125"/>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0" name="Oval 859"/>
          <p:cNvSpPr/>
          <p:nvPr/>
        </p:nvSpPr>
        <p:spPr>
          <a:xfrm rot="360000">
            <a:off x="7981080" y="2527525"/>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1" name="Oval 860"/>
          <p:cNvSpPr/>
          <p:nvPr/>
        </p:nvSpPr>
        <p:spPr>
          <a:xfrm rot="360000">
            <a:off x="7591684" y="2908525"/>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2" name="Oval 861"/>
          <p:cNvSpPr/>
          <p:nvPr/>
        </p:nvSpPr>
        <p:spPr>
          <a:xfrm rot="360000">
            <a:off x="7507088" y="3060925"/>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3" name="Oval 862"/>
          <p:cNvSpPr/>
          <p:nvPr/>
        </p:nvSpPr>
        <p:spPr>
          <a:xfrm rot="360000">
            <a:off x="7820284" y="2984725"/>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4" name="Oval 863"/>
          <p:cNvSpPr/>
          <p:nvPr/>
        </p:nvSpPr>
        <p:spPr>
          <a:xfrm rot="360000">
            <a:off x="7735688" y="3137125"/>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5" name="Oval 864"/>
          <p:cNvSpPr/>
          <p:nvPr/>
        </p:nvSpPr>
        <p:spPr>
          <a:xfrm rot="360000">
            <a:off x="7888087" y="3285327"/>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6" name="Oval 865"/>
          <p:cNvSpPr/>
          <p:nvPr/>
        </p:nvSpPr>
        <p:spPr>
          <a:xfrm rot="360000">
            <a:off x="6211688" y="3221721"/>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7" name="Oval 866"/>
          <p:cNvSpPr/>
          <p:nvPr/>
        </p:nvSpPr>
        <p:spPr>
          <a:xfrm rot="360000">
            <a:off x="6364088" y="3374121"/>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8" name="Oval 867"/>
          <p:cNvSpPr/>
          <p:nvPr/>
        </p:nvSpPr>
        <p:spPr>
          <a:xfrm rot="360000">
            <a:off x="6448684" y="3060925"/>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9" name="Oval 868"/>
          <p:cNvSpPr/>
          <p:nvPr/>
        </p:nvSpPr>
        <p:spPr>
          <a:xfrm rot="360000">
            <a:off x="6601084" y="3213325"/>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0" name="Oval 869"/>
          <p:cNvSpPr/>
          <p:nvPr/>
        </p:nvSpPr>
        <p:spPr>
          <a:xfrm rot="360000">
            <a:off x="6753484" y="3365725"/>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1" name="Oval 870"/>
          <p:cNvSpPr/>
          <p:nvPr/>
        </p:nvSpPr>
        <p:spPr>
          <a:xfrm rot="360000">
            <a:off x="6364088" y="3213325"/>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2" name="Oval 871"/>
          <p:cNvSpPr/>
          <p:nvPr/>
        </p:nvSpPr>
        <p:spPr>
          <a:xfrm rot="360000">
            <a:off x="6516488" y="3365725"/>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3" name="Oval 872"/>
          <p:cNvSpPr/>
          <p:nvPr/>
        </p:nvSpPr>
        <p:spPr>
          <a:xfrm rot="360000">
            <a:off x="6897488" y="3297921"/>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4" name="Oval 873"/>
          <p:cNvSpPr/>
          <p:nvPr/>
        </p:nvSpPr>
        <p:spPr>
          <a:xfrm rot="360000">
            <a:off x="7134484" y="3137125"/>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5" name="Oval 874"/>
          <p:cNvSpPr/>
          <p:nvPr/>
        </p:nvSpPr>
        <p:spPr>
          <a:xfrm rot="360000">
            <a:off x="7286884" y="3289525"/>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6" name="Oval 875"/>
          <p:cNvSpPr/>
          <p:nvPr/>
        </p:nvSpPr>
        <p:spPr>
          <a:xfrm rot="360000">
            <a:off x="7049888" y="3289525"/>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7" name="Oval 876"/>
          <p:cNvSpPr/>
          <p:nvPr/>
        </p:nvSpPr>
        <p:spPr>
          <a:xfrm rot="360000">
            <a:off x="6804496" y="3120333"/>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8" name="Oval 877"/>
          <p:cNvSpPr/>
          <p:nvPr/>
        </p:nvSpPr>
        <p:spPr>
          <a:xfrm rot="360000">
            <a:off x="6965292" y="3137125"/>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9" name="Oval 878"/>
          <p:cNvSpPr/>
          <p:nvPr/>
        </p:nvSpPr>
        <p:spPr>
          <a:xfrm rot="360000">
            <a:off x="7354688" y="3128729"/>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0" name="Oval 879"/>
          <p:cNvSpPr/>
          <p:nvPr/>
        </p:nvSpPr>
        <p:spPr>
          <a:xfrm rot="360000">
            <a:off x="6220084" y="2840721"/>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1" name="Oval 880"/>
          <p:cNvSpPr/>
          <p:nvPr/>
        </p:nvSpPr>
        <p:spPr>
          <a:xfrm rot="360000">
            <a:off x="6220084" y="2612121"/>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2" name="Oval 881"/>
          <p:cNvSpPr/>
          <p:nvPr/>
        </p:nvSpPr>
        <p:spPr>
          <a:xfrm rot="360000">
            <a:off x="6372484" y="2764521"/>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3" name="Oval 882"/>
          <p:cNvSpPr/>
          <p:nvPr/>
        </p:nvSpPr>
        <p:spPr>
          <a:xfrm rot="360000">
            <a:off x="6211688" y="3052529"/>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4" name="Oval 883"/>
          <p:cNvSpPr/>
          <p:nvPr/>
        </p:nvSpPr>
        <p:spPr>
          <a:xfrm rot="360000">
            <a:off x="6211688" y="2823929"/>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5" name="Oval 884"/>
          <p:cNvSpPr/>
          <p:nvPr/>
        </p:nvSpPr>
        <p:spPr>
          <a:xfrm rot="360000">
            <a:off x="6364088" y="2976329"/>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6" name="Oval 885"/>
          <p:cNvSpPr/>
          <p:nvPr/>
        </p:nvSpPr>
        <p:spPr>
          <a:xfrm rot="360000">
            <a:off x="7600080" y="3365725"/>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7" name="Oval 886"/>
          <p:cNvSpPr/>
          <p:nvPr/>
        </p:nvSpPr>
        <p:spPr>
          <a:xfrm rot="360000">
            <a:off x="7744084" y="3289525"/>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8" name="Oval 887"/>
          <p:cNvSpPr/>
          <p:nvPr/>
        </p:nvSpPr>
        <p:spPr>
          <a:xfrm rot="360000">
            <a:off x="7888087" y="3128728"/>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9" name="Oval 888"/>
          <p:cNvSpPr/>
          <p:nvPr/>
        </p:nvSpPr>
        <p:spPr>
          <a:xfrm rot="360000">
            <a:off x="6508092" y="1689325"/>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0" name="Oval 889"/>
          <p:cNvSpPr/>
          <p:nvPr/>
        </p:nvSpPr>
        <p:spPr>
          <a:xfrm rot="360000">
            <a:off x="6508092" y="1460725"/>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1" name="Oval 890"/>
          <p:cNvSpPr/>
          <p:nvPr/>
        </p:nvSpPr>
        <p:spPr>
          <a:xfrm rot="360000">
            <a:off x="6660492" y="1613125"/>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2" name="Oval 891"/>
          <p:cNvSpPr/>
          <p:nvPr/>
        </p:nvSpPr>
        <p:spPr>
          <a:xfrm rot="360000">
            <a:off x="6812892" y="1765525"/>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3" name="Oval 892"/>
          <p:cNvSpPr/>
          <p:nvPr/>
        </p:nvSpPr>
        <p:spPr>
          <a:xfrm rot="360000">
            <a:off x="6652096" y="1384525"/>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4" name="Oval 893"/>
          <p:cNvSpPr/>
          <p:nvPr/>
        </p:nvSpPr>
        <p:spPr>
          <a:xfrm rot="360000">
            <a:off x="6804496" y="1536925"/>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5" name="Oval 894"/>
          <p:cNvSpPr/>
          <p:nvPr/>
        </p:nvSpPr>
        <p:spPr>
          <a:xfrm rot="360000">
            <a:off x="6956896" y="1680929"/>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6" name="Oval 895"/>
          <p:cNvSpPr/>
          <p:nvPr/>
        </p:nvSpPr>
        <p:spPr>
          <a:xfrm rot="360000">
            <a:off x="7185496" y="1376129"/>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7" name="Oval 896"/>
          <p:cNvSpPr/>
          <p:nvPr/>
        </p:nvSpPr>
        <p:spPr>
          <a:xfrm rot="360000">
            <a:off x="7337896" y="1291533"/>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8" name="Oval 897"/>
          <p:cNvSpPr/>
          <p:nvPr/>
        </p:nvSpPr>
        <p:spPr>
          <a:xfrm rot="360000">
            <a:off x="6956896" y="1528529"/>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9" name="Oval 898"/>
          <p:cNvSpPr/>
          <p:nvPr/>
        </p:nvSpPr>
        <p:spPr>
          <a:xfrm rot="360000">
            <a:off x="7193892" y="1765525"/>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0" name="Oval 899"/>
          <p:cNvSpPr/>
          <p:nvPr/>
        </p:nvSpPr>
        <p:spPr>
          <a:xfrm rot="360000">
            <a:off x="7193892" y="1536925"/>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1" name="Oval 900"/>
          <p:cNvSpPr/>
          <p:nvPr/>
        </p:nvSpPr>
        <p:spPr>
          <a:xfrm rot="360000">
            <a:off x="7346292" y="1689325"/>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2" name="Oval 901"/>
          <p:cNvSpPr/>
          <p:nvPr/>
        </p:nvSpPr>
        <p:spPr>
          <a:xfrm rot="360000">
            <a:off x="7498692" y="1841725"/>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3" name="Oval 902"/>
          <p:cNvSpPr/>
          <p:nvPr/>
        </p:nvSpPr>
        <p:spPr>
          <a:xfrm rot="360000">
            <a:off x="7337896" y="1460725"/>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4" name="Oval 903"/>
          <p:cNvSpPr/>
          <p:nvPr/>
        </p:nvSpPr>
        <p:spPr>
          <a:xfrm rot="360000">
            <a:off x="7490296" y="1613125"/>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5" name="Oval 904"/>
          <p:cNvSpPr/>
          <p:nvPr/>
        </p:nvSpPr>
        <p:spPr>
          <a:xfrm rot="360000">
            <a:off x="7642696" y="1757129"/>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6" name="Oval 905"/>
          <p:cNvSpPr/>
          <p:nvPr/>
        </p:nvSpPr>
        <p:spPr>
          <a:xfrm rot="360000">
            <a:off x="7727292" y="1452329"/>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7" name="Oval 906"/>
          <p:cNvSpPr/>
          <p:nvPr/>
        </p:nvSpPr>
        <p:spPr>
          <a:xfrm rot="360000">
            <a:off x="7490296" y="1452329"/>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8" name="Oval 907"/>
          <p:cNvSpPr/>
          <p:nvPr/>
        </p:nvSpPr>
        <p:spPr>
          <a:xfrm rot="360000">
            <a:off x="7642696" y="1604729"/>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9" name="Oval 908"/>
          <p:cNvSpPr/>
          <p:nvPr/>
        </p:nvSpPr>
        <p:spPr>
          <a:xfrm rot="360000">
            <a:off x="7033096" y="1824933"/>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0" name="Oval 909"/>
          <p:cNvSpPr/>
          <p:nvPr/>
        </p:nvSpPr>
        <p:spPr>
          <a:xfrm rot="360000">
            <a:off x="7109296" y="1680929"/>
            <a:ext cx="91440" cy="9144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1" name="Oval 910"/>
          <p:cNvSpPr/>
          <p:nvPr/>
        </p:nvSpPr>
        <p:spPr>
          <a:xfrm rot="360000">
            <a:off x="7329500" y="1901133"/>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2" name="Oval 911"/>
          <p:cNvSpPr/>
          <p:nvPr/>
        </p:nvSpPr>
        <p:spPr>
          <a:xfrm rot="360000">
            <a:off x="7888088" y="1604729"/>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3" name="Oval 912"/>
          <p:cNvSpPr/>
          <p:nvPr/>
        </p:nvSpPr>
        <p:spPr>
          <a:xfrm rot="360000">
            <a:off x="7888088" y="1376129"/>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4" name="Oval 913"/>
          <p:cNvSpPr/>
          <p:nvPr/>
        </p:nvSpPr>
        <p:spPr>
          <a:xfrm rot="360000">
            <a:off x="7795096" y="1672533"/>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5" name="Oval 914"/>
          <p:cNvSpPr/>
          <p:nvPr/>
        </p:nvSpPr>
        <p:spPr>
          <a:xfrm rot="360000">
            <a:off x="8023696" y="1748733"/>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6" name="Oval 915"/>
          <p:cNvSpPr/>
          <p:nvPr/>
        </p:nvSpPr>
        <p:spPr>
          <a:xfrm rot="360000">
            <a:off x="7939100" y="1901133"/>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7" name="Oval 916"/>
          <p:cNvSpPr/>
          <p:nvPr/>
        </p:nvSpPr>
        <p:spPr>
          <a:xfrm rot="360000">
            <a:off x="8040488" y="1833329"/>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8" name="Oval 917"/>
          <p:cNvSpPr/>
          <p:nvPr/>
        </p:nvSpPr>
        <p:spPr>
          <a:xfrm rot="360000">
            <a:off x="8040488" y="1604729"/>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9" name="Oval 918"/>
          <p:cNvSpPr/>
          <p:nvPr/>
        </p:nvSpPr>
        <p:spPr>
          <a:xfrm rot="360000">
            <a:off x="8032092" y="1376129"/>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0" name="Oval 919"/>
          <p:cNvSpPr/>
          <p:nvPr/>
        </p:nvSpPr>
        <p:spPr>
          <a:xfrm rot="360000">
            <a:off x="8048884" y="2078721"/>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 name="Oval 920"/>
          <p:cNvSpPr/>
          <p:nvPr/>
        </p:nvSpPr>
        <p:spPr>
          <a:xfrm rot="360000">
            <a:off x="8057280" y="3374121"/>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 name="Oval 921"/>
          <p:cNvSpPr/>
          <p:nvPr/>
        </p:nvSpPr>
        <p:spPr>
          <a:xfrm rot="360000">
            <a:off x="8057280" y="3145521"/>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3" name="Oval 922"/>
          <p:cNvSpPr/>
          <p:nvPr/>
        </p:nvSpPr>
        <p:spPr>
          <a:xfrm rot="360000">
            <a:off x="8048884" y="2916921"/>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4" name="Oval 923"/>
          <p:cNvSpPr/>
          <p:nvPr/>
        </p:nvSpPr>
        <p:spPr>
          <a:xfrm rot="360000">
            <a:off x="8057280" y="2535921"/>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5" name="Oval 924"/>
          <p:cNvSpPr/>
          <p:nvPr/>
        </p:nvSpPr>
        <p:spPr>
          <a:xfrm rot="360000">
            <a:off x="8057280" y="2307321"/>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6" name="Oval 925"/>
          <p:cNvSpPr/>
          <p:nvPr/>
        </p:nvSpPr>
        <p:spPr>
          <a:xfrm rot="360000">
            <a:off x="8048884" y="2747729"/>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7" name="Oval 926"/>
          <p:cNvSpPr/>
          <p:nvPr/>
        </p:nvSpPr>
        <p:spPr>
          <a:xfrm rot="360000">
            <a:off x="8048884" y="2519129"/>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8" name="Oval 927"/>
          <p:cNvSpPr/>
          <p:nvPr/>
        </p:nvSpPr>
        <p:spPr>
          <a:xfrm rot="360000">
            <a:off x="8260692" y="1748733"/>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9" name="Oval 928"/>
          <p:cNvSpPr/>
          <p:nvPr/>
        </p:nvSpPr>
        <p:spPr>
          <a:xfrm rot="360000">
            <a:off x="8582284" y="2527525"/>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0" name="Oval 929"/>
          <p:cNvSpPr/>
          <p:nvPr/>
        </p:nvSpPr>
        <p:spPr>
          <a:xfrm rot="360000">
            <a:off x="8269088" y="1994125"/>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 name="Oval 930"/>
          <p:cNvSpPr/>
          <p:nvPr/>
        </p:nvSpPr>
        <p:spPr>
          <a:xfrm rot="360000">
            <a:off x="8421488" y="2146525"/>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2" name="Oval 931"/>
          <p:cNvSpPr/>
          <p:nvPr/>
        </p:nvSpPr>
        <p:spPr>
          <a:xfrm rot="360000">
            <a:off x="8573888" y="2298925"/>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3" name="Oval 932"/>
          <p:cNvSpPr/>
          <p:nvPr/>
        </p:nvSpPr>
        <p:spPr>
          <a:xfrm rot="360000">
            <a:off x="8421488" y="1985729"/>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4" name="Oval 933"/>
          <p:cNvSpPr/>
          <p:nvPr/>
        </p:nvSpPr>
        <p:spPr>
          <a:xfrm rot="360000">
            <a:off x="8573888" y="2138129"/>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5" name="Oval 934"/>
          <p:cNvSpPr/>
          <p:nvPr/>
        </p:nvSpPr>
        <p:spPr>
          <a:xfrm rot="360000">
            <a:off x="8277484" y="3289525"/>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6" name="Oval 935"/>
          <p:cNvSpPr/>
          <p:nvPr/>
        </p:nvSpPr>
        <p:spPr>
          <a:xfrm rot="360000">
            <a:off x="8277484" y="3060925"/>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7" name="Oval 936"/>
          <p:cNvSpPr/>
          <p:nvPr/>
        </p:nvSpPr>
        <p:spPr>
          <a:xfrm rot="360000">
            <a:off x="8429884" y="3213325"/>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8" name="Oval 937"/>
          <p:cNvSpPr/>
          <p:nvPr/>
        </p:nvSpPr>
        <p:spPr>
          <a:xfrm rot="360000">
            <a:off x="8582284" y="3365725"/>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9" name="Oval 938"/>
          <p:cNvSpPr/>
          <p:nvPr/>
        </p:nvSpPr>
        <p:spPr>
          <a:xfrm rot="360000">
            <a:off x="8269088" y="2832325"/>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0" name="Oval 939"/>
          <p:cNvSpPr/>
          <p:nvPr/>
        </p:nvSpPr>
        <p:spPr>
          <a:xfrm rot="360000">
            <a:off x="8421488" y="2984725"/>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1" name="Oval 940"/>
          <p:cNvSpPr/>
          <p:nvPr/>
        </p:nvSpPr>
        <p:spPr>
          <a:xfrm rot="360000">
            <a:off x="8573888" y="3137125"/>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2" name="Oval 941"/>
          <p:cNvSpPr/>
          <p:nvPr/>
        </p:nvSpPr>
        <p:spPr>
          <a:xfrm rot="360000">
            <a:off x="8506084" y="2671529"/>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3" name="Oval 942"/>
          <p:cNvSpPr/>
          <p:nvPr/>
        </p:nvSpPr>
        <p:spPr>
          <a:xfrm rot="360000">
            <a:off x="8421488" y="2823929"/>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4" name="Oval 943"/>
          <p:cNvSpPr/>
          <p:nvPr/>
        </p:nvSpPr>
        <p:spPr>
          <a:xfrm rot="360000">
            <a:off x="8573888" y="2976329"/>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5" name="Oval 944"/>
          <p:cNvSpPr/>
          <p:nvPr/>
        </p:nvSpPr>
        <p:spPr>
          <a:xfrm rot="360000">
            <a:off x="8277484" y="2451325"/>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6" name="Oval 945"/>
          <p:cNvSpPr/>
          <p:nvPr/>
        </p:nvSpPr>
        <p:spPr>
          <a:xfrm rot="360000">
            <a:off x="8277484" y="2222725"/>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7" name="Oval 946"/>
          <p:cNvSpPr/>
          <p:nvPr/>
        </p:nvSpPr>
        <p:spPr>
          <a:xfrm rot="360000">
            <a:off x="8429884" y="2375125"/>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8" name="Oval 947"/>
          <p:cNvSpPr/>
          <p:nvPr/>
        </p:nvSpPr>
        <p:spPr>
          <a:xfrm rot="360000">
            <a:off x="8269088" y="2663133"/>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9" name="Oval 948"/>
          <p:cNvSpPr/>
          <p:nvPr/>
        </p:nvSpPr>
        <p:spPr>
          <a:xfrm rot="360000">
            <a:off x="8269088" y="2434533"/>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0" name="Oval 949"/>
          <p:cNvSpPr/>
          <p:nvPr/>
        </p:nvSpPr>
        <p:spPr>
          <a:xfrm rot="360000">
            <a:off x="8421488" y="2586933"/>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1" name="Oval 950"/>
          <p:cNvSpPr/>
          <p:nvPr/>
        </p:nvSpPr>
        <p:spPr>
          <a:xfrm rot="360000">
            <a:off x="8260692" y="1528529"/>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2" name="Oval 951"/>
          <p:cNvSpPr/>
          <p:nvPr/>
        </p:nvSpPr>
        <p:spPr>
          <a:xfrm rot="360000">
            <a:off x="8429884" y="3425133"/>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3" name="Oval 952"/>
          <p:cNvSpPr/>
          <p:nvPr/>
        </p:nvSpPr>
        <p:spPr>
          <a:xfrm rot="360000">
            <a:off x="8717892" y="3204929"/>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4" name="Oval 953"/>
          <p:cNvSpPr/>
          <p:nvPr/>
        </p:nvSpPr>
        <p:spPr>
          <a:xfrm rot="360000">
            <a:off x="8717892" y="3425133"/>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5" name="Oval 954"/>
          <p:cNvSpPr/>
          <p:nvPr/>
        </p:nvSpPr>
        <p:spPr>
          <a:xfrm rot="360000">
            <a:off x="5288892" y="3890729"/>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956" name="Oval 955"/>
          <p:cNvSpPr/>
          <p:nvPr/>
        </p:nvSpPr>
        <p:spPr>
          <a:xfrm rot="360000">
            <a:off x="5288892" y="3662129"/>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957" name="Oval 956"/>
          <p:cNvSpPr/>
          <p:nvPr/>
        </p:nvSpPr>
        <p:spPr>
          <a:xfrm rot="360000">
            <a:off x="5441292" y="3814529"/>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958" name="Oval 957"/>
          <p:cNvSpPr/>
          <p:nvPr/>
        </p:nvSpPr>
        <p:spPr>
          <a:xfrm rot="360000">
            <a:off x="5573598" y="3954581"/>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959" name="Oval 958"/>
          <p:cNvSpPr/>
          <p:nvPr/>
        </p:nvSpPr>
        <p:spPr>
          <a:xfrm rot="360000">
            <a:off x="5432896" y="3585929"/>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960" name="Oval 959"/>
          <p:cNvSpPr/>
          <p:nvPr/>
        </p:nvSpPr>
        <p:spPr>
          <a:xfrm rot="360000">
            <a:off x="5585296" y="3738329"/>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961" name="Oval 960"/>
          <p:cNvSpPr/>
          <p:nvPr/>
        </p:nvSpPr>
        <p:spPr>
          <a:xfrm rot="360000">
            <a:off x="5737696" y="3882333"/>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962" name="Oval 961"/>
          <p:cNvSpPr/>
          <p:nvPr/>
        </p:nvSpPr>
        <p:spPr>
          <a:xfrm rot="360000">
            <a:off x="5737696" y="3729933"/>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963" name="Oval 962"/>
          <p:cNvSpPr/>
          <p:nvPr/>
        </p:nvSpPr>
        <p:spPr>
          <a:xfrm rot="360000">
            <a:off x="5991484" y="3890729"/>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964" name="Oval 963"/>
          <p:cNvSpPr/>
          <p:nvPr/>
        </p:nvSpPr>
        <p:spPr>
          <a:xfrm rot="360000">
            <a:off x="5919567" y="3647841"/>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965" name="Oval 964"/>
          <p:cNvSpPr/>
          <p:nvPr/>
        </p:nvSpPr>
        <p:spPr>
          <a:xfrm rot="360000">
            <a:off x="6143884" y="3814529"/>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966" name="Oval 965"/>
          <p:cNvSpPr/>
          <p:nvPr/>
        </p:nvSpPr>
        <p:spPr>
          <a:xfrm rot="360000">
            <a:off x="6296284" y="3966929"/>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967" name="Oval 966"/>
          <p:cNvSpPr/>
          <p:nvPr/>
        </p:nvSpPr>
        <p:spPr>
          <a:xfrm rot="360000">
            <a:off x="6135488" y="3585929"/>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968" name="Oval 967"/>
          <p:cNvSpPr/>
          <p:nvPr/>
        </p:nvSpPr>
        <p:spPr>
          <a:xfrm rot="360000">
            <a:off x="6287888" y="3738329"/>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969" name="Oval 968"/>
          <p:cNvSpPr/>
          <p:nvPr/>
        </p:nvSpPr>
        <p:spPr>
          <a:xfrm rot="360000">
            <a:off x="6440288" y="3882333"/>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970" name="Oval 969"/>
          <p:cNvSpPr/>
          <p:nvPr/>
        </p:nvSpPr>
        <p:spPr>
          <a:xfrm rot="360000">
            <a:off x="6440288" y="3729933"/>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971" name="Oval 970"/>
          <p:cNvSpPr/>
          <p:nvPr/>
        </p:nvSpPr>
        <p:spPr>
          <a:xfrm rot="360000">
            <a:off x="5610484" y="4669521"/>
            <a:ext cx="91440" cy="914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972" name="Oval 971"/>
          <p:cNvSpPr/>
          <p:nvPr/>
        </p:nvSpPr>
        <p:spPr>
          <a:xfrm rot="360000">
            <a:off x="5297288" y="4136121"/>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973" name="Oval 972"/>
          <p:cNvSpPr/>
          <p:nvPr/>
        </p:nvSpPr>
        <p:spPr>
          <a:xfrm rot="360000">
            <a:off x="5449688" y="4288521"/>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974" name="Oval 973"/>
          <p:cNvSpPr/>
          <p:nvPr/>
        </p:nvSpPr>
        <p:spPr>
          <a:xfrm rot="360000">
            <a:off x="5602088" y="4440921"/>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975" name="Oval 974"/>
          <p:cNvSpPr/>
          <p:nvPr/>
        </p:nvSpPr>
        <p:spPr>
          <a:xfrm rot="360000">
            <a:off x="5754488" y="4584925"/>
            <a:ext cx="91440" cy="914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976" name="Oval 975"/>
          <p:cNvSpPr/>
          <p:nvPr/>
        </p:nvSpPr>
        <p:spPr>
          <a:xfrm rot="360000">
            <a:off x="5434674" y="3975324"/>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977" name="Oval 976"/>
          <p:cNvSpPr/>
          <p:nvPr/>
        </p:nvSpPr>
        <p:spPr>
          <a:xfrm rot="360000">
            <a:off x="5686684" y="4127725"/>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978" name="Oval 977"/>
          <p:cNvSpPr/>
          <p:nvPr/>
        </p:nvSpPr>
        <p:spPr>
          <a:xfrm rot="360000">
            <a:off x="5839084" y="4280125"/>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979" name="Oval 978"/>
          <p:cNvSpPr/>
          <p:nvPr/>
        </p:nvSpPr>
        <p:spPr>
          <a:xfrm rot="360000">
            <a:off x="5449688" y="4127725"/>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980" name="Oval 979"/>
          <p:cNvSpPr/>
          <p:nvPr/>
        </p:nvSpPr>
        <p:spPr>
          <a:xfrm rot="360000">
            <a:off x="5602088" y="4280125"/>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981" name="Oval 980"/>
          <p:cNvSpPr/>
          <p:nvPr/>
        </p:nvSpPr>
        <p:spPr>
          <a:xfrm rot="360000">
            <a:off x="5754488" y="4432525"/>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982" name="Oval 981"/>
          <p:cNvSpPr/>
          <p:nvPr/>
        </p:nvSpPr>
        <p:spPr>
          <a:xfrm rot="360000">
            <a:off x="5991484" y="4669521"/>
            <a:ext cx="91440" cy="914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983" name="Oval 982"/>
          <p:cNvSpPr/>
          <p:nvPr/>
        </p:nvSpPr>
        <p:spPr>
          <a:xfrm rot="360000">
            <a:off x="5945466" y="4399502"/>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984" name="Oval 983"/>
          <p:cNvSpPr/>
          <p:nvPr/>
        </p:nvSpPr>
        <p:spPr>
          <a:xfrm rot="360000">
            <a:off x="6143884" y="4593321"/>
            <a:ext cx="91440" cy="914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985" name="Oval 984"/>
          <p:cNvSpPr/>
          <p:nvPr/>
        </p:nvSpPr>
        <p:spPr>
          <a:xfrm rot="360000">
            <a:off x="6296284" y="4745721"/>
            <a:ext cx="91440" cy="914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986" name="Oval 985"/>
          <p:cNvSpPr/>
          <p:nvPr/>
        </p:nvSpPr>
        <p:spPr>
          <a:xfrm rot="360000">
            <a:off x="5983088" y="4212321"/>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987" name="Oval 986"/>
          <p:cNvSpPr/>
          <p:nvPr/>
        </p:nvSpPr>
        <p:spPr>
          <a:xfrm rot="360000">
            <a:off x="6135488" y="4364721"/>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988" name="Oval 987"/>
          <p:cNvSpPr/>
          <p:nvPr/>
        </p:nvSpPr>
        <p:spPr>
          <a:xfrm rot="360000">
            <a:off x="6287888" y="4517121"/>
            <a:ext cx="91440" cy="914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989" name="Oval 988"/>
          <p:cNvSpPr/>
          <p:nvPr/>
        </p:nvSpPr>
        <p:spPr>
          <a:xfrm rot="360000">
            <a:off x="6440288" y="4661125"/>
            <a:ext cx="91440" cy="914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990" name="Oval 989"/>
          <p:cNvSpPr/>
          <p:nvPr/>
        </p:nvSpPr>
        <p:spPr>
          <a:xfrm rot="360000">
            <a:off x="6220084" y="4051525"/>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991" name="Oval 990"/>
          <p:cNvSpPr/>
          <p:nvPr/>
        </p:nvSpPr>
        <p:spPr>
          <a:xfrm rot="360000">
            <a:off x="6372484" y="4203925"/>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992" name="Oval 991"/>
          <p:cNvSpPr/>
          <p:nvPr/>
        </p:nvSpPr>
        <p:spPr>
          <a:xfrm rot="360000">
            <a:off x="6524884" y="4356325"/>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993" name="Oval 992"/>
          <p:cNvSpPr/>
          <p:nvPr/>
        </p:nvSpPr>
        <p:spPr>
          <a:xfrm rot="360000">
            <a:off x="6135488" y="4203925"/>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994" name="Oval 993"/>
          <p:cNvSpPr/>
          <p:nvPr/>
        </p:nvSpPr>
        <p:spPr>
          <a:xfrm rot="360000">
            <a:off x="6287888" y="4356325"/>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995" name="Oval 994"/>
          <p:cNvSpPr/>
          <p:nvPr/>
        </p:nvSpPr>
        <p:spPr>
          <a:xfrm rot="360000">
            <a:off x="6440288" y="4508725"/>
            <a:ext cx="91440" cy="914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996" name="Oval 995"/>
          <p:cNvSpPr/>
          <p:nvPr/>
        </p:nvSpPr>
        <p:spPr>
          <a:xfrm rot="360000">
            <a:off x="5806395" y="4038933"/>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997" name="Oval 996"/>
          <p:cNvSpPr/>
          <p:nvPr/>
        </p:nvSpPr>
        <p:spPr>
          <a:xfrm rot="360000">
            <a:off x="5945468" y="4055723"/>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998" name="Oval 997"/>
          <p:cNvSpPr/>
          <p:nvPr/>
        </p:nvSpPr>
        <p:spPr>
          <a:xfrm rot="360000">
            <a:off x="5865155" y="3806133"/>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999" name="Oval 998"/>
          <p:cNvSpPr/>
          <p:nvPr/>
        </p:nvSpPr>
        <p:spPr>
          <a:xfrm rot="360000">
            <a:off x="6440288" y="4043129"/>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1000" name="Oval 999"/>
          <p:cNvSpPr/>
          <p:nvPr/>
        </p:nvSpPr>
        <p:spPr>
          <a:xfrm rot="360000">
            <a:off x="6592688" y="4195529"/>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1001" name="Oval 1000"/>
          <p:cNvSpPr/>
          <p:nvPr/>
        </p:nvSpPr>
        <p:spPr>
          <a:xfrm rot="360000">
            <a:off x="6592688" y="3975325"/>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1002" name="Oval 1001"/>
          <p:cNvSpPr/>
          <p:nvPr/>
        </p:nvSpPr>
        <p:spPr>
          <a:xfrm rot="360000">
            <a:off x="5830688" y="4728929"/>
            <a:ext cx="91440" cy="914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1003" name="Oval 1002"/>
          <p:cNvSpPr/>
          <p:nvPr/>
        </p:nvSpPr>
        <p:spPr>
          <a:xfrm rot="360000">
            <a:off x="5906888" y="4584925"/>
            <a:ext cx="91440" cy="914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1004" name="Oval 1003"/>
          <p:cNvSpPr/>
          <p:nvPr/>
        </p:nvSpPr>
        <p:spPr>
          <a:xfrm rot="360000">
            <a:off x="6127092" y="4805129"/>
            <a:ext cx="91440" cy="914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1005" name="Oval 1004"/>
          <p:cNvSpPr/>
          <p:nvPr/>
        </p:nvSpPr>
        <p:spPr>
          <a:xfrm rot="360000">
            <a:off x="6753484" y="3890729"/>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1006" name="Oval 1005"/>
          <p:cNvSpPr/>
          <p:nvPr/>
        </p:nvSpPr>
        <p:spPr>
          <a:xfrm rot="360000">
            <a:off x="6753484" y="3662129"/>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1007" name="Oval 1006"/>
          <p:cNvSpPr/>
          <p:nvPr/>
        </p:nvSpPr>
        <p:spPr>
          <a:xfrm rot="360000">
            <a:off x="6770276" y="4593321"/>
            <a:ext cx="91440" cy="914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1008" name="Oval 1007"/>
          <p:cNvSpPr/>
          <p:nvPr/>
        </p:nvSpPr>
        <p:spPr>
          <a:xfrm rot="360000">
            <a:off x="6770276" y="4364721"/>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1009" name="Oval 1008"/>
          <p:cNvSpPr/>
          <p:nvPr/>
        </p:nvSpPr>
        <p:spPr>
          <a:xfrm rot="360000">
            <a:off x="6761880" y="4136121"/>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1010" name="Oval 1009"/>
          <p:cNvSpPr/>
          <p:nvPr/>
        </p:nvSpPr>
        <p:spPr>
          <a:xfrm rot="360000">
            <a:off x="6584292" y="4576529"/>
            <a:ext cx="91440" cy="914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1011" name="Oval 1010"/>
          <p:cNvSpPr/>
          <p:nvPr/>
        </p:nvSpPr>
        <p:spPr>
          <a:xfrm rot="360000">
            <a:off x="6592688" y="4813525"/>
            <a:ext cx="91440" cy="914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1012" name="Oval 1011"/>
          <p:cNvSpPr/>
          <p:nvPr/>
        </p:nvSpPr>
        <p:spPr>
          <a:xfrm rot="360000">
            <a:off x="5297288" y="4906517"/>
            <a:ext cx="91440" cy="914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1013" name="Oval 1012"/>
          <p:cNvSpPr/>
          <p:nvPr/>
        </p:nvSpPr>
        <p:spPr>
          <a:xfrm rot="360000">
            <a:off x="5449688" y="5058917"/>
            <a:ext cx="91440" cy="914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1014" name="Oval 1013"/>
          <p:cNvSpPr/>
          <p:nvPr/>
        </p:nvSpPr>
        <p:spPr>
          <a:xfrm rot="360000">
            <a:off x="5602088" y="5211317"/>
            <a:ext cx="91440" cy="914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1015" name="Oval 1014"/>
          <p:cNvSpPr/>
          <p:nvPr/>
        </p:nvSpPr>
        <p:spPr>
          <a:xfrm rot="360000">
            <a:off x="5754488" y="5355321"/>
            <a:ext cx="91440" cy="914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1016" name="Oval 1015"/>
          <p:cNvSpPr/>
          <p:nvPr/>
        </p:nvSpPr>
        <p:spPr>
          <a:xfrm rot="360000">
            <a:off x="5534284" y="4813525"/>
            <a:ext cx="91440" cy="914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1017" name="Oval 1016"/>
          <p:cNvSpPr/>
          <p:nvPr/>
        </p:nvSpPr>
        <p:spPr>
          <a:xfrm rot="360000">
            <a:off x="5686684" y="4898121"/>
            <a:ext cx="91440" cy="914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1018" name="Oval 1017"/>
          <p:cNvSpPr/>
          <p:nvPr/>
        </p:nvSpPr>
        <p:spPr>
          <a:xfrm rot="360000">
            <a:off x="5839084" y="5050521"/>
            <a:ext cx="91440" cy="914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1019" name="Oval 1018"/>
          <p:cNvSpPr/>
          <p:nvPr/>
        </p:nvSpPr>
        <p:spPr>
          <a:xfrm rot="360000">
            <a:off x="5449688" y="4898121"/>
            <a:ext cx="91440" cy="914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1020" name="Oval 1019"/>
          <p:cNvSpPr/>
          <p:nvPr/>
        </p:nvSpPr>
        <p:spPr>
          <a:xfrm rot="360000">
            <a:off x="5602088" y="5050521"/>
            <a:ext cx="91440" cy="914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1021" name="Oval 1020"/>
          <p:cNvSpPr/>
          <p:nvPr/>
        </p:nvSpPr>
        <p:spPr>
          <a:xfrm rot="360000">
            <a:off x="5754488" y="5202921"/>
            <a:ext cx="91440" cy="914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1022" name="Oval 1021"/>
          <p:cNvSpPr/>
          <p:nvPr/>
        </p:nvSpPr>
        <p:spPr>
          <a:xfrm rot="360000">
            <a:off x="5991484" y="5507721"/>
            <a:ext cx="91440" cy="914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1023" name="Oval 1022"/>
          <p:cNvSpPr/>
          <p:nvPr/>
        </p:nvSpPr>
        <p:spPr>
          <a:xfrm rot="360000">
            <a:off x="5991484" y="5279121"/>
            <a:ext cx="91440" cy="914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1024" name="Oval 1023"/>
          <p:cNvSpPr/>
          <p:nvPr/>
        </p:nvSpPr>
        <p:spPr>
          <a:xfrm rot="360000">
            <a:off x="6143884" y="5431521"/>
            <a:ext cx="91440" cy="914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1025" name="Oval 1024"/>
          <p:cNvSpPr/>
          <p:nvPr/>
        </p:nvSpPr>
        <p:spPr>
          <a:xfrm rot="360000">
            <a:off x="6632926" y="5594059"/>
            <a:ext cx="91440" cy="914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1026" name="Oval 1025"/>
          <p:cNvSpPr/>
          <p:nvPr/>
        </p:nvSpPr>
        <p:spPr>
          <a:xfrm rot="360000">
            <a:off x="5983088" y="5050521"/>
            <a:ext cx="91440" cy="914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1027" name="Oval 1026"/>
          <p:cNvSpPr/>
          <p:nvPr/>
        </p:nvSpPr>
        <p:spPr>
          <a:xfrm rot="360000">
            <a:off x="6135488" y="5202921"/>
            <a:ext cx="91440" cy="914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1028" name="Oval 1027"/>
          <p:cNvSpPr/>
          <p:nvPr/>
        </p:nvSpPr>
        <p:spPr>
          <a:xfrm rot="360000">
            <a:off x="6287888" y="5355321"/>
            <a:ext cx="91440" cy="914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1029" name="Oval 1028"/>
          <p:cNvSpPr/>
          <p:nvPr/>
        </p:nvSpPr>
        <p:spPr>
          <a:xfrm rot="360000">
            <a:off x="6440288" y="5499325"/>
            <a:ext cx="91440" cy="914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1030" name="Oval 1029"/>
          <p:cNvSpPr/>
          <p:nvPr/>
        </p:nvSpPr>
        <p:spPr>
          <a:xfrm rot="360000">
            <a:off x="6220084" y="4889725"/>
            <a:ext cx="91440" cy="914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1031" name="Oval 1030"/>
          <p:cNvSpPr/>
          <p:nvPr/>
        </p:nvSpPr>
        <p:spPr>
          <a:xfrm rot="360000">
            <a:off x="6372484" y="5042125"/>
            <a:ext cx="91440" cy="914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1032" name="Oval 1031"/>
          <p:cNvSpPr/>
          <p:nvPr/>
        </p:nvSpPr>
        <p:spPr>
          <a:xfrm rot="360000">
            <a:off x="6524884" y="5194525"/>
            <a:ext cx="91440" cy="914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1033" name="Oval 1032"/>
          <p:cNvSpPr/>
          <p:nvPr/>
        </p:nvSpPr>
        <p:spPr>
          <a:xfrm rot="360000">
            <a:off x="6135488" y="5042125"/>
            <a:ext cx="91440" cy="914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1034" name="Oval 1033"/>
          <p:cNvSpPr/>
          <p:nvPr/>
        </p:nvSpPr>
        <p:spPr>
          <a:xfrm rot="360000">
            <a:off x="6287888" y="5194525"/>
            <a:ext cx="91440" cy="914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1035" name="Oval 1034"/>
          <p:cNvSpPr/>
          <p:nvPr/>
        </p:nvSpPr>
        <p:spPr>
          <a:xfrm rot="360000">
            <a:off x="6440288" y="5346925"/>
            <a:ext cx="91440" cy="914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1036" name="Oval 1035"/>
          <p:cNvSpPr/>
          <p:nvPr/>
        </p:nvSpPr>
        <p:spPr>
          <a:xfrm rot="360000">
            <a:off x="5890096" y="4805129"/>
            <a:ext cx="91440" cy="914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1037" name="Oval 1036"/>
          <p:cNvSpPr/>
          <p:nvPr/>
        </p:nvSpPr>
        <p:spPr>
          <a:xfrm rot="360000">
            <a:off x="6050892" y="4889725"/>
            <a:ext cx="91440" cy="914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1038" name="Oval 1037"/>
          <p:cNvSpPr/>
          <p:nvPr/>
        </p:nvSpPr>
        <p:spPr>
          <a:xfrm rot="360000">
            <a:off x="6440288" y="4881329"/>
            <a:ext cx="91440" cy="914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1039" name="Oval 1038"/>
          <p:cNvSpPr/>
          <p:nvPr/>
        </p:nvSpPr>
        <p:spPr>
          <a:xfrm rot="360000">
            <a:off x="5830688" y="5499325"/>
            <a:ext cx="91440" cy="914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1040" name="Oval 1039"/>
          <p:cNvSpPr/>
          <p:nvPr/>
        </p:nvSpPr>
        <p:spPr>
          <a:xfrm rot="360000">
            <a:off x="5906888" y="5355321"/>
            <a:ext cx="91440" cy="914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1041" name="Oval 1040"/>
          <p:cNvSpPr/>
          <p:nvPr/>
        </p:nvSpPr>
        <p:spPr>
          <a:xfrm rot="360000">
            <a:off x="5305684" y="4593321"/>
            <a:ext cx="91440" cy="914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1042" name="Oval 1041"/>
          <p:cNvSpPr/>
          <p:nvPr/>
        </p:nvSpPr>
        <p:spPr>
          <a:xfrm rot="360000">
            <a:off x="5305684" y="4364721"/>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1043" name="Oval 1042"/>
          <p:cNvSpPr/>
          <p:nvPr/>
        </p:nvSpPr>
        <p:spPr>
          <a:xfrm rot="360000">
            <a:off x="5458084" y="4517121"/>
            <a:ext cx="91440" cy="914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1044" name="Oval 1043"/>
          <p:cNvSpPr/>
          <p:nvPr/>
        </p:nvSpPr>
        <p:spPr>
          <a:xfrm rot="360000">
            <a:off x="5297288" y="4805129"/>
            <a:ext cx="91440" cy="914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1045" name="Oval 1044"/>
          <p:cNvSpPr/>
          <p:nvPr/>
        </p:nvSpPr>
        <p:spPr>
          <a:xfrm rot="360000">
            <a:off x="5297288" y="4576529"/>
            <a:ext cx="91440" cy="914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1046" name="Oval 1045"/>
          <p:cNvSpPr/>
          <p:nvPr/>
        </p:nvSpPr>
        <p:spPr>
          <a:xfrm rot="360000">
            <a:off x="5449688" y="4728929"/>
            <a:ext cx="91440" cy="914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1047" name="Oval 1046"/>
          <p:cNvSpPr/>
          <p:nvPr/>
        </p:nvSpPr>
        <p:spPr>
          <a:xfrm rot="360000">
            <a:off x="6685680" y="5346925"/>
            <a:ext cx="91440" cy="914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1048" name="Oval 1047"/>
          <p:cNvSpPr/>
          <p:nvPr/>
        </p:nvSpPr>
        <p:spPr>
          <a:xfrm rot="360000">
            <a:off x="6685680" y="5118325"/>
            <a:ext cx="91440" cy="914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1049" name="Oval 1048"/>
          <p:cNvSpPr/>
          <p:nvPr/>
        </p:nvSpPr>
        <p:spPr>
          <a:xfrm rot="360000">
            <a:off x="6592688" y="5414729"/>
            <a:ext cx="91440" cy="914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1050" name="Oval 1049"/>
          <p:cNvSpPr/>
          <p:nvPr/>
        </p:nvSpPr>
        <p:spPr>
          <a:xfrm rot="360000">
            <a:off x="5136492" y="4195529"/>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1051" name="Oval 1050"/>
          <p:cNvSpPr/>
          <p:nvPr/>
        </p:nvSpPr>
        <p:spPr>
          <a:xfrm rot="360000">
            <a:off x="5144888" y="4652729"/>
            <a:ext cx="91440" cy="914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1052" name="Oval 1051"/>
          <p:cNvSpPr/>
          <p:nvPr/>
        </p:nvSpPr>
        <p:spPr>
          <a:xfrm rot="360000">
            <a:off x="5144888" y="4424129"/>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1053" name="Oval 1052"/>
          <p:cNvSpPr/>
          <p:nvPr/>
        </p:nvSpPr>
        <p:spPr>
          <a:xfrm rot="360000">
            <a:off x="5136492" y="4635937"/>
            <a:ext cx="91440" cy="914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1054" name="Oval 1053"/>
          <p:cNvSpPr/>
          <p:nvPr/>
        </p:nvSpPr>
        <p:spPr>
          <a:xfrm rot="360000">
            <a:off x="5669892" y="3585929"/>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1055" name="Oval 1054"/>
          <p:cNvSpPr/>
          <p:nvPr/>
        </p:nvSpPr>
        <p:spPr>
          <a:xfrm rot="360000">
            <a:off x="6271096" y="3585929"/>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1056" name="Oval 1055"/>
          <p:cNvSpPr/>
          <p:nvPr/>
        </p:nvSpPr>
        <p:spPr>
          <a:xfrm rot="360000">
            <a:off x="6652096" y="3585929"/>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1057" name="Oval 1056"/>
          <p:cNvSpPr/>
          <p:nvPr/>
        </p:nvSpPr>
        <p:spPr>
          <a:xfrm rot="360000">
            <a:off x="6584292" y="3738329"/>
            <a:ext cx="91440" cy="9144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1058" name="Oval 1057"/>
          <p:cNvSpPr/>
          <p:nvPr/>
        </p:nvSpPr>
        <p:spPr>
          <a:xfrm rot="360000">
            <a:off x="6804496" y="4796733"/>
            <a:ext cx="91440" cy="914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1059" name="Oval 1058"/>
          <p:cNvSpPr/>
          <p:nvPr/>
        </p:nvSpPr>
        <p:spPr>
          <a:xfrm rot="360000">
            <a:off x="6584292" y="5025333"/>
            <a:ext cx="91440" cy="914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1060" name="Oval 1059"/>
          <p:cNvSpPr/>
          <p:nvPr/>
        </p:nvSpPr>
        <p:spPr>
          <a:xfrm rot="360000">
            <a:off x="6804496" y="4949133"/>
            <a:ext cx="91440" cy="914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1061" name="Oval 1060"/>
          <p:cNvSpPr/>
          <p:nvPr/>
        </p:nvSpPr>
        <p:spPr>
          <a:xfrm rot="360000">
            <a:off x="6812892" y="5177733"/>
            <a:ext cx="91440" cy="914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1062" name="Oval 1061"/>
          <p:cNvSpPr/>
          <p:nvPr/>
        </p:nvSpPr>
        <p:spPr>
          <a:xfrm rot="360000">
            <a:off x="6812892" y="5482533"/>
            <a:ext cx="91440" cy="914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1063" name="Oval 1062"/>
          <p:cNvSpPr/>
          <p:nvPr/>
        </p:nvSpPr>
        <p:spPr>
          <a:xfrm rot="360000">
            <a:off x="6804496" y="5711133"/>
            <a:ext cx="91440" cy="914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1064" name="Oval 1063"/>
          <p:cNvSpPr/>
          <p:nvPr/>
        </p:nvSpPr>
        <p:spPr>
          <a:xfrm rot="360000">
            <a:off x="5136492" y="3662129"/>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1065" name="Oval 1064"/>
          <p:cNvSpPr/>
          <p:nvPr/>
        </p:nvSpPr>
        <p:spPr>
          <a:xfrm rot="360000">
            <a:off x="7049888" y="4127725"/>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066" name="Oval 1065"/>
          <p:cNvSpPr/>
          <p:nvPr/>
        </p:nvSpPr>
        <p:spPr>
          <a:xfrm rot="360000">
            <a:off x="7049888" y="3899125"/>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067" name="Oval 1066"/>
          <p:cNvSpPr/>
          <p:nvPr/>
        </p:nvSpPr>
        <p:spPr>
          <a:xfrm rot="360000">
            <a:off x="7202288" y="4051525"/>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068" name="Oval 1067"/>
          <p:cNvSpPr/>
          <p:nvPr/>
        </p:nvSpPr>
        <p:spPr>
          <a:xfrm rot="360000">
            <a:off x="7354688" y="4203925"/>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069" name="Oval 1068"/>
          <p:cNvSpPr/>
          <p:nvPr/>
        </p:nvSpPr>
        <p:spPr>
          <a:xfrm rot="360000">
            <a:off x="7041492" y="3670525"/>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070" name="Oval 1069"/>
          <p:cNvSpPr/>
          <p:nvPr/>
        </p:nvSpPr>
        <p:spPr>
          <a:xfrm rot="360000">
            <a:off x="7193892" y="3822925"/>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071" name="Oval 1070"/>
          <p:cNvSpPr/>
          <p:nvPr/>
        </p:nvSpPr>
        <p:spPr>
          <a:xfrm rot="360000">
            <a:off x="7346292" y="3975325"/>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072" name="Oval 1071"/>
          <p:cNvSpPr/>
          <p:nvPr/>
        </p:nvSpPr>
        <p:spPr>
          <a:xfrm rot="360000">
            <a:off x="7498692" y="4119329"/>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073" name="Oval 1072"/>
          <p:cNvSpPr/>
          <p:nvPr/>
        </p:nvSpPr>
        <p:spPr>
          <a:xfrm rot="360000">
            <a:off x="7430888" y="3662129"/>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074" name="Oval 1073"/>
          <p:cNvSpPr/>
          <p:nvPr/>
        </p:nvSpPr>
        <p:spPr>
          <a:xfrm rot="360000">
            <a:off x="7583288" y="3814529"/>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075" name="Oval 1074"/>
          <p:cNvSpPr/>
          <p:nvPr/>
        </p:nvSpPr>
        <p:spPr>
          <a:xfrm rot="360000">
            <a:off x="7193892" y="3662129"/>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076" name="Oval 1075"/>
          <p:cNvSpPr/>
          <p:nvPr/>
        </p:nvSpPr>
        <p:spPr>
          <a:xfrm rot="360000">
            <a:off x="7346292" y="3814529"/>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077" name="Oval 1076"/>
          <p:cNvSpPr/>
          <p:nvPr/>
        </p:nvSpPr>
        <p:spPr>
          <a:xfrm rot="360000">
            <a:off x="7498692" y="3966929"/>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078" name="Oval 1077"/>
          <p:cNvSpPr/>
          <p:nvPr/>
        </p:nvSpPr>
        <p:spPr>
          <a:xfrm rot="360000">
            <a:off x="7752480" y="4127725"/>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9" name="Oval 1078"/>
          <p:cNvSpPr/>
          <p:nvPr/>
        </p:nvSpPr>
        <p:spPr>
          <a:xfrm rot="360000">
            <a:off x="7752480" y="3899125"/>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0" name="Oval 1079"/>
          <p:cNvSpPr/>
          <p:nvPr/>
        </p:nvSpPr>
        <p:spPr>
          <a:xfrm rot="360000">
            <a:off x="7904880" y="4051525"/>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1" name="Oval 1080"/>
          <p:cNvSpPr/>
          <p:nvPr/>
        </p:nvSpPr>
        <p:spPr>
          <a:xfrm rot="360000">
            <a:off x="8057280" y="4203925"/>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2" name="Oval 1081"/>
          <p:cNvSpPr/>
          <p:nvPr/>
        </p:nvSpPr>
        <p:spPr>
          <a:xfrm rot="360000">
            <a:off x="7651092" y="3670525"/>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3" name="Oval 1082"/>
          <p:cNvSpPr/>
          <p:nvPr/>
        </p:nvSpPr>
        <p:spPr>
          <a:xfrm rot="360000">
            <a:off x="7896484" y="3822925"/>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4" name="Oval 1083"/>
          <p:cNvSpPr/>
          <p:nvPr/>
        </p:nvSpPr>
        <p:spPr>
          <a:xfrm rot="360000">
            <a:off x="8048884" y="3975325"/>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5" name="Oval 1084"/>
          <p:cNvSpPr/>
          <p:nvPr/>
        </p:nvSpPr>
        <p:spPr>
          <a:xfrm rot="360000">
            <a:off x="8201284" y="4119329"/>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6" name="Oval 1085"/>
          <p:cNvSpPr/>
          <p:nvPr/>
        </p:nvSpPr>
        <p:spPr>
          <a:xfrm rot="360000">
            <a:off x="8133480" y="3662129"/>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7" name="Oval 1086"/>
          <p:cNvSpPr/>
          <p:nvPr/>
        </p:nvSpPr>
        <p:spPr>
          <a:xfrm rot="360000">
            <a:off x="8285880" y="3814529"/>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8" name="Oval 1087"/>
          <p:cNvSpPr/>
          <p:nvPr/>
        </p:nvSpPr>
        <p:spPr>
          <a:xfrm rot="360000">
            <a:off x="7896484" y="3662129"/>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9" name="Oval 1088"/>
          <p:cNvSpPr/>
          <p:nvPr/>
        </p:nvSpPr>
        <p:spPr>
          <a:xfrm rot="360000">
            <a:off x="8048884" y="3814529"/>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0" name="Oval 1089"/>
          <p:cNvSpPr/>
          <p:nvPr/>
        </p:nvSpPr>
        <p:spPr>
          <a:xfrm rot="360000">
            <a:off x="8201284" y="3966929"/>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1" name="Oval 1090"/>
          <p:cNvSpPr/>
          <p:nvPr/>
        </p:nvSpPr>
        <p:spPr>
          <a:xfrm rot="360000">
            <a:off x="7371480" y="4906517"/>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2" name="Oval 1091"/>
          <p:cNvSpPr/>
          <p:nvPr/>
        </p:nvSpPr>
        <p:spPr>
          <a:xfrm rot="360000">
            <a:off x="7058284" y="4373117"/>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093" name="Oval 1092"/>
          <p:cNvSpPr/>
          <p:nvPr/>
        </p:nvSpPr>
        <p:spPr>
          <a:xfrm rot="360000">
            <a:off x="7210684" y="4525517"/>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4" name="Oval 1093"/>
          <p:cNvSpPr/>
          <p:nvPr/>
        </p:nvSpPr>
        <p:spPr>
          <a:xfrm rot="360000">
            <a:off x="7363084" y="4677917"/>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5" name="Oval 1094"/>
          <p:cNvSpPr/>
          <p:nvPr/>
        </p:nvSpPr>
        <p:spPr>
          <a:xfrm rot="360000">
            <a:off x="7515484" y="4821921"/>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6" name="Oval 1095"/>
          <p:cNvSpPr/>
          <p:nvPr/>
        </p:nvSpPr>
        <p:spPr>
          <a:xfrm rot="360000">
            <a:off x="7295280" y="4212321"/>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097" name="Oval 1096"/>
          <p:cNvSpPr/>
          <p:nvPr/>
        </p:nvSpPr>
        <p:spPr>
          <a:xfrm rot="360000">
            <a:off x="7447680" y="4364721"/>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098" name="Oval 1097"/>
          <p:cNvSpPr/>
          <p:nvPr/>
        </p:nvSpPr>
        <p:spPr>
          <a:xfrm rot="360000">
            <a:off x="7600080" y="4517121"/>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9" name="Oval 1098"/>
          <p:cNvSpPr/>
          <p:nvPr/>
        </p:nvSpPr>
        <p:spPr>
          <a:xfrm rot="360000">
            <a:off x="7210684" y="4364721"/>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100" name="Oval 1099"/>
          <p:cNvSpPr/>
          <p:nvPr/>
        </p:nvSpPr>
        <p:spPr>
          <a:xfrm rot="360000">
            <a:off x="7363084" y="4517121"/>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1" name="Oval 1100"/>
          <p:cNvSpPr/>
          <p:nvPr/>
        </p:nvSpPr>
        <p:spPr>
          <a:xfrm rot="360000">
            <a:off x="7515484" y="4669521"/>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2" name="Oval 1101"/>
          <p:cNvSpPr/>
          <p:nvPr/>
        </p:nvSpPr>
        <p:spPr>
          <a:xfrm rot="360000">
            <a:off x="7752480" y="4906517"/>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3" name="Oval 1102"/>
          <p:cNvSpPr/>
          <p:nvPr/>
        </p:nvSpPr>
        <p:spPr>
          <a:xfrm rot="360000">
            <a:off x="7752480" y="4677917"/>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4" name="Oval 1103"/>
          <p:cNvSpPr/>
          <p:nvPr/>
        </p:nvSpPr>
        <p:spPr>
          <a:xfrm rot="360000">
            <a:off x="7904880" y="4830317"/>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5" name="Oval 1104"/>
          <p:cNvSpPr/>
          <p:nvPr/>
        </p:nvSpPr>
        <p:spPr>
          <a:xfrm rot="360000">
            <a:off x="8057280" y="4982717"/>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6" name="Oval 1105"/>
          <p:cNvSpPr/>
          <p:nvPr/>
        </p:nvSpPr>
        <p:spPr>
          <a:xfrm rot="360000">
            <a:off x="7651092" y="4424129"/>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7" name="Oval 1106"/>
          <p:cNvSpPr/>
          <p:nvPr/>
        </p:nvSpPr>
        <p:spPr>
          <a:xfrm rot="360000">
            <a:off x="7896484" y="4601717"/>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8" name="Oval 1107"/>
          <p:cNvSpPr/>
          <p:nvPr/>
        </p:nvSpPr>
        <p:spPr>
          <a:xfrm rot="360000">
            <a:off x="8048884" y="4754117"/>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9" name="Oval 1108"/>
          <p:cNvSpPr/>
          <p:nvPr/>
        </p:nvSpPr>
        <p:spPr>
          <a:xfrm rot="360000">
            <a:off x="7981080" y="4288521"/>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0" name="Oval 1109"/>
          <p:cNvSpPr/>
          <p:nvPr/>
        </p:nvSpPr>
        <p:spPr>
          <a:xfrm rot="360000">
            <a:off x="8133480" y="4440921"/>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1" name="Oval 1110"/>
          <p:cNvSpPr/>
          <p:nvPr/>
        </p:nvSpPr>
        <p:spPr>
          <a:xfrm rot="360000">
            <a:off x="8285880" y="4593321"/>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2" name="Oval 1111"/>
          <p:cNvSpPr/>
          <p:nvPr/>
        </p:nvSpPr>
        <p:spPr>
          <a:xfrm rot="360000">
            <a:off x="7896484" y="4440921"/>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3" name="Oval 1112"/>
          <p:cNvSpPr/>
          <p:nvPr/>
        </p:nvSpPr>
        <p:spPr>
          <a:xfrm rot="360000">
            <a:off x="8048884" y="4593321"/>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4" name="Oval 1113"/>
          <p:cNvSpPr/>
          <p:nvPr/>
        </p:nvSpPr>
        <p:spPr>
          <a:xfrm rot="360000">
            <a:off x="8201284" y="4745721"/>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5" name="Oval 1114"/>
          <p:cNvSpPr/>
          <p:nvPr/>
        </p:nvSpPr>
        <p:spPr>
          <a:xfrm rot="360000">
            <a:off x="7651092" y="4271729"/>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116" name="Oval 1115"/>
          <p:cNvSpPr/>
          <p:nvPr/>
        </p:nvSpPr>
        <p:spPr>
          <a:xfrm rot="360000">
            <a:off x="7811888" y="4288521"/>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7" name="Oval 1116"/>
          <p:cNvSpPr/>
          <p:nvPr/>
        </p:nvSpPr>
        <p:spPr>
          <a:xfrm rot="360000">
            <a:off x="7667884" y="3975325"/>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118" name="Oval 1117"/>
          <p:cNvSpPr/>
          <p:nvPr/>
        </p:nvSpPr>
        <p:spPr>
          <a:xfrm rot="360000">
            <a:off x="8201284" y="4280125"/>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9" name="Oval 1118"/>
          <p:cNvSpPr/>
          <p:nvPr/>
        </p:nvSpPr>
        <p:spPr>
          <a:xfrm rot="360000">
            <a:off x="8353684" y="4347929"/>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0" name="Oval 1119"/>
          <p:cNvSpPr/>
          <p:nvPr/>
        </p:nvSpPr>
        <p:spPr>
          <a:xfrm rot="360000">
            <a:off x="8353684" y="4212321"/>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1" name="Oval 1120"/>
          <p:cNvSpPr/>
          <p:nvPr/>
        </p:nvSpPr>
        <p:spPr>
          <a:xfrm rot="360000">
            <a:off x="7591684" y="4965925"/>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2" name="Oval 1121"/>
          <p:cNvSpPr/>
          <p:nvPr/>
        </p:nvSpPr>
        <p:spPr>
          <a:xfrm rot="360000">
            <a:off x="7667884" y="4821921"/>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3" name="Oval 1122"/>
          <p:cNvSpPr/>
          <p:nvPr/>
        </p:nvSpPr>
        <p:spPr>
          <a:xfrm rot="360000">
            <a:off x="7888088" y="5042125"/>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4" name="Oval 1123"/>
          <p:cNvSpPr/>
          <p:nvPr/>
        </p:nvSpPr>
        <p:spPr>
          <a:xfrm rot="360000">
            <a:off x="8514480" y="4127725"/>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5" name="Oval 1124"/>
          <p:cNvSpPr/>
          <p:nvPr/>
        </p:nvSpPr>
        <p:spPr>
          <a:xfrm rot="360000">
            <a:off x="8514480" y="3899125"/>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 name="Oval 1125"/>
          <p:cNvSpPr/>
          <p:nvPr/>
        </p:nvSpPr>
        <p:spPr>
          <a:xfrm rot="360000">
            <a:off x="8666880" y="4051525"/>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 name="Oval 1126"/>
          <p:cNvSpPr/>
          <p:nvPr/>
        </p:nvSpPr>
        <p:spPr>
          <a:xfrm rot="360000">
            <a:off x="8506084" y="3670525"/>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8" name="Oval 1127"/>
          <p:cNvSpPr/>
          <p:nvPr/>
        </p:nvSpPr>
        <p:spPr>
          <a:xfrm rot="360000">
            <a:off x="8658484" y="3822925"/>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9" name="Oval 1128"/>
          <p:cNvSpPr/>
          <p:nvPr/>
        </p:nvSpPr>
        <p:spPr>
          <a:xfrm rot="360000">
            <a:off x="8658484" y="3662129"/>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0" name="Oval 1129"/>
          <p:cNvSpPr/>
          <p:nvPr/>
        </p:nvSpPr>
        <p:spPr>
          <a:xfrm rot="360000">
            <a:off x="7066680" y="5668517"/>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1" name="Oval 1130"/>
          <p:cNvSpPr/>
          <p:nvPr/>
        </p:nvSpPr>
        <p:spPr>
          <a:xfrm rot="360000">
            <a:off x="7066680" y="5439917"/>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2" name="Oval 1131"/>
          <p:cNvSpPr/>
          <p:nvPr/>
        </p:nvSpPr>
        <p:spPr>
          <a:xfrm rot="360000">
            <a:off x="7219080" y="5592317"/>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3" name="Oval 1132"/>
          <p:cNvSpPr/>
          <p:nvPr/>
        </p:nvSpPr>
        <p:spPr>
          <a:xfrm rot="360000">
            <a:off x="7058284" y="5211317"/>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4" name="Oval 1133"/>
          <p:cNvSpPr/>
          <p:nvPr/>
        </p:nvSpPr>
        <p:spPr>
          <a:xfrm rot="360000">
            <a:off x="7210684" y="5363717"/>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5" name="Oval 1134"/>
          <p:cNvSpPr/>
          <p:nvPr/>
        </p:nvSpPr>
        <p:spPr>
          <a:xfrm rot="360000">
            <a:off x="6965292" y="5558733"/>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6" name="Oval 1135"/>
          <p:cNvSpPr/>
          <p:nvPr/>
        </p:nvSpPr>
        <p:spPr>
          <a:xfrm rot="360000">
            <a:off x="7295280" y="5050521"/>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7" name="Oval 1136"/>
          <p:cNvSpPr/>
          <p:nvPr/>
        </p:nvSpPr>
        <p:spPr>
          <a:xfrm rot="360000">
            <a:off x="7447680" y="5202921"/>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8" name="Oval 1137"/>
          <p:cNvSpPr/>
          <p:nvPr/>
        </p:nvSpPr>
        <p:spPr>
          <a:xfrm rot="360000">
            <a:off x="7210684" y="5202921"/>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9" name="Oval 1138"/>
          <p:cNvSpPr/>
          <p:nvPr/>
        </p:nvSpPr>
        <p:spPr>
          <a:xfrm rot="360000">
            <a:off x="7363084" y="5355321"/>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0" name="Oval 1139"/>
          <p:cNvSpPr/>
          <p:nvPr/>
        </p:nvSpPr>
        <p:spPr>
          <a:xfrm rot="360000">
            <a:off x="7981080" y="5126721"/>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1" name="Oval 1140"/>
          <p:cNvSpPr/>
          <p:nvPr/>
        </p:nvSpPr>
        <p:spPr>
          <a:xfrm rot="360000">
            <a:off x="7651092" y="5109929"/>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2" name="Oval 1141"/>
          <p:cNvSpPr/>
          <p:nvPr/>
        </p:nvSpPr>
        <p:spPr>
          <a:xfrm rot="360000">
            <a:off x="7811888" y="5126721"/>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3" name="Oval 1142"/>
          <p:cNvSpPr/>
          <p:nvPr/>
        </p:nvSpPr>
        <p:spPr>
          <a:xfrm rot="360000">
            <a:off x="7066680" y="4830317"/>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4" name="Oval 1143"/>
          <p:cNvSpPr/>
          <p:nvPr/>
        </p:nvSpPr>
        <p:spPr>
          <a:xfrm rot="360000">
            <a:off x="7066680" y="4601717"/>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5" name="Oval 1144"/>
          <p:cNvSpPr/>
          <p:nvPr/>
        </p:nvSpPr>
        <p:spPr>
          <a:xfrm rot="360000">
            <a:off x="7219080" y="4754117"/>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6" name="Oval 1145"/>
          <p:cNvSpPr/>
          <p:nvPr/>
        </p:nvSpPr>
        <p:spPr>
          <a:xfrm rot="360000">
            <a:off x="7058284" y="5042125"/>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7" name="Oval 1146"/>
          <p:cNvSpPr/>
          <p:nvPr/>
        </p:nvSpPr>
        <p:spPr>
          <a:xfrm rot="360000">
            <a:off x="7058284" y="4813525"/>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8" name="Oval 1147"/>
          <p:cNvSpPr/>
          <p:nvPr/>
        </p:nvSpPr>
        <p:spPr>
          <a:xfrm rot="360000">
            <a:off x="7210684" y="4965925"/>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6" name="Oval 1165"/>
          <p:cNvSpPr/>
          <p:nvPr/>
        </p:nvSpPr>
        <p:spPr>
          <a:xfrm rot="360000">
            <a:off x="6932287" y="4034732"/>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167" name="Oval 1166"/>
          <p:cNvSpPr/>
          <p:nvPr/>
        </p:nvSpPr>
        <p:spPr>
          <a:xfrm rot="360000">
            <a:off x="6952698" y="4262205"/>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168" name="Oval 1167"/>
          <p:cNvSpPr/>
          <p:nvPr/>
        </p:nvSpPr>
        <p:spPr>
          <a:xfrm rot="360000">
            <a:off x="6961217" y="4489989"/>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169" name="Oval 1168"/>
          <p:cNvSpPr/>
          <p:nvPr/>
        </p:nvSpPr>
        <p:spPr>
          <a:xfrm rot="360000">
            <a:off x="6945517" y="4692769"/>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170" name="Oval 1169"/>
          <p:cNvSpPr/>
          <p:nvPr/>
        </p:nvSpPr>
        <p:spPr>
          <a:xfrm rot="360000">
            <a:off x="7209641" y="3450320"/>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1" name="Oval 1170"/>
          <p:cNvSpPr/>
          <p:nvPr/>
        </p:nvSpPr>
        <p:spPr>
          <a:xfrm rot="360000">
            <a:off x="7427904" y="3429332"/>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2" name="Oval 1171"/>
          <p:cNvSpPr/>
          <p:nvPr/>
        </p:nvSpPr>
        <p:spPr>
          <a:xfrm rot="360000">
            <a:off x="7481422" y="3225918"/>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3" name="Oval 1172"/>
          <p:cNvSpPr/>
          <p:nvPr/>
        </p:nvSpPr>
        <p:spPr>
          <a:xfrm rot="360000">
            <a:off x="7834658" y="3429331"/>
            <a:ext cx="91440" cy="9144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9" name="Right Arrow 1148"/>
          <p:cNvSpPr/>
          <p:nvPr/>
        </p:nvSpPr>
        <p:spPr>
          <a:xfrm>
            <a:off x="4267200" y="3276600"/>
            <a:ext cx="683924" cy="6463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nvGrpSpPr>
          <p:cNvPr id="1150" name="Group 1149"/>
          <p:cNvGrpSpPr/>
          <p:nvPr/>
        </p:nvGrpSpPr>
        <p:grpSpPr>
          <a:xfrm>
            <a:off x="1396788" y="1184910"/>
            <a:ext cx="7471637" cy="2414865"/>
            <a:chOff x="1255641" y="2286000"/>
            <a:chExt cx="7471637" cy="2414865"/>
          </a:xfrm>
        </p:grpSpPr>
        <p:sp>
          <p:nvSpPr>
            <p:cNvPr id="1151" name="Oval 1150"/>
            <p:cNvSpPr/>
            <p:nvPr/>
          </p:nvSpPr>
          <p:spPr>
            <a:xfrm>
              <a:off x="4126053" y="2561484"/>
              <a:ext cx="1206446" cy="84239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2" name="Rectangle 1151"/>
            <p:cNvSpPr/>
            <p:nvPr/>
          </p:nvSpPr>
          <p:spPr>
            <a:xfrm>
              <a:off x="1255641" y="2320289"/>
              <a:ext cx="2718013" cy="235649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3" name="Rectangle 1152"/>
            <p:cNvSpPr/>
            <p:nvPr/>
          </p:nvSpPr>
          <p:spPr>
            <a:xfrm>
              <a:off x="6000870" y="2361339"/>
              <a:ext cx="2726408" cy="23395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0" name="Right Arrow 1159"/>
            <p:cNvSpPr/>
            <p:nvPr/>
          </p:nvSpPr>
          <p:spPr>
            <a:xfrm>
              <a:off x="3973654" y="2286000"/>
              <a:ext cx="2027216" cy="3390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1" name="TextBox 1160"/>
            <p:cNvSpPr txBox="1"/>
            <p:nvPr/>
          </p:nvSpPr>
          <p:spPr>
            <a:xfrm>
              <a:off x="4163519" y="2726115"/>
              <a:ext cx="1181734" cy="584775"/>
            </a:xfrm>
            <a:prstGeom prst="rect">
              <a:avLst/>
            </a:prstGeom>
            <a:noFill/>
          </p:spPr>
          <p:txBody>
            <a:bodyPr wrap="none" rtlCol="0">
              <a:spAutoFit/>
            </a:bodyPr>
            <a:lstStyle/>
            <a:p>
              <a:pPr algn="ctr"/>
              <a:r>
                <a:rPr lang="en-US" sz="1600" b="1" smtClean="0"/>
                <a:t>Contraction</a:t>
              </a:r>
            </a:p>
            <a:p>
              <a:pPr algn="ctr"/>
              <a:r>
                <a:rPr lang="en-US" sz="1600" b="1" smtClean="0"/>
                <a:t>Expansion</a:t>
              </a:r>
              <a:endParaRPr lang="en-US" sz="1600" b="1"/>
            </a:p>
          </p:txBody>
        </p:sp>
      </p:grpSp>
      <p:grpSp>
        <p:nvGrpSpPr>
          <p:cNvPr id="1162" name="Group 1161"/>
          <p:cNvGrpSpPr/>
          <p:nvPr/>
        </p:nvGrpSpPr>
        <p:grpSpPr>
          <a:xfrm>
            <a:off x="300763" y="3528735"/>
            <a:ext cx="6645870" cy="2414865"/>
            <a:chOff x="1255641" y="2286000"/>
            <a:chExt cx="6645870" cy="2414865"/>
          </a:xfrm>
        </p:grpSpPr>
        <p:sp>
          <p:nvSpPr>
            <p:cNvPr id="1163" name="Oval 1162"/>
            <p:cNvSpPr/>
            <p:nvPr/>
          </p:nvSpPr>
          <p:spPr>
            <a:xfrm>
              <a:off x="4997676" y="2561484"/>
              <a:ext cx="1049848" cy="7515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4" name="Rectangle 1163"/>
            <p:cNvSpPr/>
            <p:nvPr/>
          </p:nvSpPr>
          <p:spPr>
            <a:xfrm>
              <a:off x="1255641" y="2320289"/>
              <a:ext cx="1900641" cy="235649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5" name="Rectangle 1164"/>
            <p:cNvSpPr/>
            <p:nvPr/>
          </p:nvSpPr>
          <p:spPr>
            <a:xfrm>
              <a:off x="6081107" y="2361339"/>
              <a:ext cx="1820404" cy="23395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4" name="Right Arrow 1173"/>
            <p:cNvSpPr/>
            <p:nvPr/>
          </p:nvSpPr>
          <p:spPr>
            <a:xfrm>
              <a:off x="3185667" y="2286000"/>
              <a:ext cx="2895439" cy="3574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5" name="TextBox 1174"/>
            <p:cNvSpPr txBox="1"/>
            <p:nvPr/>
          </p:nvSpPr>
          <p:spPr>
            <a:xfrm>
              <a:off x="5268703" y="2762111"/>
              <a:ext cx="562975" cy="338554"/>
            </a:xfrm>
            <a:prstGeom prst="rect">
              <a:avLst/>
            </a:prstGeom>
            <a:noFill/>
          </p:spPr>
          <p:txBody>
            <a:bodyPr wrap="none" rtlCol="0">
              <a:spAutoFit/>
            </a:bodyPr>
            <a:lstStyle/>
            <a:p>
              <a:pPr algn="ctr"/>
              <a:r>
                <a:rPr lang="en-US" sz="1600" b="1" smtClean="0"/>
                <a:t>Split</a:t>
              </a:r>
              <a:endParaRPr lang="en-US" sz="1600" b="1"/>
            </a:p>
          </p:txBody>
        </p:sp>
      </p:grpSp>
      <p:grpSp>
        <p:nvGrpSpPr>
          <p:cNvPr id="1176" name="Group 1175"/>
          <p:cNvGrpSpPr/>
          <p:nvPr/>
        </p:nvGrpSpPr>
        <p:grpSpPr>
          <a:xfrm>
            <a:off x="2209801" y="3528735"/>
            <a:ext cx="6599215" cy="2414865"/>
            <a:chOff x="1255642" y="2286000"/>
            <a:chExt cx="6599215" cy="2414865"/>
          </a:xfrm>
        </p:grpSpPr>
        <p:sp>
          <p:nvSpPr>
            <p:cNvPr id="1177" name="Oval 1176"/>
            <p:cNvSpPr/>
            <p:nvPr/>
          </p:nvSpPr>
          <p:spPr>
            <a:xfrm>
              <a:off x="3101393" y="2561484"/>
              <a:ext cx="1049848" cy="7515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8" name="Rectangle 1177"/>
            <p:cNvSpPr/>
            <p:nvPr/>
          </p:nvSpPr>
          <p:spPr>
            <a:xfrm>
              <a:off x="1255642" y="2320289"/>
              <a:ext cx="1832998" cy="235649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9" name="Rectangle 1178"/>
            <p:cNvSpPr/>
            <p:nvPr/>
          </p:nvSpPr>
          <p:spPr>
            <a:xfrm>
              <a:off x="5980040" y="2361339"/>
              <a:ext cx="1874817" cy="23395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0" name="Right Arrow 1179"/>
            <p:cNvSpPr/>
            <p:nvPr/>
          </p:nvSpPr>
          <p:spPr>
            <a:xfrm>
              <a:off x="3088639" y="2286000"/>
              <a:ext cx="2903835" cy="3574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1" name="TextBox 1180"/>
            <p:cNvSpPr txBox="1"/>
            <p:nvPr/>
          </p:nvSpPr>
          <p:spPr>
            <a:xfrm>
              <a:off x="3302583" y="2762111"/>
              <a:ext cx="736292" cy="338554"/>
            </a:xfrm>
            <a:prstGeom prst="rect">
              <a:avLst/>
            </a:prstGeom>
            <a:noFill/>
          </p:spPr>
          <p:txBody>
            <a:bodyPr wrap="none" rtlCol="0">
              <a:spAutoFit/>
            </a:bodyPr>
            <a:lstStyle/>
            <a:p>
              <a:pPr algn="ctr"/>
              <a:r>
                <a:rPr lang="en-US" sz="1600" b="1" smtClean="0"/>
                <a:t>Merge</a:t>
              </a:r>
              <a:endParaRPr lang="en-US" sz="1600" b="1"/>
            </a:p>
          </p:txBody>
        </p:sp>
      </p:grpSp>
      <p:sp>
        <p:nvSpPr>
          <p:cNvPr id="1197" name="Rectangle 1196"/>
          <p:cNvSpPr/>
          <p:nvPr/>
        </p:nvSpPr>
        <p:spPr>
          <a:xfrm>
            <a:off x="300763" y="3571340"/>
            <a:ext cx="1900641" cy="235649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2" name="Oval 1201"/>
          <p:cNvSpPr/>
          <p:nvPr/>
        </p:nvSpPr>
        <p:spPr>
          <a:xfrm rot="360000">
            <a:off x="845446" y="3969646"/>
            <a:ext cx="146304" cy="1463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75000"/>
                </a:schemeClr>
              </a:solidFill>
            </a:endParaRPr>
          </a:p>
        </p:txBody>
      </p:sp>
      <p:sp>
        <p:nvSpPr>
          <p:cNvPr id="1203" name="Oval 1202"/>
          <p:cNvSpPr/>
          <p:nvPr/>
        </p:nvSpPr>
        <p:spPr>
          <a:xfrm rot="360000">
            <a:off x="1759846" y="2902846"/>
            <a:ext cx="146304" cy="14630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3"/>
          </p:nvPr>
        </p:nvSpPr>
        <p:spPr/>
        <p:txBody>
          <a:bodyPr/>
          <a:lstStyle/>
          <a:p>
            <a:r>
              <a:rPr lang="en-US" smtClean="0"/>
              <a:t>gmanish@microsoft.com, jing@buffalo.edu, charu@us.ibm.com, hanj@cs.uiuc.edu</a:t>
            </a:r>
            <a:endParaRPr lang="en-US" dirty="0"/>
          </a:p>
        </p:txBody>
      </p:sp>
      <p:sp>
        <p:nvSpPr>
          <p:cNvPr id="2" name="TextBox 1"/>
          <p:cNvSpPr txBox="1"/>
          <p:nvPr/>
        </p:nvSpPr>
        <p:spPr>
          <a:xfrm>
            <a:off x="7025891" y="93010"/>
            <a:ext cx="2026580" cy="369332"/>
          </a:xfrm>
          <a:prstGeom prst="rect">
            <a:avLst/>
          </a:prstGeom>
          <a:noFill/>
        </p:spPr>
        <p:txBody>
          <a:bodyPr wrap="none" rtlCol="0">
            <a:spAutoFit/>
          </a:bodyPr>
          <a:lstStyle/>
          <a:p>
            <a:r>
              <a:rPr lang="en-US" dirty="0" smtClean="0">
                <a:solidFill>
                  <a:schemeClr val="accent6">
                    <a:lumMod val="75000"/>
                  </a:schemeClr>
                </a:solidFill>
              </a:rPr>
              <a:t>Gupta et al, KDD’12</a:t>
            </a:r>
            <a:endParaRPr lang="en-US" dirty="0">
              <a:solidFill>
                <a:schemeClr val="accent6">
                  <a:lumMod val="75000"/>
                </a:schemeClr>
              </a:solidFill>
            </a:endParaRPr>
          </a:p>
        </p:txBody>
      </p:sp>
    </p:spTree>
    <p:extLst>
      <p:ext uri="{BB962C8B-B14F-4D97-AF65-F5344CB8AC3E}">
        <p14:creationId xmlns:p14="http://schemas.microsoft.com/office/powerpoint/2010/main" val="174594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4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1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150"/>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1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162"/>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17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176"/>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1197"/>
                                        </p:tgtEl>
                                        <p:attrNameLst>
                                          <p:attrName>style.visibility</p:attrName>
                                        </p:attrNameLst>
                                      </p:cBhvr>
                                      <p:to>
                                        <p:strVal val="visible"/>
                                      </p:to>
                                    </p:set>
                                  </p:childTnLst>
                                </p:cTn>
                              </p:par>
                              <p:par>
                                <p:cTn id="27" presetID="42" presetClass="path" presetSubtype="0" accel="50000" decel="50000" fill="hold" grpId="1" nodeType="withEffect">
                                  <p:stCondLst>
                                    <p:cond delay="0"/>
                                  </p:stCondLst>
                                  <p:childTnLst>
                                    <p:animMotion origin="layout" path="M 4.44444E-6 -2.59259E-6 L 0.52152 0.00741 " pathEditMode="relative" rAng="0" ptsTypes="AA">
                                      <p:cBhvr>
                                        <p:cTn id="28" dur="2000" fill="hold"/>
                                        <p:tgtEl>
                                          <p:spTgt spid="1197"/>
                                        </p:tgtEl>
                                        <p:attrNameLst>
                                          <p:attrName>ppt_x</p:attrName>
                                          <p:attrName>ppt_y</p:attrName>
                                        </p:attrNameLst>
                                      </p:cBhvr>
                                      <p:rCtr x="26076" y="370"/>
                                    </p:animMotion>
                                  </p:childTnLst>
                                </p:cTn>
                              </p:par>
                            </p:childTnLst>
                          </p:cTn>
                        </p:par>
                        <p:par>
                          <p:cTn id="29" fill="hold">
                            <p:stCondLst>
                              <p:cond delay="2000"/>
                            </p:stCondLst>
                            <p:childTnLst>
                              <p:par>
                                <p:cTn id="30" presetID="1" presetClass="exit" presetSubtype="0" fill="hold" grpId="2" nodeType="afterEffect">
                                  <p:stCondLst>
                                    <p:cond delay="0"/>
                                  </p:stCondLst>
                                  <p:childTnLst>
                                    <p:set>
                                      <p:cBhvr>
                                        <p:cTn id="31" dur="1" fill="hold">
                                          <p:stCondLst>
                                            <p:cond delay="0"/>
                                          </p:stCondLst>
                                        </p:cTn>
                                        <p:tgtEl>
                                          <p:spTgt spid="119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202"/>
                                        </p:tgtEl>
                                        <p:attrNameLst>
                                          <p:attrName>style.visibility</p:attrName>
                                        </p:attrNameLst>
                                      </p:cBhvr>
                                      <p:to>
                                        <p:strVal val="visible"/>
                                      </p:to>
                                    </p:set>
                                  </p:childTnLst>
                                </p:cTn>
                              </p:par>
                              <p:par>
                                <p:cTn id="36" presetID="42" presetClass="path" presetSubtype="0" accel="50000" decel="50000" fill="hold" grpId="1" nodeType="withEffect">
                                  <p:stCondLst>
                                    <p:cond delay="0"/>
                                  </p:stCondLst>
                                  <p:childTnLst>
                                    <p:animMotion origin="layout" path="M -8.33333E-7 -3.33333E-6 L 0.51615 -0.00069 " pathEditMode="relative" rAng="0" ptsTypes="AA">
                                      <p:cBhvr>
                                        <p:cTn id="37" dur="2000" fill="hold"/>
                                        <p:tgtEl>
                                          <p:spTgt spid="1202"/>
                                        </p:tgtEl>
                                        <p:attrNameLst>
                                          <p:attrName>ppt_x</p:attrName>
                                          <p:attrName>ppt_y</p:attrName>
                                        </p:attrNameLst>
                                      </p:cBhvr>
                                      <p:rCtr x="25799" y="-46"/>
                                    </p:animMotion>
                                  </p:childTnLst>
                                </p:cTn>
                              </p:par>
                            </p:childTnLst>
                          </p:cTn>
                        </p:par>
                        <p:par>
                          <p:cTn id="38" fill="hold">
                            <p:stCondLst>
                              <p:cond delay="2000"/>
                            </p:stCondLst>
                            <p:childTnLst>
                              <p:par>
                                <p:cTn id="39" presetID="1" presetClass="exit" presetSubtype="0" fill="hold" grpId="2" nodeType="afterEffect">
                                  <p:stCondLst>
                                    <p:cond delay="0"/>
                                  </p:stCondLst>
                                  <p:childTnLst>
                                    <p:set>
                                      <p:cBhvr>
                                        <p:cTn id="40" dur="1" fill="hold">
                                          <p:stCondLst>
                                            <p:cond delay="0"/>
                                          </p:stCondLst>
                                        </p:cTn>
                                        <p:tgtEl>
                                          <p:spTgt spid="1202"/>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3" nodeType="clickEffect">
                                  <p:stCondLst>
                                    <p:cond delay="0"/>
                                  </p:stCondLst>
                                  <p:childTnLst>
                                    <p:set>
                                      <p:cBhvr>
                                        <p:cTn id="44" dur="1" fill="hold">
                                          <p:stCondLst>
                                            <p:cond delay="0"/>
                                          </p:stCondLst>
                                        </p:cTn>
                                        <p:tgtEl>
                                          <p:spTgt spid="120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03"/>
                                        </p:tgtEl>
                                        <p:attrNameLst>
                                          <p:attrName>style.visibility</p:attrName>
                                        </p:attrNameLst>
                                      </p:cBhvr>
                                      <p:to>
                                        <p:strVal val="visible"/>
                                      </p:to>
                                    </p:set>
                                  </p:childTnLst>
                                </p:cTn>
                              </p:par>
                              <p:par>
                                <p:cTn id="47" presetID="42" presetClass="path" presetSubtype="0" accel="50000" decel="50000" fill="hold" grpId="1" nodeType="withEffect">
                                  <p:stCondLst>
                                    <p:cond delay="0"/>
                                  </p:stCondLst>
                                  <p:childTnLst>
                                    <p:animMotion origin="layout" path="M -8.33333E-7 2.22222E-6 L 0.52448 -0.0007 " pathEditMode="relative" rAng="0" ptsTypes="AA">
                                      <p:cBhvr>
                                        <p:cTn id="48" dur="2000" fill="hold"/>
                                        <p:tgtEl>
                                          <p:spTgt spid="1203"/>
                                        </p:tgtEl>
                                        <p:attrNameLst>
                                          <p:attrName>ppt_x</p:attrName>
                                          <p:attrName>ppt_y</p:attrName>
                                        </p:attrNameLst>
                                      </p:cBhvr>
                                      <p:rCtr x="26215" y="-46"/>
                                    </p:animMotion>
                                  </p:childTnLst>
                                </p:cTn>
                              </p:par>
                            </p:childTnLst>
                          </p:cTn>
                        </p:par>
                        <p:par>
                          <p:cTn id="49" fill="hold">
                            <p:stCondLst>
                              <p:cond delay="2000"/>
                            </p:stCondLst>
                            <p:childTnLst>
                              <p:par>
                                <p:cTn id="50" presetID="1" presetClass="exit" presetSubtype="0" fill="hold" grpId="2" nodeType="afterEffect">
                                  <p:stCondLst>
                                    <p:cond delay="0"/>
                                  </p:stCondLst>
                                  <p:childTnLst>
                                    <p:set>
                                      <p:cBhvr>
                                        <p:cTn id="51" dur="1" fill="hold">
                                          <p:stCondLst>
                                            <p:cond delay="0"/>
                                          </p:stCondLst>
                                        </p:cTn>
                                        <p:tgtEl>
                                          <p:spTgt spid="120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9" grpId="0" animBg="1"/>
      <p:bldP spid="1197" grpId="0" animBg="1"/>
      <p:bldP spid="1197" grpId="1" animBg="1"/>
      <p:bldP spid="1197" grpId="2" animBg="1"/>
      <p:bldP spid="1202" grpId="0" animBg="1"/>
      <p:bldP spid="1202" grpId="1" animBg="1"/>
      <p:bldP spid="1202" grpId="2" animBg="1"/>
      <p:bldP spid="1203" grpId="0" animBg="1"/>
      <p:bldP spid="1203" grpId="1" animBg="1"/>
      <p:bldP spid="1203" grpId="2" animBg="1"/>
      <p:bldP spid="1203" grpId="3"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Challenges in Outlier Detection on Networks</a:t>
            </a:r>
            <a:endParaRPr lang="en-US"/>
          </a:p>
        </p:txBody>
      </p:sp>
      <p:sp>
        <p:nvSpPr>
          <p:cNvPr id="4" name="Slide Number Placeholder 3"/>
          <p:cNvSpPr>
            <a:spLocks noGrp="1"/>
          </p:cNvSpPr>
          <p:nvPr>
            <p:ph type="sldNum" sz="quarter" idx="12"/>
          </p:nvPr>
        </p:nvSpPr>
        <p:spPr/>
        <p:txBody>
          <a:bodyPr/>
          <a:lstStyle/>
          <a:p>
            <a:fld id="{8D4A95AB-7B14-4CE2-8EF6-8DDF97F0F3DA}" type="slidenum">
              <a:rPr lang="en-US" smtClean="0"/>
              <a:pPr/>
              <a:t>9</a:t>
            </a:fld>
            <a:endParaRPr lang="en-US"/>
          </a:p>
        </p:txBody>
      </p:sp>
      <p:sp>
        <p:nvSpPr>
          <p:cNvPr id="3" name="Content Placeholder 2"/>
          <p:cNvSpPr>
            <a:spLocks noGrp="1"/>
          </p:cNvSpPr>
          <p:nvPr>
            <p:ph idx="13"/>
          </p:nvPr>
        </p:nvSpPr>
        <p:spPr/>
        <p:txBody>
          <a:bodyPr/>
          <a:lstStyle/>
          <a:p>
            <a:r>
              <a:rPr lang="en-US" dirty="0" smtClean="0"/>
              <a:t>Extraction of patterns</a:t>
            </a:r>
          </a:p>
          <a:p>
            <a:pPr lvl="1"/>
            <a:r>
              <a:rPr lang="en-US" dirty="0" smtClean="0"/>
              <a:t>Across </a:t>
            </a:r>
            <a:r>
              <a:rPr lang="en-US" dirty="0" smtClean="0">
                <a:solidFill>
                  <a:srgbClr val="0070C0"/>
                </a:solidFill>
              </a:rPr>
              <a:t>multiple node types</a:t>
            </a:r>
          </a:p>
          <a:p>
            <a:pPr lvl="1"/>
            <a:r>
              <a:rPr lang="en-US" dirty="0" smtClean="0"/>
              <a:t>Across </a:t>
            </a:r>
            <a:r>
              <a:rPr lang="en-US" dirty="0" smtClean="0">
                <a:solidFill>
                  <a:srgbClr val="0070C0"/>
                </a:solidFill>
              </a:rPr>
              <a:t>multiple types of node attribute data</a:t>
            </a:r>
          </a:p>
          <a:p>
            <a:pPr lvl="1"/>
            <a:r>
              <a:rPr lang="en-US" dirty="0" smtClean="0"/>
              <a:t>Across </a:t>
            </a:r>
            <a:r>
              <a:rPr lang="en-US" dirty="0" smtClean="0">
                <a:solidFill>
                  <a:srgbClr val="0070C0"/>
                </a:solidFill>
              </a:rPr>
              <a:t>time</a:t>
            </a:r>
          </a:p>
          <a:p>
            <a:pPr lvl="2"/>
            <a:r>
              <a:rPr lang="en-US" dirty="0" smtClean="0"/>
              <a:t>Scale</a:t>
            </a:r>
          </a:p>
          <a:p>
            <a:pPr lvl="2"/>
            <a:r>
              <a:rPr lang="en-US" dirty="0" smtClean="0"/>
              <a:t>Matching patterns across time</a:t>
            </a:r>
          </a:p>
          <a:p>
            <a:pPr lvl="1"/>
            <a:r>
              <a:rPr lang="en-US" dirty="0" smtClean="0"/>
              <a:t>Modeling </a:t>
            </a:r>
            <a:r>
              <a:rPr lang="en-US" dirty="0" smtClean="0">
                <a:solidFill>
                  <a:srgbClr val="0070C0"/>
                </a:solidFill>
              </a:rPr>
              <a:t>links and data together</a:t>
            </a:r>
          </a:p>
          <a:p>
            <a:r>
              <a:rPr lang="en-US" dirty="0" smtClean="0">
                <a:solidFill>
                  <a:srgbClr val="0070C0"/>
                </a:solidFill>
              </a:rPr>
              <a:t>Defining outliers </a:t>
            </a:r>
            <a:r>
              <a:rPr lang="en-US" dirty="0" smtClean="0"/>
              <a:t>given the patterns</a:t>
            </a:r>
            <a:endParaRPr lang="en-US" dirty="0"/>
          </a:p>
        </p:txBody>
      </p:sp>
      <p:sp>
        <p:nvSpPr>
          <p:cNvPr id="5" name="Footer Placeholder 4"/>
          <p:cNvSpPr>
            <a:spLocks noGrp="1"/>
          </p:cNvSpPr>
          <p:nvPr>
            <p:ph type="ftr" sz="quarter" idx="3"/>
          </p:nvPr>
        </p:nvSpPr>
        <p:spPr/>
        <p:txBody>
          <a:bodyPr/>
          <a:lstStyle/>
          <a:p>
            <a:r>
              <a:rPr lang="en-US" smtClean="0"/>
              <a:t>gmanish@microsoft.com, jing@buffalo.edu, charu@us.ibm.com, hanj@cs.uiuc.edu</a:t>
            </a:r>
            <a:endParaRPr lang="en-US" dirty="0"/>
          </a:p>
        </p:txBody>
      </p:sp>
    </p:spTree>
    <p:extLst>
      <p:ext uri="{BB962C8B-B14F-4D97-AF65-F5344CB8AC3E}">
        <p14:creationId xmlns:p14="http://schemas.microsoft.com/office/powerpoint/2010/main" val="2178397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b="1" dirty="0" smtClean="0"/>
              <a:t>Real-life Examples of </a:t>
            </a:r>
            <a:r>
              <a:rPr lang="en-US" sz="4900" b="1" dirty="0" err="1" smtClean="0"/>
              <a:t>ECOutliers</a:t>
            </a:r>
            <a:r>
              <a:rPr lang="en-US" sz="4900" b="1" dirty="0" smtClean="0"/>
              <a:t/>
            </a:r>
            <a:br>
              <a:rPr lang="en-US" sz="4900" b="1" dirty="0" smtClean="0"/>
            </a:br>
            <a:r>
              <a:rPr lang="en-US" sz="3100" b="1" dirty="0" smtClean="0"/>
              <a:t>Conglomerate </a:t>
            </a:r>
            <a:r>
              <a:rPr lang="en-US" sz="3100" b="1" dirty="0"/>
              <a:t>Diversification: Walt Disney</a:t>
            </a:r>
          </a:p>
        </p:txBody>
      </p:sp>
      <p:sp>
        <p:nvSpPr>
          <p:cNvPr id="7" name="Slide Number Placeholder 6"/>
          <p:cNvSpPr>
            <a:spLocks noGrp="1"/>
          </p:cNvSpPr>
          <p:nvPr>
            <p:ph type="sldNum" sz="quarter" idx="12"/>
          </p:nvPr>
        </p:nvSpPr>
        <p:spPr/>
        <p:txBody>
          <a:bodyPr/>
          <a:lstStyle/>
          <a:p>
            <a:fld id="{8D4A95AB-7B14-4CE2-8EF6-8DDF97F0F3DA}" type="slidenum">
              <a:rPr lang="en-US" smtClean="0"/>
              <a:pPr/>
              <a:t>90</a:t>
            </a:fld>
            <a:endParaRPr lang="en-US"/>
          </a:p>
        </p:txBody>
      </p:sp>
      <p:sp>
        <p:nvSpPr>
          <p:cNvPr id="3" name="Content Placeholder 2"/>
          <p:cNvSpPr>
            <a:spLocks noGrp="1"/>
          </p:cNvSpPr>
          <p:nvPr>
            <p:ph idx="13"/>
          </p:nvPr>
        </p:nvSpPr>
        <p:spPr>
          <a:xfrm>
            <a:off x="457200" y="1371601"/>
            <a:ext cx="3352800" cy="614362"/>
          </a:xfrm>
        </p:spPr>
        <p:txBody>
          <a:bodyPr>
            <a:normAutofit/>
          </a:bodyPr>
          <a:lstStyle/>
          <a:p>
            <a:pPr marL="0" indent="0">
              <a:buNone/>
            </a:pPr>
            <a:r>
              <a:rPr lang="en-US" dirty="0" smtClean="0"/>
              <a:t>Animation Movies</a:t>
            </a:r>
            <a:endParaRPr lang="en-US" dirty="0"/>
          </a:p>
        </p:txBody>
      </p:sp>
      <p:pic>
        <p:nvPicPr>
          <p:cNvPr id="7170" name="Picture 2" descr="http://upload.wikimedia.org/wikipedia/en/6/6f/Walt_Disney_Television_Animation_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648" y="2059303"/>
            <a:ext cx="2667000" cy="200025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www.ultimaterollercoaster.com/coasters/history/img/wdw_cast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9440" y="1741486"/>
            <a:ext cx="1798647" cy="2438400"/>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ttps://encrypted-tbn3.google.com/images?q=tbn:ANd9GcTkQ1goxEhaUE02p9aPBAwoCQG4e2FH0BpdxqU6USwprbQQyoR8B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3513" y="3932237"/>
            <a:ext cx="2533650" cy="1809751"/>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https://encrypted-tbn3.google.com/images?q=tbn:ANd9GcQt3qNw-aWfBaebHJLrysBrmm1RwexLSXhE11adugHMlzcRUmuUK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4980" y="2879723"/>
            <a:ext cx="1752600" cy="2600325"/>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3810000" y="3170237"/>
            <a:ext cx="15240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334000" y="5664239"/>
            <a:ext cx="3810000" cy="553998"/>
          </a:xfrm>
          <a:prstGeom prst="rect">
            <a:avLst/>
          </a:prstGeom>
          <a:noFill/>
        </p:spPr>
        <p:txBody>
          <a:bodyPr wrap="square" rtlCol="0">
            <a:spAutoFit/>
          </a:bodyPr>
          <a:lstStyle/>
          <a:p>
            <a:r>
              <a:rPr lang="en-US" sz="3000" smtClean="0"/>
              <a:t>Theme Parks+ Resorts</a:t>
            </a:r>
            <a:endParaRPr lang="en-US" sz="3000"/>
          </a:p>
        </p:txBody>
      </p:sp>
      <p:sp>
        <p:nvSpPr>
          <p:cNvPr id="6" name="Footer Placeholder 5"/>
          <p:cNvSpPr>
            <a:spLocks noGrp="1"/>
          </p:cNvSpPr>
          <p:nvPr>
            <p:ph type="ftr" sz="quarter" idx="3"/>
          </p:nvPr>
        </p:nvSpPr>
        <p:spPr/>
        <p:txBody>
          <a:bodyPr/>
          <a:lstStyle/>
          <a:p>
            <a:r>
              <a:rPr lang="en-US" smtClean="0"/>
              <a:t>gmanish@microsoft.com, jing@buffalo.edu, charu@us.ibm.com, hanj@cs.uiuc.edu</a:t>
            </a:r>
            <a:endParaRPr lang="en-US" dirty="0"/>
          </a:p>
        </p:txBody>
      </p:sp>
    </p:spTree>
    <p:extLst>
      <p:ext uri="{BB962C8B-B14F-4D97-AF65-F5344CB8AC3E}">
        <p14:creationId xmlns:p14="http://schemas.microsoft.com/office/powerpoint/2010/main" val="250206864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ECOutliers</a:t>
            </a:r>
            <a:r>
              <a:rPr lang="en-US" b="1" dirty="0" smtClean="0"/>
              <a:t>: Dataset Representation</a:t>
            </a:r>
            <a:endParaRPr lang="en-US" b="1" dirty="0"/>
          </a:p>
        </p:txBody>
      </p:sp>
      <p:sp>
        <p:nvSpPr>
          <p:cNvPr id="15" name="Slide Number Placeholder 14"/>
          <p:cNvSpPr>
            <a:spLocks noGrp="1"/>
          </p:cNvSpPr>
          <p:nvPr>
            <p:ph type="sldNum" sz="quarter" idx="12"/>
          </p:nvPr>
        </p:nvSpPr>
        <p:spPr/>
        <p:txBody>
          <a:bodyPr/>
          <a:lstStyle/>
          <a:p>
            <a:fld id="{8D4A95AB-7B14-4CE2-8EF6-8DDF97F0F3DA}" type="slidenum">
              <a:rPr lang="en-US" smtClean="0"/>
              <a:pPr/>
              <a:t>91</a:t>
            </a:fld>
            <a:endParaRPr lang="en-US"/>
          </a:p>
        </p:txBody>
      </p:sp>
      <p:sp>
        <p:nvSpPr>
          <p:cNvPr id="3" name="Content Placeholder 2"/>
          <p:cNvSpPr>
            <a:spLocks noGrp="1"/>
          </p:cNvSpPr>
          <p:nvPr>
            <p:ph idx="13"/>
          </p:nvPr>
        </p:nvSpPr>
        <p:spPr/>
        <p:txBody>
          <a:bodyPr/>
          <a:lstStyle/>
          <a:p>
            <a:pPr marL="0" indent="0">
              <a:buNone/>
            </a:pPr>
            <a:r>
              <a:rPr lang="en-US" dirty="0">
                <a:solidFill>
                  <a:srgbClr val="00B050"/>
                </a:solidFill>
              </a:rPr>
              <a:t>Belongingness </a:t>
            </a:r>
            <a:r>
              <a:rPr lang="en-US" dirty="0" smtClean="0">
                <a:solidFill>
                  <a:srgbClr val="00B050"/>
                </a:solidFill>
              </a:rPr>
              <a:t>Matrix</a:t>
            </a:r>
          </a:p>
          <a:p>
            <a:pPr lvl="1"/>
            <a:endParaRPr lang="en-US" dirty="0"/>
          </a:p>
        </p:txBody>
      </p:sp>
      <p:sp>
        <p:nvSpPr>
          <p:cNvPr id="23" name="Content Placeholder 2"/>
          <p:cNvSpPr>
            <a:spLocks noGrp="1"/>
          </p:cNvSpPr>
          <p:nvPr>
            <p:ph idx="4294967295"/>
          </p:nvPr>
        </p:nvSpPr>
        <p:spPr>
          <a:xfrm>
            <a:off x="4832350" y="1295400"/>
            <a:ext cx="4311650" cy="1236663"/>
          </a:xfrm>
        </p:spPr>
        <p:txBody>
          <a:bodyPr>
            <a:normAutofit/>
          </a:bodyPr>
          <a:lstStyle/>
          <a:p>
            <a:pPr marL="0" indent="0">
              <a:buNone/>
            </a:pPr>
            <a:r>
              <a:rPr lang="en-US" dirty="0" smtClean="0">
                <a:solidFill>
                  <a:srgbClr val="00B050"/>
                </a:solidFill>
              </a:rPr>
              <a:t>Community-Community Correspondence Matrix</a:t>
            </a:r>
          </a:p>
          <a:p>
            <a:endParaRPr lang="en-US" dirty="0"/>
          </a:p>
          <a:p>
            <a:endParaRPr lang="en-US" dirty="0" smtClean="0"/>
          </a:p>
          <a:p>
            <a:endParaRPr lang="en-US" dirty="0" smtClean="0"/>
          </a:p>
        </p:txBody>
      </p:sp>
      <p:grpSp>
        <p:nvGrpSpPr>
          <p:cNvPr id="16" name="Group 15"/>
          <p:cNvGrpSpPr/>
          <p:nvPr/>
        </p:nvGrpSpPr>
        <p:grpSpPr>
          <a:xfrm>
            <a:off x="152400" y="2608422"/>
            <a:ext cx="2822238" cy="1864042"/>
            <a:chOff x="152400" y="2057400"/>
            <a:chExt cx="2822238" cy="1864042"/>
          </a:xfrm>
        </p:grpSpPr>
        <p:pic>
          <p:nvPicPr>
            <p:cNvPr id="4"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1" y="2643130"/>
              <a:ext cx="641365" cy="693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066800" y="2057400"/>
              <a:ext cx="994183" cy="246221"/>
            </a:xfrm>
            <a:prstGeom prst="rect">
              <a:avLst/>
            </a:prstGeom>
            <a:noFill/>
          </p:spPr>
          <p:txBody>
            <a:bodyPr wrap="none" rtlCol="0">
              <a:spAutoFit/>
            </a:bodyPr>
            <a:lstStyle/>
            <a:p>
              <a:r>
                <a:rPr lang="en-US" sz="1000" b="1" smtClean="0"/>
                <a:t>Databases (DB)</a:t>
              </a:r>
              <a:endParaRPr lang="en-US" sz="1000" b="1"/>
            </a:p>
          </p:txBody>
        </p:sp>
        <p:sp>
          <p:nvSpPr>
            <p:cNvPr id="6" name="TextBox 5"/>
            <p:cNvSpPr txBox="1"/>
            <p:nvPr/>
          </p:nvSpPr>
          <p:spPr>
            <a:xfrm>
              <a:off x="993544" y="3675221"/>
              <a:ext cx="1140056" cy="246221"/>
            </a:xfrm>
            <a:prstGeom prst="rect">
              <a:avLst/>
            </a:prstGeom>
            <a:noFill/>
          </p:spPr>
          <p:txBody>
            <a:bodyPr wrap="none" rtlCol="0">
              <a:spAutoFit/>
            </a:bodyPr>
            <a:lstStyle/>
            <a:p>
              <a:r>
                <a:rPr lang="en-US" sz="1000" b="1" smtClean="0"/>
                <a:t>Data Mining (DM)</a:t>
              </a:r>
              <a:endParaRPr lang="en-US" sz="1000" b="1"/>
            </a:p>
          </p:txBody>
        </p:sp>
        <p:sp>
          <p:nvSpPr>
            <p:cNvPr id="7" name="TextBox 6"/>
            <p:cNvSpPr txBox="1"/>
            <p:nvPr/>
          </p:nvSpPr>
          <p:spPr>
            <a:xfrm>
              <a:off x="152400" y="2817911"/>
              <a:ext cx="914400" cy="400110"/>
            </a:xfrm>
            <a:prstGeom prst="rect">
              <a:avLst/>
            </a:prstGeom>
            <a:noFill/>
          </p:spPr>
          <p:txBody>
            <a:bodyPr wrap="square" rtlCol="0">
              <a:spAutoFit/>
            </a:bodyPr>
            <a:lstStyle/>
            <a:p>
              <a:pPr algn="ctr"/>
              <a:r>
                <a:rPr lang="en-US" sz="1000" b="1" smtClean="0"/>
                <a:t>Information</a:t>
              </a:r>
            </a:p>
            <a:p>
              <a:pPr algn="ctr"/>
              <a:r>
                <a:rPr lang="en-US" sz="1000" b="1" smtClean="0"/>
                <a:t>Retrieval  (IR)</a:t>
              </a:r>
              <a:endParaRPr lang="en-US" sz="1000" b="1"/>
            </a:p>
          </p:txBody>
        </p:sp>
        <p:sp>
          <p:nvSpPr>
            <p:cNvPr id="8" name="TextBox 7"/>
            <p:cNvSpPr txBox="1"/>
            <p:nvPr/>
          </p:nvSpPr>
          <p:spPr>
            <a:xfrm>
              <a:off x="2057400" y="2842439"/>
              <a:ext cx="917238" cy="400110"/>
            </a:xfrm>
            <a:prstGeom prst="rect">
              <a:avLst/>
            </a:prstGeom>
            <a:noFill/>
          </p:spPr>
          <p:txBody>
            <a:bodyPr wrap="none" rtlCol="0">
              <a:spAutoFit/>
            </a:bodyPr>
            <a:lstStyle/>
            <a:p>
              <a:pPr algn="ctr"/>
              <a:r>
                <a:rPr lang="en-US" sz="1000" b="1" smtClean="0"/>
                <a:t>Machine</a:t>
              </a:r>
            </a:p>
            <a:p>
              <a:pPr algn="ctr"/>
              <a:r>
                <a:rPr lang="en-US" sz="1000" b="1" smtClean="0"/>
                <a:t>Learning (ML)</a:t>
              </a:r>
              <a:endParaRPr lang="en-US" sz="1000" b="1"/>
            </a:p>
          </p:txBody>
        </p:sp>
        <p:sp>
          <p:nvSpPr>
            <p:cNvPr id="10" name="Down Arrow 9"/>
            <p:cNvSpPr/>
            <p:nvPr/>
          </p:nvSpPr>
          <p:spPr>
            <a:xfrm>
              <a:off x="1447800" y="3336370"/>
              <a:ext cx="115772" cy="3388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1" name="Down Arrow 10"/>
            <p:cNvSpPr/>
            <p:nvPr/>
          </p:nvSpPr>
          <p:spPr>
            <a:xfrm flipV="1">
              <a:off x="1461924" y="2324694"/>
              <a:ext cx="101648" cy="3258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2" name="Right Arrow 11"/>
            <p:cNvSpPr/>
            <p:nvPr/>
          </p:nvSpPr>
          <p:spPr>
            <a:xfrm>
              <a:off x="1828801" y="2928941"/>
              <a:ext cx="304800" cy="1135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3" name="Right Arrow 12"/>
            <p:cNvSpPr/>
            <p:nvPr/>
          </p:nvSpPr>
          <p:spPr>
            <a:xfrm flipH="1">
              <a:off x="959696" y="2910575"/>
              <a:ext cx="259503" cy="1326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grpSp>
        <p:nvGrpSpPr>
          <p:cNvPr id="19" name="Group 18"/>
          <p:cNvGrpSpPr/>
          <p:nvPr/>
        </p:nvGrpSpPr>
        <p:grpSpPr>
          <a:xfrm>
            <a:off x="2974638" y="2362200"/>
            <a:ext cx="1676400" cy="2090294"/>
            <a:chOff x="2974638" y="1811178"/>
            <a:chExt cx="1676400" cy="2090294"/>
          </a:xfrm>
        </p:grpSpPr>
        <p:grpSp>
          <p:nvGrpSpPr>
            <p:cNvPr id="17" name="Group 16"/>
            <p:cNvGrpSpPr/>
            <p:nvPr/>
          </p:nvGrpSpPr>
          <p:grpSpPr>
            <a:xfrm>
              <a:off x="2974638" y="2134836"/>
              <a:ext cx="1676400" cy="1766636"/>
              <a:chOff x="4876800" y="1960878"/>
              <a:chExt cx="3886200" cy="3587137"/>
            </a:xfrm>
          </p:grpSpPr>
          <p:sp>
            <p:nvSpPr>
              <p:cNvPr id="14" name="Right Arrow 13"/>
              <p:cNvSpPr/>
              <p:nvPr/>
            </p:nvSpPr>
            <p:spPr>
              <a:xfrm>
                <a:off x="4876800" y="3656915"/>
                <a:ext cx="609600" cy="1530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aphicFrame>
            <p:nvGraphicFramePr>
              <p:cNvPr id="9" name="Object 8"/>
              <p:cNvGraphicFramePr>
                <a:graphicFrameLocks noChangeAspect="1"/>
              </p:cNvGraphicFramePr>
              <p:nvPr>
                <p:extLst/>
              </p:nvPr>
            </p:nvGraphicFramePr>
            <p:xfrm>
              <a:off x="5562599" y="1960878"/>
              <a:ext cx="3200401" cy="3587137"/>
            </p:xfrm>
            <a:graphic>
              <a:graphicData uri="http://schemas.openxmlformats.org/presentationml/2006/ole">
                <mc:AlternateContent xmlns:mc="http://schemas.openxmlformats.org/markup-compatibility/2006">
                  <mc:Choice xmlns:v="urn:schemas-microsoft-com:vml" Requires="v">
                    <p:oleObj spid="_x0000_s31826" name="Equation" r:id="rId4" imgW="1358900" imgH="1600200" progId="Equation.3">
                      <p:embed/>
                    </p:oleObj>
                  </mc:Choice>
                  <mc:Fallback>
                    <p:oleObj name="Equation" r:id="rId4" imgW="1358900" imgH="1600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599" y="1960878"/>
                            <a:ext cx="3200401" cy="3587137"/>
                          </a:xfrm>
                          <a:prstGeom prst="rect">
                            <a:avLst/>
                          </a:prstGeom>
                          <a:noFill/>
                          <a:ln>
                            <a:noFill/>
                          </a:ln>
                        </p:spPr>
                      </p:pic>
                    </p:oleObj>
                  </mc:Fallback>
                </mc:AlternateContent>
              </a:graphicData>
            </a:graphic>
          </p:graphicFrame>
        </p:grpSp>
        <p:sp>
          <p:nvSpPr>
            <p:cNvPr id="18" name="TextBox 17"/>
            <p:cNvSpPr txBox="1"/>
            <p:nvPr/>
          </p:nvSpPr>
          <p:spPr>
            <a:xfrm>
              <a:off x="3213306" y="1811178"/>
              <a:ext cx="1428596" cy="338554"/>
            </a:xfrm>
            <a:prstGeom prst="rect">
              <a:avLst/>
            </a:prstGeom>
            <a:noFill/>
          </p:spPr>
          <p:txBody>
            <a:bodyPr wrap="none" rtlCol="0">
              <a:spAutoFit/>
            </a:bodyPr>
            <a:lstStyle/>
            <a:p>
              <a:r>
                <a:rPr lang="en-US" sz="1600" smtClean="0"/>
                <a:t>DM  IR  ML  DB</a:t>
              </a:r>
              <a:endParaRPr lang="en-US" sz="1600"/>
            </a:p>
          </p:txBody>
        </p:sp>
      </p:grpSp>
      <mc:AlternateContent xmlns:mc="http://schemas.openxmlformats.org/markup-compatibility/2006">
        <mc:Choice xmlns:a14="http://schemas.microsoft.com/office/drawing/2010/main" Requires="a14">
          <p:sp>
            <p:nvSpPr>
              <p:cNvPr id="20" name="TextBox 19"/>
              <p:cNvSpPr txBox="1"/>
              <p:nvPr/>
            </p:nvSpPr>
            <p:spPr>
              <a:xfrm>
                <a:off x="1027966" y="4715647"/>
                <a:ext cx="3391634" cy="1456553"/>
              </a:xfrm>
              <a:prstGeom prst="rect">
                <a:avLst/>
              </a:prstGeom>
              <a:noFill/>
            </p:spPr>
            <p:txBody>
              <a:bodyPr wrap="none" rtlCol="0">
                <a:spAutoFit/>
              </a:bodyPr>
              <a:lstStyle/>
              <a:p>
                <a14:m>
                  <m:oMath xmlns:m="http://schemas.openxmlformats.org/officeDocument/2006/math">
                    <m:r>
                      <a:rPr lang="en-US" b="0" i="1" smtClean="0">
                        <a:latin typeface="Cambria Math"/>
                      </a:rPr>
                      <m:t>𝑃</m:t>
                    </m:r>
                    <m:r>
                      <a:rPr lang="en-US" b="0" i="1" smtClean="0">
                        <a:latin typeface="Cambria Math"/>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a:rPr>
                              <m:t>0,1</m:t>
                            </m:r>
                          </m:e>
                        </m:d>
                      </m:e>
                      <m:sup>
                        <m:r>
                          <a:rPr lang="en-US" b="0" i="1" smtClean="0">
                            <a:latin typeface="Cambria Math"/>
                          </a:rPr>
                          <m:t>𝑁</m:t>
                        </m:r>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𝐾</m:t>
                            </m:r>
                          </m:e>
                          <m:sub>
                            <m:r>
                              <a:rPr lang="en-US" b="0" i="1" smtClean="0">
                                <a:latin typeface="Cambria Math"/>
                              </a:rPr>
                              <m:t>1</m:t>
                            </m:r>
                          </m:sub>
                        </m:sSub>
                      </m:sup>
                    </m:sSup>
                  </m:oMath>
                </a14:m>
                <a:r>
                  <a:rPr lang="en-US" smtClean="0"/>
                  <a:t>	</a:t>
                </a:r>
                <a14:m>
                  <m:oMath xmlns:m="http://schemas.openxmlformats.org/officeDocument/2006/math">
                    <m:r>
                      <a:rPr lang="en-US" b="0" i="1" smtClean="0">
                        <a:latin typeface="Cambria Math"/>
                      </a:rPr>
                      <m:t>𝑄</m:t>
                    </m:r>
                    <m:r>
                      <a:rPr lang="en-US" i="1">
                        <a:latin typeface="Cambria Math"/>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r>
                              <a:rPr lang="en-US" i="1">
                                <a:latin typeface="Cambria Math"/>
                              </a:rPr>
                              <m:t>0,1</m:t>
                            </m:r>
                          </m:e>
                        </m:d>
                      </m:e>
                      <m:sup>
                        <m:r>
                          <a:rPr lang="en-US" i="1">
                            <a:latin typeface="Cambria Math"/>
                          </a:rPr>
                          <m:t>𝑁</m:t>
                        </m:r>
                        <m:r>
                          <a:rPr lang="en-US" i="1">
                            <a:latin typeface="Cambria Math"/>
                          </a:rPr>
                          <m:t>×</m:t>
                        </m:r>
                        <m:sSub>
                          <m:sSubPr>
                            <m:ctrlPr>
                              <a:rPr lang="en-US" i="1">
                                <a:latin typeface="Cambria Math" panose="02040503050406030204" pitchFamily="18" charset="0"/>
                              </a:rPr>
                            </m:ctrlPr>
                          </m:sSubPr>
                          <m:e>
                            <m:r>
                              <a:rPr lang="en-US" i="1">
                                <a:latin typeface="Cambria Math"/>
                              </a:rPr>
                              <m:t>𝐾</m:t>
                            </m:r>
                          </m:e>
                          <m:sub>
                            <m:r>
                              <a:rPr lang="en-US" b="0" i="1" smtClean="0">
                                <a:latin typeface="Cambria Math"/>
                              </a:rPr>
                              <m:t>2</m:t>
                            </m:r>
                          </m:sub>
                        </m:sSub>
                      </m:sup>
                    </m:sSup>
                  </m:oMath>
                </a14:m>
                <a:endParaRPr lang="en-US" smtClean="0"/>
              </a:p>
              <a:p>
                <a:pPr/>
                <a14:m>
                  <m:oMathPara xmlns:m="http://schemas.openxmlformats.org/officeDocument/2006/math">
                    <m:oMathParaPr>
                      <m:jc m:val="centerGroup"/>
                    </m:oMathParaPr>
                    <m:oMath xmlns:m="http://schemas.openxmlformats.org/officeDocument/2006/math">
                      <m:nary>
                        <m:naryPr>
                          <m:chr m:val="∑"/>
                          <m:ctrlPr>
                            <a:rPr lang="en-US" i="1">
                              <a:latin typeface="Cambria Math" panose="02040503050406030204" pitchFamily="18" charset="0"/>
                            </a:rPr>
                          </m:ctrlPr>
                        </m:naryPr>
                        <m:sub>
                          <m:r>
                            <a:rPr lang="en-US" i="1">
                              <a:latin typeface="Cambria Math"/>
                            </a:rPr>
                            <m:t>𝑖</m:t>
                          </m:r>
                          <m:r>
                            <a:rPr lang="en-US" i="1">
                              <a:latin typeface="Cambria Math"/>
                            </a:rPr>
                            <m:t>=1</m:t>
                          </m:r>
                        </m:sub>
                        <m:sup>
                          <m:sSub>
                            <m:sSubPr>
                              <m:ctrlPr>
                                <a:rPr lang="en-US" i="1">
                                  <a:latin typeface="Cambria Math" panose="02040503050406030204" pitchFamily="18" charset="0"/>
                                </a:rPr>
                              </m:ctrlPr>
                            </m:sSubPr>
                            <m:e>
                              <m:r>
                                <a:rPr lang="en-US" i="1">
                                  <a:latin typeface="Cambria Math"/>
                                </a:rPr>
                                <m:t>𝐾</m:t>
                              </m:r>
                            </m:e>
                            <m:sub>
                              <m:r>
                                <a:rPr lang="en-US" i="1">
                                  <a:latin typeface="Cambria Math"/>
                                </a:rPr>
                                <m:t>1</m:t>
                              </m:r>
                            </m:sub>
                          </m:sSub>
                        </m:sup>
                        <m:e>
                          <m:sSub>
                            <m:sSubPr>
                              <m:ctrlPr>
                                <a:rPr lang="en-US" i="1">
                                  <a:latin typeface="Cambria Math" panose="02040503050406030204" pitchFamily="18" charset="0"/>
                                </a:rPr>
                              </m:ctrlPr>
                            </m:sSubPr>
                            <m:e>
                              <m:r>
                                <a:rPr lang="en-US" i="1">
                                  <a:latin typeface="Cambria Math"/>
                                </a:rPr>
                                <m:t>𝑝</m:t>
                              </m:r>
                            </m:e>
                            <m:sub>
                              <m:r>
                                <a:rPr lang="en-US" i="1">
                                  <a:latin typeface="Cambria Math"/>
                                </a:rPr>
                                <m:t>𝑜𝑖</m:t>
                              </m:r>
                            </m:sub>
                          </m:sSub>
                        </m:e>
                      </m:nary>
                      <m:r>
                        <a:rPr lang="en-US" i="1">
                          <a:latin typeface="Cambria Math"/>
                        </a:rPr>
                        <m:t>=1</m:t>
                      </m:r>
                      <m:r>
                        <a:rPr lang="en-US" b="0" i="1" smtClean="0">
                          <a:latin typeface="Cambria Math"/>
                        </a:rPr>
                        <m:t>           </m:t>
                      </m:r>
                      <m:nary>
                        <m:naryPr>
                          <m:chr m:val="∑"/>
                          <m:ctrlPr>
                            <a:rPr lang="en-US" i="1" smtClean="0">
                              <a:latin typeface="Cambria Math" panose="02040503050406030204" pitchFamily="18" charset="0"/>
                            </a:rPr>
                          </m:ctrlPr>
                        </m:naryPr>
                        <m:sub>
                          <m:r>
                            <m:rPr>
                              <m:brk m:alnAt="23"/>
                            </m:rPr>
                            <a:rPr lang="en-US" b="0" i="1" smtClean="0">
                              <a:latin typeface="Cambria Math"/>
                            </a:rPr>
                            <m:t>𝑗</m:t>
                          </m:r>
                          <m:r>
                            <a:rPr lang="en-US" b="0" i="1" smtClean="0">
                              <a:latin typeface="Cambria Math"/>
                            </a:rPr>
                            <m:t>=1</m:t>
                          </m:r>
                        </m:sub>
                        <m:sup>
                          <m:sSub>
                            <m:sSubPr>
                              <m:ctrlPr>
                                <a:rPr lang="en-US" b="0" i="1" smtClean="0">
                                  <a:latin typeface="Cambria Math" panose="02040503050406030204" pitchFamily="18" charset="0"/>
                                </a:rPr>
                              </m:ctrlPr>
                            </m:sSubPr>
                            <m:e>
                              <m:r>
                                <a:rPr lang="en-US" b="0" i="1" smtClean="0">
                                  <a:latin typeface="Cambria Math"/>
                                </a:rPr>
                                <m:t>𝐾</m:t>
                              </m:r>
                            </m:e>
                            <m:sub>
                              <m:r>
                                <a:rPr lang="en-US" b="0" i="1" smtClean="0">
                                  <a:latin typeface="Cambria Math"/>
                                </a:rPr>
                                <m:t>2</m:t>
                              </m:r>
                            </m:sub>
                          </m:sSub>
                        </m:sup>
                        <m:e>
                          <m:sSub>
                            <m:sSubPr>
                              <m:ctrlPr>
                                <a:rPr lang="en-US" b="0" i="1" smtClean="0">
                                  <a:latin typeface="Cambria Math" panose="02040503050406030204" pitchFamily="18" charset="0"/>
                                </a:rPr>
                              </m:ctrlPr>
                            </m:sSubPr>
                            <m:e>
                              <m:r>
                                <a:rPr lang="en-US" b="0" i="1" smtClean="0">
                                  <a:latin typeface="Cambria Math"/>
                                </a:rPr>
                                <m:t>𝑞</m:t>
                              </m:r>
                            </m:e>
                            <m:sub>
                              <m:r>
                                <a:rPr lang="en-US" b="0" i="1" smtClean="0">
                                  <a:latin typeface="Cambria Math"/>
                                </a:rPr>
                                <m:t>𝑜𝑗</m:t>
                              </m:r>
                            </m:sub>
                          </m:sSub>
                        </m:e>
                      </m:nary>
                      <m:r>
                        <a:rPr lang="en-US" i="1">
                          <a:latin typeface="Cambria Math"/>
                        </a:rPr>
                        <m:t>=1</m:t>
                      </m:r>
                    </m:oMath>
                  </m:oMathPara>
                </a14:m>
                <a:endParaRPr lang="en-US" smtClean="0"/>
              </a:p>
              <a:p>
                <a:endParaRPr lang="en-US"/>
              </a:p>
            </p:txBody>
          </p:sp>
        </mc:Choice>
        <mc:Fallback>
          <p:sp>
            <p:nvSpPr>
              <p:cNvPr id="20" name="TextBox 19"/>
              <p:cNvSpPr txBox="1">
                <a:spLocks noRot="1" noChangeAspect="1" noMove="1" noResize="1" noEditPoints="1" noAdjustHandles="1" noChangeArrowheads="1" noChangeShapeType="1" noTextEdit="1"/>
              </p:cNvSpPr>
              <p:nvPr/>
            </p:nvSpPr>
            <p:spPr>
              <a:xfrm>
                <a:off x="1027966" y="4715647"/>
                <a:ext cx="3391634" cy="1456553"/>
              </a:xfrm>
              <a:prstGeom prst="rect">
                <a:avLst/>
              </a:prstGeom>
              <a:blipFill rotWithShape="0">
                <a:blip r:embed="rId6"/>
                <a:stretch>
                  <a:fillRect/>
                </a:stretch>
              </a:blipFill>
            </p:spPr>
            <p:txBody>
              <a:bodyPr/>
              <a:lstStyle/>
              <a:p>
                <a:r>
                  <a:rPr lang="en-US">
                    <a:noFill/>
                  </a:rPr>
                  <a:t> </a:t>
                </a:r>
              </a:p>
            </p:txBody>
          </p:sp>
        </mc:Fallback>
      </mc:AlternateContent>
      <p:sp>
        <p:nvSpPr>
          <p:cNvPr id="27" name="TextBox 26"/>
          <p:cNvSpPr txBox="1"/>
          <p:nvPr/>
        </p:nvSpPr>
        <p:spPr>
          <a:xfrm>
            <a:off x="5486399" y="4126468"/>
            <a:ext cx="355491" cy="369332"/>
          </a:xfrm>
          <a:prstGeom prst="rect">
            <a:avLst/>
          </a:prstGeom>
          <a:noFill/>
        </p:spPr>
        <p:txBody>
          <a:bodyPr wrap="none" rtlCol="0">
            <a:spAutoFit/>
          </a:bodyPr>
          <a:lstStyle/>
          <a:p>
            <a:r>
              <a:rPr lang="en-US" b="1" smtClean="0"/>
              <a:t>P</a:t>
            </a:r>
            <a:endParaRPr lang="en-US" b="1" baseline="-25000"/>
          </a:p>
        </p:txBody>
      </p:sp>
      <p:sp>
        <p:nvSpPr>
          <p:cNvPr id="28" name="TextBox 27"/>
          <p:cNvSpPr txBox="1"/>
          <p:nvPr/>
        </p:nvSpPr>
        <p:spPr>
          <a:xfrm>
            <a:off x="8214417" y="4126468"/>
            <a:ext cx="396182" cy="369332"/>
          </a:xfrm>
          <a:prstGeom prst="rect">
            <a:avLst/>
          </a:prstGeom>
          <a:noFill/>
        </p:spPr>
        <p:txBody>
          <a:bodyPr wrap="none" rtlCol="0">
            <a:spAutoFit/>
          </a:bodyPr>
          <a:lstStyle/>
          <a:p>
            <a:r>
              <a:rPr lang="en-US" b="1" smtClean="0"/>
              <a:t>Q</a:t>
            </a:r>
            <a:endParaRPr lang="en-US" b="1" baseline="-25000"/>
          </a:p>
        </p:txBody>
      </p:sp>
      <p:sp>
        <p:nvSpPr>
          <p:cNvPr id="29" name="TextBox 28"/>
          <p:cNvSpPr txBox="1"/>
          <p:nvPr/>
        </p:nvSpPr>
        <p:spPr>
          <a:xfrm>
            <a:off x="6900156" y="3745468"/>
            <a:ext cx="338844" cy="369332"/>
          </a:xfrm>
          <a:prstGeom prst="rect">
            <a:avLst/>
          </a:prstGeom>
          <a:noFill/>
        </p:spPr>
        <p:txBody>
          <a:bodyPr wrap="none" rtlCol="0">
            <a:spAutoFit/>
          </a:bodyPr>
          <a:lstStyle/>
          <a:p>
            <a:r>
              <a:rPr lang="en-US" b="1"/>
              <a:t>S</a:t>
            </a:r>
            <a:endParaRPr lang="en-US" b="1" baseline="-25000"/>
          </a:p>
        </p:txBody>
      </p:sp>
      <p:sp>
        <p:nvSpPr>
          <p:cNvPr id="30" name="TextBox 29"/>
          <p:cNvSpPr txBox="1"/>
          <p:nvPr/>
        </p:nvSpPr>
        <p:spPr>
          <a:xfrm>
            <a:off x="6147164" y="3314887"/>
            <a:ext cx="359190" cy="369332"/>
          </a:xfrm>
          <a:prstGeom prst="rect">
            <a:avLst/>
          </a:prstGeom>
          <a:noFill/>
        </p:spPr>
        <p:txBody>
          <a:bodyPr wrap="none" rtlCol="0">
            <a:spAutoFit/>
          </a:bodyPr>
          <a:lstStyle/>
          <a:p>
            <a:r>
              <a:rPr lang="en-US" b="1" smtClean="0"/>
              <a:t>X</a:t>
            </a:r>
            <a:endParaRPr lang="en-US" b="1"/>
          </a:p>
        </p:txBody>
      </p:sp>
      <mc:AlternateContent xmlns:mc="http://schemas.openxmlformats.org/markup-compatibility/2006">
        <mc:Choice xmlns:a14="http://schemas.microsoft.com/office/drawing/2010/main" Requires="a14">
          <p:sp>
            <p:nvSpPr>
              <p:cNvPr id="31" name="TextBox 30"/>
              <p:cNvSpPr txBox="1"/>
              <p:nvPr/>
            </p:nvSpPr>
            <p:spPr>
              <a:xfrm>
                <a:off x="7355011" y="3314887"/>
                <a:ext cx="47016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a:rPr>
                        <m:t>≈</m:t>
                      </m:r>
                    </m:oMath>
                  </m:oMathPara>
                </a14:m>
                <a:endParaRPr lang="en-US" b="1"/>
              </a:p>
            </p:txBody>
          </p:sp>
        </mc:Choice>
        <mc:Fallback>
          <p:sp>
            <p:nvSpPr>
              <p:cNvPr id="31" name="TextBox 30"/>
              <p:cNvSpPr txBox="1">
                <a:spLocks noRot="1" noChangeAspect="1" noMove="1" noResize="1" noEditPoints="1" noAdjustHandles="1" noChangeArrowheads="1" noChangeShapeType="1" noTextEdit="1"/>
              </p:cNvSpPr>
              <p:nvPr/>
            </p:nvSpPr>
            <p:spPr>
              <a:xfrm>
                <a:off x="7355011" y="3314887"/>
                <a:ext cx="470165" cy="369332"/>
              </a:xfrm>
              <a:prstGeom prst="rect">
                <a:avLst/>
              </a:prstGeom>
              <a:blipFill rotWithShape="0">
                <a:blip r:embed="rId7"/>
                <a:stretch>
                  <a:fillRect/>
                </a:stretch>
              </a:blipFill>
            </p:spPr>
            <p:txBody>
              <a:bodyPr/>
              <a:lstStyle/>
              <a:p>
                <a:r>
                  <a:rPr lang="en-US">
                    <a:noFill/>
                  </a:rPr>
                  <a:t> </a:t>
                </a:r>
              </a:p>
            </p:txBody>
          </p:sp>
        </mc:Fallback>
      </mc:AlternateContent>
      <p:graphicFrame>
        <p:nvGraphicFramePr>
          <p:cNvPr id="32" name="Object 31"/>
          <p:cNvGraphicFramePr>
            <a:graphicFrameLocks noChangeAspect="1"/>
          </p:cNvGraphicFramePr>
          <p:nvPr>
            <p:extLst/>
          </p:nvPr>
        </p:nvGraphicFramePr>
        <p:xfrm>
          <a:off x="5143036" y="2730378"/>
          <a:ext cx="1045899" cy="1422400"/>
        </p:xfrm>
        <a:graphic>
          <a:graphicData uri="http://schemas.openxmlformats.org/presentationml/2006/ole">
            <mc:AlternateContent xmlns:mc="http://schemas.openxmlformats.org/markup-compatibility/2006">
              <mc:Choice xmlns:v="urn:schemas-microsoft-com:vml" Requires="v">
                <p:oleObj spid="_x0000_s31827" name="Equation" r:id="rId8" imgW="1358640" imgH="1600200" progId="Equation.3">
                  <p:embed/>
                </p:oleObj>
              </mc:Choice>
              <mc:Fallback>
                <p:oleObj name="Equation" r:id="rId8" imgW="1358640" imgH="1600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3036" y="2730378"/>
                        <a:ext cx="1045899"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 name="Object 32"/>
          <p:cNvGraphicFramePr>
            <a:graphicFrameLocks noChangeAspect="1"/>
          </p:cNvGraphicFramePr>
          <p:nvPr>
            <p:extLst/>
          </p:nvPr>
        </p:nvGraphicFramePr>
        <p:xfrm>
          <a:off x="7825176" y="2743200"/>
          <a:ext cx="967136" cy="1420433"/>
        </p:xfrm>
        <a:graphic>
          <a:graphicData uri="http://schemas.openxmlformats.org/presentationml/2006/ole">
            <mc:AlternateContent xmlns:mc="http://schemas.openxmlformats.org/markup-compatibility/2006">
              <mc:Choice xmlns:v="urn:schemas-microsoft-com:vml" Requires="v">
                <p:oleObj spid="_x0000_s31828" name="Equation" r:id="rId9" imgW="1688760" imgH="1600200" progId="Equation.3">
                  <p:embed/>
                </p:oleObj>
              </mc:Choice>
              <mc:Fallback>
                <p:oleObj name="Equation" r:id="rId9" imgW="1688760" imgH="1600200" progId="Equation.3">
                  <p:embed/>
                  <p:pic>
                    <p:nvPicPr>
                      <p:cNvPr id="0" name=""/>
                      <p:cNvPicPr>
                        <a:picLocks noChangeAspect="1" noChangeArrowheads="1"/>
                      </p:cNvPicPr>
                      <p:nvPr/>
                    </p:nvPicPr>
                    <p:blipFill>
                      <a:blip r:embed="rId10"/>
                      <a:srcRect/>
                      <a:stretch>
                        <a:fillRect/>
                      </a:stretch>
                    </p:blipFill>
                    <p:spPr bwMode="auto">
                      <a:xfrm>
                        <a:off x="7825176" y="2743200"/>
                        <a:ext cx="967136" cy="1420433"/>
                      </a:xfrm>
                      <a:prstGeom prst="rect">
                        <a:avLst/>
                      </a:prstGeom>
                      <a:noFill/>
                      <a:ln>
                        <a:noFill/>
                      </a:ln>
                    </p:spPr>
                  </p:pic>
                </p:oleObj>
              </mc:Fallback>
            </mc:AlternateContent>
          </a:graphicData>
        </a:graphic>
      </p:graphicFrame>
      <p:graphicFrame>
        <p:nvGraphicFramePr>
          <p:cNvPr id="34" name="Object 33"/>
          <p:cNvGraphicFramePr>
            <a:graphicFrameLocks noChangeAspect="1"/>
          </p:cNvGraphicFramePr>
          <p:nvPr>
            <p:extLst/>
          </p:nvPr>
        </p:nvGraphicFramePr>
        <p:xfrm>
          <a:off x="6506354" y="3138488"/>
          <a:ext cx="981789" cy="690562"/>
        </p:xfrm>
        <a:graphic>
          <a:graphicData uri="http://schemas.openxmlformats.org/presentationml/2006/ole">
            <mc:AlternateContent xmlns:mc="http://schemas.openxmlformats.org/markup-compatibility/2006">
              <mc:Choice xmlns:v="urn:schemas-microsoft-com:vml" Requires="v">
                <p:oleObj spid="_x0000_s31829" name="Equation" r:id="rId11" imgW="2044440" imgH="1117440" progId="Equation.3">
                  <p:embed/>
                </p:oleObj>
              </mc:Choice>
              <mc:Fallback>
                <p:oleObj name="Equation" r:id="rId11" imgW="2044440" imgH="1117440" progId="Equation.3">
                  <p:embed/>
                  <p:pic>
                    <p:nvPicPr>
                      <p:cNvPr id="0" name=""/>
                      <p:cNvPicPr>
                        <a:picLocks noChangeAspect="1" noChangeArrowheads="1"/>
                      </p:cNvPicPr>
                      <p:nvPr/>
                    </p:nvPicPr>
                    <p:blipFill>
                      <a:blip r:embed="rId12"/>
                      <a:srcRect/>
                      <a:stretch>
                        <a:fillRect/>
                      </a:stretch>
                    </p:blipFill>
                    <p:spPr bwMode="auto">
                      <a:xfrm>
                        <a:off x="6506354" y="3138488"/>
                        <a:ext cx="981789" cy="690562"/>
                      </a:xfrm>
                      <a:prstGeom prst="rect">
                        <a:avLst/>
                      </a:prstGeom>
                      <a:noFill/>
                      <a:ln>
                        <a:noFill/>
                      </a:ln>
                      <a:extLst/>
                    </p:spPr>
                  </p:pic>
                </p:oleObj>
              </mc:Fallback>
            </mc:AlternateContent>
          </a:graphicData>
        </a:graphic>
      </p:graphicFrame>
      <mc:AlternateContent xmlns:mc="http://schemas.openxmlformats.org/markup-compatibility/2006">
        <mc:Choice xmlns:a14="http://schemas.microsoft.com/office/drawing/2010/main" Requires="a14">
          <p:sp>
            <p:nvSpPr>
              <p:cNvPr id="21" name="TextBox 20"/>
              <p:cNvSpPr txBox="1"/>
              <p:nvPr/>
            </p:nvSpPr>
            <p:spPr>
              <a:xfrm>
                <a:off x="5838693" y="4736245"/>
                <a:ext cx="1628907" cy="1179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𝑆</m:t>
                      </m:r>
                      <m:r>
                        <a:rPr lang="en-US" b="0" i="1" smtClean="0">
                          <a:latin typeface="Cambria Math"/>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a:rPr>
                                <m:t>0,1</m:t>
                              </m:r>
                            </m:e>
                          </m:d>
                        </m:e>
                        <m:sup>
                          <m:sSub>
                            <m:sSubPr>
                              <m:ctrlPr>
                                <a:rPr lang="en-US" b="0" i="1" smtClean="0">
                                  <a:latin typeface="Cambria Math" panose="02040503050406030204" pitchFamily="18" charset="0"/>
                                </a:rPr>
                              </m:ctrlPr>
                            </m:sSubPr>
                            <m:e>
                              <m:r>
                                <a:rPr lang="en-US" b="0" i="1" smtClean="0">
                                  <a:latin typeface="Cambria Math"/>
                                </a:rPr>
                                <m:t>𝐾</m:t>
                              </m:r>
                            </m:e>
                            <m:sub>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rPr>
                                <m:t>𝐾</m:t>
                              </m:r>
                            </m:e>
                            <m:sub>
                              <m:r>
                                <a:rPr lang="en-US" b="0" i="1" smtClean="0">
                                  <a:latin typeface="Cambria Math"/>
                                </a:rPr>
                                <m:t>2</m:t>
                              </m:r>
                            </m:sub>
                          </m:sSub>
                        </m:sup>
                      </m:sSup>
                    </m:oMath>
                  </m:oMathPara>
                </a14:m>
                <a:endParaRPr lang="en-US" i="1" smtClean="0">
                  <a:latin typeface="Cambria Math"/>
                </a:endParaRPr>
              </a:p>
              <a:p>
                <a:pPr/>
                <a14:m>
                  <m:oMathPara xmlns:m="http://schemas.openxmlformats.org/officeDocument/2006/math">
                    <m:oMathParaPr>
                      <m:jc m:val="centerGroup"/>
                    </m:oMathParaPr>
                    <m:oMath xmlns:m="http://schemas.openxmlformats.org/officeDocument/2006/math">
                      <m:nary>
                        <m:naryPr>
                          <m:chr m:val="∑"/>
                          <m:ctrlPr>
                            <a:rPr lang="en-US" i="1" smtClean="0">
                              <a:latin typeface="Cambria Math" panose="02040503050406030204" pitchFamily="18" charset="0"/>
                            </a:rPr>
                          </m:ctrlPr>
                        </m:naryPr>
                        <m:sub>
                          <m:r>
                            <m:rPr>
                              <m:brk m:alnAt="23"/>
                            </m:rPr>
                            <a:rPr lang="en-US" i="1">
                              <a:latin typeface="Cambria Math"/>
                            </a:rPr>
                            <m:t>𝑗</m:t>
                          </m:r>
                          <m:r>
                            <a:rPr lang="en-US" i="1">
                              <a:latin typeface="Cambria Math"/>
                            </a:rPr>
                            <m:t>=1</m:t>
                          </m:r>
                        </m:sub>
                        <m:sup>
                          <m:sSub>
                            <m:sSubPr>
                              <m:ctrlPr>
                                <a:rPr lang="en-US" i="1">
                                  <a:latin typeface="Cambria Math" panose="02040503050406030204" pitchFamily="18" charset="0"/>
                                </a:rPr>
                              </m:ctrlPr>
                            </m:sSubPr>
                            <m:e>
                              <m:r>
                                <a:rPr lang="en-US" i="1">
                                  <a:latin typeface="Cambria Math"/>
                                </a:rPr>
                                <m:t>𝐾</m:t>
                              </m:r>
                            </m:e>
                            <m:sub>
                              <m:r>
                                <a:rPr lang="en-US" i="1">
                                  <a:latin typeface="Cambria Math"/>
                                </a:rPr>
                                <m:t>2</m:t>
                              </m:r>
                            </m:sub>
                          </m:sSub>
                        </m:sup>
                        <m:e>
                          <m:sSub>
                            <m:sSubPr>
                              <m:ctrlPr>
                                <a:rPr lang="en-US" i="1">
                                  <a:latin typeface="Cambria Math" panose="02040503050406030204" pitchFamily="18" charset="0"/>
                                </a:rPr>
                              </m:ctrlPr>
                            </m:sSubPr>
                            <m:e>
                              <m:r>
                                <a:rPr lang="en-US" b="0" i="1" smtClean="0">
                                  <a:latin typeface="Cambria Math"/>
                                </a:rPr>
                                <m:t>𝑠</m:t>
                              </m:r>
                            </m:e>
                            <m:sub>
                              <m:r>
                                <a:rPr lang="en-US" b="0" i="1" smtClean="0">
                                  <a:latin typeface="Cambria Math"/>
                                </a:rPr>
                                <m:t>𝑖</m:t>
                              </m:r>
                              <m:r>
                                <a:rPr lang="en-US" i="1">
                                  <a:latin typeface="Cambria Math"/>
                                </a:rPr>
                                <m:t>𝑗</m:t>
                              </m:r>
                            </m:sub>
                          </m:sSub>
                        </m:e>
                      </m:nary>
                      <m:r>
                        <a:rPr lang="en-US" i="1">
                          <a:latin typeface="Cambria Math"/>
                        </a:rPr>
                        <m:t>=1</m:t>
                      </m:r>
                    </m:oMath>
                  </m:oMathPara>
                </a14:m>
                <a:endParaRPr lang="en-US"/>
              </a:p>
            </p:txBody>
          </p:sp>
        </mc:Choice>
        <mc:Fallback>
          <p:sp>
            <p:nvSpPr>
              <p:cNvPr id="21" name="TextBox 20"/>
              <p:cNvSpPr txBox="1">
                <a:spLocks noRot="1" noChangeAspect="1" noMove="1" noResize="1" noEditPoints="1" noAdjustHandles="1" noChangeArrowheads="1" noChangeShapeType="1" noTextEdit="1"/>
              </p:cNvSpPr>
              <p:nvPr/>
            </p:nvSpPr>
            <p:spPr>
              <a:xfrm>
                <a:off x="5838693" y="4736245"/>
                <a:ext cx="1628907" cy="1179554"/>
              </a:xfrm>
              <a:prstGeom prst="rect">
                <a:avLst/>
              </a:prstGeom>
              <a:blipFill rotWithShape="0">
                <a:blip r:embed="rId13"/>
                <a:stretch>
                  <a:fillRect/>
                </a:stretch>
              </a:blipFill>
            </p:spPr>
            <p:txBody>
              <a:bodyPr/>
              <a:lstStyle/>
              <a:p>
                <a:r>
                  <a:rPr lang="en-US">
                    <a:noFill/>
                  </a:rPr>
                  <a:t> </a:t>
                </a:r>
              </a:p>
            </p:txBody>
          </p:sp>
        </mc:Fallback>
      </mc:AlternateContent>
      <p:sp>
        <p:nvSpPr>
          <p:cNvPr id="25" name="Down Arrow 24"/>
          <p:cNvSpPr/>
          <p:nvPr/>
        </p:nvSpPr>
        <p:spPr>
          <a:xfrm>
            <a:off x="4800600" y="2748492"/>
            <a:ext cx="289618" cy="13779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own Arrow 35"/>
          <p:cNvSpPr/>
          <p:nvPr/>
        </p:nvSpPr>
        <p:spPr>
          <a:xfrm>
            <a:off x="7526830" y="2743200"/>
            <a:ext cx="289618" cy="13779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800600" y="4114800"/>
            <a:ext cx="336952" cy="369332"/>
          </a:xfrm>
          <a:prstGeom prst="rect">
            <a:avLst/>
          </a:prstGeom>
          <a:noFill/>
        </p:spPr>
        <p:txBody>
          <a:bodyPr wrap="none" rtlCol="0">
            <a:spAutoFit/>
          </a:bodyPr>
          <a:lstStyle/>
          <a:p>
            <a:r>
              <a:rPr lang="en-US" b="1"/>
              <a:t>N</a:t>
            </a:r>
            <a:endParaRPr lang="en-US" b="1" baseline="-25000"/>
          </a:p>
        </p:txBody>
      </p:sp>
      <p:sp>
        <p:nvSpPr>
          <p:cNvPr id="38" name="TextBox 37"/>
          <p:cNvSpPr txBox="1"/>
          <p:nvPr/>
        </p:nvSpPr>
        <p:spPr>
          <a:xfrm>
            <a:off x="7511648" y="4114800"/>
            <a:ext cx="336952" cy="369332"/>
          </a:xfrm>
          <a:prstGeom prst="rect">
            <a:avLst/>
          </a:prstGeom>
          <a:noFill/>
        </p:spPr>
        <p:txBody>
          <a:bodyPr wrap="none" rtlCol="0">
            <a:spAutoFit/>
          </a:bodyPr>
          <a:lstStyle/>
          <a:p>
            <a:r>
              <a:rPr lang="en-US" b="1"/>
              <a:t>N</a:t>
            </a:r>
            <a:endParaRPr lang="en-US" b="1" baseline="-25000"/>
          </a:p>
        </p:txBody>
      </p:sp>
      <p:sp>
        <p:nvSpPr>
          <p:cNvPr id="26" name="Right Arrow 25"/>
          <p:cNvSpPr/>
          <p:nvPr/>
        </p:nvSpPr>
        <p:spPr>
          <a:xfrm>
            <a:off x="5090218" y="2438400"/>
            <a:ext cx="1056946" cy="1692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ight Arrow 39"/>
          <p:cNvSpPr/>
          <p:nvPr/>
        </p:nvSpPr>
        <p:spPr>
          <a:xfrm>
            <a:off x="7782254" y="2438400"/>
            <a:ext cx="1056946" cy="1692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096000" y="2331422"/>
            <a:ext cx="389850" cy="369332"/>
          </a:xfrm>
          <a:prstGeom prst="rect">
            <a:avLst/>
          </a:prstGeom>
          <a:noFill/>
        </p:spPr>
        <p:txBody>
          <a:bodyPr wrap="none" rtlCol="0">
            <a:spAutoFit/>
          </a:bodyPr>
          <a:lstStyle/>
          <a:p>
            <a:r>
              <a:rPr lang="en-US" b="1" smtClean="0"/>
              <a:t>K</a:t>
            </a:r>
            <a:r>
              <a:rPr lang="en-US" b="1" baseline="-25000" smtClean="0"/>
              <a:t>1</a:t>
            </a:r>
            <a:endParaRPr lang="en-US" b="1" baseline="-25000"/>
          </a:p>
        </p:txBody>
      </p:sp>
      <p:sp>
        <p:nvSpPr>
          <p:cNvPr id="42" name="TextBox 41"/>
          <p:cNvSpPr txBox="1"/>
          <p:nvPr/>
        </p:nvSpPr>
        <p:spPr>
          <a:xfrm>
            <a:off x="8763000" y="2286000"/>
            <a:ext cx="389850" cy="369332"/>
          </a:xfrm>
          <a:prstGeom prst="rect">
            <a:avLst/>
          </a:prstGeom>
          <a:noFill/>
        </p:spPr>
        <p:txBody>
          <a:bodyPr wrap="none" rtlCol="0">
            <a:spAutoFit/>
          </a:bodyPr>
          <a:lstStyle/>
          <a:p>
            <a:r>
              <a:rPr lang="en-US" b="1" smtClean="0"/>
              <a:t>K</a:t>
            </a:r>
            <a:r>
              <a:rPr lang="en-US" b="1" baseline="-25000" smtClean="0"/>
              <a:t>2</a:t>
            </a:r>
            <a:endParaRPr lang="en-US" b="1" baseline="-25000"/>
          </a:p>
        </p:txBody>
      </p:sp>
      <p:sp>
        <p:nvSpPr>
          <p:cNvPr id="43" name="Down Arrow 42"/>
          <p:cNvSpPr/>
          <p:nvPr/>
        </p:nvSpPr>
        <p:spPr>
          <a:xfrm>
            <a:off x="6181950" y="3117824"/>
            <a:ext cx="289618" cy="8123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6181950" y="3941802"/>
            <a:ext cx="389850" cy="369332"/>
          </a:xfrm>
          <a:prstGeom prst="rect">
            <a:avLst/>
          </a:prstGeom>
          <a:noFill/>
        </p:spPr>
        <p:txBody>
          <a:bodyPr wrap="none" rtlCol="0">
            <a:spAutoFit/>
          </a:bodyPr>
          <a:lstStyle/>
          <a:p>
            <a:r>
              <a:rPr lang="en-US" b="1" smtClean="0"/>
              <a:t>K</a:t>
            </a:r>
            <a:r>
              <a:rPr lang="en-US" b="1" baseline="-25000" smtClean="0"/>
              <a:t>1</a:t>
            </a:r>
            <a:endParaRPr lang="en-US" b="1" baseline="-25000"/>
          </a:p>
        </p:txBody>
      </p:sp>
      <p:sp>
        <p:nvSpPr>
          <p:cNvPr id="45" name="Right Arrow 44"/>
          <p:cNvSpPr/>
          <p:nvPr/>
        </p:nvSpPr>
        <p:spPr>
          <a:xfrm>
            <a:off x="6376875" y="2886024"/>
            <a:ext cx="1056946" cy="1692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7395168" y="2772508"/>
            <a:ext cx="389850" cy="369332"/>
          </a:xfrm>
          <a:prstGeom prst="rect">
            <a:avLst/>
          </a:prstGeom>
          <a:noFill/>
        </p:spPr>
        <p:txBody>
          <a:bodyPr wrap="none" rtlCol="0">
            <a:spAutoFit/>
          </a:bodyPr>
          <a:lstStyle/>
          <a:p>
            <a:r>
              <a:rPr lang="en-US" b="1" smtClean="0"/>
              <a:t>K</a:t>
            </a:r>
            <a:r>
              <a:rPr lang="en-US" b="1" baseline="-25000" smtClean="0"/>
              <a:t>2</a:t>
            </a:r>
            <a:endParaRPr lang="en-US" b="1" baseline="-25000"/>
          </a:p>
        </p:txBody>
      </p:sp>
      <p:sp>
        <p:nvSpPr>
          <p:cNvPr id="22" name="Footer Placeholder 21"/>
          <p:cNvSpPr>
            <a:spLocks noGrp="1"/>
          </p:cNvSpPr>
          <p:nvPr>
            <p:ph type="ftr" sz="quarter" idx="3"/>
          </p:nvPr>
        </p:nvSpPr>
        <p:spPr/>
        <p:txBody>
          <a:bodyPr/>
          <a:lstStyle/>
          <a:p>
            <a:r>
              <a:rPr lang="en-US" smtClean="0"/>
              <a:t>gmanish@microsoft.com, jing@buffalo.edu, charu@us.ibm.com, hanj@cs.uiuc.edu</a:t>
            </a:r>
            <a:endParaRPr lang="en-US" dirty="0"/>
          </a:p>
        </p:txBody>
      </p:sp>
    </p:spTree>
    <p:extLst>
      <p:ext uri="{BB962C8B-B14F-4D97-AF65-F5344CB8AC3E}">
        <p14:creationId xmlns:p14="http://schemas.microsoft.com/office/powerpoint/2010/main" val="48167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up)">
                                      <p:cBhvr>
                                        <p:cTn id="29" dur="1000"/>
                                        <p:tgtEl>
                                          <p:spTgt spid="25"/>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up)">
                                      <p:cBhvr>
                                        <p:cTn id="32" dur="1000"/>
                                        <p:tgtEl>
                                          <p:spTgt spid="36"/>
                                        </p:tgtEl>
                                      </p:cBhvr>
                                    </p:animEffect>
                                  </p:childTnLst>
                                </p:cTn>
                              </p:par>
                            </p:childTnLst>
                          </p:cTn>
                        </p:par>
                        <p:par>
                          <p:cTn id="33" fill="hold">
                            <p:stCondLst>
                              <p:cond delay="1000"/>
                            </p:stCondLst>
                            <p:childTnLst>
                              <p:par>
                                <p:cTn id="34" presetID="1" presetClass="entr" presetSubtype="0"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left)">
                                      <p:cBhvr>
                                        <p:cTn id="42" dur="1000"/>
                                        <p:tgtEl>
                                          <p:spTgt spid="26"/>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par>
                                <p:cTn id="46" presetID="1" presetClass="entr" presetSubtype="0" fill="hold" grpId="0" nodeType="withEffect">
                                  <p:stCondLst>
                                    <p:cond delay="0"/>
                                  </p:stCondLst>
                                  <p:childTnLst>
                                    <p:set>
                                      <p:cBhvr>
                                        <p:cTn id="47" dur="1" fill="hold">
                                          <p:stCondLst>
                                            <p:cond delay="0"/>
                                          </p:stCondLst>
                                        </p:cTn>
                                        <p:tgtEl>
                                          <p:spTgt spid="41"/>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3">
                                            <p:txEl>
                                              <p:pRg st="0" end="0"/>
                                            </p:txEl>
                                          </p:spTgt>
                                        </p:tgtEl>
                                        <p:attrNameLst>
                                          <p:attrName>style.visibility</p:attrName>
                                        </p:attrNameLst>
                                      </p:cBhvr>
                                      <p:to>
                                        <p:strVal val="visible"/>
                                      </p:to>
                                    </p:set>
                                  </p:childTnLst>
                                </p:cTn>
                              </p:par>
                              <p:par>
                                <p:cTn id="54" presetID="1" presetClass="exit" presetSubtype="0" fill="hold" grpId="1" nodeType="withEffect">
                                  <p:stCondLst>
                                    <p:cond delay="0"/>
                                  </p:stCondLst>
                                  <p:childTnLst>
                                    <p:set>
                                      <p:cBhvr>
                                        <p:cTn id="55" dur="1" fill="hold">
                                          <p:stCondLst>
                                            <p:cond delay="0"/>
                                          </p:stCondLst>
                                        </p:cTn>
                                        <p:tgtEl>
                                          <p:spTgt spid="25"/>
                                        </p:tgtEl>
                                        <p:attrNameLst>
                                          <p:attrName>style.visibility</p:attrName>
                                        </p:attrNameLst>
                                      </p:cBhvr>
                                      <p:to>
                                        <p:strVal val="hidden"/>
                                      </p:to>
                                    </p:set>
                                  </p:childTnLst>
                                </p:cTn>
                              </p:par>
                              <p:par>
                                <p:cTn id="56" presetID="1" presetClass="exit" presetSubtype="0" fill="hold" grpId="1" nodeType="withEffect">
                                  <p:stCondLst>
                                    <p:cond delay="0"/>
                                  </p:stCondLst>
                                  <p:childTnLst>
                                    <p:set>
                                      <p:cBhvr>
                                        <p:cTn id="57" dur="1" fill="hold">
                                          <p:stCondLst>
                                            <p:cond delay="0"/>
                                          </p:stCondLst>
                                        </p:cTn>
                                        <p:tgtEl>
                                          <p:spTgt spid="36"/>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38"/>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37"/>
                                        </p:tgtEl>
                                        <p:attrNameLst>
                                          <p:attrName>style.visibility</p:attrName>
                                        </p:attrNameLst>
                                      </p:cBhvr>
                                      <p:to>
                                        <p:strVal val="hidden"/>
                                      </p:to>
                                    </p:set>
                                  </p:childTnLst>
                                </p:cTn>
                              </p:par>
                              <p:par>
                                <p:cTn id="62" presetID="1" presetClass="exit" presetSubtype="0" fill="hold" grpId="1" nodeType="withEffect">
                                  <p:stCondLst>
                                    <p:cond delay="0"/>
                                  </p:stCondLst>
                                  <p:childTnLst>
                                    <p:set>
                                      <p:cBhvr>
                                        <p:cTn id="63" dur="1" fill="hold">
                                          <p:stCondLst>
                                            <p:cond delay="0"/>
                                          </p:stCondLst>
                                        </p:cTn>
                                        <p:tgtEl>
                                          <p:spTgt spid="26"/>
                                        </p:tgtEl>
                                        <p:attrNameLst>
                                          <p:attrName>style.visibility</p:attrName>
                                        </p:attrNameLst>
                                      </p:cBhvr>
                                      <p:to>
                                        <p:strVal val="hidden"/>
                                      </p:to>
                                    </p:set>
                                  </p:childTnLst>
                                </p:cTn>
                              </p:par>
                              <p:par>
                                <p:cTn id="64" presetID="1" presetClass="exit" presetSubtype="0" fill="hold" grpId="1" nodeType="withEffect">
                                  <p:stCondLst>
                                    <p:cond delay="0"/>
                                  </p:stCondLst>
                                  <p:childTnLst>
                                    <p:set>
                                      <p:cBhvr>
                                        <p:cTn id="65" dur="1" fill="hold">
                                          <p:stCondLst>
                                            <p:cond delay="0"/>
                                          </p:stCondLst>
                                        </p:cTn>
                                        <p:tgtEl>
                                          <p:spTgt spid="40"/>
                                        </p:tgtEl>
                                        <p:attrNameLst>
                                          <p:attrName>style.visibility</p:attrName>
                                        </p:attrNameLst>
                                      </p:cBhvr>
                                      <p:to>
                                        <p:strVal val="hidden"/>
                                      </p:to>
                                    </p:set>
                                  </p:childTnLst>
                                </p:cTn>
                              </p:par>
                              <p:par>
                                <p:cTn id="66" presetID="1" presetClass="exit" presetSubtype="0" fill="hold" grpId="1" nodeType="withEffect">
                                  <p:stCondLst>
                                    <p:cond delay="0"/>
                                  </p:stCondLst>
                                  <p:childTnLst>
                                    <p:set>
                                      <p:cBhvr>
                                        <p:cTn id="67" dur="1" fill="hold">
                                          <p:stCondLst>
                                            <p:cond delay="0"/>
                                          </p:stCondLst>
                                        </p:cTn>
                                        <p:tgtEl>
                                          <p:spTgt spid="41"/>
                                        </p:tgtEl>
                                        <p:attrNameLst>
                                          <p:attrName>style.visibility</p:attrName>
                                        </p:attrNameLst>
                                      </p:cBhvr>
                                      <p:to>
                                        <p:strVal val="hidden"/>
                                      </p:to>
                                    </p:set>
                                  </p:childTnLst>
                                </p:cTn>
                              </p:par>
                              <p:par>
                                <p:cTn id="68" presetID="1" presetClass="exit" presetSubtype="0" fill="hold" grpId="1" nodeType="withEffect">
                                  <p:stCondLst>
                                    <p:cond delay="0"/>
                                  </p:stCondLst>
                                  <p:childTnLst>
                                    <p:set>
                                      <p:cBhvr>
                                        <p:cTn id="69" dur="1" fill="hold">
                                          <p:stCondLst>
                                            <p:cond delay="0"/>
                                          </p:stCondLst>
                                        </p:cTn>
                                        <p:tgtEl>
                                          <p:spTgt spid="42"/>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29"/>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30"/>
                                        </p:tgtEl>
                                        <p:attrNameLst>
                                          <p:attrName>style.visibility</p:attrName>
                                        </p:attrNameLst>
                                      </p:cBhvr>
                                      <p:to>
                                        <p:strVal val="visible"/>
                                      </p:to>
                                    </p:set>
                                  </p:childTnLst>
                                </p:cTn>
                              </p:par>
                              <p:par>
                                <p:cTn id="76" presetID="1" presetClass="entr" presetSubtype="0" fill="hold" nodeType="withEffect">
                                  <p:stCondLst>
                                    <p:cond delay="0"/>
                                  </p:stCondLst>
                                  <p:childTnLst>
                                    <p:set>
                                      <p:cBhvr>
                                        <p:cTn id="77" dur="1" fill="hold">
                                          <p:stCondLst>
                                            <p:cond delay="0"/>
                                          </p:stCondLst>
                                        </p:cTn>
                                        <p:tgtEl>
                                          <p:spTgt spid="34"/>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31"/>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21"/>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22" presetClass="entr" presetSubtype="1" fill="hold" grpId="0" nodeType="click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wipe(up)">
                                      <p:cBhvr>
                                        <p:cTn id="88" dur="1000"/>
                                        <p:tgtEl>
                                          <p:spTgt spid="43"/>
                                        </p:tgtEl>
                                      </p:cBhvr>
                                    </p:animEffect>
                                  </p:childTnLst>
                                </p:cTn>
                              </p:par>
                              <p:par>
                                <p:cTn id="89" presetID="1" presetClass="entr" presetSubtype="0" fill="hold" grpId="0" nodeType="withEffect">
                                  <p:stCondLst>
                                    <p:cond delay="0"/>
                                  </p:stCondLst>
                                  <p:childTnLst>
                                    <p:set>
                                      <p:cBhvr>
                                        <p:cTn id="90" dur="1" fill="hold">
                                          <p:stCondLst>
                                            <p:cond delay="0"/>
                                          </p:stCondLst>
                                        </p:cTn>
                                        <p:tgtEl>
                                          <p:spTgt spid="4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45"/>
                                        </p:tgtEl>
                                        <p:attrNameLst>
                                          <p:attrName>style.visibility</p:attrName>
                                        </p:attrNameLst>
                                      </p:cBhvr>
                                      <p:to>
                                        <p:strVal val="visible"/>
                                      </p:to>
                                    </p:set>
                                    <p:animEffect transition="in" filter="wipe(left)">
                                      <p:cBhvr>
                                        <p:cTn id="95" dur="1000"/>
                                        <p:tgtEl>
                                          <p:spTgt spid="45"/>
                                        </p:tgtEl>
                                      </p:cBhvr>
                                    </p:animEffect>
                                  </p:childTnLst>
                                </p:cTn>
                              </p:par>
                              <p:par>
                                <p:cTn id="96" presetID="1" presetClass="entr" presetSubtype="0" fill="hold" grpId="0" nodeType="withEffect">
                                  <p:stCondLst>
                                    <p:cond delay="0"/>
                                  </p:stCondLst>
                                  <p:childTnLst>
                                    <p:set>
                                      <p:cBhvr>
                                        <p:cTn id="97"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20" grpId="0"/>
      <p:bldP spid="27" grpId="0"/>
      <p:bldP spid="28" grpId="0"/>
      <p:bldP spid="29" grpId="0"/>
      <p:bldP spid="30" grpId="0"/>
      <p:bldP spid="31" grpId="0"/>
      <p:bldP spid="21" grpId="0"/>
      <p:bldP spid="25" grpId="0" animBg="1"/>
      <p:bldP spid="25" grpId="1" animBg="1"/>
      <p:bldP spid="36" grpId="0" animBg="1"/>
      <p:bldP spid="36" grpId="1" animBg="1"/>
      <p:bldP spid="37" grpId="0"/>
      <p:bldP spid="37" grpId="1"/>
      <p:bldP spid="38" grpId="0"/>
      <p:bldP spid="38" grpId="1"/>
      <p:bldP spid="26" grpId="0" animBg="1"/>
      <p:bldP spid="26" grpId="1" animBg="1"/>
      <p:bldP spid="40" grpId="0" animBg="1"/>
      <p:bldP spid="40" grpId="1" animBg="1"/>
      <p:bldP spid="41" grpId="0"/>
      <p:bldP spid="41" grpId="1"/>
      <p:bldP spid="42" grpId="0"/>
      <p:bldP spid="42" grpId="1"/>
      <p:bldP spid="43" grpId="0" animBg="1"/>
      <p:bldP spid="44" grpId="0"/>
      <p:bldP spid="45" grpId="0" animBg="1"/>
      <p:bldP spid="46"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smtClean="0">
                <a:solidFill>
                  <a:srgbClr val="FF0000"/>
                </a:solidFill>
              </a:rPr>
              <a:t>TwoStage</a:t>
            </a:r>
            <a:r>
              <a:rPr lang="en-US" sz="4000" b="1" smtClean="0"/>
              <a:t> Evolutionary Outlier Detection Framework</a:t>
            </a:r>
            <a:endParaRPr lang="en-US" sz="4000" b="1"/>
          </a:p>
        </p:txBody>
      </p:sp>
      <p:sp>
        <p:nvSpPr>
          <p:cNvPr id="3" name="Slide Number Placeholder 2"/>
          <p:cNvSpPr>
            <a:spLocks noGrp="1"/>
          </p:cNvSpPr>
          <p:nvPr>
            <p:ph type="sldNum" sz="quarter" idx="12"/>
          </p:nvPr>
        </p:nvSpPr>
        <p:spPr/>
        <p:txBody>
          <a:bodyPr/>
          <a:lstStyle/>
          <a:p>
            <a:fld id="{8D4A95AB-7B14-4CE2-8EF6-8DDF97F0F3DA}" type="slidenum">
              <a:rPr lang="en-US" smtClean="0"/>
              <a:pPr/>
              <a:t>92</a:t>
            </a:fld>
            <a:endParaRPr lang="en-US"/>
          </a:p>
        </p:txBody>
      </p:sp>
      <p:sp>
        <p:nvSpPr>
          <p:cNvPr id="4" name="Rectangle 3"/>
          <p:cNvSpPr/>
          <p:nvPr/>
        </p:nvSpPr>
        <p:spPr>
          <a:xfrm>
            <a:off x="6476999" y="1905000"/>
            <a:ext cx="2390775" cy="914400"/>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762000" y="1905000"/>
            <a:ext cx="1905000" cy="914400"/>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3505200" y="1905000"/>
            <a:ext cx="1905000" cy="914400"/>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Box 10"/>
          <p:cNvSpPr txBox="1"/>
          <p:nvPr/>
        </p:nvSpPr>
        <p:spPr>
          <a:xfrm flipH="1">
            <a:off x="6553200" y="1988403"/>
            <a:ext cx="2314573" cy="830997"/>
          </a:xfrm>
          <a:prstGeom prst="rect">
            <a:avLst/>
          </a:prstGeom>
          <a:noFill/>
        </p:spPr>
        <p:txBody>
          <a:bodyPr wrap="square" rtlCol="0">
            <a:spAutoFit/>
          </a:bodyPr>
          <a:lstStyle/>
          <a:p>
            <a:pPr algn="ctr"/>
            <a:r>
              <a:rPr lang="en-US" sz="2400" b="1" smtClean="0"/>
              <a:t>Outlier Detection</a:t>
            </a:r>
            <a:endParaRPr lang="en-US" sz="2400" b="1"/>
          </a:p>
        </p:txBody>
      </p:sp>
      <p:cxnSp>
        <p:nvCxnSpPr>
          <p:cNvPr id="13" name="Straight Arrow Connector 12"/>
          <p:cNvCxnSpPr>
            <a:endCxn id="6" idx="1"/>
          </p:cNvCxnSpPr>
          <p:nvPr/>
        </p:nvCxnSpPr>
        <p:spPr>
          <a:xfrm>
            <a:off x="2667000" y="2359967"/>
            <a:ext cx="838200" cy="2233"/>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410200" y="2362200"/>
            <a:ext cx="1066799"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600200" y="3547518"/>
            <a:ext cx="685800"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600200" y="5410200"/>
            <a:ext cx="685800"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315075" y="4352380"/>
            <a:ext cx="542925"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24" name="TextBox 1023"/>
          <p:cNvSpPr txBox="1"/>
          <p:nvPr/>
        </p:nvSpPr>
        <p:spPr>
          <a:xfrm>
            <a:off x="1371600" y="4199436"/>
            <a:ext cx="389850" cy="369332"/>
          </a:xfrm>
          <a:prstGeom prst="rect">
            <a:avLst/>
          </a:prstGeom>
          <a:noFill/>
        </p:spPr>
        <p:txBody>
          <a:bodyPr wrap="none" rtlCol="0">
            <a:spAutoFit/>
          </a:bodyPr>
          <a:lstStyle/>
          <a:p>
            <a:r>
              <a:rPr lang="en-US" b="1"/>
              <a:t>X</a:t>
            </a:r>
            <a:r>
              <a:rPr lang="en-US" b="1" baseline="-25000" smtClean="0"/>
              <a:t>1</a:t>
            </a:r>
            <a:endParaRPr lang="en-US" b="1" baseline="-25000"/>
          </a:p>
        </p:txBody>
      </p:sp>
      <p:sp>
        <p:nvSpPr>
          <p:cNvPr id="37" name="TextBox 36"/>
          <p:cNvSpPr txBox="1"/>
          <p:nvPr/>
        </p:nvSpPr>
        <p:spPr>
          <a:xfrm>
            <a:off x="1371600" y="5726668"/>
            <a:ext cx="389850" cy="369332"/>
          </a:xfrm>
          <a:prstGeom prst="rect">
            <a:avLst/>
          </a:prstGeom>
          <a:noFill/>
        </p:spPr>
        <p:txBody>
          <a:bodyPr wrap="none" rtlCol="0">
            <a:spAutoFit/>
          </a:bodyPr>
          <a:lstStyle/>
          <a:p>
            <a:r>
              <a:rPr lang="en-US" b="1"/>
              <a:t>X</a:t>
            </a:r>
            <a:r>
              <a:rPr lang="en-US" b="1" baseline="-25000" smtClean="0"/>
              <a:t>2</a:t>
            </a:r>
            <a:endParaRPr lang="en-US" b="1" baseline="-25000"/>
          </a:p>
        </p:txBody>
      </p:sp>
      <p:sp>
        <p:nvSpPr>
          <p:cNvPr id="38" name="TextBox 37"/>
          <p:cNvSpPr txBox="1"/>
          <p:nvPr/>
        </p:nvSpPr>
        <p:spPr>
          <a:xfrm>
            <a:off x="3501902" y="4191000"/>
            <a:ext cx="308098" cy="369332"/>
          </a:xfrm>
          <a:prstGeom prst="rect">
            <a:avLst/>
          </a:prstGeom>
          <a:noFill/>
        </p:spPr>
        <p:txBody>
          <a:bodyPr wrap="none" rtlCol="0">
            <a:spAutoFit/>
          </a:bodyPr>
          <a:lstStyle/>
          <a:p>
            <a:r>
              <a:rPr lang="en-US" b="1" smtClean="0"/>
              <a:t>P</a:t>
            </a:r>
            <a:endParaRPr lang="en-US" b="1" baseline="-25000"/>
          </a:p>
        </p:txBody>
      </p:sp>
      <p:sp>
        <p:nvSpPr>
          <p:cNvPr id="39" name="TextBox 38"/>
          <p:cNvSpPr txBox="1"/>
          <p:nvPr/>
        </p:nvSpPr>
        <p:spPr>
          <a:xfrm>
            <a:off x="3466636" y="5943600"/>
            <a:ext cx="343364" cy="369332"/>
          </a:xfrm>
          <a:prstGeom prst="rect">
            <a:avLst/>
          </a:prstGeom>
          <a:noFill/>
        </p:spPr>
        <p:txBody>
          <a:bodyPr wrap="none" rtlCol="0">
            <a:spAutoFit/>
          </a:bodyPr>
          <a:lstStyle/>
          <a:p>
            <a:r>
              <a:rPr lang="en-US" b="1" smtClean="0"/>
              <a:t>Q</a:t>
            </a:r>
            <a:endParaRPr lang="en-US" b="1" baseline="-25000"/>
          </a:p>
        </p:txBody>
      </p:sp>
      <p:pic>
        <p:nvPicPr>
          <p:cNvPr id="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147854"/>
            <a:ext cx="1260793" cy="1027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4872395"/>
            <a:ext cx="1260793" cy="1027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4" name="Straight Arrow Connector 33"/>
          <p:cNvCxnSpPr/>
          <p:nvPr/>
        </p:nvCxnSpPr>
        <p:spPr>
          <a:xfrm flipH="1">
            <a:off x="1927859" y="4352380"/>
            <a:ext cx="865346" cy="1033968"/>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Cloud 35"/>
          <p:cNvSpPr/>
          <p:nvPr/>
        </p:nvSpPr>
        <p:spPr>
          <a:xfrm>
            <a:off x="246062" y="2947442"/>
            <a:ext cx="1444625" cy="125199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loud 39"/>
          <p:cNvSpPr/>
          <p:nvPr/>
        </p:nvSpPr>
        <p:spPr>
          <a:xfrm>
            <a:off x="231775" y="4708003"/>
            <a:ext cx="1444625" cy="125199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rot="16200000">
            <a:off x="1100813" y="4060518"/>
            <a:ext cx="1905000" cy="5837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TextBox 14"/>
          <p:cNvSpPr txBox="1"/>
          <p:nvPr/>
        </p:nvSpPr>
        <p:spPr>
          <a:xfrm rot="16200000">
            <a:off x="1300818" y="4038600"/>
            <a:ext cx="1442383" cy="646331"/>
          </a:xfrm>
          <a:prstGeom prst="rect">
            <a:avLst/>
          </a:prstGeom>
          <a:noFill/>
        </p:spPr>
        <p:txBody>
          <a:bodyPr wrap="none" rtlCol="0">
            <a:spAutoFit/>
          </a:bodyPr>
          <a:lstStyle/>
          <a:p>
            <a:pPr algn="ctr"/>
            <a:r>
              <a:rPr lang="en-US" b="1" smtClean="0"/>
              <a:t>Evolutionary </a:t>
            </a:r>
          </a:p>
          <a:p>
            <a:pPr algn="ctr"/>
            <a:r>
              <a:rPr lang="en-US" b="1" smtClean="0"/>
              <a:t>Clustering</a:t>
            </a:r>
            <a:endParaRPr lang="en-US" b="1"/>
          </a:p>
        </p:txBody>
      </p:sp>
      <p:graphicFrame>
        <p:nvGraphicFramePr>
          <p:cNvPr id="41" name="Object 40"/>
          <p:cNvGraphicFramePr>
            <a:graphicFrameLocks noChangeAspect="1"/>
          </p:cNvGraphicFramePr>
          <p:nvPr>
            <p:extLst/>
          </p:nvPr>
        </p:nvGraphicFramePr>
        <p:xfrm>
          <a:off x="2438400" y="3048000"/>
          <a:ext cx="906833" cy="1422668"/>
        </p:xfrm>
        <a:graphic>
          <a:graphicData uri="http://schemas.openxmlformats.org/presentationml/2006/ole">
            <mc:AlternateContent xmlns:mc="http://schemas.openxmlformats.org/markup-compatibility/2006">
              <mc:Choice xmlns:v="urn:schemas-microsoft-com:vml" Requires="v">
                <p:oleObj spid="_x0000_s32808" name="Equation" r:id="rId4" imgW="1358640" imgH="1600200" progId="Equation.3">
                  <p:embed/>
                </p:oleObj>
              </mc:Choice>
              <mc:Fallback>
                <p:oleObj name="Equation" r:id="rId4" imgW="1358640" imgH="1600200" progId="Equation.3">
                  <p:embed/>
                  <p:pic>
                    <p:nvPicPr>
                      <p:cNvPr id="0" name=""/>
                      <p:cNvPicPr/>
                      <p:nvPr/>
                    </p:nvPicPr>
                    <p:blipFill>
                      <a:blip r:embed="rId5"/>
                      <a:stretch>
                        <a:fillRect/>
                      </a:stretch>
                    </p:blipFill>
                    <p:spPr>
                      <a:xfrm>
                        <a:off x="2438400" y="3048000"/>
                        <a:ext cx="906833" cy="1422668"/>
                      </a:xfrm>
                      <a:prstGeom prst="rect">
                        <a:avLst/>
                      </a:prstGeom>
                    </p:spPr>
                  </p:pic>
                </p:oleObj>
              </mc:Fallback>
            </mc:AlternateContent>
          </a:graphicData>
        </a:graphic>
      </p:graphicFrame>
      <p:graphicFrame>
        <p:nvGraphicFramePr>
          <p:cNvPr id="42" name="Object 41"/>
          <p:cNvGraphicFramePr>
            <a:graphicFrameLocks noChangeAspect="1"/>
          </p:cNvGraphicFramePr>
          <p:nvPr>
            <p:extLst/>
          </p:nvPr>
        </p:nvGraphicFramePr>
        <p:xfrm>
          <a:off x="2446116" y="4963466"/>
          <a:ext cx="968512" cy="1220735"/>
        </p:xfrm>
        <a:graphic>
          <a:graphicData uri="http://schemas.openxmlformats.org/presentationml/2006/ole">
            <mc:AlternateContent xmlns:mc="http://schemas.openxmlformats.org/markup-compatibility/2006">
              <mc:Choice xmlns:v="urn:schemas-microsoft-com:vml" Requires="v">
                <p:oleObj spid="_x0000_s32809" name="Equation" r:id="rId6" imgW="1688760" imgH="1600200" progId="Equation.3">
                  <p:embed/>
                </p:oleObj>
              </mc:Choice>
              <mc:Fallback>
                <p:oleObj name="Equation" r:id="rId6" imgW="1688760" imgH="1600200" progId="Equation.3">
                  <p:embed/>
                  <p:pic>
                    <p:nvPicPr>
                      <p:cNvPr id="0" name=""/>
                      <p:cNvPicPr>
                        <a:picLocks noChangeAspect="1" noChangeArrowheads="1"/>
                      </p:cNvPicPr>
                      <p:nvPr/>
                    </p:nvPicPr>
                    <p:blipFill>
                      <a:blip r:embed="rId7"/>
                      <a:srcRect/>
                      <a:stretch>
                        <a:fillRect/>
                      </a:stretch>
                    </p:blipFill>
                    <p:spPr bwMode="auto">
                      <a:xfrm>
                        <a:off x="2446116" y="4963466"/>
                        <a:ext cx="968512" cy="1220735"/>
                      </a:xfrm>
                      <a:prstGeom prst="rect">
                        <a:avLst/>
                      </a:prstGeom>
                      <a:noFill/>
                      <a:ln>
                        <a:noFill/>
                      </a:ln>
                    </p:spPr>
                  </p:pic>
                </p:oleObj>
              </mc:Fallback>
            </mc:AlternateContent>
          </a:graphicData>
        </a:graphic>
      </p:graphicFrame>
      <p:pic>
        <p:nvPicPr>
          <p:cNvPr id="44" name="Picture 13" descr="C:\Users\manish\AppData\Local\Microsoft\Windows\Temporary Internet Files\Content.IE5\WIO8J795\MC900431538[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53200" y="3429727"/>
            <a:ext cx="1937003" cy="1794735"/>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3781924" y="3017520"/>
            <a:ext cx="2368311" cy="3154680"/>
            <a:chOff x="3781924" y="3017520"/>
            <a:chExt cx="2368311" cy="3154680"/>
          </a:xfrm>
        </p:grpSpPr>
        <p:grpSp>
          <p:nvGrpSpPr>
            <p:cNvPr id="54" name="Group 53"/>
            <p:cNvGrpSpPr/>
            <p:nvPr/>
          </p:nvGrpSpPr>
          <p:grpSpPr>
            <a:xfrm>
              <a:off x="3781924" y="3017520"/>
              <a:ext cx="2368311" cy="3154680"/>
              <a:chOff x="1143000" y="2179320"/>
              <a:chExt cx="2368311" cy="3154680"/>
            </a:xfrm>
          </p:grpSpPr>
          <p:sp>
            <p:nvSpPr>
              <p:cNvPr id="55" name="Rectangle 54"/>
              <p:cNvSpPr/>
              <p:nvPr/>
            </p:nvSpPr>
            <p:spPr>
              <a:xfrm>
                <a:off x="1676400" y="3149864"/>
                <a:ext cx="220488" cy="1117336"/>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56" name="Rectangle 55"/>
              <p:cNvSpPr/>
              <p:nvPr/>
            </p:nvSpPr>
            <p:spPr>
              <a:xfrm>
                <a:off x="2362200" y="3631061"/>
                <a:ext cx="380087" cy="251198"/>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57" name="TextBox 56"/>
                  <p:cNvSpPr txBox="1"/>
                  <p:nvPr/>
                </p:nvSpPr>
                <p:spPr>
                  <a:xfrm>
                    <a:off x="1905000" y="3556605"/>
                    <a:ext cx="425116"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m:t>
                          </m:r>
                        </m:oMath>
                      </m:oMathPara>
                    </a14:m>
                    <a:endParaRPr lang="en-US" sz="2000"/>
                  </a:p>
                </p:txBody>
              </p:sp>
            </mc:Choice>
            <mc:Fallback>
              <p:sp>
                <p:nvSpPr>
                  <p:cNvPr id="57" name="TextBox 56"/>
                  <p:cNvSpPr txBox="1">
                    <a:spLocks noRot="1" noChangeAspect="1" noMove="1" noResize="1" noEditPoints="1" noAdjustHandles="1" noChangeArrowheads="1" noChangeShapeType="1" noTextEdit="1"/>
                  </p:cNvSpPr>
                  <p:nvPr/>
                </p:nvSpPr>
                <p:spPr>
                  <a:xfrm>
                    <a:off x="1905000" y="3556605"/>
                    <a:ext cx="425116" cy="400110"/>
                  </a:xfrm>
                  <a:prstGeom prst="rect">
                    <a:avLst/>
                  </a:prstGeom>
                  <a:blipFill rotWithShape="0">
                    <a:blip r:embed="rId9"/>
                    <a:stretch>
                      <a:fillRect/>
                    </a:stretch>
                  </a:blipFill>
                </p:spPr>
                <p:txBody>
                  <a:bodyPr/>
                  <a:lstStyle/>
                  <a:p>
                    <a:r>
                      <a:rPr lang="en-US">
                        <a:noFill/>
                      </a:rPr>
                      <a:t> </a:t>
                    </a:r>
                  </a:p>
                </p:txBody>
              </p:sp>
            </mc:Fallback>
          </mc:AlternateContent>
          <p:sp>
            <p:nvSpPr>
              <p:cNvPr id="58" name="TextBox 57"/>
              <p:cNvSpPr txBox="1"/>
              <p:nvPr/>
            </p:nvSpPr>
            <p:spPr>
              <a:xfrm>
                <a:off x="1600200" y="4267200"/>
                <a:ext cx="320922" cy="400110"/>
              </a:xfrm>
              <a:prstGeom prst="rect">
                <a:avLst/>
              </a:prstGeom>
              <a:noFill/>
            </p:spPr>
            <p:txBody>
              <a:bodyPr wrap="none" rtlCol="0">
                <a:spAutoFit/>
              </a:bodyPr>
              <a:lstStyle/>
              <a:p>
                <a:r>
                  <a:rPr lang="en-US" sz="2000" b="1" smtClean="0"/>
                  <a:t>P</a:t>
                </a:r>
                <a:endParaRPr lang="en-US" sz="2000" b="1" baseline="-25000"/>
              </a:p>
            </p:txBody>
          </p:sp>
          <p:sp>
            <p:nvSpPr>
              <p:cNvPr id="59" name="TextBox 58"/>
              <p:cNvSpPr txBox="1"/>
              <p:nvPr/>
            </p:nvSpPr>
            <p:spPr>
              <a:xfrm>
                <a:off x="2436706" y="4267200"/>
                <a:ext cx="306494" cy="400110"/>
              </a:xfrm>
              <a:prstGeom prst="rect">
                <a:avLst/>
              </a:prstGeom>
              <a:noFill/>
            </p:spPr>
            <p:txBody>
              <a:bodyPr wrap="none" rtlCol="0">
                <a:spAutoFit/>
              </a:bodyPr>
              <a:lstStyle/>
              <a:p>
                <a:r>
                  <a:rPr lang="en-US" sz="2000" b="1"/>
                  <a:t>S</a:t>
                </a:r>
                <a:endParaRPr lang="en-US" sz="2000" b="1" baseline="-25000"/>
              </a:p>
            </p:txBody>
          </p:sp>
          <p:sp>
            <p:nvSpPr>
              <p:cNvPr id="60" name="TextBox 59"/>
              <p:cNvSpPr txBox="1"/>
              <p:nvPr/>
            </p:nvSpPr>
            <p:spPr>
              <a:xfrm>
                <a:off x="3124200" y="4267200"/>
                <a:ext cx="360996" cy="400110"/>
              </a:xfrm>
              <a:prstGeom prst="rect">
                <a:avLst/>
              </a:prstGeom>
              <a:noFill/>
            </p:spPr>
            <p:txBody>
              <a:bodyPr wrap="none" rtlCol="0">
                <a:spAutoFit/>
              </a:bodyPr>
              <a:lstStyle/>
              <a:p>
                <a:r>
                  <a:rPr lang="en-US" sz="2000" b="1" smtClean="0"/>
                  <a:t>Q</a:t>
                </a:r>
                <a:endParaRPr lang="en-US" sz="2000" b="1" baseline="-25000"/>
              </a:p>
            </p:txBody>
          </p:sp>
          <p:sp>
            <p:nvSpPr>
              <p:cNvPr id="61" name="Right Arrow Callout 60"/>
              <p:cNvSpPr/>
              <p:nvPr/>
            </p:nvSpPr>
            <p:spPr>
              <a:xfrm>
                <a:off x="1143000" y="2179320"/>
                <a:ext cx="348556" cy="3154680"/>
              </a:xfrm>
              <a:prstGeom prst="rightArrowCallout">
                <a:avLst>
                  <a:gd name="adj1" fmla="val 8694"/>
                  <a:gd name="adj2" fmla="val 24999"/>
                  <a:gd name="adj3" fmla="val 54832"/>
                  <a:gd name="adj4" fmla="val 2910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Rectangle 61"/>
              <p:cNvSpPr/>
              <p:nvPr/>
            </p:nvSpPr>
            <p:spPr>
              <a:xfrm>
                <a:off x="3124200" y="3149864"/>
                <a:ext cx="387111" cy="1117336"/>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mc:AlternateContent xmlns:mc="http://schemas.openxmlformats.org/markup-compatibility/2006">
            <mc:Choice xmlns:a14="http://schemas.microsoft.com/office/drawing/2010/main" Requires="a14">
              <p:sp>
                <p:nvSpPr>
                  <p:cNvPr id="63" name="TextBox 62"/>
                  <p:cNvSpPr txBox="1"/>
                  <p:nvPr/>
                </p:nvSpPr>
                <p:spPr>
                  <a:xfrm>
                    <a:off x="2743200" y="3562290"/>
                    <a:ext cx="431528"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a:rPr>
                            <m:t>≈</m:t>
                          </m:r>
                        </m:oMath>
                      </m:oMathPara>
                    </a14:m>
                    <a:endParaRPr lang="en-US" sz="2000" b="1"/>
                  </a:p>
                </p:txBody>
              </p:sp>
            </mc:Choice>
            <mc:Fallback>
              <p:sp>
                <p:nvSpPr>
                  <p:cNvPr id="63" name="TextBox 62"/>
                  <p:cNvSpPr txBox="1">
                    <a:spLocks noRot="1" noChangeAspect="1" noMove="1" noResize="1" noEditPoints="1" noAdjustHandles="1" noChangeArrowheads="1" noChangeShapeType="1" noTextEdit="1"/>
                  </p:cNvSpPr>
                  <p:nvPr/>
                </p:nvSpPr>
                <p:spPr>
                  <a:xfrm>
                    <a:off x="2743200" y="3562290"/>
                    <a:ext cx="431528" cy="400110"/>
                  </a:xfrm>
                  <a:prstGeom prst="rect">
                    <a:avLst/>
                  </a:prstGeom>
                  <a:blipFill rotWithShape="0">
                    <a:blip r:embed="rId10"/>
                    <a:stretch>
                      <a:fillRect/>
                    </a:stretch>
                  </a:blipFill>
                </p:spPr>
                <p:txBody>
                  <a:bodyPr/>
                  <a:lstStyle/>
                  <a:p>
                    <a:r>
                      <a:rPr lang="en-US">
                        <a:noFill/>
                      </a:rPr>
                      <a:t> </a:t>
                    </a:r>
                  </a:p>
                </p:txBody>
              </p:sp>
            </mc:Fallback>
          </mc:AlternateContent>
        </p:grpSp>
        <p:pic>
          <p:nvPicPr>
            <p:cNvPr id="10423" name="Picture 183" descr="https://encrypted-tbn2.gstatic.com/images?q=tbn:ANd9GcTczez80Up2TT1C6JcvinY8SuOl9YJWTx_FchbT-CkYoiBQuwEE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49194" y="3925750"/>
              <a:ext cx="713406" cy="474740"/>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TextBox 44"/>
          <p:cNvSpPr txBox="1"/>
          <p:nvPr/>
        </p:nvSpPr>
        <p:spPr>
          <a:xfrm flipH="1">
            <a:off x="883919" y="1988403"/>
            <a:ext cx="1783081" cy="830997"/>
          </a:xfrm>
          <a:prstGeom prst="rect">
            <a:avLst/>
          </a:prstGeom>
          <a:noFill/>
        </p:spPr>
        <p:txBody>
          <a:bodyPr wrap="square" rtlCol="0">
            <a:spAutoFit/>
          </a:bodyPr>
          <a:lstStyle/>
          <a:p>
            <a:pPr algn="ctr"/>
            <a:r>
              <a:rPr lang="en-US" sz="2400" b="1" smtClean="0"/>
              <a:t>Community</a:t>
            </a:r>
          </a:p>
          <a:p>
            <a:pPr algn="ctr"/>
            <a:r>
              <a:rPr lang="en-US" sz="2400" b="1" smtClean="0"/>
              <a:t>Detection</a:t>
            </a:r>
            <a:endParaRPr lang="en-US" sz="2400" b="1"/>
          </a:p>
        </p:txBody>
      </p:sp>
      <p:sp>
        <p:nvSpPr>
          <p:cNvPr id="46" name="TextBox 45"/>
          <p:cNvSpPr txBox="1"/>
          <p:nvPr/>
        </p:nvSpPr>
        <p:spPr>
          <a:xfrm flipH="1">
            <a:off x="3581400" y="1988403"/>
            <a:ext cx="1723611" cy="830997"/>
          </a:xfrm>
          <a:prstGeom prst="rect">
            <a:avLst/>
          </a:prstGeom>
          <a:noFill/>
        </p:spPr>
        <p:txBody>
          <a:bodyPr wrap="square" rtlCol="0">
            <a:spAutoFit/>
          </a:bodyPr>
          <a:lstStyle/>
          <a:p>
            <a:pPr algn="ctr"/>
            <a:r>
              <a:rPr lang="en-US" sz="2400" b="1" smtClean="0"/>
              <a:t>Community Matching</a:t>
            </a:r>
            <a:endParaRPr lang="en-US" sz="2400" b="1"/>
          </a:p>
        </p:txBody>
      </p:sp>
      <p:sp>
        <p:nvSpPr>
          <p:cNvPr id="8" name="Footer Placeholder 7"/>
          <p:cNvSpPr>
            <a:spLocks noGrp="1"/>
          </p:cNvSpPr>
          <p:nvPr>
            <p:ph type="ftr" sz="quarter" idx="3"/>
          </p:nvPr>
        </p:nvSpPr>
        <p:spPr/>
        <p:txBody>
          <a:bodyPr/>
          <a:lstStyle/>
          <a:p>
            <a:r>
              <a:rPr lang="en-US" smtClean="0"/>
              <a:t>gmanish@microsoft.com, jing@buffalo.edu, charu@us.ibm.com, hanj@cs.uiuc.edu</a:t>
            </a:r>
            <a:endParaRPr lang="en-US" dirty="0"/>
          </a:p>
        </p:txBody>
      </p:sp>
    </p:spTree>
    <p:extLst>
      <p:ext uri="{BB962C8B-B14F-4D97-AF65-F5344CB8AC3E}">
        <p14:creationId xmlns:p14="http://schemas.microsoft.com/office/powerpoint/2010/main" val="231746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5"/>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43"/>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32"/>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33"/>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34"/>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3" grpId="0" animBg="1"/>
      <p:bldP spid="43" grpId="1" animBg="1"/>
      <p:bldP spid="15" grpId="0"/>
      <p:bldP spid="15" grpId="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err="1" smtClean="0">
                <a:solidFill>
                  <a:srgbClr val="FF0000"/>
                </a:solidFill>
              </a:rPr>
              <a:t>OneStage</a:t>
            </a:r>
            <a:r>
              <a:rPr lang="en-US" sz="4000" b="1" dirty="0" smtClean="0"/>
              <a:t> Evolutionary Outlier Detection Framework</a:t>
            </a:r>
            <a:endParaRPr lang="en-US" sz="4000" b="1" dirty="0"/>
          </a:p>
        </p:txBody>
      </p:sp>
      <p:sp>
        <p:nvSpPr>
          <p:cNvPr id="3" name="Slide Number Placeholder 2"/>
          <p:cNvSpPr>
            <a:spLocks noGrp="1"/>
          </p:cNvSpPr>
          <p:nvPr>
            <p:ph type="sldNum" sz="quarter" idx="12"/>
          </p:nvPr>
        </p:nvSpPr>
        <p:spPr/>
        <p:txBody>
          <a:bodyPr/>
          <a:lstStyle/>
          <a:p>
            <a:fld id="{8D4A95AB-7B14-4CE2-8EF6-8DDF97F0F3DA}" type="slidenum">
              <a:rPr lang="en-US" smtClean="0"/>
              <a:pPr/>
              <a:t>93</a:t>
            </a:fld>
            <a:endParaRPr lang="en-US"/>
          </a:p>
        </p:txBody>
      </p:sp>
      <p:sp>
        <p:nvSpPr>
          <p:cNvPr id="4" name="Rectangle 3"/>
          <p:cNvSpPr/>
          <p:nvPr/>
        </p:nvSpPr>
        <p:spPr>
          <a:xfrm>
            <a:off x="6476999" y="1905000"/>
            <a:ext cx="2390775" cy="914400"/>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762000" y="1905000"/>
            <a:ext cx="1905000" cy="914400"/>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3505200" y="1905000"/>
            <a:ext cx="1905000" cy="914400"/>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extBox 8"/>
          <p:cNvSpPr txBox="1"/>
          <p:nvPr/>
        </p:nvSpPr>
        <p:spPr>
          <a:xfrm flipH="1">
            <a:off x="883919" y="1988403"/>
            <a:ext cx="1783081" cy="830997"/>
          </a:xfrm>
          <a:prstGeom prst="rect">
            <a:avLst/>
          </a:prstGeom>
          <a:noFill/>
        </p:spPr>
        <p:txBody>
          <a:bodyPr wrap="square" rtlCol="0">
            <a:spAutoFit/>
          </a:bodyPr>
          <a:lstStyle/>
          <a:p>
            <a:pPr algn="ctr"/>
            <a:r>
              <a:rPr lang="en-US" sz="2400" b="1" smtClean="0"/>
              <a:t>Community</a:t>
            </a:r>
          </a:p>
          <a:p>
            <a:pPr algn="ctr"/>
            <a:r>
              <a:rPr lang="en-US" sz="2400" b="1" smtClean="0"/>
              <a:t>Detection</a:t>
            </a:r>
            <a:endParaRPr lang="en-US" sz="2400" b="1"/>
          </a:p>
        </p:txBody>
      </p:sp>
      <p:sp>
        <p:nvSpPr>
          <p:cNvPr id="10" name="TextBox 9"/>
          <p:cNvSpPr txBox="1"/>
          <p:nvPr/>
        </p:nvSpPr>
        <p:spPr>
          <a:xfrm flipH="1">
            <a:off x="3581400" y="1988403"/>
            <a:ext cx="1723611" cy="830997"/>
          </a:xfrm>
          <a:prstGeom prst="rect">
            <a:avLst/>
          </a:prstGeom>
          <a:noFill/>
        </p:spPr>
        <p:txBody>
          <a:bodyPr wrap="square" rtlCol="0">
            <a:spAutoFit/>
          </a:bodyPr>
          <a:lstStyle/>
          <a:p>
            <a:pPr algn="ctr"/>
            <a:r>
              <a:rPr lang="en-US" sz="2400" b="1" smtClean="0"/>
              <a:t>Community Matching</a:t>
            </a:r>
            <a:endParaRPr lang="en-US" sz="2400" b="1"/>
          </a:p>
        </p:txBody>
      </p:sp>
      <p:sp>
        <p:nvSpPr>
          <p:cNvPr id="11" name="TextBox 10"/>
          <p:cNvSpPr txBox="1"/>
          <p:nvPr/>
        </p:nvSpPr>
        <p:spPr>
          <a:xfrm flipH="1">
            <a:off x="6553200" y="1988403"/>
            <a:ext cx="2314573" cy="830997"/>
          </a:xfrm>
          <a:prstGeom prst="rect">
            <a:avLst/>
          </a:prstGeom>
          <a:noFill/>
        </p:spPr>
        <p:txBody>
          <a:bodyPr wrap="square" rtlCol="0">
            <a:spAutoFit/>
          </a:bodyPr>
          <a:lstStyle/>
          <a:p>
            <a:pPr algn="ctr"/>
            <a:r>
              <a:rPr lang="en-US" sz="2400" b="1"/>
              <a:t>Outlier Detection</a:t>
            </a:r>
          </a:p>
        </p:txBody>
      </p:sp>
      <p:cxnSp>
        <p:nvCxnSpPr>
          <p:cNvPr id="13" name="Straight Arrow Connector 12"/>
          <p:cNvCxnSpPr>
            <a:endCxn id="6" idx="1"/>
          </p:cNvCxnSpPr>
          <p:nvPr/>
        </p:nvCxnSpPr>
        <p:spPr>
          <a:xfrm>
            <a:off x="2667000" y="2359967"/>
            <a:ext cx="838200" cy="2233"/>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410200" y="2514600"/>
            <a:ext cx="1066799"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5410200" y="2140803"/>
            <a:ext cx="1066799"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600200" y="3547518"/>
            <a:ext cx="685800"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600200" y="5410200"/>
            <a:ext cx="685800"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315075" y="4352380"/>
            <a:ext cx="542925"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24" name="TextBox 1023"/>
          <p:cNvSpPr txBox="1"/>
          <p:nvPr/>
        </p:nvSpPr>
        <p:spPr>
          <a:xfrm>
            <a:off x="1371600" y="4199436"/>
            <a:ext cx="389850" cy="369332"/>
          </a:xfrm>
          <a:prstGeom prst="rect">
            <a:avLst/>
          </a:prstGeom>
          <a:noFill/>
        </p:spPr>
        <p:txBody>
          <a:bodyPr wrap="none" rtlCol="0">
            <a:spAutoFit/>
          </a:bodyPr>
          <a:lstStyle/>
          <a:p>
            <a:r>
              <a:rPr lang="en-US" b="1"/>
              <a:t>X</a:t>
            </a:r>
            <a:r>
              <a:rPr lang="en-US" b="1" baseline="-25000" smtClean="0"/>
              <a:t>1</a:t>
            </a:r>
            <a:endParaRPr lang="en-US" b="1" baseline="-25000"/>
          </a:p>
        </p:txBody>
      </p:sp>
      <p:sp>
        <p:nvSpPr>
          <p:cNvPr id="37" name="TextBox 36"/>
          <p:cNvSpPr txBox="1"/>
          <p:nvPr/>
        </p:nvSpPr>
        <p:spPr>
          <a:xfrm>
            <a:off x="1371600" y="5726668"/>
            <a:ext cx="389850" cy="369332"/>
          </a:xfrm>
          <a:prstGeom prst="rect">
            <a:avLst/>
          </a:prstGeom>
          <a:noFill/>
        </p:spPr>
        <p:txBody>
          <a:bodyPr wrap="none" rtlCol="0">
            <a:spAutoFit/>
          </a:bodyPr>
          <a:lstStyle/>
          <a:p>
            <a:r>
              <a:rPr lang="en-US" b="1"/>
              <a:t>X</a:t>
            </a:r>
            <a:r>
              <a:rPr lang="en-US" b="1" baseline="-25000" smtClean="0"/>
              <a:t>2</a:t>
            </a:r>
            <a:endParaRPr lang="en-US" b="1" baseline="-25000"/>
          </a:p>
        </p:txBody>
      </p:sp>
      <p:sp>
        <p:nvSpPr>
          <p:cNvPr id="38" name="TextBox 37"/>
          <p:cNvSpPr txBox="1"/>
          <p:nvPr/>
        </p:nvSpPr>
        <p:spPr>
          <a:xfrm>
            <a:off x="3501902" y="4191000"/>
            <a:ext cx="308098" cy="369332"/>
          </a:xfrm>
          <a:prstGeom prst="rect">
            <a:avLst/>
          </a:prstGeom>
          <a:noFill/>
        </p:spPr>
        <p:txBody>
          <a:bodyPr wrap="none" rtlCol="0">
            <a:spAutoFit/>
          </a:bodyPr>
          <a:lstStyle/>
          <a:p>
            <a:r>
              <a:rPr lang="en-US" b="1" smtClean="0"/>
              <a:t>P</a:t>
            </a:r>
            <a:endParaRPr lang="en-US" b="1" baseline="-25000"/>
          </a:p>
        </p:txBody>
      </p:sp>
      <p:sp>
        <p:nvSpPr>
          <p:cNvPr id="39" name="TextBox 38"/>
          <p:cNvSpPr txBox="1"/>
          <p:nvPr/>
        </p:nvSpPr>
        <p:spPr>
          <a:xfrm>
            <a:off x="3466636" y="5943600"/>
            <a:ext cx="343364" cy="369332"/>
          </a:xfrm>
          <a:prstGeom prst="rect">
            <a:avLst/>
          </a:prstGeom>
          <a:noFill/>
        </p:spPr>
        <p:txBody>
          <a:bodyPr wrap="none" rtlCol="0">
            <a:spAutoFit/>
          </a:bodyPr>
          <a:lstStyle/>
          <a:p>
            <a:r>
              <a:rPr lang="en-US" b="1" smtClean="0"/>
              <a:t>Q</a:t>
            </a:r>
            <a:endParaRPr lang="en-US" b="1" baseline="-25000"/>
          </a:p>
        </p:txBody>
      </p:sp>
      <p:sp>
        <p:nvSpPr>
          <p:cNvPr id="36" name="Cloud 35"/>
          <p:cNvSpPr/>
          <p:nvPr/>
        </p:nvSpPr>
        <p:spPr>
          <a:xfrm>
            <a:off x="246062" y="2947442"/>
            <a:ext cx="1444625" cy="125199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loud 39"/>
          <p:cNvSpPr/>
          <p:nvPr/>
        </p:nvSpPr>
        <p:spPr>
          <a:xfrm>
            <a:off x="231775" y="4708003"/>
            <a:ext cx="1444625" cy="125199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1" name="Object 40"/>
          <p:cNvGraphicFramePr>
            <a:graphicFrameLocks noChangeAspect="1"/>
          </p:cNvGraphicFramePr>
          <p:nvPr>
            <p:extLst/>
          </p:nvPr>
        </p:nvGraphicFramePr>
        <p:xfrm>
          <a:off x="2438400" y="3048000"/>
          <a:ext cx="906833" cy="1422668"/>
        </p:xfrm>
        <a:graphic>
          <a:graphicData uri="http://schemas.openxmlformats.org/presentationml/2006/ole">
            <mc:AlternateContent xmlns:mc="http://schemas.openxmlformats.org/markup-compatibility/2006">
              <mc:Choice xmlns:v="urn:schemas-microsoft-com:vml" Requires="v">
                <p:oleObj spid="_x0000_s33832" name="Equation" r:id="rId3" imgW="1358640" imgH="1600200" progId="Equation.3">
                  <p:embed/>
                </p:oleObj>
              </mc:Choice>
              <mc:Fallback>
                <p:oleObj name="Equation" r:id="rId3" imgW="1358640" imgH="1600200" progId="Equation.3">
                  <p:embed/>
                  <p:pic>
                    <p:nvPicPr>
                      <p:cNvPr id="0" name=""/>
                      <p:cNvPicPr/>
                      <p:nvPr/>
                    </p:nvPicPr>
                    <p:blipFill>
                      <a:blip r:embed="rId4"/>
                      <a:stretch>
                        <a:fillRect/>
                      </a:stretch>
                    </p:blipFill>
                    <p:spPr>
                      <a:xfrm>
                        <a:off x="2438400" y="3048000"/>
                        <a:ext cx="906833" cy="1422668"/>
                      </a:xfrm>
                      <a:prstGeom prst="rect">
                        <a:avLst/>
                      </a:prstGeom>
                    </p:spPr>
                  </p:pic>
                </p:oleObj>
              </mc:Fallback>
            </mc:AlternateContent>
          </a:graphicData>
        </a:graphic>
      </p:graphicFrame>
      <p:graphicFrame>
        <p:nvGraphicFramePr>
          <p:cNvPr id="42" name="Object 41"/>
          <p:cNvGraphicFramePr>
            <a:graphicFrameLocks noChangeAspect="1"/>
          </p:cNvGraphicFramePr>
          <p:nvPr>
            <p:extLst/>
          </p:nvPr>
        </p:nvGraphicFramePr>
        <p:xfrm>
          <a:off x="2446116" y="4963466"/>
          <a:ext cx="968512" cy="1220735"/>
        </p:xfrm>
        <a:graphic>
          <a:graphicData uri="http://schemas.openxmlformats.org/presentationml/2006/ole">
            <mc:AlternateContent xmlns:mc="http://schemas.openxmlformats.org/markup-compatibility/2006">
              <mc:Choice xmlns:v="urn:schemas-microsoft-com:vml" Requires="v">
                <p:oleObj spid="_x0000_s33833" name="Equation" r:id="rId5" imgW="1688760" imgH="1600200" progId="Equation.3">
                  <p:embed/>
                </p:oleObj>
              </mc:Choice>
              <mc:Fallback>
                <p:oleObj name="Equation" r:id="rId5" imgW="1688760" imgH="1600200" progId="Equation.3">
                  <p:embed/>
                  <p:pic>
                    <p:nvPicPr>
                      <p:cNvPr id="0" name=""/>
                      <p:cNvPicPr>
                        <a:picLocks noChangeAspect="1" noChangeArrowheads="1"/>
                      </p:cNvPicPr>
                      <p:nvPr/>
                    </p:nvPicPr>
                    <p:blipFill>
                      <a:blip r:embed="rId6"/>
                      <a:srcRect/>
                      <a:stretch>
                        <a:fillRect/>
                      </a:stretch>
                    </p:blipFill>
                    <p:spPr bwMode="auto">
                      <a:xfrm>
                        <a:off x="2446116" y="4963466"/>
                        <a:ext cx="968512" cy="1220735"/>
                      </a:xfrm>
                      <a:prstGeom prst="rect">
                        <a:avLst/>
                      </a:prstGeom>
                      <a:noFill/>
                      <a:ln>
                        <a:noFill/>
                      </a:ln>
                    </p:spPr>
                  </p:pic>
                </p:oleObj>
              </mc:Fallback>
            </mc:AlternateContent>
          </a:graphicData>
        </a:graphic>
      </p:graphicFrame>
      <p:pic>
        <p:nvPicPr>
          <p:cNvPr id="44" name="Picture 13" descr="C:\Users\manish\AppData\Local\Microsoft\Windows\Temporary Internet Files\Content.IE5\WIO8J795\MC900431538[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3429727"/>
            <a:ext cx="1937003" cy="1794735"/>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54" name="Group 53"/>
          <p:cNvGrpSpPr/>
          <p:nvPr/>
        </p:nvGrpSpPr>
        <p:grpSpPr>
          <a:xfrm>
            <a:off x="3781924" y="3017520"/>
            <a:ext cx="2368311" cy="3154680"/>
            <a:chOff x="1143000" y="2179320"/>
            <a:chExt cx="2368311" cy="3154680"/>
          </a:xfrm>
        </p:grpSpPr>
        <p:sp>
          <p:nvSpPr>
            <p:cNvPr id="55" name="Rectangle 54"/>
            <p:cNvSpPr/>
            <p:nvPr/>
          </p:nvSpPr>
          <p:spPr>
            <a:xfrm>
              <a:off x="1676400" y="3149864"/>
              <a:ext cx="220488" cy="1117336"/>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56" name="Rectangle 55"/>
            <p:cNvSpPr/>
            <p:nvPr/>
          </p:nvSpPr>
          <p:spPr>
            <a:xfrm>
              <a:off x="2362200" y="3631061"/>
              <a:ext cx="380087" cy="251198"/>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57" name="TextBox 56"/>
                <p:cNvSpPr txBox="1"/>
                <p:nvPr/>
              </p:nvSpPr>
              <p:spPr>
                <a:xfrm>
                  <a:off x="1905000" y="3556605"/>
                  <a:ext cx="425116"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m:t>
                        </m:r>
                      </m:oMath>
                    </m:oMathPara>
                  </a14:m>
                  <a:endParaRPr lang="en-US" sz="2000"/>
                </a:p>
              </p:txBody>
            </p:sp>
          </mc:Choice>
          <mc:Fallback>
            <p:sp>
              <p:nvSpPr>
                <p:cNvPr id="57" name="TextBox 56"/>
                <p:cNvSpPr txBox="1">
                  <a:spLocks noRot="1" noChangeAspect="1" noMove="1" noResize="1" noEditPoints="1" noAdjustHandles="1" noChangeArrowheads="1" noChangeShapeType="1" noTextEdit="1"/>
                </p:cNvSpPr>
                <p:nvPr/>
              </p:nvSpPr>
              <p:spPr>
                <a:xfrm>
                  <a:off x="1905000" y="3556605"/>
                  <a:ext cx="425116" cy="400110"/>
                </a:xfrm>
                <a:prstGeom prst="rect">
                  <a:avLst/>
                </a:prstGeom>
                <a:blipFill rotWithShape="0">
                  <a:blip r:embed="rId8"/>
                  <a:stretch>
                    <a:fillRect/>
                  </a:stretch>
                </a:blipFill>
              </p:spPr>
              <p:txBody>
                <a:bodyPr/>
                <a:lstStyle/>
                <a:p>
                  <a:r>
                    <a:rPr lang="en-US">
                      <a:noFill/>
                    </a:rPr>
                    <a:t> </a:t>
                  </a:r>
                </a:p>
              </p:txBody>
            </p:sp>
          </mc:Fallback>
        </mc:AlternateContent>
        <p:sp>
          <p:nvSpPr>
            <p:cNvPr id="58" name="TextBox 57"/>
            <p:cNvSpPr txBox="1"/>
            <p:nvPr/>
          </p:nvSpPr>
          <p:spPr>
            <a:xfrm>
              <a:off x="1600200" y="4267200"/>
              <a:ext cx="320922" cy="400110"/>
            </a:xfrm>
            <a:prstGeom prst="rect">
              <a:avLst/>
            </a:prstGeom>
            <a:noFill/>
          </p:spPr>
          <p:txBody>
            <a:bodyPr wrap="none" rtlCol="0">
              <a:spAutoFit/>
            </a:bodyPr>
            <a:lstStyle/>
            <a:p>
              <a:r>
                <a:rPr lang="en-US" sz="2000" b="1" smtClean="0"/>
                <a:t>P</a:t>
              </a:r>
              <a:endParaRPr lang="en-US" sz="2000" b="1" baseline="-25000"/>
            </a:p>
          </p:txBody>
        </p:sp>
        <p:sp>
          <p:nvSpPr>
            <p:cNvPr id="59" name="TextBox 58"/>
            <p:cNvSpPr txBox="1"/>
            <p:nvPr/>
          </p:nvSpPr>
          <p:spPr>
            <a:xfrm>
              <a:off x="2436706" y="4267200"/>
              <a:ext cx="306494" cy="400110"/>
            </a:xfrm>
            <a:prstGeom prst="rect">
              <a:avLst/>
            </a:prstGeom>
            <a:noFill/>
          </p:spPr>
          <p:txBody>
            <a:bodyPr wrap="none" rtlCol="0">
              <a:spAutoFit/>
            </a:bodyPr>
            <a:lstStyle/>
            <a:p>
              <a:r>
                <a:rPr lang="en-US" sz="2000" b="1"/>
                <a:t>S</a:t>
              </a:r>
              <a:endParaRPr lang="en-US" sz="2000" b="1" baseline="-25000"/>
            </a:p>
          </p:txBody>
        </p:sp>
        <p:sp>
          <p:nvSpPr>
            <p:cNvPr id="60" name="TextBox 59"/>
            <p:cNvSpPr txBox="1"/>
            <p:nvPr/>
          </p:nvSpPr>
          <p:spPr>
            <a:xfrm>
              <a:off x="3124200" y="4267200"/>
              <a:ext cx="360996" cy="400110"/>
            </a:xfrm>
            <a:prstGeom prst="rect">
              <a:avLst/>
            </a:prstGeom>
            <a:noFill/>
          </p:spPr>
          <p:txBody>
            <a:bodyPr wrap="none" rtlCol="0">
              <a:spAutoFit/>
            </a:bodyPr>
            <a:lstStyle/>
            <a:p>
              <a:r>
                <a:rPr lang="en-US" sz="2000" b="1" smtClean="0"/>
                <a:t>Q</a:t>
              </a:r>
              <a:endParaRPr lang="en-US" sz="2000" b="1" baseline="-25000"/>
            </a:p>
          </p:txBody>
        </p:sp>
        <p:sp>
          <p:nvSpPr>
            <p:cNvPr id="61" name="Right Arrow Callout 60"/>
            <p:cNvSpPr/>
            <p:nvPr/>
          </p:nvSpPr>
          <p:spPr>
            <a:xfrm>
              <a:off x="1143000" y="2179320"/>
              <a:ext cx="348556" cy="3154680"/>
            </a:xfrm>
            <a:prstGeom prst="rightArrowCallout">
              <a:avLst>
                <a:gd name="adj1" fmla="val 8694"/>
                <a:gd name="adj2" fmla="val 24999"/>
                <a:gd name="adj3" fmla="val 54832"/>
                <a:gd name="adj4" fmla="val 2910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Rectangle 61"/>
            <p:cNvSpPr/>
            <p:nvPr/>
          </p:nvSpPr>
          <p:spPr>
            <a:xfrm>
              <a:off x="3124200" y="3149864"/>
              <a:ext cx="387111" cy="1117336"/>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mc:AlternateContent xmlns:mc="http://schemas.openxmlformats.org/markup-compatibility/2006">
          <mc:Choice xmlns:a14="http://schemas.microsoft.com/office/drawing/2010/main" Requires="a14">
            <p:sp>
              <p:nvSpPr>
                <p:cNvPr id="63" name="TextBox 62"/>
                <p:cNvSpPr txBox="1"/>
                <p:nvPr/>
              </p:nvSpPr>
              <p:spPr>
                <a:xfrm>
                  <a:off x="2743200" y="3562290"/>
                  <a:ext cx="431528"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a:rPr>
                          <m:t>≈</m:t>
                        </m:r>
                      </m:oMath>
                    </m:oMathPara>
                  </a14:m>
                  <a:endParaRPr lang="en-US" sz="2000" b="1"/>
                </a:p>
              </p:txBody>
            </p:sp>
          </mc:Choice>
          <mc:Fallback>
            <p:sp>
              <p:nvSpPr>
                <p:cNvPr id="63" name="TextBox 62"/>
                <p:cNvSpPr txBox="1">
                  <a:spLocks noRot="1" noChangeAspect="1" noMove="1" noResize="1" noEditPoints="1" noAdjustHandles="1" noChangeArrowheads="1" noChangeShapeType="1" noTextEdit="1"/>
                </p:cNvSpPr>
                <p:nvPr/>
              </p:nvSpPr>
              <p:spPr>
                <a:xfrm>
                  <a:off x="2743200" y="3562290"/>
                  <a:ext cx="431528" cy="400110"/>
                </a:xfrm>
                <a:prstGeom prst="rect">
                  <a:avLst/>
                </a:prstGeom>
                <a:blipFill rotWithShape="0">
                  <a:blip r:embed="rId9"/>
                  <a:stretch>
                    <a:fillRect/>
                  </a:stretch>
                </a:blipFill>
              </p:spPr>
              <p:txBody>
                <a:bodyPr/>
                <a:lstStyle/>
                <a:p>
                  <a:r>
                    <a:rPr lang="en-US">
                      <a:noFill/>
                    </a:rPr>
                    <a:t> </a:t>
                  </a:r>
                </a:p>
              </p:txBody>
            </p:sp>
          </mc:Fallback>
        </mc:AlternateContent>
      </p:grpSp>
      <p:sp>
        <p:nvSpPr>
          <p:cNvPr id="8" name="Curved Up Arrow 7"/>
          <p:cNvSpPr/>
          <p:nvPr/>
        </p:nvSpPr>
        <p:spPr>
          <a:xfrm flipH="1">
            <a:off x="5105400" y="5505510"/>
            <a:ext cx="2743200" cy="622756"/>
          </a:xfrm>
          <a:prstGeom prst="curvedUpArrow">
            <a:avLst>
              <a:gd name="adj1" fmla="val 25000"/>
              <a:gd name="adj2" fmla="val 50000"/>
              <a:gd name="adj3" fmla="val 4047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2" name="Picture 183" descr="https://encrypted-tbn2.gstatic.com/images?q=tbn:ANd9GcTczez80Up2TT1C6JcvinY8SuOl9YJWTx_FchbT-CkYoiBQuwEE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49194" y="3925750"/>
            <a:ext cx="713406" cy="474740"/>
          </a:xfrm>
          <a:prstGeom prst="rect">
            <a:avLst/>
          </a:prstGeom>
          <a:noFill/>
          <a:extLst>
            <a:ext uri="{909E8E84-426E-40DD-AFC4-6F175D3DCCD1}">
              <a14:hiddenFill xmlns:a14="http://schemas.microsoft.com/office/drawing/2010/main">
                <a:solidFill>
                  <a:srgbClr val="FFFFFF"/>
                </a:solidFill>
              </a14:hiddenFill>
            </a:ext>
          </a:extLst>
        </p:spPr>
      </p:pic>
      <p:sp>
        <p:nvSpPr>
          <p:cNvPr id="53" name="Rectangle 52"/>
          <p:cNvSpPr/>
          <p:nvPr/>
        </p:nvSpPr>
        <p:spPr>
          <a:xfrm>
            <a:off x="7930640" y="4665794"/>
            <a:ext cx="387111" cy="111733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4" name="TextBox 63"/>
          <p:cNvSpPr txBox="1"/>
          <p:nvPr/>
        </p:nvSpPr>
        <p:spPr>
          <a:xfrm>
            <a:off x="7924800" y="5791200"/>
            <a:ext cx="340158" cy="400110"/>
          </a:xfrm>
          <a:prstGeom prst="rect">
            <a:avLst/>
          </a:prstGeom>
          <a:noFill/>
        </p:spPr>
        <p:txBody>
          <a:bodyPr wrap="none" rtlCol="0">
            <a:spAutoFit/>
          </a:bodyPr>
          <a:lstStyle/>
          <a:p>
            <a:r>
              <a:rPr lang="en-US" sz="2000" b="1"/>
              <a:t>A</a:t>
            </a:r>
            <a:endParaRPr lang="en-US" sz="2000" b="1" baseline="-25000"/>
          </a:p>
        </p:txBody>
      </p:sp>
      <p:sp>
        <p:nvSpPr>
          <p:cNvPr id="20" name="Oval 19"/>
          <p:cNvSpPr/>
          <p:nvPr/>
        </p:nvSpPr>
        <p:spPr>
          <a:xfrm>
            <a:off x="6248400" y="5334000"/>
            <a:ext cx="695325" cy="657255"/>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p:cNvGrpSpPr/>
          <p:nvPr/>
        </p:nvGrpSpPr>
        <p:grpSpPr>
          <a:xfrm>
            <a:off x="5791200" y="4038600"/>
            <a:ext cx="274319" cy="1036319"/>
            <a:chOff x="5791200" y="4038600"/>
            <a:chExt cx="274319" cy="1036319"/>
          </a:xfrm>
        </p:grpSpPr>
        <p:sp>
          <p:nvSpPr>
            <p:cNvPr id="69" name="Rectangle 68"/>
            <p:cNvSpPr/>
            <p:nvPr/>
          </p:nvSpPr>
          <p:spPr>
            <a:xfrm>
              <a:off x="5867400" y="4114800"/>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019800" y="4267200"/>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5943600" y="4419600"/>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5867400" y="4343400"/>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6019800" y="4526281"/>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5867400" y="4678681"/>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019800" y="4800600"/>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5791200" y="4953000"/>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5943600" y="5029200"/>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6019800" y="4953000"/>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5791200" y="4831081"/>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6019800" y="4038600"/>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1" name="Straight Arrow Connector 80"/>
          <p:cNvCxnSpPr/>
          <p:nvPr/>
        </p:nvCxnSpPr>
        <p:spPr>
          <a:xfrm flipH="1" flipV="1">
            <a:off x="8341158" y="4953001"/>
            <a:ext cx="498042" cy="11429"/>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82" name="TextBox 81"/>
              <p:cNvSpPr txBox="1"/>
              <p:nvPr/>
            </p:nvSpPr>
            <p:spPr>
              <a:xfrm>
                <a:off x="8408158" y="5181600"/>
                <a:ext cx="735842" cy="74603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1200" i="1" smtClean="0">
                              <a:latin typeface="Cambria Math" panose="02040503050406030204" pitchFamily="18" charset="0"/>
                            </a:rPr>
                          </m:ctrlPr>
                        </m:naryPr>
                        <m:sub>
                          <m:r>
                            <m:rPr>
                              <m:brk m:alnAt="7"/>
                            </m:rPr>
                            <a:rPr lang="en-US" sz="1200" b="0" i="1" smtClean="0">
                              <a:latin typeface="Cambria Math"/>
                            </a:rPr>
                            <m:t>𝑜</m:t>
                          </m:r>
                          <m:r>
                            <a:rPr lang="en-US" sz="1200" b="0" i="1" smtClean="0">
                              <a:latin typeface="Cambria Math"/>
                            </a:rPr>
                            <m:t>,</m:t>
                          </m:r>
                          <m:r>
                            <a:rPr lang="en-US" sz="1200" b="0" i="1" smtClean="0">
                              <a:latin typeface="Cambria Math"/>
                            </a:rPr>
                            <m:t>𝑗</m:t>
                          </m:r>
                        </m:sub>
                        <m:sup/>
                        <m:e>
                          <m:sSub>
                            <m:sSubPr>
                              <m:ctrlPr>
                                <a:rPr lang="en-US" sz="1200" b="0" i="1" smtClean="0">
                                  <a:latin typeface="Cambria Math" panose="02040503050406030204" pitchFamily="18" charset="0"/>
                                </a:rPr>
                              </m:ctrlPr>
                            </m:sSubPr>
                            <m:e>
                              <m:r>
                                <a:rPr lang="en-US" sz="1200" b="0" i="1" smtClean="0">
                                  <a:latin typeface="Cambria Math"/>
                                </a:rPr>
                                <m:t>𝑎</m:t>
                              </m:r>
                            </m:e>
                            <m:sub>
                              <m:r>
                                <a:rPr lang="en-US" sz="1200" b="0" i="1" smtClean="0">
                                  <a:latin typeface="Cambria Math"/>
                                </a:rPr>
                                <m:t>𝑜𝑗</m:t>
                              </m:r>
                            </m:sub>
                          </m:sSub>
                        </m:e>
                      </m:nary>
                    </m:oMath>
                  </m:oMathPara>
                </a14:m>
                <a:endParaRPr lang="en-US" sz="1200" i="1" smtClean="0">
                  <a:latin typeface="Cambria Math"/>
                </a:endParaRPr>
              </a:p>
              <a:p>
                <a:r>
                  <a:rPr lang="en-US" sz="1200" b="0" smtClean="0"/>
                  <a:t>  = </a:t>
                </a:r>
                <a14:m>
                  <m:oMath xmlns:m="http://schemas.openxmlformats.org/officeDocument/2006/math">
                    <m:r>
                      <a:rPr lang="en-US" sz="1200" b="0" i="1" smtClean="0">
                        <a:latin typeface="Cambria Math"/>
                      </a:rPr>
                      <m:t>𝜇</m:t>
                    </m:r>
                    <m:r>
                      <a:rPr lang="en-US" sz="1200" b="0" i="1" smtClean="0">
                        <a:latin typeface="Cambria Math"/>
                      </a:rPr>
                      <m:t>=1</m:t>
                    </m:r>
                  </m:oMath>
                </a14:m>
                <a:endParaRPr lang="en-US" sz="1200"/>
              </a:p>
            </p:txBody>
          </p:sp>
        </mc:Choice>
        <mc:Fallback>
          <p:sp>
            <p:nvSpPr>
              <p:cNvPr id="82" name="TextBox 81"/>
              <p:cNvSpPr txBox="1">
                <a:spLocks noRot="1" noChangeAspect="1" noMove="1" noResize="1" noEditPoints="1" noAdjustHandles="1" noChangeArrowheads="1" noChangeShapeType="1" noTextEdit="1"/>
              </p:cNvSpPr>
              <p:nvPr/>
            </p:nvSpPr>
            <p:spPr>
              <a:xfrm>
                <a:off x="8408158" y="5181600"/>
                <a:ext cx="735842" cy="746038"/>
              </a:xfrm>
              <a:prstGeom prst="rect">
                <a:avLst/>
              </a:prstGeom>
              <a:blipFill rotWithShape="0">
                <a:blip r:embed="rId11"/>
                <a:stretch>
                  <a:fillRect l="-59504" t="-84426" r="-75207" b="-91803"/>
                </a:stretch>
              </a:blipFill>
            </p:spPr>
            <p:txBody>
              <a:bodyPr/>
              <a:lstStyle/>
              <a:p>
                <a:r>
                  <a:rPr lang="en-US">
                    <a:noFill/>
                  </a:rPr>
                  <a:t> </a:t>
                </a:r>
              </a:p>
            </p:txBody>
          </p:sp>
        </mc:Fallback>
      </mc:AlternateContent>
      <p:cxnSp>
        <p:nvCxnSpPr>
          <p:cNvPr id="84" name="Straight Connector 83"/>
          <p:cNvCxnSpPr/>
          <p:nvPr/>
        </p:nvCxnSpPr>
        <p:spPr>
          <a:xfrm>
            <a:off x="8839200" y="4940647"/>
            <a:ext cx="0" cy="36957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2" name="Rectangle 11"/>
              <p:cNvSpPr/>
              <p:nvPr/>
            </p:nvSpPr>
            <p:spPr>
              <a:xfrm>
                <a:off x="5693415" y="1454210"/>
                <a:ext cx="3374385" cy="374590"/>
              </a:xfrm>
              <a:prstGeom prst="rect">
                <a:avLst/>
              </a:prstGeom>
            </p:spPr>
            <p:txBody>
              <a:bodyPr wrap="none">
                <a:spAutoFit/>
              </a:bodyPr>
              <a:lstStyle/>
              <a:p>
                <a:r>
                  <a:rPr lang="en-US" smtClean="0"/>
                  <a:t>Outlierness Matrix: </a:t>
                </a:r>
                <a14:m>
                  <m:oMath xmlns:m="http://schemas.openxmlformats.org/officeDocument/2006/math">
                    <m:sSup>
                      <m:sSupPr>
                        <m:ctrlPr>
                          <a:rPr lang="en-US" i="1">
                            <a:latin typeface="Cambria Math" panose="02040503050406030204" pitchFamily="18" charset="0"/>
                          </a:rPr>
                        </m:ctrlPr>
                      </m:sSupPr>
                      <m:e>
                        <m:r>
                          <m:rPr>
                            <m:sty m:val="p"/>
                          </m:rPr>
                          <a:rPr lang="en-US">
                            <a:latin typeface="Cambria Math"/>
                          </a:rPr>
                          <m:t>A</m:t>
                        </m:r>
                        <m:r>
                          <a:rPr lang="en-US" b="0" i="1" smtClean="0">
                            <a:latin typeface="Cambria Math"/>
                          </a:rPr>
                          <m:t>∈[0,1]</m:t>
                        </m:r>
                      </m:e>
                      <m:sup>
                        <m:r>
                          <m:rPr>
                            <m:sty m:val="p"/>
                          </m:rPr>
                          <a:rPr lang="en-US">
                            <a:latin typeface="Cambria Math"/>
                          </a:rPr>
                          <m:t>N</m:t>
                        </m:r>
                        <m:r>
                          <a:rPr lang="en-US" i="1">
                            <a:latin typeface="Cambria Math"/>
                          </a:rPr>
                          <m:t>×</m:t>
                        </m:r>
                        <m:sSub>
                          <m:sSubPr>
                            <m:ctrlPr>
                              <a:rPr lang="en-US" i="1">
                                <a:latin typeface="Cambria Math" panose="02040503050406030204" pitchFamily="18" charset="0"/>
                              </a:rPr>
                            </m:ctrlPr>
                          </m:sSubPr>
                          <m:e>
                            <m:r>
                              <a:rPr lang="en-US" i="1">
                                <a:latin typeface="Cambria Math"/>
                              </a:rPr>
                              <m:t>𝐾</m:t>
                            </m:r>
                          </m:e>
                          <m:sub>
                            <m:r>
                              <a:rPr lang="en-US" i="1">
                                <a:latin typeface="Cambria Math"/>
                              </a:rPr>
                              <m:t>2</m:t>
                            </m:r>
                          </m:sub>
                        </m:sSub>
                      </m:sup>
                    </m:sSup>
                  </m:oMath>
                </a14:m>
                <a:endParaRPr lang="en-US"/>
              </a:p>
            </p:txBody>
          </p:sp>
        </mc:Choice>
        <mc:Fallback>
          <p:sp>
            <p:nvSpPr>
              <p:cNvPr id="12" name="Rectangle 11"/>
              <p:cNvSpPr>
                <a:spLocks noRot="1" noChangeAspect="1" noMove="1" noResize="1" noEditPoints="1" noAdjustHandles="1" noChangeArrowheads="1" noChangeShapeType="1" noTextEdit="1"/>
              </p:cNvSpPr>
              <p:nvPr/>
            </p:nvSpPr>
            <p:spPr>
              <a:xfrm>
                <a:off x="5693415" y="1454210"/>
                <a:ext cx="3374385" cy="374590"/>
              </a:xfrm>
              <a:prstGeom prst="rect">
                <a:avLst/>
              </a:prstGeom>
              <a:blipFill rotWithShape="0">
                <a:blip r:embed="rId12"/>
                <a:stretch>
                  <a:fillRect l="-1625" t="-8197" b="-26230"/>
                </a:stretch>
              </a:blipFill>
            </p:spPr>
            <p:txBody>
              <a:bodyPr/>
              <a:lstStyle/>
              <a:p>
                <a:r>
                  <a:rPr lang="en-US">
                    <a:noFill/>
                  </a:rPr>
                  <a:t> </a:t>
                </a:r>
              </a:p>
            </p:txBody>
          </p:sp>
        </mc:Fallback>
      </mc:AlternateContent>
      <p:sp>
        <p:nvSpPr>
          <p:cNvPr id="16" name="Footer Placeholder 15"/>
          <p:cNvSpPr>
            <a:spLocks noGrp="1"/>
          </p:cNvSpPr>
          <p:nvPr>
            <p:ph type="ftr" sz="quarter" idx="3"/>
          </p:nvPr>
        </p:nvSpPr>
        <p:spPr/>
        <p:txBody>
          <a:bodyPr/>
          <a:lstStyle/>
          <a:p>
            <a:r>
              <a:rPr lang="en-US" smtClean="0"/>
              <a:t>gmanish@microsoft.com, jing@buffalo.edu, charu@us.ibm.com, hanj@cs.uiuc.edu</a:t>
            </a:r>
            <a:endParaRPr lang="en-US" dirty="0"/>
          </a:p>
        </p:txBody>
      </p:sp>
    </p:spTree>
    <p:extLst>
      <p:ext uri="{BB962C8B-B14F-4D97-AF65-F5344CB8AC3E}">
        <p14:creationId xmlns:p14="http://schemas.microsoft.com/office/powerpoint/2010/main" val="1750240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5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1" presetClass="entr" presetSubtype="1" repeatCount="indefinite" fill="hold" grpId="0" nodeType="clickEffect">
                                  <p:stCondLst>
                                    <p:cond delay="0"/>
                                  </p:stCondLst>
                                  <p:endCondLst>
                                    <p:cond evt="onNext" delay="0">
                                      <p:tgtEl>
                                        <p:sldTgt/>
                                      </p:tgtEl>
                                    </p:cond>
                                  </p:endCondLst>
                                  <p:childTnLst>
                                    <p:set>
                                      <p:cBhvr>
                                        <p:cTn id="60" dur="1" fill="hold">
                                          <p:stCondLst>
                                            <p:cond delay="0"/>
                                          </p:stCondLst>
                                        </p:cTn>
                                        <p:tgtEl>
                                          <p:spTgt spid="20"/>
                                        </p:tgtEl>
                                        <p:attrNameLst>
                                          <p:attrName>style.visibility</p:attrName>
                                        </p:attrNameLst>
                                      </p:cBhvr>
                                      <p:to>
                                        <p:strVal val="visible"/>
                                      </p:to>
                                    </p:set>
                                    <p:animEffect transition="in" filter="wheel(1)">
                                      <p:cBhvr>
                                        <p:cTn id="61"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8" grpId="0" animBg="1"/>
      <p:bldP spid="53" grpId="0" animBg="1"/>
      <p:bldP spid="64" grpId="0"/>
      <p:bldP spid="20" grpId="0" animBg="1"/>
      <p:bldP spid="82" grpId="0"/>
      <p:bldP spid="12"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p:txBody>
              <a:bodyPr>
                <a:noAutofit/>
              </a:bodyPr>
              <a:lstStyle/>
              <a:p>
                <a:r>
                  <a:rPr lang="en-US" sz="4000" b="1" dirty="0" err="1" smtClean="0">
                    <a:solidFill>
                      <a:srgbClr val="FF0000"/>
                    </a:solidFill>
                  </a:rPr>
                  <a:t>OneStage</a:t>
                </a:r>
                <a14:m>
                  <m:oMath xmlns:m="http://schemas.openxmlformats.org/officeDocument/2006/math">
                    <m:r>
                      <a:rPr lang="en-US" sz="4000" b="1" i="1" smtClean="0">
                        <a:solidFill>
                          <a:srgbClr val="FF0000"/>
                        </a:solidFill>
                        <a:latin typeface="Cambria Math"/>
                      </a:rPr>
                      <m:t>𝝁</m:t>
                    </m:r>
                  </m:oMath>
                </a14:m>
                <a:r>
                  <a:rPr lang="en-US" sz="4000" b="1" dirty="0" smtClean="0"/>
                  <a:t> Evolutionary Outlier Detection Framework</a:t>
                </a:r>
                <a:endParaRPr lang="en-US" sz="4000" b="1" dirty="0"/>
              </a:p>
            </p:txBody>
          </p:sp>
        </mc:Choice>
        <mc:Fallback>
          <p:sp>
            <p:nvSpPr>
              <p:cNvPr id="2" name="Title 1"/>
              <p:cNvSpPr>
                <a:spLocks noGrp="1" noRot="1" noChangeAspect="1" noMove="1" noResize="1" noEditPoints="1" noAdjustHandles="1" noChangeArrowheads="1" noChangeShapeType="1" noTextEdit="1"/>
              </p:cNvSpPr>
              <p:nvPr>
                <p:ph type="title"/>
              </p:nvPr>
            </p:nvSpPr>
            <p:spPr>
              <a:blipFill rotWithShape="0">
                <a:blip r:embed="rId3"/>
                <a:stretch>
                  <a:fillRect l="-1933" t="-17112" r="-3333" b="-30481"/>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8D4A95AB-7B14-4CE2-8EF6-8DDF97F0F3DA}" type="slidenum">
              <a:rPr lang="en-US" smtClean="0"/>
              <a:pPr/>
              <a:t>94</a:t>
            </a:fld>
            <a:endParaRPr lang="en-US"/>
          </a:p>
        </p:txBody>
      </p:sp>
      <p:sp>
        <p:nvSpPr>
          <p:cNvPr id="4" name="Rectangle 3"/>
          <p:cNvSpPr/>
          <p:nvPr/>
        </p:nvSpPr>
        <p:spPr>
          <a:xfrm>
            <a:off x="3886200" y="1984372"/>
            <a:ext cx="1568796" cy="600017"/>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347927" y="1984372"/>
            <a:ext cx="1250037" cy="600017"/>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2147980" y="1984372"/>
            <a:ext cx="1250037" cy="600017"/>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TextBox 8"/>
          <p:cNvSpPr txBox="1"/>
          <p:nvPr/>
        </p:nvSpPr>
        <p:spPr>
          <a:xfrm flipH="1">
            <a:off x="427929" y="2039100"/>
            <a:ext cx="1170035" cy="553998"/>
          </a:xfrm>
          <a:prstGeom prst="rect">
            <a:avLst/>
          </a:prstGeom>
          <a:noFill/>
        </p:spPr>
        <p:txBody>
          <a:bodyPr wrap="square" rtlCol="0">
            <a:spAutoFit/>
          </a:bodyPr>
          <a:lstStyle/>
          <a:p>
            <a:pPr algn="ctr"/>
            <a:r>
              <a:rPr lang="en-US" sz="1500" b="1" smtClean="0"/>
              <a:t>Community</a:t>
            </a:r>
          </a:p>
          <a:p>
            <a:pPr algn="ctr"/>
            <a:r>
              <a:rPr lang="en-US" sz="1500" b="1" smtClean="0"/>
              <a:t>Detection</a:t>
            </a:r>
            <a:endParaRPr lang="en-US" sz="1500" b="1"/>
          </a:p>
        </p:txBody>
      </p:sp>
      <p:sp>
        <p:nvSpPr>
          <p:cNvPr id="10" name="TextBox 9"/>
          <p:cNvSpPr txBox="1"/>
          <p:nvPr/>
        </p:nvSpPr>
        <p:spPr>
          <a:xfrm flipH="1">
            <a:off x="2197981" y="2039100"/>
            <a:ext cx="1131011" cy="553998"/>
          </a:xfrm>
          <a:prstGeom prst="rect">
            <a:avLst/>
          </a:prstGeom>
          <a:noFill/>
        </p:spPr>
        <p:txBody>
          <a:bodyPr wrap="square" rtlCol="0">
            <a:spAutoFit/>
          </a:bodyPr>
          <a:lstStyle/>
          <a:p>
            <a:pPr algn="ctr"/>
            <a:r>
              <a:rPr lang="en-US" sz="1500" b="1" smtClean="0"/>
              <a:t>Community Matching</a:t>
            </a:r>
            <a:endParaRPr lang="en-US" sz="1500" b="1"/>
          </a:p>
        </p:txBody>
      </p:sp>
      <p:sp>
        <p:nvSpPr>
          <p:cNvPr id="11" name="TextBox 10"/>
          <p:cNvSpPr txBox="1"/>
          <p:nvPr/>
        </p:nvSpPr>
        <p:spPr>
          <a:xfrm flipH="1">
            <a:off x="3936202" y="2039100"/>
            <a:ext cx="1518793" cy="584775"/>
          </a:xfrm>
          <a:prstGeom prst="rect">
            <a:avLst/>
          </a:prstGeom>
          <a:noFill/>
        </p:spPr>
        <p:txBody>
          <a:bodyPr wrap="square" rtlCol="0">
            <a:spAutoFit/>
          </a:bodyPr>
          <a:lstStyle/>
          <a:p>
            <a:pPr algn="ctr"/>
            <a:r>
              <a:rPr lang="en-US" sz="1600" b="1"/>
              <a:t>Outlier Detection</a:t>
            </a:r>
          </a:p>
        </p:txBody>
      </p:sp>
      <p:cxnSp>
        <p:nvCxnSpPr>
          <p:cNvPr id="13" name="Straight Arrow Connector 12"/>
          <p:cNvCxnSpPr>
            <a:endCxn id="6" idx="1"/>
          </p:cNvCxnSpPr>
          <p:nvPr/>
        </p:nvCxnSpPr>
        <p:spPr>
          <a:xfrm>
            <a:off x="1597963" y="2282915"/>
            <a:ext cx="550016" cy="1465"/>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398016" y="2384384"/>
            <a:ext cx="488184" cy="12982"/>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3398016" y="2139103"/>
            <a:ext cx="488184"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778617" y="3062171"/>
            <a:ext cx="450013"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778617" y="4284439"/>
            <a:ext cx="450013"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815570" y="3590311"/>
            <a:ext cx="356260"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24" name="TextBox 1023"/>
          <p:cNvSpPr txBox="1"/>
          <p:nvPr/>
        </p:nvSpPr>
        <p:spPr>
          <a:xfrm>
            <a:off x="566474" y="3352800"/>
            <a:ext cx="255815" cy="242351"/>
          </a:xfrm>
          <a:prstGeom prst="rect">
            <a:avLst/>
          </a:prstGeom>
          <a:noFill/>
        </p:spPr>
        <p:txBody>
          <a:bodyPr wrap="none" rtlCol="0">
            <a:spAutoFit/>
          </a:bodyPr>
          <a:lstStyle/>
          <a:p>
            <a:r>
              <a:rPr lang="en-US" b="1"/>
              <a:t>X</a:t>
            </a:r>
            <a:r>
              <a:rPr lang="en-US" b="1" baseline="-25000" smtClean="0"/>
              <a:t>1</a:t>
            </a:r>
            <a:endParaRPr lang="en-US" b="1" baseline="-25000"/>
          </a:p>
        </p:txBody>
      </p:sp>
      <p:sp>
        <p:nvSpPr>
          <p:cNvPr id="37" name="TextBox 36"/>
          <p:cNvSpPr txBox="1"/>
          <p:nvPr/>
        </p:nvSpPr>
        <p:spPr>
          <a:xfrm>
            <a:off x="628613" y="4492101"/>
            <a:ext cx="255815" cy="242351"/>
          </a:xfrm>
          <a:prstGeom prst="rect">
            <a:avLst/>
          </a:prstGeom>
          <a:noFill/>
        </p:spPr>
        <p:txBody>
          <a:bodyPr wrap="none" rtlCol="0">
            <a:spAutoFit/>
          </a:bodyPr>
          <a:lstStyle/>
          <a:p>
            <a:r>
              <a:rPr lang="en-US" b="1"/>
              <a:t>X</a:t>
            </a:r>
            <a:r>
              <a:rPr lang="en-US" b="1" baseline="-25000" smtClean="0"/>
              <a:t>2</a:t>
            </a:r>
            <a:endParaRPr lang="en-US" b="1" baseline="-25000"/>
          </a:p>
        </p:txBody>
      </p:sp>
      <p:sp>
        <p:nvSpPr>
          <p:cNvPr id="38" name="TextBox 37"/>
          <p:cNvSpPr txBox="1"/>
          <p:nvPr/>
        </p:nvSpPr>
        <p:spPr>
          <a:xfrm>
            <a:off x="1861874" y="3484416"/>
            <a:ext cx="202170" cy="242351"/>
          </a:xfrm>
          <a:prstGeom prst="rect">
            <a:avLst/>
          </a:prstGeom>
          <a:noFill/>
        </p:spPr>
        <p:txBody>
          <a:bodyPr wrap="none" rtlCol="0">
            <a:spAutoFit/>
          </a:bodyPr>
          <a:lstStyle/>
          <a:p>
            <a:r>
              <a:rPr lang="en-US" b="1" smtClean="0"/>
              <a:t>P</a:t>
            </a:r>
            <a:endParaRPr lang="en-US" b="1" baseline="-25000"/>
          </a:p>
        </p:txBody>
      </p:sp>
      <p:sp>
        <p:nvSpPr>
          <p:cNvPr id="39" name="TextBox 38"/>
          <p:cNvSpPr txBox="1"/>
          <p:nvPr/>
        </p:nvSpPr>
        <p:spPr>
          <a:xfrm>
            <a:off x="1861874" y="4634449"/>
            <a:ext cx="225311" cy="242351"/>
          </a:xfrm>
          <a:prstGeom prst="rect">
            <a:avLst/>
          </a:prstGeom>
          <a:noFill/>
        </p:spPr>
        <p:txBody>
          <a:bodyPr wrap="none" rtlCol="0">
            <a:spAutoFit/>
          </a:bodyPr>
          <a:lstStyle/>
          <a:p>
            <a:r>
              <a:rPr lang="en-US" b="1" smtClean="0"/>
              <a:t>Q</a:t>
            </a:r>
            <a:endParaRPr lang="en-US" b="1" baseline="-25000"/>
          </a:p>
        </p:txBody>
      </p:sp>
      <p:sp>
        <p:nvSpPr>
          <p:cNvPr id="36" name="Cloud 35"/>
          <p:cNvSpPr/>
          <p:nvPr/>
        </p:nvSpPr>
        <p:spPr>
          <a:xfrm>
            <a:off x="228601" y="2668409"/>
            <a:ext cx="609392" cy="82154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loud 39"/>
          <p:cNvSpPr/>
          <p:nvPr/>
        </p:nvSpPr>
        <p:spPr>
          <a:xfrm>
            <a:off x="228600" y="3823666"/>
            <a:ext cx="600017" cy="82154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1" name="Object 40"/>
          <p:cNvGraphicFramePr>
            <a:graphicFrameLocks noChangeAspect="1"/>
          </p:cNvGraphicFramePr>
          <p:nvPr>
            <p:extLst/>
          </p:nvPr>
        </p:nvGraphicFramePr>
        <p:xfrm>
          <a:off x="1328633" y="2734394"/>
          <a:ext cx="595052" cy="933536"/>
        </p:xfrm>
        <a:graphic>
          <a:graphicData uri="http://schemas.openxmlformats.org/presentationml/2006/ole">
            <mc:AlternateContent xmlns:mc="http://schemas.openxmlformats.org/markup-compatibility/2006">
              <mc:Choice xmlns:v="urn:schemas-microsoft-com:vml" Requires="v">
                <p:oleObj spid="_x0000_s34856" name="Equation" r:id="rId4" imgW="1358640" imgH="1600200" progId="Equation.3">
                  <p:embed/>
                </p:oleObj>
              </mc:Choice>
              <mc:Fallback>
                <p:oleObj name="Equation" r:id="rId4" imgW="1358640" imgH="1600200" progId="Equation.3">
                  <p:embed/>
                  <p:pic>
                    <p:nvPicPr>
                      <p:cNvPr id="0" name=""/>
                      <p:cNvPicPr/>
                      <p:nvPr/>
                    </p:nvPicPr>
                    <p:blipFill>
                      <a:blip r:embed="rId5"/>
                      <a:stretch>
                        <a:fillRect/>
                      </a:stretch>
                    </p:blipFill>
                    <p:spPr>
                      <a:xfrm>
                        <a:off x="1328633" y="2734394"/>
                        <a:ext cx="595052" cy="933536"/>
                      </a:xfrm>
                      <a:prstGeom prst="rect">
                        <a:avLst/>
                      </a:prstGeom>
                    </p:spPr>
                  </p:pic>
                </p:oleObj>
              </mc:Fallback>
            </mc:AlternateContent>
          </a:graphicData>
        </a:graphic>
      </p:graphicFrame>
      <p:graphicFrame>
        <p:nvGraphicFramePr>
          <p:cNvPr id="42" name="Object 41"/>
          <p:cNvGraphicFramePr>
            <a:graphicFrameLocks noChangeAspect="1"/>
          </p:cNvGraphicFramePr>
          <p:nvPr>
            <p:extLst/>
          </p:nvPr>
        </p:nvGraphicFramePr>
        <p:xfrm>
          <a:off x="1333696" y="3991298"/>
          <a:ext cx="635525" cy="801031"/>
        </p:xfrm>
        <a:graphic>
          <a:graphicData uri="http://schemas.openxmlformats.org/presentationml/2006/ole">
            <mc:AlternateContent xmlns:mc="http://schemas.openxmlformats.org/markup-compatibility/2006">
              <mc:Choice xmlns:v="urn:schemas-microsoft-com:vml" Requires="v">
                <p:oleObj spid="_x0000_s34857" name="Equation" r:id="rId6" imgW="1688760" imgH="1600200" progId="Equation.3">
                  <p:embed/>
                </p:oleObj>
              </mc:Choice>
              <mc:Fallback>
                <p:oleObj name="Equation" r:id="rId6" imgW="1688760" imgH="1600200" progId="Equation.3">
                  <p:embed/>
                  <p:pic>
                    <p:nvPicPr>
                      <p:cNvPr id="0" name=""/>
                      <p:cNvPicPr>
                        <a:picLocks noChangeAspect="1" noChangeArrowheads="1"/>
                      </p:cNvPicPr>
                      <p:nvPr/>
                    </p:nvPicPr>
                    <p:blipFill>
                      <a:blip r:embed="rId7"/>
                      <a:srcRect/>
                      <a:stretch>
                        <a:fillRect/>
                      </a:stretch>
                    </p:blipFill>
                    <p:spPr bwMode="auto">
                      <a:xfrm>
                        <a:off x="1333696" y="3991298"/>
                        <a:ext cx="635525" cy="801031"/>
                      </a:xfrm>
                      <a:prstGeom prst="rect">
                        <a:avLst/>
                      </a:prstGeom>
                      <a:noFill/>
                      <a:ln>
                        <a:noFill/>
                      </a:ln>
                    </p:spPr>
                  </p:pic>
                </p:oleObj>
              </mc:Fallback>
            </mc:AlternateContent>
          </a:graphicData>
        </a:graphic>
      </p:graphicFrame>
      <p:pic>
        <p:nvPicPr>
          <p:cNvPr id="44" name="Picture 13" descr="C:\Users\manish\AppData\Local\Microsoft\Windows\Temporary Internet Files\Content.IE5\WIO8J795\MC900431538[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71824" y="2984878"/>
            <a:ext cx="1271037" cy="1177682"/>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54" name="Group 53"/>
          <p:cNvGrpSpPr/>
          <p:nvPr/>
        </p:nvGrpSpPr>
        <p:grpSpPr>
          <a:xfrm>
            <a:off x="2153348" y="2714393"/>
            <a:ext cx="1554055" cy="2070060"/>
            <a:chOff x="1143000" y="2179320"/>
            <a:chExt cx="2368311" cy="3154680"/>
          </a:xfrm>
        </p:grpSpPr>
        <p:sp>
          <p:nvSpPr>
            <p:cNvPr id="55" name="Rectangle 54"/>
            <p:cNvSpPr/>
            <p:nvPr/>
          </p:nvSpPr>
          <p:spPr>
            <a:xfrm>
              <a:off x="1676400" y="3149864"/>
              <a:ext cx="220488" cy="1117336"/>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56" name="Rectangle 55"/>
            <p:cNvSpPr/>
            <p:nvPr/>
          </p:nvSpPr>
          <p:spPr>
            <a:xfrm>
              <a:off x="2362200" y="3631061"/>
              <a:ext cx="380087" cy="251198"/>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57" name="TextBox 56"/>
                <p:cNvSpPr txBox="1"/>
                <p:nvPr/>
              </p:nvSpPr>
              <p:spPr>
                <a:xfrm>
                  <a:off x="1860061" y="3500600"/>
                  <a:ext cx="425117"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m:t>
                        </m:r>
                      </m:oMath>
                    </m:oMathPara>
                  </a14:m>
                  <a:endParaRPr lang="en-US" sz="2000"/>
                </a:p>
              </p:txBody>
            </p:sp>
          </mc:Choice>
          <mc:Fallback>
            <p:sp>
              <p:nvSpPr>
                <p:cNvPr id="57" name="TextBox 56"/>
                <p:cNvSpPr txBox="1">
                  <a:spLocks noRot="1" noChangeAspect="1" noMove="1" noResize="1" noEditPoints="1" noAdjustHandles="1" noChangeArrowheads="1" noChangeShapeType="1" noTextEdit="1"/>
                </p:cNvSpPr>
                <p:nvPr/>
              </p:nvSpPr>
              <p:spPr>
                <a:xfrm>
                  <a:off x="1860061" y="3500600"/>
                  <a:ext cx="425117" cy="400110"/>
                </a:xfrm>
                <a:prstGeom prst="rect">
                  <a:avLst/>
                </a:prstGeom>
                <a:blipFill rotWithShape="0">
                  <a:blip r:embed="rId9"/>
                  <a:stretch>
                    <a:fillRect r="-23913" b="-34884"/>
                  </a:stretch>
                </a:blipFill>
              </p:spPr>
              <p:txBody>
                <a:bodyPr/>
                <a:lstStyle/>
                <a:p>
                  <a:r>
                    <a:rPr lang="en-US">
                      <a:noFill/>
                    </a:rPr>
                    <a:t> </a:t>
                  </a:r>
                </a:p>
              </p:txBody>
            </p:sp>
          </mc:Fallback>
        </mc:AlternateContent>
        <p:sp>
          <p:nvSpPr>
            <p:cNvPr id="58" name="TextBox 57"/>
            <p:cNvSpPr txBox="1"/>
            <p:nvPr/>
          </p:nvSpPr>
          <p:spPr>
            <a:xfrm>
              <a:off x="1600200" y="4267200"/>
              <a:ext cx="320922" cy="400110"/>
            </a:xfrm>
            <a:prstGeom prst="rect">
              <a:avLst/>
            </a:prstGeom>
            <a:noFill/>
          </p:spPr>
          <p:txBody>
            <a:bodyPr wrap="none" rtlCol="0">
              <a:spAutoFit/>
            </a:bodyPr>
            <a:lstStyle/>
            <a:p>
              <a:r>
                <a:rPr lang="en-US" sz="2000" b="1" smtClean="0"/>
                <a:t>P</a:t>
              </a:r>
              <a:endParaRPr lang="en-US" sz="2000" b="1" baseline="-25000"/>
            </a:p>
          </p:txBody>
        </p:sp>
        <p:sp>
          <p:nvSpPr>
            <p:cNvPr id="59" name="TextBox 58"/>
            <p:cNvSpPr txBox="1"/>
            <p:nvPr/>
          </p:nvSpPr>
          <p:spPr>
            <a:xfrm>
              <a:off x="2353993" y="4197353"/>
              <a:ext cx="306493" cy="400110"/>
            </a:xfrm>
            <a:prstGeom prst="rect">
              <a:avLst/>
            </a:prstGeom>
            <a:noFill/>
          </p:spPr>
          <p:txBody>
            <a:bodyPr wrap="none" rtlCol="0">
              <a:spAutoFit/>
            </a:bodyPr>
            <a:lstStyle/>
            <a:p>
              <a:r>
                <a:rPr lang="en-US" sz="2000" b="1"/>
                <a:t>S</a:t>
              </a:r>
              <a:endParaRPr lang="en-US" sz="2000" b="1" baseline="-25000"/>
            </a:p>
          </p:txBody>
        </p:sp>
        <p:sp>
          <p:nvSpPr>
            <p:cNvPr id="60" name="TextBox 59"/>
            <p:cNvSpPr txBox="1"/>
            <p:nvPr/>
          </p:nvSpPr>
          <p:spPr>
            <a:xfrm>
              <a:off x="3124200" y="4267200"/>
              <a:ext cx="360996" cy="400110"/>
            </a:xfrm>
            <a:prstGeom prst="rect">
              <a:avLst/>
            </a:prstGeom>
            <a:noFill/>
          </p:spPr>
          <p:txBody>
            <a:bodyPr wrap="none" rtlCol="0">
              <a:spAutoFit/>
            </a:bodyPr>
            <a:lstStyle/>
            <a:p>
              <a:r>
                <a:rPr lang="en-US" sz="2000" b="1" smtClean="0"/>
                <a:t>Q</a:t>
              </a:r>
              <a:endParaRPr lang="en-US" sz="2000" b="1" baseline="-25000"/>
            </a:p>
          </p:txBody>
        </p:sp>
        <p:sp>
          <p:nvSpPr>
            <p:cNvPr id="61" name="Right Arrow Callout 60"/>
            <p:cNvSpPr/>
            <p:nvPr/>
          </p:nvSpPr>
          <p:spPr>
            <a:xfrm>
              <a:off x="1143000" y="2179320"/>
              <a:ext cx="348556" cy="3154680"/>
            </a:xfrm>
            <a:prstGeom prst="rightArrowCallout">
              <a:avLst>
                <a:gd name="adj1" fmla="val 8694"/>
                <a:gd name="adj2" fmla="val 24999"/>
                <a:gd name="adj3" fmla="val 54832"/>
                <a:gd name="adj4" fmla="val 2910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Rectangle 61"/>
            <p:cNvSpPr/>
            <p:nvPr/>
          </p:nvSpPr>
          <p:spPr>
            <a:xfrm>
              <a:off x="3124200" y="3149864"/>
              <a:ext cx="387111" cy="1117336"/>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mc:AlternateContent xmlns:mc="http://schemas.openxmlformats.org/markup-compatibility/2006">
          <mc:Choice xmlns:a14="http://schemas.microsoft.com/office/drawing/2010/main" Requires="a14">
            <p:sp>
              <p:nvSpPr>
                <p:cNvPr id="63" name="TextBox 62"/>
                <p:cNvSpPr txBox="1"/>
                <p:nvPr/>
              </p:nvSpPr>
              <p:spPr>
                <a:xfrm>
                  <a:off x="2672939" y="3448867"/>
                  <a:ext cx="431528"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a:rPr>
                          <m:t>≈</m:t>
                        </m:r>
                      </m:oMath>
                    </m:oMathPara>
                  </a14:m>
                  <a:endParaRPr lang="en-US" sz="2000" b="1"/>
                </a:p>
              </p:txBody>
            </p:sp>
          </mc:Choice>
          <mc:Fallback>
            <p:sp>
              <p:nvSpPr>
                <p:cNvPr id="63" name="TextBox 62"/>
                <p:cNvSpPr txBox="1">
                  <a:spLocks noRot="1" noChangeAspect="1" noMove="1" noResize="1" noEditPoints="1" noAdjustHandles="1" noChangeArrowheads="1" noChangeShapeType="1" noTextEdit="1"/>
                </p:cNvSpPr>
                <p:nvPr/>
              </p:nvSpPr>
              <p:spPr>
                <a:xfrm>
                  <a:off x="2672939" y="3448867"/>
                  <a:ext cx="431528" cy="400110"/>
                </a:xfrm>
                <a:prstGeom prst="rect">
                  <a:avLst/>
                </a:prstGeom>
                <a:blipFill rotWithShape="0">
                  <a:blip r:embed="rId10"/>
                  <a:stretch>
                    <a:fillRect r="-21739" b="-30233"/>
                  </a:stretch>
                </a:blipFill>
              </p:spPr>
              <p:txBody>
                <a:bodyPr/>
                <a:lstStyle/>
                <a:p>
                  <a:r>
                    <a:rPr lang="en-US">
                      <a:noFill/>
                    </a:rPr>
                    <a:t> </a:t>
                  </a:r>
                </a:p>
              </p:txBody>
            </p:sp>
          </mc:Fallback>
        </mc:AlternateContent>
      </p:grpSp>
      <p:sp>
        <p:nvSpPr>
          <p:cNvPr id="8" name="Curved Up Arrow 7"/>
          <p:cNvSpPr/>
          <p:nvPr/>
        </p:nvSpPr>
        <p:spPr>
          <a:xfrm flipH="1">
            <a:off x="3021796" y="4346980"/>
            <a:ext cx="1800053" cy="408644"/>
          </a:xfrm>
          <a:prstGeom prst="curvedUpArrow">
            <a:avLst>
              <a:gd name="adj1" fmla="val 25000"/>
              <a:gd name="adj2" fmla="val 50000"/>
              <a:gd name="adj3" fmla="val 4047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2" name="Picture 183" descr="https://encrypted-tbn2.gstatic.com/images?q=tbn:ANd9GcTczez80Up2TT1C6JcvinY8SuOl9YJWTx_FchbT-CkYoiBQuwEE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853677" y="3310362"/>
            <a:ext cx="468128" cy="311518"/>
          </a:xfrm>
          <a:prstGeom prst="rect">
            <a:avLst/>
          </a:prstGeom>
          <a:noFill/>
          <a:extLst>
            <a:ext uri="{909E8E84-426E-40DD-AFC4-6F175D3DCCD1}">
              <a14:hiddenFill xmlns:a14="http://schemas.microsoft.com/office/drawing/2010/main">
                <a:solidFill>
                  <a:srgbClr val="FFFFFF"/>
                </a:solidFill>
              </a14:hiddenFill>
            </a:ext>
          </a:extLst>
        </p:spPr>
      </p:pic>
      <p:sp>
        <p:nvSpPr>
          <p:cNvPr id="53" name="Rectangle 52"/>
          <p:cNvSpPr/>
          <p:nvPr/>
        </p:nvSpPr>
        <p:spPr>
          <a:xfrm>
            <a:off x="4875683" y="3795969"/>
            <a:ext cx="254017" cy="73318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64" name="TextBox 63"/>
          <p:cNvSpPr txBox="1"/>
          <p:nvPr/>
        </p:nvSpPr>
        <p:spPr>
          <a:xfrm>
            <a:off x="4871851" y="4495800"/>
            <a:ext cx="223207" cy="262547"/>
          </a:xfrm>
          <a:prstGeom prst="rect">
            <a:avLst/>
          </a:prstGeom>
          <a:noFill/>
        </p:spPr>
        <p:txBody>
          <a:bodyPr wrap="none" rtlCol="0">
            <a:spAutoFit/>
          </a:bodyPr>
          <a:lstStyle/>
          <a:p>
            <a:r>
              <a:rPr lang="en-US" sz="2000" b="1"/>
              <a:t>A</a:t>
            </a:r>
            <a:endParaRPr lang="en-US" sz="2000" b="1" baseline="-25000"/>
          </a:p>
        </p:txBody>
      </p:sp>
      <p:sp>
        <p:nvSpPr>
          <p:cNvPr id="20" name="Oval 19"/>
          <p:cNvSpPr/>
          <p:nvPr/>
        </p:nvSpPr>
        <p:spPr>
          <a:xfrm>
            <a:off x="3771818" y="4234437"/>
            <a:ext cx="456263" cy="431282"/>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p:cNvGrpSpPr/>
          <p:nvPr/>
        </p:nvGrpSpPr>
        <p:grpSpPr>
          <a:xfrm>
            <a:off x="3471810" y="3384413"/>
            <a:ext cx="180005" cy="680019"/>
            <a:chOff x="5791200" y="4038600"/>
            <a:chExt cx="274319" cy="1036319"/>
          </a:xfrm>
        </p:grpSpPr>
        <p:sp>
          <p:nvSpPr>
            <p:cNvPr id="69" name="Rectangle 68"/>
            <p:cNvSpPr/>
            <p:nvPr/>
          </p:nvSpPr>
          <p:spPr>
            <a:xfrm>
              <a:off x="5867400" y="4114800"/>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019800" y="4267200"/>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5943600" y="4419600"/>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5867400" y="4343400"/>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6019800" y="4526281"/>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5867400" y="4678681"/>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019800" y="4800600"/>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5791200" y="4953000"/>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5943600" y="5029200"/>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6019800" y="4953000"/>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5791200" y="4831081"/>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6019800" y="4038600"/>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1" name="Straight Arrow Connector 80"/>
          <p:cNvCxnSpPr/>
          <p:nvPr/>
        </p:nvCxnSpPr>
        <p:spPr>
          <a:xfrm flipH="1" flipV="1">
            <a:off x="5145059" y="3984431"/>
            <a:ext cx="326809" cy="75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82" name="TextBox 81"/>
              <p:cNvSpPr txBox="1"/>
              <p:nvPr/>
            </p:nvSpPr>
            <p:spPr>
              <a:xfrm>
                <a:off x="5029200" y="4419600"/>
                <a:ext cx="707117" cy="74603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1200" i="1" smtClean="0">
                              <a:latin typeface="Cambria Math" panose="02040503050406030204" pitchFamily="18" charset="0"/>
                            </a:rPr>
                          </m:ctrlPr>
                        </m:naryPr>
                        <m:sub>
                          <m:r>
                            <m:rPr>
                              <m:brk m:alnAt="7"/>
                            </m:rPr>
                            <a:rPr lang="en-US" sz="1200" b="0" i="1" smtClean="0">
                              <a:latin typeface="Cambria Math"/>
                            </a:rPr>
                            <m:t>𝑜</m:t>
                          </m:r>
                          <m:r>
                            <a:rPr lang="en-US" sz="1200" b="0" i="1" smtClean="0">
                              <a:latin typeface="Cambria Math"/>
                            </a:rPr>
                            <m:t>,</m:t>
                          </m:r>
                          <m:r>
                            <a:rPr lang="en-US" sz="1200" b="0" i="1" smtClean="0">
                              <a:latin typeface="Cambria Math"/>
                            </a:rPr>
                            <m:t>𝑗</m:t>
                          </m:r>
                        </m:sub>
                        <m:sup/>
                        <m:e>
                          <m:sSub>
                            <m:sSubPr>
                              <m:ctrlPr>
                                <a:rPr lang="en-US" sz="1200" b="0" i="1" smtClean="0">
                                  <a:latin typeface="Cambria Math" panose="02040503050406030204" pitchFamily="18" charset="0"/>
                                </a:rPr>
                              </m:ctrlPr>
                            </m:sSubPr>
                            <m:e>
                              <m:r>
                                <a:rPr lang="en-US" sz="1200" b="0" i="1" smtClean="0">
                                  <a:latin typeface="Cambria Math"/>
                                </a:rPr>
                                <m:t>𝑎</m:t>
                              </m:r>
                            </m:e>
                            <m:sub>
                              <m:r>
                                <a:rPr lang="en-US" sz="1200" b="0" i="1" smtClean="0">
                                  <a:latin typeface="Cambria Math"/>
                                </a:rPr>
                                <m:t>𝑜𝑗</m:t>
                              </m:r>
                            </m:sub>
                          </m:sSub>
                        </m:e>
                      </m:nary>
                    </m:oMath>
                  </m:oMathPara>
                </a14:m>
                <a:endParaRPr lang="en-US" sz="1200" i="1" smtClean="0">
                  <a:latin typeface="Cambria Math"/>
                </a:endParaRPr>
              </a:p>
              <a:p>
                <a:r>
                  <a:rPr lang="en-US" sz="1200" b="0" smtClean="0"/>
                  <a:t> = </a:t>
                </a:r>
                <a14:m>
                  <m:oMath xmlns:m="http://schemas.openxmlformats.org/officeDocument/2006/math">
                    <m:r>
                      <a:rPr lang="en-US" sz="1200" b="0" i="1" smtClean="0">
                        <a:latin typeface="Cambria Math"/>
                      </a:rPr>
                      <m:t>𝜇</m:t>
                    </m:r>
                    <m:r>
                      <a:rPr lang="en-US" sz="1200" b="0" i="1" smtClean="0">
                        <a:latin typeface="Cambria Math"/>
                      </a:rPr>
                      <m:t>=1</m:t>
                    </m:r>
                  </m:oMath>
                </a14:m>
                <a:endParaRPr lang="en-US" sz="1200"/>
              </a:p>
            </p:txBody>
          </p:sp>
        </mc:Choice>
        <mc:Fallback>
          <p:sp>
            <p:nvSpPr>
              <p:cNvPr id="82" name="TextBox 81"/>
              <p:cNvSpPr txBox="1">
                <a:spLocks noRot="1" noChangeAspect="1" noMove="1" noResize="1" noEditPoints="1" noAdjustHandles="1" noChangeArrowheads="1" noChangeShapeType="1" noTextEdit="1"/>
              </p:cNvSpPr>
              <p:nvPr/>
            </p:nvSpPr>
            <p:spPr>
              <a:xfrm>
                <a:off x="5029200" y="4419600"/>
                <a:ext cx="707117" cy="746038"/>
              </a:xfrm>
              <a:prstGeom prst="rect">
                <a:avLst/>
              </a:prstGeom>
              <a:blipFill rotWithShape="0">
                <a:blip r:embed="rId12"/>
                <a:stretch>
                  <a:fillRect l="-63793" t="-84426" r="-75862" b="-91803"/>
                </a:stretch>
              </a:blipFill>
            </p:spPr>
            <p:txBody>
              <a:bodyPr/>
              <a:lstStyle/>
              <a:p>
                <a:r>
                  <a:rPr lang="en-US">
                    <a:noFill/>
                  </a:rPr>
                  <a:t> </a:t>
                </a:r>
              </a:p>
            </p:txBody>
          </p:sp>
        </mc:Fallback>
      </mc:AlternateContent>
      <p:cxnSp>
        <p:nvCxnSpPr>
          <p:cNvPr id="84" name="Straight Connector 83"/>
          <p:cNvCxnSpPr/>
          <p:nvPr/>
        </p:nvCxnSpPr>
        <p:spPr>
          <a:xfrm>
            <a:off x="5469506" y="3967043"/>
            <a:ext cx="2362" cy="52505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Oval 102"/>
          <p:cNvSpPr/>
          <p:nvPr/>
        </p:nvSpPr>
        <p:spPr>
          <a:xfrm>
            <a:off x="7167744" y="4267200"/>
            <a:ext cx="456263" cy="431282"/>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5849282" y="2997860"/>
            <a:ext cx="3340808" cy="2183740"/>
            <a:chOff x="5849282" y="2997860"/>
            <a:chExt cx="3340808" cy="2183740"/>
          </a:xfrm>
        </p:grpSpPr>
        <p:cxnSp>
          <p:nvCxnSpPr>
            <p:cNvPr id="87" name="Straight Arrow Connector 86"/>
            <p:cNvCxnSpPr/>
            <p:nvPr/>
          </p:nvCxnSpPr>
          <p:spPr>
            <a:xfrm>
              <a:off x="7211496" y="3603293"/>
              <a:ext cx="356260"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88" name="Picture 13" descr="C:\Users\manish\AppData\Local\Microsoft\Windows\Temporary Internet Files\Content.IE5\WIO8J795\MC900431538[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67750" y="2997860"/>
              <a:ext cx="1271037" cy="1177682"/>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89" name="Group 88"/>
            <p:cNvGrpSpPr/>
            <p:nvPr/>
          </p:nvGrpSpPr>
          <p:grpSpPr>
            <a:xfrm>
              <a:off x="5849282" y="3364233"/>
              <a:ext cx="1254046" cy="995728"/>
              <a:chOff x="1600200" y="3149864"/>
              <a:chExt cx="1911111" cy="1517446"/>
            </a:xfrm>
          </p:grpSpPr>
          <p:sp>
            <p:nvSpPr>
              <p:cNvPr id="90" name="Rectangle 89"/>
              <p:cNvSpPr/>
              <p:nvPr/>
            </p:nvSpPr>
            <p:spPr>
              <a:xfrm>
                <a:off x="1676400" y="3149864"/>
                <a:ext cx="220488" cy="1117336"/>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91" name="Rectangle 90"/>
              <p:cNvSpPr/>
              <p:nvPr/>
            </p:nvSpPr>
            <p:spPr>
              <a:xfrm>
                <a:off x="2362200" y="3631061"/>
                <a:ext cx="380087" cy="251198"/>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92" name="TextBox 91"/>
                  <p:cNvSpPr txBox="1"/>
                  <p:nvPr/>
                </p:nvSpPr>
                <p:spPr>
                  <a:xfrm>
                    <a:off x="1860061" y="3500600"/>
                    <a:ext cx="425117"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a:rPr>
                            <m:t>×</m:t>
                          </m:r>
                        </m:oMath>
                      </m:oMathPara>
                    </a14:m>
                    <a:endParaRPr lang="en-US" sz="2000"/>
                  </a:p>
                </p:txBody>
              </p:sp>
            </mc:Choice>
            <mc:Fallback>
              <p:sp>
                <p:nvSpPr>
                  <p:cNvPr id="92" name="TextBox 91"/>
                  <p:cNvSpPr txBox="1">
                    <a:spLocks noRot="1" noChangeAspect="1" noMove="1" noResize="1" noEditPoints="1" noAdjustHandles="1" noChangeArrowheads="1" noChangeShapeType="1" noTextEdit="1"/>
                  </p:cNvSpPr>
                  <p:nvPr/>
                </p:nvSpPr>
                <p:spPr>
                  <a:xfrm>
                    <a:off x="1860061" y="3500600"/>
                    <a:ext cx="425117" cy="400110"/>
                  </a:xfrm>
                  <a:prstGeom prst="rect">
                    <a:avLst/>
                  </a:prstGeom>
                  <a:blipFill rotWithShape="0">
                    <a:blip r:embed="rId13"/>
                    <a:stretch>
                      <a:fillRect r="-23913" b="-34884"/>
                    </a:stretch>
                  </a:blipFill>
                </p:spPr>
                <p:txBody>
                  <a:bodyPr/>
                  <a:lstStyle/>
                  <a:p>
                    <a:r>
                      <a:rPr lang="en-US">
                        <a:noFill/>
                      </a:rPr>
                      <a:t> </a:t>
                    </a:r>
                  </a:p>
                </p:txBody>
              </p:sp>
            </mc:Fallback>
          </mc:AlternateContent>
          <p:sp>
            <p:nvSpPr>
              <p:cNvPr id="93" name="TextBox 92"/>
              <p:cNvSpPr txBox="1"/>
              <p:nvPr/>
            </p:nvSpPr>
            <p:spPr>
              <a:xfrm>
                <a:off x="1600200" y="4267200"/>
                <a:ext cx="320922" cy="400110"/>
              </a:xfrm>
              <a:prstGeom prst="rect">
                <a:avLst/>
              </a:prstGeom>
              <a:noFill/>
            </p:spPr>
            <p:txBody>
              <a:bodyPr wrap="none" rtlCol="0">
                <a:spAutoFit/>
              </a:bodyPr>
              <a:lstStyle/>
              <a:p>
                <a:r>
                  <a:rPr lang="en-US" sz="2000" b="1" smtClean="0"/>
                  <a:t>P</a:t>
                </a:r>
                <a:endParaRPr lang="en-US" sz="2000" b="1" baseline="-25000"/>
              </a:p>
            </p:txBody>
          </p:sp>
          <p:sp>
            <p:nvSpPr>
              <p:cNvPr id="94" name="TextBox 93"/>
              <p:cNvSpPr txBox="1"/>
              <p:nvPr/>
            </p:nvSpPr>
            <p:spPr>
              <a:xfrm>
                <a:off x="2353993" y="4197353"/>
                <a:ext cx="306493" cy="400110"/>
              </a:xfrm>
              <a:prstGeom prst="rect">
                <a:avLst/>
              </a:prstGeom>
              <a:noFill/>
            </p:spPr>
            <p:txBody>
              <a:bodyPr wrap="none" rtlCol="0">
                <a:spAutoFit/>
              </a:bodyPr>
              <a:lstStyle/>
              <a:p>
                <a:r>
                  <a:rPr lang="en-US" sz="2000" b="1"/>
                  <a:t>S</a:t>
                </a:r>
                <a:endParaRPr lang="en-US" sz="2000" b="1" baseline="-25000"/>
              </a:p>
            </p:txBody>
          </p:sp>
          <p:sp>
            <p:nvSpPr>
              <p:cNvPr id="95" name="TextBox 94"/>
              <p:cNvSpPr txBox="1"/>
              <p:nvPr/>
            </p:nvSpPr>
            <p:spPr>
              <a:xfrm>
                <a:off x="3124200" y="4267200"/>
                <a:ext cx="360996" cy="400110"/>
              </a:xfrm>
              <a:prstGeom prst="rect">
                <a:avLst/>
              </a:prstGeom>
              <a:noFill/>
            </p:spPr>
            <p:txBody>
              <a:bodyPr wrap="none" rtlCol="0">
                <a:spAutoFit/>
              </a:bodyPr>
              <a:lstStyle/>
              <a:p>
                <a:r>
                  <a:rPr lang="en-US" sz="2000" b="1" smtClean="0"/>
                  <a:t>Q</a:t>
                </a:r>
                <a:endParaRPr lang="en-US" sz="2000" b="1" baseline="-25000"/>
              </a:p>
            </p:txBody>
          </p:sp>
          <p:sp>
            <p:nvSpPr>
              <p:cNvPr id="97" name="Rectangle 96"/>
              <p:cNvSpPr/>
              <p:nvPr/>
            </p:nvSpPr>
            <p:spPr>
              <a:xfrm>
                <a:off x="3124200" y="3149864"/>
                <a:ext cx="387111" cy="1117336"/>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mc:AlternateContent xmlns:mc="http://schemas.openxmlformats.org/markup-compatibility/2006">
            <mc:Choice xmlns:a14="http://schemas.microsoft.com/office/drawing/2010/main" Requires="a14">
              <p:sp>
                <p:nvSpPr>
                  <p:cNvPr id="98" name="TextBox 97"/>
                  <p:cNvSpPr txBox="1"/>
                  <p:nvPr/>
                </p:nvSpPr>
                <p:spPr>
                  <a:xfrm>
                    <a:off x="2672939" y="3448867"/>
                    <a:ext cx="431528"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a:rPr>
                            <m:t>≈</m:t>
                          </m:r>
                        </m:oMath>
                      </m:oMathPara>
                    </a14:m>
                    <a:endParaRPr lang="en-US" sz="2000" b="1"/>
                  </a:p>
                </p:txBody>
              </p:sp>
            </mc:Choice>
            <mc:Fallback>
              <p:sp>
                <p:nvSpPr>
                  <p:cNvPr id="98" name="TextBox 97"/>
                  <p:cNvSpPr txBox="1">
                    <a:spLocks noRot="1" noChangeAspect="1" noMove="1" noResize="1" noEditPoints="1" noAdjustHandles="1" noChangeArrowheads="1" noChangeShapeType="1" noTextEdit="1"/>
                  </p:cNvSpPr>
                  <p:nvPr/>
                </p:nvSpPr>
                <p:spPr>
                  <a:xfrm>
                    <a:off x="2672939" y="3448867"/>
                    <a:ext cx="431528" cy="400110"/>
                  </a:xfrm>
                  <a:prstGeom prst="rect">
                    <a:avLst/>
                  </a:prstGeom>
                  <a:blipFill rotWithShape="0">
                    <a:blip r:embed="rId14"/>
                    <a:stretch>
                      <a:fillRect r="-21739" b="-32558"/>
                    </a:stretch>
                  </a:blipFill>
                </p:spPr>
                <p:txBody>
                  <a:bodyPr/>
                  <a:lstStyle/>
                  <a:p>
                    <a:r>
                      <a:rPr lang="en-US">
                        <a:noFill/>
                      </a:rPr>
                      <a:t> </a:t>
                    </a:r>
                  </a:p>
                </p:txBody>
              </p:sp>
            </mc:Fallback>
          </mc:AlternateContent>
        </p:grpSp>
        <p:sp>
          <p:nvSpPr>
            <p:cNvPr id="99" name="Curved Up Arrow 98"/>
            <p:cNvSpPr/>
            <p:nvPr/>
          </p:nvSpPr>
          <p:spPr>
            <a:xfrm flipH="1">
              <a:off x="6417722" y="4359962"/>
              <a:ext cx="1800053" cy="408644"/>
            </a:xfrm>
            <a:prstGeom prst="curvedUpArrow">
              <a:avLst>
                <a:gd name="adj1" fmla="val 25000"/>
                <a:gd name="adj2" fmla="val 50000"/>
                <a:gd name="adj3" fmla="val 4047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0" name="Picture 183" descr="https://encrypted-tbn2.gstatic.com/images?q=tbn:ANd9GcTczez80Up2TT1C6JcvinY8SuOl9YJWTx_FchbT-CkYoiBQuwEE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249603" y="3323344"/>
              <a:ext cx="468128" cy="311518"/>
            </a:xfrm>
            <a:prstGeom prst="rect">
              <a:avLst/>
            </a:prstGeom>
            <a:noFill/>
            <a:extLst>
              <a:ext uri="{909E8E84-426E-40DD-AFC4-6F175D3DCCD1}">
                <a14:hiddenFill xmlns:a14="http://schemas.microsoft.com/office/drawing/2010/main">
                  <a:solidFill>
                    <a:srgbClr val="FFFFFF"/>
                  </a:solidFill>
                </a14:hiddenFill>
              </a:ext>
            </a:extLst>
          </p:spPr>
        </p:pic>
        <p:sp>
          <p:nvSpPr>
            <p:cNvPr id="101" name="Rectangle 100"/>
            <p:cNvSpPr/>
            <p:nvPr/>
          </p:nvSpPr>
          <p:spPr>
            <a:xfrm>
              <a:off x="8271609" y="3808951"/>
              <a:ext cx="254017" cy="73318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102" name="TextBox 101"/>
            <p:cNvSpPr txBox="1"/>
            <p:nvPr/>
          </p:nvSpPr>
          <p:spPr>
            <a:xfrm>
              <a:off x="8267777" y="4547428"/>
              <a:ext cx="223207" cy="262547"/>
            </a:xfrm>
            <a:prstGeom prst="rect">
              <a:avLst/>
            </a:prstGeom>
            <a:noFill/>
          </p:spPr>
          <p:txBody>
            <a:bodyPr wrap="none" rtlCol="0">
              <a:spAutoFit/>
            </a:bodyPr>
            <a:lstStyle/>
            <a:p>
              <a:r>
                <a:rPr lang="en-US" sz="2000" b="1"/>
                <a:t>A</a:t>
              </a:r>
              <a:endParaRPr lang="en-US" sz="2000" b="1" baseline="-25000"/>
            </a:p>
          </p:txBody>
        </p:sp>
        <p:grpSp>
          <p:nvGrpSpPr>
            <p:cNvPr id="104" name="Group 103"/>
            <p:cNvGrpSpPr/>
            <p:nvPr/>
          </p:nvGrpSpPr>
          <p:grpSpPr>
            <a:xfrm>
              <a:off x="6867736" y="3397395"/>
              <a:ext cx="180005" cy="680019"/>
              <a:chOff x="5791200" y="4038600"/>
              <a:chExt cx="274319" cy="1036319"/>
            </a:xfrm>
          </p:grpSpPr>
          <p:sp>
            <p:nvSpPr>
              <p:cNvPr id="105" name="Rectangle 104"/>
              <p:cNvSpPr/>
              <p:nvPr/>
            </p:nvSpPr>
            <p:spPr>
              <a:xfrm>
                <a:off x="5867400" y="4114800"/>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6019800" y="4267200"/>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5943600" y="4419600"/>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5867400" y="4343400"/>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6019800" y="4526281"/>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5867400" y="4678681"/>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6019800" y="4800600"/>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5791200" y="4953000"/>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5943600" y="5029200"/>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6019800" y="4953000"/>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5791200" y="4831081"/>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6019800" y="4038600"/>
                <a:ext cx="45719"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7" name="Straight Arrow Connector 116"/>
            <p:cNvCxnSpPr/>
            <p:nvPr/>
          </p:nvCxnSpPr>
          <p:spPr>
            <a:xfrm flipH="1" flipV="1">
              <a:off x="8540985" y="3997413"/>
              <a:ext cx="326809" cy="75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18" name="TextBox 117"/>
                <p:cNvSpPr txBox="1"/>
                <p:nvPr/>
              </p:nvSpPr>
              <p:spPr>
                <a:xfrm>
                  <a:off x="8508750" y="4435562"/>
                  <a:ext cx="681340" cy="74603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hr m:val="∑"/>
                            <m:supHide m:val="on"/>
                            <m:ctrlPr>
                              <a:rPr lang="en-US" sz="1200" i="1" smtClean="0">
                                <a:latin typeface="Cambria Math" panose="02040503050406030204" pitchFamily="18" charset="0"/>
                              </a:rPr>
                            </m:ctrlPr>
                          </m:naryPr>
                          <m:sub>
                            <m:r>
                              <m:rPr>
                                <m:brk m:alnAt="7"/>
                              </m:rPr>
                              <a:rPr lang="en-US" sz="1200" b="0" i="1" smtClean="0">
                                <a:latin typeface="Cambria Math"/>
                              </a:rPr>
                              <m:t>𝑜</m:t>
                            </m:r>
                            <m:r>
                              <a:rPr lang="en-US" sz="1200" b="0" i="1" smtClean="0">
                                <a:latin typeface="Cambria Math"/>
                              </a:rPr>
                              <m:t>,</m:t>
                            </m:r>
                            <m:r>
                              <a:rPr lang="en-US" sz="1200" b="0" i="1" smtClean="0">
                                <a:latin typeface="Cambria Math"/>
                              </a:rPr>
                              <m:t>𝑗</m:t>
                            </m:r>
                          </m:sub>
                          <m:sup/>
                          <m:e>
                            <m:sSub>
                              <m:sSubPr>
                                <m:ctrlPr>
                                  <a:rPr lang="en-US" sz="1200" b="0" i="1" smtClean="0">
                                    <a:latin typeface="Cambria Math" panose="02040503050406030204" pitchFamily="18" charset="0"/>
                                  </a:rPr>
                                </m:ctrlPr>
                              </m:sSubPr>
                              <m:e>
                                <m:r>
                                  <a:rPr lang="en-US" sz="1200" b="0" i="1" smtClean="0">
                                    <a:latin typeface="Cambria Math"/>
                                  </a:rPr>
                                  <m:t>𝑎</m:t>
                                </m:r>
                              </m:e>
                              <m:sub>
                                <m:r>
                                  <a:rPr lang="en-US" sz="1200" b="0" i="1" smtClean="0">
                                    <a:latin typeface="Cambria Math"/>
                                  </a:rPr>
                                  <m:t>𝑜𝑗</m:t>
                                </m:r>
                              </m:sub>
                            </m:sSub>
                          </m:e>
                        </m:nary>
                      </m:oMath>
                    </m:oMathPara>
                  </a14:m>
                  <a:endParaRPr lang="en-US" sz="1200" i="1" smtClean="0">
                    <a:latin typeface="Cambria Math"/>
                  </a:endParaRPr>
                </a:p>
                <a:p>
                  <a:r>
                    <a:rPr lang="en-US" sz="1200" b="0" smtClean="0"/>
                    <a:t>  = </a:t>
                  </a:r>
                  <a14:m>
                    <m:oMath xmlns:m="http://schemas.openxmlformats.org/officeDocument/2006/math">
                      <m:r>
                        <a:rPr lang="en-US" sz="1200" b="0" i="1" smtClean="0">
                          <a:latin typeface="Cambria Math"/>
                        </a:rPr>
                        <m:t>𝜇</m:t>
                      </m:r>
                    </m:oMath>
                  </a14:m>
                  <a:endParaRPr lang="en-US" sz="1200"/>
                </a:p>
              </p:txBody>
            </p:sp>
          </mc:Choice>
          <mc:Fallback>
            <p:sp>
              <p:nvSpPr>
                <p:cNvPr id="118" name="TextBox 117"/>
                <p:cNvSpPr txBox="1">
                  <a:spLocks noRot="1" noChangeAspect="1" noMove="1" noResize="1" noEditPoints="1" noAdjustHandles="1" noChangeArrowheads="1" noChangeShapeType="1" noTextEdit="1"/>
                </p:cNvSpPr>
                <p:nvPr/>
              </p:nvSpPr>
              <p:spPr>
                <a:xfrm>
                  <a:off x="8508750" y="4435562"/>
                  <a:ext cx="681340" cy="746038"/>
                </a:xfrm>
                <a:prstGeom prst="rect">
                  <a:avLst/>
                </a:prstGeom>
                <a:blipFill rotWithShape="0">
                  <a:blip r:embed="rId15"/>
                  <a:stretch>
                    <a:fillRect l="-68750" t="-84426" r="-76786" b="-91803"/>
                  </a:stretch>
                </a:blipFill>
              </p:spPr>
              <p:txBody>
                <a:bodyPr/>
                <a:lstStyle/>
                <a:p>
                  <a:r>
                    <a:rPr lang="en-US">
                      <a:noFill/>
                    </a:rPr>
                    <a:t> </a:t>
                  </a:r>
                </a:p>
              </p:txBody>
            </p:sp>
          </mc:Fallback>
        </mc:AlternateContent>
        <p:cxnSp>
          <p:nvCxnSpPr>
            <p:cNvPr id="119" name="Straight Connector 118"/>
            <p:cNvCxnSpPr>
              <a:endCxn id="118" idx="0"/>
            </p:cNvCxnSpPr>
            <p:nvPr/>
          </p:nvCxnSpPr>
          <p:spPr>
            <a:xfrm flipH="1">
              <a:off x="8849420" y="3980025"/>
              <a:ext cx="16012" cy="455537"/>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a:off x="5454996" y="1981200"/>
            <a:ext cx="3643220" cy="639503"/>
            <a:chOff x="5454996" y="1981200"/>
            <a:chExt cx="3643220" cy="639503"/>
          </a:xfrm>
        </p:grpSpPr>
        <p:sp>
          <p:nvSpPr>
            <p:cNvPr id="120" name="Rectangle 119"/>
            <p:cNvSpPr/>
            <p:nvPr/>
          </p:nvSpPr>
          <p:spPr>
            <a:xfrm>
              <a:off x="7529420" y="1981200"/>
              <a:ext cx="1568796" cy="600017"/>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1" name="Rectangle 120"/>
            <p:cNvSpPr/>
            <p:nvPr/>
          </p:nvSpPr>
          <p:spPr>
            <a:xfrm>
              <a:off x="5791200" y="1981200"/>
              <a:ext cx="1250037" cy="600017"/>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2" name="TextBox 121"/>
            <p:cNvSpPr txBox="1"/>
            <p:nvPr/>
          </p:nvSpPr>
          <p:spPr>
            <a:xfrm flipH="1">
              <a:off x="5841201" y="2035928"/>
              <a:ext cx="1131011" cy="553998"/>
            </a:xfrm>
            <a:prstGeom prst="rect">
              <a:avLst/>
            </a:prstGeom>
            <a:noFill/>
          </p:spPr>
          <p:txBody>
            <a:bodyPr wrap="square" rtlCol="0">
              <a:spAutoFit/>
            </a:bodyPr>
            <a:lstStyle/>
            <a:p>
              <a:pPr algn="ctr"/>
              <a:r>
                <a:rPr lang="en-US" sz="1500" b="1" smtClean="0"/>
                <a:t>Community Matching</a:t>
              </a:r>
              <a:endParaRPr lang="en-US" sz="1500" b="1"/>
            </a:p>
          </p:txBody>
        </p:sp>
        <p:sp>
          <p:nvSpPr>
            <p:cNvPr id="123" name="TextBox 122"/>
            <p:cNvSpPr txBox="1"/>
            <p:nvPr/>
          </p:nvSpPr>
          <p:spPr>
            <a:xfrm flipH="1">
              <a:off x="7579422" y="2035928"/>
              <a:ext cx="1518793" cy="584775"/>
            </a:xfrm>
            <a:prstGeom prst="rect">
              <a:avLst/>
            </a:prstGeom>
            <a:noFill/>
          </p:spPr>
          <p:txBody>
            <a:bodyPr wrap="square" rtlCol="0">
              <a:spAutoFit/>
            </a:bodyPr>
            <a:lstStyle/>
            <a:p>
              <a:pPr algn="ctr"/>
              <a:r>
                <a:rPr lang="en-US" sz="1600" b="1"/>
                <a:t>Outlier Detection</a:t>
              </a:r>
            </a:p>
          </p:txBody>
        </p:sp>
        <p:cxnSp>
          <p:nvCxnSpPr>
            <p:cNvPr id="124" name="Straight Arrow Connector 123"/>
            <p:cNvCxnSpPr/>
            <p:nvPr/>
          </p:nvCxnSpPr>
          <p:spPr>
            <a:xfrm>
              <a:off x="7041236" y="2381212"/>
              <a:ext cx="488184" cy="12982"/>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flipH="1">
              <a:off x="7041236" y="2135931"/>
              <a:ext cx="488184"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a:stCxn id="4" idx="3"/>
              <a:endCxn id="121" idx="1"/>
            </p:cNvCxnSpPr>
            <p:nvPr/>
          </p:nvCxnSpPr>
          <p:spPr>
            <a:xfrm flipV="1">
              <a:off x="5454996" y="2281209"/>
              <a:ext cx="336204" cy="3172"/>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1" name="U-Turn Arrow 30"/>
          <p:cNvSpPr/>
          <p:nvPr/>
        </p:nvSpPr>
        <p:spPr>
          <a:xfrm flipV="1">
            <a:off x="3815569" y="4876798"/>
            <a:ext cx="5282645" cy="1125415"/>
          </a:xfrm>
          <a:prstGeom prst="uturnArrow">
            <a:avLst>
              <a:gd name="adj1" fmla="val 12500"/>
              <a:gd name="adj2" fmla="val 25000"/>
              <a:gd name="adj3" fmla="val 25000"/>
              <a:gd name="adj4" fmla="val 43750"/>
              <a:gd name="adj5" fmla="val 75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mc:Choice xmlns:a14="http://schemas.microsoft.com/office/drawing/2010/main" Requires="a14">
          <p:sp>
            <p:nvSpPr>
              <p:cNvPr id="32" name="TextBox 31"/>
              <p:cNvSpPr txBox="1"/>
              <p:nvPr/>
            </p:nvSpPr>
            <p:spPr>
              <a:xfrm>
                <a:off x="5599425" y="5486400"/>
                <a:ext cx="1182375" cy="369332"/>
              </a:xfrm>
              <a:prstGeom prst="rect">
                <a:avLst/>
              </a:prstGeom>
              <a:noFill/>
            </p:spPr>
            <p:txBody>
              <a:bodyPr wrap="none" rtlCol="0">
                <a:spAutoFit/>
              </a:bodyPr>
              <a:lstStyle/>
              <a:p>
                <a:r>
                  <a:rPr lang="en-US" smtClean="0"/>
                  <a:t>Estimate </a:t>
                </a:r>
                <a14:m>
                  <m:oMath xmlns:m="http://schemas.openxmlformats.org/officeDocument/2006/math">
                    <m:r>
                      <a:rPr lang="en-US" b="0" i="1" smtClean="0">
                        <a:latin typeface="Cambria Math"/>
                      </a:rPr>
                      <m:t>𝜇</m:t>
                    </m:r>
                  </m:oMath>
                </a14:m>
                <a:endParaRPr lang="en-US"/>
              </a:p>
            </p:txBody>
          </p:sp>
        </mc:Choice>
        <mc:Fallback>
          <p:sp>
            <p:nvSpPr>
              <p:cNvPr id="32" name="TextBox 31"/>
              <p:cNvSpPr txBox="1">
                <a:spLocks noRot="1" noChangeAspect="1" noMove="1" noResize="1" noEditPoints="1" noAdjustHandles="1" noChangeArrowheads="1" noChangeShapeType="1" noTextEdit="1"/>
              </p:cNvSpPr>
              <p:nvPr/>
            </p:nvSpPr>
            <p:spPr>
              <a:xfrm>
                <a:off x="5599425" y="5486400"/>
                <a:ext cx="1182375" cy="369332"/>
              </a:xfrm>
              <a:prstGeom prst="rect">
                <a:avLst/>
              </a:prstGeom>
              <a:blipFill rotWithShape="0">
                <a:blip r:embed="rId16"/>
                <a:stretch>
                  <a:fillRect l="-4639" t="-8197" b="-24590"/>
                </a:stretch>
              </a:blipFill>
            </p:spPr>
            <p:txBody>
              <a:bodyPr/>
              <a:lstStyle/>
              <a:p>
                <a:r>
                  <a:rPr lang="en-US">
                    <a:noFill/>
                  </a:rPr>
                  <a:t> </a:t>
                </a:r>
              </a:p>
            </p:txBody>
          </p:sp>
        </mc:Fallback>
      </mc:AlternateContent>
      <p:sp>
        <p:nvSpPr>
          <p:cNvPr id="128" name="Rectangle 127"/>
          <p:cNvSpPr/>
          <p:nvPr/>
        </p:nvSpPr>
        <p:spPr>
          <a:xfrm>
            <a:off x="2064044" y="1828800"/>
            <a:ext cx="3559054" cy="3368581"/>
          </a:xfrm>
          <a:prstGeom prst="rect">
            <a:avLst/>
          </a:prstGeom>
          <a:solidFill>
            <a:schemeClr val="accent6">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a:off x="5660179" y="1828800"/>
            <a:ext cx="3559054" cy="3368581"/>
          </a:xfrm>
          <a:prstGeom prst="rect">
            <a:avLst/>
          </a:prstGeom>
          <a:solidFill>
            <a:schemeClr val="accent6">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14"/>
          <p:cNvSpPr>
            <a:spLocks noGrp="1"/>
          </p:cNvSpPr>
          <p:nvPr>
            <p:ph type="ftr" sz="quarter" idx="3"/>
          </p:nvPr>
        </p:nvSpPr>
        <p:spPr/>
        <p:txBody>
          <a:bodyPr/>
          <a:lstStyle/>
          <a:p>
            <a:r>
              <a:rPr lang="en-US" smtClean="0"/>
              <a:t>gmanish@microsoft.com, jing@buffalo.edu, charu@us.ibm.com, hanj@cs.uiuc.edu</a:t>
            </a:r>
            <a:endParaRPr lang="en-US" dirty="0"/>
          </a:p>
        </p:txBody>
      </p:sp>
    </p:spTree>
    <p:extLst>
      <p:ext uri="{BB962C8B-B14F-4D97-AF65-F5344CB8AC3E}">
        <p14:creationId xmlns:p14="http://schemas.microsoft.com/office/powerpoint/2010/main" val="384203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repeatCount="indefinite" fill="hold" grpId="0" nodeType="withEffect">
                                  <p:stCondLst>
                                    <p:cond delay="0"/>
                                  </p:stCondLst>
                                  <p:endCondLst>
                                    <p:cond evt="onNext" delay="0">
                                      <p:tgtEl>
                                        <p:sldTgt/>
                                      </p:tgtEl>
                                    </p:cond>
                                  </p:end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1" presetClass="entr" presetSubtype="1" repeatCount="indefinite" fill="hold" grpId="0" nodeType="clickEffect">
                                  <p:stCondLst>
                                    <p:cond delay="0"/>
                                  </p:stCondLst>
                                  <p:endCondLst>
                                    <p:cond evt="onNext" delay="0">
                                      <p:tgtEl>
                                        <p:sldTgt/>
                                      </p:tgtEl>
                                    </p:cond>
                                  </p:endCondLst>
                                  <p:childTnLst>
                                    <p:set>
                                      <p:cBhvr>
                                        <p:cTn id="23" dur="1" fill="hold">
                                          <p:stCondLst>
                                            <p:cond delay="0"/>
                                          </p:stCondLst>
                                        </p:cTn>
                                        <p:tgtEl>
                                          <p:spTgt spid="103"/>
                                        </p:tgtEl>
                                        <p:attrNameLst>
                                          <p:attrName>style.visibility</p:attrName>
                                        </p:attrNameLst>
                                      </p:cBhvr>
                                      <p:to>
                                        <p:strVal val="visible"/>
                                      </p:to>
                                    </p:set>
                                    <p:animEffect transition="in" filter="wheel(1)">
                                      <p:cBhvr>
                                        <p:cTn id="24" dur="2000"/>
                                        <p:tgtEl>
                                          <p:spTgt spid="103"/>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28"/>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03" grpId="0" animBg="1"/>
      <p:bldP spid="31" grpId="0" animBg="1"/>
      <p:bldP spid="32" grpId="0"/>
      <p:bldP spid="128" grpId="0" animBg="1"/>
      <p:bldP spid="128" grpId="1" animBg="1"/>
      <p:bldP spid="129"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D4A95AB-7B14-4CE2-8EF6-8DDF97F0F3DA}" type="slidenum">
              <a:rPr lang="en-US" smtClean="0"/>
              <a:pPr/>
              <a:t>95</a:t>
            </a:fld>
            <a:endParaRPr lang="en-US"/>
          </a:p>
        </p:txBody>
      </p:sp>
      <p:sp>
        <p:nvSpPr>
          <p:cNvPr id="5" name="Footer Placeholder 4"/>
          <p:cNvSpPr>
            <a:spLocks noGrp="1"/>
          </p:cNvSpPr>
          <p:nvPr>
            <p:ph type="ftr" sz="quarter" idx="3"/>
          </p:nvPr>
        </p:nvSpPr>
        <p:spPr/>
        <p:txBody>
          <a:bodyPr/>
          <a:lstStyle/>
          <a:p>
            <a:r>
              <a:rPr lang="en-US" smtClean="0"/>
              <a:t>gmanish@microsoft.com, jing@buffalo.edu, charu@us.ibm.com, hanj@cs.uiuc.edu</a:t>
            </a:r>
            <a:endParaRPr lang="en-US" dirty="0"/>
          </a:p>
        </p:txBody>
      </p:sp>
      <p:sp>
        <p:nvSpPr>
          <p:cNvPr id="6" name="Title 1"/>
          <p:cNvSpPr>
            <a:spLocks noGrp="1"/>
          </p:cNvSpPr>
          <p:nvPr>
            <p:ph type="title"/>
          </p:nvPr>
        </p:nvSpPr>
        <p:spPr>
          <a:xfrm>
            <a:off x="152400" y="76200"/>
            <a:ext cx="5182571" cy="838200"/>
          </a:xfrm>
        </p:spPr>
        <p:txBody>
          <a:bodyPr>
            <a:noAutofit/>
          </a:bodyPr>
          <a:lstStyle/>
          <a:p>
            <a:r>
              <a:rPr lang="en-US" sz="3500" b="1" dirty="0" smtClean="0">
                <a:solidFill>
                  <a:srgbClr val="FF0000"/>
                </a:solidFill>
              </a:rPr>
              <a:t>Community </a:t>
            </a:r>
            <a:r>
              <a:rPr lang="en-US" sz="3500" dirty="0">
                <a:solidFill>
                  <a:srgbClr val="FF0000"/>
                </a:solidFill>
              </a:rPr>
              <a:t>M</a:t>
            </a:r>
            <a:r>
              <a:rPr lang="en-US" sz="3500" b="1" dirty="0" smtClean="0">
                <a:solidFill>
                  <a:srgbClr val="FF0000"/>
                </a:solidFill>
              </a:rPr>
              <a:t>atching and </a:t>
            </a:r>
            <a:br>
              <a:rPr lang="en-US" sz="3500" b="1" dirty="0" smtClean="0">
                <a:solidFill>
                  <a:srgbClr val="FF0000"/>
                </a:solidFill>
              </a:rPr>
            </a:br>
            <a:r>
              <a:rPr lang="en-US" sz="3500" b="1" dirty="0" smtClean="0">
                <a:solidFill>
                  <a:srgbClr val="FF0000"/>
                </a:solidFill>
              </a:rPr>
              <a:t>Outlier </a:t>
            </a:r>
            <a:r>
              <a:rPr lang="en-US" sz="3500" dirty="0">
                <a:solidFill>
                  <a:srgbClr val="FF0000"/>
                </a:solidFill>
              </a:rPr>
              <a:t>D</a:t>
            </a:r>
            <a:r>
              <a:rPr lang="en-US" sz="3500" b="1" dirty="0" smtClean="0">
                <a:solidFill>
                  <a:srgbClr val="FF0000"/>
                </a:solidFill>
              </a:rPr>
              <a:t>etection </a:t>
            </a:r>
            <a:r>
              <a:rPr lang="en-US" sz="3500" dirty="0">
                <a:solidFill>
                  <a:srgbClr val="FF0000"/>
                </a:solidFill>
              </a:rPr>
              <a:t>T</a:t>
            </a:r>
            <a:r>
              <a:rPr lang="en-US" sz="3500" b="1" dirty="0" smtClean="0">
                <a:solidFill>
                  <a:srgbClr val="FF0000"/>
                </a:solidFill>
              </a:rPr>
              <a:t>ogether</a:t>
            </a:r>
            <a:endParaRPr lang="en-US" sz="3500" b="1" dirty="0">
              <a:solidFill>
                <a:srgbClr val="FF0000"/>
              </a:solidFill>
            </a:endParaRPr>
          </a:p>
        </p:txBody>
      </p:sp>
      <mc:AlternateContent xmlns:mc="http://schemas.openxmlformats.org/markup-compatibility/2006">
        <mc:Choice xmlns:a14="http://schemas.microsoft.com/office/drawing/2010/main" Requires="a14">
          <p:sp>
            <p:nvSpPr>
              <p:cNvPr id="7" name="TextBox 6"/>
              <p:cNvSpPr txBox="1"/>
              <p:nvPr/>
            </p:nvSpPr>
            <p:spPr>
              <a:xfrm>
                <a:off x="6553200" y="1764268"/>
                <a:ext cx="378630" cy="3629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dirty="0" smtClean="0">
                          <a:latin typeface="Cambria Math" panose="02040503050406030204" pitchFamily="18" charset="0"/>
                        </a:rPr>
                        <m:t>𝑷</m:t>
                      </m:r>
                    </m:oMath>
                  </m:oMathPara>
                </a14:m>
                <a:endParaRPr lang="en-US" b="1" baseline="-25000" dirty="0"/>
              </a:p>
            </p:txBody>
          </p:sp>
        </mc:Choice>
        <mc:Fallback>
          <p:sp>
            <p:nvSpPr>
              <p:cNvPr id="7" name="TextBox 6"/>
              <p:cNvSpPr txBox="1">
                <a:spLocks noRot="1" noChangeAspect="1" noMove="1" noResize="1" noEditPoints="1" noAdjustHandles="1" noChangeArrowheads="1" noChangeShapeType="1" noTextEdit="1"/>
              </p:cNvSpPr>
              <p:nvPr/>
            </p:nvSpPr>
            <p:spPr>
              <a:xfrm>
                <a:off x="6553200" y="1764268"/>
                <a:ext cx="378630" cy="362984"/>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8534400" y="1727509"/>
                <a:ext cx="388248" cy="3629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dirty="0" smtClean="0">
                          <a:latin typeface="Cambria Math" panose="02040503050406030204" pitchFamily="18" charset="0"/>
                        </a:rPr>
                        <m:t>𝑸</m:t>
                      </m:r>
                    </m:oMath>
                  </m:oMathPara>
                </a14:m>
                <a:endParaRPr lang="en-US" b="1" baseline="-25000" dirty="0"/>
              </a:p>
            </p:txBody>
          </p:sp>
        </mc:Choice>
        <mc:Fallback>
          <p:sp>
            <p:nvSpPr>
              <p:cNvPr id="8" name="TextBox 7"/>
              <p:cNvSpPr txBox="1">
                <a:spLocks noRot="1" noChangeAspect="1" noMove="1" noResize="1" noEditPoints="1" noAdjustHandles="1" noChangeArrowheads="1" noChangeShapeType="1" noTextEdit="1"/>
              </p:cNvSpPr>
              <p:nvPr/>
            </p:nvSpPr>
            <p:spPr>
              <a:xfrm>
                <a:off x="8534400" y="1727509"/>
                <a:ext cx="388248" cy="362984"/>
              </a:xfrm>
              <a:prstGeom prst="rect">
                <a:avLst/>
              </a:prstGeom>
              <a:blipFill rotWithShape="0">
                <a:blip r:embed="rId4"/>
                <a:stretch>
                  <a:fillRect b="-13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p:cNvSpPr txBox="1"/>
              <p:nvPr/>
            </p:nvSpPr>
            <p:spPr>
              <a:xfrm>
                <a:off x="6934200" y="1346509"/>
                <a:ext cx="351378" cy="3629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dirty="0" smtClean="0">
                          <a:latin typeface="Cambria Math" panose="02040503050406030204" pitchFamily="18" charset="0"/>
                        </a:rPr>
                        <m:t>𝑺</m:t>
                      </m:r>
                    </m:oMath>
                  </m:oMathPara>
                </a14:m>
                <a:endParaRPr lang="en-US" b="1" baseline="-25000" dirty="0"/>
              </a:p>
            </p:txBody>
          </p:sp>
        </mc:Choice>
        <mc:Fallback>
          <p:sp>
            <p:nvSpPr>
              <p:cNvPr id="9" name="TextBox 8"/>
              <p:cNvSpPr txBox="1">
                <a:spLocks noRot="1" noChangeAspect="1" noMove="1" noResize="1" noEditPoints="1" noAdjustHandles="1" noChangeArrowheads="1" noChangeShapeType="1" noTextEdit="1"/>
              </p:cNvSpPr>
              <p:nvPr/>
            </p:nvSpPr>
            <p:spPr>
              <a:xfrm>
                <a:off x="6934200" y="1346509"/>
                <a:ext cx="351378" cy="362984"/>
              </a:xfrm>
              <a:prstGeom prst="rect">
                <a:avLst/>
              </a:prstGeom>
              <a:blipFill rotWithShape="0">
                <a:blip r:embed="rId5"/>
                <a:stretch>
                  <a:fillRect/>
                </a:stretch>
              </a:blipFill>
            </p:spPr>
            <p:txBody>
              <a:bodyPr/>
              <a:lstStyle/>
              <a:p>
                <a:r>
                  <a:rPr lang="en-US">
                    <a:noFill/>
                  </a:rPr>
                  <a:t> </a:t>
                </a:r>
              </a:p>
            </p:txBody>
          </p:sp>
        </mc:Fallback>
      </mc:AlternateContent>
      <p:sp>
        <p:nvSpPr>
          <p:cNvPr id="10" name="TextBox 9"/>
          <p:cNvSpPr txBox="1"/>
          <p:nvPr/>
        </p:nvSpPr>
        <p:spPr>
          <a:xfrm>
            <a:off x="6553200" y="1041709"/>
            <a:ext cx="311304" cy="369332"/>
          </a:xfrm>
          <a:prstGeom prst="rect">
            <a:avLst/>
          </a:prstGeom>
          <a:noFill/>
        </p:spPr>
        <p:txBody>
          <a:bodyPr wrap="none" rtlCol="0">
            <a:spAutoFit/>
          </a:bodyPr>
          <a:lstStyle/>
          <a:p>
            <a:r>
              <a:rPr lang="en-US" b="1" smtClean="0"/>
              <a:t>X</a:t>
            </a:r>
            <a:endParaRPr lang="en-US" b="1"/>
          </a:p>
        </p:txBody>
      </p:sp>
      <mc:AlternateContent xmlns:mc="http://schemas.openxmlformats.org/markup-compatibility/2006">
        <mc:Choice xmlns:a14="http://schemas.microsoft.com/office/drawing/2010/main" Requires="a14">
          <p:sp>
            <p:nvSpPr>
              <p:cNvPr id="11" name="TextBox 10"/>
              <p:cNvSpPr txBox="1"/>
              <p:nvPr/>
            </p:nvSpPr>
            <p:spPr>
              <a:xfrm>
                <a:off x="7288716" y="1041709"/>
                <a:ext cx="4074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a:rPr>
                        <m:t>≈</m:t>
                      </m:r>
                    </m:oMath>
                  </m:oMathPara>
                </a14:m>
                <a:endParaRPr lang="en-US" b="1"/>
              </a:p>
            </p:txBody>
          </p:sp>
        </mc:Choice>
        <mc:Fallback>
          <p:sp>
            <p:nvSpPr>
              <p:cNvPr id="11" name="TextBox 10"/>
              <p:cNvSpPr txBox="1">
                <a:spLocks noRot="1" noChangeAspect="1" noMove="1" noResize="1" noEditPoints="1" noAdjustHandles="1" noChangeArrowheads="1" noChangeShapeType="1" noTextEdit="1"/>
              </p:cNvSpPr>
              <p:nvPr/>
            </p:nvSpPr>
            <p:spPr>
              <a:xfrm>
                <a:off x="7288716" y="1041709"/>
                <a:ext cx="407484" cy="369332"/>
              </a:xfrm>
              <a:prstGeom prst="rect">
                <a:avLst/>
              </a:prstGeom>
              <a:blipFill rotWithShape="0">
                <a:blip r:embed="rId6"/>
                <a:stretch>
                  <a:fillRect/>
                </a:stretch>
              </a:blipFill>
            </p:spPr>
            <p:txBody>
              <a:bodyPr/>
              <a:lstStyle/>
              <a:p>
                <a:r>
                  <a:rPr lang="en-US">
                    <a:noFill/>
                  </a:rPr>
                  <a:t> </a:t>
                </a:r>
              </a:p>
            </p:txBody>
          </p:sp>
        </mc:Fallback>
      </mc:AlternateContent>
      <p:graphicFrame>
        <p:nvGraphicFramePr>
          <p:cNvPr id="12" name="Object 11"/>
          <p:cNvGraphicFramePr>
            <a:graphicFrameLocks noChangeAspect="1"/>
          </p:cNvGraphicFramePr>
          <p:nvPr>
            <p:extLst/>
          </p:nvPr>
        </p:nvGraphicFramePr>
        <p:xfrm>
          <a:off x="5719269" y="526266"/>
          <a:ext cx="906833" cy="1422668"/>
        </p:xfrm>
        <a:graphic>
          <a:graphicData uri="http://schemas.openxmlformats.org/presentationml/2006/ole">
            <mc:AlternateContent xmlns:mc="http://schemas.openxmlformats.org/markup-compatibility/2006">
              <mc:Choice xmlns:v="urn:schemas-microsoft-com:vml" Requires="v">
                <p:oleObj spid="_x0000_s35899" name="Equation" r:id="rId7" imgW="1358640" imgH="1600200" progId="Equation.3">
                  <p:embed/>
                </p:oleObj>
              </mc:Choice>
              <mc:Fallback>
                <p:oleObj name="Equation" r:id="rId7" imgW="1358640" imgH="1600200" progId="Equation.3">
                  <p:embed/>
                  <p:pic>
                    <p:nvPicPr>
                      <p:cNvPr id="0" name=""/>
                      <p:cNvPicPr/>
                      <p:nvPr/>
                    </p:nvPicPr>
                    <p:blipFill>
                      <a:blip r:embed="rId8"/>
                      <a:stretch>
                        <a:fillRect/>
                      </a:stretch>
                    </p:blipFill>
                    <p:spPr>
                      <a:xfrm>
                        <a:off x="5719269" y="526266"/>
                        <a:ext cx="906833" cy="1422668"/>
                      </a:xfrm>
                      <a:prstGeom prst="rect">
                        <a:avLst/>
                      </a:prstGeom>
                    </p:spPr>
                  </p:pic>
                </p:oleObj>
              </mc:Fallback>
            </mc:AlternateContent>
          </a:graphicData>
        </a:graphic>
      </p:graphicFrame>
      <p:graphicFrame>
        <p:nvGraphicFramePr>
          <p:cNvPr id="13" name="Object 12"/>
          <p:cNvGraphicFramePr>
            <a:graphicFrameLocks noChangeAspect="1"/>
          </p:cNvGraphicFramePr>
          <p:nvPr>
            <p:extLst/>
          </p:nvPr>
        </p:nvGraphicFramePr>
        <p:xfrm>
          <a:off x="7620000" y="582974"/>
          <a:ext cx="968512" cy="1329201"/>
        </p:xfrm>
        <a:graphic>
          <a:graphicData uri="http://schemas.openxmlformats.org/presentationml/2006/ole">
            <mc:AlternateContent xmlns:mc="http://schemas.openxmlformats.org/markup-compatibility/2006">
              <mc:Choice xmlns:v="urn:schemas-microsoft-com:vml" Requires="v">
                <p:oleObj spid="_x0000_s35900" name="Equation" r:id="rId9" imgW="1688760" imgH="1600200" progId="Equation.3">
                  <p:embed/>
                </p:oleObj>
              </mc:Choice>
              <mc:Fallback>
                <p:oleObj name="Equation" r:id="rId9" imgW="1688760" imgH="1600200" progId="Equation.3">
                  <p:embed/>
                  <p:pic>
                    <p:nvPicPr>
                      <p:cNvPr id="0" name=""/>
                      <p:cNvPicPr>
                        <a:picLocks noChangeAspect="1" noChangeArrowheads="1"/>
                      </p:cNvPicPr>
                      <p:nvPr/>
                    </p:nvPicPr>
                    <p:blipFill>
                      <a:blip r:embed="rId10"/>
                      <a:srcRect/>
                      <a:stretch>
                        <a:fillRect/>
                      </a:stretch>
                    </p:blipFill>
                    <p:spPr bwMode="auto">
                      <a:xfrm>
                        <a:off x="7620000" y="582974"/>
                        <a:ext cx="968512" cy="1329201"/>
                      </a:xfrm>
                      <a:prstGeom prst="rect">
                        <a:avLst/>
                      </a:prstGeom>
                      <a:noFill/>
                      <a:ln>
                        <a:noFill/>
                      </a:ln>
                    </p:spPr>
                  </p:pic>
                </p:oleObj>
              </mc:Fallback>
            </mc:AlternateContent>
          </a:graphicData>
        </a:graphic>
      </p:graphicFrame>
      <p:graphicFrame>
        <p:nvGraphicFramePr>
          <p:cNvPr id="14" name="Object 13"/>
          <p:cNvGraphicFramePr>
            <a:graphicFrameLocks noChangeAspect="1"/>
          </p:cNvGraphicFramePr>
          <p:nvPr>
            <p:extLst/>
          </p:nvPr>
        </p:nvGraphicFramePr>
        <p:xfrm>
          <a:off x="6827837" y="999878"/>
          <a:ext cx="563563" cy="411163"/>
        </p:xfrm>
        <a:graphic>
          <a:graphicData uri="http://schemas.openxmlformats.org/presentationml/2006/ole">
            <mc:AlternateContent xmlns:mc="http://schemas.openxmlformats.org/markup-compatibility/2006">
              <mc:Choice xmlns:v="urn:schemas-microsoft-com:vml" Requires="v">
                <p:oleObj spid="_x0000_s35901" name="Equation" r:id="rId11" imgW="1663700" imgH="914400" progId="Equation.3">
                  <p:embed/>
                </p:oleObj>
              </mc:Choice>
              <mc:Fallback>
                <p:oleObj name="Equation" r:id="rId11" imgW="1663700" imgH="9144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27837" y="999878"/>
                        <a:ext cx="563563"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mc:Choice xmlns:a14="http://schemas.microsoft.com/office/drawing/2010/main" Requires="a14">
          <p:sp>
            <p:nvSpPr>
              <p:cNvPr id="15" name="Rectangle 14"/>
              <p:cNvSpPr/>
              <p:nvPr/>
            </p:nvSpPr>
            <p:spPr>
              <a:xfrm>
                <a:off x="473949" y="1001240"/>
                <a:ext cx="3318344" cy="3646960"/>
              </a:xfrm>
              <a:prstGeom prst="rect">
                <a:avLst/>
              </a:prstGeom>
            </p:spPr>
            <p:txBody>
              <a:bodyPr wrap="none">
                <a:spAutoFit/>
              </a:bodyPr>
              <a:lstStyle/>
              <a:p>
                <a:pPr algn="ctr">
                  <a:tabLst>
                    <a:tab pos="0" algn="l"/>
                  </a:tabLst>
                </a:pPr>
                <a14:m>
                  <m:oMathPara xmlns:m="http://schemas.openxmlformats.org/officeDocument/2006/math">
                    <m:oMathParaPr>
                      <m:jc m:val="centerGroup"/>
                    </m:oMathParaPr>
                    <m:oMath xmlns:m="http://schemas.openxmlformats.org/officeDocument/2006/math">
                      <m:func>
                        <m:funcPr>
                          <m:ctrlPr>
                            <a:rPr lang="en-US" sz="1400" i="1" smtClean="0">
                              <a:latin typeface="Cambria Math" panose="02040503050406030204" pitchFamily="18" charset="0"/>
                            </a:rPr>
                          </m:ctrlPr>
                        </m:funcPr>
                        <m:fName>
                          <m:r>
                            <m:rPr>
                              <m:sty m:val="p"/>
                            </m:rPr>
                            <a:rPr lang="en-US" sz="1400">
                              <a:latin typeface="Cambria Math"/>
                            </a:rPr>
                            <m:t>min</m:t>
                          </m:r>
                        </m:fName>
                        <m:e>
                          <m:nary>
                            <m:naryPr>
                              <m:chr m:val="∑"/>
                              <m:ctrlPr>
                                <a:rPr lang="en-US" sz="1400" i="1">
                                  <a:latin typeface="Cambria Math" panose="02040503050406030204" pitchFamily="18" charset="0"/>
                                </a:rPr>
                              </m:ctrlPr>
                            </m:naryPr>
                            <m:sub>
                              <m:r>
                                <m:rPr>
                                  <m:brk m:alnAt="23"/>
                                </m:rPr>
                                <a:rPr lang="en-US" sz="1400" i="1">
                                  <a:latin typeface="Cambria Math"/>
                                </a:rPr>
                                <m:t>𝑜</m:t>
                              </m:r>
                              <m:r>
                                <a:rPr lang="en-US" sz="1400" i="1">
                                  <a:latin typeface="Cambria Math"/>
                                </a:rPr>
                                <m:t>=1</m:t>
                              </m:r>
                            </m:sub>
                            <m:sup>
                              <m:r>
                                <a:rPr lang="en-US" sz="1400" i="1">
                                  <a:latin typeface="Cambria Math"/>
                                </a:rPr>
                                <m:t>𝑁</m:t>
                              </m:r>
                            </m:sup>
                            <m:e>
                              <m:nary>
                                <m:naryPr>
                                  <m:chr m:val="∑"/>
                                  <m:ctrlPr>
                                    <a:rPr lang="en-US" sz="1400" i="1">
                                      <a:latin typeface="Cambria Math" panose="02040503050406030204" pitchFamily="18" charset="0"/>
                                    </a:rPr>
                                  </m:ctrlPr>
                                </m:naryPr>
                                <m:sub>
                                  <m:r>
                                    <m:rPr>
                                      <m:brk m:alnAt="23"/>
                                    </m:rPr>
                                    <a:rPr lang="en-US" sz="1400" i="1">
                                      <a:latin typeface="Cambria Math"/>
                                    </a:rPr>
                                    <m:t>𝑗</m:t>
                                  </m:r>
                                  <m:r>
                                    <a:rPr lang="en-US" sz="1400" i="1">
                                      <a:latin typeface="Cambria Math"/>
                                    </a:rPr>
                                    <m:t>=1</m:t>
                                  </m:r>
                                </m:sub>
                                <m:sup>
                                  <m:r>
                                    <a:rPr lang="en-US" sz="1400" i="1">
                                      <a:latin typeface="Cambria Math"/>
                                    </a:rPr>
                                    <m:t>𝐾</m:t>
                                  </m:r>
                                  <m:r>
                                    <a:rPr lang="en-US" sz="1400" i="1" baseline="-25000">
                                      <a:latin typeface="Cambria Math"/>
                                    </a:rPr>
                                    <m:t>2</m:t>
                                  </m:r>
                                </m:sup>
                                <m:e>
                                  <m:func>
                                    <m:funcPr>
                                      <m:ctrlPr>
                                        <a:rPr lang="en-US" sz="1400" i="1">
                                          <a:latin typeface="Cambria Math" panose="02040503050406030204" pitchFamily="18" charset="0"/>
                                        </a:rPr>
                                      </m:ctrlPr>
                                    </m:funcPr>
                                    <m:fName>
                                      <m:r>
                                        <m:rPr>
                                          <m:sty m:val="p"/>
                                        </m:rPr>
                                        <a:rPr lang="en-US" sz="1400">
                                          <a:latin typeface="Cambria Math"/>
                                        </a:rPr>
                                        <m:t>log</m:t>
                                      </m:r>
                                    </m:fName>
                                    <m:e>
                                      <m:d>
                                        <m:dPr>
                                          <m:ctrlPr>
                                            <a:rPr lang="en-US" sz="1400" i="1">
                                              <a:latin typeface="Cambria Math" panose="02040503050406030204" pitchFamily="18" charset="0"/>
                                            </a:rPr>
                                          </m:ctrlPr>
                                        </m:dPr>
                                        <m:e>
                                          <m:f>
                                            <m:fPr>
                                              <m:ctrlPr>
                                                <a:rPr lang="en-US" sz="1400" i="1">
                                                  <a:latin typeface="Cambria Math" panose="02040503050406030204" pitchFamily="18" charset="0"/>
                                                </a:rPr>
                                              </m:ctrlPr>
                                            </m:fPr>
                                            <m:num>
                                              <m:r>
                                                <a:rPr lang="en-US" sz="1400" i="1">
                                                  <a:latin typeface="Cambria Math"/>
                                                </a:rPr>
                                                <m:t>1</m:t>
                                              </m:r>
                                            </m:num>
                                            <m:den>
                                              <m:r>
                                                <a:rPr lang="en-US" sz="1400" i="1">
                                                  <a:latin typeface="Cambria Math"/>
                                                </a:rPr>
                                                <m:t>𝑎</m:t>
                                              </m:r>
                                              <m:r>
                                                <a:rPr lang="en-US" sz="1400" i="1" baseline="-25000">
                                                  <a:latin typeface="Cambria Math"/>
                                                </a:rPr>
                                                <m:t>𝑜𝑗</m:t>
                                              </m:r>
                                            </m:den>
                                          </m:f>
                                        </m:e>
                                      </m:d>
                                    </m:e>
                                  </m:func>
                                  <m:r>
                                    <a:rPr lang="en-US" sz="1400">
                                      <a:latin typeface="Cambria Math"/>
                                    </a:rPr>
                                    <m:t>(</m:t>
                                  </m:r>
                                  <m:sSub>
                                    <m:sSubPr>
                                      <m:ctrlPr>
                                        <a:rPr lang="en-US" sz="1400" b="0" i="1" baseline="-25000" smtClean="0">
                                          <a:latin typeface="Cambria Math" panose="02040503050406030204" pitchFamily="18" charset="0"/>
                                        </a:rPr>
                                      </m:ctrlPr>
                                    </m:sSubPr>
                                    <m:e>
                                      <m:r>
                                        <m:rPr>
                                          <m:sty m:val="p"/>
                                        </m:rPr>
                                        <a:rPr lang="en-US" sz="1400">
                                          <a:latin typeface="Cambria Math"/>
                                        </a:rPr>
                                        <m:t>q</m:t>
                                      </m:r>
                                    </m:e>
                                    <m:sub>
                                      <m:r>
                                        <m:rPr>
                                          <m:sty m:val="p"/>
                                        </m:rPr>
                                        <a:rPr lang="en-US" sz="1400" b="0" i="0" smtClean="0">
                                          <a:latin typeface="Cambria Math"/>
                                        </a:rPr>
                                        <m:t>oj</m:t>
                                      </m:r>
                                    </m:sub>
                                  </m:sSub>
                                  <m:r>
                                    <a:rPr lang="en-US" sz="1400" i="1">
                                      <a:latin typeface="Cambria Math"/>
                                    </a:rPr>
                                    <m:t>−</m:t>
                                  </m:r>
                                  <m:acc>
                                    <m:accPr>
                                      <m:chr m:val="⃗"/>
                                      <m:ctrlPr>
                                        <a:rPr lang="en-US" sz="1400" i="1">
                                          <a:latin typeface="Cambria Math" panose="02040503050406030204" pitchFamily="18" charset="0"/>
                                        </a:rPr>
                                      </m:ctrlPr>
                                    </m:accPr>
                                    <m:e>
                                      <m:r>
                                        <m:rPr>
                                          <m:sty m:val="p"/>
                                        </m:rPr>
                                        <a:rPr lang="en-US" sz="1400">
                                          <a:latin typeface="Cambria Math"/>
                                        </a:rPr>
                                        <m:t>p</m:t>
                                      </m:r>
                                      <m:r>
                                        <m:rPr>
                                          <m:sty m:val="p"/>
                                        </m:rPr>
                                        <a:rPr lang="en-US" sz="1400" baseline="-25000">
                                          <a:latin typeface="Cambria Math"/>
                                        </a:rPr>
                                        <m:t>o</m:t>
                                      </m:r>
                                      <m:r>
                                        <a:rPr lang="en-US" sz="1400" baseline="-10000">
                                          <a:latin typeface="Cambria Math"/>
                                        </a:rPr>
                                        <m:t>.</m:t>
                                      </m:r>
                                    </m:e>
                                  </m:acc>
                                  <m:r>
                                    <a:rPr lang="en-US" sz="1400">
                                      <a:latin typeface="Cambria Math"/>
                                    </a:rPr>
                                    <m:t>.</m:t>
                                  </m:r>
                                  <m:acc>
                                    <m:accPr>
                                      <m:chr m:val="⃗"/>
                                      <m:ctrlPr>
                                        <a:rPr lang="en-US" sz="1400" i="1">
                                          <a:latin typeface="Cambria Math" panose="02040503050406030204" pitchFamily="18" charset="0"/>
                                        </a:rPr>
                                      </m:ctrlPr>
                                    </m:accPr>
                                    <m:e>
                                      <m:r>
                                        <m:rPr>
                                          <m:sty m:val="p"/>
                                        </m:rPr>
                                        <a:rPr lang="en-US" sz="1400">
                                          <a:latin typeface="Cambria Math"/>
                                        </a:rPr>
                                        <m:t>s</m:t>
                                      </m:r>
                                      <m:r>
                                        <a:rPr lang="en-US" sz="1400" i="1" baseline="-10000">
                                          <a:latin typeface="Cambria Math"/>
                                        </a:rPr>
                                        <m:t>.</m:t>
                                      </m:r>
                                      <m:r>
                                        <a:rPr lang="en-US" sz="1400" i="1" baseline="-25000">
                                          <a:latin typeface="Cambria Math"/>
                                        </a:rPr>
                                        <m:t>𝑗</m:t>
                                      </m:r>
                                    </m:e>
                                  </m:acc>
                                  <m:r>
                                    <a:rPr lang="en-US" sz="1400" i="1">
                                      <a:latin typeface="Cambria Math"/>
                                    </a:rPr>
                                    <m:t>)</m:t>
                                  </m:r>
                                  <m:r>
                                    <a:rPr lang="en-US" sz="1400" i="1" baseline="30000">
                                      <a:latin typeface="Cambria Math"/>
                                    </a:rPr>
                                    <m:t>2</m:t>
                                  </m:r>
                                </m:e>
                              </m:nary>
                            </m:e>
                          </m:nary>
                        </m:e>
                      </m:func>
                    </m:oMath>
                  </m:oMathPara>
                </a14:m>
                <a:endParaRPr lang="en-US" sz="1400" i="1" dirty="0" smtClean="0">
                  <a:latin typeface="Cambria Math"/>
                </a:endParaRPr>
              </a:p>
              <a:p>
                <a:pPr algn="ctr">
                  <a:tabLst>
                    <a:tab pos="0" algn="l"/>
                  </a:tabLst>
                </a:pPr>
                <a14:m>
                  <m:oMathPara xmlns:m="http://schemas.openxmlformats.org/officeDocument/2006/math">
                    <m:oMathParaPr>
                      <m:jc m:val="centerGroup"/>
                    </m:oMathParaPr>
                    <m:oMath xmlns:m="http://schemas.openxmlformats.org/officeDocument/2006/math">
                      <m:r>
                        <m:rPr>
                          <m:sty m:val="p"/>
                        </m:rPr>
                        <a:rPr lang="en-US" sz="1400">
                          <a:latin typeface="Cambria Math"/>
                        </a:rPr>
                        <m:t>subject</m:t>
                      </m:r>
                      <m:r>
                        <a:rPr lang="en-US" sz="1400">
                          <a:latin typeface="Cambria Math"/>
                        </a:rPr>
                        <m:t> </m:t>
                      </m:r>
                      <m:r>
                        <m:rPr>
                          <m:sty m:val="p"/>
                        </m:rPr>
                        <a:rPr lang="en-US" sz="1400">
                          <a:latin typeface="Cambria Math"/>
                        </a:rPr>
                        <m:t>to</m:t>
                      </m:r>
                      <m:r>
                        <a:rPr lang="en-US" sz="1400">
                          <a:latin typeface="Cambria Math"/>
                        </a:rPr>
                        <m:t> </m:t>
                      </m:r>
                      <m:r>
                        <m:rPr>
                          <m:sty m:val="p"/>
                        </m:rPr>
                        <a:rPr lang="en-US" sz="1400">
                          <a:latin typeface="Cambria Math"/>
                        </a:rPr>
                        <m:t>the</m:t>
                      </m:r>
                      <m:r>
                        <a:rPr lang="en-US" sz="1400">
                          <a:latin typeface="Cambria Math"/>
                        </a:rPr>
                        <m:t> </m:t>
                      </m:r>
                      <m:r>
                        <m:rPr>
                          <m:sty m:val="p"/>
                        </m:rPr>
                        <a:rPr lang="en-US" sz="1400">
                          <a:latin typeface="Cambria Math"/>
                        </a:rPr>
                        <m:t>following</m:t>
                      </m:r>
                      <m:r>
                        <a:rPr lang="en-US" sz="1400">
                          <a:latin typeface="Cambria Math"/>
                        </a:rPr>
                        <m:t> </m:t>
                      </m:r>
                      <m:r>
                        <m:rPr>
                          <m:sty m:val="p"/>
                        </m:rPr>
                        <a:rPr lang="en-US" sz="1400">
                          <a:latin typeface="Cambria Math"/>
                        </a:rPr>
                        <m:t>constraints</m:t>
                      </m:r>
                    </m:oMath>
                  </m:oMathPara>
                </a14:m>
                <a:endParaRPr lang="en-US" sz="1400" dirty="0" smtClean="0"/>
              </a:p>
              <a:p>
                <a:pPr algn="ctr">
                  <a:tabLst>
                    <a:tab pos="0" algn="l"/>
                  </a:tabLst>
                </a:pPr>
                <a14:m>
                  <m:oMathPara xmlns:m="http://schemas.openxmlformats.org/officeDocument/2006/math">
                    <m:oMathParaPr>
                      <m:jc m:val="centerGroup"/>
                    </m:oMathParaPr>
                    <m:oMath xmlns:m="http://schemas.openxmlformats.org/officeDocument/2006/math">
                      <m:nary>
                        <m:naryPr>
                          <m:chr m:val="∑"/>
                          <m:ctrlPr>
                            <a:rPr lang="en-US" sz="1400" i="1">
                              <a:latin typeface="Cambria Math" panose="02040503050406030204" pitchFamily="18" charset="0"/>
                            </a:rPr>
                          </m:ctrlPr>
                        </m:naryPr>
                        <m:sub>
                          <m:r>
                            <m:rPr>
                              <m:brk m:alnAt="23"/>
                            </m:rPr>
                            <a:rPr lang="en-US" sz="1400" i="1">
                              <a:latin typeface="Cambria Math"/>
                            </a:rPr>
                            <m:t>𝑗</m:t>
                          </m:r>
                          <m:r>
                            <a:rPr lang="en-US" sz="1400" i="1">
                              <a:latin typeface="Cambria Math"/>
                            </a:rPr>
                            <m:t>=1</m:t>
                          </m:r>
                        </m:sub>
                        <m:sup>
                          <m:r>
                            <a:rPr lang="en-US" sz="1400" i="1">
                              <a:latin typeface="Cambria Math"/>
                            </a:rPr>
                            <m:t>𝐾</m:t>
                          </m:r>
                          <m:r>
                            <a:rPr lang="en-US" sz="1400" i="1" baseline="-25000">
                              <a:latin typeface="Cambria Math"/>
                            </a:rPr>
                            <m:t>2</m:t>
                          </m:r>
                        </m:sup>
                        <m:e>
                          <m:r>
                            <a:rPr lang="en-US" sz="1400" i="1">
                              <a:latin typeface="Cambria Math"/>
                            </a:rPr>
                            <m:t>𝑠</m:t>
                          </m:r>
                          <m:r>
                            <a:rPr lang="en-US" sz="1400" i="1" baseline="-25000">
                              <a:latin typeface="Cambria Math"/>
                            </a:rPr>
                            <m:t>𝑖𝑗</m:t>
                          </m:r>
                          <m:r>
                            <a:rPr lang="en-US" sz="1400" i="1">
                              <a:latin typeface="Cambria Math"/>
                            </a:rPr>
                            <m:t>=1</m:t>
                          </m:r>
                        </m:e>
                      </m:nary>
                      <m:r>
                        <a:rPr lang="en-US" sz="1400" i="1">
                          <a:latin typeface="Cambria Math"/>
                        </a:rPr>
                        <m:t>    </m:t>
                      </m:r>
                      <m:d>
                        <m:dPr>
                          <m:ctrlPr>
                            <a:rPr lang="en-US" sz="1400" i="1">
                              <a:latin typeface="Cambria Math" panose="02040503050406030204" pitchFamily="18" charset="0"/>
                            </a:rPr>
                          </m:ctrlPr>
                        </m:dPr>
                        <m:e>
                          <m:r>
                            <a:rPr lang="en-US" sz="1400" i="1">
                              <a:latin typeface="Cambria Math"/>
                            </a:rPr>
                            <m:t>∀</m:t>
                          </m:r>
                          <m:r>
                            <a:rPr lang="en-US" sz="1400" i="1">
                              <a:latin typeface="Cambria Math"/>
                            </a:rPr>
                            <m:t>𝑖</m:t>
                          </m:r>
                          <m:r>
                            <a:rPr lang="en-US" sz="1400" i="1">
                              <a:latin typeface="Cambria Math"/>
                            </a:rPr>
                            <m:t>=1…</m:t>
                          </m:r>
                          <m:r>
                            <a:rPr lang="en-US" sz="1400" i="1">
                              <a:latin typeface="Cambria Math"/>
                            </a:rPr>
                            <m:t>𝐾</m:t>
                          </m:r>
                          <m:r>
                            <a:rPr lang="en-US" sz="1400" i="1" baseline="-25000">
                              <a:latin typeface="Cambria Math"/>
                            </a:rPr>
                            <m:t>1</m:t>
                          </m:r>
                        </m:e>
                      </m:d>
                    </m:oMath>
                  </m:oMathPara>
                </a14:m>
                <a:endParaRPr lang="en-US" sz="1400" i="1" baseline="-25000" dirty="0" smtClean="0">
                  <a:latin typeface="Cambria Math"/>
                </a:endParaRPr>
              </a:p>
              <a:p>
                <a:pPr algn="ctr">
                  <a:tabLst>
                    <a:tab pos="0" algn="l"/>
                  </a:tabLst>
                </a:pPr>
                <a14:m>
                  <m:oMathPara xmlns:m="http://schemas.openxmlformats.org/officeDocument/2006/math">
                    <m:oMathParaPr>
                      <m:jc m:val="centerGroup"/>
                    </m:oMathParaPr>
                    <m:oMath xmlns:m="http://schemas.openxmlformats.org/officeDocument/2006/math">
                      <m:nary>
                        <m:naryPr>
                          <m:chr m:val="∑"/>
                          <m:ctrlPr>
                            <a:rPr lang="en-US" sz="1400" i="1">
                              <a:latin typeface="Cambria Math" panose="02040503050406030204" pitchFamily="18" charset="0"/>
                            </a:rPr>
                          </m:ctrlPr>
                        </m:naryPr>
                        <m:sub>
                          <m:r>
                            <m:rPr>
                              <m:brk m:alnAt="23"/>
                            </m:rPr>
                            <a:rPr lang="en-US" sz="1400" i="1">
                              <a:latin typeface="Cambria Math"/>
                            </a:rPr>
                            <m:t>𝑜</m:t>
                          </m:r>
                          <m:r>
                            <a:rPr lang="en-US" sz="1400" i="1">
                              <a:latin typeface="Cambria Math"/>
                            </a:rPr>
                            <m:t>=1</m:t>
                          </m:r>
                        </m:sub>
                        <m:sup>
                          <m:r>
                            <a:rPr lang="en-US" sz="1400" i="1">
                              <a:latin typeface="Cambria Math"/>
                            </a:rPr>
                            <m:t>𝑁</m:t>
                          </m:r>
                        </m:sup>
                        <m:e>
                          <m:nary>
                            <m:naryPr>
                              <m:chr m:val="∑"/>
                              <m:ctrlPr>
                                <a:rPr lang="en-US" sz="1400" i="1">
                                  <a:latin typeface="Cambria Math" panose="02040503050406030204" pitchFamily="18" charset="0"/>
                                </a:rPr>
                              </m:ctrlPr>
                            </m:naryPr>
                            <m:sub>
                              <m:r>
                                <m:rPr>
                                  <m:brk m:alnAt="23"/>
                                </m:rPr>
                                <a:rPr lang="en-US" sz="1400" i="1">
                                  <a:latin typeface="Cambria Math"/>
                                </a:rPr>
                                <m:t>𝑗</m:t>
                              </m:r>
                              <m:r>
                                <a:rPr lang="en-US" sz="1400" i="1">
                                  <a:latin typeface="Cambria Math"/>
                                </a:rPr>
                                <m:t>=1</m:t>
                              </m:r>
                            </m:sub>
                            <m:sup>
                              <m:r>
                                <a:rPr lang="en-US" sz="1400" i="1">
                                  <a:latin typeface="Cambria Math"/>
                                </a:rPr>
                                <m:t>𝐾</m:t>
                              </m:r>
                              <m:r>
                                <a:rPr lang="en-US" sz="1400" i="1" baseline="-25000">
                                  <a:latin typeface="Cambria Math"/>
                                </a:rPr>
                                <m:t>2</m:t>
                              </m:r>
                            </m:sup>
                            <m:e>
                              <m:r>
                                <a:rPr lang="en-US" sz="1400" i="1">
                                  <a:latin typeface="Cambria Math"/>
                                </a:rPr>
                                <m:t>𝑎</m:t>
                              </m:r>
                              <m:r>
                                <a:rPr lang="en-US" sz="1400" i="1" baseline="-25000">
                                  <a:latin typeface="Cambria Math"/>
                                </a:rPr>
                                <m:t>𝑜𝑗</m:t>
                              </m:r>
                              <m:r>
                                <a:rPr lang="en-US" sz="1400" i="1">
                                  <a:latin typeface="Cambria Math"/>
                                </a:rPr>
                                <m:t>=</m:t>
                              </m:r>
                              <m:r>
                                <a:rPr lang="en-US" sz="1400" i="1">
                                  <a:latin typeface="Cambria Math"/>
                                </a:rPr>
                                <m:t>𝜇</m:t>
                              </m:r>
                            </m:e>
                          </m:nary>
                        </m:e>
                      </m:nary>
                    </m:oMath>
                  </m:oMathPara>
                </a14:m>
                <a:endParaRPr lang="en-US" sz="1400" dirty="0" smtClean="0"/>
              </a:p>
              <a:p>
                <a:pPr algn="ctr">
                  <a:tabLst>
                    <a:tab pos="0" algn="l"/>
                  </a:tabLst>
                </a:pPr>
                <a14:m>
                  <m:oMathPara xmlns:m="http://schemas.openxmlformats.org/officeDocument/2006/math">
                    <m:oMathParaPr>
                      <m:jc m:val="centerGroup"/>
                    </m:oMathParaPr>
                    <m:oMath xmlns:m="http://schemas.openxmlformats.org/officeDocument/2006/math">
                      <m:r>
                        <a:rPr lang="en-US" sz="1400" i="1">
                          <a:latin typeface="Cambria Math"/>
                        </a:rPr>
                        <m:t>𝑠</m:t>
                      </m:r>
                      <m:r>
                        <a:rPr lang="en-US" sz="1400" i="1" baseline="-25000">
                          <a:latin typeface="Cambria Math"/>
                        </a:rPr>
                        <m:t>𝑖𝑗</m:t>
                      </m:r>
                      <m:r>
                        <a:rPr lang="en-US" sz="1400" i="1">
                          <a:latin typeface="Cambria Math"/>
                        </a:rPr>
                        <m:t>≥0    </m:t>
                      </m:r>
                      <m:d>
                        <m:dPr>
                          <m:ctrlPr>
                            <a:rPr lang="en-US" sz="1400" i="1">
                              <a:latin typeface="Cambria Math" panose="02040503050406030204" pitchFamily="18" charset="0"/>
                            </a:rPr>
                          </m:ctrlPr>
                        </m:dPr>
                        <m:e>
                          <m:r>
                            <a:rPr lang="en-US" sz="1400" i="1">
                              <a:latin typeface="Cambria Math"/>
                            </a:rPr>
                            <m:t>∀</m:t>
                          </m:r>
                          <m:r>
                            <a:rPr lang="en-US" sz="1400" i="1">
                              <a:latin typeface="Cambria Math"/>
                            </a:rPr>
                            <m:t>𝑖</m:t>
                          </m:r>
                          <m:r>
                            <a:rPr lang="en-US" sz="1400" i="1">
                              <a:latin typeface="Cambria Math"/>
                            </a:rPr>
                            <m:t>=1…</m:t>
                          </m:r>
                          <m:r>
                            <a:rPr lang="en-US" sz="1400" i="1">
                              <a:latin typeface="Cambria Math"/>
                            </a:rPr>
                            <m:t>𝐾</m:t>
                          </m:r>
                          <m:r>
                            <a:rPr lang="en-US" sz="1400" i="1" baseline="-25000">
                              <a:latin typeface="Cambria Math"/>
                            </a:rPr>
                            <m:t>1</m:t>
                          </m:r>
                          <m:r>
                            <a:rPr lang="en-US" sz="1400" i="1">
                              <a:latin typeface="Cambria Math"/>
                            </a:rPr>
                            <m:t>, ∀</m:t>
                          </m:r>
                          <m:r>
                            <a:rPr lang="en-US" sz="1400" i="1">
                              <a:latin typeface="Cambria Math"/>
                            </a:rPr>
                            <m:t>𝑗</m:t>
                          </m:r>
                          <m:r>
                            <a:rPr lang="en-US" sz="1400" i="1">
                              <a:latin typeface="Cambria Math"/>
                            </a:rPr>
                            <m:t>=1…</m:t>
                          </m:r>
                          <m:r>
                            <a:rPr lang="en-US" sz="1400" i="1">
                              <a:latin typeface="Cambria Math"/>
                            </a:rPr>
                            <m:t>𝐾</m:t>
                          </m:r>
                          <m:r>
                            <a:rPr lang="en-US" sz="1400" i="1" baseline="-25000">
                              <a:latin typeface="Cambria Math"/>
                            </a:rPr>
                            <m:t>2</m:t>
                          </m:r>
                        </m:e>
                      </m:d>
                    </m:oMath>
                  </m:oMathPara>
                </a14:m>
                <a:endParaRPr lang="en-US" sz="1400" i="1" baseline="-25000" dirty="0" smtClean="0">
                  <a:latin typeface="Cambria Math" panose="02040503050406030204" pitchFamily="18" charset="0"/>
                </a:endParaRPr>
              </a:p>
              <a:p>
                <a:pPr algn="ctr">
                  <a:tabLst>
                    <a:tab pos="0" algn="l"/>
                  </a:tabLst>
                </a:pPr>
                <a14:m>
                  <m:oMathPara xmlns:m="http://schemas.openxmlformats.org/officeDocument/2006/math">
                    <m:oMathParaPr>
                      <m:jc m:val="centerGroup"/>
                    </m:oMathParaPr>
                    <m:oMath xmlns:m="http://schemas.openxmlformats.org/officeDocument/2006/math">
                      <m:r>
                        <a:rPr lang="en-US" sz="1400" i="1">
                          <a:latin typeface="Cambria Math"/>
                        </a:rPr>
                        <m:t>1≥</m:t>
                      </m:r>
                      <m:sSub>
                        <m:sSubPr>
                          <m:ctrlPr>
                            <a:rPr lang="en-US" sz="1400" i="1">
                              <a:latin typeface="Cambria Math" panose="02040503050406030204" pitchFamily="18" charset="0"/>
                            </a:rPr>
                          </m:ctrlPr>
                        </m:sSubPr>
                        <m:e>
                          <m:r>
                            <a:rPr lang="en-US" sz="1400" i="1">
                              <a:latin typeface="Cambria Math"/>
                            </a:rPr>
                            <m:t>𝑎</m:t>
                          </m:r>
                        </m:e>
                        <m:sub>
                          <m:r>
                            <a:rPr lang="en-US" sz="1400" i="1">
                              <a:latin typeface="Cambria Math"/>
                            </a:rPr>
                            <m:t>𝑜𝑗</m:t>
                          </m:r>
                        </m:sub>
                      </m:sSub>
                      <m:r>
                        <a:rPr lang="en-US" sz="1400" i="1">
                          <a:latin typeface="Cambria Math"/>
                        </a:rPr>
                        <m:t>≥0     </m:t>
                      </m:r>
                      <m:d>
                        <m:dPr>
                          <m:ctrlPr>
                            <a:rPr lang="en-US" sz="1400" i="1">
                              <a:latin typeface="Cambria Math" panose="02040503050406030204" pitchFamily="18" charset="0"/>
                            </a:rPr>
                          </m:ctrlPr>
                        </m:dPr>
                        <m:e>
                          <m:r>
                            <a:rPr lang="en-US" sz="1400" i="1">
                              <a:latin typeface="Cambria Math"/>
                            </a:rPr>
                            <m:t>∀</m:t>
                          </m:r>
                          <m:r>
                            <a:rPr lang="en-US" sz="1400" i="1">
                              <a:latin typeface="Cambria Math"/>
                            </a:rPr>
                            <m:t>𝑜</m:t>
                          </m:r>
                          <m:r>
                            <a:rPr lang="en-US" sz="1400" i="1">
                              <a:latin typeface="Cambria Math"/>
                            </a:rPr>
                            <m:t>=1…</m:t>
                          </m:r>
                          <m:r>
                            <a:rPr lang="en-US" sz="1400" i="1">
                              <a:latin typeface="Cambria Math"/>
                            </a:rPr>
                            <m:t>𝑁</m:t>
                          </m:r>
                          <m:r>
                            <a:rPr lang="en-US" sz="1400" i="1">
                              <a:latin typeface="Cambria Math"/>
                            </a:rPr>
                            <m:t>, ∀</m:t>
                          </m:r>
                          <m:r>
                            <a:rPr lang="en-US" sz="1400" i="1">
                              <a:latin typeface="Cambria Math"/>
                            </a:rPr>
                            <m:t>𝑗</m:t>
                          </m:r>
                          <m:r>
                            <a:rPr lang="en-US" sz="1400" i="1">
                              <a:latin typeface="Cambria Math"/>
                            </a:rPr>
                            <m:t>=1…</m:t>
                          </m:r>
                          <m:r>
                            <a:rPr lang="en-US" sz="1400" i="1">
                              <a:latin typeface="Cambria Math"/>
                            </a:rPr>
                            <m:t>𝐾</m:t>
                          </m:r>
                          <m:r>
                            <a:rPr lang="en-US" sz="1400" i="1" baseline="-25000">
                              <a:latin typeface="Cambria Math"/>
                            </a:rPr>
                            <m:t>2</m:t>
                          </m:r>
                        </m:e>
                      </m:d>
                    </m:oMath>
                  </m:oMathPara>
                </a14:m>
                <a:endParaRPr lang="en-US" sz="1400" i="1" baseline="-25000" dirty="0">
                  <a:latin typeface="Cambria Math"/>
                </a:endParaRPr>
              </a:p>
              <a:p>
                <a:pPr algn="ctr">
                  <a:tabLst>
                    <a:tab pos="0" algn="l"/>
                  </a:tabLst>
                </a:pPr>
                <a:endParaRPr lang="en-US" sz="1400" dirty="0"/>
              </a:p>
              <a:p>
                <a:pPr algn="ctr">
                  <a:tabLst>
                    <a:tab pos="0" algn="l"/>
                  </a:tabLst>
                </a:pPr>
                <a:endParaRPr lang="en-US" sz="1400" dirty="0"/>
              </a:p>
              <a:p>
                <a:pPr algn="ctr">
                  <a:tabLst>
                    <a:tab pos="0" algn="l"/>
                  </a:tabLst>
                </a:pPr>
                <a:endParaRPr lang="en-US" sz="1400" i="1" baseline="-25000" dirty="0">
                  <a:latin typeface="Cambria Math"/>
                </a:endParaRPr>
              </a:p>
              <a:p>
                <a:pPr algn="ctr">
                  <a:tabLst>
                    <a:tab pos="0" algn="l"/>
                  </a:tabLst>
                </a:pPr>
                <a:endParaRPr lang="en-US" sz="1400" dirty="0"/>
              </a:p>
              <a:p>
                <a:pPr algn="ctr">
                  <a:tabLst>
                    <a:tab pos="0" algn="l"/>
                  </a:tabLst>
                </a:pPr>
                <a:endParaRPr lang="en-US" sz="1400" i="1" dirty="0">
                  <a:latin typeface="Cambria Math"/>
                </a:endParaRPr>
              </a:p>
            </p:txBody>
          </p:sp>
        </mc:Choice>
        <mc:Fallback>
          <p:sp>
            <p:nvSpPr>
              <p:cNvPr id="15" name="Rectangle 14"/>
              <p:cNvSpPr>
                <a:spLocks noRot="1" noChangeAspect="1" noMove="1" noResize="1" noEditPoints="1" noAdjustHandles="1" noChangeArrowheads="1" noChangeShapeType="1" noTextEdit="1"/>
              </p:cNvSpPr>
              <p:nvPr/>
            </p:nvSpPr>
            <p:spPr>
              <a:xfrm>
                <a:off x="473949" y="1001240"/>
                <a:ext cx="3318344" cy="3646960"/>
              </a:xfrm>
              <a:prstGeom prst="rect">
                <a:avLst/>
              </a:prstGeom>
              <a:blipFill rotWithShape="0">
                <a:blip r:embed="rId1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Rectangle 15"/>
              <p:cNvSpPr/>
              <p:nvPr/>
            </p:nvSpPr>
            <p:spPr>
              <a:xfrm>
                <a:off x="5640054" y="1992868"/>
                <a:ext cx="3244221" cy="369332"/>
              </a:xfrm>
              <a:prstGeom prst="rect">
                <a:avLst/>
              </a:prstGeom>
            </p:spPr>
            <p:txBody>
              <a:bodyPr wrap="none">
                <a:spAutoFit/>
              </a:bodyPr>
              <a:lstStyle/>
              <a:p>
                <a:r>
                  <a:rPr lang="en-US" dirty="0">
                    <a:solidFill>
                      <a:srgbClr val="FF0000"/>
                    </a:solidFill>
                  </a:rPr>
                  <a:t>Given </a:t>
                </a:r>
                <a14:m>
                  <m:oMath xmlns:m="http://schemas.openxmlformats.org/officeDocument/2006/math">
                    <m:r>
                      <a:rPr lang="en-US" i="1" dirty="0" smtClean="0">
                        <a:solidFill>
                          <a:srgbClr val="FF0000"/>
                        </a:solidFill>
                        <a:latin typeface="Cambria Math" panose="02040503050406030204" pitchFamily="18" charset="0"/>
                      </a:rPr>
                      <m:t>𝑃</m:t>
                    </m:r>
                  </m:oMath>
                </a14:m>
                <a:r>
                  <a:rPr lang="en-US" dirty="0">
                    <a:solidFill>
                      <a:srgbClr val="FF0000"/>
                    </a:solidFill>
                  </a:rPr>
                  <a:t> and </a:t>
                </a:r>
                <a14:m>
                  <m:oMath xmlns:m="http://schemas.openxmlformats.org/officeDocument/2006/math">
                    <m:r>
                      <a:rPr lang="en-US" i="1" dirty="0" smtClean="0">
                        <a:solidFill>
                          <a:srgbClr val="FF0000"/>
                        </a:solidFill>
                        <a:latin typeface="Cambria Math" panose="02040503050406030204" pitchFamily="18" charset="0"/>
                      </a:rPr>
                      <m:t>𝑄</m:t>
                    </m:r>
                  </m:oMath>
                </a14:m>
                <a:r>
                  <a:rPr lang="en-US" dirty="0">
                    <a:solidFill>
                      <a:srgbClr val="FF0000"/>
                    </a:solidFill>
                  </a:rPr>
                  <a:t>, estimate </a:t>
                </a:r>
                <a14:m>
                  <m:oMath xmlns:m="http://schemas.openxmlformats.org/officeDocument/2006/math">
                    <m:r>
                      <a:rPr lang="en-US" i="1" dirty="0" smtClean="0">
                        <a:solidFill>
                          <a:srgbClr val="FF0000"/>
                        </a:solidFill>
                        <a:latin typeface="Cambria Math" panose="02040503050406030204" pitchFamily="18" charset="0"/>
                      </a:rPr>
                      <m:t>𝑆</m:t>
                    </m:r>
                  </m:oMath>
                </a14:m>
                <a:r>
                  <a:rPr lang="en-US" dirty="0">
                    <a:solidFill>
                      <a:srgbClr val="FF0000"/>
                    </a:solidFill>
                  </a:rPr>
                  <a:t> and </a:t>
                </a:r>
                <a14:m>
                  <m:oMath xmlns:m="http://schemas.openxmlformats.org/officeDocument/2006/math">
                    <m:r>
                      <a:rPr lang="en-US" i="1" dirty="0" smtClean="0">
                        <a:solidFill>
                          <a:srgbClr val="FF0000"/>
                        </a:solidFill>
                        <a:latin typeface="Cambria Math" panose="02040503050406030204" pitchFamily="18" charset="0"/>
                      </a:rPr>
                      <m:t>𝐴</m:t>
                    </m:r>
                  </m:oMath>
                </a14:m>
                <a:endParaRPr lang="en-US" dirty="0">
                  <a:solidFill>
                    <a:srgbClr val="FF0000"/>
                  </a:solidFill>
                </a:endParaRPr>
              </a:p>
            </p:txBody>
          </p:sp>
        </mc:Choice>
        <mc:Fallback>
          <p:sp>
            <p:nvSpPr>
              <p:cNvPr id="16" name="Rectangle 15"/>
              <p:cNvSpPr>
                <a:spLocks noRot="1" noChangeAspect="1" noMove="1" noResize="1" noEditPoints="1" noAdjustHandles="1" noChangeArrowheads="1" noChangeShapeType="1" noTextEdit="1"/>
              </p:cNvSpPr>
              <p:nvPr/>
            </p:nvSpPr>
            <p:spPr>
              <a:xfrm>
                <a:off x="5640054" y="1992868"/>
                <a:ext cx="3244221" cy="369332"/>
              </a:xfrm>
              <a:prstGeom prst="rect">
                <a:avLst/>
              </a:prstGeom>
              <a:blipFill rotWithShape="0">
                <a:blip r:embed="rId14"/>
                <a:stretch>
                  <a:fillRect l="-1504" t="-9836" b="-24590"/>
                </a:stretch>
              </a:blipFill>
            </p:spPr>
            <p:txBody>
              <a:bodyPr/>
              <a:lstStyle/>
              <a:p>
                <a:r>
                  <a:rPr lang="en-US">
                    <a:noFill/>
                  </a:rPr>
                  <a:t> </a:t>
                </a:r>
              </a:p>
            </p:txBody>
          </p:sp>
        </mc:Fallback>
      </mc:AlternateContent>
      <p:pic>
        <p:nvPicPr>
          <p:cNvPr id="17"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 y="3580378"/>
            <a:ext cx="5119817" cy="2744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a14="http://schemas.microsoft.com/office/drawing/2010/main" Requires="a14">
          <p:sp>
            <p:nvSpPr>
              <p:cNvPr id="18" name="Content Placeholder 2"/>
              <p:cNvSpPr>
                <a:spLocks noGrp="1"/>
              </p:cNvSpPr>
              <p:nvPr>
                <p:ph idx="4294967295"/>
              </p:nvPr>
            </p:nvSpPr>
            <p:spPr>
              <a:xfrm>
                <a:off x="5257800" y="2408237"/>
                <a:ext cx="3733800" cy="4525963"/>
              </a:xfrm>
              <a:prstGeom prst="rect">
                <a:avLst/>
              </a:prstGeom>
            </p:spPr>
            <p:txBody>
              <a:bodyPr>
                <a:noAutofit/>
              </a:bodyPr>
              <a:lstStyle/>
              <a:p>
                <a14:m>
                  <m:oMath xmlns:m="http://schemas.openxmlformats.org/officeDocument/2006/math">
                    <m:r>
                      <a:rPr lang="en-US" sz="2000" i="1" dirty="0" smtClean="0">
                        <a:latin typeface="Cambria Math" panose="02040503050406030204" pitchFamily="18" charset="0"/>
                      </a:rPr>
                      <m:t>𝑁</m:t>
                    </m:r>
                  </m:oMath>
                </a14:m>
                <a:r>
                  <a:rPr lang="en-US" sz="2000" dirty="0"/>
                  <a:t> = #objects</a:t>
                </a:r>
              </a:p>
              <a:p>
                <a14:m>
                  <m:oMath xmlns:m="http://schemas.openxmlformats.org/officeDocument/2006/math">
                    <m:r>
                      <a:rPr lang="en-US" sz="2000" i="1" dirty="0" smtClean="0">
                        <a:latin typeface="Cambria Math" panose="02040503050406030204" pitchFamily="18" charset="0"/>
                      </a:rPr>
                      <m:t>𝐾</m:t>
                    </m:r>
                    <m:r>
                      <a:rPr lang="en-US" sz="2000" i="1" baseline="-25000" dirty="0">
                        <a:latin typeface="Cambria Math" panose="02040503050406030204" pitchFamily="18" charset="0"/>
                      </a:rPr>
                      <m:t>1</m:t>
                    </m:r>
                  </m:oMath>
                </a14:m>
                <a:r>
                  <a:rPr lang="en-US" sz="2000" baseline="-25000" dirty="0"/>
                  <a:t> </a:t>
                </a:r>
                <a:r>
                  <a:rPr lang="en-US" sz="2000" dirty="0"/>
                  <a:t>= #clusters in </a:t>
                </a:r>
                <a14:m>
                  <m:oMath xmlns:m="http://schemas.openxmlformats.org/officeDocument/2006/math">
                    <m:r>
                      <a:rPr lang="en-US" sz="2000" i="1" dirty="0" smtClean="0">
                        <a:latin typeface="Cambria Math" panose="02040503050406030204" pitchFamily="18" charset="0"/>
                      </a:rPr>
                      <m:t>𝑋</m:t>
                    </m:r>
                    <m:r>
                      <a:rPr lang="en-US" sz="2000" i="1" baseline="-25000" dirty="0">
                        <a:latin typeface="Cambria Math" panose="02040503050406030204" pitchFamily="18" charset="0"/>
                      </a:rPr>
                      <m:t>1</m:t>
                    </m:r>
                  </m:oMath>
                </a14:m>
                <a:endParaRPr lang="en-US" sz="2000" baseline="-25000" dirty="0"/>
              </a:p>
              <a:p>
                <a14:m>
                  <m:oMath xmlns:m="http://schemas.openxmlformats.org/officeDocument/2006/math">
                    <m:r>
                      <a:rPr lang="en-US" sz="2000" i="1" dirty="0">
                        <a:latin typeface="Cambria Math" panose="02040503050406030204" pitchFamily="18" charset="0"/>
                      </a:rPr>
                      <m:t>𝐾</m:t>
                    </m:r>
                  </m:oMath>
                </a14:m>
                <a:r>
                  <a:rPr lang="en-US" sz="2000" baseline="-25000" dirty="0" smtClean="0"/>
                  <a:t>2</a:t>
                </a:r>
                <a:r>
                  <a:rPr lang="en-US" sz="2000" baseline="-25000" dirty="0"/>
                  <a:t> </a:t>
                </a:r>
                <a:r>
                  <a:rPr lang="en-US" sz="2000" dirty="0"/>
                  <a:t>= #clusters in </a:t>
                </a:r>
                <a14:m>
                  <m:oMath xmlns:m="http://schemas.openxmlformats.org/officeDocument/2006/math">
                    <m:r>
                      <a:rPr lang="en-US" sz="2000" i="1" dirty="0">
                        <a:latin typeface="Cambria Math" panose="02040503050406030204" pitchFamily="18" charset="0"/>
                      </a:rPr>
                      <m:t>𝑋</m:t>
                    </m:r>
                    <m:r>
                      <a:rPr lang="en-US" sz="2000" b="0" i="1" baseline="-25000" dirty="0" smtClean="0">
                        <a:latin typeface="Cambria Math" panose="02040503050406030204" pitchFamily="18" charset="0"/>
                      </a:rPr>
                      <m:t>2</m:t>
                    </m:r>
                  </m:oMath>
                </a14:m>
                <a:endParaRPr lang="en-US" sz="2000" baseline="-25000" dirty="0"/>
              </a:p>
              <a:p>
                <a14:m>
                  <m:oMath xmlns:m="http://schemas.openxmlformats.org/officeDocument/2006/math">
                    <m:r>
                      <a:rPr lang="en-US" sz="2000" i="1" dirty="0" smtClean="0">
                        <a:latin typeface="Cambria Math" panose="02040503050406030204" pitchFamily="18" charset="0"/>
                      </a:rPr>
                      <m:t>𝑃</m:t>
                    </m:r>
                    <m:r>
                      <a:rPr lang="en-US" sz="2000" i="1" baseline="30000" dirty="0" smtClean="0">
                        <a:latin typeface="Cambria Math" panose="02040503050406030204" pitchFamily="18" charset="0"/>
                      </a:rPr>
                      <m:t>𝑁𝑋𝐾</m:t>
                    </m:r>
                    <m:r>
                      <a:rPr lang="en-US" sz="2000" i="1" baseline="15000" dirty="0" smtClean="0">
                        <a:latin typeface="Cambria Math" panose="02040503050406030204" pitchFamily="18" charset="0"/>
                      </a:rPr>
                      <m:t>1</m:t>
                    </m:r>
                  </m:oMath>
                </a14:m>
                <a:r>
                  <a:rPr lang="en-US" sz="2000" baseline="15000" dirty="0" smtClean="0"/>
                  <a:t> </a:t>
                </a:r>
                <a:r>
                  <a:rPr lang="en-US" sz="2000" dirty="0" smtClean="0"/>
                  <a:t>= belongingness matrix for </a:t>
                </a:r>
                <a14:m>
                  <m:oMath xmlns:m="http://schemas.openxmlformats.org/officeDocument/2006/math">
                    <m:r>
                      <a:rPr lang="en-US" sz="2000" i="1" dirty="0" smtClean="0">
                        <a:latin typeface="Cambria Math" panose="02040503050406030204" pitchFamily="18" charset="0"/>
                      </a:rPr>
                      <m:t>𝑋</m:t>
                    </m:r>
                    <m:r>
                      <a:rPr lang="en-US" sz="2000" i="1" baseline="-25000" dirty="0" smtClean="0">
                        <a:latin typeface="Cambria Math" panose="02040503050406030204" pitchFamily="18" charset="0"/>
                      </a:rPr>
                      <m:t>1</m:t>
                    </m:r>
                  </m:oMath>
                </a14:m>
                <a:endParaRPr lang="en-US" sz="2000" baseline="-25000" dirty="0" smtClean="0"/>
              </a:p>
              <a:p>
                <a14:m>
                  <m:oMath xmlns:m="http://schemas.openxmlformats.org/officeDocument/2006/math">
                    <m:r>
                      <a:rPr lang="en-US" sz="2000" i="1" dirty="0" smtClean="0">
                        <a:latin typeface="Cambria Math" panose="02040503050406030204" pitchFamily="18" charset="0"/>
                      </a:rPr>
                      <m:t>𝑄</m:t>
                    </m:r>
                    <m:r>
                      <a:rPr lang="en-US" sz="2000" i="1" baseline="30000" dirty="0" smtClean="0">
                        <a:latin typeface="Cambria Math" panose="02040503050406030204" pitchFamily="18" charset="0"/>
                      </a:rPr>
                      <m:t>𝑁𝑋𝐾</m:t>
                    </m:r>
                    <m:r>
                      <a:rPr lang="en-US" sz="2000" i="1" baseline="15000" dirty="0" smtClean="0">
                        <a:latin typeface="Cambria Math" panose="02040503050406030204" pitchFamily="18" charset="0"/>
                      </a:rPr>
                      <m:t>2</m:t>
                    </m:r>
                  </m:oMath>
                </a14:m>
                <a:r>
                  <a:rPr lang="en-US" sz="2000" baseline="15000" dirty="0" smtClean="0"/>
                  <a:t> </a:t>
                </a:r>
                <a:r>
                  <a:rPr lang="en-US" sz="2000" dirty="0" smtClean="0"/>
                  <a:t>= belongingness matrix for </a:t>
                </a:r>
                <a14:m>
                  <m:oMath xmlns:m="http://schemas.openxmlformats.org/officeDocument/2006/math">
                    <m:r>
                      <a:rPr lang="en-US" sz="2000" i="1" dirty="0" smtClean="0">
                        <a:latin typeface="Cambria Math" panose="02040503050406030204" pitchFamily="18" charset="0"/>
                      </a:rPr>
                      <m:t>𝑋</m:t>
                    </m:r>
                    <m:r>
                      <a:rPr lang="en-US" sz="2000" i="1" baseline="-25000" dirty="0" smtClean="0">
                        <a:latin typeface="Cambria Math" panose="02040503050406030204" pitchFamily="18" charset="0"/>
                      </a:rPr>
                      <m:t>2</m:t>
                    </m:r>
                  </m:oMath>
                </a14:m>
                <a:endParaRPr lang="en-US" sz="2000" baseline="-25000" dirty="0" smtClean="0"/>
              </a:p>
              <a:p>
                <a14:m>
                  <m:oMath xmlns:m="http://schemas.openxmlformats.org/officeDocument/2006/math">
                    <m:r>
                      <a:rPr lang="en-US" sz="2000" i="1" dirty="0" smtClean="0">
                        <a:latin typeface="Cambria Math" panose="02040503050406030204" pitchFamily="18" charset="0"/>
                      </a:rPr>
                      <m:t>𝑆</m:t>
                    </m:r>
                    <m:r>
                      <a:rPr lang="en-US" sz="2000" i="1" baseline="30000" dirty="0" smtClean="0">
                        <a:latin typeface="Cambria Math" panose="02040503050406030204" pitchFamily="18" charset="0"/>
                      </a:rPr>
                      <m:t>𝐾</m:t>
                    </m:r>
                    <m:r>
                      <a:rPr lang="en-US" sz="2000" i="1" baseline="15000" dirty="0" smtClean="0">
                        <a:latin typeface="Cambria Math" panose="02040503050406030204" pitchFamily="18" charset="0"/>
                      </a:rPr>
                      <m:t>1</m:t>
                    </m:r>
                    <m:r>
                      <a:rPr lang="en-US" sz="2000" i="1" baseline="30000" dirty="0" smtClean="0">
                        <a:latin typeface="Cambria Math" panose="02040503050406030204" pitchFamily="18" charset="0"/>
                      </a:rPr>
                      <m:t>𝑋𝐾</m:t>
                    </m:r>
                    <m:r>
                      <a:rPr lang="en-US" sz="2000" i="1" baseline="15000" dirty="0" smtClean="0">
                        <a:latin typeface="Cambria Math" panose="02040503050406030204" pitchFamily="18" charset="0"/>
                      </a:rPr>
                      <m:t>2 </m:t>
                    </m:r>
                  </m:oMath>
                </a14:m>
                <a:r>
                  <a:rPr lang="en-US" sz="2000" dirty="0" smtClean="0"/>
                  <a:t>= corr. matrix</a:t>
                </a:r>
              </a:p>
              <a:p>
                <a14:m>
                  <m:oMath xmlns:m="http://schemas.openxmlformats.org/officeDocument/2006/math">
                    <m:r>
                      <a:rPr lang="en-US" sz="2000" i="1" dirty="0" smtClean="0">
                        <a:latin typeface="Cambria Math" panose="02040503050406030204" pitchFamily="18" charset="0"/>
                      </a:rPr>
                      <m:t>𝐴</m:t>
                    </m:r>
                    <m:r>
                      <a:rPr lang="en-US" sz="2000" i="1" baseline="30000" dirty="0" smtClean="0">
                        <a:latin typeface="Cambria Math" panose="02040503050406030204" pitchFamily="18" charset="0"/>
                      </a:rPr>
                      <m:t>𝑁𝑋𝐾</m:t>
                    </m:r>
                    <m:r>
                      <a:rPr lang="en-US" sz="2000" i="1" baseline="15000" dirty="0" smtClean="0">
                        <a:latin typeface="Cambria Math" panose="02040503050406030204" pitchFamily="18" charset="0"/>
                      </a:rPr>
                      <m:t>2</m:t>
                    </m:r>
                  </m:oMath>
                </a14:m>
                <a:r>
                  <a:rPr lang="en-US" sz="2000" baseline="15000" dirty="0" smtClean="0"/>
                  <a:t> </a:t>
                </a:r>
                <a:r>
                  <a:rPr lang="en-US" sz="2000" dirty="0" smtClean="0"/>
                  <a:t>= outlierness matrix</a:t>
                </a:r>
              </a:p>
              <a:p>
                <a14:m>
                  <m:oMath xmlns:m="http://schemas.openxmlformats.org/officeDocument/2006/math">
                    <m:r>
                      <a:rPr lang="en-US" sz="2000" b="0" i="1" smtClean="0">
                        <a:latin typeface="Cambria Math"/>
                      </a:rPr>
                      <m:t>𝜇</m:t>
                    </m:r>
                    <m:r>
                      <a:rPr lang="en-US" sz="2000" b="0" i="1" smtClean="0">
                        <a:latin typeface="Cambria Math"/>
                      </a:rPr>
                      <m:t> </m:t>
                    </m:r>
                  </m:oMath>
                </a14:m>
                <a:r>
                  <a:rPr lang="en-US" sz="2000" dirty="0" smtClean="0"/>
                  <a:t>= maximum level of </a:t>
                </a:r>
                <a:r>
                  <a:rPr lang="en-US" sz="2000" dirty="0"/>
                  <a:t>overall </a:t>
                </a:r>
                <a:r>
                  <a:rPr lang="en-US" sz="2000" dirty="0" smtClean="0"/>
                  <a:t>outlierness</a:t>
                </a:r>
                <a:endParaRPr lang="en-US" sz="2000" dirty="0"/>
              </a:p>
            </p:txBody>
          </p:sp>
        </mc:Choice>
        <mc:Fallback>
          <p:sp>
            <p:nvSpPr>
              <p:cNvPr id="18" name="Content Placeholder 2"/>
              <p:cNvSpPr>
                <a:spLocks noGrp="1" noRot="1" noChangeAspect="1" noMove="1" noResize="1" noEditPoints="1" noAdjustHandles="1" noChangeArrowheads="1" noChangeShapeType="1" noTextEdit="1"/>
              </p:cNvSpPr>
              <p:nvPr>
                <p:ph idx="4294967295"/>
              </p:nvPr>
            </p:nvSpPr>
            <p:spPr>
              <a:xfrm>
                <a:off x="5257800" y="2408237"/>
                <a:ext cx="3733800" cy="4525963"/>
              </a:xfrm>
              <a:prstGeom prst="rect">
                <a:avLst/>
              </a:prstGeom>
              <a:blipFill rotWithShape="0">
                <a:blip r:embed="rId16"/>
                <a:stretch>
                  <a:fillRect l="-1471" t="-673"/>
                </a:stretch>
              </a:blipFill>
            </p:spPr>
            <p:txBody>
              <a:bodyPr/>
              <a:lstStyle/>
              <a:p>
                <a:r>
                  <a:rPr lang="en-US">
                    <a:noFill/>
                  </a:rPr>
                  <a:t> </a:t>
                </a:r>
              </a:p>
            </p:txBody>
          </p:sp>
        </mc:Fallback>
      </mc:AlternateContent>
    </p:spTree>
    <p:extLst>
      <p:ext uri="{BB962C8B-B14F-4D97-AF65-F5344CB8AC3E}">
        <p14:creationId xmlns:p14="http://schemas.microsoft.com/office/powerpoint/2010/main" val="324764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p:txBody>
              <a:bodyPr>
                <a:normAutofit fontScale="90000"/>
              </a:bodyPr>
              <a:lstStyle/>
              <a:p>
                <a:r>
                  <a:rPr lang="en-US" b="1" smtClean="0"/>
                  <a:t>Evolutionary Community Outlier Detection Algorithm (OneStage</a:t>
                </a:r>
                <a14:m>
                  <m:oMath xmlns:m="http://schemas.openxmlformats.org/officeDocument/2006/math">
                    <m:r>
                      <a:rPr lang="en-US" b="1" i="1" smtClean="0">
                        <a:latin typeface="Cambria Math"/>
                      </a:rPr>
                      <m:t>𝝁</m:t>
                    </m:r>
                  </m:oMath>
                </a14:m>
                <a:r>
                  <a:rPr lang="en-US" b="1" smtClean="0"/>
                  <a:t>)</a:t>
                </a:r>
                <a:endParaRPr lang="en-US" b="1"/>
              </a:p>
            </p:txBody>
          </p:sp>
        </mc:Choice>
        <mc:Fallback>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t="-3743" b="-14973"/>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F7D5C474-4230-4742-8879-996C73AA5470}" type="slidenum">
              <a:rPr lang="en-US" smtClean="0"/>
              <a:t>96</a:t>
            </a:fld>
            <a:endParaRPr lang="en-US"/>
          </a:p>
        </p:txBody>
      </p:sp>
      <mc:AlternateContent xmlns:mc="http://schemas.openxmlformats.org/markup-compatibility/2006">
        <mc:Choice xmlns:a14="http://schemas.microsoft.com/office/drawing/2010/main" Requires="a14">
          <p:sp>
            <p:nvSpPr>
              <p:cNvPr id="3" name="Content Placeholder 2"/>
              <p:cNvSpPr>
                <a:spLocks noGrp="1"/>
              </p:cNvSpPr>
              <p:nvPr>
                <p:ph idx="13"/>
              </p:nvPr>
            </p:nvSpPr>
            <p:spPr>
              <a:prstGeom prst="rect">
                <a:avLst/>
              </a:prstGeom>
            </p:spPr>
            <p:txBody>
              <a:bodyPr>
                <a:normAutofit fontScale="62500" lnSpcReduction="20000"/>
              </a:bodyPr>
              <a:lstStyle/>
              <a:p>
                <a:r>
                  <a:rPr lang="en-US" dirty="0" smtClean="0"/>
                  <a:t>Input: </a:t>
                </a:r>
                <a14:m>
                  <m:oMath xmlns:m="http://schemas.openxmlformats.org/officeDocument/2006/math">
                    <m:r>
                      <a:rPr lang="en-US" i="1" dirty="0" smtClean="0">
                        <a:latin typeface="Cambria Math" panose="02040503050406030204" pitchFamily="18" charset="0"/>
                      </a:rPr>
                      <m:t>𝑃</m:t>
                    </m:r>
                  </m:oMath>
                </a14:m>
                <a:r>
                  <a:rPr lang="en-US" dirty="0" smtClean="0"/>
                  <a:t> and </a:t>
                </a:r>
                <a14:m>
                  <m:oMath xmlns:m="http://schemas.openxmlformats.org/officeDocument/2006/math">
                    <m:r>
                      <a:rPr lang="en-US" i="1" dirty="0" smtClean="0">
                        <a:latin typeface="Cambria Math" panose="02040503050406030204" pitchFamily="18" charset="0"/>
                      </a:rPr>
                      <m:t>𝑄</m:t>
                    </m:r>
                  </m:oMath>
                </a14:m>
                <a:endParaRPr lang="en-US" dirty="0" smtClean="0"/>
              </a:p>
              <a:p>
                <a:r>
                  <a:rPr lang="en-US" dirty="0" smtClean="0"/>
                  <a:t>Output: Estimates of </a:t>
                </a:r>
                <a14:m>
                  <m:oMath xmlns:m="http://schemas.openxmlformats.org/officeDocument/2006/math">
                    <m:r>
                      <a:rPr lang="en-US" i="1" dirty="0" smtClean="0">
                        <a:latin typeface="Cambria Math" panose="02040503050406030204" pitchFamily="18" charset="0"/>
                      </a:rPr>
                      <m:t>𝑆</m:t>
                    </m:r>
                  </m:oMath>
                </a14:m>
                <a:r>
                  <a:rPr lang="en-US" dirty="0" smtClean="0"/>
                  <a:t> and </a:t>
                </a:r>
                <a14:m>
                  <m:oMath xmlns:m="http://schemas.openxmlformats.org/officeDocument/2006/math">
                    <m:r>
                      <a:rPr lang="en-US" i="1" dirty="0" smtClean="0">
                        <a:latin typeface="Cambria Math" panose="02040503050406030204" pitchFamily="18" charset="0"/>
                      </a:rPr>
                      <m:t>𝐴</m:t>
                    </m:r>
                  </m:oMath>
                </a14:m>
                <a:r>
                  <a:rPr lang="en-US" dirty="0" smtClean="0"/>
                  <a:t> </a:t>
                </a:r>
              </a:p>
              <a:p>
                <a:r>
                  <a:rPr lang="en-US" dirty="0" smtClean="0"/>
                  <a:t>Initialize </a:t>
                </a:r>
                <a14:m>
                  <m:oMath xmlns:m="http://schemas.openxmlformats.org/officeDocument/2006/math">
                    <m:r>
                      <a:rPr lang="en-US" b="0" i="1" smtClean="0">
                        <a:latin typeface="Cambria Math"/>
                      </a:rPr>
                      <m:t>𝜇</m:t>
                    </m:r>
                  </m:oMath>
                </a14:m>
                <a:r>
                  <a:rPr lang="en-US" dirty="0" smtClean="0"/>
                  <a:t>, all </a:t>
                </a:r>
                <a14:m>
                  <m:oMath xmlns:m="http://schemas.openxmlformats.org/officeDocument/2006/math">
                    <m:r>
                      <a:rPr lang="en-US" i="1" dirty="0" smtClean="0">
                        <a:latin typeface="Cambria Math" panose="02040503050406030204" pitchFamily="18" charset="0"/>
                      </a:rPr>
                      <m:t>𝑠</m:t>
                    </m:r>
                    <m:r>
                      <a:rPr lang="en-US" i="1" baseline="-25000" dirty="0" err="1" smtClean="0">
                        <a:latin typeface="Cambria Math" panose="02040503050406030204" pitchFamily="18" charset="0"/>
                      </a:rPr>
                      <m:t>𝑖𝑗</m:t>
                    </m:r>
                  </m:oMath>
                </a14:m>
                <a:r>
                  <a:rPr lang="en-US" dirty="0" smtClean="0"/>
                  <a:t> to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a:rPr>
                          <m:t>1</m:t>
                        </m:r>
                      </m:num>
                      <m:den>
                        <m:sSub>
                          <m:sSubPr>
                            <m:ctrlPr>
                              <a:rPr lang="en-US" b="0" i="1" smtClean="0">
                                <a:latin typeface="Cambria Math" panose="02040503050406030204" pitchFamily="18" charset="0"/>
                              </a:rPr>
                            </m:ctrlPr>
                          </m:sSubPr>
                          <m:e>
                            <m:r>
                              <a:rPr lang="en-US" b="0" i="1" smtClean="0">
                                <a:latin typeface="Cambria Math"/>
                              </a:rPr>
                              <m:t>𝐾</m:t>
                            </m:r>
                          </m:e>
                          <m:sub>
                            <m:r>
                              <a:rPr lang="en-US" b="0" i="1" smtClean="0">
                                <a:latin typeface="Cambria Math"/>
                              </a:rPr>
                              <m:t>2</m:t>
                            </m:r>
                          </m:sub>
                        </m:sSub>
                      </m:den>
                    </m:f>
                  </m:oMath>
                </a14:m>
                <a:r>
                  <a:rPr lang="en-US" dirty="0" smtClean="0"/>
                  <a:t> and all </a:t>
                </a:r>
                <a14:m>
                  <m:oMath xmlns:m="http://schemas.openxmlformats.org/officeDocument/2006/math">
                    <m:r>
                      <a:rPr lang="en-US" i="1" dirty="0" smtClean="0">
                        <a:latin typeface="Cambria Math" panose="02040503050406030204" pitchFamily="18" charset="0"/>
                      </a:rPr>
                      <m:t>𝑎</m:t>
                    </m:r>
                    <m:r>
                      <a:rPr lang="en-US" i="1" baseline="-25000" dirty="0" err="1" smtClean="0">
                        <a:latin typeface="Cambria Math" panose="02040503050406030204" pitchFamily="18" charset="0"/>
                      </a:rPr>
                      <m:t>𝑜𝑗</m:t>
                    </m:r>
                  </m:oMath>
                </a14:m>
                <a:r>
                  <a:rPr lang="en-US" dirty="0" smtClean="0"/>
                  <a:t> to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a:rPr>
                          <m:t>1</m:t>
                        </m:r>
                      </m:num>
                      <m:den>
                        <m:r>
                          <a:rPr lang="en-US" b="0" i="1" smtClean="0">
                            <a:latin typeface="Cambria Math"/>
                          </a:rPr>
                          <m:t>𝑁</m:t>
                        </m:r>
                        <m:sSub>
                          <m:sSubPr>
                            <m:ctrlPr>
                              <a:rPr lang="en-US" b="0" i="1" smtClean="0">
                                <a:latin typeface="Cambria Math" panose="02040503050406030204" pitchFamily="18" charset="0"/>
                              </a:rPr>
                            </m:ctrlPr>
                          </m:sSubPr>
                          <m:e>
                            <m:r>
                              <a:rPr lang="en-US" b="0" i="1" smtClean="0">
                                <a:latin typeface="Cambria Math"/>
                              </a:rPr>
                              <m:t>𝐾</m:t>
                            </m:r>
                          </m:e>
                          <m:sub>
                            <m:r>
                              <a:rPr lang="en-US" b="0" i="1" smtClean="0">
                                <a:latin typeface="Cambria Math"/>
                              </a:rPr>
                              <m:t>2</m:t>
                            </m:r>
                          </m:sub>
                        </m:sSub>
                      </m:den>
                    </m:f>
                  </m:oMath>
                </a14:m>
                <a:r>
                  <a:rPr lang="en-US" dirty="0" smtClean="0"/>
                  <a:t> </a:t>
                </a:r>
              </a:p>
              <a:p>
                <a:r>
                  <a:rPr lang="en-US" dirty="0" smtClean="0"/>
                  <a:t>While (not converged)</a:t>
                </a:r>
              </a:p>
              <a:p>
                <a:pPr lvl="1"/>
                <a:r>
                  <a:rPr lang="en-US" dirty="0" smtClean="0"/>
                  <a:t>Compute </a:t>
                </a:r>
                <a14:m>
                  <m:oMath xmlns:m="http://schemas.openxmlformats.org/officeDocument/2006/math">
                    <m:r>
                      <a:rPr lang="en-US" i="1" dirty="0" smtClean="0">
                        <a:latin typeface="Cambria Math" panose="02040503050406030204" pitchFamily="18" charset="0"/>
                      </a:rPr>
                      <m:t>𝐴</m:t>
                    </m:r>
                  </m:oMath>
                </a14:m>
                <a:r>
                  <a:rPr lang="en-US" dirty="0" smtClean="0"/>
                  <a:t> (Outlier Detection step)</a:t>
                </a:r>
              </a:p>
              <a:p>
                <a:pPr lvl="1"/>
                <a:r>
                  <a:rPr lang="en-US" dirty="0" smtClean="0"/>
                  <a:t>Compute </a:t>
                </a:r>
                <a14:m>
                  <m:oMath xmlns:m="http://schemas.openxmlformats.org/officeDocument/2006/math">
                    <m:r>
                      <a:rPr lang="en-US" i="1" dirty="0" smtClean="0">
                        <a:latin typeface="Cambria Math" panose="02040503050406030204" pitchFamily="18" charset="0"/>
                      </a:rPr>
                      <m:t>𝑆</m:t>
                    </m:r>
                  </m:oMath>
                </a14:m>
                <a:r>
                  <a:rPr lang="en-US" dirty="0" smtClean="0"/>
                  <a:t> (Community Matching step)</a:t>
                </a:r>
              </a:p>
              <a:p>
                <a:r>
                  <a:rPr lang="en-US" dirty="0" smtClean="0"/>
                  <a:t>Estimate</a:t>
                </a:r>
                <a14:m>
                  <m:oMath xmlns:m="http://schemas.openxmlformats.org/officeDocument/2006/math">
                    <m:r>
                      <a:rPr lang="en-US" b="0" i="0" smtClean="0">
                        <a:latin typeface="Cambria Math"/>
                      </a:rPr>
                      <m:t> </m:t>
                    </m:r>
                    <m:r>
                      <a:rPr lang="en-US" i="1">
                        <a:latin typeface="Cambria Math"/>
                      </a:rPr>
                      <m:t>𝜇</m:t>
                    </m:r>
                    <m:r>
                      <a:rPr lang="en-US" i="1">
                        <a:latin typeface="Cambria Math"/>
                      </a:rPr>
                      <m:t>=</m:t>
                    </m:r>
                    <m:f>
                      <m:fPr>
                        <m:ctrlPr>
                          <a:rPr lang="en-US" i="1">
                            <a:latin typeface="Cambria Math" panose="02040503050406030204" pitchFamily="18" charset="0"/>
                          </a:rPr>
                        </m:ctrlPr>
                      </m:fPr>
                      <m:num>
                        <m:nary>
                          <m:naryPr>
                            <m:chr m:val="∑"/>
                            <m:ctrlPr>
                              <a:rPr lang="en-US" i="1">
                                <a:latin typeface="Cambria Math" panose="02040503050406030204" pitchFamily="18" charset="0"/>
                              </a:rPr>
                            </m:ctrlPr>
                          </m:naryPr>
                          <m:sub>
                            <m:sSup>
                              <m:sSupPr>
                                <m:ctrlPr>
                                  <a:rPr lang="en-US" i="1">
                                    <a:latin typeface="Cambria Math" panose="02040503050406030204" pitchFamily="18" charset="0"/>
                                  </a:rPr>
                                </m:ctrlPr>
                              </m:sSupPr>
                              <m:e>
                                <m:r>
                                  <m:rPr>
                                    <m:brk m:alnAt="23"/>
                                  </m:rPr>
                                  <a:rPr lang="en-US" i="1">
                                    <a:latin typeface="Cambria Math"/>
                                  </a:rPr>
                                  <m:t>𝑜</m:t>
                                </m:r>
                              </m:e>
                              <m:sup>
                                <m:r>
                                  <a:rPr lang="en-US" i="1">
                                    <a:latin typeface="Cambria Math"/>
                                  </a:rPr>
                                  <m:t>′</m:t>
                                </m:r>
                              </m:sup>
                            </m:sSup>
                            <m:r>
                              <m:rPr>
                                <m:brk m:alnAt="23"/>
                              </m:rPr>
                              <a:rPr lang="en-US" i="1">
                                <a:latin typeface="Cambria Math"/>
                              </a:rPr>
                              <m:t>=</m:t>
                            </m:r>
                            <m:r>
                              <a:rPr lang="en-US" i="1">
                                <a:latin typeface="Cambria Math"/>
                              </a:rPr>
                              <m:t>1</m:t>
                            </m:r>
                          </m:sub>
                          <m:sup>
                            <m:r>
                              <a:rPr lang="en-US" i="1">
                                <a:latin typeface="Cambria Math"/>
                              </a:rPr>
                              <m:t>𝑁</m:t>
                            </m:r>
                          </m:sup>
                          <m:e>
                            <m:nary>
                              <m:naryPr>
                                <m:chr m:val="∑"/>
                                <m:ctrlPr>
                                  <a:rPr lang="en-US" i="1">
                                    <a:latin typeface="Cambria Math" panose="02040503050406030204" pitchFamily="18" charset="0"/>
                                  </a:rPr>
                                </m:ctrlPr>
                              </m:naryPr>
                              <m:sub>
                                <m:sSup>
                                  <m:sSupPr>
                                    <m:ctrlPr>
                                      <a:rPr lang="en-US" i="1">
                                        <a:latin typeface="Cambria Math" panose="02040503050406030204" pitchFamily="18" charset="0"/>
                                      </a:rPr>
                                    </m:ctrlPr>
                                  </m:sSupPr>
                                  <m:e>
                                    <m:r>
                                      <m:rPr>
                                        <m:brk m:alnAt="23"/>
                                      </m:rPr>
                                      <a:rPr lang="en-US" i="1">
                                        <a:latin typeface="Cambria Math"/>
                                      </a:rPr>
                                      <m:t>𝑗</m:t>
                                    </m:r>
                                  </m:e>
                                  <m:sup>
                                    <m:r>
                                      <a:rPr lang="en-US" i="1">
                                        <a:latin typeface="Cambria Math"/>
                                      </a:rPr>
                                      <m:t>′</m:t>
                                    </m:r>
                                  </m:sup>
                                </m:sSup>
                                <m:r>
                                  <m:rPr>
                                    <m:brk m:alnAt="23"/>
                                  </m:rPr>
                                  <a:rPr lang="en-US" i="1">
                                    <a:latin typeface="Cambria Math"/>
                                  </a:rPr>
                                  <m:t>=</m:t>
                                </m:r>
                                <m:r>
                                  <a:rPr lang="en-US" i="1">
                                    <a:latin typeface="Cambria Math"/>
                                  </a:rPr>
                                  <m:t>1</m:t>
                                </m:r>
                              </m:sub>
                              <m:sup>
                                <m:r>
                                  <a:rPr lang="en-US" i="1">
                                    <a:latin typeface="Cambria Math"/>
                                  </a:rPr>
                                  <m:t>𝐾</m:t>
                                </m:r>
                                <m:r>
                                  <a:rPr lang="en-US" i="1" baseline="-25000">
                                    <a:latin typeface="Cambria Math"/>
                                  </a:rPr>
                                  <m:t>2</m:t>
                                </m:r>
                              </m:sup>
                              <m:e>
                                <m:r>
                                  <a:rPr lang="en-US">
                                    <a:latin typeface="Cambria Math"/>
                                  </a:rPr>
                                  <m:t>(</m:t>
                                </m:r>
                                <m:sSub>
                                  <m:sSubPr>
                                    <m:ctrlPr>
                                      <a:rPr lang="en-US" i="1">
                                        <a:latin typeface="Cambria Math" panose="02040503050406030204" pitchFamily="18" charset="0"/>
                                      </a:rPr>
                                    </m:ctrlPr>
                                  </m:sSubPr>
                                  <m:e>
                                    <m:r>
                                      <m:rPr>
                                        <m:sty m:val="p"/>
                                      </m:rPr>
                                      <a:rPr lang="en-US">
                                        <a:latin typeface="Cambria Math"/>
                                      </a:rPr>
                                      <m:t>q</m:t>
                                    </m:r>
                                  </m:e>
                                  <m:sub>
                                    <m:sSup>
                                      <m:sSupPr>
                                        <m:ctrlPr>
                                          <a:rPr lang="en-US" i="1">
                                            <a:latin typeface="Cambria Math" panose="02040503050406030204" pitchFamily="18" charset="0"/>
                                          </a:rPr>
                                        </m:ctrlPr>
                                      </m:sSupPr>
                                      <m:e>
                                        <m:r>
                                          <m:rPr>
                                            <m:sty m:val="p"/>
                                          </m:rPr>
                                          <a:rPr lang="en-US">
                                            <a:latin typeface="Cambria Math"/>
                                          </a:rPr>
                                          <m:t>o</m:t>
                                        </m:r>
                                      </m:e>
                                      <m:sup>
                                        <m:r>
                                          <a:rPr lang="en-US">
                                            <a:latin typeface="Cambria Math"/>
                                          </a:rPr>
                                          <m:t>′</m:t>
                                        </m:r>
                                      </m:sup>
                                    </m:sSup>
                                    <m:sSup>
                                      <m:sSupPr>
                                        <m:ctrlPr>
                                          <a:rPr lang="en-US" i="1">
                                            <a:latin typeface="Cambria Math" panose="02040503050406030204" pitchFamily="18" charset="0"/>
                                          </a:rPr>
                                        </m:ctrlPr>
                                      </m:sSupPr>
                                      <m:e>
                                        <m:r>
                                          <m:rPr>
                                            <m:sty m:val="p"/>
                                          </m:rPr>
                                          <a:rPr lang="en-US">
                                            <a:latin typeface="Cambria Math"/>
                                          </a:rPr>
                                          <m:t>j</m:t>
                                        </m:r>
                                      </m:e>
                                      <m:sup>
                                        <m:r>
                                          <a:rPr lang="en-US">
                                            <a:latin typeface="Cambria Math" panose="02040503050406030204" pitchFamily="18" charset="0"/>
                                          </a:rPr>
                                          <m:t>′</m:t>
                                        </m:r>
                                      </m:sup>
                                    </m:sSup>
                                  </m:sub>
                                </m:sSub>
                                <m:r>
                                  <a:rPr lang="en-US" i="1">
                                    <a:latin typeface="Cambria Math"/>
                                  </a:rPr>
                                  <m:t>−</m:t>
                                </m:r>
                                <m:acc>
                                  <m:accPr>
                                    <m:chr m:val="⃗"/>
                                    <m:ctrlPr>
                                      <a:rPr lang="en-US" i="1">
                                        <a:latin typeface="Cambria Math" panose="02040503050406030204" pitchFamily="18" charset="0"/>
                                      </a:rPr>
                                    </m:ctrlPr>
                                  </m:accPr>
                                  <m:e>
                                    <m:r>
                                      <m:rPr>
                                        <m:sty m:val="p"/>
                                      </m:rPr>
                                      <a:rPr lang="en-US">
                                        <a:latin typeface="Cambria Math"/>
                                      </a:rPr>
                                      <m:t>p</m:t>
                                    </m:r>
                                    <m:r>
                                      <m:rPr>
                                        <m:sty m:val="p"/>
                                      </m:rPr>
                                      <a:rPr lang="en-US" baseline="-25000">
                                        <a:latin typeface="Cambria Math"/>
                                      </a:rPr>
                                      <m:t>o</m:t>
                                    </m:r>
                                    <m:r>
                                      <a:rPr lang="en-US" baseline="-10000">
                                        <a:latin typeface="Cambria Math"/>
                                      </a:rPr>
                                      <m:t>′.</m:t>
                                    </m:r>
                                  </m:e>
                                </m:acc>
                                <m:r>
                                  <a:rPr lang="en-US">
                                    <a:latin typeface="Cambria Math"/>
                                  </a:rPr>
                                  <m:t>.</m:t>
                                </m:r>
                                <m:acc>
                                  <m:accPr>
                                    <m:chr m:val="⃗"/>
                                    <m:ctrlPr>
                                      <a:rPr lang="en-US" i="1">
                                        <a:latin typeface="Cambria Math" panose="02040503050406030204" pitchFamily="18" charset="0"/>
                                      </a:rPr>
                                    </m:ctrlPr>
                                  </m:accPr>
                                  <m:e>
                                    <m:r>
                                      <m:rPr>
                                        <m:sty m:val="p"/>
                                      </m:rPr>
                                      <a:rPr lang="en-US">
                                        <a:latin typeface="Cambria Math"/>
                                      </a:rPr>
                                      <m:t>s</m:t>
                                    </m:r>
                                    <m:r>
                                      <a:rPr lang="en-US" i="1" baseline="-10000">
                                        <a:latin typeface="Cambria Math"/>
                                      </a:rPr>
                                      <m:t>.</m:t>
                                    </m:r>
                                    <m:r>
                                      <a:rPr lang="en-US" i="1" baseline="-25000">
                                        <a:latin typeface="Cambria Math"/>
                                      </a:rPr>
                                      <m:t>𝑗</m:t>
                                    </m:r>
                                    <m:r>
                                      <a:rPr lang="en-US" baseline="-10000">
                                        <a:latin typeface="Cambria Math"/>
                                      </a:rPr>
                                      <m:t>′</m:t>
                                    </m:r>
                                  </m:e>
                                </m:acc>
                                <m:r>
                                  <a:rPr lang="en-US" i="1">
                                    <a:latin typeface="Cambria Math"/>
                                  </a:rPr>
                                  <m:t>)</m:t>
                                </m:r>
                                <m:r>
                                  <a:rPr lang="en-US" i="1" baseline="30000">
                                    <a:latin typeface="Cambria Math"/>
                                  </a:rPr>
                                  <m:t>2</m:t>
                                </m:r>
                              </m:e>
                            </m:nary>
                          </m:e>
                        </m:nary>
                      </m:num>
                      <m:den>
                        <m:func>
                          <m:funcPr>
                            <m:ctrlPr>
                              <a:rPr lang="en-US" i="1">
                                <a:latin typeface="Cambria Math" panose="02040503050406030204" pitchFamily="18" charset="0"/>
                              </a:rPr>
                            </m:ctrlPr>
                          </m:funcPr>
                          <m:fName>
                            <m:eqArr>
                              <m:eqArrPr>
                                <m:ctrlPr>
                                  <a:rPr lang="en-US" i="1">
                                    <a:latin typeface="Cambria Math" panose="02040503050406030204" pitchFamily="18" charset="0"/>
                                  </a:rPr>
                                </m:ctrlPr>
                              </m:eqArrPr>
                              <m:e>
                                <m:r>
                                  <m:rPr>
                                    <m:sty m:val="p"/>
                                  </m:rPr>
                                  <a:rPr lang="en-US">
                                    <a:latin typeface="Cambria Math"/>
                                  </a:rPr>
                                  <m:t>max</m:t>
                                </m:r>
                              </m:e>
                              <m:e>
                                <m:r>
                                  <a:rPr lang="en-US" i="1">
                                    <a:latin typeface="Cambria Math"/>
                                  </a:rPr>
                                  <m:t>𝑜</m:t>
                                </m:r>
                                <m:r>
                                  <a:rPr lang="en-US" i="1">
                                    <a:latin typeface="Cambria Math"/>
                                  </a:rPr>
                                  <m:t>, </m:t>
                                </m:r>
                                <m:r>
                                  <a:rPr lang="en-US" i="1">
                                    <a:latin typeface="Cambria Math"/>
                                  </a:rPr>
                                  <m:t>𝑗</m:t>
                                </m:r>
                              </m:e>
                            </m:eqArr>
                          </m:fName>
                          <m:e>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a:rPr>
                                      <m:t>𝑞</m:t>
                                    </m:r>
                                  </m:e>
                                  <m:sub>
                                    <m:r>
                                      <a:rPr lang="en-US" i="1">
                                        <a:latin typeface="Cambria Math"/>
                                      </a:rPr>
                                      <m:t>𝑜𝑗</m:t>
                                    </m:r>
                                  </m:sub>
                                  <m:sup>
                                    <m:r>
                                      <a:rPr lang="en-US" i="1">
                                        <a:latin typeface="Cambria Math"/>
                                      </a:rPr>
                                      <m:t>2</m:t>
                                    </m:r>
                                  </m:sup>
                                </m:sSubSup>
                              </m:e>
                            </m:d>
                          </m:e>
                        </m:func>
                      </m:den>
                    </m:f>
                  </m:oMath>
                </a14:m>
                <a:endParaRPr lang="en-US" dirty="0" smtClean="0"/>
              </a:p>
              <a:p>
                <a:r>
                  <a:rPr lang="en-US" dirty="0"/>
                  <a:t>While (not converged)</a:t>
                </a:r>
              </a:p>
              <a:p>
                <a:pPr lvl="1"/>
                <a:r>
                  <a:rPr lang="en-US" dirty="0"/>
                  <a:t>Compute </a:t>
                </a:r>
                <a14:m>
                  <m:oMath xmlns:m="http://schemas.openxmlformats.org/officeDocument/2006/math">
                    <m:r>
                      <a:rPr lang="en-US" i="1" dirty="0" smtClean="0">
                        <a:latin typeface="Cambria Math" panose="02040503050406030204" pitchFamily="18" charset="0"/>
                      </a:rPr>
                      <m:t>𝐴</m:t>
                    </m:r>
                  </m:oMath>
                </a14:m>
                <a:r>
                  <a:rPr lang="en-US" dirty="0" smtClean="0"/>
                  <a:t> (Outlier </a:t>
                </a:r>
                <a:r>
                  <a:rPr lang="en-US" dirty="0"/>
                  <a:t>Detection step)</a:t>
                </a:r>
              </a:p>
              <a:p>
                <a:pPr lvl="1"/>
                <a:r>
                  <a:rPr lang="en-US" dirty="0"/>
                  <a:t>Compute </a:t>
                </a:r>
                <a14:m>
                  <m:oMath xmlns:m="http://schemas.openxmlformats.org/officeDocument/2006/math">
                    <m:r>
                      <a:rPr lang="en-US" i="1" dirty="0" smtClean="0">
                        <a:latin typeface="Cambria Math" panose="02040503050406030204" pitchFamily="18" charset="0"/>
                      </a:rPr>
                      <m:t>𝑆</m:t>
                    </m:r>
                  </m:oMath>
                </a14:m>
                <a:r>
                  <a:rPr lang="en-US" dirty="0"/>
                  <a:t> (Community Matching step</a:t>
                </a:r>
                <a:r>
                  <a:rPr lang="en-US" dirty="0" smtClean="0"/>
                  <a:t>)</a:t>
                </a:r>
              </a:p>
              <a:p>
                <a:pPr lvl="1"/>
                <a:endParaRPr lang="en-US" dirty="0"/>
              </a:p>
              <a:p>
                <a:r>
                  <a:rPr lang="en-US" dirty="0" smtClean="0">
                    <a:solidFill>
                      <a:srgbClr val="FF0000"/>
                    </a:solidFill>
                  </a:rPr>
                  <a:t>Two pass algorithm</a:t>
                </a:r>
              </a:p>
              <a:p>
                <a:r>
                  <a:rPr lang="en-US" dirty="0" smtClean="0"/>
                  <a:t>Coordinate descent iterative computation of </a:t>
                </a:r>
                <a14:m>
                  <m:oMath xmlns:m="http://schemas.openxmlformats.org/officeDocument/2006/math">
                    <m:r>
                      <a:rPr lang="en-US" i="1" dirty="0" smtClean="0">
                        <a:latin typeface="Cambria Math" panose="02040503050406030204" pitchFamily="18" charset="0"/>
                      </a:rPr>
                      <m:t>𝑆</m:t>
                    </m:r>
                  </m:oMath>
                </a14:m>
                <a:r>
                  <a:rPr lang="en-US" dirty="0" smtClean="0"/>
                  <a:t> and </a:t>
                </a:r>
                <a14:m>
                  <m:oMath xmlns:m="http://schemas.openxmlformats.org/officeDocument/2006/math">
                    <m:r>
                      <a:rPr lang="en-US" i="1" dirty="0" smtClean="0">
                        <a:latin typeface="Cambria Math" panose="02040503050406030204" pitchFamily="18" charset="0"/>
                      </a:rPr>
                      <m:t>𝐴</m:t>
                    </m:r>
                  </m:oMath>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3"/>
              </p:nvPr>
            </p:nvSpPr>
            <p:spPr>
              <a:prstGeom prst="rect">
                <a:avLst/>
              </a:prstGeom>
              <a:blipFill rotWithShape="0">
                <a:blip r:embed="rId3"/>
                <a:stretch>
                  <a:fillRect l="-667" t="-1795"/>
                </a:stretch>
              </a:blipFill>
            </p:spPr>
            <p:txBody>
              <a:bodyPr/>
              <a:lstStyle/>
              <a:p>
                <a:r>
                  <a:rPr lang="en-US">
                    <a:noFill/>
                  </a:rPr>
                  <a:t> </a:t>
                </a:r>
              </a:p>
            </p:txBody>
          </p:sp>
        </mc:Fallback>
      </mc:AlternateContent>
      <p:sp>
        <p:nvSpPr>
          <p:cNvPr id="8" name="Rectangle 7"/>
          <p:cNvSpPr/>
          <p:nvPr/>
        </p:nvSpPr>
        <p:spPr>
          <a:xfrm>
            <a:off x="1219200" y="2971800"/>
            <a:ext cx="4114800" cy="395288"/>
          </a:xfrm>
          <a:prstGeom prst="rect">
            <a:avLst/>
          </a:prstGeom>
          <a:solidFill>
            <a:schemeClr val="accent6">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219200" y="4572000"/>
            <a:ext cx="4114800" cy="395288"/>
          </a:xfrm>
          <a:prstGeom prst="rect">
            <a:avLst/>
          </a:prstGeom>
          <a:solidFill>
            <a:schemeClr val="accent6">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Brace 9"/>
          <p:cNvSpPr/>
          <p:nvPr/>
        </p:nvSpPr>
        <p:spPr>
          <a:xfrm>
            <a:off x="5562600" y="3124200"/>
            <a:ext cx="381000" cy="1600200"/>
          </a:xfrm>
          <a:prstGeom prst="rightBrace">
            <a:avLst>
              <a:gd name="adj1" fmla="val 8333"/>
              <a:gd name="adj2" fmla="val 52327"/>
            </a:avLst>
          </a:prstGeom>
          <a:ln>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3" name="TextBox 12"/>
              <p:cNvSpPr txBox="1"/>
              <p:nvPr/>
            </p:nvSpPr>
            <p:spPr>
              <a:xfrm>
                <a:off x="5943600" y="3276600"/>
                <a:ext cx="2819400" cy="193899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1" i="1" dirty="0" smtClean="0">
                          <a:solidFill>
                            <a:srgbClr val="FF0000"/>
                          </a:solidFill>
                          <a:latin typeface="Cambria Math" panose="02040503050406030204" pitchFamily="18" charset="0"/>
                        </a:rPr>
                        <m:t>𝑶</m:t>
                      </m:r>
                      <m:r>
                        <a:rPr lang="en-US" sz="2400" b="1" i="1" dirty="0" smtClean="0">
                          <a:solidFill>
                            <a:srgbClr val="FF0000"/>
                          </a:solidFill>
                          <a:latin typeface="Cambria Math" panose="02040503050406030204" pitchFamily="18" charset="0"/>
                        </a:rPr>
                        <m:t>(</m:t>
                      </m:r>
                      <m:r>
                        <a:rPr lang="en-US" sz="2400" b="1" i="1" dirty="0" smtClean="0">
                          <a:solidFill>
                            <a:srgbClr val="FF0000"/>
                          </a:solidFill>
                          <a:latin typeface="Cambria Math" panose="02040503050406030204" pitchFamily="18" charset="0"/>
                        </a:rPr>
                        <m:t>𝑵𝑲</m:t>
                      </m:r>
                      <m:r>
                        <a:rPr lang="en-US" sz="2400" b="1" i="1" baseline="-25000" dirty="0" smtClean="0">
                          <a:solidFill>
                            <a:srgbClr val="FF0000"/>
                          </a:solidFill>
                          <a:latin typeface="Cambria Math" panose="02040503050406030204" pitchFamily="18" charset="0"/>
                        </a:rPr>
                        <m:t>𝟏</m:t>
                      </m:r>
                      <m:r>
                        <a:rPr lang="en-US" sz="2400" b="1" i="1" baseline="30000" dirty="0" smtClean="0">
                          <a:solidFill>
                            <a:srgbClr val="FF0000"/>
                          </a:solidFill>
                          <a:latin typeface="Cambria Math" panose="02040503050406030204" pitchFamily="18" charset="0"/>
                        </a:rPr>
                        <m:t>𝟐</m:t>
                      </m:r>
                      <m:r>
                        <a:rPr lang="en-US" sz="2400" b="1" i="1" dirty="0" smtClean="0">
                          <a:solidFill>
                            <a:srgbClr val="FF0000"/>
                          </a:solidFill>
                          <a:latin typeface="Cambria Math" panose="02040503050406030204" pitchFamily="18" charset="0"/>
                        </a:rPr>
                        <m:t>𝑲</m:t>
                      </m:r>
                      <m:r>
                        <a:rPr lang="en-US" sz="2400" b="1" i="1" baseline="-25000" dirty="0" smtClean="0">
                          <a:solidFill>
                            <a:srgbClr val="FF0000"/>
                          </a:solidFill>
                          <a:latin typeface="Cambria Math" panose="02040503050406030204" pitchFamily="18" charset="0"/>
                        </a:rPr>
                        <m:t>𝟐</m:t>
                      </m:r>
                      <m:r>
                        <a:rPr lang="en-US" sz="2400" b="1" i="1" dirty="0" smtClean="0">
                          <a:solidFill>
                            <a:srgbClr val="FF0000"/>
                          </a:solidFill>
                          <a:latin typeface="Cambria Math" panose="02040503050406030204" pitchFamily="18" charset="0"/>
                        </a:rPr>
                        <m:t>𝒕</m:t>
                      </m:r>
                      <m:r>
                        <a:rPr lang="en-US" sz="2400" b="1" i="1" dirty="0" smtClean="0">
                          <a:solidFill>
                            <a:srgbClr val="FF0000"/>
                          </a:solidFill>
                          <a:latin typeface="Cambria Math" panose="02040503050406030204" pitchFamily="18" charset="0"/>
                        </a:rPr>
                        <m:t>)</m:t>
                      </m:r>
                    </m:oMath>
                  </m:oMathPara>
                </a14:m>
                <a:endParaRPr lang="en-US" sz="2400" b="1" dirty="0" smtClean="0">
                  <a:solidFill>
                    <a:srgbClr val="FF0000"/>
                  </a:solidFill>
                </a:endParaRPr>
              </a:p>
              <a:p>
                <a14:m>
                  <m:oMath xmlns:m="http://schemas.openxmlformats.org/officeDocument/2006/math">
                    <m:r>
                      <a:rPr lang="en-US" sz="2400" b="1" i="1" dirty="0" smtClean="0">
                        <a:solidFill>
                          <a:srgbClr val="FF0000"/>
                        </a:solidFill>
                        <a:latin typeface="Cambria Math" panose="02040503050406030204" pitchFamily="18" charset="0"/>
                      </a:rPr>
                      <m:t>𝑵</m:t>
                    </m:r>
                  </m:oMath>
                </a14:m>
                <a:r>
                  <a:rPr lang="en-US" sz="2400" b="1" dirty="0" smtClean="0">
                    <a:solidFill>
                      <a:srgbClr val="FF0000"/>
                    </a:solidFill>
                  </a:rPr>
                  <a:t>=#objects</a:t>
                </a:r>
              </a:p>
              <a:p>
                <a14:m>
                  <m:oMath xmlns:m="http://schemas.openxmlformats.org/officeDocument/2006/math">
                    <m:r>
                      <a:rPr lang="en-US" sz="2400" b="1" i="1" dirty="0" smtClean="0">
                        <a:solidFill>
                          <a:srgbClr val="FF0000"/>
                        </a:solidFill>
                        <a:latin typeface="Cambria Math" panose="02040503050406030204" pitchFamily="18" charset="0"/>
                      </a:rPr>
                      <m:t>𝑲</m:t>
                    </m:r>
                    <m:r>
                      <a:rPr lang="en-US" sz="2400" b="1" i="1" baseline="-25000" dirty="0" smtClean="0">
                        <a:solidFill>
                          <a:srgbClr val="FF0000"/>
                        </a:solidFill>
                        <a:latin typeface="Cambria Math" panose="02040503050406030204" pitchFamily="18" charset="0"/>
                      </a:rPr>
                      <m:t>𝟏</m:t>
                    </m:r>
                  </m:oMath>
                </a14:m>
                <a:r>
                  <a:rPr lang="en-US" sz="2400" b="1" dirty="0" smtClean="0">
                    <a:solidFill>
                      <a:srgbClr val="FF0000"/>
                    </a:solidFill>
                  </a:rPr>
                  <a:t>=#clusters in </a:t>
                </a:r>
                <a14:m>
                  <m:oMath xmlns:m="http://schemas.openxmlformats.org/officeDocument/2006/math">
                    <m:r>
                      <a:rPr lang="en-US" sz="2400" b="1" i="1" dirty="0" smtClean="0">
                        <a:solidFill>
                          <a:srgbClr val="FF0000"/>
                        </a:solidFill>
                        <a:latin typeface="Cambria Math" panose="02040503050406030204" pitchFamily="18" charset="0"/>
                      </a:rPr>
                      <m:t>𝑿</m:t>
                    </m:r>
                    <m:r>
                      <a:rPr lang="en-US" sz="2400" b="1" i="1" baseline="-25000" dirty="0" smtClean="0">
                        <a:solidFill>
                          <a:srgbClr val="FF0000"/>
                        </a:solidFill>
                        <a:latin typeface="Cambria Math" panose="02040503050406030204" pitchFamily="18" charset="0"/>
                      </a:rPr>
                      <m:t>𝟏</m:t>
                    </m:r>
                  </m:oMath>
                </a14:m>
                <a:endParaRPr lang="en-US" sz="2400" b="1" baseline="-25000" dirty="0" smtClean="0">
                  <a:solidFill>
                    <a:srgbClr val="FF0000"/>
                  </a:solidFill>
                </a:endParaRPr>
              </a:p>
              <a:p>
                <a14:m>
                  <m:oMath xmlns:m="http://schemas.openxmlformats.org/officeDocument/2006/math">
                    <m:r>
                      <a:rPr lang="en-US" sz="2400" b="1" i="1" dirty="0" smtClean="0">
                        <a:solidFill>
                          <a:srgbClr val="FF0000"/>
                        </a:solidFill>
                        <a:latin typeface="Cambria Math" panose="02040503050406030204" pitchFamily="18" charset="0"/>
                      </a:rPr>
                      <m:t>𝑲</m:t>
                    </m:r>
                    <m:r>
                      <a:rPr lang="en-US" sz="2400" b="1" i="1" baseline="-25000" dirty="0" smtClean="0">
                        <a:solidFill>
                          <a:srgbClr val="FF0000"/>
                        </a:solidFill>
                        <a:latin typeface="Cambria Math" panose="02040503050406030204" pitchFamily="18" charset="0"/>
                      </a:rPr>
                      <m:t>𝟐</m:t>
                    </m:r>
                  </m:oMath>
                </a14:m>
                <a:r>
                  <a:rPr lang="en-US" sz="2400" b="1" dirty="0" smtClean="0">
                    <a:solidFill>
                      <a:srgbClr val="FF0000"/>
                    </a:solidFill>
                  </a:rPr>
                  <a:t>=#clusters in </a:t>
                </a:r>
                <a14:m>
                  <m:oMath xmlns:m="http://schemas.openxmlformats.org/officeDocument/2006/math">
                    <m:r>
                      <a:rPr lang="en-US" sz="2400" b="1" i="1" dirty="0" smtClean="0">
                        <a:solidFill>
                          <a:srgbClr val="FF0000"/>
                        </a:solidFill>
                        <a:latin typeface="Cambria Math" panose="02040503050406030204" pitchFamily="18" charset="0"/>
                      </a:rPr>
                      <m:t>𝑿</m:t>
                    </m:r>
                    <m:r>
                      <a:rPr lang="en-US" sz="2400" b="1" i="1" baseline="-25000" dirty="0" smtClean="0">
                        <a:solidFill>
                          <a:srgbClr val="FF0000"/>
                        </a:solidFill>
                        <a:latin typeface="Cambria Math" panose="02040503050406030204" pitchFamily="18" charset="0"/>
                      </a:rPr>
                      <m:t>𝟐</m:t>
                    </m:r>
                  </m:oMath>
                </a14:m>
                <a:endParaRPr lang="en-US" sz="2400" b="1" baseline="-25000" dirty="0" smtClean="0">
                  <a:solidFill>
                    <a:srgbClr val="FF0000"/>
                  </a:solidFill>
                </a:endParaRPr>
              </a:p>
              <a:p>
                <a14:m>
                  <m:oMath xmlns:m="http://schemas.openxmlformats.org/officeDocument/2006/math">
                    <m:r>
                      <a:rPr lang="en-US" sz="2400" b="1" i="1" dirty="0" smtClean="0">
                        <a:solidFill>
                          <a:srgbClr val="FF0000"/>
                        </a:solidFill>
                        <a:latin typeface="Cambria Math" panose="02040503050406030204" pitchFamily="18" charset="0"/>
                      </a:rPr>
                      <m:t>𝒕</m:t>
                    </m:r>
                  </m:oMath>
                </a14:m>
                <a:r>
                  <a:rPr lang="en-US" sz="2400" b="1" dirty="0" smtClean="0">
                    <a:solidFill>
                      <a:srgbClr val="FF0000"/>
                    </a:solidFill>
                  </a:rPr>
                  <a:t>=#iterations</a:t>
                </a:r>
                <a:endParaRPr lang="en-US" sz="2400" b="1" dirty="0">
                  <a:solidFill>
                    <a:srgbClr val="FF0000"/>
                  </a:solidFill>
                </a:endParaRPr>
              </a:p>
            </p:txBody>
          </p:sp>
        </mc:Choice>
        <mc:Fallback>
          <p:sp>
            <p:nvSpPr>
              <p:cNvPr id="13" name="TextBox 12"/>
              <p:cNvSpPr txBox="1">
                <a:spLocks noRot="1" noChangeAspect="1" noMove="1" noResize="1" noEditPoints="1" noAdjustHandles="1" noChangeArrowheads="1" noChangeShapeType="1" noTextEdit="1"/>
              </p:cNvSpPr>
              <p:nvPr/>
            </p:nvSpPr>
            <p:spPr>
              <a:xfrm>
                <a:off x="5943600" y="3276600"/>
                <a:ext cx="2819400" cy="1938992"/>
              </a:xfrm>
              <a:prstGeom prst="rect">
                <a:avLst/>
              </a:prstGeom>
              <a:blipFill rotWithShape="0">
                <a:blip r:embed="rId4"/>
                <a:stretch>
                  <a:fillRect l="-432" b="-5975"/>
                </a:stretch>
              </a:blipFill>
            </p:spPr>
            <p:txBody>
              <a:bodyPr/>
              <a:lstStyle/>
              <a:p>
                <a:r>
                  <a:rPr lang="en-US">
                    <a:noFill/>
                  </a:rPr>
                  <a:t> </a:t>
                </a:r>
              </a:p>
            </p:txBody>
          </p:sp>
        </mc:Fallback>
      </mc:AlternateContent>
      <p:grpSp>
        <p:nvGrpSpPr>
          <p:cNvPr id="24" name="Group 23"/>
          <p:cNvGrpSpPr/>
          <p:nvPr/>
        </p:nvGrpSpPr>
        <p:grpSpPr>
          <a:xfrm>
            <a:off x="6010275" y="1524000"/>
            <a:ext cx="2752725" cy="1752600"/>
            <a:chOff x="3657600" y="1950244"/>
            <a:chExt cx="3362325" cy="2012156"/>
          </a:xfrm>
        </p:grpSpPr>
        <p:sp>
          <p:nvSpPr>
            <p:cNvPr id="25" name="Oval 24"/>
            <p:cNvSpPr/>
            <p:nvPr/>
          </p:nvSpPr>
          <p:spPr>
            <a:xfrm>
              <a:off x="4429125" y="1950244"/>
              <a:ext cx="1714500" cy="2012156"/>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743325" y="2407444"/>
              <a:ext cx="1447800" cy="1143000"/>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657600" y="2717334"/>
              <a:ext cx="1676400" cy="523220"/>
            </a:xfrm>
            <a:prstGeom prst="rect">
              <a:avLst/>
            </a:prstGeom>
          </p:spPr>
          <p:txBody>
            <a:bodyPr wrap="square">
              <a:spAutoFit/>
            </a:bodyPr>
            <a:lstStyle/>
            <a:p>
              <a:pPr algn="ctr"/>
              <a:r>
                <a:rPr lang="en-US" sz="1400" smtClean="0"/>
                <a:t>Community</a:t>
              </a:r>
            </a:p>
            <a:p>
              <a:pPr algn="ctr"/>
              <a:r>
                <a:rPr lang="en-US" sz="1400" smtClean="0"/>
                <a:t>Matching</a:t>
              </a:r>
              <a:endParaRPr lang="en-US" sz="1400"/>
            </a:p>
          </p:txBody>
        </p:sp>
        <p:sp>
          <p:nvSpPr>
            <p:cNvPr id="28" name="Oval 27"/>
            <p:cNvSpPr/>
            <p:nvPr/>
          </p:nvSpPr>
          <p:spPr>
            <a:xfrm>
              <a:off x="5419725" y="2407444"/>
              <a:ext cx="1447800" cy="1143000"/>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5343525" y="2501890"/>
              <a:ext cx="1676400" cy="954107"/>
            </a:xfrm>
            <a:prstGeom prst="rect">
              <a:avLst/>
            </a:prstGeom>
          </p:spPr>
          <p:txBody>
            <a:bodyPr wrap="square">
              <a:spAutoFit/>
            </a:bodyPr>
            <a:lstStyle/>
            <a:p>
              <a:pPr algn="ctr"/>
              <a:r>
                <a:rPr lang="en-US" sz="1400" smtClean="0"/>
                <a:t>Evolutionary Community</a:t>
              </a:r>
            </a:p>
            <a:p>
              <a:pPr algn="ctr"/>
              <a:r>
                <a:rPr lang="en-US" sz="1400" smtClean="0"/>
                <a:t>Outlier </a:t>
              </a:r>
            </a:p>
            <a:p>
              <a:pPr algn="ctr"/>
              <a:r>
                <a:rPr lang="en-US" sz="1400" smtClean="0"/>
                <a:t>Detection</a:t>
              </a:r>
              <a:endParaRPr lang="en-US" sz="1400"/>
            </a:p>
          </p:txBody>
        </p:sp>
        <p:cxnSp>
          <p:nvCxnSpPr>
            <p:cNvPr id="30" name="Straight Arrow Connector 29"/>
            <p:cNvCxnSpPr/>
            <p:nvPr/>
          </p:nvCxnSpPr>
          <p:spPr>
            <a:xfrm>
              <a:off x="5953125" y="2323298"/>
              <a:ext cx="152400" cy="219073"/>
            </a:xfrm>
            <a:prstGeom prst="straightConnector1">
              <a:avLst/>
            </a:prstGeom>
            <a:ln w="63500">
              <a:solidFill>
                <a:schemeClr val="tx1"/>
              </a:solidFill>
              <a:tailEnd type="stealth"/>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4562475" y="3448853"/>
              <a:ext cx="38100" cy="101591"/>
            </a:xfrm>
            <a:prstGeom prst="straightConnector1">
              <a:avLst/>
            </a:prstGeom>
            <a:ln w="63500">
              <a:solidFill>
                <a:schemeClr val="tx1"/>
              </a:solidFill>
              <a:tailEnd type="stealth"/>
            </a:ln>
          </p:spPr>
          <p:style>
            <a:lnRef idx="1">
              <a:schemeClr val="accent1"/>
            </a:lnRef>
            <a:fillRef idx="0">
              <a:schemeClr val="accent1"/>
            </a:fillRef>
            <a:effectRef idx="0">
              <a:schemeClr val="accent1"/>
            </a:effectRef>
            <a:fontRef idx="minor">
              <a:schemeClr val="tx1"/>
            </a:fontRef>
          </p:style>
        </p:cxnSp>
      </p:grpSp>
      <p:sp>
        <p:nvSpPr>
          <p:cNvPr id="17" name="Rectangle 16"/>
          <p:cNvSpPr/>
          <p:nvPr/>
        </p:nvSpPr>
        <p:spPr>
          <a:xfrm>
            <a:off x="1066800" y="2680026"/>
            <a:ext cx="4572000" cy="901374"/>
          </a:xfrm>
          <a:prstGeom prst="rect">
            <a:avLst/>
          </a:prstGeom>
          <a:solidFill>
            <a:schemeClr val="accent6">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14400" y="4204026"/>
            <a:ext cx="4572000" cy="901374"/>
          </a:xfrm>
          <a:prstGeom prst="rect">
            <a:avLst/>
          </a:prstGeom>
          <a:solidFill>
            <a:schemeClr val="accent6">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3"/>
          </p:nvPr>
        </p:nvSpPr>
        <p:spPr/>
        <p:txBody>
          <a:bodyPr/>
          <a:lstStyle/>
          <a:p>
            <a:r>
              <a:rPr lang="en-US" smtClean="0"/>
              <a:t>gmanish@microsoft.com, jing@buffalo.edu, charu@us.ibm.com, hanj@cs.uiuc.edu</a:t>
            </a:r>
            <a:endParaRPr lang="en-US" dirty="0"/>
          </a:p>
        </p:txBody>
      </p:sp>
    </p:spTree>
    <p:extLst>
      <p:ext uri="{BB962C8B-B14F-4D97-AF65-F5344CB8AC3E}">
        <p14:creationId xmlns:p14="http://schemas.microsoft.com/office/powerpoint/2010/main" val="1133575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17"/>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0" grpId="0" animBg="1"/>
      <p:bldP spid="13" grpId="0"/>
      <p:bldP spid="17" grpId="0" animBg="1"/>
      <p:bldP spid="17" grpId="1" animBg="1"/>
      <p:bldP spid="18" grpId="0" animBg="1"/>
      <p:bldP spid="18" grpId="1"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lstStyle/>
          <a:p>
            <a:r>
              <a:rPr lang="en-US" b="1" dirty="0" smtClean="0"/>
              <a:t>Synthetic Datasets</a:t>
            </a:r>
            <a:endParaRPr lang="en-US" b="1" dirty="0"/>
          </a:p>
        </p:txBody>
      </p:sp>
      <p:sp>
        <p:nvSpPr>
          <p:cNvPr id="4" name="Slide Number Placeholder 3"/>
          <p:cNvSpPr>
            <a:spLocks noGrp="1"/>
          </p:cNvSpPr>
          <p:nvPr>
            <p:ph type="sldNum" sz="quarter" idx="12"/>
          </p:nvPr>
        </p:nvSpPr>
        <p:spPr/>
        <p:txBody>
          <a:bodyPr/>
          <a:lstStyle/>
          <a:p>
            <a:fld id="{8D4A95AB-7B14-4CE2-8EF6-8DDF97F0F3DA}" type="slidenum">
              <a:rPr lang="en-US" smtClean="0"/>
              <a:pPr/>
              <a:t>97</a:t>
            </a:fld>
            <a:endParaRPr lang="en-US"/>
          </a:p>
        </p:txBody>
      </p:sp>
      <p:sp>
        <p:nvSpPr>
          <p:cNvPr id="5" name="Footer Placeholder 4"/>
          <p:cNvSpPr>
            <a:spLocks noGrp="1"/>
          </p:cNvSpPr>
          <p:nvPr>
            <p:ph type="ftr" sz="quarter" idx="3"/>
          </p:nvPr>
        </p:nvSpPr>
        <p:spPr/>
        <p:txBody>
          <a:bodyPr/>
          <a:lstStyle/>
          <a:p>
            <a:r>
              <a:rPr lang="en-US" smtClean="0"/>
              <a:t>gmanish@microsoft.com, jing@buffalo.edu, charu@us.ibm.com, hanj@cs.uiuc.edu</a:t>
            </a:r>
            <a:endParaRPr lang="en-US" dirty="0"/>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1" y="1066801"/>
            <a:ext cx="3947159" cy="2287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143000"/>
            <a:ext cx="3810000" cy="215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Content Placeholder 2"/>
          <p:cNvSpPr>
            <a:spLocks noGrp="1"/>
          </p:cNvSpPr>
          <p:nvPr>
            <p:ph idx="4294967295"/>
          </p:nvPr>
        </p:nvSpPr>
        <p:spPr>
          <a:xfrm>
            <a:off x="1690112" y="5867400"/>
            <a:ext cx="1967488" cy="304800"/>
          </a:xfrm>
          <a:prstGeom prst="rect">
            <a:avLst/>
          </a:prstGeom>
        </p:spPr>
        <p:txBody>
          <a:bodyPr>
            <a:noAutofit/>
          </a:bodyPr>
          <a:lstStyle/>
          <a:p>
            <a:pPr marL="0" indent="0">
              <a:buNone/>
            </a:pPr>
            <a:r>
              <a:rPr lang="en-US" sz="2400" smtClean="0"/>
              <a:t>Cluster Merge</a:t>
            </a:r>
            <a:endParaRPr lang="en-US" sz="2400"/>
          </a:p>
        </p:txBody>
      </p:sp>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505200"/>
            <a:ext cx="3124200" cy="2393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9206" y="3460731"/>
            <a:ext cx="3755958" cy="2436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Content Placeholder 2"/>
          <p:cNvSpPr txBox="1">
            <a:spLocks/>
          </p:cNvSpPr>
          <p:nvPr/>
        </p:nvSpPr>
        <p:spPr>
          <a:xfrm>
            <a:off x="6096000" y="5873481"/>
            <a:ext cx="1738888" cy="38048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smtClean="0"/>
              <a:t>Cluster Split</a:t>
            </a:r>
            <a:endParaRPr lang="en-US" sz="2400"/>
          </a:p>
        </p:txBody>
      </p:sp>
      <p:sp>
        <p:nvSpPr>
          <p:cNvPr id="20" name="Content Placeholder 2"/>
          <p:cNvSpPr>
            <a:spLocks noGrp="1"/>
          </p:cNvSpPr>
          <p:nvPr>
            <p:ph idx="4294967295"/>
          </p:nvPr>
        </p:nvSpPr>
        <p:spPr>
          <a:xfrm>
            <a:off x="990600" y="3276600"/>
            <a:ext cx="4495800" cy="609600"/>
          </a:xfrm>
          <a:prstGeom prst="rect">
            <a:avLst/>
          </a:prstGeom>
        </p:spPr>
        <p:txBody>
          <a:bodyPr>
            <a:normAutofit/>
          </a:bodyPr>
          <a:lstStyle/>
          <a:p>
            <a:pPr marL="0" indent="0">
              <a:buNone/>
            </a:pPr>
            <a:r>
              <a:rPr lang="en-US" sz="2400" smtClean="0"/>
              <a:t>Expansion/Contraction</a:t>
            </a:r>
            <a:endParaRPr lang="en-US" sz="2400"/>
          </a:p>
        </p:txBody>
      </p:sp>
      <p:sp>
        <p:nvSpPr>
          <p:cNvPr id="21" name="Content Placeholder 2"/>
          <p:cNvSpPr txBox="1">
            <a:spLocks/>
          </p:cNvSpPr>
          <p:nvPr/>
        </p:nvSpPr>
        <p:spPr>
          <a:xfrm>
            <a:off x="5791200" y="3276600"/>
            <a:ext cx="4495800" cy="609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dirty="0" smtClean="0"/>
              <a:t>No Evolution</a:t>
            </a:r>
            <a:endParaRPr lang="en-US" sz="2400" dirty="0"/>
          </a:p>
        </p:txBody>
      </p:sp>
    </p:spTree>
    <p:extLst>
      <p:ext uri="{BB962C8B-B14F-4D97-AF65-F5344CB8AC3E}">
        <p14:creationId xmlns:p14="http://schemas.microsoft.com/office/powerpoint/2010/main" val="2331439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19" grpId="0"/>
      <p:bldP spid="21"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Table 34"/>
          <p:cNvGraphicFramePr>
            <a:graphicFrameLocks noGrp="1"/>
          </p:cNvGraphicFramePr>
          <p:nvPr>
            <p:extLst/>
          </p:nvPr>
        </p:nvGraphicFramePr>
        <p:xfrm>
          <a:off x="76200" y="1600200"/>
          <a:ext cx="9031792" cy="2163658"/>
        </p:xfrm>
        <a:graphic>
          <a:graphicData uri="http://schemas.openxmlformats.org/drawingml/2006/table">
            <a:tbl>
              <a:tblPr/>
              <a:tblGrid>
                <a:gridCol w="410536"/>
                <a:gridCol w="410536"/>
                <a:gridCol w="410536"/>
                <a:gridCol w="410536"/>
                <a:gridCol w="410536"/>
                <a:gridCol w="410536"/>
                <a:gridCol w="410536"/>
                <a:gridCol w="410536"/>
                <a:gridCol w="410536"/>
                <a:gridCol w="410536"/>
                <a:gridCol w="410536"/>
                <a:gridCol w="410536"/>
                <a:gridCol w="410536"/>
                <a:gridCol w="410536"/>
                <a:gridCol w="410536"/>
                <a:gridCol w="410536"/>
                <a:gridCol w="410536"/>
                <a:gridCol w="410536"/>
                <a:gridCol w="410536"/>
                <a:gridCol w="410536"/>
                <a:gridCol w="410536"/>
                <a:gridCol w="410536"/>
              </a:tblGrid>
              <a:tr h="144116">
                <a:tc>
                  <a:txBody>
                    <a:bodyPr/>
                    <a:lstStyle/>
                    <a:p>
                      <a:pPr algn="ctr" fontAlgn="ctr"/>
                      <a:r>
                        <a:rPr lang="en-US" sz="1000" b="0" i="0" u="none" strike="noStrike">
                          <a:solidFill>
                            <a:srgbClr val="000000"/>
                          </a:solidFill>
                          <a:effectLst/>
                          <a:latin typeface="Calibri"/>
                        </a:rPr>
                        <a:t>N</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BF1DE"/>
                    </a:solidFill>
                  </a:tcPr>
                </a:tc>
                <a:tc>
                  <a:txBody>
                    <a:bodyPr/>
                    <a:lstStyle/>
                    <a:p>
                      <a:pPr algn="ctr" fontAlgn="b"/>
                      <a:r>
                        <a:rPr lang="el-GR" sz="1000" b="0" i="0" u="none" strike="noStrike">
                          <a:solidFill>
                            <a:srgbClr val="000000"/>
                          </a:solidFill>
                          <a:effectLst/>
                          <a:latin typeface="Cambria Math"/>
                        </a:rPr>
                        <a:t>Ψ</a:t>
                      </a:r>
                      <a:endParaRPr lang="el-GR" sz="1000" b="0" i="0" u="none" strike="noStrike">
                        <a:solidFill>
                          <a:srgbClr val="000000"/>
                        </a:solidFill>
                        <a:effectLst/>
                        <a:latin typeface="Calibri"/>
                      </a:endParaRPr>
                    </a:p>
                  </a:txBody>
                  <a:tcPr marL="2147" marR="2147" marT="2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BF1DE"/>
                    </a:solidFill>
                  </a:tcPr>
                </a:tc>
                <a:tc gridSpan="4">
                  <a:txBody>
                    <a:bodyPr/>
                    <a:lstStyle/>
                    <a:p>
                      <a:pPr algn="ctr" fontAlgn="ctr"/>
                      <a:r>
                        <a:rPr lang="en-US" sz="1000" b="0" i="0" u="none" strike="noStrike">
                          <a:solidFill>
                            <a:srgbClr val="000000"/>
                          </a:solidFill>
                          <a:effectLst/>
                          <a:latin typeface="Calibri"/>
                        </a:rPr>
                        <a:t>SynContractExpand</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1000" b="0" i="0" u="none" strike="noStrike">
                          <a:solidFill>
                            <a:srgbClr val="000000"/>
                          </a:solidFill>
                          <a:effectLst/>
                          <a:latin typeface="Calibri"/>
                        </a:rPr>
                        <a:t>SynNoEvolution</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1000" b="0" i="0" u="none" strike="noStrike">
                          <a:solidFill>
                            <a:srgbClr val="000000"/>
                          </a:solidFill>
                          <a:effectLst/>
                          <a:latin typeface="Calibri"/>
                        </a:rPr>
                        <a:t>SynMerge</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1000" b="0" i="0" u="none" strike="noStrike">
                          <a:solidFill>
                            <a:srgbClr val="000000"/>
                          </a:solidFill>
                          <a:effectLst/>
                          <a:latin typeface="Calibri"/>
                        </a:rPr>
                        <a:t>SynSplit</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1000" b="0" i="0" u="none" strike="noStrike">
                          <a:solidFill>
                            <a:srgbClr val="000000"/>
                          </a:solidFill>
                          <a:effectLst/>
                          <a:latin typeface="Calibri"/>
                        </a:rPr>
                        <a:t>SynMix</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44116">
                <a:tc>
                  <a:txBody>
                    <a:bodyPr/>
                    <a:lstStyle/>
                    <a:p>
                      <a:pPr algn="l" fontAlgn="b"/>
                      <a:r>
                        <a:rPr lang="en-US" sz="1000" b="0" i="0" u="none" strike="noStrike">
                          <a:solidFill>
                            <a:srgbClr val="000000"/>
                          </a:solidFill>
                          <a:effectLst/>
                          <a:latin typeface="Calibri"/>
                        </a:rPr>
                        <a:t> </a:t>
                      </a:r>
                    </a:p>
                  </a:txBody>
                  <a:tcPr marL="2147" marR="2147" marT="2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000" b="0" i="0" u="none" strike="noStrike">
                          <a:solidFill>
                            <a:srgbClr val="000000"/>
                          </a:solidFill>
                          <a:effectLst/>
                          <a:latin typeface="Calibri"/>
                        </a:rPr>
                        <a:t>(%)</a:t>
                      </a:r>
                    </a:p>
                  </a:txBody>
                  <a:tcPr marL="2147" marR="2147" marT="2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000" b="0" i="0" u="none" strike="noStrike">
                          <a:solidFill>
                            <a:srgbClr val="000000"/>
                          </a:solidFill>
                          <a:effectLst/>
                          <a:latin typeface="Calibri"/>
                        </a:rPr>
                        <a:t>NN</a:t>
                      </a:r>
                    </a:p>
                  </a:txBody>
                  <a:tcPr marL="2147" marR="2147" marT="2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000" b="0" i="0" u="none" strike="noStrike">
                          <a:solidFill>
                            <a:srgbClr val="000000"/>
                          </a:solidFill>
                          <a:effectLst/>
                          <a:latin typeface="Calibri"/>
                        </a:rPr>
                        <a:t>2S</a:t>
                      </a:r>
                    </a:p>
                  </a:txBody>
                  <a:tcPr marL="2147" marR="2147" marT="2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000" b="0" i="0" u="none" strike="noStrike">
                          <a:solidFill>
                            <a:srgbClr val="000000"/>
                          </a:solidFill>
                          <a:effectLst/>
                          <a:latin typeface="Calibri"/>
                        </a:rPr>
                        <a:t>1S</a:t>
                      </a:r>
                    </a:p>
                  </a:txBody>
                  <a:tcPr marL="2147" marR="2147" marT="2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000" b="0" i="0" u="none" strike="noStrike">
                          <a:solidFill>
                            <a:srgbClr val="000000"/>
                          </a:solidFill>
                          <a:effectLst/>
                          <a:latin typeface="Calibri"/>
                        </a:rPr>
                        <a:t>1Sµ</a:t>
                      </a:r>
                    </a:p>
                  </a:txBody>
                  <a:tcPr marL="2147" marR="2147" marT="2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000" b="0" i="0" u="none" strike="noStrike">
                          <a:solidFill>
                            <a:srgbClr val="000000"/>
                          </a:solidFill>
                          <a:effectLst/>
                          <a:latin typeface="Calibri"/>
                        </a:rPr>
                        <a:t>NN</a:t>
                      </a:r>
                    </a:p>
                  </a:txBody>
                  <a:tcPr marL="2147" marR="2147" marT="2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000" b="0" i="0" u="none" strike="noStrike">
                          <a:solidFill>
                            <a:srgbClr val="000000"/>
                          </a:solidFill>
                          <a:effectLst/>
                          <a:latin typeface="Calibri"/>
                        </a:rPr>
                        <a:t>2S</a:t>
                      </a:r>
                    </a:p>
                  </a:txBody>
                  <a:tcPr marL="2147" marR="2147" marT="2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000" b="0" i="0" u="none" strike="noStrike">
                          <a:solidFill>
                            <a:srgbClr val="000000"/>
                          </a:solidFill>
                          <a:effectLst/>
                          <a:latin typeface="Calibri"/>
                        </a:rPr>
                        <a:t>1S</a:t>
                      </a:r>
                    </a:p>
                  </a:txBody>
                  <a:tcPr marL="2147" marR="2147" marT="2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000" b="0" i="0" u="none" strike="noStrike">
                          <a:solidFill>
                            <a:srgbClr val="000000"/>
                          </a:solidFill>
                          <a:effectLst/>
                          <a:latin typeface="Calibri"/>
                        </a:rPr>
                        <a:t>1Sµ</a:t>
                      </a:r>
                    </a:p>
                  </a:txBody>
                  <a:tcPr marL="2147" marR="2147" marT="2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000" b="0" i="0" u="none" strike="noStrike">
                          <a:solidFill>
                            <a:srgbClr val="000000"/>
                          </a:solidFill>
                          <a:effectLst/>
                          <a:latin typeface="Calibri"/>
                        </a:rPr>
                        <a:t>NN</a:t>
                      </a:r>
                    </a:p>
                  </a:txBody>
                  <a:tcPr marL="2147" marR="2147" marT="2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000" b="0" i="0" u="none" strike="noStrike">
                          <a:solidFill>
                            <a:srgbClr val="000000"/>
                          </a:solidFill>
                          <a:effectLst/>
                          <a:latin typeface="Calibri"/>
                        </a:rPr>
                        <a:t>2S</a:t>
                      </a:r>
                    </a:p>
                  </a:txBody>
                  <a:tcPr marL="2147" marR="2147" marT="2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000" b="0" i="0" u="none" strike="noStrike">
                          <a:solidFill>
                            <a:srgbClr val="000000"/>
                          </a:solidFill>
                          <a:effectLst/>
                          <a:latin typeface="Calibri"/>
                        </a:rPr>
                        <a:t>1S</a:t>
                      </a:r>
                    </a:p>
                  </a:txBody>
                  <a:tcPr marL="2147" marR="2147" marT="2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000" b="0" i="0" u="none" strike="noStrike">
                          <a:solidFill>
                            <a:srgbClr val="000000"/>
                          </a:solidFill>
                          <a:effectLst/>
                          <a:latin typeface="Calibri"/>
                        </a:rPr>
                        <a:t>1Sµ</a:t>
                      </a:r>
                    </a:p>
                  </a:txBody>
                  <a:tcPr marL="2147" marR="2147" marT="2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000" b="0" i="0" u="none" strike="noStrike">
                          <a:solidFill>
                            <a:srgbClr val="000000"/>
                          </a:solidFill>
                          <a:effectLst/>
                          <a:latin typeface="Calibri"/>
                        </a:rPr>
                        <a:t>NN</a:t>
                      </a:r>
                    </a:p>
                  </a:txBody>
                  <a:tcPr marL="2147" marR="2147" marT="2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000" b="0" i="0" u="none" strike="noStrike">
                          <a:solidFill>
                            <a:srgbClr val="000000"/>
                          </a:solidFill>
                          <a:effectLst/>
                          <a:latin typeface="Calibri"/>
                        </a:rPr>
                        <a:t>2S</a:t>
                      </a:r>
                    </a:p>
                  </a:txBody>
                  <a:tcPr marL="2147" marR="2147" marT="2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000" b="0" i="0" u="none" strike="noStrike">
                          <a:solidFill>
                            <a:srgbClr val="000000"/>
                          </a:solidFill>
                          <a:effectLst/>
                          <a:latin typeface="Calibri"/>
                        </a:rPr>
                        <a:t>1S</a:t>
                      </a:r>
                    </a:p>
                  </a:txBody>
                  <a:tcPr marL="2147" marR="2147" marT="2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000" b="0" i="0" u="none" strike="noStrike">
                          <a:solidFill>
                            <a:srgbClr val="000000"/>
                          </a:solidFill>
                          <a:effectLst/>
                          <a:latin typeface="Calibri"/>
                        </a:rPr>
                        <a:t>1Sµ</a:t>
                      </a:r>
                    </a:p>
                  </a:txBody>
                  <a:tcPr marL="2147" marR="2147" marT="2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000" b="0" i="0" u="none" strike="noStrike">
                          <a:solidFill>
                            <a:srgbClr val="000000"/>
                          </a:solidFill>
                          <a:effectLst/>
                          <a:latin typeface="Calibri"/>
                        </a:rPr>
                        <a:t>NN</a:t>
                      </a:r>
                    </a:p>
                  </a:txBody>
                  <a:tcPr marL="2147" marR="2147" marT="2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000" b="0" i="0" u="none" strike="noStrike">
                          <a:solidFill>
                            <a:srgbClr val="000000"/>
                          </a:solidFill>
                          <a:effectLst/>
                          <a:latin typeface="Calibri"/>
                        </a:rPr>
                        <a:t>2S</a:t>
                      </a:r>
                    </a:p>
                  </a:txBody>
                  <a:tcPr marL="2147" marR="2147" marT="2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000" b="0" i="0" u="none" strike="noStrike">
                          <a:solidFill>
                            <a:srgbClr val="000000"/>
                          </a:solidFill>
                          <a:effectLst/>
                          <a:latin typeface="Calibri"/>
                        </a:rPr>
                        <a:t>1S</a:t>
                      </a:r>
                    </a:p>
                  </a:txBody>
                  <a:tcPr marL="2147" marR="2147" marT="2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fontAlgn="b"/>
                      <a:r>
                        <a:rPr lang="en-US" sz="1000" b="0" i="0" u="none" strike="noStrike">
                          <a:solidFill>
                            <a:srgbClr val="000000"/>
                          </a:solidFill>
                          <a:effectLst/>
                          <a:latin typeface="Calibri"/>
                        </a:rPr>
                        <a:t>1Sµ</a:t>
                      </a:r>
                    </a:p>
                  </a:txBody>
                  <a:tcPr marL="2147" marR="2147" marT="2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r>
              <a:tr h="144116">
                <a:tc rowSpan="4">
                  <a:txBody>
                    <a:bodyPr/>
                    <a:lstStyle/>
                    <a:p>
                      <a:pPr algn="ctr" fontAlgn="ctr"/>
                      <a:r>
                        <a:rPr lang="en-US" sz="1000" b="0" i="0" u="none" strike="noStrike">
                          <a:solidFill>
                            <a:srgbClr val="000000"/>
                          </a:solidFill>
                          <a:effectLst/>
                          <a:latin typeface="Calibri"/>
                        </a:rPr>
                        <a:t>1000</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000" b="0" i="0" u="none" strike="noStrike">
                          <a:solidFill>
                            <a:srgbClr val="000000"/>
                          </a:solidFill>
                          <a:effectLst/>
                          <a:latin typeface="Calibri"/>
                        </a:rPr>
                        <a:t>1</a:t>
                      </a:r>
                    </a:p>
                  </a:txBody>
                  <a:tcPr marL="2147" marR="2147" marT="2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000" b="0" i="0" u="none" strike="noStrike">
                          <a:solidFill>
                            <a:srgbClr val="000000"/>
                          </a:solidFill>
                          <a:effectLst/>
                          <a:latin typeface="Calibri"/>
                        </a:rPr>
                        <a:t>0.755</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0.947</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0.966</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0.966</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0.832</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0.791</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0.853</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0.965</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0.72</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0.774</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0.835</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0.926</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0.786</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0.918</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0.929</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0.931</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0.606</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0.891</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0.904</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0.925</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116">
                <a:tc vMerge="1">
                  <a:txBody>
                    <a:bodyPr/>
                    <a:lstStyle/>
                    <a:p>
                      <a:endParaRPr lang="en-US"/>
                    </a:p>
                  </a:txBody>
                  <a:tcPr/>
                </a:tc>
                <a:tc>
                  <a:txBody>
                    <a:bodyPr/>
                    <a:lstStyle/>
                    <a:p>
                      <a:pPr algn="ctr" fontAlgn="b"/>
                      <a:r>
                        <a:rPr lang="en-US" sz="1000" b="0" i="0" u="none" strike="noStrike">
                          <a:solidFill>
                            <a:srgbClr val="000000"/>
                          </a:solidFill>
                          <a:effectLst/>
                          <a:latin typeface="Calibri"/>
                        </a:rPr>
                        <a:t>2</a:t>
                      </a:r>
                    </a:p>
                  </a:txBody>
                  <a:tcPr marL="2147" marR="2147" marT="2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000" b="0" i="0" u="none" strike="noStrike">
                          <a:solidFill>
                            <a:srgbClr val="000000"/>
                          </a:solidFill>
                          <a:effectLst/>
                          <a:latin typeface="Calibri"/>
                        </a:rPr>
                        <a:t>0.729</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0.92</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0.948</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0.957</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0.812</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0.733</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0.789</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0.961</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0.702</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0.715</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0.781</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0.908</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0.779</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0.865</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0.92</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0.924</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0.675</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0.823</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0.86</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0.915</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116">
                <a:tc vMerge="1">
                  <a:txBody>
                    <a:bodyPr/>
                    <a:lstStyle/>
                    <a:p>
                      <a:endParaRPr lang="en-US"/>
                    </a:p>
                  </a:txBody>
                  <a:tcPr/>
                </a:tc>
                <a:tc>
                  <a:txBody>
                    <a:bodyPr/>
                    <a:lstStyle/>
                    <a:p>
                      <a:pPr algn="ctr" fontAlgn="b"/>
                      <a:r>
                        <a:rPr lang="en-US" sz="1000" b="0" i="0" u="none" strike="noStrike">
                          <a:solidFill>
                            <a:srgbClr val="000000"/>
                          </a:solidFill>
                          <a:effectLst/>
                          <a:latin typeface="Calibri"/>
                        </a:rPr>
                        <a:t>5</a:t>
                      </a:r>
                    </a:p>
                  </a:txBody>
                  <a:tcPr marL="2147" marR="2147" marT="2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000" b="0" i="0" u="none" strike="noStrike">
                          <a:solidFill>
                            <a:srgbClr val="000000"/>
                          </a:solidFill>
                          <a:effectLst/>
                          <a:latin typeface="Calibri"/>
                        </a:rPr>
                        <a:t>0.71</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0.853</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0.913</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0.956</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0.726</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0.712</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0.752</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0.928</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0.645</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0.654</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0.719</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0.849</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0.697</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0.799</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0.891</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0.92</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0.631</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0.77</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0.817</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0.92</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116">
                <a:tc vMerge="1">
                  <a:txBody>
                    <a:bodyPr/>
                    <a:lstStyle/>
                    <a:p>
                      <a:endParaRPr lang="en-US"/>
                    </a:p>
                  </a:txBody>
                  <a:tcPr/>
                </a:tc>
                <a:tc>
                  <a:txBody>
                    <a:bodyPr/>
                    <a:lstStyle/>
                    <a:p>
                      <a:pPr algn="ctr" fontAlgn="b"/>
                      <a:r>
                        <a:rPr lang="en-US" sz="1000" b="0" i="0" u="none" strike="noStrike">
                          <a:solidFill>
                            <a:srgbClr val="000000"/>
                          </a:solidFill>
                          <a:effectLst/>
                          <a:latin typeface="Calibri"/>
                        </a:rPr>
                        <a:t>10</a:t>
                      </a:r>
                    </a:p>
                  </a:txBody>
                  <a:tcPr marL="2147" marR="2147" marT="2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000" b="0" i="0" u="none" strike="noStrike">
                          <a:solidFill>
                            <a:srgbClr val="000000"/>
                          </a:solidFill>
                          <a:effectLst/>
                          <a:latin typeface="Calibri"/>
                        </a:rPr>
                        <a:t>0.619</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0.766</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0.833</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0.96</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0.657</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0.684</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0.706</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0.881</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0.58</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0.617</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0.656</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0.801</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0.63</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0.749</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0.832</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0.918</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0.594</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0.73</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0.776</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0.917</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116">
                <a:tc rowSpan="4">
                  <a:txBody>
                    <a:bodyPr/>
                    <a:lstStyle/>
                    <a:p>
                      <a:pPr algn="ctr" fontAlgn="ctr"/>
                      <a:r>
                        <a:rPr lang="en-US" sz="1000" b="0" i="0" u="none" strike="noStrike">
                          <a:solidFill>
                            <a:srgbClr val="000000"/>
                          </a:solidFill>
                          <a:effectLst/>
                          <a:latin typeface="Calibri"/>
                        </a:rPr>
                        <a:t>5000</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000" b="0" i="0" u="none" strike="noStrike">
                          <a:solidFill>
                            <a:srgbClr val="000000"/>
                          </a:solidFill>
                          <a:effectLst/>
                          <a:latin typeface="Calibri"/>
                        </a:rPr>
                        <a:t>1</a:t>
                      </a:r>
                    </a:p>
                  </a:txBody>
                  <a:tcPr marL="2147" marR="2147" marT="2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000" b="0" i="0" u="none" strike="noStrike">
                          <a:solidFill>
                            <a:srgbClr val="000000"/>
                          </a:solidFill>
                          <a:effectLst/>
                          <a:latin typeface="Calibri"/>
                        </a:rPr>
                        <a:t>0.778</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0.945</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0.97</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0.97</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0.938</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0.793</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0.848</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0.971</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0.713</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0.762</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0.801</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0.928</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0.796</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0.913</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0.942</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0.942</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0.691</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0.881</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0.895</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0.918</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116">
                <a:tc vMerge="1">
                  <a:txBody>
                    <a:bodyPr/>
                    <a:lstStyle/>
                    <a:p>
                      <a:endParaRPr lang="en-US"/>
                    </a:p>
                  </a:txBody>
                  <a:tcPr/>
                </a:tc>
                <a:tc>
                  <a:txBody>
                    <a:bodyPr/>
                    <a:lstStyle/>
                    <a:p>
                      <a:pPr algn="ctr" fontAlgn="b"/>
                      <a:r>
                        <a:rPr lang="en-US" sz="1000" b="0" i="0" u="none" strike="noStrike">
                          <a:solidFill>
                            <a:srgbClr val="000000"/>
                          </a:solidFill>
                          <a:effectLst/>
                          <a:latin typeface="Calibri"/>
                        </a:rPr>
                        <a:t>2</a:t>
                      </a:r>
                    </a:p>
                  </a:txBody>
                  <a:tcPr marL="2147" marR="2147" marT="2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000" b="0" i="0" u="none" strike="noStrike">
                          <a:solidFill>
                            <a:srgbClr val="000000"/>
                          </a:solidFill>
                          <a:effectLst/>
                          <a:latin typeface="Calibri"/>
                        </a:rPr>
                        <a:t>0.756</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0.93</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0.947</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0.961</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0.864</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0.772</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0.815</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0.962</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0.677</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0.752</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0.791</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0.903</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0.768</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0.885</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0.938</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0.94</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0.646</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0.862</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0.876</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0.919</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116">
                <a:tc vMerge="1">
                  <a:txBody>
                    <a:bodyPr/>
                    <a:lstStyle/>
                    <a:p>
                      <a:endParaRPr lang="en-US"/>
                    </a:p>
                  </a:txBody>
                  <a:tcPr/>
                </a:tc>
                <a:tc>
                  <a:txBody>
                    <a:bodyPr/>
                    <a:lstStyle/>
                    <a:p>
                      <a:pPr algn="ctr" fontAlgn="b"/>
                      <a:r>
                        <a:rPr lang="en-US" sz="1000" b="0" i="0" u="none" strike="noStrike">
                          <a:solidFill>
                            <a:srgbClr val="000000"/>
                          </a:solidFill>
                          <a:effectLst/>
                          <a:latin typeface="Calibri"/>
                        </a:rPr>
                        <a:t>5</a:t>
                      </a:r>
                    </a:p>
                  </a:txBody>
                  <a:tcPr marL="2147" marR="2147" marT="2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000" b="0" i="0" u="none" strike="noStrike">
                          <a:solidFill>
                            <a:srgbClr val="000000"/>
                          </a:solidFill>
                          <a:effectLst/>
                          <a:latin typeface="Calibri"/>
                        </a:rPr>
                        <a:t>0.689</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0.901</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0.929</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0.964</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0.742</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0.75</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0.779</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0.941</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0.626</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0.698</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0.749</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0.827</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0.689</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0.806</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0.913</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0.924</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0.608</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0.831</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0.86</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0.921</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116">
                <a:tc vMerge="1">
                  <a:txBody>
                    <a:bodyPr/>
                    <a:lstStyle/>
                    <a:p>
                      <a:endParaRPr lang="en-US"/>
                    </a:p>
                  </a:txBody>
                  <a:tcPr/>
                </a:tc>
                <a:tc>
                  <a:txBody>
                    <a:bodyPr/>
                    <a:lstStyle/>
                    <a:p>
                      <a:pPr algn="ctr" fontAlgn="b"/>
                      <a:r>
                        <a:rPr lang="en-US" sz="1000" b="0" i="0" u="none" strike="noStrike">
                          <a:solidFill>
                            <a:srgbClr val="000000"/>
                          </a:solidFill>
                          <a:effectLst/>
                          <a:latin typeface="Calibri"/>
                        </a:rPr>
                        <a:t>10</a:t>
                      </a:r>
                    </a:p>
                  </a:txBody>
                  <a:tcPr marL="2147" marR="2147" marT="2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000" b="0" i="0" u="none" strike="noStrike">
                          <a:solidFill>
                            <a:srgbClr val="000000"/>
                          </a:solidFill>
                          <a:effectLst/>
                          <a:latin typeface="Calibri"/>
                        </a:rPr>
                        <a:t>0.622</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0.778</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0.829</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0.964</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0.656</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0.73</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0.747</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0.912</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0.579</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0.643</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0.679</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0.795</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0.624</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0.762</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0.834</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0.929</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0.593</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0.783</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0.824</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0.919</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116">
                <a:tc rowSpan="4">
                  <a:txBody>
                    <a:bodyPr/>
                    <a:lstStyle/>
                    <a:p>
                      <a:pPr algn="ctr" fontAlgn="ctr"/>
                      <a:r>
                        <a:rPr lang="en-US" sz="1000" b="0" i="0" u="none" strike="noStrike">
                          <a:solidFill>
                            <a:srgbClr val="000000"/>
                          </a:solidFill>
                          <a:effectLst/>
                          <a:latin typeface="Calibri"/>
                        </a:rPr>
                        <a:t>10000</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b"/>
                      <a:r>
                        <a:rPr lang="en-US" sz="1000" b="0" i="0" u="none" strike="noStrike">
                          <a:solidFill>
                            <a:srgbClr val="000000"/>
                          </a:solidFill>
                          <a:effectLst/>
                          <a:latin typeface="Calibri"/>
                        </a:rPr>
                        <a:t>1</a:t>
                      </a:r>
                    </a:p>
                  </a:txBody>
                  <a:tcPr marL="2147" marR="2147" marT="2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000" b="0" i="0" u="none" strike="noStrike">
                          <a:solidFill>
                            <a:srgbClr val="000000"/>
                          </a:solidFill>
                          <a:effectLst/>
                          <a:latin typeface="Calibri"/>
                        </a:rPr>
                        <a:t>0.769</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0.949</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0.973</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0.974</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0.926</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0.807</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0.856</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0.974</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0.707</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0.788</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0.817</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0.933</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0.789</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0.938</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0.955</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0.96</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0.665</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0.882</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0.897</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0.921</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116">
                <a:tc vMerge="1">
                  <a:txBody>
                    <a:bodyPr/>
                    <a:lstStyle/>
                    <a:p>
                      <a:endParaRPr lang="en-US"/>
                    </a:p>
                  </a:txBody>
                  <a:tcPr/>
                </a:tc>
                <a:tc>
                  <a:txBody>
                    <a:bodyPr/>
                    <a:lstStyle/>
                    <a:p>
                      <a:pPr algn="ctr" fontAlgn="b"/>
                      <a:r>
                        <a:rPr lang="en-US" sz="1000" b="0" i="0" u="none" strike="noStrike">
                          <a:solidFill>
                            <a:srgbClr val="000000"/>
                          </a:solidFill>
                          <a:effectLst/>
                          <a:latin typeface="Calibri"/>
                        </a:rPr>
                        <a:t>2</a:t>
                      </a:r>
                    </a:p>
                  </a:txBody>
                  <a:tcPr marL="2147" marR="2147" marT="2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000" b="0" i="0" u="none" strike="noStrike">
                          <a:solidFill>
                            <a:srgbClr val="000000"/>
                          </a:solidFill>
                          <a:effectLst/>
                          <a:latin typeface="Calibri"/>
                        </a:rPr>
                        <a:t>0.752</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0.937</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0.949</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0.963</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0.851</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0.788</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0.828</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0.964</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0.681</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0.762</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0.796</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0.898</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0.758</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0.898</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0.948</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0.951</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0.67</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0.869</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0.881</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0.916</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116">
                <a:tc vMerge="1">
                  <a:txBody>
                    <a:bodyPr/>
                    <a:lstStyle/>
                    <a:p>
                      <a:endParaRPr lang="en-US"/>
                    </a:p>
                  </a:txBody>
                  <a:tcPr/>
                </a:tc>
                <a:tc>
                  <a:txBody>
                    <a:bodyPr/>
                    <a:lstStyle/>
                    <a:p>
                      <a:pPr algn="ctr" fontAlgn="b"/>
                      <a:r>
                        <a:rPr lang="en-US" sz="1000" b="0" i="0" u="none" strike="noStrike">
                          <a:solidFill>
                            <a:srgbClr val="000000"/>
                          </a:solidFill>
                          <a:effectLst/>
                          <a:latin typeface="Calibri"/>
                        </a:rPr>
                        <a:t>5</a:t>
                      </a:r>
                    </a:p>
                  </a:txBody>
                  <a:tcPr marL="2147" marR="2147" marT="2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000" b="0" i="0" u="none" strike="noStrike">
                          <a:solidFill>
                            <a:srgbClr val="000000"/>
                          </a:solidFill>
                          <a:effectLst/>
                          <a:latin typeface="Calibri"/>
                        </a:rPr>
                        <a:t>0.695</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0.9</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0.93</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0.964</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0.738</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0.763</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0.788</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0.951</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0.627</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0.719</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0.756</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0.826</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0.683</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0.807</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0.914</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0.922</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0.604</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0.847</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0.871</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0.919</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116">
                <a:tc vMerge="1">
                  <a:txBody>
                    <a:bodyPr/>
                    <a:lstStyle/>
                    <a:p>
                      <a:endParaRPr lang="en-US"/>
                    </a:p>
                  </a:txBody>
                  <a:tcPr/>
                </a:tc>
                <a:tc>
                  <a:txBody>
                    <a:bodyPr/>
                    <a:lstStyle/>
                    <a:p>
                      <a:pPr algn="ctr" fontAlgn="b"/>
                      <a:r>
                        <a:rPr lang="en-US" sz="1000" b="0" i="0" u="none" strike="noStrike">
                          <a:solidFill>
                            <a:srgbClr val="000000"/>
                          </a:solidFill>
                          <a:effectLst/>
                          <a:latin typeface="Calibri"/>
                        </a:rPr>
                        <a:t>10</a:t>
                      </a:r>
                    </a:p>
                  </a:txBody>
                  <a:tcPr marL="2147" marR="2147" marT="214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B"/>
                    </a:solidFill>
                  </a:tcPr>
                </a:tc>
                <a:tc>
                  <a:txBody>
                    <a:bodyPr/>
                    <a:lstStyle/>
                    <a:p>
                      <a:pPr algn="ctr" fontAlgn="ctr"/>
                      <a:r>
                        <a:rPr lang="en-US" sz="1000" b="0" i="0" u="none" strike="noStrike">
                          <a:solidFill>
                            <a:srgbClr val="000000"/>
                          </a:solidFill>
                          <a:effectLst/>
                          <a:latin typeface="Calibri"/>
                        </a:rPr>
                        <a:t>0.622</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0.771</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0.825</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0.965</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0.66</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0.753</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0.769</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0.926</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0.583</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0.645</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0.681</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0.795</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0.621</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0.769</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0.827</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0.934</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0.584</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0.812</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0.845</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alibri"/>
                        </a:rPr>
                        <a:t>0.917</a:t>
                      </a:r>
                    </a:p>
                  </a:txBody>
                  <a:tcPr marL="2147" marR="2147" marT="214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Title 1"/>
          <p:cNvSpPr>
            <a:spLocks noGrp="1"/>
          </p:cNvSpPr>
          <p:nvPr>
            <p:ph type="title"/>
          </p:nvPr>
        </p:nvSpPr>
        <p:spPr/>
        <p:txBody>
          <a:bodyPr>
            <a:normAutofit/>
          </a:bodyPr>
          <a:lstStyle/>
          <a:p>
            <a:r>
              <a:rPr lang="en-US" b="1" dirty="0" smtClean="0"/>
              <a:t>Synthetic Dataset Results Summary</a:t>
            </a:r>
            <a:endParaRPr lang="en-US" b="1" dirty="0"/>
          </a:p>
        </p:txBody>
      </p:sp>
      <p:sp>
        <p:nvSpPr>
          <p:cNvPr id="5" name="Slide Number Placeholder 4"/>
          <p:cNvSpPr>
            <a:spLocks noGrp="1"/>
          </p:cNvSpPr>
          <p:nvPr>
            <p:ph type="sldNum" sz="quarter" idx="12"/>
          </p:nvPr>
        </p:nvSpPr>
        <p:spPr/>
        <p:txBody>
          <a:bodyPr/>
          <a:lstStyle/>
          <a:p>
            <a:fld id="{8D4A95AB-7B14-4CE2-8EF6-8DDF97F0F3DA}" type="slidenum">
              <a:rPr lang="en-US" smtClean="0"/>
              <a:pPr/>
              <a:t>98</a:t>
            </a:fld>
            <a:endParaRPr lang="en-US"/>
          </a:p>
        </p:txBody>
      </p:sp>
      <mc:AlternateContent xmlns:mc="http://schemas.openxmlformats.org/markup-compatibility/2006">
        <mc:Choice xmlns:a14="http://schemas.microsoft.com/office/drawing/2010/main" Requires="a14">
          <p:sp>
            <p:nvSpPr>
              <p:cNvPr id="3" name="Content Placeholder 2"/>
              <p:cNvSpPr>
                <a:spLocks noGrp="1"/>
              </p:cNvSpPr>
              <p:nvPr>
                <p:ph idx="13"/>
              </p:nvPr>
            </p:nvSpPr>
            <p:spPr>
              <a:xfrm>
                <a:off x="457200" y="4257754"/>
                <a:ext cx="4692076" cy="1868409"/>
              </a:xfrm>
            </p:spPr>
            <p:txBody>
              <a:bodyPr>
                <a:normAutofit fontScale="55000" lnSpcReduction="20000"/>
              </a:bodyPr>
              <a:lstStyle/>
              <a:p>
                <a:r>
                  <a:rPr lang="en-US" dirty="0" smtClean="0"/>
                  <a:t>NN: Comparison with old Nearest neighbors without community matching</a:t>
                </a:r>
              </a:p>
              <a:p>
                <a:r>
                  <a:rPr lang="en-US" dirty="0" smtClean="0"/>
                  <a:t>2S: Outlier detection after community matching</a:t>
                </a:r>
              </a:p>
              <a:p>
                <a:r>
                  <a:rPr lang="en-US" dirty="0" smtClean="0"/>
                  <a:t>1S: Single pass version of 1S</a:t>
                </a:r>
                <a14:m>
                  <m:oMath xmlns:m="http://schemas.openxmlformats.org/officeDocument/2006/math">
                    <m:r>
                      <a:rPr lang="en-US" b="0" i="1" smtClean="0">
                        <a:latin typeface="Cambria Math"/>
                      </a:rPr>
                      <m:t>𝜇</m:t>
                    </m:r>
                  </m:oMath>
                </a14:m>
                <a:endParaRPr lang="en-US" b="0" dirty="0" smtClean="0"/>
              </a:p>
              <a:p>
                <a:r>
                  <a:rPr lang="en-US" dirty="0" smtClean="0"/>
                  <a:t>1S</a:t>
                </a:r>
                <a14:m>
                  <m:oMath xmlns:m="http://schemas.openxmlformats.org/officeDocument/2006/math">
                    <m:r>
                      <a:rPr lang="en-US" b="0" i="1" smtClean="0">
                        <a:latin typeface="Cambria Math"/>
                      </a:rPr>
                      <m:t>𝜇</m:t>
                    </m:r>
                  </m:oMath>
                </a14:m>
                <a:r>
                  <a:rPr lang="en-US" dirty="0" smtClean="0"/>
                  <a:t>: Outlier detection with community matching</a:t>
                </a:r>
              </a:p>
              <a:p>
                <a:pPr lvl="1"/>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3"/>
              </p:nvPr>
            </p:nvSpPr>
            <p:spPr>
              <a:xfrm>
                <a:off x="457200" y="4257754"/>
                <a:ext cx="4692076" cy="1868409"/>
              </a:xfrm>
              <a:blipFill rotWithShape="0">
                <a:blip r:embed="rId2"/>
                <a:stretch>
                  <a:fillRect l="-779" t="-4235" r="-390" b="-1303"/>
                </a:stretch>
              </a:blipFill>
            </p:spPr>
            <p:txBody>
              <a:bodyPr/>
              <a:lstStyle/>
              <a:p>
                <a:r>
                  <a:rPr lang="en-US">
                    <a:noFill/>
                  </a:rPr>
                  <a:t> </a:t>
                </a:r>
              </a:p>
            </p:txBody>
          </p:sp>
        </mc:Fallback>
      </mc:AlternateContent>
      <p:sp>
        <p:nvSpPr>
          <p:cNvPr id="4" name="Rectangle 3"/>
          <p:cNvSpPr/>
          <p:nvPr/>
        </p:nvSpPr>
        <p:spPr>
          <a:xfrm>
            <a:off x="2057400" y="1733550"/>
            <a:ext cx="609600" cy="2133600"/>
          </a:xfrm>
          <a:prstGeom prst="rect">
            <a:avLst/>
          </a:prstGeom>
          <a:noFill/>
          <a:ln>
            <a:solidFill>
              <a:srgbClr val="0EAE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334000" y="1733550"/>
            <a:ext cx="609600" cy="2133600"/>
          </a:xfrm>
          <a:prstGeom prst="rect">
            <a:avLst/>
          </a:prstGeom>
          <a:noFill/>
          <a:ln>
            <a:solidFill>
              <a:srgbClr val="0EAE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858000" y="1733550"/>
            <a:ext cx="609600" cy="2133600"/>
          </a:xfrm>
          <a:prstGeom prst="rect">
            <a:avLst/>
          </a:prstGeom>
          <a:noFill/>
          <a:ln>
            <a:solidFill>
              <a:srgbClr val="0EAE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534400" y="1733550"/>
            <a:ext cx="609600" cy="2133600"/>
          </a:xfrm>
          <a:prstGeom prst="rect">
            <a:avLst/>
          </a:prstGeom>
          <a:noFill/>
          <a:ln>
            <a:solidFill>
              <a:srgbClr val="0EAE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657600" y="1733550"/>
            <a:ext cx="609600" cy="2133600"/>
          </a:xfrm>
          <a:prstGeom prst="rect">
            <a:avLst/>
          </a:prstGeom>
          <a:noFill/>
          <a:ln>
            <a:solidFill>
              <a:srgbClr val="0EAE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5217608" y="4607004"/>
            <a:ext cx="1287532" cy="1107996"/>
            <a:chOff x="7391400" y="4623881"/>
            <a:chExt cx="1287532" cy="1107996"/>
          </a:xfrm>
        </p:grpSpPr>
        <p:sp>
          <p:nvSpPr>
            <p:cNvPr id="11" name="Rectangle 10"/>
            <p:cNvSpPr/>
            <p:nvPr/>
          </p:nvSpPr>
          <p:spPr>
            <a:xfrm>
              <a:off x="7467600" y="4648200"/>
              <a:ext cx="1143000" cy="990600"/>
            </a:xfrm>
            <a:prstGeom prst="rect">
              <a:avLst/>
            </a:prstGeom>
            <a:solidFill>
              <a:srgbClr val="0EAE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391400" y="4623881"/>
              <a:ext cx="1287532" cy="1107996"/>
            </a:xfrm>
            <a:prstGeom prst="rect">
              <a:avLst/>
            </a:prstGeom>
            <a:noFill/>
          </p:spPr>
          <p:txBody>
            <a:bodyPr wrap="none" rtlCol="0">
              <a:spAutoFit/>
            </a:bodyPr>
            <a:lstStyle/>
            <a:p>
              <a:pPr algn="ctr"/>
              <a:r>
                <a:rPr lang="en-US" sz="2200" b="1" smtClean="0"/>
                <a:t>1S (8%)</a:t>
              </a:r>
            </a:p>
            <a:p>
              <a:pPr algn="ctr"/>
              <a:r>
                <a:rPr lang="en-US" sz="2200" b="1" smtClean="0"/>
                <a:t>2S (15%)</a:t>
              </a:r>
            </a:p>
            <a:p>
              <a:pPr algn="ctr"/>
              <a:r>
                <a:rPr lang="en-US" sz="2200" b="1" smtClean="0"/>
                <a:t>NN (33%)</a:t>
              </a:r>
              <a:endParaRPr lang="en-US" sz="2200" b="1"/>
            </a:p>
          </p:txBody>
        </p:sp>
      </p:grpSp>
      <p:grpSp>
        <p:nvGrpSpPr>
          <p:cNvPr id="61" name="Group 60"/>
          <p:cNvGrpSpPr/>
          <p:nvPr/>
        </p:nvGrpSpPr>
        <p:grpSpPr>
          <a:xfrm>
            <a:off x="1019484" y="2362200"/>
            <a:ext cx="1287532" cy="1107996"/>
            <a:chOff x="7395334" y="4602057"/>
            <a:chExt cx="1287532" cy="1107996"/>
          </a:xfrm>
        </p:grpSpPr>
        <p:sp>
          <p:nvSpPr>
            <p:cNvPr id="62" name="Rectangle 61"/>
            <p:cNvSpPr/>
            <p:nvPr/>
          </p:nvSpPr>
          <p:spPr>
            <a:xfrm>
              <a:off x="7467600" y="4648200"/>
              <a:ext cx="1143000" cy="990600"/>
            </a:xfrm>
            <a:prstGeom prst="rect">
              <a:avLst/>
            </a:prstGeom>
            <a:solidFill>
              <a:srgbClr val="0EAE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7395334" y="4602057"/>
              <a:ext cx="1287532" cy="1107996"/>
            </a:xfrm>
            <a:prstGeom prst="rect">
              <a:avLst/>
            </a:prstGeom>
            <a:noFill/>
          </p:spPr>
          <p:txBody>
            <a:bodyPr wrap="none" rtlCol="0">
              <a:spAutoFit/>
            </a:bodyPr>
            <a:lstStyle/>
            <a:p>
              <a:pPr algn="ctr"/>
              <a:r>
                <a:rPr lang="en-US" sz="2200" b="1" smtClean="0"/>
                <a:t>1S (5%)</a:t>
              </a:r>
            </a:p>
            <a:p>
              <a:pPr algn="ctr"/>
              <a:r>
                <a:rPr lang="en-US" sz="2200" b="1" smtClean="0"/>
                <a:t>2S (8%)</a:t>
              </a:r>
            </a:p>
            <a:p>
              <a:pPr algn="ctr"/>
              <a:r>
                <a:rPr lang="en-US" sz="2200" b="1" smtClean="0"/>
                <a:t>NN (36%)</a:t>
              </a:r>
              <a:endParaRPr lang="en-US" sz="2200" b="1"/>
            </a:p>
          </p:txBody>
        </p:sp>
      </p:grpSp>
      <p:grpSp>
        <p:nvGrpSpPr>
          <p:cNvPr id="65" name="Group 64"/>
          <p:cNvGrpSpPr/>
          <p:nvPr/>
        </p:nvGrpSpPr>
        <p:grpSpPr>
          <a:xfrm>
            <a:off x="2667000" y="2362200"/>
            <a:ext cx="1287532" cy="1107996"/>
            <a:chOff x="7396930" y="4602057"/>
            <a:chExt cx="1287532" cy="1107996"/>
          </a:xfrm>
        </p:grpSpPr>
        <p:sp>
          <p:nvSpPr>
            <p:cNvPr id="66" name="Rectangle 65"/>
            <p:cNvSpPr/>
            <p:nvPr/>
          </p:nvSpPr>
          <p:spPr>
            <a:xfrm>
              <a:off x="7467600" y="4648200"/>
              <a:ext cx="1143000" cy="990600"/>
            </a:xfrm>
            <a:prstGeom prst="rect">
              <a:avLst/>
            </a:prstGeom>
            <a:solidFill>
              <a:srgbClr val="0EAE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7396930" y="4602057"/>
              <a:ext cx="1287532" cy="1107996"/>
            </a:xfrm>
            <a:prstGeom prst="rect">
              <a:avLst/>
            </a:prstGeom>
            <a:noFill/>
          </p:spPr>
          <p:txBody>
            <a:bodyPr wrap="none" rtlCol="0">
              <a:spAutoFit/>
            </a:bodyPr>
            <a:lstStyle/>
            <a:p>
              <a:pPr algn="ctr"/>
              <a:r>
                <a:rPr lang="en-US" sz="2200" b="1" smtClean="0"/>
                <a:t>1S (15%)</a:t>
              </a:r>
            </a:p>
            <a:p>
              <a:pPr algn="ctr"/>
              <a:r>
                <a:rPr lang="en-US" sz="2200" b="1" smtClean="0"/>
                <a:t>2S (25%)</a:t>
              </a:r>
            </a:p>
            <a:p>
              <a:pPr algn="ctr"/>
              <a:r>
                <a:rPr lang="en-US" sz="2200" b="1" smtClean="0"/>
                <a:t>NN (21%)</a:t>
              </a:r>
              <a:endParaRPr lang="en-US" sz="2200" b="1"/>
            </a:p>
          </p:txBody>
        </p:sp>
      </p:grpSp>
      <p:grpSp>
        <p:nvGrpSpPr>
          <p:cNvPr id="69" name="Group 68"/>
          <p:cNvGrpSpPr/>
          <p:nvPr/>
        </p:nvGrpSpPr>
        <p:grpSpPr>
          <a:xfrm>
            <a:off x="4321960" y="2349645"/>
            <a:ext cx="1287532" cy="1107996"/>
            <a:chOff x="7405969" y="4589502"/>
            <a:chExt cx="1287532" cy="1107996"/>
          </a:xfrm>
        </p:grpSpPr>
        <p:sp>
          <p:nvSpPr>
            <p:cNvPr id="70" name="Rectangle 69"/>
            <p:cNvSpPr/>
            <p:nvPr/>
          </p:nvSpPr>
          <p:spPr>
            <a:xfrm>
              <a:off x="7467600" y="4648200"/>
              <a:ext cx="1143000" cy="990600"/>
            </a:xfrm>
            <a:prstGeom prst="rect">
              <a:avLst/>
            </a:prstGeom>
            <a:solidFill>
              <a:srgbClr val="0EAE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7405969" y="4589502"/>
              <a:ext cx="1287532" cy="1107996"/>
            </a:xfrm>
            <a:prstGeom prst="rect">
              <a:avLst/>
            </a:prstGeom>
            <a:noFill/>
          </p:spPr>
          <p:txBody>
            <a:bodyPr wrap="none" rtlCol="0">
              <a:spAutoFit/>
            </a:bodyPr>
            <a:lstStyle/>
            <a:p>
              <a:pPr algn="ctr"/>
              <a:r>
                <a:rPr lang="en-US" sz="2200" b="1" smtClean="0"/>
                <a:t>1S (11%)</a:t>
              </a:r>
            </a:p>
            <a:p>
              <a:pPr algn="ctr"/>
              <a:r>
                <a:rPr lang="en-US" sz="2200" b="1" smtClean="0"/>
                <a:t>2S (22%)</a:t>
              </a:r>
            </a:p>
            <a:p>
              <a:pPr algn="ctr"/>
              <a:r>
                <a:rPr lang="en-US" sz="2200" b="1" smtClean="0"/>
                <a:t>NN (33%)</a:t>
              </a:r>
              <a:endParaRPr lang="en-US" sz="2200" b="1"/>
            </a:p>
          </p:txBody>
        </p:sp>
      </p:grpSp>
      <p:grpSp>
        <p:nvGrpSpPr>
          <p:cNvPr id="73" name="Group 72"/>
          <p:cNvGrpSpPr/>
          <p:nvPr/>
        </p:nvGrpSpPr>
        <p:grpSpPr>
          <a:xfrm>
            <a:off x="6019800" y="2362200"/>
            <a:ext cx="1287532" cy="1107996"/>
            <a:chOff x="7427409" y="4602057"/>
            <a:chExt cx="1287532" cy="1107996"/>
          </a:xfrm>
        </p:grpSpPr>
        <p:sp>
          <p:nvSpPr>
            <p:cNvPr id="74" name="Rectangle 73"/>
            <p:cNvSpPr/>
            <p:nvPr/>
          </p:nvSpPr>
          <p:spPr>
            <a:xfrm>
              <a:off x="7467600" y="4648200"/>
              <a:ext cx="1143000" cy="990600"/>
            </a:xfrm>
            <a:prstGeom prst="rect">
              <a:avLst/>
            </a:prstGeom>
            <a:solidFill>
              <a:srgbClr val="0EAE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p:cNvSpPr txBox="1"/>
            <p:nvPr/>
          </p:nvSpPr>
          <p:spPr>
            <a:xfrm>
              <a:off x="7427409" y="4602057"/>
              <a:ext cx="1287532" cy="1107996"/>
            </a:xfrm>
            <a:prstGeom prst="rect">
              <a:avLst/>
            </a:prstGeom>
            <a:noFill/>
          </p:spPr>
          <p:txBody>
            <a:bodyPr wrap="none" rtlCol="0">
              <a:spAutoFit/>
            </a:bodyPr>
            <a:lstStyle/>
            <a:p>
              <a:pPr algn="ctr"/>
              <a:r>
                <a:rPr lang="en-US" sz="2200" b="1" smtClean="0"/>
                <a:t>1S (3%)</a:t>
              </a:r>
            </a:p>
            <a:p>
              <a:pPr algn="ctr"/>
              <a:r>
                <a:rPr lang="en-US" sz="2200" b="1" smtClean="0"/>
                <a:t>2S (10%)</a:t>
              </a:r>
            </a:p>
            <a:p>
              <a:pPr algn="ctr"/>
              <a:r>
                <a:rPr lang="en-US" sz="2200" b="1" smtClean="0"/>
                <a:t>NN (30%)</a:t>
              </a:r>
              <a:endParaRPr lang="en-US" sz="2200" b="1"/>
            </a:p>
          </p:txBody>
        </p:sp>
      </p:grpSp>
      <p:grpSp>
        <p:nvGrpSpPr>
          <p:cNvPr id="77" name="Group 76"/>
          <p:cNvGrpSpPr/>
          <p:nvPr/>
        </p:nvGrpSpPr>
        <p:grpSpPr>
          <a:xfrm>
            <a:off x="7576038" y="2362200"/>
            <a:ext cx="1287532" cy="1107996"/>
            <a:chOff x="7391314" y="4602057"/>
            <a:chExt cx="1287532" cy="1107996"/>
          </a:xfrm>
        </p:grpSpPr>
        <p:sp>
          <p:nvSpPr>
            <p:cNvPr id="78" name="Rectangle 77"/>
            <p:cNvSpPr/>
            <p:nvPr/>
          </p:nvSpPr>
          <p:spPr>
            <a:xfrm>
              <a:off x="7467600" y="4648200"/>
              <a:ext cx="1143000" cy="990600"/>
            </a:xfrm>
            <a:prstGeom prst="rect">
              <a:avLst/>
            </a:prstGeom>
            <a:solidFill>
              <a:srgbClr val="0EAE0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a:off x="7391314" y="4602057"/>
              <a:ext cx="1287532" cy="1107996"/>
            </a:xfrm>
            <a:prstGeom prst="rect">
              <a:avLst/>
            </a:prstGeom>
            <a:noFill/>
          </p:spPr>
          <p:txBody>
            <a:bodyPr wrap="none" rtlCol="0">
              <a:spAutoFit/>
            </a:bodyPr>
            <a:lstStyle/>
            <a:p>
              <a:pPr algn="ctr"/>
              <a:r>
                <a:rPr lang="en-US" sz="2200" b="1" smtClean="0"/>
                <a:t>1S (6%)</a:t>
              </a:r>
            </a:p>
            <a:p>
              <a:pPr algn="ctr"/>
              <a:r>
                <a:rPr lang="en-US" sz="2200" b="1" smtClean="0"/>
                <a:t>2S (10%)</a:t>
              </a:r>
            </a:p>
            <a:p>
              <a:pPr algn="ctr"/>
              <a:r>
                <a:rPr lang="en-US" sz="2200" b="1" smtClean="0"/>
                <a:t>NN (46%)</a:t>
              </a:r>
              <a:endParaRPr lang="en-US" sz="2200" b="1"/>
            </a:p>
          </p:txBody>
        </p:sp>
      </p:grpSp>
      <p:sp>
        <p:nvSpPr>
          <p:cNvPr id="19" name="Down Arrow 18"/>
          <p:cNvSpPr/>
          <p:nvPr/>
        </p:nvSpPr>
        <p:spPr>
          <a:xfrm flipV="1">
            <a:off x="6513008" y="4658885"/>
            <a:ext cx="421192" cy="938719"/>
          </a:xfrm>
          <a:prstGeom prst="downArrow">
            <a:avLst/>
          </a:prstGeom>
          <a:solidFill>
            <a:srgbClr val="0EAE02"/>
          </a:solidFill>
          <a:ln>
            <a:solidFill>
              <a:srgbClr val="0EAE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graphicFrame>
            <p:nvGraphicFramePr>
              <p:cNvPr id="10" name="Table 9"/>
              <p:cNvGraphicFramePr>
                <a:graphicFrameLocks noGrp="1"/>
              </p:cNvGraphicFramePr>
              <p:nvPr>
                <p:extLst/>
              </p:nvPr>
            </p:nvGraphicFramePr>
            <p:xfrm>
              <a:off x="7086600" y="4199523"/>
              <a:ext cx="1864805" cy="1854200"/>
            </p:xfrm>
            <a:graphic>
              <a:graphicData uri="http://schemas.openxmlformats.org/drawingml/2006/table">
                <a:tbl>
                  <a:tblPr firstRow="1" bandRow="1">
                    <a:tableStyleId>{5C22544A-7EE6-4342-B048-85BDC9FD1C3A}</a:tableStyleId>
                  </a:tblPr>
                  <a:tblGrid>
                    <a:gridCol w="587502"/>
                    <a:gridCol w="1277303"/>
                  </a:tblGrid>
                  <a:tr h="370840">
                    <a:tc gridSpan="2">
                      <a:txBody>
                        <a:bodyPr/>
                        <a:lstStyle/>
                        <a:p>
                          <a:r>
                            <a:rPr lang="en-US" smtClean="0"/>
                            <a:t>Average Variance</a:t>
                          </a:r>
                          <a:endParaRPr lang="en-US"/>
                        </a:p>
                      </a:txBody>
                      <a:tcPr/>
                    </a:tc>
                    <a:tc hMerge="1">
                      <a:txBody>
                        <a:bodyPr/>
                        <a:lstStyle/>
                        <a:p>
                          <a:endParaRPr lang="en-US"/>
                        </a:p>
                      </a:txBody>
                      <a:tcPr/>
                    </a:tc>
                  </a:tr>
                  <a:tr h="370840">
                    <a:tc>
                      <a:txBody>
                        <a:bodyPr/>
                        <a:lstStyle/>
                        <a:p>
                          <a:r>
                            <a:rPr lang="en-US" smtClean="0"/>
                            <a:t>NN</a:t>
                          </a:r>
                          <a:endParaRPr lang="en-US"/>
                        </a:p>
                      </a:txBody>
                      <a:tcPr/>
                    </a:tc>
                    <a:tc>
                      <a:txBody>
                        <a:bodyPr/>
                        <a:lstStyle/>
                        <a:p>
                          <a:r>
                            <a:rPr lang="en-US" smtClean="0"/>
                            <a:t>0.0012</a:t>
                          </a:r>
                          <a:endParaRPr lang="en-US"/>
                        </a:p>
                      </a:txBody>
                      <a:tcPr/>
                    </a:tc>
                  </a:tr>
                  <a:tr h="370840">
                    <a:tc>
                      <a:txBody>
                        <a:bodyPr/>
                        <a:lstStyle/>
                        <a:p>
                          <a:r>
                            <a:rPr lang="en-US" smtClean="0"/>
                            <a:t>1S</a:t>
                          </a:r>
                          <a:endParaRPr lang="en-US"/>
                        </a:p>
                      </a:txBody>
                      <a:tcPr/>
                    </a:tc>
                    <a:tc>
                      <a:txBody>
                        <a:bodyPr/>
                        <a:lstStyle/>
                        <a:p>
                          <a:r>
                            <a:rPr lang="en-US" smtClean="0"/>
                            <a:t>0.0021</a:t>
                          </a:r>
                          <a:endParaRPr lang="en-US"/>
                        </a:p>
                      </a:txBody>
                      <a:tcPr/>
                    </a:tc>
                  </a:tr>
                  <a:tr h="370840">
                    <a:tc>
                      <a:txBody>
                        <a:bodyPr/>
                        <a:lstStyle/>
                        <a:p>
                          <a:r>
                            <a:rPr lang="en-US" smtClean="0"/>
                            <a:t>2S</a:t>
                          </a:r>
                          <a:endParaRPr lang="en-US"/>
                        </a:p>
                      </a:txBody>
                      <a:tcPr/>
                    </a:tc>
                    <a:tc>
                      <a:txBody>
                        <a:bodyPr/>
                        <a:lstStyle/>
                        <a:p>
                          <a:r>
                            <a:rPr lang="en-US" smtClean="0"/>
                            <a:t>0.0017</a:t>
                          </a:r>
                          <a:endParaRPr lang="en-US"/>
                        </a:p>
                      </a:txBody>
                      <a:tcPr/>
                    </a:tc>
                  </a:tr>
                  <a:tr h="370840">
                    <a:tc>
                      <a:txBody>
                        <a:bodyPr/>
                        <a:lstStyle/>
                        <a:p>
                          <a:r>
                            <a:rPr lang="en-US" smtClean="0"/>
                            <a:t>1S</a:t>
                          </a:r>
                          <a14:m>
                            <m:oMath xmlns:m="http://schemas.openxmlformats.org/officeDocument/2006/math">
                              <m:r>
                                <a:rPr lang="en-US" b="0" i="1" smtClean="0">
                                  <a:latin typeface="Cambria Math"/>
                                </a:rPr>
                                <m:t>𝜇</m:t>
                              </m:r>
                            </m:oMath>
                          </a14:m>
                          <a:endParaRPr lang="en-US"/>
                        </a:p>
                      </a:txBody>
                      <a:tcPr/>
                    </a:tc>
                    <a:tc>
                      <a:txBody>
                        <a:bodyPr/>
                        <a:lstStyle/>
                        <a:p>
                          <a:r>
                            <a:rPr lang="en-US" smtClean="0"/>
                            <a:t>0.0005</a:t>
                          </a:r>
                          <a:endParaRPr lang="en-US"/>
                        </a:p>
                      </a:txBody>
                      <a:tcPr/>
                    </a:tc>
                  </a:tr>
                </a:tbl>
              </a:graphicData>
            </a:graphic>
          </p:graphicFrame>
        </mc:Choice>
        <mc:Fallback>
          <p:graphicFrame>
            <p:nvGraphicFramePr>
              <p:cNvPr id="10" name="Table 9"/>
              <p:cNvGraphicFramePr>
                <a:graphicFrameLocks noGrp="1"/>
              </p:cNvGraphicFramePr>
              <p:nvPr>
                <p:extLst/>
              </p:nvPr>
            </p:nvGraphicFramePr>
            <p:xfrm>
              <a:off x="7086600" y="4199523"/>
              <a:ext cx="1864805" cy="1854200"/>
            </p:xfrm>
            <a:graphic>
              <a:graphicData uri="http://schemas.openxmlformats.org/drawingml/2006/table">
                <a:tbl>
                  <a:tblPr firstRow="1" bandRow="1">
                    <a:tableStyleId>{5C22544A-7EE6-4342-B048-85BDC9FD1C3A}</a:tableStyleId>
                  </a:tblPr>
                  <a:tblGrid>
                    <a:gridCol w="587502"/>
                    <a:gridCol w="1277303"/>
                  </a:tblGrid>
                  <a:tr h="370840">
                    <a:tc gridSpan="2">
                      <a:txBody>
                        <a:bodyPr/>
                        <a:lstStyle/>
                        <a:p>
                          <a:r>
                            <a:rPr lang="en-US" smtClean="0"/>
                            <a:t>Average Variance</a:t>
                          </a:r>
                          <a:endParaRPr lang="en-US"/>
                        </a:p>
                      </a:txBody>
                      <a:tcPr/>
                    </a:tc>
                    <a:tc hMerge="1">
                      <a:txBody>
                        <a:bodyPr/>
                        <a:lstStyle/>
                        <a:p>
                          <a:endParaRPr lang="en-US"/>
                        </a:p>
                      </a:txBody>
                      <a:tcPr/>
                    </a:tc>
                  </a:tr>
                  <a:tr h="370840">
                    <a:tc>
                      <a:txBody>
                        <a:bodyPr/>
                        <a:lstStyle/>
                        <a:p>
                          <a:r>
                            <a:rPr lang="en-US" smtClean="0"/>
                            <a:t>NN</a:t>
                          </a:r>
                          <a:endParaRPr lang="en-US"/>
                        </a:p>
                      </a:txBody>
                      <a:tcPr/>
                    </a:tc>
                    <a:tc>
                      <a:txBody>
                        <a:bodyPr/>
                        <a:lstStyle/>
                        <a:p>
                          <a:r>
                            <a:rPr lang="en-US" smtClean="0"/>
                            <a:t>0.0012</a:t>
                          </a:r>
                          <a:endParaRPr lang="en-US"/>
                        </a:p>
                      </a:txBody>
                      <a:tcPr/>
                    </a:tc>
                  </a:tr>
                  <a:tr h="370840">
                    <a:tc>
                      <a:txBody>
                        <a:bodyPr/>
                        <a:lstStyle/>
                        <a:p>
                          <a:r>
                            <a:rPr lang="en-US" smtClean="0"/>
                            <a:t>1S</a:t>
                          </a:r>
                          <a:endParaRPr lang="en-US"/>
                        </a:p>
                      </a:txBody>
                      <a:tcPr/>
                    </a:tc>
                    <a:tc>
                      <a:txBody>
                        <a:bodyPr/>
                        <a:lstStyle/>
                        <a:p>
                          <a:r>
                            <a:rPr lang="en-US" smtClean="0"/>
                            <a:t>0.0021</a:t>
                          </a:r>
                          <a:endParaRPr lang="en-US"/>
                        </a:p>
                      </a:txBody>
                      <a:tcPr/>
                    </a:tc>
                  </a:tr>
                  <a:tr h="370840">
                    <a:tc>
                      <a:txBody>
                        <a:bodyPr/>
                        <a:lstStyle/>
                        <a:p>
                          <a:r>
                            <a:rPr lang="en-US" smtClean="0"/>
                            <a:t>2S</a:t>
                          </a:r>
                          <a:endParaRPr lang="en-US"/>
                        </a:p>
                      </a:txBody>
                      <a:tcPr/>
                    </a:tc>
                    <a:tc>
                      <a:txBody>
                        <a:bodyPr/>
                        <a:lstStyle/>
                        <a:p>
                          <a:r>
                            <a:rPr lang="en-US" smtClean="0"/>
                            <a:t>0.0017</a:t>
                          </a:r>
                          <a:endParaRPr lang="en-US"/>
                        </a:p>
                      </a:txBody>
                      <a:tcPr/>
                    </a:tc>
                  </a:tr>
                  <a:tr h="370840">
                    <a:tc>
                      <a:txBody>
                        <a:bodyPr/>
                        <a:lstStyle/>
                        <a:p>
                          <a:endParaRPr lang="en-US"/>
                        </a:p>
                      </a:txBody>
                      <a:tcPr>
                        <a:blipFill rotWithShape="0">
                          <a:blip r:embed="rId3"/>
                          <a:stretch>
                            <a:fillRect l="-1031" t="-409836" r="-220619" b="-22951"/>
                          </a:stretch>
                        </a:blipFill>
                      </a:tcPr>
                    </a:tc>
                    <a:tc>
                      <a:txBody>
                        <a:bodyPr/>
                        <a:lstStyle/>
                        <a:p>
                          <a:r>
                            <a:rPr lang="en-US" smtClean="0"/>
                            <a:t>0.0005</a:t>
                          </a:r>
                          <a:endParaRPr lang="en-US"/>
                        </a:p>
                      </a:txBody>
                      <a:tcPr/>
                    </a:tc>
                  </a:tr>
                </a:tbl>
              </a:graphicData>
            </a:graphic>
          </p:graphicFrame>
        </mc:Fallback>
      </mc:AlternateContent>
      <p:sp>
        <p:nvSpPr>
          <p:cNvPr id="12" name="Footer Placeholder 11"/>
          <p:cNvSpPr>
            <a:spLocks noGrp="1"/>
          </p:cNvSpPr>
          <p:nvPr>
            <p:ph type="ftr" sz="quarter" idx="3"/>
          </p:nvPr>
        </p:nvSpPr>
        <p:spPr/>
        <p:txBody>
          <a:bodyPr/>
          <a:lstStyle/>
          <a:p>
            <a:r>
              <a:rPr lang="en-US" smtClean="0"/>
              <a:t>gmanish@microsoft.com, jing@buffalo.edu, charu@us.ibm.com, hanj@cs.uiuc.edu</a:t>
            </a:r>
            <a:endParaRPr lang="en-US" dirty="0"/>
          </a:p>
        </p:txBody>
      </p:sp>
    </p:spTree>
    <p:extLst>
      <p:ext uri="{BB962C8B-B14F-4D97-AF65-F5344CB8AC3E}">
        <p14:creationId xmlns:p14="http://schemas.microsoft.com/office/powerpoint/2010/main" val="147838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9"/>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6"/>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7"/>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8"/>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6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7" grpId="0" animBg="1"/>
      <p:bldP spid="7" grpId="1" animBg="1"/>
      <p:bldP spid="8" grpId="0" animBg="1"/>
      <p:bldP spid="8" grpId="1" animBg="1"/>
      <p:bldP spid="9" grpId="0" animBg="1"/>
      <p:bldP spid="9" grpId="1" animBg="1"/>
      <p:bldP spid="19"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solidFill>
                  <a:srgbClr val="FF0000"/>
                </a:solidFill>
              </a:rPr>
              <a:t>Real Dataset Case Studies</a:t>
            </a:r>
            <a:endParaRPr lang="en-US" b="1" dirty="0">
              <a:solidFill>
                <a:srgbClr val="FF0000"/>
              </a:solidFill>
            </a:endParaRPr>
          </a:p>
        </p:txBody>
      </p:sp>
      <p:sp>
        <p:nvSpPr>
          <p:cNvPr id="4" name="Slide Number Placeholder 3"/>
          <p:cNvSpPr>
            <a:spLocks noGrp="1"/>
          </p:cNvSpPr>
          <p:nvPr>
            <p:ph type="sldNum" sz="quarter" idx="12"/>
          </p:nvPr>
        </p:nvSpPr>
        <p:spPr/>
        <p:txBody>
          <a:bodyPr/>
          <a:lstStyle/>
          <a:p>
            <a:fld id="{8D4A95AB-7B14-4CE2-8EF6-8DDF97F0F3DA}" type="slidenum">
              <a:rPr lang="en-US" smtClean="0"/>
              <a:pPr/>
              <a:t>99</a:t>
            </a:fld>
            <a:endParaRPr lang="en-US"/>
          </a:p>
        </p:txBody>
      </p:sp>
      <p:sp>
        <p:nvSpPr>
          <p:cNvPr id="6" name="Content Placeholder 2"/>
          <p:cNvSpPr>
            <a:spLocks noGrp="1"/>
          </p:cNvSpPr>
          <p:nvPr>
            <p:ph idx="4294967295"/>
          </p:nvPr>
        </p:nvSpPr>
        <p:spPr>
          <a:xfrm>
            <a:off x="5029200" y="1600200"/>
            <a:ext cx="4114800" cy="1828800"/>
          </a:xfrm>
        </p:spPr>
        <p:txBody>
          <a:bodyPr>
            <a:normAutofit fontScale="70000" lnSpcReduction="20000"/>
          </a:bodyPr>
          <a:lstStyle/>
          <a:p>
            <a:r>
              <a:rPr lang="en-US" b="1" dirty="0" smtClean="0">
                <a:solidFill>
                  <a:srgbClr val="00B0F0"/>
                </a:solidFill>
              </a:rPr>
              <a:t>IMDB Actors </a:t>
            </a:r>
            <a:r>
              <a:rPr lang="en-US" b="1" dirty="0" smtClean="0"/>
              <a:t>Network </a:t>
            </a:r>
            <a:endParaRPr lang="en-US" b="1" dirty="0"/>
          </a:p>
          <a:p>
            <a:r>
              <a:rPr lang="en-US" dirty="0"/>
              <a:t>Kelly Carlson (I)</a:t>
            </a:r>
          </a:p>
          <a:p>
            <a:pPr lvl="1"/>
            <a:r>
              <a:rPr lang="en-US" dirty="0"/>
              <a:t>X</a:t>
            </a:r>
            <a:r>
              <a:rPr lang="en-US" baseline="-25000" dirty="0"/>
              <a:t>1</a:t>
            </a:r>
            <a:r>
              <a:rPr lang="en-US" dirty="0"/>
              <a:t>: Many Sport, Thriller, and Action movies</a:t>
            </a:r>
          </a:p>
          <a:p>
            <a:pPr lvl="1"/>
            <a:r>
              <a:rPr lang="en-US" dirty="0"/>
              <a:t>X</a:t>
            </a:r>
            <a:r>
              <a:rPr lang="en-US" baseline="-25000" dirty="0"/>
              <a:t>2</a:t>
            </a:r>
            <a:r>
              <a:rPr lang="en-US" dirty="0"/>
              <a:t>: Many Drama, Music, Reality-TV </a:t>
            </a:r>
            <a:r>
              <a:rPr lang="en-US" dirty="0" smtClean="0"/>
              <a:t>movies</a:t>
            </a:r>
            <a:endParaRPr lang="en-US" dirty="0"/>
          </a:p>
        </p:txBody>
      </p:sp>
      <p:pic>
        <p:nvPicPr>
          <p:cNvPr id="34818" name="Picture 2" descr="Giannak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3581400"/>
            <a:ext cx="1903290" cy="24630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4538" y="3733800"/>
            <a:ext cx="1490662" cy="1927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Content Placeholder 2"/>
          <p:cNvSpPr>
            <a:spLocks noGrp="1"/>
          </p:cNvSpPr>
          <p:nvPr>
            <p:ph idx="4294967295"/>
          </p:nvPr>
        </p:nvSpPr>
        <p:spPr>
          <a:xfrm>
            <a:off x="457200" y="1600201"/>
            <a:ext cx="4114800" cy="1828799"/>
          </a:xfrm>
          <a:prstGeom prst="rect">
            <a:avLst/>
          </a:prstGeom>
        </p:spPr>
        <p:txBody>
          <a:bodyPr>
            <a:normAutofit fontScale="70000" lnSpcReduction="20000"/>
          </a:bodyPr>
          <a:lstStyle/>
          <a:p>
            <a:r>
              <a:rPr lang="en-US" b="1" dirty="0" smtClean="0">
                <a:solidFill>
                  <a:srgbClr val="00B0F0"/>
                </a:solidFill>
              </a:rPr>
              <a:t>DBLP Authors </a:t>
            </a:r>
            <a:r>
              <a:rPr lang="en-US" b="1" dirty="0" smtClean="0"/>
              <a:t>Network</a:t>
            </a:r>
          </a:p>
          <a:p>
            <a:r>
              <a:rPr lang="en-US" dirty="0" err="1"/>
              <a:t>Georgios</a:t>
            </a:r>
            <a:r>
              <a:rPr lang="en-US" dirty="0"/>
              <a:t> B. </a:t>
            </a:r>
            <a:r>
              <a:rPr lang="en-US" dirty="0" err="1" smtClean="0"/>
              <a:t>Giannakis</a:t>
            </a:r>
            <a:endParaRPr lang="en-US" dirty="0"/>
          </a:p>
          <a:p>
            <a:pPr lvl="1"/>
            <a:r>
              <a:rPr lang="en-US" dirty="0" smtClean="0"/>
              <a:t>X</a:t>
            </a:r>
            <a:r>
              <a:rPr lang="en-US" baseline="-25000" dirty="0" smtClean="0"/>
              <a:t>1</a:t>
            </a:r>
            <a:r>
              <a:rPr lang="en-US" dirty="0" smtClean="0"/>
              <a:t> conferences: </a:t>
            </a:r>
            <a:r>
              <a:rPr lang="en-US" dirty="0"/>
              <a:t>CISS, ICC, GLOBECOM, INFOCOM</a:t>
            </a:r>
            <a:endParaRPr lang="fr-FR" dirty="0" smtClean="0"/>
          </a:p>
          <a:p>
            <a:pPr lvl="1"/>
            <a:r>
              <a:rPr lang="en-US" dirty="0" smtClean="0"/>
              <a:t>X</a:t>
            </a:r>
            <a:r>
              <a:rPr lang="en-US" baseline="-25000" dirty="0" smtClean="0"/>
              <a:t>2</a:t>
            </a:r>
            <a:r>
              <a:rPr lang="en-US" dirty="0" smtClean="0"/>
              <a:t> conferences: ICASSP, ICRA</a:t>
            </a:r>
          </a:p>
        </p:txBody>
      </p:sp>
    </p:spTree>
    <p:extLst>
      <p:ext uri="{BB962C8B-B14F-4D97-AF65-F5344CB8AC3E}">
        <p14:creationId xmlns:p14="http://schemas.microsoft.com/office/powerpoint/2010/main" val="4139984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4.6|16.7|14.7|15.7"/>
</p:tagLst>
</file>

<file path=ppt/tags/tag2.xml><?xml version="1.0" encoding="utf-8"?>
<p:tagLst xmlns:a="http://schemas.openxmlformats.org/drawingml/2006/main" xmlns:r="http://schemas.openxmlformats.org/officeDocument/2006/relationships" xmlns:p="http://schemas.openxmlformats.org/presentationml/2006/main">
  <p:tag name="TIMING" val="|24.6|16.7|14.7|15.7"/>
</p:tagLst>
</file>

<file path=ppt/tags/tag3.xml><?xml version="1.0" encoding="utf-8"?>
<p:tagLst xmlns:a="http://schemas.openxmlformats.org/drawingml/2006/main" xmlns:r="http://schemas.openxmlformats.org/officeDocument/2006/relationships" xmlns:p="http://schemas.openxmlformats.org/presentationml/2006/main">
  <p:tag name="TIMING" val="|24.6|16.7|14.7|15.7"/>
</p:tagLst>
</file>

<file path=ppt/tags/tag4.xml><?xml version="1.0" encoding="utf-8"?>
<p:tagLst xmlns:a="http://schemas.openxmlformats.org/drawingml/2006/main" xmlns:r="http://schemas.openxmlformats.org/officeDocument/2006/relationships" xmlns:p="http://schemas.openxmlformats.org/presentationml/2006/main">
  <p:tag name="TIMING" val="|24.6|16.7|14.7|15.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46510</TotalTime>
  <Words>10038</Words>
  <Application>Microsoft Office PowerPoint</Application>
  <PresentationFormat>On-screen Show (4:3)</PresentationFormat>
  <Paragraphs>2434</Paragraphs>
  <Slides>128</Slides>
  <Notes>27</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4</vt:i4>
      </vt:variant>
      <vt:variant>
        <vt:lpstr>Slide Titles</vt:lpstr>
      </vt:variant>
      <vt:variant>
        <vt:i4>128</vt:i4>
      </vt:variant>
    </vt:vector>
  </HeadingPairs>
  <TitlesOfParts>
    <vt:vector size="144" baseType="lpstr">
      <vt:lpstr>宋体</vt:lpstr>
      <vt:lpstr>Arial</vt:lpstr>
      <vt:lpstr>Calibri</vt:lpstr>
      <vt:lpstr>Calibri (Headings)</vt:lpstr>
      <vt:lpstr>Cambria Math</vt:lpstr>
      <vt:lpstr>CMR6</vt:lpstr>
      <vt:lpstr>CMR9</vt:lpstr>
      <vt:lpstr>Times New Roman</vt:lpstr>
      <vt:lpstr>URWPalladioL-Bold</vt:lpstr>
      <vt:lpstr>Verdana</vt:lpstr>
      <vt:lpstr>Wingdings</vt:lpstr>
      <vt:lpstr>Office Theme</vt:lpstr>
      <vt:lpstr>Visio</vt:lpstr>
      <vt:lpstr>Photo Editor Photo</vt:lpstr>
      <vt:lpstr>Chart</vt:lpstr>
      <vt:lpstr>Equation</vt:lpstr>
      <vt:lpstr>Outlier Detection for Graph Data</vt:lpstr>
      <vt:lpstr>Tutorial Outline</vt:lpstr>
      <vt:lpstr>Tutorial Outline</vt:lpstr>
      <vt:lpstr>Outlier Detection</vt:lpstr>
      <vt:lpstr>Information Network Analysis</vt:lpstr>
      <vt:lpstr>Outlier Detection for Information Networks</vt:lpstr>
      <vt:lpstr>Need for Outlier Detection on Networks (Social Media Analysis)</vt:lpstr>
      <vt:lpstr>Need for Outlier Detection on Networks</vt:lpstr>
      <vt:lpstr>Challenges in Outlier Detection on Networks</vt:lpstr>
      <vt:lpstr>Tutorial Outline</vt:lpstr>
      <vt:lpstr>Minimum Description Length (MDL) Principle</vt:lpstr>
      <vt:lpstr>MDL for Graph Partitioning and Outlier Edge Detection</vt:lpstr>
      <vt:lpstr>MDL for Graph Partitioning and Outlier Edge Detection: Algorithm</vt:lpstr>
      <vt:lpstr>MDL for Graph Partitioning and Outlier Edge Detection: Outlier Edges</vt:lpstr>
      <vt:lpstr>MDL for Anomalous Substructure Detection: Graph Based Anomaly Detection</vt:lpstr>
      <vt:lpstr>Entropy Measures of Graph Regularity (1)</vt:lpstr>
      <vt:lpstr>Entropy Measures of Graph Regularity (2)</vt:lpstr>
      <vt:lpstr>Structural Anomalies in Graph Data</vt:lpstr>
      <vt:lpstr>Three Types of MDL-based Subgraph Anomalies</vt:lpstr>
      <vt:lpstr>GBAD-MDL (Information Theoretic Approach)</vt:lpstr>
      <vt:lpstr>GBAD-P (Probabilistic Approach)</vt:lpstr>
      <vt:lpstr>GBD-MPS (Maximum Partial Substructure Approach)</vt:lpstr>
      <vt:lpstr>Anomalies in Real Datasets (Cargo Shipment Data)</vt:lpstr>
      <vt:lpstr>Tutorial Outline</vt:lpstr>
      <vt:lpstr>Oddball: Outlier Detection using Ego-net Metrics (1)</vt:lpstr>
      <vt:lpstr>Oddball: Outlier Detection using Ego-net Metrics (2)</vt:lpstr>
      <vt:lpstr>Oddball: Outlier Detection using Ego-net Metrics (3)</vt:lpstr>
      <vt:lpstr>Oddball: Outlier Detection using Ego-net Metrics (4)</vt:lpstr>
      <vt:lpstr>Link-based Outlier and Anomaly Detection in Evolving Data Sets (LOADED)</vt:lpstr>
      <vt:lpstr>LOADED Outlier Score Computation</vt:lpstr>
      <vt:lpstr>LOADED Performance on KDD-Cup 1999 Dataset</vt:lpstr>
      <vt:lpstr>Tutorial Outline</vt:lpstr>
      <vt:lpstr>Outlier Detection Using Random Walks</vt:lpstr>
      <vt:lpstr>Outlier Detection Using Random Walks</vt:lpstr>
      <vt:lpstr>Anomalies using Random Walks on Bipartite Graphs</vt:lpstr>
      <vt:lpstr>Application Settings for Bipartite Graphs</vt:lpstr>
      <vt:lpstr>Neighborhood Formation on Bipartite Graphs</vt:lpstr>
      <vt:lpstr>Anomaly Detection on Bipartite Graphs</vt:lpstr>
      <vt:lpstr>Tutorial Outline</vt:lpstr>
      <vt:lpstr>Community Outliers</vt:lpstr>
      <vt:lpstr>Alternative Network Outlier Definitions</vt:lpstr>
      <vt:lpstr>A Unified Probabilistic Model (1)</vt:lpstr>
      <vt:lpstr>A Unified Probabilistic Model (2)</vt:lpstr>
      <vt:lpstr>Community Outlier Detection Algorithm</vt:lpstr>
      <vt:lpstr>Comparing Community Outliers with Alternative Outlier Definitions</vt:lpstr>
      <vt:lpstr>Community Outliers in DBLP</vt:lpstr>
      <vt:lpstr>Community Outlier Links on Heterogeneous Networks</vt:lpstr>
      <vt:lpstr>Heterogeneous Random Field Model Notations</vt:lpstr>
      <vt:lpstr>Heterogeneous Random Field Model</vt:lpstr>
      <vt:lpstr>Tutorial Outline</vt:lpstr>
      <vt:lpstr>Heterogeneous Networks are Ubiquitous</vt:lpstr>
      <vt:lpstr>Association-Based Clique Outliers (ABC-Outliers)</vt:lpstr>
      <vt:lpstr>Concept Definitions: A Network</vt:lpstr>
      <vt:lpstr>PowerPoint Presentation</vt:lpstr>
      <vt:lpstr>Candidate Computation by Matching Graph Indexing</vt:lpstr>
      <vt:lpstr>Candidate Computation by Matching Candidate Filtering</vt:lpstr>
      <vt:lpstr>Candidate Computation by Matching Generating Candidates</vt:lpstr>
      <vt:lpstr>Outlier Score Computation Scoring Attribute Value Pairs</vt:lpstr>
      <vt:lpstr>Outlier Score Computation Scoring Attribute Value Pairs, Edges, Cliques</vt:lpstr>
      <vt:lpstr>Case Studies</vt:lpstr>
      <vt:lpstr>Community Distribution Outliers (CD-Outliers)</vt:lpstr>
      <vt:lpstr>CD-Outlier Framework</vt:lpstr>
      <vt:lpstr>Discovery of Distribution Patterns</vt:lpstr>
      <vt:lpstr>Optimization and Iterative Update Rules</vt:lpstr>
      <vt:lpstr>Community Distribution Outlier Detection</vt:lpstr>
      <vt:lpstr>Iterative Refinement Algorithm</vt:lpstr>
      <vt:lpstr>Synthetic Dataset Results Summary</vt:lpstr>
      <vt:lpstr>Real Dataset Case Studies (DBLP)</vt:lpstr>
      <vt:lpstr>Break</vt:lpstr>
      <vt:lpstr>Outlier Detection for Graph Data</vt:lpstr>
      <vt:lpstr>Tutorial Outline</vt:lpstr>
      <vt:lpstr>Networks Evolve</vt:lpstr>
      <vt:lpstr>Tutorial Outline</vt:lpstr>
      <vt:lpstr>Graph Similarity-based Outlier Detection Algorithms</vt:lpstr>
      <vt:lpstr>Graph Similarity/Distance Measures (1)</vt:lpstr>
      <vt:lpstr>Graph Similarity/Distance Measures (2)</vt:lpstr>
      <vt:lpstr>Graph Similarity/Distance Measures (3)</vt:lpstr>
      <vt:lpstr>Graph Similarity/Distance Measures (4)</vt:lpstr>
      <vt:lpstr>Graph Similarity/Distance Measures (5)</vt:lpstr>
      <vt:lpstr>Graph Similarity/Distance Measures (6)</vt:lpstr>
      <vt:lpstr>Outlier Web Crawl Snapshot</vt:lpstr>
      <vt:lpstr>Metric Forensics: Introduction</vt:lpstr>
      <vt:lpstr>Metric Forensics: Outlier Types</vt:lpstr>
      <vt:lpstr>Metric Forensics: Metrics</vt:lpstr>
      <vt:lpstr>Metric Forensics: Collection of Analysis Techniques</vt:lpstr>
      <vt:lpstr>Metric Forensics: Real Dataset Examples</vt:lpstr>
      <vt:lpstr>Tutorial Outline</vt:lpstr>
      <vt:lpstr>Two Definitions for Network Community Outliers</vt:lpstr>
      <vt:lpstr>Communities Evolve</vt:lpstr>
      <vt:lpstr>Real-life Examples of ECOutliers Conglomerate Diversification: Walt Disney</vt:lpstr>
      <vt:lpstr>ECOutliers: Dataset Representation</vt:lpstr>
      <vt:lpstr>TwoStage Evolutionary Outlier Detection Framework</vt:lpstr>
      <vt:lpstr>OneStage Evolutionary Outlier Detection Framework</vt:lpstr>
      <vt:lpstr>OneStageμ Evolutionary Outlier Detection Framework</vt:lpstr>
      <vt:lpstr>Community Matching and  Outlier Detection Together</vt:lpstr>
      <vt:lpstr>Evolutionary Community Outlier Detection Algorithm (OneStageμ)</vt:lpstr>
      <vt:lpstr>Synthetic Datasets</vt:lpstr>
      <vt:lpstr>Synthetic Dataset Results Summary</vt:lpstr>
      <vt:lpstr>Real Dataset Case Studies</vt:lpstr>
      <vt:lpstr>Two Definitions for Network Community Outliers</vt:lpstr>
      <vt:lpstr>Community Trend Outliers</vt:lpstr>
      <vt:lpstr>Possible to Extend OneStageμ for Multiple Snapshots?</vt:lpstr>
      <vt:lpstr>Soft Sequence Representation</vt:lpstr>
      <vt:lpstr>Problem Formulation</vt:lpstr>
      <vt:lpstr>Benefits of Soft Patterns </vt:lpstr>
      <vt:lpstr>Support Computation for Soft Patterns</vt:lpstr>
      <vt:lpstr>CTOutlier Detection</vt:lpstr>
      <vt:lpstr>Outlier Score using Pattern Configurations</vt:lpstr>
      <vt:lpstr>Finding Best Matching Pattern</vt:lpstr>
      <vt:lpstr>Outlier Score (Sequence, Best Matching Pattern)</vt:lpstr>
      <vt:lpstr>Experiments</vt:lpstr>
      <vt:lpstr>Baselines</vt:lpstr>
      <vt:lpstr>Baselines</vt:lpstr>
      <vt:lpstr>Synthetic Dataset Results</vt:lpstr>
      <vt:lpstr>Real Dataset Case Studies (Four Area)</vt:lpstr>
      <vt:lpstr>Real Dataset Case Studies (Budget)</vt:lpstr>
      <vt:lpstr>Tutorial Outline</vt:lpstr>
      <vt:lpstr>Eigenspace-based Anomaly Detection</vt:lpstr>
      <vt:lpstr>Outliers in Mobile Communication Graphs</vt:lpstr>
      <vt:lpstr>Structural Outlier Detection</vt:lpstr>
      <vt:lpstr>Graph Outliers in Graph Streams</vt:lpstr>
      <vt:lpstr>Tutorial Outline</vt:lpstr>
      <vt:lpstr>Summary</vt:lpstr>
      <vt:lpstr>Further Reading</vt:lpstr>
      <vt:lpstr>Thanks!</vt:lpstr>
      <vt:lpstr>References (1)</vt:lpstr>
      <vt:lpstr>References (2)</vt:lpstr>
      <vt:lpstr>References (3)</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 Topk Shortest Path Distance Changes in an Evolutionary Network</dc:title>
  <dc:creator>gupta58</dc:creator>
  <cp:lastModifiedBy>Manish Gupta (BING-IDC)</cp:lastModifiedBy>
  <cp:revision>850</cp:revision>
  <cp:lastPrinted>2013-02-17T21:39:05Z</cp:lastPrinted>
  <dcterms:created xsi:type="dcterms:W3CDTF">2010-09-27T20:42:21Z</dcterms:created>
  <dcterms:modified xsi:type="dcterms:W3CDTF">2013-07-26T15:44:27Z</dcterms:modified>
</cp:coreProperties>
</file>