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8" r:id="rId4"/>
    <p:sldId id="257" r:id="rId5"/>
    <p:sldId id="258" r:id="rId6"/>
    <p:sldId id="259" r:id="rId7"/>
    <p:sldId id="270" r:id="rId8"/>
    <p:sldId id="271" r:id="rId9"/>
    <p:sldId id="272" r:id="rId10"/>
    <p:sldId id="260" r:id="rId11"/>
    <p:sldId id="261" r:id="rId12"/>
    <p:sldId id="262" r:id="rId13"/>
    <p:sldId id="264" r:id="rId14"/>
    <p:sldId id="263" r:id="rId15"/>
    <p:sldId id="265" r:id="rId16"/>
    <p:sldId id="266"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90" d="100"/>
          <a:sy n="90" d="100"/>
        </p:scale>
        <p:origin x="48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22DADEE-49C1-407B-B91A-278A148470CE}"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2668276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2DADEE-49C1-407B-B91A-278A148470CE}"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695830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2DADEE-49C1-407B-B91A-278A148470CE}"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59304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2DADEE-49C1-407B-B91A-278A148470CE}"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3677365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2DADEE-49C1-407B-B91A-278A148470CE}" type="datetimeFigureOut">
              <a:rPr lang="en-US" smtClean="0"/>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889444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2DADEE-49C1-407B-B91A-278A148470CE}" type="datetimeFigureOut">
              <a:rPr lang="en-US" smtClean="0"/>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3031092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2DADEE-49C1-407B-B91A-278A148470CE}" type="datetimeFigureOut">
              <a:rPr lang="en-US" smtClean="0"/>
              <a:t>7/14/2016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286715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2DADEE-49C1-407B-B91A-278A148470CE}" type="datetimeFigureOut">
              <a:rPr lang="en-US" smtClean="0"/>
              <a:t>7/14/2016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2996818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DADEE-49C1-407B-B91A-278A148470CE}" type="datetimeFigureOut">
              <a:rPr lang="en-US" smtClean="0"/>
              <a:t>7/14/2016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297565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2DADEE-49C1-407B-B91A-278A148470CE}" type="datetimeFigureOut">
              <a:rPr lang="en-US" smtClean="0"/>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134276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2DADEE-49C1-407B-B91A-278A148470CE}" type="datetimeFigureOut">
              <a:rPr lang="en-US" smtClean="0"/>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84A1E3-068F-4127-BEB5-367A2AB5D5AE}" type="slidenum">
              <a:rPr lang="en-US" smtClean="0"/>
              <a:t>‹#›</a:t>
            </a:fld>
            <a:endParaRPr lang="en-US"/>
          </a:p>
        </p:txBody>
      </p:sp>
    </p:spTree>
    <p:extLst>
      <p:ext uri="{BB962C8B-B14F-4D97-AF65-F5344CB8AC3E}">
        <p14:creationId xmlns:p14="http://schemas.microsoft.com/office/powerpoint/2010/main" val="760439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DADEE-49C1-407B-B91A-278A148470CE}" type="datetimeFigureOut">
              <a:rPr lang="en-US" smtClean="0"/>
              <a:t>7/14/2016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4A1E3-068F-4127-BEB5-367A2AB5D5AE}" type="slidenum">
              <a:rPr lang="en-US" smtClean="0"/>
              <a:t>‹#›</a:t>
            </a:fld>
            <a:endParaRPr lang="en-US"/>
          </a:p>
        </p:txBody>
      </p:sp>
    </p:spTree>
    <p:extLst>
      <p:ext uri="{BB962C8B-B14F-4D97-AF65-F5344CB8AC3E}">
        <p14:creationId xmlns:p14="http://schemas.microsoft.com/office/powerpoint/2010/main" val="77158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regonline.com/Register/Checkin.aspx?EventID=166151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dlymper@microsoft.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Competition Logistics</a:t>
            </a:r>
          </a:p>
        </p:txBody>
      </p:sp>
      <p:sp>
        <p:nvSpPr>
          <p:cNvPr id="3" name="Subtitle 2"/>
          <p:cNvSpPr>
            <a:spLocks noGrp="1"/>
          </p:cNvSpPr>
          <p:nvPr>
            <p:ph type="subTitle" idx="1"/>
          </p:nvPr>
        </p:nvSpPr>
        <p:spPr/>
        <p:txBody>
          <a:bodyPr/>
          <a:lstStyle/>
          <a:p>
            <a:r>
              <a:rPr lang="en-US" dirty="0"/>
              <a:t>2015 Microsoft Indoor Localization Competition</a:t>
            </a:r>
          </a:p>
        </p:txBody>
      </p:sp>
    </p:spTree>
    <p:extLst>
      <p:ext uri="{BB962C8B-B14F-4D97-AF65-F5344CB8AC3E}">
        <p14:creationId xmlns:p14="http://schemas.microsoft.com/office/powerpoint/2010/main" val="657404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Come prepared!</a:t>
            </a:r>
          </a:p>
        </p:txBody>
      </p:sp>
      <p:sp>
        <p:nvSpPr>
          <p:cNvPr id="3" name="Content Placeholder 2"/>
          <p:cNvSpPr>
            <a:spLocks noGrp="1"/>
          </p:cNvSpPr>
          <p:nvPr>
            <p:ph idx="1"/>
          </p:nvPr>
        </p:nvSpPr>
        <p:spPr>
          <a:xfrm>
            <a:off x="838200" y="1618721"/>
            <a:ext cx="10515600" cy="4795432"/>
          </a:xfrm>
        </p:spPr>
        <p:txBody>
          <a:bodyPr>
            <a:normAutofit fontScale="77500" lnSpcReduction="20000"/>
          </a:bodyPr>
          <a:lstStyle/>
          <a:p>
            <a:r>
              <a:rPr lang="en-US" dirty="0"/>
              <a:t>Make sure you bring everything you need</a:t>
            </a:r>
          </a:p>
          <a:p>
            <a:pPr lvl="1"/>
            <a:r>
              <a:rPr lang="en-US" dirty="0"/>
              <a:t>Tape</a:t>
            </a:r>
          </a:p>
          <a:p>
            <a:pPr lvl="1"/>
            <a:r>
              <a:rPr lang="en-US" dirty="0"/>
              <a:t>Ropes</a:t>
            </a:r>
          </a:p>
          <a:p>
            <a:pPr lvl="1"/>
            <a:r>
              <a:rPr lang="en-US" dirty="0"/>
              <a:t>Attachment mechanisms</a:t>
            </a:r>
          </a:p>
          <a:p>
            <a:pPr lvl="1"/>
            <a:r>
              <a:rPr lang="en-US" dirty="0"/>
              <a:t>Laser range finders for ground truth measurements</a:t>
            </a:r>
          </a:p>
          <a:p>
            <a:pPr lvl="1"/>
            <a:r>
              <a:rPr lang="en-US" dirty="0"/>
              <a:t>Tripods</a:t>
            </a:r>
          </a:p>
          <a:p>
            <a:pPr lvl="1"/>
            <a:r>
              <a:rPr lang="en-US" dirty="0"/>
              <a:t>Cables</a:t>
            </a:r>
          </a:p>
          <a:p>
            <a:pPr lvl="1"/>
            <a:r>
              <a:rPr lang="en-US" dirty="0"/>
              <a:t>…</a:t>
            </a:r>
          </a:p>
          <a:p>
            <a:r>
              <a:rPr lang="en-US" dirty="0"/>
              <a:t>Given that the conference venue is in downtown Seattle, you can always purchase equipment from nearby stores (walking distance) after you arrive in Seattle.</a:t>
            </a:r>
          </a:p>
          <a:p>
            <a:r>
              <a:rPr lang="en-US" dirty="0"/>
              <a:t>The organizers will not provide any equipment! It is up to the teams to bring what they will need</a:t>
            </a:r>
          </a:p>
          <a:p>
            <a:pPr lvl="1"/>
            <a:r>
              <a:rPr lang="en-US" dirty="0"/>
              <a:t>Organizers might provide a couple of ladders to facilitate ceiling instrumentation if needed. No need to bring your own ladders! </a:t>
            </a:r>
            <a:r>
              <a:rPr lang="en-US" dirty="0">
                <a:sym typeface="Wingdings" panose="05000000000000000000" pitchFamily="2" charset="2"/>
              </a:rPr>
              <a:t></a:t>
            </a:r>
          </a:p>
          <a:p>
            <a:pPr lvl="1"/>
            <a:r>
              <a:rPr lang="en-US" dirty="0">
                <a:sym typeface="Wingdings" panose="05000000000000000000" pitchFamily="2" charset="2"/>
              </a:rPr>
              <a:t>Organizers will also make sure there are enough power outlets throughout the evaluation area</a:t>
            </a:r>
            <a:endParaRPr lang="en-US" dirty="0"/>
          </a:p>
          <a:p>
            <a:endParaRPr lang="en-US" dirty="0"/>
          </a:p>
        </p:txBody>
      </p:sp>
    </p:spTree>
    <p:extLst>
      <p:ext uri="{BB962C8B-B14F-4D97-AF65-F5344CB8AC3E}">
        <p14:creationId xmlns:p14="http://schemas.microsoft.com/office/powerpoint/2010/main" val="2721839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Competition Logistics – Setup Day</a:t>
            </a:r>
          </a:p>
        </p:txBody>
      </p:sp>
      <p:sp>
        <p:nvSpPr>
          <p:cNvPr id="3" name="Content Placeholder 2"/>
          <p:cNvSpPr>
            <a:spLocks noGrp="1"/>
          </p:cNvSpPr>
          <p:nvPr>
            <p:ph idx="1"/>
          </p:nvPr>
        </p:nvSpPr>
        <p:spPr/>
        <p:txBody>
          <a:bodyPr/>
          <a:lstStyle/>
          <a:p>
            <a:r>
              <a:rPr lang="en-US" dirty="0"/>
              <a:t>Two-day event</a:t>
            </a:r>
          </a:p>
          <a:p>
            <a:r>
              <a:rPr lang="en-US" dirty="0"/>
              <a:t>First Day</a:t>
            </a:r>
          </a:p>
          <a:p>
            <a:pPr lvl="1"/>
            <a:r>
              <a:rPr lang="en-US" dirty="0"/>
              <a:t>Teams setup their equipment and calibrate their systems </a:t>
            </a:r>
            <a:r>
              <a:rPr lang="en-US" u="sng" dirty="0"/>
              <a:t>simultaneously</a:t>
            </a:r>
            <a:r>
              <a:rPr lang="en-US" dirty="0"/>
              <a:t> in a predetermined time window</a:t>
            </a:r>
          </a:p>
          <a:p>
            <a:pPr lvl="1"/>
            <a:r>
              <a:rPr lang="en-US" dirty="0"/>
              <a:t>The exact amount of time available for setup will be communicated later (assume </a:t>
            </a:r>
            <a:r>
              <a:rPr lang="en-US" u="sng" dirty="0"/>
              <a:t>at least </a:t>
            </a:r>
            <a:r>
              <a:rPr lang="en-US" dirty="0"/>
              <a:t>a 5 hour time window for now)</a:t>
            </a:r>
          </a:p>
          <a:p>
            <a:pPr lvl="1"/>
            <a:r>
              <a:rPr lang="en-US" dirty="0"/>
              <a:t>We are also </a:t>
            </a:r>
            <a:r>
              <a:rPr lang="en-US" u="sng" dirty="0"/>
              <a:t>considering</a:t>
            </a:r>
            <a:r>
              <a:rPr lang="en-US" dirty="0"/>
              <a:t> providing small time windows (5-10min) where each team can have access to the whole evaluation space with only its system turned on to properly deal with interference caused during setup</a:t>
            </a:r>
          </a:p>
          <a:p>
            <a:pPr lvl="2"/>
            <a:r>
              <a:rPr lang="en-US" dirty="0"/>
              <a:t> Given the large number of submissions, this might not be possible. Don’t count on it!</a:t>
            </a:r>
          </a:p>
          <a:p>
            <a:endParaRPr lang="en-US" dirty="0"/>
          </a:p>
        </p:txBody>
      </p:sp>
    </p:spTree>
    <p:extLst>
      <p:ext uri="{BB962C8B-B14F-4D97-AF65-F5344CB8AC3E}">
        <p14:creationId xmlns:p14="http://schemas.microsoft.com/office/powerpoint/2010/main" val="1478422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Competition Logistics – Setup Day</a:t>
            </a:r>
          </a:p>
        </p:txBody>
      </p:sp>
      <p:sp>
        <p:nvSpPr>
          <p:cNvPr id="3" name="Content Placeholder 2"/>
          <p:cNvSpPr>
            <a:spLocks noGrp="1"/>
          </p:cNvSpPr>
          <p:nvPr>
            <p:ph idx="1"/>
          </p:nvPr>
        </p:nvSpPr>
        <p:spPr/>
        <p:txBody>
          <a:bodyPr/>
          <a:lstStyle/>
          <a:p>
            <a:r>
              <a:rPr lang="en-US" dirty="0"/>
              <a:t>After the end of the first day (setup):</a:t>
            </a:r>
          </a:p>
          <a:p>
            <a:pPr lvl="1"/>
            <a:r>
              <a:rPr lang="en-US" dirty="0"/>
              <a:t>Your deployed hardware will remain at the evaluation area</a:t>
            </a:r>
          </a:p>
          <a:p>
            <a:pPr lvl="2"/>
            <a:r>
              <a:rPr lang="en-US" u="sng" dirty="0"/>
              <a:t>The deployed hardware must be turned off</a:t>
            </a:r>
            <a:r>
              <a:rPr lang="en-US" dirty="0"/>
              <a:t>!</a:t>
            </a:r>
          </a:p>
          <a:p>
            <a:pPr lvl="2"/>
            <a:r>
              <a:rPr lang="en-US" dirty="0"/>
              <a:t>Laptops/phones can be removed from the evaluation area. However, everything else must remain within the evaluation area.</a:t>
            </a:r>
          </a:p>
          <a:p>
            <a:pPr lvl="2"/>
            <a:r>
              <a:rPr lang="en-US" dirty="0"/>
              <a:t>The conference venue is not open to the public after hours, so your hardware will be safe</a:t>
            </a:r>
          </a:p>
          <a:p>
            <a:pPr lvl="2"/>
            <a:r>
              <a:rPr lang="en-US" dirty="0"/>
              <a:t>No other calibration/modification of the deployed system will be allowed after the setup day! Teams that do that will be automatically </a:t>
            </a:r>
            <a:r>
              <a:rPr lang="en-US" u="sng" dirty="0"/>
              <a:t>disqualified</a:t>
            </a:r>
            <a:r>
              <a:rPr lang="en-US" dirty="0"/>
              <a:t>!</a:t>
            </a:r>
          </a:p>
          <a:p>
            <a:pPr lvl="1"/>
            <a:r>
              <a:rPr lang="en-US" dirty="0"/>
              <a:t>All contestants will have to leave the evaluation area</a:t>
            </a:r>
          </a:p>
          <a:p>
            <a:pPr lvl="1"/>
            <a:r>
              <a:rPr lang="en-US" dirty="0"/>
              <a:t>The organizers will assume control of the evaluation area to mark approximately 20 evaluation points.</a:t>
            </a:r>
          </a:p>
          <a:p>
            <a:pPr lvl="2"/>
            <a:r>
              <a:rPr lang="en-US" dirty="0"/>
              <a:t>Each point’s ground truth coordinates will be measured with laser range finders  </a:t>
            </a:r>
          </a:p>
        </p:txBody>
      </p:sp>
    </p:spTree>
    <p:extLst>
      <p:ext uri="{BB962C8B-B14F-4D97-AF65-F5344CB8AC3E}">
        <p14:creationId xmlns:p14="http://schemas.microsoft.com/office/powerpoint/2010/main" val="3598762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Competition Logistics – Evaluation Day</a:t>
            </a:r>
          </a:p>
        </p:txBody>
      </p:sp>
      <p:sp>
        <p:nvSpPr>
          <p:cNvPr id="3" name="Content Placeholder 2"/>
          <p:cNvSpPr>
            <a:spLocks noGrp="1"/>
          </p:cNvSpPr>
          <p:nvPr>
            <p:ph idx="1"/>
          </p:nvPr>
        </p:nvSpPr>
        <p:spPr>
          <a:xfrm>
            <a:off x="838200" y="1690688"/>
            <a:ext cx="10515600" cy="4968904"/>
          </a:xfrm>
        </p:spPr>
        <p:txBody>
          <a:bodyPr>
            <a:normAutofit fontScale="77500" lnSpcReduction="20000"/>
          </a:bodyPr>
          <a:lstStyle/>
          <a:p>
            <a:r>
              <a:rPr lang="en-US" dirty="0"/>
              <a:t>At the beginning of the evaluation day, the evaluation points will be revealed to all teams</a:t>
            </a:r>
          </a:p>
          <a:p>
            <a:r>
              <a:rPr lang="en-US" dirty="0"/>
              <a:t>If any team attempts to reverse engineer or manually measure the ground truth locations of the evaluation points, it will be automatically disqualified!</a:t>
            </a:r>
          </a:p>
          <a:p>
            <a:r>
              <a:rPr lang="en-US" dirty="0"/>
              <a:t>Each team will be assigned a 15min time window (communicated well in advance)</a:t>
            </a:r>
          </a:p>
          <a:p>
            <a:pPr lvl="1"/>
            <a:r>
              <a:rPr lang="en-US" dirty="0"/>
              <a:t>During this time window, only the system from this team will be active</a:t>
            </a:r>
          </a:p>
          <a:p>
            <a:pPr lvl="1"/>
            <a:r>
              <a:rPr lang="en-US" b="1" dirty="0"/>
              <a:t>The system under test cannot assume that when powered up it is at a known location that is either predefined or manually entered!</a:t>
            </a:r>
          </a:p>
          <a:p>
            <a:pPr lvl="1"/>
            <a:r>
              <a:rPr lang="en-US" dirty="0"/>
              <a:t>The hardware to be localized will be carried above each evaluation point. Several seconds will be given to the team, and the organizer will record the location reported on the device under test. Teams can leverage this time to perform averaging or any other smoothing techniques they wish to employ</a:t>
            </a:r>
          </a:p>
          <a:p>
            <a:pPr lvl="1"/>
            <a:r>
              <a:rPr lang="en-US" dirty="0"/>
              <a:t>Each team can choose its own way of displaying the estimated location (i.e., webpage, text file, phone, laptop etc.) as long as a member of the team can clearly point the estimated location out to the organizers in real-time. </a:t>
            </a:r>
            <a:r>
              <a:rPr lang="en-US" b="1" dirty="0"/>
              <a:t>It is not enough for the organizers to be told what the estimated location is. </a:t>
            </a:r>
            <a:r>
              <a:rPr lang="en-US" dirty="0"/>
              <a:t>The evaluator will also have to see that location somehow on the system under test. No predetermined path will be followed while visiting the evaluation points</a:t>
            </a:r>
          </a:p>
          <a:p>
            <a:pPr lvl="1"/>
            <a:r>
              <a:rPr lang="en-US" dirty="0"/>
              <a:t>The system under test can perform continuous localization if necessary. Organizers, however, will only record the reported locations on the marked evaluation points only.</a:t>
            </a:r>
          </a:p>
        </p:txBody>
      </p:sp>
    </p:spTree>
    <p:extLst>
      <p:ext uri="{BB962C8B-B14F-4D97-AF65-F5344CB8AC3E}">
        <p14:creationId xmlns:p14="http://schemas.microsoft.com/office/powerpoint/2010/main" val="3579404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Competition Logistics – What to expect</a:t>
            </a:r>
          </a:p>
        </p:txBody>
      </p:sp>
      <p:sp>
        <p:nvSpPr>
          <p:cNvPr id="3" name="Content Placeholder 2"/>
          <p:cNvSpPr>
            <a:spLocks noGrp="1"/>
          </p:cNvSpPr>
          <p:nvPr>
            <p:ph idx="1"/>
          </p:nvPr>
        </p:nvSpPr>
        <p:spPr/>
        <p:txBody>
          <a:bodyPr/>
          <a:lstStyle/>
          <a:p>
            <a:r>
              <a:rPr lang="en-US" dirty="0"/>
              <a:t>Expect people and furniture/objects in the evaluation area during both setup time and evaluation!</a:t>
            </a:r>
          </a:p>
          <a:p>
            <a:r>
              <a:rPr lang="en-US" dirty="0"/>
              <a:t>Multiple people will be in the evaluation area and they will be moving</a:t>
            </a:r>
          </a:p>
          <a:p>
            <a:r>
              <a:rPr lang="en-US" dirty="0"/>
              <a:t>Placement of furniture/objects can change at any given time during, or after setup day, as well as during the evaluation day.</a:t>
            </a:r>
          </a:p>
          <a:p>
            <a:r>
              <a:rPr lang="en-US" dirty="0"/>
              <a:t>Given the large number of submissions, there will be interference! Plan ahead!</a:t>
            </a:r>
          </a:p>
          <a:p>
            <a:endParaRPr lang="en-US" dirty="0"/>
          </a:p>
        </p:txBody>
      </p:sp>
    </p:spTree>
    <p:extLst>
      <p:ext uri="{BB962C8B-B14F-4D97-AF65-F5344CB8AC3E}">
        <p14:creationId xmlns:p14="http://schemas.microsoft.com/office/powerpoint/2010/main" val="1126066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Metric</a:t>
            </a:r>
          </a:p>
        </p:txBody>
      </p:sp>
      <p:sp>
        <p:nvSpPr>
          <p:cNvPr id="3" name="Content Placeholder 2"/>
          <p:cNvSpPr>
            <a:spLocks noGrp="1"/>
          </p:cNvSpPr>
          <p:nvPr>
            <p:ph idx="1"/>
          </p:nvPr>
        </p:nvSpPr>
        <p:spPr/>
        <p:txBody>
          <a:bodyPr/>
          <a:lstStyle/>
          <a:p>
            <a:r>
              <a:rPr lang="en-US" dirty="0"/>
              <a:t>The Euclidean distance between the ground truth coordinates and the estimated by the system under test coordinates will be computed for every evaluation point</a:t>
            </a:r>
          </a:p>
          <a:p>
            <a:r>
              <a:rPr lang="en-US" dirty="0"/>
              <a:t>The average Euclidean distance across all evaluation points will be the overall score of each team</a:t>
            </a:r>
          </a:p>
          <a:p>
            <a:r>
              <a:rPr lang="en-US" dirty="0"/>
              <a:t>The team with the lowest score wins!</a:t>
            </a:r>
          </a:p>
          <a:p>
            <a:pPr lvl="1"/>
            <a:r>
              <a:rPr lang="en-US" dirty="0"/>
              <a:t>In case of a tie, the team with the lowest hardware deployment requirements wins</a:t>
            </a:r>
          </a:p>
        </p:txBody>
      </p:sp>
    </p:spTree>
    <p:extLst>
      <p:ext uri="{BB962C8B-B14F-4D97-AF65-F5344CB8AC3E}">
        <p14:creationId xmlns:p14="http://schemas.microsoft.com/office/powerpoint/2010/main" val="260901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Awards</a:t>
            </a:r>
          </a:p>
        </p:txBody>
      </p:sp>
      <p:sp>
        <p:nvSpPr>
          <p:cNvPr id="3" name="Content Placeholder 2"/>
          <p:cNvSpPr>
            <a:spLocks noGrp="1"/>
          </p:cNvSpPr>
          <p:nvPr>
            <p:ph idx="1"/>
          </p:nvPr>
        </p:nvSpPr>
        <p:spPr/>
        <p:txBody>
          <a:bodyPr>
            <a:normAutofit lnSpcReduction="10000"/>
          </a:bodyPr>
          <a:lstStyle/>
          <a:p>
            <a:r>
              <a:rPr lang="en-US" dirty="0"/>
              <a:t>The top 3 teams from each of the two categories will be awarded prizes</a:t>
            </a:r>
          </a:p>
          <a:p>
            <a:pPr lvl="1"/>
            <a:r>
              <a:rPr lang="en-US" dirty="0"/>
              <a:t>1</a:t>
            </a:r>
            <a:r>
              <a:rPr lang="en-US" baseline="30000" dirty="0"/>
              <a:t>st</a:t>
            </a:r>
            <a:r>
              <a:rPr lang="en-US" dirty="0"/>
              <a:t> place: $1000</a:t>
            </a:r>
          </a:p>
          <a:p>
            <a:pPr lvl="1"/>
            <a:r>
              <a:rPr lang="en-US" dirty="0"/>
              <a:t>2</a:t>
            </a:r>
            <a:r>
              <a:rPr lang="en-US" baseline="30000" dirty="0"/>
              <a:t>nd</a:t>
            </a:r>
            <a:r>
              <a:rPr lang="en-US" dirty="0"/>
              <a:t> place: $600</a:t>
            </a:r>
          </a:p>
          <a:p>
            <a:pPr lvl="1"/>
            <a:r>
              <a:rPr lang="en-US" dirty="0"/>
              <a:t>3</a:t>
            </a:r>
            <a:r>
              <a:rPr lang="en-US" baseline="30000" dirty="0"/>
              <a:t>rd</a:t>
            </a:r>
            <a:r>
              <a:rPr lang="en-US" dirty="0"/>
              <a:t> place: $400</a:t>
            </a:r>
          </a:p>
          <a:p>
            <a:r>
              <a:rPr lang="en-US" dirty="0"/>
              <a:t>Results Announcement</a:t>
            </a:r>
          </a:p>
          <a:p>
            <a:pPr lvl="1"/>
            <a:r>
              <a:rPr lang="en-US" dirty="0"/>
              <a:t>A special IPSN session will be held on (tentatively) Wednesday April 15</a:t>
            </a:r>
            <a:r>
              <a:rPr lang="en-US" baseline="30000" dirty="0"/>
              <a:t>th</a:t>
            </a:r>
            <a:r>
              <a:rPr lang="en-US" dirty="0"/>
              <a:t> 2015 where the results of the competition will be announced</a:t>
            </a:r>
          </a:p>
          <a:p>
            <a:pPr lvl="1"/>
            <a:r>
              <a:rPr lang="en-US" dirty="0"/>
              <a:t>The top 3 teams from each category will be given the opportunity to present the details of their work during this session</a:t>
            </a:r>
          </a:p>
          <a:p>
            <a:pPr lvl="1"/>
            <a:r>
              <a:rPr lang="en-US" dirty="0"/>
              <a:t>Be ready to give a 10 min talk about your system if you end up in one of the top 3 places in any of the two competition categories!</a:t>
            </a:r>
          </a:p>
        </p:txBody>
      </p:sp>
    </p:spTree>
    <p:extLst>
      <p:ext uri="{BB962C8B-B14F-4D97-AF65-F5344CB8AC3E}">
        <p14:creationId xmlns:p14="http://schemas.microsoft.com/office/powerpoint/2010/main" val="607626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Poster Session</a:t>
            </a:r>
          </a:p>
        </p:txBody>
      </p:sp>
      <p:sp>
        <p:nvSpPr>
          <p:cNvPr id="3" name="Content Placeholder 2"/>
          <p:cNvSpPr>
            <a:spLocks noGrp="1"/>
          </p:cNvSpPr>
          <p:nvPr>
            <p:ph idx="1"/>
          </p:nvPr>
        </p:nvSpPr>
        <p:spPr/>
        <p:txBody>
          <a:bodyPr/>
          <a:lstStyle/>
          <a:p>
            <a:r>
              <a:rPr lang="en-US" dirty="0"/>
              <a:t>Every participating team will have the opportunity to present its approach during the IPSN poster session on Tuesday, April 14</a:t>
            </a:r>
            <a:r>
              <a:rPr lang="en-US" baseline="30000" dirty="0"/>
              <a:t>th</a:t>
            </a:r>
            <a:r>
              <a:rPr lang="en-US" dirty="0"/>
              <a:t> 2015</a:t>
            </a:r>
          </a:p>
          <a:p>
            <a:r>
              <a:rPr lang="en-US" dirty="0"/>
              <a:t>The posters from the competition teams will not be published in the proceedings of the conference</a:t>
            </a:r>
          </a:p>
        </p:txBody>
      </p:sp>
    </p:spTree>
    <p:extLst>
      <p:ext uri="{BB962C8B-B14F-4D97-AF65-F5344CB8AC3E}">
        <p14:creationId xmlns:p14="http://schemas.microsoft.com/office/powerpoint/2010/main" val="1249445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Competition Dates - Final</a:t>
            </a:r>
          </a:p>
        </p:txBody>
      </p:sp>
      <p:sp>
        <p:nvSpPr>
          <p:cNvPr id="3" name="Content Placeholder 2"/>
          <p:cNvSpPr>
            <a:spLocks noGrp="1"/>
          </p:cNvSpPr>
          <p:nvPr>
            <p:ph idx="1"/>
          </p:nvPr>
        </p:nvSpPr>
        <p:spPr/>
        <p:txBody>
          <a:bodyPr/>
          <a:lstStyle/>
          <a:p>
            <a:r>
              <a:rPr lang="en-US" dirty="0"/>
              <a:t>Monday April 13</a:t>
            </a:r>
            <a:r>
              <a:rPr lang="en-US" baseline="30000" dirty="0"/>
              <a:t>th</a:t>
            </a:r>
            <a:r>
              <a:rPr lang="en-US" dirty="0"/>
              <a:t> – Tuesday April 14</a:t>
            </a:r>
            <a:r>
              <a:rPr lang="en-US" baseline="30000" dirty="0"/>
              <a:t>th</a:t>
            </a:r>
            <a:r>
              <a:rPr lang="en-US" dirty="0"/>
              <a:t> </a:t>
            </a:r>
          </a:p>
          <a:p>
            <a:r>
              <a:rPr lang="en-US" dirty="0"/>
              <a:t>First Day</a:t>
            </a:r>
          </a:p>
          <a:p>
            <a:pPr lvl="1"/>
            <a:r>
              <a:rPr lang="en-US" dirty="0"/>
              <a:t>Setup starts early in the morning and ends later in the afternoon</a:t>
            </a:r>
          </a:p>
          <a:p>
            <a:pPr lvl="1"/>
            <a:r>
              <a:rPr lang="en-US" dirty="0"/>
              <a:t>There will be a 2-hour break for the organizers to mark down the evaluation points. During this time all systems will be off and all contestants will have to leave the evaluation area.</a:t>
            </a:r>
          </a:p>
          <a:p>
            <a:pPr lvl="1"/>
            <a:r>
              <a:rPr lang="en-US" dirty="0"/>
              <a:t>Evaluation will start immediately after the 2-hour break in pre-assigned time slots for each team.</a:t>
            </a:r>
          </a:p>
          <a:p>
            <a:r>
              <a:rPr lang="en-US" dirty="0"/>
              <a:t>Second Day</a:t>
            </a:r>
          </a:p>
          <a:p>
            <a:pPr lvl="1"/>
            <a:r>
              <a:rPr lang="en-US" dirty="0"/>
              <a:t>Evaluation resumes in the morning for the remaining teams…</a:t>
            </a:r>
          </a:p>
        </p:txBody>
      </p:sp>
    </p:spTree>
    <p:extLst>
      <p:ext uri="{BB962C8B-B14F-4D97-AF65-F5344CB8AC3E}">
        <p14:creationId xmlns:p14="http://schemas.microsoft.com/office/powerpoint/2010/main" val="2994084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a:t>
            </a:r>
          </a:p>
        </p:txBody>
      </p:sp>
      <p:sp>
        <p:nvSpPr>
          <p:cNvPr id="3" name="Content Placeholder 2"/>
          <p:cNvSpPr>
            <a:spLocks noGrp="1"/>
          </p:cNvSpPr>
          <p:nvPr>
            <p:ph idx="1"/>
          </p:nvPr>
        </p:nvSpPr>
        <p:spPr/>
        <p:txBody>
          <a:bodyPr>
            <a:normAutofit fontScale="92500" lnSpcReduction="10000"/>
          </a:bodyPr>
          <a:lstStyle/>
          <a:p>
            <a:r>
              <a:rPr lang="en-US" dirty="0">
                <a:solidFill>
                  <a:srgbClr val="FF0000"/>
                </a:solidFill>
              </a:rPr>
              <a:t>All members of a competing team that want to actively participate to the competition (i.e., attend any of the two days in person), must register for the competition in advance!</a:t>
            </a:r>
          </a:p>
          <a:p>
            <a:r>
              <a:rPr lang="en-US" dirty="0"/>
              <a:t>Registration is currently open: </a:t>
            </a:r>
            <a:r>
              <a:rPr lang="en-US" dirty="0">
                <a:hlinkClick r:id="rId2"/>
              </a:rPr>
              <a:t>https://www.regonline.com/Register/Checkin.aspx?EventID=1661510</a:t>
            </a:r>
            <a:r>
              <a:rPr lang="en-US" dirty="0"/>
              <a:t> </a:t>
            </a:r>
          </a:p>
          <a:p>
            <a:pPr lvl="1"/>
            <a:r>
              <a:rPr lang="en-US" dirty="0"/>
              <a:t>All contestants attending the competition should register for the Indoor Localization Competition and </a:t>
            </a:r>
            <a:r>
              <a:rPr lang="en-US" dirty="0">
                <a:solidFill>
                  <a:srgbClr val="FF0000"/>
                </a:solidFill>
              </a:rPr>
              <a:t>NOT </a:t>
            </a:r>
            <a:r>
              <a:rPr lang="en-US" dirty="0"/>
              <a:t>as Competition Observers</a:t>
            </a:r>
          </a:p>
          <a:p>
            <a:pPr lvl="1"/>
            <a:r>
              <a:rPr lang="en-US" dirty="0"/>
              <a:t>The Competition Observer registration is meant for non-contestants that just want to come and observe the competing teams</a:t>
            </a:r>
            <a:endParaRPr lang="en-US" dirty="0">
              <a:solidFill>
                <a:srgbClr val="FF0000"/>
              </a:solidFill>
            </a:endParaRPr>
          </a:p>
          <a:p>
            <a:pPr lvl="1"/>
            <a:r>
              <a:rPr lang="en-US" dirty="0"/>
              <a:t>The Indoor Localization Competition can be selected as an option under Workshops after you login following the registration link listed above</a:t>
            </a:r>
          </a:p>
          <a:p>
            <a:pPr lvl="1"/>
            <a:r>
              <a:rPr lang="en-US" dirty="0"/>
              <a:t>Teams/Team members that have not been registered will not be allowed to participate in the competition!</a:t>
            </a:r>
          </a:p>
        </p:txBody>
      </p:sp>
    </p:spTree>
    <p:extLst>
      <p:ext uri="{BB962C8B-B14F-4D97-AF65-F5344CB8AC3E}">
        <p14:creationId xmlns:p14="http://schemas.microsoft.com/office/powerpoint/2010/main" val="286696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evaluation area is highlighted in blue</a:t>
            </a:r>
          </a:p>
        </p:txBody>
      </p:sp>
      <p:pic>
        <p:nvPicPr>
          <p:cNvPr id="5" name="Picture 4"/>
          <p:cNvPicPr>
            <a:picLocks noChangeAspect="1"/>
          </p:cNvPicPr>
          <p:nvPr/>
        </p:nvPicPr>
        <p:blipFill>
          <a:blip r:embed="rId2"/>
          <a:stretch>
            <a:fillRect/>
          </a:stretch>
        </p:blipFill>
        <p:spPr>
          <a:xfrm>
            <a:off x="58997" y="1271958"/>
            <a:ext cx="9819904" cy="5523696"/>
          </a:xfrm>
          <a:prstGeom prst="rect">
            <a:avLst/>
          </a:prstGeom>
        </p:spPr>
      </p:pic>
      <p:sp>
        <p:nvSpPr>
          <p:cNvPr id="7" name="Freeform 6"/>
          <p:cNvSpPr/>
          <p:nvPr/>
        </p:nvSpPr>
        <p:spPr>
          <a:xfrm>
            <a:off x="2433073" y="2090057"/>
            <a:ext cx="4928260" cy="4322618"/>
          </a:xfrm>
          <a:custGeom>
            <a:avLst/>
            <a:gdLst>
              <a:gd name="connsiteX0" fmla="*/ 0 w 4928260"/>
              <a:gd name="connsiteY0" fmla="*/ 4298868 h 4322618"/>
              <a:gd name="connsiteX1" fmla="*/ 29688 w 4928260"/>
              <a:gd name="connsiteY1" fmla="*/ 1929740 h 4322618"/>
              <a:gd name="connsiteX2" fmla="*/ 760021 w 4928260"/>
              <a:gd name="connsiteY2" fmla="*/ 1935678 h 4322618"/>
              <a:gd name="connsiteX3" fmla="*/ 754083 w 4928260"/>
              <a:gd name="connsiteY3" fmla="*/ 1508166 h 4322618"/>
              <a:gd name="connsiteX4" fmla="*/ 944088 w 4928260"/>
              <a:gd name="connsiteY4" fmla="*/ 1508166 h 4322618"/>
              <a:gd name="connsiteX5" fmla="*/ 950026 w 4928260"/>
              <a:gd name="connsiteY5" fmla="*/ 1935678 h 4322618"/>
              <a:gd name="connsiteX6" fmla="*/ 1347849 w 4928260"/>
              <a:gd name="connsiteY6" fmla="*/ 1917865 h 4322618"/>
              <a:gd name="connsiteX7" fmla="*/ 1324099 w 4928260"/>
              <a:gd name="connsiteY7" fmla="*/ 237507 h 4322618"/>
              <a:gd name="connsiteX8" fmla="*/ 730332 w 4928260"/>
              <a:gd name="connsiteY8" fmla="*/ 237507 h 4322618"/>
              <a:gd name="connsiteX9" fmla="*/ 736270 w 4928260"/>
              <a:gd name="connsiteY9" fmla="*/ 0 h 4322618"/>
              <a:gd name="connsiteX10" fmla="*/ 2143496 w 4928260"/>
              <a:gd name="connsiteY10" fmla="*/ 0 h 4322618"/>
              <a:gd name="connsiteX11" fmla="*/ 2143496 w 4928260"/>
              <a:gd name="connsiteY11" fmla="*/ 2814452 h 4322618"/>
              <a:gd name="connsiteX12" fmla="*/ 4922322 w 4928260"/>
              <a:gd name="connsiteY12" fmla="*/ 2796639 h 4322618"/>
              <a:gd name="connsiteX13" fmla="*/ 4928260 w 4928260"/>
              <a:gd name="connsiteY13" fmla="*/ 4322618 h 4322618"/>
              <a:gd name="connsiteX14" fmla="*/ 0 w 4928260"/>
              <a:gd name="connsiteY14" fmla="*/ 4298868 h 432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928260" h="4322618">
                <a:moveTo>
                  <a:pt x="0" y="4298868"/>
                </a:moveTo>
                <a:lnTo>
                  <a:pt x="29688" y="1929740"/>
                </a:lnTo>
                <a:lnTo>
                  <a:pt x="760021" y="1935678"/>
                </a:lnTo>
                <a:cubicBezTo>
                  <a:pt x="758042" y="1793174"/>
                  <a:pt x="756062" y="1650670"/>
                  <a:pt x="754083" y="1508166"/>
                </a:cubicBezTo>
                <a:lnTo>
                  <a:pt x="944088" y="1508166"/>
                </a:lnTo>
                <a:cubicBezTo>
                  <a:pt x="946067" y="1650670"/>
                  <a:pt x="948047" y="1793174"/>
                  <a:pt x="950026" y="1935678"/>
                </a:cubicBezTo>
                <a:lnTo>
                  <a:pt x="1347849" y="1917865"/>
                </a:lnTo>
                <a:lnTo>
                  <a:pt x="1324099" y="237507"/>
                </a:lnTo>
                <a:lnTo>
                  <a:pt x="730332" y="237507"/>
                </a:lnTo>
                <a:lnTo>
                  <a:pt x="736270" y="0"/>
                </a:lnTo>
                <a:lnTo>
                  <a:pt x="2143496" y="0"/>
                </a:lnTo>
                <a:lnTo>
                  <a:pt x="2143496" y="2814452"/>
                </a:lnTo>
                <a:lnTo>
                  <a:pt x="4922322" y="2796639"/>
                </a:lnTo>
                <a:cubicBezTo>
                  <a:pt x="4924301" y="3305299"/>
                  <a:pt x="4926281" y="3813958"/>
                  <a:pt x="4928260" y="4322618"/>
                </a:cubicBezTo>
                <a:lnTo>
                  <a:pt x="0" y="4298868"/>
                </a:lnTo>
                <a:close/>
              </a:path>
            </a:pathLst>
          </a:custGeom>
          <a:solidFill>
            <a:schemeClr val="accent1">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flipH="1">
            <a:off x="7327892" y="5686632"/>
            <a:ext cx="453863" cy="687468"/>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7307937" y="6317369"/>
            <a:ext cx="53396" cy="467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307937" y="5241206"/>
            <a:ext cx="1439088" cy="707886"/>
          </a:xfrm>
          <a:prstGeom prst="rect">
            <a:avLst/>
          </a:prstGeom>
          <a:noFill/>
        </p:spPr>
        <p:txBody>
          <a:bodyPr wrap="square" rtlCol="0">
            <a:spAutoFit/>
          </a:bodyPr>
          <a:lstStyle/>
          <a:p>
            <a:pPr algn="ctr"/>
            <a:r>
              <a:rPr lang="en-US" sz="2000" dirty="0">
                <a:solidFill>
                  <a:schemeClr val="bg1"/>
                </a:solidFill>
              </a:rPr>
              <a:t>Origin Point</a:t>
            </a:r>
          </a:p>
          <a:p>
            <a:pPr algn="ctr"/>
            <a:r>
              <a:rPr lang="en-US" sz="2000" dirty="0">
                <a:solidFill>
                  <a:schemeClr val="bg1"/>
                </a:solidFill>
              </a:rPr>
              <a:t>(0,0)</a:t>
            </a:r>
          </a:p>
        </p:txBody>
      </p:sp>
      <p:cxnSp>
        <p:nvCxnSpPr>
          <p:cNvPr id="13" name="Straight Arrow Connector 12"/>
          <p:cNvCxnSpPr/>
          <p:nvPr/>
        </p:nvCxnSpPr>
        <p:spPr>
          <a:xfrm>
            <a:off x="2412939" y="6334798"/>
            <a:ext cx="4935046" cy="4463"/>
          </a:xfrm>
          <a:prstGeom prst="straightConnector1">
            <a:avLst/>
          </a:prstGeom>
          <a:ln w="38100">
            <a:solidFill>
              <a:srgbClr val="00B05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530142" y="5973995"/>
            <a:ext cx="909555" cy="400110"/>
          </a:xfrm>
          <a:prstGeom prst="rect">
            <a:avLst/>
          </a:prstGeom>
          <a:noFill/>
        </p:spPr>
        <p:txBody>
          <a:bodyPr wrap="square" rtlCol="0">
            <a:spAutoFit/>
          </a:bodyPr>
          <a:lstStyle/>
          <a:p>
            <a:r>
              <a:rPr lang="en-US" sz="2000" dirty="0">
                <a:solidFill>
                  <a:schemeClr val="bg1"/>
                </a:solidFill>
              </a:rPr>
              <a:t>X Axis</a:t>
            </a:r>
          </a:p>
        </p:txBody>
      </p:sp>
      <p:cxnSp>
        <p:nvCxnSpPr>
          <p:cNvPr id="15" name="Straight Arrow Connector 14"/>
          <p:cNvCxnSpPr/>
          <p:nvPr/>
        </p:nvCxnSpPr>
        <p:spPr>
          <a:xfrm flipV="1">
            <a:off x="7340566" y="2166875"/>
            <a:ext cx="7419" cy="4168263"/>
          </a:xfrm>
          <a:prstGeom prst="straightConnector1">
            <a:avLst/>
          </a:prstGeom>
          <a:ln w="38100">
            <a:solidFill>
              <a:srgbClr val="FFC00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rot="16200000">
            <a:off x="6726634" y="3619835"/>
            <a:ext cx="909555" cy="400110"/>
          </a:xfrm>
          <a:prstGeom prst="rect">
            <a:avLst/>
          </a:prstGeom>
          <a:noFill/>
        </p:spPr>
        <p:txBody>
          <a:bodyPr wrap="square" rtlCol="0">
            <a:spAutoFit/>
          </a:bodyPr>
          <a:lstStyle/>
          <a:p>
            <a:r>
              <a:rPr lang="en-US" sz="2000" dirty="0">
                <a:solidFill>
                  <a:schemeClr val="bg1"/>
                </a:solidFill>
              </a:rPr>
              <a:t>Y Axis</a:t>
            </a:r>
          </a:p>
        </p:txBody>
      </p:sp>
      <p:sp>
        <p:nvSpPr>
          <p:cNvPr id="21" name="TextBox 20"/>
          <p:cNvSpPr txBox="1"/>
          <p:nvPr/>
        </p:nvSpPr>
        <p:spPr>
          <a:xfrm>
            <a:off x="3440982" y="5844266"/>
            <a:ext cx="909555" cy="400110"/>
          </a:xfrm>
          <a:prstGeom prst="rect">
            <a:avLst/>
          </a:prstGeom>
          <a:noFill/>
        </p:spPr>
        <p:txBody>
          <a:bodyPr wrap="square" rtlCol="0">
            <a:spAutoFit/>
          </a:bodyPr>
          <a:lstStyle/>
          <a:p>
            <a:r>
              <a:rPr lang="en-US" sz="2000" dirty="0">
                <a:solidFill>
                  <a:schemeClr val="bg1"/>
                </a:solidFill>
              </a:rPr>
              <a:t>(40,0)</a:t>
            </a:r>
          </a:p>
        </p:txBody>
      </p:sp>
      <p:cxnSp>
        <p:nvCxnSpPr>
          <p:cNvPr id="22" name="Straight Arrow Connector 21"/>
          <p:cNvCxnSpPr/>
          <p:nvPr/>
        </p:nvCxnSpPr>
        <p:spPr>
          <a:xfrm>
            <a:off x="3837828" y="6174050"/>
            <a:ext cx="1881" cy="181981"/>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727904" y="6135388"/>
            <a:ext cx="1881" cy="181981"/>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329177" y="5816584"/>
            <a:ext cx="909555" cy="400110"/>
          </a:xfrm>
          <a:prstGeom prst="rect">
            <a:avLst/>
          </a:prstGeom>
          <a:noFill/>
        </p:spPr>
        <p:txBody>
          <a:bodyPr wrap="square" rtlCol="0">
            <a:spAutoFit/>
          </a:bodyPr>
          <a:lstStyle/>
          <a:p>
            <a:r>
              <a:rPr lang="en-US" sz="2000" dirty="0">
                <a:solidFill>
                  <a:schemeClr val="bg1"/>
                </a:solidFill>
              </a:rPr>
              <a:t>(20,0)</a:t>
            </a:r>
          </a:p>
        </p:txBody>
      </p:sp>
      <p:sp>
        <p:nvSpPr>
          <p:cNvPr id="27" name="TextBox 26"/>
          <p:cNvSpPr txBox="1"/>
          <p:nvPr/>
        </p:nvSpPr>
        <p:spPr>
          <a:xfrm>
            <a:off x="3403659" y="4368472"/>
            <a:ext cx="984199" cy="400110"/>
          </a:xfrm>
          <a:prstGeom prst="rect">
            <a:avLst/>
          </a:prstGeom>
          <a:noFill/>
        </p:spPr>
        <p:txBody>
          <a:bodyPr wrap="square" rtlCol="0">
            <a:spAutoFit/>
          </a:bodyPr>
          <a:lstStyle/>
          <a:p>
            <a:r>
              <a:rPr lang="en-US" sz="2000" dirty="0">
                <a:solidFill>
                  <a:schemeClr val="bg1"/>
                </a:solidFill>
              </a:rPr>
              <a:t>(40,15)</a:t>
            </a:r>
          </a:p>
        </p:txBody>
      </p:sp>
      <p:cxnSp>
        <p:nvCxnSpPr>
          <p:cNvPr id="28" name="Straight Arrow Connector 27"/>
          <p:cNvCxnSpPr/>
          <p:nvPr/>
        </p:nvCxnSpPr>
        <p:spPr>
          <a:xfrm>
            <a:off x="3837828" y="4714426"/>
            <a:ext cx="1162" cy="20900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7306775" y="4680313"/>
            <a:ext cx="1162" cy="20900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852175" y="4344103"/>
            <a:ext cx="984199" cy="400110"/>
          </a:xfrm>
          <a:prstGeom prst="rect">
            <a:avLst/>
          </a:prstGeom>
          <a:noFill/>
        </p:spPr>
        <p:txBody>
          <a:bodyPr wrap="square" rtlCol="0">
            <a:spAutoFit/>
          </a:bodyPr>
          <a:lstStyle/>
          <a:p>
            <a:r>
              <a:rPr lang="en-US" sz="2000" dirty="0">
                <a:solidFill>
                  <a:schemeClr val="bg1"/>
                </a:solidFill>
              </a:rPr>
              <a:t>(0,15)</a:t>
            </a:r>
          </a:p>
        </p:txBody>
      </p:sp>
      <p:sp>
        <p:nvSpPr>
          <p:cNvPr id="35" name="TextBox 34"/>
          <p:cNvSpPr txBox="1"/>
          <p:nvPr/>
        </p:nvSpPr>
        <p:spPr>
          <a:xfrm>
            <a:off x="9978307" y="1839888"/>
            <a:ext cx="2155847" cy="3447098"/>
          </a:xfrm>
          <a:prstGeom prst="rect">
            <a:avLst/>
          </a:prstGeom>
          <a:noFill/>
        </p:spPr>
        <p:txBody>
          <a:bodyPr wrap="square" rtlCol="0">
            <a:spAutoFit/>
          </a:bodyPr>
          <a:lstStyle/>
          <a:p>
            <a:pPr marL="285750" indent="-285750">
              <a:buFont typeface="Wingdings" panose="05000000000000000000" pitchFamily="2" charset="2"/>
              <a:buChar char="§"/>
            </a:pPr>
            <a:r>
              <a:rPr lang="en-US" sz="1400" dirty="0"/>
              <a:t>Origin point is indicated on the lower right corner</a:t>
            </a:r>
          </a:p>
          <a:p>
            <a:pPr marL="285750" indent="-285750">
              <a:buFont typeface="Wingdings" panose="05000000000000000000" pitchFamily="2" charset="2"/>
              <a:buChar char="§"/>
            </a:pPr>
            <a:r>
              <a:rPr lang="en-US" sz="1400" dirty="0"/>
              <a:t>All systems should report an (X,Y) location with respect to this origin point</a:t>
            </a:r>
          </a:p>
          <a:p>
            <a:pPr marL="285750" indent="-285750">
              <a:buFont typeface="Wingdings" panose="05000000000000000000" pitchFamily="2" charset="2"/>
              <a:buChar char="§"/>
            </a:pPr>
            <a:r>
              <a:rPr lang="en-US" sz="1400" dirty="0"/>
              <a:t>The X and Y dimensions are also shown</a:t>
            </a:r>
          </a:p>
          <a:p>
            <a:pPr marL="285750" indent="-285750">
              <a:buFont typeface="Wingdings" panose="05000000000000000000" pitchFamily="2" charset="2"/>
              <a:buChar char="§"/>
            </a:pPr>
            <a:r>
              <a:rPr lang="en-US" sz="1400" dirty="0"/>
              <a:t>The (X,Y) coordinates of 4 sample points are shown for reference</a:t>
            </a:r>
          </a:p>
          <a:p>
            <a:pPr marL="742950" lvl="1" indent="-285750">
              <a:buFont typeface="Wingdings" panose="05000000000000000000" pitchFamily="2" charset="2"/>
              <a:buChar char="§"/>
            </a:pPr>
            <a:r>
              <a:rPr lang="en-US" sz="1200" dirty="0"/>
              <a:t>The coordinates of these sample points are not real!</a:t>
            </a:r>
          </a:p>
        </p:txBody>
      </p:sp>
    </p:spTree>
    <p:extLst>
      <p:ext uri="{BB962C8B-B14F-4D97-AF65-F5344CB8AC3E}">
        <p14:creationId xmlns:p14="http://schemas.microsoft.com/office/powerpoint/2010/main" val="2972856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Area</a:t>
            </a:r>
          </a:p>
        </p:txBody>
      </p:sp>
      <p:sp>
        <p:nvSpPr>
          <p:cNvPr id="3" name="Content Placeholder 2"/>
          <p:cNvSpPr>
            <a:spLocks noGrp="1"/>
          </p:cNvSpPr>
          <p:nvPr>
            <p:ph idx="1"/>
          </p:nvPr>
        </p:nvSpPr>
        <p:spPr/>
        <p:txBody>
          <a:bodyPr>
            <a:normAutofit fontScale="92500" lnSpcReduction="20000"/>
          </a:bodyPr>
          <a:lstStyle/>
          <a:p>
            <a:r>
              <a:rPr lang="en-US" dirty="0"/>
              <a:t>3</a:t>
            </a:r>
            <a:r>
              <a:rPr lang="en-US" baseline="30000" dirty="0"/>
              <a:t>rd</a:t>
            </a:r>
            <a:r>
              <a:rPr lang="en-US" dirty="0"/>
              <a:t> floor of the conference venue. Approximate dimensions</a:t>
            </a:r>
          </a:p>
          <a:p>
            <a:pPr lvl="1"/>
            <a:r>
              <a:rPr lang="en-US" dirty="0"/>
              <a:t>50 m wide</a:t>
            </a:r>
          </a:p>
          <a:p>
            <a:pPr lvl="1"/>
            <a:r>
              <a:rPr lang="en-US" dirty="0"/>
              <a:t>50 m length</a:t>
            </a:r>
          </a:p>
          <a:p>
            <a:pPr lvl="1"/>
            <a:r>
              <a:rPr lang="en-US" dirty="0"/>
              <a:t>Accurate distance measurements can be made using the attached cad files</a:t>
            </a:r>
          </a:p>
          <a:p>
            <a:r>
              <a:rPr lang="en-US" dirty="0"/>
              <a:t>Exhibition Room 305</a:t>
            </a:r>
          </a:p>
          <a:p>
            <a:pPr lvl="1"/>
            <a:r>
              <a:rPr lang="en-US" dirty="0"/>
              <a:t>The room at the bottom right corner</a:t>
            </a:r>
          </a:p>
          <a:p>
            <a:pPr lvl="1"/>
            <a:r>
              <a:rPr lang="en-US" dirty="0"/>
              <a:t>This will be the only room-type space</a:t>
            </a:r>
          </a:p>
          <a:p>
            <a:r>
              <a:rPr lang="en-US" dirty="0"/>
              <a:t>Open area</a:t>
            </a:r>
          </a:p>
          <a:p>
            <a:pPr lvl="1"/>
            <a:r>
              <a:rPr lang="en-US" dirty="0"/>
              <a:t>The rest of the evaluation area is open space</a:t>
            </a:r>
          </a:p>
          <a:p>
            <a:pPr lvl="1"/>
            <a:r>
              <a:rPr lang="en-US" dirty="0"/>
              <a:t>There are several structural elements that make the space challenging</a:t>
            </a:r>
          </a:p>
          <a:p>
            <a:pPr lvl="2"/>
            <a:r>
              <a:rPr lang="en-US" dirty="0"/>
              <a:t>Automatic stairs</a:t>
            </a:r>
          </a:p>
          <a:p>
            <a:pPr lvl="2"/>
            <a:r>
              <a:rPr lang="en-US" dirty="0"/>
              <a:t>Structural columns/beams</a:t>
            </a:r>
          </a:p>
          <a:p>
            <a:pPr lvl="2"/>
            <a:r>
              <a:rPr lang="en-US" dirty="0"/>
              <a:t>Elevator shaft</a:t>
            </a:r>
          </a:p>
          <a:p>
            <a:pPr lvl="2"/>
            <a:r>
              <a:rPr lang="en-US" dirty="0"/>
              <a:t>Etc…</a:t>
            </a:r>
          </a:p>
          <a:p>
            <a:pPr lvl="2"/>
            <a:endParaRPr lang="en-US" dirty="0"/>
          </a:p>
          <a:p>
            <a:pPr lvl="1"/>
            <a:endParaRPr lang="en-US" dirty="0"/>
          </a:p>
        </p:txBody>
      </p:sp>
    </p:spTree>
    <p:extLst>
      <p:ext uri="{BB962C8B-B14F-4D97-AF65-F5344CB8AC3E}">
        <p14:creationId xmlns:p14="http://schemas.microsoft.com/office/powerpoint/2010/main" val="377934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Deployment</a:t>
            </a:r>
          </a:p>
        </p:txBody>
      </p:sp>
      <p:sp>
        <p:nvSpPr>
          <p:cNvPr id="3" name="Content Placeholder 2"/>
          <p:cNvSpPr>
            <a:spLocks noGrp="1"/>
          </p:cNvSpPr>
          <p:nvPr>
            <p:ph idx="1"/>
          </p:nvPr>
        </p:nvSpPr>
        <p:spPr>
          <a:xfrm>
            <a:off x="838200" y="1725513"/>
            <a:ext cx="10515600" cy="4855502"/>
          </a:xfrm>
        </p:spPr>
        <p:txBody>
          <a:bodyPr>
            <a:normAutofit fontScale="92500"/>
          </a:bodyPr>
          <a:lstStyle/>
          <a:p>
            <a:r>
              <a:rPr lang="en-US" dirty="0"/>
              <a:t>You will be able to attach your equipment on:</a:t>
            </a:r>
          </a:p>
          <a:p>
            <a:pPr lvl="1"/>
            <a:r>
              <a:rPr lang="en-US" dirty="0"/>
              <a:t>Floors (carpet), walls, windows or anywhere else you can safely reach</a:t>
            </a:r>
          </a:p>
          <a:p>
            <a:pPr lvl="1"/>
            <a:r>
              <a:rPr lang="en-US" dirty="0"/>
              <a:t>Ceiling</a:t>
            </a:r>
          </a:p>
          <a:p>
            <a:pPr lvl="2"/>
            <a:r>
              <a:rPr lang="en-US" dirty="0"/>
              <a:t>There are 15ft tall industrial-like ceilings throughout the evaluation area</a:t>
            </a:r>
          </a:p>
          <a:p>
            <a:pPr lvl="2"/>
            <a:r>
              <a:rPr lang="en-US" dirty="0"/>
              <a:t>Pipes are exposed, and one could hang/attach equipment from there if necessary.</a:t>
            </a:r>
          </a:p>
          <a:p>
            <a:pPr lvl="2"/>
            <a:r>
              <a:rPr lang="en-US" dirty="0"/>
              <a:t>However, in order to ensure safety of the teams, you will only be able to hang lightweight equipment on the ceiling!</a:t>
            </a:r>
          </a:p>
          <a:p>
            <a:pPr lvl="2"/>
            <a:r>
              <a:rPr lang="en-US" dirty="0"/>
              <a:t>If you plan to use the ceiling, come up with a safe plan in advance!</a:t>
            </a:r>
          </a:p>
          <a:p>
            <a:r>
              <a:rPr lang="en-US" dirty="0"/>
              <a:t>When attaching equipment</a:t>
            </a:r>
          </a:p>
          <a:p>
            <a:pPr lvl="1"/>
            <a:r>
              <a:rPr lang="en-US" dirty="0"/>
              <a:t>Use paint-safe tape than can be removed without causing damage to the walls</a:t>
            </a:r>
          </a:p>
          <a:p>
            <a:pPr lvl="1"/>
            <a:r>
              <a:rPr lang="en-US" dirty="0"/>
              <a:t>Don’t even think about drilling holes to attach equipment! I mean it…</a:t>
            </a:r>
          </a:p>
          <a:p>
            <a:r>
              <a:rPr lang="en-US" dirty="0">
                <a:solidFill>
                  <a:srgbClr val="FF0000"/>
                </a:solidFill>
              </a:rPr>
              <a:t>Maximum number of deployed anchor points: 10</a:t>
            </a:r>
          </a:p>
          <a:p>
            <a:pPr lvl="1"/>
            <a:r>
              <a:rPr lang="en-US" dirty="0"/>
              <a:t>Absolutely no teams will be allowed to deploy more than 10 anchor points!</a:t>
            </a:r>
          </a:p>
        </p:txBody>
      </p:sp>
    </p:spTree>
    <p:extLst>
      <p:ext uri="{BB962C8B-B14F-4D97-AF65-F5344CB8AC3E}">
        <p14:creationId xmlns:p14="http://schemas.microsoft.com/office/powerpoint/2010/main" val="3991402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Deployment</a:t>
            </a:r>
          </a:p>
        </p:txBody>
      </p:sp>
      <p:sp>
        <p:nvSpPr>
          <p:cNvPr id="3" name="Content Placeholder 2"/>
          <p:cNvSpPr>
            <a:spLocks noGrp="1"/>
          </p:cNvSpPr>
          <p:nvPr>
            <p:ph idx="1"/>
          </p:nvPr>
        </p:nvSpPr>
        <p:spPr>
          <a:xfrm>
            <a:off x="838200" y="1825625"/>
            <a:ext cx="10515600" cy="4675292"/>
          </a:xfrm>
        </p:spPr>
        <p:txBody>
          <a:bodyPr>
            <a:normAutofit lnSpcReduction="10000"/>
          </a:bodyPr>
          <a:lstStyle/>
          <a:p>
            <a:r>
              <a:rPr lang="en-US" dirty="0"/>
              <a:t>If your team has been classified into the infrastructure-free category, you will </a:t>
            </a:r>
            <a:r>
              <a:rPr lang="en-US" dirty="0">
                <a:solidFill>
                  <a:srgbClr val="FF0000"/>
                </a:solidFill>
              </a:rPr>
              <a:t>not</a:t>
            </a:r>
            <a:r>
              <a:rPr lang="en-US" dirty="0"/>
              <a:t> be allowed to deploy your own hardware (i.e., </a:t>
            </a:r>
            <a:r>
              <a:rPr lang="en-US" dirty="0" err="1"/>
              <a:t>WiFI</a:t>
            </a:r>
            <a:r>
              <a:rPr lang="en-US" dirty="0"/>
              <a:t> APs)</a:t>
            </a:r>
          </a:p>
          <a:p>
            <a:r>
              <a:rPr lang="en-US" dirty="0"/>
              <a:t>In special cases, the organizers will consider exceptions. To request an exception for your team:</a:t>
            </a:r>
          </a:p>
          <a:p>
            <a:pPr lvl="1"/>
            <a:r>
              <a:rPr lang="en-US" dirty="0"/>
              <a:t>Send an email to </a:t>
            </a:r>
            <a:r>
              <a:rPr lang="en-US" dirty="0">
                <a:hlinkClick r:id="rId2"/>
              </a:rPr>
              <a:t>dlymper@microsoft.com</a:t>
            </a:r>
            <a:r>
              <a:rPr lang="en-US" dirty="0"/>
              <a:t> explaining in detail why you need to deploy your own hardware</a:t>
            </a:r>
          </a:p>
          <a:p>
            <a:pPr lvl="1"/>
            <a:r>
              <a:rPr lang="en-US" dirty="0"/>
              <a:t>You will receive a reply from the organizers with one of the following outcomes:</a:t>
            </a:r>
          </a:p>
          <a:p>
            <a:pPr lvl="2"/>
            <a:r>
              <a:rPr lang="en-US" dirty="0"/>
              <a:t>You are granted the right to deploy your own APs, and you are still classified as an infrastructure-free submission</a:t>
            </a:r>
          </a:p>
          <a:p>
            <a:pPr lvl="2"/>
            <a:r>
              <a:rPr lang="en-US" dirty="0"/>
              <a:t>You are not granted the right to deploy your own APs, and you are still classified as an infrastructure-free submission</a:t>
            </a:r>
          </a:p>
          <a:p>
            <a:pPr lvl="2"/>
            <a:r>
              <a:rPr lang="en-US" dirty="0"/>
              <a:t>You are granted the right to deploy your own APs, but you are now classified as an infrastructure-based submission</a:t>
            </a:r>
          </a:p>
          <a:p>
            <a:pPr lvl="2"/>
            <a:endParaRPr lang="en-US" dirty="0"/>
          </a:p>
        </p:txBody>
      </p:sp>
    </p:spTree>
    <p:extLst>
      <p:ext uri="{BB962C8B-B14F-4D97-AF65-F5344CB8AC3E}">
        <p14:creationId xmlns:p14="http://schemas.microsoft.com/office/powerpoint/2010/main" val="4060531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WiFi</a:t>
            </a:r>
            <a:r>
              <a:rPr lang="en-US" dirty="0"/>
              <a:t> APs</a:t>
            </a:r>
          </a:p>
        </p:txBody>
      </p:sp>
      <p:sp>
        <p:nvSpPr>
          <p:cNvPr id="3" name="Content Placeholder 2"/>
          <p:cNvSpPr>
            <a:spLocks noGrp="1"/>
          </p:cNvSpPr>
          <p:nvPr>
            <p:ph idx="1"/>
          </p:nvPr>
        </p:nvSpPr>
        <p:spPr>
          <a:xfrm>
            <a:off x="405713" y="1383957"/>
            <a:ext cx="9405551" cy="5251622"/>
          </a:xfrm>
        </p:spPr>
        <p:txBody>
          <a:bodyPr>
            <a:normAutofit fontScale="92500" lnSpcReduction="20000"/>
          </a:bodyPr>
          <a:lstStyle/>
          <a:p>
            <a:r>
              <a:rPr lang="en-US" dirty="0"/>
              <a:t>All teams that leverage </a:t>
            </a:r>
            <a:r>
              <a:rPr lang="en-US" dirty="0" err="1"/>
              <a:t>WIFi</a:t>
            </a:r>
            <a:r>
              <a:rPr lang="en-US" dirty="0"/>
              <a:t> will have to use the </a:t>
            </a:r>
            <a:r>
              <a:rPr lang="en-US" dirty="0" err="1"/>
              <a:t>WiFi</a:t>
            </a:r>
            <a:r>
              <a:rPr lang="en-US" dirty="0"/>
              <a:t> APs that are already deployed in the conference venue for internet connectivity</a:t>
            </a:r>
          </a:p>
          <a:p>
            <a:pPr lvl="1"/>
            <a:r>
              <a:rPr lang="en-US" dirty="0"/>
              <a:t>Only the </a:t>
            </a:r>
            <a:r>
              <a:rPr lang="en-US" dirty="0" err="1"/>
              <a:t>WiFi</a:t>
            </a:r>
            <a:r>
              <a:rPr lang="en-US" dirty="0"/>
              <a:t> APs on the floor level (3</a:t>
            </a:r>
            <a:r>
              <a:rPr lang="en-US" baseline="30000" dirty="0"/>
              <a:t>rd</a:t>
            </a:r>
            <a:r>
              <a:rPr lang="en-US" dirty="0"/>
              <a:t> floor) of the competition should be used.</a:t>
            </a:r>
          </a:p>
          <a:p>
            <a:r>
              <a:rPr lang="en-US" dirty="0"/>
              <a:t>List of </a:t>
            </a:r>
            <a:r>
              <a:rPr lang="en-US" dirty="0" err="1"/>
              <a:t>WiFi</a:t>
            </a:r>
            <a:r>
              <a:rPr lang="en-US" dirty="0"/>
              <a:t> APs on the 3</a:t>
            </a:r>
            <a:r>
              <a:rPr lang="en-US" baseline="30000" dirty="0"/>
              <a:t>rd</a:t>
            </a:r>
            <a:r>
              <a:rPr lang="en-US" dirty="0"/>
              <a:t> floor and their MAC Addresses</a:t>
            </a:r>
          </a:p>
          <a:p>
            <a:pPr lvl="1"/>
            <a:r>
              <a:rPr lang="en-US" dirty="0"/>
              <a:t>L3 Lobby (Between elevators and Pike St.)</a:t>
            </a:r>
          </a:p>
          <a:p>
            <a:pPr lvl="2"/>
            <a:r>
              <a:rPr lang="en-US" dirty="0"/>
              <a:t>Dot11Radio0   8843.e114.adc0</a:t>
            </a:r>
          </a:p>
          <a:p>
            <a:pPr lvl="2"/>
            <a:r>
              <a:rPr lang="en-US" dirty="0"/>
              <a:t>Dot11Radio1   c47d.4fd8.a600</a:t>
            </a:r>
          </a:p>
          <a:p>
            <a:pPr lvl="1"/>
            <a:r>
              <a:rPr lang="en-US" dirty="0"/>
              <a:t>L3 301</a:t>
            </a:r>
          </a:p>
          <a:p>
            <a:pPr lvl="2"/>
            <a:r>
              <a:rPr lang="en-US" dirty="0"/>
              <a:t>Dot11Radio0   0023.5d0f.2170</a:t>
            </a:r>
          </a:p>
          <a:p>
            <a:pPr lvl="2"/>
            <a:r>
              <a:rPr lang="en-US" dirty="0"/>
              <a:t>Dot11Radio1   0023.5d49.6dd0</a:t>
            </a:r>
          </a:p>
          <a:p>
            <a:pPr lvl="1"/>
            <a:r>
              <a:rPr lang="en-US" dirty="0"/>
              <a:t>L3 303</a:t>
            </a:r>
          </a:p>
          <a:p>
            <a:pPr lvl="2"/>
            <a:r>
              <a:rPr lang="en-US" dirty="0"/>
              <a:t>Dot11Radio0   0021.1c78.e7c0</a:t>
            </a:r>
          </a:p>
          <a:p>
            <a:pPr lvl="2"/>
            <a:r>
              <a:rPr lang="en-US" dirty="0"/>
              <a:t>Dot11Radio1   0021.1c2a.63f0</a:t>
            </a:r>
          </a:p>
          <a:p>
            <a:pPr lvl="1"/>
            <a:r>
              <a:rPr lang="en-US" dirty="0"/>
              <a:t>L3 305</a:t>
            </a:r>
          </a:p>
          <a:p>
            <a:pPr lvl="2"/>
            <a:r>
              <a:rPr lang="en-US" dirty="0"/>
              <a:t>Dot11Radio0   0023.5d0f.6960</a:t>
            </a:r>
          </a:p>
          <a:p>
            <a:pPr lvl="2"/>
            <a:r>
              <a:rPr lang="en-US" dirty="0"/>
              <a:t>Dot11Radio1   0023.5d49.b5c0</a:t>
            </a:r>
          </a:p>
          <a:p>
            <a:pPr lvl="1"/>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2935965"/>
            <a:ext cx="6172200" cy="3749040"/>
          </a:xfrm>
          <a:prstGeom prst="rect">
            <a:avLst/>
          </a:prstGeom>
        </p:spPr>
      </p:pic>
    </p:spTree>
    <p:extLst>
      <p:ext uri="{BB962C8B-B14F-4D97-AF65-F5344CB8AC3E}">
        <p14:creationId xmlns:p14="http://schemas.microsoft.com/office/powerpoint/2010/main" val="3035741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WiFi</a:t>
            </a:r>
            <a:r>
              <a:rPr lang="en-US" dirty="0"/>
              <a:t> APs – Custom Deployment</a:t>
            </a:r>
          </a:p>
        </p:txBody>
      </p:sp>
      <p:sp>
        <p:nvSpPr>
          <p:cNvPr id="3" name="Content Placeholder 2"/>
          <p:cNvSpPr>
            <a:spLocks noGrp="1"/>
          </p:cNvSpPr>
          <p:nvPr>
            <p:ph idx="1"/>
          </p:nvPr>
        </p:nvSpPr>
        <p:spPr/>
        <p:txBody>
          <a:bodyPr/>
          <a:lstStyle/>
          <a:p>
            <a:r>
              <a:rPr lang="en-US" dirty="0"/>
              <a:t>Only these teams from the infrastructure-free category that have requested and received permission to deploy their own </a:t>
            </a:r>
            <a:r>
              <a:rPr lang="en-US" dirty="0" err="1"/>
              <a:t>WiFi</a:t>
            </a:r>
            <a:r>
              <a:rPr lang="en-US" dirty="0"/>
              <a:t> Aps, will be allowed to deploy custom hardware</a:t>
            </a:r>
          </a:p>
          <a:p>
            <a:r>
              <a:rPr lang="en-US" dirty="0"/>
              <a:t>To ensure fairness, these teams will not be able to deploy more than 8 APs.</a:t>
            </a:r>
          </a:p>
          <a:p>
            <a:pPr lvl="1"/>
            <a:r>
              <a:rPr lang="en-US" dirty="0"/>
              <a:t>8 is the number of radios already deployed on the 3</a:t>
            </a:r>
            <a:r>
              <a:rPr lang="en-US" baseline="30000" dirty="0"/>
              <a:t>rd</a:t>
            </a:r>
            <a:r>
              <a:rPr lang="en-US" dirty="0"/>
              <a:t> floor of the conference venue where the competition will take place.</a:t>
            </a:r>
          </a:p>
        </p:txBody>
      </p:sp>
    </p:spTree>
    <p:extLst>
      <p:ext uri="{BB962C8B-B14F-4D97-AF65-F5344CB8AC3E}">
        <p14:creationId xmlns:p14="http://schemas.microsoft.com/office/powerpoint/2010/main" val="2841973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1153</TotalTime>
  <Words>1637</Words>
  <Application>Microsoft Office PowerPoint</Application>
  <PresentationFormat>Widescreen</PresentationFormat>
  <Paragraphs>148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Competition Logistics</vt:lpstr>
      <vt:lpstr>Competition Dates - Final</vt:lpstr>
      <vt:lpstr>Registration</vt:lpstr>
      <vt:lpstr>The evaluation area is highlighted in blue</vt:lpstr>
      <vt:lpstr>Evaluation Area</vt:lpstr>
      <vt:lpstr>Hardware Deployment</vt:lpstr>
      <vt:lpstr>Hardware Deployment</vt:lpstr>
      <vt:lpstr>WiFi APs</vt:lpstr>
      <vt:lpstr>WiFi APs – Custom Deployment</vt:lpstr>
      <vt:lpstr>Come prepared!</vt:lpstr>
      <vt:lpstr>Competition Logistics – Setup Day</vt:lpstr>
      <vt:lpstr>Competition Logistics – Setup Day</vt:lpstr>
      <vt:lpstr>Competition Logistics – Evaluation Day</vt:lpstr>
      <vt:lpstr>Competition Logistics – What to expect</vt:lpstr>
      <vt:lpstr>Evaluation Metric</vt:lpstr>
      <vt:lpstr>Awards</vt:lpstr>
      <vt:lpstr>Poster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Area</dc:title>
  <dc:creator>Dimitrios Lymberopoulos</dc:creator>
  <cp:lastModifiedBy>Clare Scallon (Vega Consulting LLC)</cp:lastModifiedBy>
  <cp:revision>45</cp:revision>
  <dcterms:created xsi:type="dcterms:W3CDTF">2015-02-03T06:18:22Z</dcterms:created>
  <dcterms:modified xsi:type="dcterms:W3CDTF">2016-07-14T17:38:41Z</dcterms:modified>
</cp:coreProperties>
</file>