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8" r:id="rId4"/>
    <p:sldId id="270" r:id="rId5"/>
    <p:sldId id="268" r:id="rId6"/>
    <p:sldId id="259" r:id="rId7"/>
    <p:sldId id="271" r:id="rId8"/>
    <p:sldId id="260" r:id="rId9"/>
    <p:sldId id="272" r:id="rId10"/>
    <p:sldId id="274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8DB6-775E-477B-9606-8F88E4D5CE44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5DAC-3115-4B72-9917-651B9E5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8DB6-775E-477B-9606-8F88E4D5CE44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5DAC-3115-4B72-9917-651B9E5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70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8DB6-775E-477B-9606-8F88E4D5CE44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5DAC-3115-4B72-9917-651B9E5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1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8DB6-775E-477B-9606-8F88E4D5CE44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5DAC-3115-4B72-9917-651B9E5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69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8DB6-775E-477B-9606-8F88E4D5CE44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5DAC-3115-4B72-9917-651B9E5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2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8DB6-775E-477B-9606-8F88E4D5CE44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5DAC-3115-4B72-9917-651B9E5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39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8DB6-775E-477B-9606-8F88E4D5CE44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5DAC-3115-4B72-9917-651B9E5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44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8DB6-775E-477B-9606-8F88E4D5CE44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5DAC-3115-4B72-9917-651B9E5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6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8DB6-775E-477B-9606-8F88E4D5CE44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5DAC-3115-4B72-9917-651B9E5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9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8DB6-775E-477B-9606-8F88E4D5CE44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5DAC-3115-4B72-9917-651B9E5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94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8DB6-775E-477B-9606-8F88E4D5CE44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5DAC-3115-4B72-9917-651B9E5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3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48DB6-775E-477B-9606-8F88E4D5CE44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75DAC-3115-4B72-9917-651B9E5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9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.europa.eu/jrc" TargetMode="Externa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" y="0"/>
            <a:ext cx="3550760" cy="2330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8938" y="1660964"/>
            <a:ext cx="9144000" cy="2387600"/>
          </a:xfrm>
        </p:spPr>
        <p:txBody>
          <a:bodyPr/>
          <a:lstStyle/>
          <a:p>
            <a:r>
              <a:rPr lang="en-US" dirty="0"/>
              <a:t>2016 Microsoft Indoor Localization Competition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3156" y="4139292"/>
            <a:ext cx="7711441" cy="248595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000" dirty="0"/>
              <a:t>Dimitrios Lymberopoulos (Microsoft Research)</a:t>
            </a:r>
          </a:p>
          <a:p>
            <a:pPr algn="l"/>
            <a:r>
              <a:rPr lang="en-US" sz="2000" dirty="0"/>
              <a:t>Jie Liu (Microsoft Research)</a:t>
            </a:r>
          </a:p>
          <a:p>
            <a:pPr algn="l"/>
            <a:r>
              <a:rPr lang="en-US" sz="2000" dirty="0"/>
              <a:t>Ying Zhang (Google)</a:t>
            </a:r>
          </a:p>
          <a:p>
            <a:pPr algn="l"/>
            <a:r>
              <a:rPr lang="en-US" sz="2000" dirty="0"/>
              <a:t>Xue Yang (Intel)</a:t>
            </a:r>
          </a:p>
          <a:p>
            <a:pPr algn="l"/>
            <a:r>
              <a:rPr lang="en-US" sz="2000" dirty="0"/>
              <a:t>Prabal Dutta (University of Michigan)</a:t>
            </a:r>
          </a:p>
          <a:p>
            <a:pPr algn="l"/>
            <a:r>
              <a:rPr lang="en-US" sz="2000" dirty="0"/>
              <a:t>Anthony Rowe (CMU)</a:t>
            </a:r>
          </a:p>
          <a:p>
            <a:pPr algn="l"/>
            <a:r>
              <a:rPr lang="en-US" sz="2000" dirty="0" err="1"/>
              <a:t>Vitor</a:t>
            </a:r>
            <a:r>
              <a:rPr lang="en-US" sz="2000" dirty="0"/>
              <a:t> </a:t>
            </a:r>
            <a:r>
              <a:rPr lang="en-US" sz="2000" dirty="0" err="1"/>
              <a:t>Sequeira</a:t>
            </a:r>
            <a:r>
              <a:rPr lang="en-US" sz="2000" dirty="0"/>
              <a:t> (European Commission – Joint Research Centre)</a:t>
            </a:r>
          </a:p>
          <a:p>
            <a:pPr algn="l"/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09" y="718189"/>
            <a:ext cx="2801388" cy="942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365" y="497307"/>
            <a:ext cx="1924511" cy="12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43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3"/>
            <a:ext cx="12192000" cy="677091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64498" y="541184"/>
            <a:ext cx="7697755" cy="9330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901821" y="541184"/>
            <a:ext cx="27991" cy="1735485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380789" y="541184"/>
            <a:ext cx="15554" cy="1735485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288974" y="550514"/>
            <a:ext cx="31099" cy="1726155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718177" y="550514"/>
            <a:ext cx="3113" cy="1726155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184707" y="550514"/>
            <a:ext cx="12444" cy="1707495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089777" y="541184"/>
            <a:ext cx="3113" cy="1716825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875035" y="550514"/>
            <a:ext cx="27994" cy="1346712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9685176" y="550514"/>
            <a:ext cx="4" cy="1726155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123714" y="550514"/>
            <a:ext cx="0" cy="1726155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0543589" y="541184"/>
            <a:ext cx="18664" cy="1716825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9231087" y="550514"/>
            <a:ext cx="15550" cy="1729264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873829" y="238398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UWB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612" y="816931"/>
            <a:ext cx="614960" cy="1126950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>
            <a:off x="2506829" y="2012270"/>
            <a:ext cx="6225" cy="370180"/>
          </a:xfrm>
          <a:prstGeom prst="straightConnector1">
            <a:avLst/>
          </a:prstGeom>
          <a:ln w="3492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024748" y="2015376"/>
            <a:ext cx="6225" cy="370180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607698" y="1166327"/>
            <a:ext cx="1847461" cy="9331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6979296" y="1175658"/>
            <a:ext cx="8555" cy="721568"/>
          </a:xfrm>
          <a:prstGeom prst="straightConnector1">
            <a:avLst/>
          </a:prstGeom>
          <a:ln w="349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7421328" y="1175658"/>
            <a:ext cx="8555" cy="721568"/>
          </a:xfrm>
          <a:prstGeom prst="straightConnector1">
            <a:avLst/>
          </a:prstGeom>
          <a:ln w="349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6533764" y="1166327"/>
            <a:ext cx="8555" cy="721568"/>
          </a:xfrm>
          <a:prstGeom prst="straightConnector1">
            <a:avLst/>
          </a:prstGeom>
          <a:ln w="349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628885" y="1161951"/>
            <a:ext cx="8555" cy="721568"/>
          </a:xfrm>
          <a:prstGeom prst="straightConnector1">
            <a:avLst/>
          </a:prstGeom>
          <a:ln w="349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051675" y="837167"/>
            <a:ext cx="1747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Sound/Ultrasound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3836430" y="2012270"/>
            <a:ext cx="6225" cy="370180"/>
          </a:xfrm>
          <a:prstGeom prst="straightConnector1">
            <a:avLst/>
          </a:prstGeom>
          <a:ln w="349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461920" y="1512683"/>
            <a:ext cx="82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</a:rPr>
              <a:t>24GHZ</a:t>
            </a:r>
          </a:p>
          <a:p>
            <a:r>
              <a:rPr lang="en-US" sz="1400" b="1" dirty="0">
                <a:solidFill>
                  <a:schemeClr val="accent3"/>
                </a:solidFill>
              </a:rPr>
              <a:t>Radar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258388" y="1569401"/>
            <a:ext cx="735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</a:rPr>
              <a:t>Laser Scanner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980408" y="841761"/>
            <a:ext cx="828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accent6"/>
                </a:solidFill>
              </a:rPr>
              <a:t>Zigbee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8346221" y="1109906"/>
            <a:ext cx="6225" cy="370180"/>
          </a:xfrm>
          <a:prstGeom prst="straightConnector1">
            <a:avLst/>
          </a:prstGeom>
          <a:ln w="349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 rot="18794427">
            <a:off x="8430191" y="2873934"/>
            <a:ext cx="828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VSLAM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1999277" y="4794666"/>
            <a:ext cx="8556" cy="721568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583452" y="4486889"/>
            <a:ext cx="997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IMU Only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321821" y="4173750"/>
            <a:ext cx="82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PDR + beacons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5666382" y="4696970"/>
            <a:ext cx="6225" cy="370180"/>
          </a:xfrm>
          <a:prstGeom prst="straightConnector1">
            <a:avLst/>
          </a:prstGeom>
          <a:ln w="349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713375" y="3498459"/>
            <a:ext cx="82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TDoA SDR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6987851" y="3966607"/>
            <a:ext cx="6225" cy="370180"/>
          </a:xfrm>
          <a:prstGeom prst="straightConnector1">
            <a:avLst/>
          </a:prstGeom>
          <a:ln w="349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511101" y="4261396"/>
            <a:ext cx="53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accent3"/>
                </a:solidFill>
              </a:rPr>
              <a:t>WiFi</a:t>
            </a:r>
            <a:endParaRPr lang="en-US" sz="1400" b="1" dirty="0">
              <a:solidFill>
                <a:schemeClr val="accent3"/>
              </a:solidFill>
            </a:endParaRPr>
          </a:p>
          <a:p>
            <a:r>
              <a:rPr lang="en-US" sz="1400" b="1" dirty="0" err="1">
                <a:solidFill>
                  <a:schemeClr val="accent3"/>
                </a:solidFill>
              </a:rPr>
              <a:t>ToF</a:t>
            </a:r>
            <a:endParaRPr lang="en-US" sz="1400" b="1" dirty="0">
              <a:solidFill>
                <a:schemeClr val="accent3"/>
              </a:solidFill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4743334" y="4767579"/>
            <a:ext cx="6225" cy="370180"/>
          </a:xfrm>
          <a:prstGeom prst="straightConnector1">
            <a:avLst/>
          </a:prstGeom>
          <a:ln w="349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397226" y="4696970"/>
            <a:ext cx="3304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(init): the system was explicitly initialized to a known ground truth location before evaluation </a:t>
            </a:r>
          </a:p>
        </p:txBody>
      </p:sp>
    </p:spTree>
    <p:extLst>
      <p:ext uri="{BB962C8B-B14F-4D97-AF65-F5344CB8AC3E}">
        <p14:creationId xmlns:p14="http://schemas.microsoft.com/office/powerpoint/2010/main" val="206586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5" grpId="0"/>
      <p:bldP spid="57" grpId="0"/>
      <p:bldP spid="58" grpId="0"/>
      <p:bldP spid="59" grpId="0"/>
      <p:bldP spid="61" grpId="0"/>
      <p:bldP spid="67" grpId="0"/>
      <p:bldP spid="68" grpId="0"/>
      <p:bldP spid="70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ptagon 4"/>
          <p:cNvSpPr/>
          <p:nvPr/>
        </p:nvSpPr>
        <p:spPr>
          <a:xfrm>
            <a:off x="1090934" y="1353526"/>
            <a:ext cx="691058" cy="616744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</a:t>
            </a:r>
          </a:p>
        </p:txBody>
      </p:sp>
      <p:sp>
        <p:nvSpPr>
          <p:cNvPr id="11" name="Heptagon 10"/>
          <p:cNvSpPr/>
          <p:nvPr/>
        </p:nvSpPr>
        <p:spPr>
          <a:xfrm>
            <a:off x="1090934" y="2916813"/>
            <a:ext cx="691058" cy="616744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</a:t>
            </a:r>
          </a:p>
        </p:txBody>
      </p:sp>
      <p:sp>
        <p:nvSpPr>
          <p:cNvPr id="20" name="Heptagon 19"/>
          <p:cNvSpPr/>
          <p:nvPr/>
        </p:nvSpPr>
        <p:spPr>
          <a:xfrm>
            <a:off x="1090677" y="4508490"/>
            <a:ext cx="691058" cy="616744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b="1" dirty="0"/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19406" y="733632"/>
            <a:ext cx="4402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2D Category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08029" y="714970"/>
            <a:ext cx="3980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3D Category</a:t>
            </a:r>
          </a:p>
        </p:txBody>
      </p:sp>
      <p:sp>
        <p:nvSpPr>
          <p:cNvPr id="32" name="Wave 31"/>
          <p:cNvSpPr/>
          <p:nvPr/>
        </p:nvSpPr>
        <p:spPr>
          <a:xfrm>
            <a:off x="1055345" y="2004473"/>
            <a:ext cx="793472" cy="480291"/>
          </a:xfrm>
          <a:prstGeom prst="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$1000</a:t>
            </a:r>
          </a:p>
        </p:txBody>
      </p:sp>
      <p:sp>
        <p:nvSpPr>
          <p:cNvPr id="33" name="Wave 32"/>
          <p:cNvSpPr/>
          <p:nvPr/>
        </p:nvSpPr>
        <p:spPr>
          <a:xfrm>
            <a:off x="1004138" y="3540732"/>
            <a:ext cx="793472" cy="480291"/>
          </a:xfrm>
          <a:prstGeom prst="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$600</a:t>
            </a:r>
          </a:p>
        </p:txBody>
      </p:sp>
      <p:sp>
        <p:nvSpPr>
          <p:cNvPr id="34" name="Wave 33"/>
          <p:cNvSpPr/>
          <p:nvPr/>
        </p:nvSpPr>
        <p:spPr>
          <a:xfrm>
            <a:off x="1036872" y="5141147"/>
            <a:ext cx="793472" cy="480291"/>
          </a:xfrm>
          <a:prstGeom prst="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$400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119406" y="1369353"/>
            <a:ext cx="4560631" cy="1458664"/>
            <a:chOff x="1671525" y="977466"/>
            <a:chExt cx="5402852" cy="1458664"/>
          </a:xfrm>
        </p:grpSpPr>
        <p:sp>
          <p:nvSpPr>
            <p:cNvPr id="3" name="Rounded Rectangle 2"/>
            <p:cNvSpPr/>
            <p:nvPr/>
          </p:nvSpPr>
          <p:spPr>
            <a:xfrm>
              <a:off x="1671525" y="977466"/>
              <a:ext cx="5215760" cy="10562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Indoor Localization Based on WiFi-GeoMagnetic Fingerprinting and IMU</a:t>
              </a:r>
            </a:p>
            <a:p>
              <a:r>
                <a:rPr lang="en-US" b="1" baseline="0" dirty="0"/>
                <a:t>Su et al.</a:t>
              </a:r>
            </a:p>
            <a:p>
              <a:r>
                <a:rPr lang="en-US" b="1" baseline="0" dirty="0"/>
                <a:t>(Tongji</a:t>
              </a:r>
              <a:r>
                <a:rPr lang="en-US" b="1" dirty="0"/>
                <a:t> University</a:t>
              </a:r>
              <a:r>
                <a:rPr lang="en-US" b="1" baseline="0" dirty="0"/>
                <a:t>)</a:t>
              </a:r>
            </a:p>
          </p:txBody>
        </p:sp>
        <p:sp>
          <p:nvSpPr>
            <p:cNvPr id="36" name="Flowchart: Off-page Connector 35"/>
            <p:cNvSpPr/>
            <p:nvPr/>
          </p:nvSpPr>
          <p:spPr>
            <a:xfrm>
              <a:off x="6136608" y="1734295"/>
              <a:ext cx="937769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1.2m error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908029" y="1382774"/>
            <a:ext cx="3980795" cy="1407206"/>
            <a:chOff x="7544761" y="977465"/>
            <a:chExt cx="4524702" cy="1407206"/>
          </a:xfrm>
        </p:grpSpPr>
        <p:sp>
          <p:nvSpPr>
            <p:cNvPr id="8" name="Rounded Rectangle 7"/>
            <p:cNvSpPr/>
            <p:nvPr/>
          </p:nvSpPr>
          <p:spPr>
            <a:xfrm>
              <a:off x="7544761" y="977465"/>
              <a:ext cx="4524702" cy="105628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Real-Time Localization without Reliance on Infrastructure</a:t>
              </a:r>
            </a:p>
            <a:p>
              <a:r>
                <a:rPr lang="en-US" b="1" dirty="0"/>
                <a:t>Zhang et al.</a:t>
              </a:r>
            </a:p>
            <a:p>
              <a:r>
                <a:rPr lang="en-US" b="1" dirty="0"/>
                <a:t>(RealEarth)</a:t>
              </a:r>
            </a:p>
          </p:txBody>
        </p:sp>
        <p:sp>
          <p:nvSpPr>
            <p:cNvPr id="37" name="Flowchart: Off-page Connector 36"/>
            <p:cNvSpPr/>
            <p:nvPr/>
          </p:nvSpPr>
          <p:spPr>
            <a:xfrm>
              <a:off x="11100755" y="1682836"/>
              <a:ext cx="937767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0.16m error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119406" y="2896376"/>
            <a:ext cx="4595664" cy="1475564"/>
            <a:chOff x="1671525" y="2504489"/>
            <a:chExt cx="5444354" cy="1475564"/>
          </a:xfrm>
        </p:grpSpPr>
        <p:sp>
          <p:nvSpPr>
            <p:cNvPr id="10" name="Rounded Rectangle 9"/>
            <p:cNvSpPr/>
            <p:nvPr/>
          </p:nvSpPr>
          <p:spPr>
            <a:xfrm>
              <a:off x="1671525" y="2504489"/>
              <a:ext cx="5215760" cy="10562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A Motion Tracking Solution for Indoor Location Using Smartphones</a:t>
              </a:r>
            </a:p>
            <a:p>
              <a:r>
                <a:rPr lang="en-US" b="1" dirty="0"/>
                <a:t>Elias et al.</a:t>
              </a:r>
              <a:endParaRPr lang="en-US" b="1" baseline="0" dirty="0"/>
            </a:p>
            <a:p>
              <a:r>
                <a:rPr lang="en-US" b="1" dirty="0"/>
                <a:t>(Fraunhofer Portugal Research Center)</a:t>
              </a:r>
            </a:p>
          </p:txBody>
        </p:sp>
        <p:sp>
          <p:nvSpPr>
            <p:cNvPr id="38" name="Flowchart: Off-page Connector 37"/>
            <p:cNvSpPr/>
            <p:nvPr/>
          </p:nvSpPr>
          <p:spPr>
            <a:xfrm>
              <a:off x="6178110" y="3278218"/>
              <a:ext cx="937769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1.3m error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131467" y="4435438"/>
            <a:ext cx="4536477" cy="1536917"/>
            <a:chOff x="1671525" y="4096165"/>
            <a:chExt cx="5374237" cy="1536917"/>
          </a:xfrm>
        </p:grpSpPr>
        <p:sp>
          <p:nvSpPr>
            <p:cNvPr id="19" name="Rounded Rectangle 18"/>
            <p:cNvSpPr/>
            <p:nvPr/>
          </p:nvSpPr>
          <p:spPr>
            <a:xfrm>
              <a:off x="1671525" y="4096165"/>
              <a:ext cx="5215760" cy="10562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A Magnetic Field Based Lightweight Indoor Positioning System for Smartphones</a:t>
              </a:r>
              <a:endParaRPr lang="en-US" baseline="0" dirty="0"/>
            </a:p>
            <a:p>
              <a:r>
                <a:rPr lang="en-US" b="1" baseline="0" dirty="0"/>
                <a:t>Huang et al.</a:t>
              </a:r>
              <a:r>
                <a:rPr lang="en-US" b="1" dirty="0"/>
                <a:t> </a:t>
              </a:r>
              <a:r>
                <a:rPr lang="en-US" b="1" baseline="0" dirty="0"/>
                <a:t> </a:t>
              </a:r>
            </a:p>
            <a:p>
              <a:r>
                <a:rPr lang="en-US" b="1" baseline="0" dirty="0"/>
                <a:t>(Ubirouting)</a:t>
              </a:r>
              <a:endParaRPr lang="en-US" b="1" dirty="0"/>
            </a:p>
          </p:txBody>
        </p:sp>
        <p:sp>
          <p:nvSpPr>
            <p:cNvPr id="39" name="Flowchart: Off-page Connector 38"/>
            <p:cNvSpPr/>
            <p:nvPr/>
          </p:nvSpPr>
          <p:spPr>
            <a:xfrm>
              <a:off x="6107993" y="4931247"/>
              <a:ext cx="937769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1.9m error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908029" y="2909797"/>
            <a:ext cx="3980796" cy="1457309"/>
            <a:chOff x="7544760" y="2504488"/>
            <a:chExt cx="4524703" cy="1457309"/>
          </a:xfrm>
        </p:grpSpPr>
        <p:sp>
          <p:nvSpPr>
            <p:cNvPr id="12" name="Rounded Rectangle 11"/>
            <p:cNvSpPr/>
            <p:nvPr/>
          </p:nvSpPr>
          <p:spPr>
            <a:xfrm>
              <a:off x="7544760" y="2504488"/>
              <a:ext cx="4524703" cy="105628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IntraNav</a:t>
              </a:r>
            </a:p>
            <a:p>
              <a:r>
                <a:rPr lang="en-US" b="1" dirty="0"/>
                <a:t>Gunes et al.</a:t>
              </a:r>
              <a:endParaRPr lang="en-US" b="1" baseline="0" dirty="0"/>
            </a:p>
            <a:p>
              <a:r>
                <a:rPr lang="en-US" b="1" baseline="0" dirty="0"/>
                <a:t>(Quantitec)</a:t>
              </a:r>
              <a:endParaRPr lang="en-US" b="1" dirty="0"/>
            </a:p>
          </p:txBody>
        </p:sp>
        <p:sp>
          <p:nvSpPr>
            <p:cNvPr id="41" name="Flowchart: Off-page Connector 40"/>
            <p:cNvSpPr/>
            <p:nvPr/>
          </p:nvSpPr>
          <p:spPr>
            <a:xfrm>
              <a:off x="11077274" y="3259962"/>
              <a:ext cx="937767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0.23m error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908029" y="4501474"/>
            <a:ext cx="3980796" cy="1407206"/>
            <a:chOff x="7544760" y="4096165"/>
            <a:chExt cx="4524703" cy="1407206"/>
          </a:xfrm>
        </p:grpSpPr>
        <p:sp>
          <p:nvSpPr>
            <p:cNvPr id="14" name="Rounded Rectangle 13"/>
            <p:cNvSpPr/>
            <p:nvPr/>
          </p:nvSpPr>
          <p:spPr>
            <a:xfrm>
              <a:off x="7544760" y="4096165"/>
              <a:ext cx="4524703" cy="105628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UWB ToA and TDoA Hybrid Localization System</a:t>
              </a:r>
            </a:p>
            <a:p>
              <a:r>
                <a:rPr lang="en-US" b="1" dirty="0"/>
                <a:t>Lou et al.</a:t>
              </a:r>
            </a:p>
            <a:p>
              <a:r>
                <a:rPr lang="en-US" b="1" dirty="0"/>
                <a:t>(</a:t>
              </a:r>
              <a:r>
                <a:rPr lang="en-US" dirty="0"/>
                <a:t>Hangzhou Sunsend Info Tech Co.)</a:t>
              </a:r>
              <a:endParaRPr lang="en-US" b="1" dirty="0"/>
            </a:p>
          </p:txBody>
        </p:sp>
        <p:sp>
          <p:nvSpPr>
            <p:cNvPr id="42" name="Flowchart: Off-page Connector 41"/>
            <p:cNvSpPr/>
            <p:nvPr/>
          </p:nvSpPr>
          <p:spPr>
            <a:xfrm>
              <a:off x="11078240" y="4801536"/>
              <a:ext cx="937767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0.29m error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4618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829" y="1825625"/>
            <a:ext cx="11338560" cy="4351338"/>
          </a:xfrm>
        </p:spPr>
        <p:txBody>
          <a:bodyPr/>
          <a:lstStyle/>
          <a:p>
            <a:r>
              <a:rPr lang="en-US" dirty="0"/>
              <a:t>Evaluate and compare technologies from academia and industry in the same, unfamiliar space.</a:t>
            </a:r>
          </a:p>
          <a:p>
            <a:r>
              <a:rPr lang="en-US" dirty="0"/>
              <a:t>Bring teams working in this area together in a more effective way.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26" y="3412804"/>
            <a:ext cx="3479182" cy="28648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39771" y="6396335"/>
            <a:ext cx="4053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2014: Berlin, Germany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76712" y="6396335"/>
            <a:ext cx="4375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2015: Seattle, WA</a:t>
            </a:r>
          </a:p>
        </p:txBody>
      </p:sp>
      <p:pic>
        <p:nvPicPr>
          <p:cNvPr id="14" name="Picture 2" descr="http://media-cdn.tripadvisor.com/media/photo-s/01/42/ec/dc/convention-cen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90" y="3464472"/>
            <a:ext cx="3755513" cy="281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494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2016: Vienna, Austria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5449" y="1870364"/>
            <a:ext cx="7941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49</a:t>
            </a:r>
            <a:r>
              <a:rPr lang="en-US" dirty="0"/>
              <a:t>   </a:t>
            </a:r>
            <a:r>
              <a:rPr lang="en-US" sz="2800" dirty="0"/>
              <a:t>teams submitted abstracts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5449" y="2809885"/>
            <a:ext cx="8988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35</a:t>
            </a:r>
            <a:r>
              <a:rPr lang="en-US" dirty="0"/>
              <a:t>   </a:t>
            </a:r>
            <a:r>
              <a:rPr lang="en-US" sz="2800" dirty="0"/>
              <a:t>teams officially registered - ~</a:t>
            </a:r>
            <a:r>
              <a:rPr lang="en-US" sz="4400" b="1" dirty="0"/>
              <a:t>100</a:t>
            </a:r>
            <a:r>
              <a:rPr lang="en-US" sz="2800" dirty="0"/>
              <a:t> people registered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5449" y="3749406"/>
            <a:ext cx="7941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31</a:t>
            </a:r>
            <a:r>
              <a:rPr lang="en-US" dirty="0"/>
              <a:t>   </a:t>
            </a:r>
            <a:r>
              <a:rPr lang="en-US" sz="2800" dirty="0"/>
              <a:t>teams showed up in Vienna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5449" y="4688927"/>
            <a:ext cx="7941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28</a:t>
            </a:r>
            <a:r>
              <a:rPr lang="en-US" dirty="0"/>
              <a:t>   </a:t>
            </a:r>
            <a:r>
              <a:rPr lang="en-US" sz="2800" dirty="0"/>
              <a:t>teams were evaluated</a:t>
            </a:r>
          </a:p>
        </p:txBody>
      </p:sp>
    </p:spTree>
    <p:extLst>
      <p:ext uri="{BB962C8B-B14F-4D97-AF65-F5344CB8AC3E}">
        <p14:creationId xmlns:p14="http://schemas.microsoft.com/office/powerpoint/2010/main" val="4129288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Categories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Category</a:t>
            </a:r>
          </a:p>
          <a:p>
            <a:pPr lvl="1"/>
            <a:r>
              <a:rPr lang="en-US" dirty="0"/>
              <a:t>Report </a:t>
            </a:r>
            <a:r>
              <a:rPr lang="en-US" b="1" dirty="0"/>
              <a:t>(X,Y)</a:t>
            </a:r>
            <a:r>
              <a:rPr lang="en-US" dirty="0"/>
              <a:t> locations</a:t>
            </a:r>
          </a:p>
          <a:p>
            <a:pPr lvl="1"/>
            <a:r>
              <a:rPr lang="en-US" dirty="0"/>
              <a:t>Do not require the deployment of any infrastructure (</a:t>
            </a:r>
            <a:r>
              <a:rPr lang="en-US" dirty="0" err="1"/>
              <a:t>WiFi</a:t>
            </a:r>
            <a:r>
              <a:rPr lang="en-US" dirty="0"/>
              <a:t> and/or IMU based)</a:t>
            </a:r>
          </a:p>
          <a:p>
            <a:pPr lvl="1"/>
            <a:r>
              <a:rPr lang="en-US" dirty="0"/>
              <a:t>3 available </a:t>
            </a:r>
            <a:r>
              <a:rPr lang="en-US" dirty="0" err="1"/>
              <a:t>WiFi</a:t>
            </a:r>
            <a:r>
              <a:rPr lang="en-US" dirty="0"/>
              <a:t> access points</a:t>
            </a:r>
          </a:p>
          <a:p>
            <a:r>
              <a:rPr lang="en-US" dirty="0"/>
              <a:t>3D Category</a:t>
            </a:r>
          </a:p>
          <a:p>
            <a:pPr lvl="1"/>
            <a:r>
              <a:rPr lang="en-US" dirty="0"/>
              <a:t>Report </a:t>
            </a:r>
            <a:r>
              <a:rPr lang="en-US" b="1" dirty="0"/>
              <a:t>(X,Y,Z)</a:t>
            </a:r>
            <a:r>
              <a:rPr lang="en-US" dirty="0"/>
              <a:t> locations</a:t>
            </a:r>
          </a:p>
          <a:p>
            <a:pPr lvl="1"/>
            <a:r>
              <a:rPr lang="en-US" dirty="0"/>
              <a:t>Require custom hardware deployment (UWB, Ultrasound etc.)</a:t>
            </a:r>
          </a:p>
          <a:p>
            <a:pPr lvl="1"/>
            <a:r>
              <a:rPr lang="en-US" dirty="0"/>
              <a:t>Each team can deploy up to 5 anchor devices in the evaluation space </a:t>
            </a:r>
          </a:p>
        </p:txBody>
      </p:sp>
    </p:spTree>
    <p:extLst>
      <p:ext uri="{BB962C8B-B14F-4D97-AF65-F5344CB8AC3E}">
        <p14:creationId xmlns:p14="http://schemas.microsoft.com/office/powerpoint/2010/main" val="1860138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8747" y="1872278"/>
            <a:ext cx="612277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Day 1: Sunday</a:t>
            </a:r>
          </a:p>
          <a:p>
            <a:pPr lvl="1"/>
            <a:r>
              <a:rPr lang="en-US" dirty="0"/>
              <a:t>Teams were given 7 hours to setup and calibrate their systems</a:t>
            </a:r>
          </a:p>
          <a:p>
            <a:r>
              <a:rPr lang="en-US" dirty="0"/>
              <a:t>Day 2: Monday</a:t>
            </a:r>
          </a:p>
          <a:p>
            <a:pPr lvl="1"/>
            <a:r>
              <a:rPr lang="en-US" dirty="0"/>
              <a:t>Each team was asked to provide the coordinates of 15 previously measured test points </a:t>
            </a:r>
          </a:p>
          <a:p>
            <a:r>
              <a:rPr lang="en-US" dirty="0"/>
              <a:t>Evaluation Metric</a:t>
            </a:r>
          </a:p>
          <a:p>
            <a:pPr lvl="1"/>
            <a:r>
              <a:rPr lang="en-US" dirty="0"/>
              <a:t>Average localization error across the 15 test points</a:t>
            </a:r>
          </a:p>
          <a:p>
            <a:pPr lvl="1"/>
            <a:r>
              <a:rPr lang="en-US" dirty="0"/>
              <a:t>The lower the error the better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036" y="2284967"/>
            <a:ext cx="2836891" cy="29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48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7693"/>
            <a:ext cx="10515600" cy="1325563"/>
          </a:xfrm>
        </p:spPr>
        <p:txBody>
          <a:bodyPr/>
          <a:lstStyle/>
          <a:p>
            <a:r>
              <a:rPr lang="en-US" dirty="0"/>
              <a:t>465m</a:t>
            </a:r>
            <a:r>
              <a:rPr lang="en-US" baseline="30000" dirty="0"/>
              <a:t>2</a:t>
            </a:r>
            <a:r>
              <a:rPr lang="en-US" dirty="0"/>
              <a:t> Evaluation Area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868"/>
            <a:ext cx="11920453" cy="66201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11091" y="1645920"/>
            <a:ext cx="623454" cy="157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08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Measurements</a:t>
            </a:r>
          </a:p>
        </p:txBody>
      </p:sp>
      <p:pic>
        <p:nvPicPr>
          <p:cNvPr id="4" name="Picture 3" descr="par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81" y="2295387"/>
            <a:ext cx="39433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ar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5" y="1993037"/>
            <a:ext cx="20478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/>
        </p:nvSpPr>
        <p:spPr>
          <a:xfrm>
            <a:off x="5935381" y="5223128"/>
            <a:ext cx="6256619" cy="1858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ground truth environment and the test points were acquired using multiple high definition 3D scans using a tripod mounted laser scanner (e.g. ZF 5006) and proprietary software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4"/>
          <p:cNvSpPr txBox="1"/>
          <p:nvPr/>
        </p:nvSpPr>
        <p:spPr>
          <a:xfrm>
            <a:off x="5935381" y="1651631"/>
            <a:ext cx="6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High Resolution 3D Acquisition and Registration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78" y="2113296"/>
            <a:ext cx="1865852" cy="1760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00" y="2113296"/>
            <a:ext cx="1770611" cy="17706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978" y="3882040"/>
            <a:ext cx="186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Simone Ceriani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3300" y="3882040"/>
            <a:ext cx="177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Pierluigi Taddei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7274" y="4358343"/>
            <a:ext cx="48116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JRC (</a:t>
            </a:r>
            <a:r>
              <a:rPr lang="en-US" b="1" u="sng" dirty="0">
                <a:hlinkClick r:id="rId6"/>
              </a:rPr>
              <a:t>https://ec.europa.eu/jrc</a:t>
            </a:r>
            <a:r>
              <a:rPr lang="en-US" dirty="0"/>
              <a:t>), the winner of the 2015 competition, volunteered to provide its expertise for ground truth measurements.</a:t>
            </a:r>
          </a:p>
          <a:p>
            <a:endParaRPr lang="en-US" dirty="0"/>
          </a:p>
          <a:p>
            <a:r>
              <a:rPr lang="en-US" dirty="0"/>
              <a:t>JRC has been deploying 3D laser scanning technology to verify design information within nuclear facilities for more than 10 years.</a:t>
            </a:r>
          </a:p>
        </p:txBody>
      </p:sp>
    </p:spTree>
    <p:extLst>
      <p:ext uri="{BB962C8B-B14F-4D97-AF65-F5344CB8AC3E}">
        <p14:creationId xmlns:p14="http://schemas.microsoft.com/office/powerpoint/2010/main" val="1954492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" y="3652436"/>
            <a:ext cx="1732442" cy="3174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" y="174"/>
            <a:ext cx="10515600" cy="730522"/>
          </a:xfrm>
        </p:spPr>
        <p:txBody>
          <a:bodyPr/>
          <a:lstStyle/>
          <a:p>
            <a:r>
              <a:rPr lang="en-US" dirty="0"/>
              <a:t>Fun Times…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20" y="644302"/>
            <a:ext cx="2675115" cy="21224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52" y="2689414"/>
            <a:ext cx="1376469" cy="13060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626" y="4705723"/>
            <a:ext cx="2128876" cy="20783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0772" y="-9728"/>
            <a:ext cx="1763607" cy="20379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3220" y="43395"/>
            <a:ext cx="1578780" cy="15134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5610" y="4917866"/>
            <a:ext cx="1670620" cy="18617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3727" y="3598848"/>
            <a:ext cx="2207795" cy="318072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1399" y="4072394"/>
            <a:ext cx="2012806" cy="26119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0464" y="118960"/>
            <a:ext cx="4384717" cy="26379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41927" y="1886688"/>
            <a:ext cx="2050073" cy="26382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9716" y="152401"/>
            <a:ext cx="2391417" cy="16622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16106" y="1881841"/>
            <a:ext cx="2925354" cy="20836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88717" y="2811779"/>
            <a:ext cx="1870890" cy="16813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33658" y="3383878"/>
            <a:ext cx="2750192" cy="33956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31502" y="2489515"/>
            <a:ext cx="3142429" cy="103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94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Dangerous times…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603" y="2319250"/>
            <a:ext cx="4817416" cy="4299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080" y="1321725"/>
            <a:ext cx="3968404" cy="5363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8" y="1870365"/>
            <a:ext cx="3721752" cy="466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54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5966</TotalTime>
  <Words>472</Words>
  <Application>Microsoft Office PowerPoint</Application>
  <PresentationFormat>Widescreen</PresentationFormat>
  <Paragraphs>91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2016 Microsoft Indoor Localization Competition</vt:lpstr>
      <vt:lpstr>Competition Goals</vt:lpstr>
      <vt:lpstr>2016: Vienna, Austria</vt:lpstr>
      <vt:lpstr>Two Categories</vt:lpstr>
      <vt:lpstr>Evaluation Process</vt:lpstr>
      <vt:lpstr>465m2 Evaluation Area</vt:lpstr>
      <vt:lpstr>Ground Truth Measurements</vt:lpstr>
      <vt:lpstr>Fun Times…</vt:lpstr>
      <vt:lpstr>Dangerous times…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Microsoft Indoor Localization Competition</dc:title>
  <dc:creator>Dimitrios Lymberopoulos</dc:creator>
  <cp:lastModifiedBy>Clare Scallon (Vega Consulting LLC)</cp:lastModifiedBy>
  <cp:revision>99</cp:revision>
  <dcterms:created xsi:type="dcterms:W3CDTF">2015-04-15T03:25:53Z</dcterms:created>
  <dcterms:modified xsi:type="dcterms:W3CDTF">2016-07-14T05:01:12Z</dcterms:modified>
</cp:coreProperties>
</file>