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68" r:id="rId4"/>
    <p:sldId id="275" r:id="rId5"/>
    <p:sldId id="273" r:id="rId6"/>
    <p:sldId id="274" r:id="rId7"/>
    <p:sldId id="277" r:id="rId8"/>
    <p:sldId id="276" r:id="rId9"/>
    <p:sldId id="278" r:id="rId10"/>
    <p:sldId id="259" r:id="rId11"/>
    <p:sldId id="270" r:id="rId12"/>
    <p:sldId id="271" r:id="rId13"/>
    <p:sldId id="260" r:id="rId14"/>
    <p:sldId id="261" r:id="rId15"/>
    <p:sldId id="262" r:id="rId16"/>
    <p:sldId id="264" r:id="rId17"/>
    <p:sldId id="263" r:id="rId18"/>
    <p:sldId id="265" r:id="rId19"/>
    <p:sldId id="266" r:id="rId20"/>
    <p:sldId id="26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77" d="100"/>
          <a:sy n="77" d="100"/>
        </p:scale>
        <p:origin x="120" y="24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2DADEE-49C1-407B-B91A-278A148470CE}"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4A1E3-068F-4127-BEB5-367A2AB5D5AE}" type="slidenum">
              <a:rPr lang="en-US" smtClean="0"/>
              <a:t>‹#›</a:t>
            </a:fld>
            <a:endParaRPr lang="en-US"/>
          </a:p>
        </p:txBody>
      </p:sp>
    </p:spTree>
    <p:extLst>
      <p:ext uri="{BB962C8B-B14F-4D97-AF65-F5344CB8AC3E}">
        <p14:creationId xmlns:p14="http://schemas.microsoft.com/office/powerpoint/2010/main" val="2668276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2DADEE-49C1-407B-B91A-278A148470CE}"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4A1E3-068F-4127-BEB5-367A2AB5D5AE}" type="slidenum">
              <a:rPr lang="en-US" smtClean="0"/>
              <a:t>‹#›</a:t>
            </a:fld>
            <a:endParaRPr lang="en-US"/>
          </a:p>
        </p:txBody>
      </p:sp>
    </p:spTree>
    <p:extLst>
      <p:ext uri="{BB962C8B-B14F-4D97-AF65-F5344CB8AC3E}">
        <p14:creationId xmlns:p14="http://schemas.microsoft.com/office/powerpoint/2010/main" val="695830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2DADEE-49C1-407B-B91A-278A148470CE}"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4A1E3-068F-4127-BEB5-367A2AB5D5AE}" type="slidenum">
              <a:rPr lang="en-US" smtClean="0"/>
              <a:t>‹#›</a:t>
            </a:fld>
            <a:endParaRPr lang="en-US"/>
          </a:p>
        </p:txBody>
      </p:sp>
    </p:spTree>
    <p:extLst>
      <p:ext uri="{BB962C8B-B14F-4D97-AF65-F5344CB8AC3E}">
        <p14:creationId xmlns:p14="http://schemas.microsoft.com/office/powerpoint/2010/main" val="59304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2DADEE-49C1-407B-B91A-278A148470CE}"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4A1E3-068F-4127-BEB5-367A2AB5D5AE}" type="slidenum">
              <a:rPr lang="en-US" smtClean="0"/>
              <a:t>‹#›</a:t>
            </a:fld>
            <a:endParaRPr lang="en-US"/>
          </a:p>
        </p:txBody>
      </p:sp>
    </p:spTree>
    <p:extLst>
      <p:ext uri="{BB962C8B-B14F-4D97-AF65-F5344CB8AC3E}">
        <p14:creationId xmlns:p14="http://schemas.microsoft.com/office/powerpoint/2010/main" val="367736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2DADEE-49C1-407B-B91A-278A148470CE}"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4A1E3-068F-4127-BEB5-367A2AB5D5AE}" type="slidenum">
              <a:rPr lang="en-US" smtClean="0"/>
              <a:t>‹#›</a:t>
            </a:fld>
            <a:endParaRPr lang="en-US"/>
          </a:p>
        </p:txBody>
      </p:sp>
    </p:spTree>
    <p:extLst>
      <p:ext uri="{BB962C8B-B14F-4D97-AF65-F5344CB8AC3E}">
        <p14:creationId xmlns:p14="http://schemas.microsoft.com/office/powerpoint/2010/main" val="889444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2DADEE-49C1-407B-B91A-278A148470CE}"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4A1E3-068F-4127-BEB5-367A2AB5D5AE}" type="slidenum">
              <a:rPr lang="en-US" smtClean="0"/>
              <a:t>‹#›</a:t>
            </a:fld>
            <a:endParaRPr lang="en-US"/>
          </a:p>
        </p:txBody>
      </p:sp>
    </p:spTree>
    <p:extLst>
      <p:ext uri="{BB962C8B-B14F-4D97-AF65-F5344CB8AC3E}">
        <p14:creationId xmlns:p14="http://schemas.microsoft.com/office/powerpoint/2010/main" val="3031092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2DADEE-49C1-407B-B91A-278A148470CE}" type="datetimeFigureOut">
              <a:rPr lang="en-US" smtClean="0"/>
              <a:t>3/14/2016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84A1E3-068F-4127-BEB5-367A2AB5D5AE}" type="slidenum">
              <a:rPr lang="en-US" smtClean="0"/>
              <a:t>‹#›</a:t>
            </a:fld>
            <a:endParaRPr lang="en-US"/>
          </a:p>
        </p:txBody>
      </p:sp>
    </p:spTree>
    <p:extLst>
      <p:ext uri="{BB962C8B-B14F-4D97-AF65-F5344CB8AC3E}">
        <p14:creationId xmlns:p14="http://schemas.microsoft.com/office/powerpoint/2010/main" val="286715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2DADEE-49C1-407B-B91A-278A148470CE}" type="datetimeFigureOut">
              <a:rPr lang="en-US" smtClean="0"/>
              <a:t>3/14/2016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84A1E3-068F-4127-BEB5-367A2AB5D5AE}" type="slidenum">
              <a:rPr lang="en-US" smtClean="0"/>
              <a:t>‹#›</a:t>
            </a:fld>
            <a:endParaRPr lang="en-US"/>
          </a:p>
        </p:txBody>
      </p:sp>
    </p:spTree>
    <p:extLst>
      <p:ext uri="{BB962C8B-B14F-4D97-AF65-F5344CB8AC3E}">
        <p14:creationId xmlns:p14="http://schemas.microsoft.com/office/powerpoint/2010/main" val="2996818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DADEE-49C1-407B-B91A-278A148470CE}" type="datetimeFigureOut">
              <a:rPr lang="en-US" smtClean="0"/>
              <a:t>3/14/2016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84A1E3-068F-4127-BEB5-367A2AB5D5AE}" type="slidenum">
              <a:rPr lang="en-US" smtClean="0"/>
              <a:t>‹#›</a:t>
            </a:fld>
            <a:endParaRPr lang="en-US"/>
          </a:p>
        </p:txBody>
      </p:sp>
    </p:spTree>
    <p:extLst>
      <p:ext uri="{BB962C8B-B14F-4D97-AF65-F5344CB8AC3E}">
        <p14:creationId xmlns:p14="http://schemas.microsoft.com/office/powerpoint/2010/main" val="2975656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2DADEE-49C1-407B-B91A-278A148470CE}"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4A1E3-068F-4127-BEB5-367A2AB5D5AE}" type="slidenum">
              <a:rPr lang="en-US" smtClean="0"/>
              <a:t>‹#›</a:t>
            </a:fld>
            <a:endParaRPr lang="en-US"/>
          </a:p>
        </p:txBody>
      </p:sp>
    </p:spTree>
    <p:extLst>
      <p:ext uri="{BB962C8B-B14F-4D97-AF65-F5344CB8AC3E}">
        <p14:creationId xmlns:p14="http://schemas.microsoft.com/office/powerpoint/2010/main" val="134276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2DADEE-49C1-407B-B91A-278A148470CE}"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4A1E3-068F-4127-BEB5-367A2AB5D5AE}" type="slidenum">
              <a:rPr lang="en-US" smtClean="0"/>
              <a:t>‹#›</a:t>
            </a:fld>
            <a:endParaRPr lang="en-US"/>
          </a:p>
        </p:txBody>
      </p:sp>
    </p:spTree>
    <p:extLst>
      <p:ext uri="{BB962C8B-B14F-4D97-AF65-F5344CB8AC3E}">
        <p14:creationId xmlns:p14="http://schemas.microsoft.com/office/powerpoint/2010/main" val="760439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2DADEE-49C1-407B-B91A-278A148470CE}" type="datetimeFigureOut">
              <a:rPr lang="en-US" smtClean="0"/>
              <a:t>3/14/2016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4A1E3-068F-4127-BEB5-367A2AB5D5AE}" type="slidenum">
              <a:rPr lang="en-US" smtClean="0"/>
              <a:t>‹#›</a:t>
            </a:fld>
            <a:endParaRPr lang="en-US"/>
          </a:p>
        </p:txBody>
      </p:sp>
    </p:spTree>
    <p:extLst>
      <p:ext uri="{BB962C8B-B14F-4D97-AF65-F5344CB8AC3E}">
        <p14:creationId xmlns:p14="http://schemas.microsoft.com/office/powerpoint/2010/main" val="771589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dlymper@microsoft.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cpsweek.org/2016/reg.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cpsweek.org/2016/travel.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ec.europa.eu/jr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asp.eurasipjournals.springeropen.com/articles/10.1186/1687-6180-2011-7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na01.safelinks.protection.outlook.com/?url=http%3a%2f%2fdx.doi.org%2f10.1109%2fIROS.2015.7353456&amp;data=01%7c01%7cdlymper%40microsoft.com%7c10ea69d1faa242f89a1c08d348f4fe03%7c72f988bf86f141af91ab2d7cd011db47%7c1&amp;sdata=x0CS%2f3p3%2fCB3uqPt3nChm%2b4pBUmrexRWxvX%2feR8QwCg%3d" TargetMode="External"/><Relationship Id="rId1" Type="http://schemas.openxmlformats.org/officeDocument/2006/relationships/slideLayout" Target="../slideLayouts/slideLayout2.xml"/><Relationship Id="rId5" Type="http://schemas.openxmlformats.org/officeDocument/2006/relationships/hyperlink" Target="https://na01.safelinks.protection.outlook.com/?url=http%3a%2f%2fdx.doi.org%2f10.1016%2fj.cviu.2015.11.012&amp;data=01%7c01%7cdlymper%40microsoft.com%7c10ea69d1faa242f89a1c08d348f4fe03%7c72f988bf86f141af91ab2d7cd011db47%7c1&amp;sdata=QEKsgpWr8ISkLZC5d1S4izjQnNzPqfWAvRPbrm7Shak%3d" TargetMode="Externa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Competition Logistics</a:t>
            </a:r>
            <a:endParaRPr lang="en-US" dirty="0"/>
          </a:p>
        </p:txBody>
      </p:sp>
      <p:sp>
        <p:nvSpPr>
          <p:cNvPr id="3" name="Subtitle 2"/>
          <p:cNvSpPr>
            <a:spLocks noGrp="1"/>
          </p:cNvSpPr>
          <p:nvPr>
            <p:ph type="subTitle" idx="1"/>
          </p:nvPr>
        </p:nvSpPr>
        <p:spPr/>
        <p:txBody>
          <a:bodyPr/>
          <a:lstStyle/>
          <a:p>
            <a:r>
              <a:rPr lang="en-US" dirty="0" smtClean="0"/>
              <a:t>2016 Microsoft Indoor Localization Competition</a:t>
            </a:r>
            <a:endParaRPr lang="en-US" dirty="0"/>
          </a:p>
        </p:txBody>
      </p:sp>
    </p:spTree>
    <p:extLst>
      <p:ext uri="{BB962C8B-B14F-4D97-AF65-F5344CB8AC3E}">
        <p14:creationId xmlns:p14="http://schemas.microsoft.com/office/powerpoint/2010/main" val="657404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Deployment</a:t>
            </a:r>
            <a:endParaRPr lang="en-US" dirty="0"/>
          </a:p>
        </p:txBody>
      </p:sp>
      <p:sp>
        <p:nvSpPr>
          <p:cNvPr id="3" name="Content Placeholder 2"/>
          <p:cNvSpPr>
            <a:spLocks noGrp="1"/>
          </p:cNvSpPr>
          <p:nvPr>
            <p:ph idx="1"/>
          </p:nvPr>
        </p:nvSpPr>
        <p:spPr>
          <a:xfrm>
            <a:off x="838200" y="1725513"/>
            <a:ext cx="10515600" cy="4855502"/>
          </a:xfrm>
        </p:spPr>
        <p:txBody>
          <a:bodyPr>
            <a:normAutofit lnSpcReduction="10000"/>
          </a:bodyPr>
          <a:lstStyle/>
          <a:p>
            <a:r>
              <a:rPr lang="en-US" dirty="0" smtClean="0"/>
              <a:t>You will be able to attach your equipment on:</a:t>
            </a:r>
          </a:p>
          <a:p>
            <a:pPr lvl="1"/>
            <a:r>
              <a:rPr lang="en-US" dirty="0" smtClean="0"/>
              <a:t>Floors, walls, windows or anywhere else you can safely reach</a:t>
            </a:r>
          </a:p>
          <a:p>
            <a:pPr lvl="1"/>
            <a:r>
              <a:rPr lang="en-US" dirty="0" smtClean="0"/>
              <a:t>Ceiling</a:t>
            </a:r>
          </a:p>
          <a:p>
            <a:pPr lvl="2"/>
            <a:r>
              <a:rPr lang="en-US" dirty="0" smtClean="0"/>
              <a:t>There are 10m tall ceilings throughout the evaluation area</a:t>
            </a:r>
          </a:p>
          <a:p>
            <a:pPr lvl="2"/>
            <a:r>
              <a:rPr lang="en-US" dirty="0" smtClean="0"/>
              <a:t>If you plan to use the ceiling, come up with a safe plan in advance!</a:t>
            </a:r>
          </a:p>
          <a:p>
            <a:r>
              <a:rPr lang="en-US" dirty="0" smtClean="0"/>
              <a:t>When attaching equipment</a:t>
            </a:r>
          </a:p>
          <a:p>
            <a:pPr lvl="1"/>
            <a:r>
              <a:rPr lang="en-US" dirty="0" smtClean="0"/>
              <a:t>Use paint-safe tape than can be removed without causing damage to the walls</a:t>
            </a:r>
          </a:p>
          <a:p>
            <a:pPr lvl="1"/>
            <a:r>
              <a:rPr lang="en-US" dirty="0" smtClean="0"/>
              <a:t>Don’t even think about drilling holes to attach equipment! I mean it…</a:t>
            </a:r>
          </a:p>
          <a:p>
            <a:pPr lvl="1"/>
            <a:r>
              <a:rPr lang="en-US" dirty="0" smtClean="0">
                <a:solidFill>
                  <a:srgbClr val="FF0000"/>
                </a:solidFill>
              </a:rPr>
              <a:t>Remember</a:t>
            </a:r>
            <a:r>
              <a:rPr lang="en-US" dirty="0" smtClean="0"/>
              <a:t>: we are deploying hardware in a historic building! Respect the space!</a:t>
            </a:r>
          </a:p>
          <a:p>
            <a:r>
              <a:rPr lang="en-US" dirty="0" smtClean="0">
                <a:solidFill>
                  <a:srgbClr val="FF0000"/>
                </a:solidFill>
              </a:rPr>
              <a:t>Maximum number of deployed anchor points: 5</a:t>
            </a:r>
          </a:p>
          <a:p>
            <a:pPr lvl="1"/>
            <a:r>
              <a:rPr lang="en-US" dirty="0" smtClean="0"/>
              <a:t>Absolutely no teams will be allowed to deploy more than </a:t>
            </a:r>
            <a:r>
              <a:rPr lang="en-US" dirty="0"/>
              <a:t>5</a:t>
            </a:r>
            <a:r>
              <a:rPr lang="en-US" dirty="0" smtClean="0"/>
              <a:t> anchor points!</a:t>
            </a:r>
            <a:endParaRPr lang="en-US" dirty="0"/>
          </a:p>
        </p:txBody>
      </p:sp>
    </p:spTree>
    <p:extLst>
      <p:ext uri="{BB962C8B-B14F-4D97-AF65-F5344CB8AC3E}">
        <p14:creationId xmlns:p14="http://schemas.microsoft.com/office/powerpoint/2010/main" val="3991402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Deployment</a:t>
            </a:r>
            <a:endParaRPr lang="en-US" dirty="0"/>
          </a:p>
        </p:txBody>
      </p:sp>
      <p:sp>
        <p:nvSpPr>
          <p:cNvPr id="3" name="Content Placeholder 2"/>
          <p:cNvSpPr>
            <a:spLocks noGrp="1"/>
          </p:cNvSpPr>
          <p:nvPr>
            <p:ph idx="1"/>
          </p:nvPr>
        </p:nvSpPr>
        <p:spPr>
          <a:xfrm>
            <a:off x="838200" y="1825625"/>
            <a:ext cx="10515600" cy="4675292"/>
          </a:xfrm>
        </p:spPr>
        <p:txBody>
          <a:bodyPr>
            <a:normAutofit lnSpcReduction="10000"/>
          </a:bodyPr>
          <a:lstStyle/>
          <a:p>
            <a:r>
              <a:rPr lang="en-US" dirty="0" smtClean="0"/>
              <a:t>If your team has been classified into the 2D category, you will </a:t>
            </a:r>
            <a:r>
              <a:rPr lang="en-US" dirty="0" smtClean="0">
                <a:solidFill>
                  <a:srgbClr val="FF0000"/>
                </a:solidFill>
              </a:rPr>
              <a:t>not</a:t>
            </a:r>
            <a:r>
              <a:rPr lang="en-US" dirty="0" smtClean="0"/>
              <a:t> be allowed to deploy your own hardware (i.e., </a:t>
            </a:r>
            <a:r>
              <a:rPr lang="en-US" dirty="0" err="1" smtClean="0"/>
              <a:t>WiFi</a:t>
            </a:r>
            <a:r>
              <a:rPr lang="en-US" dirty="0" smtClean="0"/>
              <a:t> APs)</a:t>
            </a:r>
          </a:p>
          <a:p>
            <a:r>
              <a:rPr lang="en-US" dirty="0" smtClean="0"/>
              <a:t>In special cases, the organizers will consider exceptions. To request an exception for your team:</a:t>
            </a:r>
          </a:p>
          <a:p>
            <a:pPr lvl="1"/>
            <a:r>
              <a:rPr lang="en-US" dirty="0" smtClean="0"/>
              <a:t>Send an email to </a:t>
            </a:r>
            <a:r>
              <a:rPr lang="en-US" dirty="0" smtClean="0">
                <a:hlinkClick r:id="rId2"/>
              </a:rPr>
              <a:t>dlymper@microsoft.com</a:t>
            </a:r>
            <a:r>
              <a:rPr lang="en-US" dirty="0" smtClean="0"/>
              <a:t> explaining in detail why you need to deploy your own hardware</a:t>
            </a:r>
          </a:p>
          <a:p>
            <a:pPr lvl="1"/>
            <a:r>
              <a:rPr lang="en-US" dirty="0" smtClean="0"/>
              <a:t>You will receive a reply from the organizers with one of the following outcomes:</a:t>
            </a:r>
          </a:p>
          <a:p>
            <a:pPr lvl="2"/>
            <a:r>
              <a:rPr lang="en-US" dirty="0" smtClean="0"/>
              <a:t>You are granted the right to deploy your own APs/hardware, and you are still classified as a 2D solution.</a:t>
            </a:r>
          </a:p>
          <a:p>
            <a:pPr lvl="2"/>
            <a:r>
              <a:rPr lang="en-US" dirty="0" smtClean="0"/>
              <a:t>You are not granted the right to deploy your own APs/hardware, and you are still classified as an infrastructure-free submission</a:t>
            </a:r>
          </a:p>
          <a:p>
            <a:pPr lvl="2"/>
            <a:r>
              <a:rPr lang="en-US" dirty="0" smtClean="0"/>
              <a:t>You are granted the right to deploy your own APs/hardware, but you are now classified as a 3D submission</a:t>
            </a:r>
          </a:p>
          <a:p>
            <a:pPr lvl="2"/>
            <a:endParaRPr lang="en-US" dirty="0"/>
          </a:p>
        </p:txBody>
      </p:sp>
    </p:spTree>
    <p:extLst>
      <p:ext uri="{BB962C8B-B14F-4D97-AF65-F5344CB8AC3E}">
        <p14:creationId xmlns:p14="http://schemas.microsoft.com/office/powerpoint/2010/main" val="4060531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WiFi</a:t>
            </a:r>
            <a:r>
              <a:rPr lang="en-US" dirty="0" smtClean="0"/>
              <a:t> APs</a:t>
            </a:r>
            <a:endParaRPr lang="en-US" dirty="0"/>
          </a:p>
        </p:txBody>
      </p:sp>
      <p:sp>
        <p:nvSpPr>
          <p:cNvPr id="3" name="Content Placeholder 2"/>
          <p:cNvSpPr>
            <a:spLocks noGrp="1"/>
          </p:cNvSpPr>
          <p:nvPr>
            <p:ph idx="1"/>
          </p:nvPr>
        </p:nvSpPr>
        <p:spPr>
          <a:xfrm>
            <a:off x="405713" y="1383957"/>
            <a:ext cx="9405551" cy="5251622"/>
          </a:xfrm>
        </p:spPr>
        <p:txBody>
          <a:bodyPr>
            <a:normAutofit/>
          </a:bodyPr>
          <a:lstStyle/>
          <a:p>
            <a:r>
              <a:rPr lang="en-US" dirty="0" smtClean="0"/>
              <a:t>All teams that leverage </a:t>
            </a:r>
            <a:r>
              <a:rPr lang="en-US" dirty="0" err="1" smtClean="0"/>
              <a:t>WiFi</a:t>
            </a:r>
            <a:r>
              <a:rPr lang="en-US" dirty="0" smtClean="0"/>
              <a:t> will have to use the </a:t>
            </a:r>
            <a:r>
              <a:rPr lang="en-US" dirty="0" err="1" smtClean="0"/>
              <a:t>WiFi</a:t>
            </a:r>
            <a:r>
              <a:rPr lang="en-US" dirty="0" smtClean="0"/>
              <a:t> APs that are already deployed in the conference venue for internet connectivity</a:t>
            </a:r>
          </a:p>
          <a:p>
            <a:pPr lvl="1"/>
            <a:r>
              <a:rPr lang="en-US" dirty="0" smtClean="0"/>
              <a:t>Only the </a:t>
            </a:r>
            <a:r>
              <a:rPr lang="en-US" dirty="0" err="1" smtClean="0"/>
              <a:t>WiFi</a:t>
            </a:r>
            <a:r>
              <a:rPr lang="en-US" dirty="0" smtClean="0"/>
              <a:t> APs on the floor level of the competition should be used.</a:t>
            </a:r>
          </a:p>
          <a:p>
            <a:r>
              <a:rPr lang="en-US" dirty="0" smtClean="0"/>
              <a:t>There will be exactly 3 </a:t>
            </a:r>
            <a:r>
              <a:rPr lang="en-US" dirty="0" err="1" smtClean="0"/>
              <a:t>WiFi</a:t>
            </a:r>
            <a:r>
              <a:rPr lang="en-US" dirty="0" smtClean="0"/>
              <a:t> APs deployed in the evaluation area.</a:t>
            </a:r>
          </a:p>
          <a:p>
            <a:endParaRPr lang="en-US" dirty="0"/>
          </a:p>
        </p:txBody>
      </p:sp>
    </p:spTree>
    <p:extLst>
      <p:ext uri="{BB962C8B-B14F-4D97-AF65-F5344CB8AC3E}">
        <p14:creationId xmlns:p14="http://schemas.microsoft.com/office/powerpoint/2010/main" val="3035741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Come prepared!</a:t>
            </a:r>
            <a:endParaRPr lang="en-US" dirty="0"/>
          </a:p>
        </p:txBody>
      </p:sp>
      <p:sp>
        <p:nvSpPr>
          <p:cNvPr id="3" name="Content Placeholder 2"/>
          <p:cNvSpPr>
            <a:spLocks noGrp="1"/>
          </p:cNvSpPr>
          <p:nvPr>
            <p:ph idx="1"/>
          </p:nvPr>
        </p:nvSpPr>
        <p:spPr>
          <a:xfrm>
            <a:off x="838200" y="1618721"/>
            <a:ext cx="10515600" cy="4795432"/>
          </a:xfrm>
        </p:spPr>
        <p:txBody>
          <a:bodyPr>
            <a:normAutofit fontScale="92500" lnSpcReduction="20000"/>
          </a:bodyPr>
          <a:lstStyle/>
          <a:p>
            <a:r>
              <a:rPr lang="en-US" dirty="0" smtClean="0"/>
              <a:t>Make sure you bring everything you need</a:t>
            </a:r>
          </a:p>
          <a:p>
            <a:pPr lvl="1"/>
            <a:r>
              <a:rPr lang="en-US" dirty="0" smtClean="0"/>
              <a:t>Tape</a:t>
            </a:r>
          </a:p>
          <a:p>
            <a:pPr lvl="1"/>
            <a:r>
              <a:rPr lang="en-US" dirty="0" smtClean="0"/>
              <a:t>Ropes</a:t>
            </a:r>
          </a:p>
          <a:p>
            <a:pPr lvl="1"/>
            <a:r>
              <a:rPr lang="en-US" dirty="0" smtClean="0"/>
              <a:t>Attachment mechanisms</a:t>
            </a:r>
          </a:p>
          <a:p>
            <a:pPr lvl="1"/>
            <a:r>
              <a:rPr lang="en-US" dirty="0" smtClean="0"/>
              <a:t>Laser range finders for ground truth measurements</a:t>
            </a:r>
          </a:p>
          <a:p>
            <a:pPr lvl="1"/>
            <a:r>
              <a:rPr lang="en-US" dirty="0" smtClean="0"/>
              <a:t>Tripods</a:t>
            </a:r>
          </a:p>
          <a:p>
            <a:pPr lvl="1"/>
            <a:r>
              <a:rPr lang="en-US" dirty="0" smtClean="0"/>
              <a:t>Cables</a:t>
            </a:r>
          </a:p>
          <a:p>
            <a:pPr lvl="1"/>
            <a:r>
              <a:rPr lang="en-US" dirty="0" smtClean="0"/>
              <a:t>Power adaptors for your equipment (competition is in Austria!)</a:t>
            </a:r>
          </a:p>
          <a:p>
            <a:pPr lvl="1"/>
            <a:r>
              <a:rPr lang="en-US" dirty="0" smtClean="0"/>
              <a:t>…</a:t>
            </a:r>
          </a:p>
          <a:p>
            <a:r>
              <a:rPr lang="en-US" dirty="0" smtClean="0"/>
              <a:t>There will be 2 ladders available to all teams for hanging equipment from the ceiling.</a:t>
            </a:r>
          </a:p>
          <a:p>
            <a:r>
              <a:rPr lang="en-US" dirty="0" smtClean="0"/>
              <a:t>Power outlets will be available throughout the evaluation area</a:t>
            </a:r>
          </a:p>
          <a:p>
            <a:r>
              <a:rPr lang="en-US" dirty="0" smtClean="0"/>
              <a:t>The organizers will not provide any other equipment! It is up to the teams to bring what they need</a:t>
            </a:r>
          </a:p>
          <a:p>
            <a:endParaRPr lang="en-US" dirty="0"/>
          </a:p>
        </p:txBody>
      </p:sp>
    </p:spTree>
    <p:extLst>
      <p:ext uri="{BB962C8B-B14F-4D97-AF65-F5344CB8AC3E}">
        <p14:creationId xmlns:p14="http://schemas.microsoft.com/office/powerpoint/2010/main" val="2721839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Competition Logistics – Setup Day</a:t>
            </a:r>
            <a:endParaRPr lang="en-US" dirty="0"/>
          </a:p>
        </p:txBody>
      </p:sp>
      <p:sp>
        <p:nvSpPr>
          <p:cNvPr id="3" name="Content Placeholder 2"/>
          <p:cNvSpPr>
            <a:spLocks noGrp="1"/>
          </p:cNvSpPr>
          <p:nvPr>
            <p:ph idx="1"/>
          </p:nvPr>
        </p:nvSpPr>
        <p:spPr/>
        <p:txBody>
          <a:bodyPr/>
          <a:lstStyle/>
          <a:p>
            <a:r>
              <a:rPr lang="en-US" dirty="0" smtClean="0"/>
              <a:t>Two-day event</a:t>
            </a:r>
            <a:endParaRPr lang="en-US" dirty="0"/>
          </a:p>
          <a:p>
            <a:r>
              <a:rPr lang="en-US" dirty="0" smtClean="0"/>
              <a:t>First Day</a:t>
            </a:r>
          </a:p>
          <a:p>
            <a:pPr lvl="1"/>
            <a:r>
              <a:rPr lang="en-US" dirty="0" smtClean="0"/>
              <a:t>Teams setup their equipment and calibrate their systems </a:t>
            </a:r>
            <a:r>
              <a:rPr lang="en-US" u="sng" dirty="0" smtClean="0"/>
              <a:t>simultaneously</a:t>
            </a:r>
            <a:r>
              <a:rPr lang="en-US" dirty="0" smtClean="0"/>
              <a:t> in a predetermined time window</a:t>
            </a:r>
          </a:p>
          <a:p>
            <a:pPr lvl="1"/>
            <a:r>
              <a:rPr lang="en-US" dirty="0" smtClean="0"/>
              <a:t>The exact amount of time available for setup will be communicated later (assume </a:t>
            </a:r>
            <a:r>
              <a:rPr lang="en-US" u="sng" dirty="0" smtClean="0"/>
              <a:t>at least </a:t>
            </a:r>
            <a:r>
              <a:rPr lang="en-US" dirty="0" smtClean="0"/>
              <a:t>a 5 hour time window for now)</a:t>
            </a:r>
          </a:p>
          <a:p>
            <a:pPr lvl="1"/>
            <a:r>
              <a:rPr lang="en-US" dirty="0" smtClean="0"/>
              <a:t>We are also </a:t>
            </a:r>
            <a:r>
              <a:rPr lang="en-US" u="sng" dirty="0" smtClean="0"/>
              <a:t>considering</a:t>
            </a:r>
            <a:r>
              <a:rPr lang="en-US" dirty="0" smtClean="0"/>
              <a:t> providing small time windows (5-10min) where each team can have access to the whole evaluation space with only its system turned on to properly deal with interference caused during setup</a:t>
            </a:r>
          </a:p>
          <a:p>
            <a:pPr lvl="2"/>
            <a:r>
              <a:rPr lang="en-US" dirty="0" smtClean="0"/>
              <a:t> Given the large number of submissions, this might not be possible. Don’t count on it!</a:t>
            </a:r>
          </a:p>
          <a:p>
            <a:endParaRPr lang="en-US" dirty="0" smtClean="0"/>
          </a:p>
        </p:txBody>
      </p:sp>
    </p:spTree>
    <p:extLst>
      <p:ext uri="{BB962C8B-B14F-4D97-AF65-F5344CB8AC3E}">
        <p14:creationId xmlns:p14="http://schemas.microsoft.com/office/powerpoint/2010/main" val="1478422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Competition Logistics – Setup Day</a:t>
            </a:r>
            <a:endParaRPr lang="en-US" dirty="0"/>
          </a:p>
        </p:txBody>
      </p:sp>
      <p:sp>
        <p:nvSpPr>
          <p:cNvPr id="3" name="Content Placeholder 2"/>
          <p:cNvSpPr>
            <a:spLocks noGrp="1"/>
          </p:cNvSpPr>
          <p:nvPr>
            <p:ph idx="1"/>
          </p:nvPr>
        </p:nvSpPr>
        <p:spPr/>
        <p:txBody>
          <a:bodyPr/>
          <a:lstStyle/>
          <a:p>
            <a:r>
              <a:rPr lang="en-US" dirty="0" smtClean="0"/>
              <a:t>After the end of the first day (setup):</a:t>
            </a:r>
          </a:p>
          <a:p>
            <a:pPr lvl="1"/>
            <a:r>
              <a:rPr lang="en-US" dirty="0" smtClean="0"/>
              <a:t>Your deployed hardware will remain at the evaluation area</a:t>
            </a:r>
          </a:p>
          <a:p>
            <a:pPr lvl="2"/>
            <a:r>
              <a:rPr lang="en-US" u="sng" dirty="0" smtClean="0"/>
              <a:t>The deployed hardware must be turned off</a:t>
            </a:r>
            <a:r>
              <a:rPr lang="en-US" dirty="0" smtClean="0"/>
              <a:t>!</a:t>
            </a:r>
          </a:p>
          <a:p>
            <a:pPr lvl="2"/>
            <a:r>
              <a:rPr lang="en-US" dirty="0" smtClean="0"/>
              <a:t>Laptops/phones can be removed from the evaluation area. However, everything else must remain within the evaluation area.</a:t>
            </a:r>
          </a:p>
          <a:p>
            <a:pPr lvl="2"/>
            <a:r>
              <a:rPr lang="en-US" dirty="0" smtClean="0"/>
              <a:t>The conference venue is not open to the public after hours, so your hardware will be safe</a:t>
            </a:r>
          </a:p>
          <a:p>
            <a:pPr lvl="2"/>
            <a:r>
              <a:rPr lang="en-US" dirty="0" smtClean="0"/>
              <a:t>No other calibration/modification of the deployed system will be allowed after the setup day! Teams that do that will be automatically </a:t>
            </a:r>
            <a:r>
              <a:rPr lang="en-US" u="sng" dirty="0" smtClean="0"/>
              <a:t>disqualified</a:t>
            </a:r>
            <a:r>
              <a:rPr lang="en-US" dirty="0" smtClean="0"/>
              <a:t>!</a:t>
            </a:r>
          </a:p>
          <a:p>
            <a:pPr lvl="1"/>
            <a:r>
              <a:rPr lang="en-US" dirty="0" smtClean="0"/>
              <a:t>All contestants will have to leave the evaluation area</a:t>
            </a:r>
          </a:p>
          <a:p>
            <a:pPr lvl="1"/>
            <a:r>
              <a:rPr lang="en-US" dirty="0" smtClean="0"/>
              <a:t>The organizers will assume control of the evaluation area to mark approximately 20 evaluation points.</a:t>
            </a:r>
          </a:p>
          <a:p>
            <a:pPr lvl="2"/>
            <a:r>
              <a:rPr lang="en-US" dirty="0" smtClean="0"/>
              <a:t>Each point’s ground truth coordinates will be measured with laser range finders  </a:t>
            </a:r>
            <a:endParaRPr lang="en-US" dirty="0"/>
          </a:p>
        </p:txBody>
      </p:sp>
    </p:spTree>
    <p:extLst>
      <p:ext uri="{BB962C8B-B14F-4D97-AF65-F5344CB8AC3E}">
        <p14:creationId xmlns:p14="http://schemas.microsoft.com/office/powerpoint/2010/main" val="3598762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Competition Logistics – Evaluation Day</a:t>
            </a:r>
            <a:endParaRPr lang="en-US" dirty="0"/>
          </a:p>
        </p:txBody>
      </p:sp>
      <p:sp>
        <p:nvSpPr>
          <p:cNvPr id="3" name="Content Placeholder 2"/>
          <p:cNvSpPr>
            <a:spLocks noGrp="1"/>
          </p:cNvSpPr>
          <p:nvPr>
            <p:ph idx="1"/>
          </p:nvPr>
        </p:nvSpPr>
        <p:spPr>
          <a:xfrm>
            <a:off x="838200" y="1690688"/>
            <a:ext cx="10515600" cy="4968904"/>
          </a:xfrm>
        </p:spPr>
        <p:txBody>
          <a:bodyPr>
            <a:normAutofit fontScale="85000" lnSpcReduction="20000"/>
          </a:bodyPr>
          <a:lstStyle/>
          <a:p>
            <a:r>
              <a:rPr lang="en-US" dirty="0" smtClean="0"/>
              <a:t>At the beginning of the evaluation day, the evaluation points will be revealed to all teams</a:t>
            </a:r>
          </a:p>
          <a:p>
            <a:r>
              <a:rPr lang="en-US" dirty="0" smtClean="0"/>
              <a:t>If any team attempts to reverse engineer or manually measure the ground truth locations of the evaluation points, it will be automatically disqualified!</a:t>
            </a:r>
          </a:p>
          <a:p>
            <a:r>
              <a:rPr lang="en-US" dirty="0" smtClean="0"/>
              <a:t>Each team will be assigned a 15min time window (communicated well in advance)</a:t>
            </a:r>
          </a:p>
          <a:p>
            <a:pPr lvl="1"/>
            <a:r>
              <a:rPr lang="en-US" dirty="0" smtClean="0"/>
              <a:t>During this time window, only the system from this team will be active</a:t>
            </a:r>
            <a:endParaRPr lang="en-US" b="1" dirty="0" smtClean="0"/>
          </a:p>
          <a:p>
            <a:pPr lvl="1"/>
            <a:r>
              <a:rPr lang="en-US" dirty="0" smtClean="0"/>
              <a:t>The hardware to be localized will be carried above each evaluation point. Several seconds will be given to the team, and the organizer will record the location reported on the device under test. Teams can leverage this time to perform averaging or any other smoothing techniques they wish to employ</a:t>
            </a:r>
          </a:p>
          <a:p>
            <a:pPr lvl="1"/>
            <a:r>
              <a:rPr lang="en-US" dirty="0" smtClean="0"/>
              <a:t>Each team can choose its own way of displaying the estimated location (i.e., webpage, text file, phone, laptop etc.) as long as a member of the team can clearly point the estimated location out to the organizers in real-time or near real-time. </a:t>
            </a:r>
            <a:r>
              <a:rPr lang="en-US" b="1" dirty="0" smtClean="0"/>
              <a:t>It is not enough for the organizers to be told what the estimated location is. </a:t>
            </a:r>
            <a:r>
              <a:rPr lang="en-US" dirty="0" smtClean="0"/>
              <a:t>The evaluator will also have to see that location somehow on the system under test. </a:t>
            </a:r>
          </a:p>
          <a:p>
            <a:pPr lvl="1"/>
            <a:r>
              <a:rPr lang="en-US" dirty="0" smtClean="0"/>
              <a:t>The system under test can perform continuous localization if necessary. Organizers, however, will only record the reported locations on the marked evaluation points only.</a:t>
            </a:r>
          </a:p>
        </p:txBody>
      </p:sp>
    </p:spTree>
    <p:extLst>
      <p:ext uri="{BB962C8B-B14F-4D97-AF65-F5344CB8AC3E}">
        <p14:creationId xmlns:p14="http://schemas.microsoft.com/office/powerpoint/2010/main" val="3579404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Competition Logistics – What to expect</a:t>
            </a:r>
            <a:endParaRPr lang="en-US" dirty="0"/>
          </a:p>
        </p:txBody>
      </p:sp>
      <p:sp>
        <p:nvSpPr>
          <p:cNvPr id="3" name="Content Placeholder 2"/>
          <p:cNvSpPr>
            <a:spLocks noGrp="1"/>
          </p:cNvSpPr>
          <p:nvPr>
            <p:ph idx="1"/>
          </p:nvPr>
        </p:nvSpPr>
        <p:spPr/>
        <p:txBody>
          <a:bodyPr/>
          <a:lstStyle/>
          <a:p>
            <a:r>
              <a:rPr lang="en-US" dirty="0" smtClean="0"/>
              <a:t>Expect people and furniture/objects in the evaluation area during both setup time and evaluation!</a:t>
            </a:r>
          </a:p>
          <a:p>
            <a:r>
              <a:rPr lang="en-US" dirty="0" smtClean="0"/>
              <a:t>Multiple people will be in the evaluation area and they will be moving</a:t>
            </a:r>
          </a:p>
          <a:p>
            <a:r>
              <a:rPr lang="en-US" dirty="0" smtClean="0"/>
              <a:t>Placement of furniture/objects can change at any given time during, or after setup day, as well as during the evaluation day.</a:t>
            </a:r>
          </a:p>
          <a:p>
            <a:r>
              <a:rPr lang="en-US" dirty="0" smtClean="0"/>
              <a:t>Given the large number of submissions, there will be interference! Plan ahead!</a:t>
            </a:r>
          </a:p>
          <a:p>
            <a:endParaRPr lang="en-US" dirty="0"/>
          </a:p>
        </p:txBody>
      </p:sp>
    </p:spTree>
    <p:extLst>
      <p:ext uri="{BB962C8B-B14F-4D97-AF65-F5344CB8AC3E}">
        <p14:creationId xmlns:p14="http://schemas.microsoft.com/office/powerpoint/2010/main" val="1126066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Metric</a:t>
            </a:r>
            <a:endParaRPr lang="en-US" dirty="0"/>
          </a:p>
        </p:txBody>
      </p:sp>
      <p:sp>
        <p:nvSpPr>
          <p:cNvPr id="3" name="Content Placeholder 2"/>
          <p:cNvSpPr>
            <a:spLocks noGrp="1"/>
          </p:cNvSpPr>
          <p:nvPr>
            <p:ph idx="1"/>
          </p:nvPr>
        </p:nvSpPr>
        <p:spPr/>
        <p:txBody>
          <a:bodyPr/>
          <a:lstStyle/>
          <a:p>
            <a:r>
              <a:rPr lang="en-US" dirty="0" smtClean="0"/>
              <a:t>The Euclidean distance between the ground truth coordinates and the estimated by the system under test coordinates will be computed for every evaluation point</a:t>
            </a:r>
          </a:p>
          <a:p>
            <a:r>
              <a:rPr lang="en-US" dirty="0" smtClean="0"/>
              <a:t>The average Euclidean distance across all evaluation points will be the overall score of each team</a:t>
            </a:r>
          </a:p>
          <a:p>
            <a:r>
              <a:rPr lang="en-US" dirty="0" smtClean="0"/>
              <a:t>The team with the lowest score wins!</a:t>
            </a:r>
          </a:p>
          <a:p>
            <a:pPr lvl="1"/>
            <a:r>
              <a:rPr lang="en-US" dirty="0" smtClean="0"/>
              <a:t>In case of a tie, the team with the lowest hardware deployment requirements wins</a:t>
            </a:r>
            <a:endParaRPr lang="en-US" dirty="0"/>
          </a:p>
        </p:txBody>
      </p:sp>
    </p:spTree>
    <p:extLst>
      <p:ext uri="{BB962C8B-B14F-4D97-AF65-F5344CB8AC3E}">
        <p14:creationId xmlns:p14="http://schemas.microsoft.com/office/powerpoint/2010/main" val="260901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Awards</a:t>
            </a:r>
            <a:endParaRPr lang="en-US" dirty="0"/>
          </a:p>
        </p:txBody>
      </p:sp>
      <p:sp>
        <p:nvSpPr>
          <p:cNvPr id="3" name="Content Placeholder 2"/>
          <p:cNvSpPr>
            <a:spLocks noGrp="1"/>
          </p:cNvSpPr>
          <p:nvPr>
            <p:ph idx="1"/>
          </p:nvPr>
        </p:nvSpPr>
        <p:spPr/>
        <p:txBody>
          <a:bodyPr>
            <a:normAutofit lnSpcReduction="10000"/>
          </a:bodyPr>
          <a:lstStyle/>
          <a:p>
            <a:r>
              <a:rPr lang="en-US" dirty="0" smtClean="0"/>
              <a:t>The top 3 teams from each of the two categories will be awarded prizes</a:t>
            </a:r>
          </a:p>
          <a:p>
            <a:pPr lvl="1"/>
            <a:r>
              <a:rPr lang="en-US" dirty="0" smtClean="0"/>
              <a:t>1</a:t>
            </a:r>
            <a:r>
              <a:rPr lang="en-US" baseline="30000" dirty="0" smtClean="0"/>
              <a:t>st</a:t>
            </a:r>
            <a:r>
              <a:rPr lang="en-US" dirty="0" smtClean="0"/>
              <a:t> place: $1000</a:t>
            </a:r>
          </a:p>
          <a:p>
            <a:pPr lvl="1"/>
            <a:r>
              <a:rPr lang="en-US" dirty="0" smtClean="0"/>
              <a:t>2</a:t>
            </a:r>
            <a:r>
              <a:rPr lang="en-US" baseline="30000" dirty="0" smtClean="0"/>
              <a:t>nd</a:t>
            </a:r>
            <a:r>
              <a:rPr lang="en-US" dirty="0" smtClean="0"/>
              <a:t> place: $600</a:t>
            </a:r>
          </a:p>
          <a:p>
            <a:pPr lvl="1"/>
            <a:r>
              <a:rPr lang="en-US" dirty="0" smtClean="0"/>
              <a:t>3</a:t>
            </a:r>
            <a:r>
              <a:rPr lang="en-US" baseline="30000" dirty="0" smtClean="0"/>
              <a:t>rd</a:t>
            </a:r>
            <a:r>
              <a:rPr lang="en-US" dirty="0" smtClean="0"/>
              <a:t> place: $400</a:t>
            </a:r>
          </a:p>
          <a:p>
            <a:r>
              <a:rPr lang="en-US" dirty="0" smtClean="0"/>
              <a:t>Results Announcement</a:t>
            </a:r>
          </a:p>
          <a:p>
            <a:pPr lvl="1"/>
            <a:r>
              <a:rPr lang="en-US" dirty="0" smtClean="0"/>
              <a:t>A special IPSN session will be held (TBD) where the results of the competition will be announced</a:t>
            </a:r>
            <a:endParaRPr lang="en-US" dirty="0"/>
          </a:p>
          <a:p>
            <a:pPr lvl="1"/>
            <a:r>
              <a:rPr lang="en-US" dirty="0" smtClean="0"/>
              <a:t>The top 3 teams from each category will be given the opportunity to present the details of their work during this session</a:t>
            </a:r>
          </a:p>
          <a:p>
            <a:pPr lvl="1"/>
            <a:r>
              <a:rPr lang="en-US" dirty="0" smtClean="0"/>
              <a:t>Be ready to give a 10 min talk about your system if you end up in one of the top 3 places in any of the two competition categories!</a:t>
            </a:r>
          </a:p>
        </p:txBody>
      </p:sp>
    </p:spTree>
    <p:extLst>
      <p:ext uri="{BB962C8B-B14F-4D97-AF65-F5344CB8AC3E}">
        <p14:creationId xmlns:p14="http://schemas.microsoft.com/office/powerpoint/2010/main" val="607626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Competition Dates - Final</a:t>
            </a:r>
            <a:endParaRPr lang="en-US" dirty="0"/>
          </a:p>
        </p:txBody>
      </p:sp>
      <p:sp>
        <p:nvSpPr>
          <p:cNvPr id="3" name="Content Placeholder 2"/>
          <p:cNvSpPr>
            <a:spLocks noGrp="1"/>
          </p:cNvSpPr>
          <p:nvPr>
            <p:ph idx="1"/>
          </p:nvPr>
        </p:nvSpPr>
        <p:spPr/>
        <p:txBody>
          <a:bodyPr>
            <a:normAutofit/>
          </a:bodyPr>
          <a:lstStyle/>
          <a:p>
            <a:r>
              <a:rPr lang="en-US" dirty="0" smtClean="0"/>
              <a:t>Sunday April 10</a:t>
            </a:r>
            <a:r>
              <a:rPr lang="en-US" baseline="30000" dirty="0" smtClean="0"/>
              <a:t>th</a:t>
            </a:r>
            <a:r>
              <a:rPr lang="en-US" dirty="0" smtClean="0"/>
              <a:t> – Monday April 11</a:t>
            </a:r>
            <a:r>
              <a:rPr lang="en-US" baseline="30000" dirty="0" smtClean="0"/>
              <a:t>th</a:t>
            </a:r>
            <a:r>
              <a:rPr lang="en-US" dirty="0" smtClean="0"/>
              <a:t> 2016</a:t>
            </a:r>
          </a:p>
          <a:p>
            <a:r>
              <a:rPr lang="en-US" dirty="0" smtClean="0"/>
              <a:t>First Day</a:t>
            </a:r>
          </a:p>
          <a:p>
            <a:pPr lvl="1"/>
            <a:r>
              <a:rPr lang="en-US" dirty="0" smtClean="0"/>
              <a:t>Setup starts early in the morning</a:t>
            </a:r>
            <a:r>
              <a:rPr lang="en-US" dirty="0"/>
              <a:t> </a:t>
            </a:r>
            <a:r>
              <a:rPr lang="en-US" dirty="0" smtClean="0"/>
              <a:t>and ends later in the afternoon</a:t>
            </a:r>
          </a:p>
          <a:p>
            <a:pPr lvl="1"/>
            <a:r>
              <a:rPr lang="en-US" dirty="0" smtClean="0"/>
              <a:t>At the end of the evaluation day, all teams have to completely shut down their systems and leave the area. The organizers will take over to mark down the evaluation points. During this time all systems will be off and all contestants will have to leave the evaluation area.</a:t>
            </a:r>
          </a:p>
          <a:p>
            <a:r>
              <a:rPr lang="en-US" dirty="0" smtClean="0"/>
              <a:t>Second Day</a:t>
            </a:r>
          </a:p>
          <a:p>
            <a:pPr lvl="1"/>
            <a:r>
              <a:rPr lang="en-US" dirty="0" smtClean="0"/>
              <a:t>Evaluation starts early in the morning and continues through the day</a:t>
            </a:r>
          </a:p>
        </p:txBody>
      </p:sp>
    </p:spTree>
    <p:extLst>
      <p:ext uri="{BB962C8B-B14F-4D97-AF65-F5344CB8AC3E}">
        <p14:creationId xmlns:p14="http://schemas.microsoft.com/office/powerpoint/2010/main" val="2994084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Poster Session</a:t>
            </a:r>
            <a:endParaRPr lang="en-US" dirty="0"/>
          </a:p>
        </p:txBody>
      </p:sp>
      <p:sp>
        <p:nvSpPr>
          <p:cNvPr id="3" name="Content Placeholder 2"/>
          <p:cNvSpPr>
            <a:spLocks noGrp="1"/>
          </p:cNvSpPr>
          <p:nvPr>
            <p:ph idx="1"/>
          </p:nvPr>
        </p:nvSpPr>
        <p:spPr/>
        <p:txBody>
          <a:bodyPr/>
          <a:lstStyle/>
          <a:p>
            <a:r>
              <a:rPr lang="en-US" dirty="0" smtClean="0"/>
              <a:t>Every participating team will have the opportunity to present its approach during the IPSN poster session.</a:t>
            </a:r>
          </a:p>
          <a:p>
            <a:r>
              <a:rPr lang="en-US" dirty="0" smtClean="0"/>
              <a:t>The posters from the competition teams will not be published in the proceedings of the conference unless is the same posters were submitted through the official poster track and were accepted.</a:t>
            </a:r>
          </a:p>
        </p:txBody>
      </p:sp>
    </p:spTree>
    <p:extLst>
      <p:ext uri="{BB962C8B-B14F-4D97-AF65-F5344CB8AC3E}">
        <p14:creationId xmlns:p14="http://schemas.microsoft.com/office/powerpoint/2010/main" val="1249445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Registration</a:t>
            </a:r>
            <a:endParaRPr lang="en-US" dirty="0"/>
          </a:p>
        </p:txBody>
      </p:sp>
      <p:sp>
        <p:nvSpPr>
          <p:cNvPr id="3" name="Content Placeholder 2"/>
          <p:cNvSpPr>
            <a:spLocks noGrp="1"/>
          </p:cNvSpPr>
          <p:nvPr>
            <p:ph idx="1"/>
          </p:nvPr>
        </p:nvSpPr>
        <p:spPr/>
        <p:txBody>
          <a:bodyPr>
            <a:normAutofit/>
          </a:bodyPr>
          <a:lstStyle/>
          <a:p>
            <a:r>
              <a:rPr lang="en-US" dirty="0" smtClean="0">
                <a:solidFill>
                  <a:srgbClr val="FF0000"/>
                </a:solidFill>
              </a:rPr>
              <a:t>All members of a competing team that want to actively participate to the competition (i.e., attend any of the two days in person), must register for the competition in advance!</a:t>
            </a:r>
          </a:p>
          <a:p>
            <a:r>
              <a:rPr lang="en-US" dirty="0" smtClean="0"/>
              <a:t>Registration is currently open: </a:t>
            </a:r>
            <a:r>
              <a:rPr lang="en-US" dirty="0">
                <a:hlinkClick r:id="rId2"/>
              </a:rPr>
              <a:t>http://</a:t>
            </a:r>
            <a:r>
              <a:rPr lang="en-US" dirty="0" smtClean="0">
                <a:hlinkClick r:id="rId2"/>
              </a:rPr>
              <a:t>www.cpsweek.org/2016/reg.html</a:t>
            </a:r>
            <a:r>
              <a:rPr lang="en-US" dirty="0" smtClean="0"/>
              <a:t> </a:t>
            </a:r>
          </a:p>
          <a:p>
            <a:pPr lvl="1"/>
            <a:r>
              <a:rPr lang="en-US" dirty="0" smtClean="0"/>
              <a:t>All contestants attending the competition should register for the Indoor Localization Competition and </a:t>
            </a:r>
            <a:r>
              <a:rPr lang="en-US" dirty="0" smtClean="0">
                <a:solidFill>
                  <a:srgbClr val="FF0000"/>
                </a:solidFill>
              </a:rPr>
              <a:t>NOT </a:t>
            </a:r>
            <a:r>
              <a:rPr lang="en-US" dirty="0" smtClean="0"/>
              <a:t>as Competition Observers</a:t>
            </a:r>
          </a:p>
          <a:p>
            <a:pPr lvl="1"/>
            <a:r>
              <a:rPr lang="en-US" dirty="0" smtClean="0"/>
              <a:t>The Competition Observer registration is meant for non-contestants that just want to come and observe the competing teams</a:t>
            </a:r>
            <a:endParaRPr lang="en-US" dirty="0" smtClean="0">
              <a:solidFill>
                <a:srgbClr val="FF0000"/>
              </a:solidFill>
            </a:endParaRPr>
          </a:p>
          <a:p>
            <a:pPr lvl="1"/>
            <a:r>
              <a:rPr lang="en-US" dirty="0" smtClean="0"/>
              <a:t>Teams/Team members that have not been registered will not be allowed to participate in the competition!</a:t>
            </a:r>
          </a:p>
        </p:txBody>
      </p:sp>
    </p:spTree>
    <p:extLst>
      <p:ext uri="{BB962C8B-B14F-4D97-AF65-F5344CB8AC3E}">
        <p14:creationId xmlns:p14="http://schemas.microsoft.com/office/powerpoint/2010/main" val="2866960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Visa Application Letter</a:t>
            </a:r>
            <a:endParaRPr lang="en-US" dirty="0"/>
          </a:p>
        </p:txBody>
      </p:sp>
      <p:sp>
        <p:nvSpPr>
          <p:cNvPr id="3" name="Content Placeholder 2"/>
          <p:cNvSpPr>
            <a:spLocks noGrp="1"/>
          </p:cNvSpPr>
          <p:nvPr>
            <p:ph idx="1"/>
          </p:nvPr>
        </p:nvSpPr>
        <p:spPr/>
        <p:txBody>
          <a:bodyPr/>
          <a:lstStyle/>
          <a:p>
            <a:r>
              <a:rPr lang="en-US" dirty="0" smtClean="0"/>
              <a:t>You have the opportunity to request a visa application letter through the registration process</a:t>
            </a:r>
          </a:p>
          <a:p>
            <a:r>
              <a:rPr lang="en-US" dirty="0" smtClean="0"/>
              <a:t>The visa application letter will be processed right after the registration payment has been successfully processed.</a:t>
            </a:r>
          </a:p>
          <a:p>
            <a:r>
              <a:rPr lang="en-US" dirty="0">
                <a:hlinkClick r:id="rId2"/>
              </a:rPr>
              <a:t>http://</a:t>
            </a:r>
            <a:r>
              <a:rPr lang="en-US" dirty="0" smtClean="0">
                <a:hlinkClick r:id="rId2"/>
              </a:rPr>
              <a:t>www.cpsweek.org/2016/travel.html</a:t>
            </a:r>
            <a:r>
              <a:rPr lang="en-US" dirty="0" smtClean="0"/>
              <a:t> </a:t>
            </a:r>
          </a:p>
          <a:p>
            <a:endParaRPr lang="en-US" dirty="0"/>
          </a:p>
        </p:txBody>
      </p:sp>
    </p:spTree>
    <p:extLst>
      <p:ext uri="{BB962C8B-B14F-4D97-AF65-F5344CB8AC3E}">
        <p14:creationId xmlns:p14="http://schemas.microsoft.com/office/powerpoint/2010/main" val="440170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area (shaded area)</a:t>
            </a:r>
            <a:endParaRPr lang="en-US" dirty="0"/>
          </a:p>
        </p:txBody>
      </p:sp>
      <p:sp>
        <p:nvSpPr>
          <p:cNvPr id="11" name="TextBox 10"/>
          <p:cNvSpPr txBox="1"/>
          <p:nvPr/>
        </p:nvSpPr>
        <p:spPr>
          <a:xfrm>
            <a:off x="7307937" y="5241206"/>
            <a:ext cx="1439088" cy="707886"/>
          </a:xfrm>
          <a:prstGeom prst="rect">
            <a:avLst/>
          </a:prstGeom>
          <a:noFill/>
        </p:spPr>
        <p:txBody>
          <a:bodyPr wrap="square" rtlCol="0">
            <a:spAutoFit/>
          </a:bodyPr>
          <a:lstStyle/>
          <a:p>
            <a:pPr algn="ctr"/>
            <a:r>
              <a:rPr lang="en-US" sz="2000" dirty="0" smtClean="0">
                <a:solidFill>
                  <a:schemeClr val="bg1"/>
                </a:solidFill>
              </a:rPr>
              <a:t>Origin Point</a:t>
            </a:r>
          </a:p>
          <a:p>
            <a:pPr algn="ctr"/>
            <a:r>
              <a:rPr lang="en-US" sz="2000" dirty="0" smtClean="0">
                <a:solidFill>
                  <a:schemeClr val="bg1"/>
                </a:solidFill>
              </a:rPr>
              <a:t>(0,0)</a:t>
            </a:r>
            <a:endParaRPr lang="en-US" sz="2000" dirty="0">
              <a:solidFill>
                <a:schemeClr val="bg1"/>
              </a:solidFill>
            </a:endParaRPr>
          </a:p>
        </p:txBody>
      </p:sp>
      <p:sp>
        <p:nvSpPr>
          <p:cNvPr id="35" name="TextBox 34"/>
          <p:cNvSpPr txBox="1"/>
          <p:nvPr/>
        </p:nvSpPr>
        <p:spPr>
          <a:xfrm>
            <a:off x="9978307" y="1839888"/>
            <a:ext cx="2155847" cy="2893100"/>
          </a:xfrm>
          <a:prstGeom prst="rect">
            <a:avLst/>
          </a:prstGeom>
          <a:noFill/>
        </p:spPr>
        <p:txBody>
          <a:bodyPr wrap="square" rtlCol="0">
            <a:spAutoFit/>
          </a:bodyPr>
          <a:lstStyle/>
          <a:p>
            <a:pPr marL="285750" indent="-285750">
              <a:buFont typeface="Wingdings" panose="05000000000000000000" pitchFamily="2" charset="2"/>
              <a:buChar char="§"/>
            </a:pPr>
            <a:r>
              <a:rPr lang="en-US" sz="1400" dirty="0" smtClean="0"/>
              <a:t>Origin point is indicated on the upper right corner</a:t>
            </a:r>
          </a:p>
          <a:p>
            <a:pPr marL="285750" indent="-285750">
              <a:buFont typeface="Wingdings" panose="05000000000000000000" pitchFamily="2" charset="2"/>
              <a:buChar char="§"/>
            </a:pPr>
            <a:r>
              <a:rPr lang="en-US" sz="1400" dirty="0" smtClean="0"/>
              <a:t>All systems in the 2D category should report an (X,Y) location with respect to this origin point</a:t>
            </a:r>
          </a:p>
          <a:p>
            <a:pPr marL="285750" indent="-285750">
              <a:buFont typeface="Wingdings" panose="05000000000000000000" pitchFamily="2" charset="2"/>
              <a:buChar char="§"/>
            </a:pPr>
            <a:r>
              <a:rPr lang="en-US" sz="1400" dirty="0"/>
              <a:t>All systems in the </a:t>
            </a:r>
            <a:r>
              <a:rPr lang="en-US" sz="1400" dirty="0" smtClean="0"/>
              <a:t>3D </a:t>
            </a:r>
            <a:r>
              <a:rPr lang="en-US" sz="1400" dirty="0"/>
              <a:t>category should report an (</a:t>
            </a:r>
            <a:r>
              <a:rPr lang="en-US" sz="1400" dirty="0" smtClean="0"/>
              <a:t>X,Y,Z) </a:t>
            </a:r>
            <a:r>
              <a:rPr lang="en-US" sz="1400" dirty="0"/>
              <a:t>location with respect to this origin point</a:t>
            </a:r>
            <a:endParaRPr lang="en-US" sz="1400" dirty="0" smtClean="0"/>
          </a:p>
        </p:txBody>
      </p:sp>
      <p:pic>
        <p:nvPicPr>
          <p:cNvPr id="3" name="Picture 2"/>
          <p:cNvPicPr>
            <a:picLocks noChangeAspect="1"/>
          </p:cNvPicPr>
          <p:nvPr/>
        </p:nvPicPr>
        <p:blipFill>
          <a:blip r:embed="rId2"/>
          <a:stretch>
            <a:fillRect/>
          </a:stretch>
        </p:blipFill>
        <p:spPr>
          <a:xfrm>
            <a:off x="198078" y="1690688"/>
            <a:ext cx="9780229" cy="4885981"/>
          </a:xfrm>
          <a:prstGeom prst="rect">
            <a:avLst/>
          </a:prstGeom>
        </p:spPr>
      </p:pic>
      <p:cxnSp>
        <p:nvCxnSpPr>
          <p:cNvPr id="23" name="Straight Arrow Connector 22"/>
          <p:cNvCxnSpPr/>
          <p:nvPr/>
        </p:nvCxnSpPr>
        <p:spPr>
          <a:xfrm flipH="1" flipV="1">
            <a:off x="969484" y="2516663"/>
            <a:ext cx="6271932" cy="22474"/>
          </a:xfrm>
          <a:prstGeom prst="straightConnector1">
            <a:avLst/>
          </a:prstGeom>
          <a:ln w="5080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227192" y="2127790"/>
            <a:ext cx="909555" cy="400110"/>
          </a:xfrm>
          <a:prstGeom prst="rect">
            <a:avLst/>
          </a:prstGeom>
          <a:noFill/>
        </p:spPr>
        <p:txBody>
          <a:bodyPr wrap="square" rtlCol="0">
            <a:spAutoFit/>
          </a:bodyPr>
          <a:lstStyle/>
          <a:p>
            <a:r>
              <a:rPr lang="en-US" sz="2000" dirty="0">
                <a:solidFill>
                  <a:schemeClr val="accent4"/>
                </a:solidFill>
              </a:rPr>
              <a:t>X</a:t>
            </a:r>
            <a:r>
              <a:rPr lang="en-US" sz="2000" dirty="0" smtClean="0">
                <a:solidFill>
                  <a:schemeClr val="accent4"/>
                </a:solidFill>
              </a:rPr>
              <a:t> </a:t>
            </a:r>
            <a:r>
              <a:rPr lang="en-US" sz="2000" dirty="0" smtClean="0">
                <a:solidFill>
                  <a:schemeClr val="accent4"/>
                </a:solidFill>
              </a:rPr>
              <a:t>Axis</a:t>
            </a:r>
            <a:endParaRPr lang="en-US" sz="2000" dirty="0">
              <a:solidFill>
                <a:schemeClr val="accent4"/>
              </a:solidFill>
            </a:endParaRPr>
          </a:p>
        </p:txBody>
      </p:sp>
      <p:cxnSp>
        <p:nvCxnSpPr>
          <p:cNvPr id="29" name="Straight Arrow Connector 28"/>
          <p:cNvCxnSpPr/>
          <p:nvPr/>
        </p:nvCxnSpPr>
        <p:spPr>
          <a:xfrm>
            <a:off x="7218249" y="2539137"/>
            <a:ext cx="16211" cy="3334112"/>
          </a:xfrm>
          <a:prstGeom prst="straightConnector1">
            <a:avLst/>
          </a:prstGeom>
          <a:ln w="508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rot="5400000">
            <a:off x="6956570" y="3918533"/>
            <a:ext cx="909555" cy="400110"/>
          </a:xfrm>
          <a:prstGeom prst="rect">
            <a:avLst/>
          </a:prstGeom>
          <a:noFill/>
        </p:spPr>
        <p:txBody>
          <a:bodyPr wrap="square" rtlCol="0">
            <a:spAutoFit/>
          </a:bodyPr>
          <a:lstStyle/>
          <a:p>
            <a:r>
              <a:rPr lang="en-US" sz="2000" dirty="0" smtClean="0">
                <a:solidFill>
                  <a:schemeClr val="accent6"/>
                </a:solidFill>
              </a:rPr>
              <a:t>Y </a:t>
            </a:r>
            <a:r>
              <a:rPr lang="en-US" sz="2000" dirty="0" smtClean="0">
                <a:solidFill>
                  <a:schemeClr val="accent6"/>
                </a:solidFill>
              </a:rPr>
              <a:t>Axis</a:t>
            </a:r>
            <a:endParaRPr lang="en-US" sz="2000" dirty="0">
              <a:solidFill>
                <a:schemeClr val="accent6"/>
              </a:solidFill>
            </a:endParaRPr>
          </a:p>
        </p:txBody>
      </p:sp>
      <p:cxnSp>
        <p:nvCxnSpPr>
          <p:cNvPr id="31" name="Straight Arrow Connector 30"/>
          <p:cNvCxnSpPr/>
          <p:nvPr/>
        </p:nvCxnSpPr>
        <p:spPr>
          <a:xfrm flipH="1">
            <a:off x="7270063" y="1788218"/>
            <a:ext cx="453863" cy="68746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385574" y="1342792"/>
            <a:ext cx="1439088" cy="707886"/>
          </a:xfrm>
          <a:prstGeom prst="rect">
            <a:avLst/>
          </a:prstGeom>
          <a:noFill/>
        </p:spPr>
        <p:txBody>
          <a:bodyPr wrap="square" rtlCol="0">
            <a:spAutoFit/>
          </a:bodyPr>
          <a:lstStyle/>
          <a:p>
            <a:pPr algn="ctr"/>
            <a:r>
              <a:rPr lang="en-US" sz="2000" dirty="0" smtClean="0">
                <a:solidFill>
                  <a:schemeClr val="accent1"/>
                </a:solidFill>
              </a:rPr>
              <a:t>Origin Point</a:t>
            </a:r>
          </a:p>
          <a:p>
            <a:pPr algn="ctr"/>
            <a:r>
              <a:rPr lang="en-US" sz="2000" dirty="0" smtClean="0">
                <a:solidFill>
                  <a:schemeClr val="accent1"/>
                </a:solidFill>
              </a:rPr>
              <a:t>(0,0,0)</a:t>
            </a:r>
            <a:endParaRPr lang="en-US" sz="2000" dirty="0">
              <a:solidFill>
                <a:schemeClr val="accent1"/>
              </a:solidFill>
            </a:endParaRPr>
          </a:p>
        </p:txBody>
      </p:sp>
      <p:sp>
        <p:nvSpPr>
          <p:cNvPr id="12" name="TextBox 11"/>
          <p:cNvSpPr txBox="1"/>
          <p:nvPr/>
        </p:nvSpPr>
        <p:spPr>
          <a:xfrm>
            <a:off x="2831253" y="5808758"/>
            <a:ext cx="9360748" cy="923330"/>
          </a:xfrm>
          <a:prstGeom prst="rect">
            <a:avLst/>
          </a:prstGeom>
          <a:noFill/>
        </p:spPr>
        <p:txBody>
          <a:bodyPr wrap="square" rtlCol="0">
            <a:spAutoFit/>
          </a:bodyPr>
          <a:lstStyle/>
          <a:p>
            <a:r>
              <a:rPr lang="en-US" dirty="0" smtClean="0"/>
              <a:t>Approximate Dimensions:</a:t>
            </a:r>
          </a:p>
          <a:p>
            <a:r>
              <a:rPr lang="en-US" dirty="0" smtClean="0"/>
              <a:t>X: 15m</a:t>
            </a:r>
          </a:p>
          <a:p>
            <a:r>
              <a:rPr lang="en-US" dirty="0" smtClean="0"/>
              <a:t>Y: 24m (this number does not include the small Kugel room area that is part of the evaluation area)</a:t>
            </a:r>
            <a:endParaRPr lang="en-US" dirty="0"/>
          </a:p>
        </p:txBody>
      </p:sp>
      <p:sp>
        <p:nvSpPr>
          <p:cNvPr id="16" name="Rectangle 15"/>
          <p:cNvSpPr/>
          <p:nvPr/>
        </p:nvSpPr>
        <p:spPr>
          <a:xfrm>
            <a:off x="838200" y="2539138"/>
            <a:ext cx="6373092" cy="252731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1577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area pictures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5203" y="826347"/>
            <a:ext cx="3067050" cy="5842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7122" y="2637028"/>
            <a:ext cx="3758184" cy="2843784"/>
          </a:xfrm>
          <a:prstGeom prst="rect">
            <a:avLst/>
          </a:prstGeom>
        </p:spPr>
      </p:pic>
    </p:spTree>
    <p:extLst>
      <p:ext uri="{BB962C8B-B14F-4D97-AF65-F5344CB8AC3E}">
        <p14:creationId xmlns:p14="http://schemas.microsoft.com/office/powerpoint/2010/main" val="2823093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Truth Measurements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This year, a more reliable and accurate automated process will be followed for ground truth measurements.</a:t>
            </a:r>
          </a:p>
          <a:p>
            <a:r>
              <a:rPr lang="en-US" dirty="0" smtClean="0"/>
              <a:t>JRC (</a:t>
            </a:r>
            <a:r>
              <a:rPr lang="en-US" b="1" u="sng" dirty="0">
                <a:hlinkClick r:id="rId2"/>
              </a:rPr>
              <a:t>https://ec.europa.eu/jrc</a:t>
            </a:r>
            <a:r>
              <a:rPr lang="en-US" dirty="0" smtClean="0"/>
              <a:t>), the winner of the 2015 competition, has volunteered to provide its expertise for ground truth measurements</a:t>
            </a:r>
          </a:p>
          <a:p>
            <a:r>
              <a:rPr lang="en-US" dirty="0"/>
              <a:t>The JRC creates tools for </a:t>
            </a:r>
            <a:r>
              <a:rPr lang="en-US" dirty="0" err="1"/>
              <a:t>Euratom</a:t>
            </a:r>
            <a:r>
              <a:rPr lang="en-US" dirty="0"/>
              <a:t> (European Atomic Energy Community) inspectors and the International Atomic Energy Agency (IAEA), which inspects some 700 facilities worldwide each year. For more than a decade, the JRC has deployed 3D laser scanning technology, to verify design information within nuclear facilities</a:t>
            </a:r>
            <a:r>
              <a:rPr lang="en-US" dirty="0" smtClean="0"/>
              <a:t>.</a:t>
            </a:r>
          </a:p>
          <a:p>
            <a:r>
              <a:rPr lang="en-US" dirty="0"/>
              <a:t>Before the competition we will acquire the ground truth positions of the </a:t>
            </a:r>
            <a:r>
              <a:rPr lang="en-US" dirty="0" smtClean="0"/>
              <a:t>markers </a:t>
            </a:r>
            <a:r>
              <a:rPr lang="en-US" dirty="0"/>
              <a:t>employing two independent systems both based on time-of-flight laser measurements.</a:t>
            </a:r>
          </a:p>
          <a:p>
            <a:endParaRPr lang="en-US" dirty="0"/>
          </a:p>
        </p:txBody>
      </p:sp>
    </p:spTree>
    <p:extLst>
      <p:ext uri="{BB962C8B-B14F-4D97-AF65-F5344CB8AC3E}">
        <p14:creationId xmlns:p14="http://schemas.microsoft.com/office/powerpoint/2010/main" val="2527143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Truth Measurements – System 1</a:t>
            </a:r>
            <a:endParaRPr lang="en-US" dirty="0"/>
          </a:p>
        </p:txBody>
      </p:sp>
      <p:pic>
        <p:nvPicPr>
          <p:cNvPr id="1026" name="Picture 2" descr="par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6528" y="2737323"/>
            <a:ext cx="39433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par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5272" y="2270598"/>
            <a:ext cx="20478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5365903" y="6046934"/>
            <a:ext cx="6826098"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Robust surface registration using N-points approximate congruent sets </a:t>
            </a:r>
            <a:endParaRPr kumimoji="0" lang="en-US" altLang="en-US"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en-US" sz="10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 Yao, MR Ruggeri, P Taddei, V Sequeira</a:t>
            </a:r>
            <a:endParaRPr kumimoji="0" lang="en-US" altLang="en-US"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EURASIP Journal on Advances in Signal Processing 2011 </a:t>
            </a:r>
            <a:br>
              <a:rPr kumimoji="0" lang="en-US" altLang="en-US" sz="10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sz="10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DOI:</a:t>
            </a:r>
            <a:r>
              <a:rPr kumimoji="0" lang="en-US" altLang="en-US" sz="1100" b="0" i="0" u="none" strike="noStrike" cap="none" normalizeH="0" baseline="0" dirty="0" smtClean="0">
                <a:ln>
                  <a:noFill/>
                </a:ln>
                <a:solidFill>
                  <a:srgbClr val="417DB9"/>
                </a:solidFill>
                <a:effectLst/>
                <a:latin typeface="Calibri" panose="020F0502020204030204" pitchFamily="34" charset="0"/>
                <a:ea typeface="Calibri" panose="020F0502020204030204" pitchFamily="34" charset="0"/>
                <a:cs typeface="Times New Roman" panose="02020603050405020304" pitchFamily="18" charset="0"/>
                <a:hlinkClick r:id="rId4"/>
              </a:rPr>
              <a:t>10.​1186/​ 1687-6180-2011-72</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Content Placeholder 2"/>
          <p:cNvSpPr>
            <a:spLocks noGrp="1"/>
          </p:cNvSpPr>
          <p:nvPr>
            <p:ph idx="1"/>
          </p:nvPr>
        </p:nvSpPr>
        <p:spPr>
          <a:xfrm>
            <a:off x="122587" y="2506662"/>
            <a:ext cx="5411244" cy="4351338"/>
          </a:xfrm>
        </p:spPr>
        <p:txBody>
          <a:bodyPr>
            <a:normAutofit/>
          </a:bodyPr>
          <a:lstStyle/>
          <a:p>
            <a:r>
              <a:rPr lang="en-US" sz="2400" dirty="0"/>
              <a:t>The ground truth environment and the markers location will be acquired using multiple high definition 3D scans using a tripod mounted laser scanner (e.g. ZF 5006</a:t>
            </a:r>
            <a:r>
              <a:rPr lang="en-US" sz="2400" dirty="0" smtClean="0"/>
              <a:t>).</a:t>
            </a:r>
          </a:p>
          <a:p>
            <a:r>
              <a:rPr lang="en-US" sz="2400" dirty="0" smtClean="0"/>
              <a:t>The </a:t>
            </a:r>
            <a:r>
              <a:rPr lang="en-US" sz="2400" dirty="0"/>
              <a:t>single acquisitions will be aligned and the marker positions accurately identified using a proprietary software (JRC 3DLVS).</a:t>
            </a:r>
            <a:r>
              <a:rPr lang="en-US" dirty="0"/>
              <a:t/>
            </a:r>
            <a:br>
              <a:rPr lang="en-US" dirty="0"/>
            </a:br>
            <a:endParaRPr lang="en-US" dirty="0"/>
          </a:p>
        </p:txBody>
      </p:sp>
      <p:sp>
        <p:nvSpPr>
          <p:cNvPr id="5" name="TextBox 4"/>
          <p:cNvSpPr txBox="1"/>
          <p:nvPr/>
        </p:nvSpPr>
        <p:spPr>
          <a:xfrm>
            <a:off x="2459864" y="1680658"/>
            <a:ext cx="6413327" cy="461665"/>
          </a:xfrm>
          <a:prstGeom prst="rect">
            <a:avLst/>
          </a:prstGeom>
          <a:noFill/>
        </p:spPr>
        <p:txBody>
          <a:bodyPr wrap="square" rtlCol="0">
            <a:spAutoFit/>
          </a:bodyPr>
          <a:lstStyle/>
          <a:p>
            <a:r>
              <a:rPr lang="en-US" sz="2400" b="1" dirty="0" smtClean="0"/>
              <a:t>High Resolution 3D Acquisition and Registration</a:t>
            </a:r>
            <a:endParaRPr lang="en-US" sz="2400" b="1" dirty="0"/>
          </a:p>
        </p:txBody>
      </p:sp>
    </p:spTree>
    <p:extLst>
      <p:ext uri="{BB962C8B-B14F-4D97-AF65-F5344CB8AC3E}">
        <p14:creationId xmlns:p14="http://schemas.microsoft.com/office/powerpoint/2010/main" val="2882848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Truth Measurements – System 2</a:t>
            </a:r>
            <a:endParaRPr lang="en-US" dirty="0"/>
          </a:p>
        </p:txBody>
      </p:sp>
      <p:sp>
        <p:nvSpPr>
          <p:cNvPr id="7" name="Content Placeholder 2"/>
          <p:cNvSpPr>
            <a:spLocks noGrp="1"/>
          </p:cNvSpPr>
          <p:nvPr>
            <p:ph idx="1"/>
          </p:nvPr>
        </p:nvSpPr>
        <p:spPr>
          <a:xfrm>
            <a:off x="122587" y="2506662"/>
            <a:ext cx="5411244" cy="4351338"/>
          </a:xfrm>
        </p:spPr>
        <p:txBody>
          <a:bodyPr>
            <a:normAutofit/>
          </a:bodyPr>
          <a:lstStyle/>
          <a:p>
            <a:r>
              <a:rPr lang="en-US" sz="2400" dirty="0"/>
              <a:t>A second independent measurement will be done using a backpack mounted spinning laser scanner (e.g. </a:t>
            </a:r>
            <a:r>
              <a:rPr lang="en-US" sz="2400" dirty="0" err="1"/>
              <a:t>Velodyne</a:t>
            </a:r>
            <a:r>
              <a:rPr lang="en-US" sz="2400" dirty="0"/>
              <a:t> VLP-16)  while walking in the competition area using a proprietary software (JRC STEAM) and moving on each marker position</a:t>
            </a:r>
            <a:r>
              <a:rPr lang="en-US" sz="2400" dirty="0" smtClean="0"/>
              <a:t>.</a:t>
            </a:r>
            <a:endParaRPr lang="en-US" dirty="0"/>
          </a:p>
        </p:txBody>
      </p:sp>
      <p:sp>
        <p:nvSpPr>
          <p:cNvPr id="5" name="TextBox 4"/>
          <p:cNvSpPr txBox="1"/>
          <p:nvPr/>
        </p:nvSpPr>
        <p:spPr>
          <a:xfrm>
            <a:off x="2459864" y="1680658"/>
            <a:ext cx="7415408" cy="461665"/>
          </a:xfrm>
          <a:prstGeom prst="rect">
            <a:avLst/>
          </a:prstGeom>
          <a:noFill/>
        </p:spPr>
        <p:txBody>
          <a:bodyPr wrap="square" rtlCol="0">
            <a:spAutoFit/>
          </a:bodyPr>
          <a:lstStyle/>
          <a:p>
            <a:r>
              <a:rPr lang="en-US" sz="2400" b="1" dirty="0" smtClean="0"/>
              <a:t>On-the-fly Tracking and Mapping Using a Spinning Laser</a:t>
            </a:r>
            <a:endParaRPr lang="en-US" sz="2400" b="1" dirty="0"/>
          </a:p>
        </p:txBody>
      </p:sp>
      <p:sp>
        <p:nvSpPr>
          <p:cNvPr id="3" name="Rectangle 1"/>
          <p:cNvSpPr>
            <a:spLocks noChangeArrowheads="1"/>
          </p:cNvSpPr>
          <p:nvPr/>
        </p:nvSpPr>
        <p:spPr bwMode="auto">
          <a:xfrm>
            <a:off x="6801633" y="5984495"/>
            <a:ext cx="485174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Pose interpolation SLAM for large maps using moving 3D sensors </a:t>
            </a:r>
            <a:endParaRPr kumimoji="0" lang="en-US" altLang="en-US"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en-US" sz="10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 Ceriani, C. Sanchez, P. Taddei, E. Wolfart, V. Sequeira</a:t>
            </a:r>
            <a:endParaRPr kumimoji="0" lang="en-US" altLang="en-US"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Intelligent Robots and Systems (IROS)</a:t>
            </a:r>
            <a:endParaRPr kumimoji="0" lang="en-US" altLang="en-US"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DOI:</a:t>
            </a:r>
            <a:r>
              <a:rPr kumimoji="0" lang="en-US" altLang="en-US" sz="1000" b="0" i="0" u="none" strike="noStrike" cap="none" normalizeH="0" baseline="0" dirty="0" smtClean="0">
                <a:ln>
                  <a:noFill/>
                </a:ln>
                <a:solidFill>
                  <a:srgbClr val="006699"/>
                </a:solidFill>
                <a:effectLst/>
                <a:latin typeface="Calibri" panose="020F0502020204030204" pitchFamily="34" charset="0"/>
                <a:ea typeface="Calibri" panose="020F0502020204030204" pitchFamily="34" charset="0"/>
                <a:cs typeface="Times New Roman" panose="02020603050405020304" pitchFamily="18" charset="0"/>
                <a:hlinkClick r:id="rId2"/>
              </a:rPr>
              <a:t> 10.1109/IROS.2015.7353456</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50" name="Picture 2" descr="part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6736" y="3181610"/>
            <a:ext cx="4008609" cy="2231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part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75272" y="2659109"/>
            <a:ext cx="2238375"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926926" y="5984495"/>
            <a:ext cx="596239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Localization and tracking in known large environments using portable real-time 3Dsensors</a:t>
            </a:r>
            <a:br>
              <a:rPr kumimoji="0" lang="en-US" altLang="en-US" sz="12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sz="10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C.Sánchez, P. Taddei, S. Ceriani, E. Wolfart, V. Sequeira</a:t>
            </a:r>
            <a:br>
              <a:rPr kumimoji="0" lang="en-US" altLang="en-US" sz="10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sz="10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Computer Vision and Image Understanding (2015)</a:t>
            </a:r>
            <a:endParaRPr kumimoji="0" lang="en-US" altLang="en-US" sz="6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DOI: </a:t>
            </a:r>
            <a:r>
              <a:rPr kumimoji="0" lang="en-US" altLang="en-US" sz="1000" b="0" i="0" u="none" strike="noStrike" cap="none" normalizeH="0" baseline="0" smtClean="0">
                <a:ln>
                  <a:noFill/>
                </a:ln>
                <a:solidFill>
                  <a:srgbClr val="006699"/>
                </a:solidFill>
                <a:effectLst/>
                <a:latin typeface="Calibri" panose="020F0502020204030204" pitchFamily="34" charset="0"/>
                <a:ea typeface="Calibri" panose="020F0502020204030204" pitchFamily="34" charset="0"/>
                <a:cs typeface="Times New Roman" panose="02020603050405020304" pitchFamily="18" charset="0"/>
                <a:hlinkClick r:id="rId5"/>
              </a:rPr>
              <a:t>10.1016/j.cviu.2015.11.012</a:t>
            </a:r>
            <a:r>
              <a:rPr kumimoji="0" lang="en-US" altLang="en-US" sz="1000" b="0" i="0" u="none" strike="noStrike" cap="none" normalizeH="0" baseline="0" smtClean="0">
                <a:ln>
                  <a:noFill/>
                </a:ln>
                <a:solidFill>
                  <a:srgbClr val="006699"/>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0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be published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13617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5465</TotalTime>
  <Words>1717</Words>
  <Application>Microsoft Office PowerPoint</Application>
  <PresentationFormat>Widescreen</PresentationFormat>
  <Paragraphs>138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Times New Roman</vt:lpstr>
      <vt:lpstr>Wingdings</vt:lpstr>
      <vt:lpstr>Office Theme</vt:lpstr>
      <vt:lpstr>Competition Logistics</vt:lpstr>
      <vt:lpstr>Competition Dates - Final</vt:lpstr>
      <vt:lpstr>Registration</vt:lpstr>
      <vt:lpstr>Visa Application Letter</vt:lpstr>
      <vt:lpstr>Evaluation area (shaded area)</vt:lpstr>
      <vt:lpstr>Evaluation area pictures</vt:lpstr>
      <vt:lpstr>Ground Truth Measurements</vt:lpstr>
      <vt:lpstr>Ground Truth Measurements – System 1</vt:lpstr>
      <vt:lpstr>Ground Truth Measurements – System 2</vt:lpstr>
      <vt:lpstr>Hardware Deployment</vt:lpstr>
      <vt:lpstr>Hardware Deployment</vt:lpstr>
      <vt:lpstr>WiFi APs</vt:lpstr>
      <vt:lpstr>Come prepared!</vt:lpstr>
      <vt:lpstr>Competition Logistics – Setup Day</vt:lpstr>
      <vt:lpstr>Competition Logistics – Setup Day</vt:lpstr>
      <vt:lpstr>Competition Logistics – Evaluation Day</vt:lpstr>
      <vt:lpstr>Competition Logistics – What to expect</vt:lpstr>
      <vt:lpstr>Evaluation Metric</vt:lpstr>
      <vt:lpstr>Awards</vt:lpstr>
      <vt:lpstr>Poster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Area</dc:title>
  <dc:creator>Dimitrios Lymberopoulos</dc:creator>
  <cp:lastModifiedBy>Dimitrios Lymberopoulos</cp:lastModifiedBy>
  <cp:revision>63</cp:revision>
  <dcterms:created xsi:type="dcterms:W3CDTF">2015-02-03T06:18:22Z</dcterms:created>
  <dcterms:modified xsi:type="dcterms:W3CDTF">2016-03-17T20:29:18Z</dcterms:modified>
</cp:coreProperties>
</file>