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34"/>
  </p:notesMasterIdLst>
  <p:handoutMasterIdLst>
    <p:handoutMasterId r:id="rId135"/>
  </p:handoutMasterIdLst>
  <p:sldIdLst>
    <p:sldId id="256" r:id="rId7"/>
    <p:sldId id="381"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85" r:id="rId23"/>
    <p:sldId id="487" r:id="rId24"/>
    <p:sldId id="269" r:id="rId25"/>
    <p:sldId id="490" r:id="rId26"/>
    <p:sldId id="491" r:id="rId27"/>
    <p:sldId id="489" r:id="rId28"/>
    <p:sldId id="492" r:id="rId29"/>
    <p:sldId id="318" r:id="rId30"/>
    <p:sldId id="496" r:id="rId31"/>
    <p:sldId id="493" r:id="rId32"/>
    <p:sldId id="322" r:id="rId33"/>
    <p:sldId id="587" r:id="rId34"/>
    <p:sldId id="494" r:id="rId35"/>
    <p:sldId id="589" r:id="rId36"/>
    <p:sldId id="588" r:id="rId37"/>
    <p:sldId id="590" r:id="rId38"/>
    <p:sldId id="324" r:id="rId39"/>
    <p:sldId id="497" r:id="rId40"/>
    <p:sldId id="591" r:id="rId41"/>
    <p:sldId id="592" r:id="rId42"/>
    <p:sldId id="593" r:id="rId43"/>
    <p:sldId id="601" r:id="rId44"/>
    <p:sldId id="605" r:id="rId45"/>
    <p:sldId id="604" r:id="rId46"/>
    <p:sldId id="606" r:id="rId47"/>
    <p:sldId id="607" r:id="rId48"/>
    <p:sldId id="608" r:id="rId49"/>
    <p:sldId id="609" r:id="rId50"/>
    <p:sldId id="610" r:id="rId51"/>
    <p:sldId id="329" r:id="rId52"/>
    <p:sldId id="499" r:id="rId53"/>
    <p:sldId id="611" r:id="rId54"/>
    <p:sldId id="484" r:id="rId55"/>
    <p:sldId id="665" r:id="rId56"/>
    <p:sldId id="666" r:id="rId57"/>
    <p:sldId id="667" r:id="rId58"/>
    <p:sldId id="668" r:id="rId59"/>
    <p:sldId id="669" r:id="rId60"/>
    <p:sldId id="670" r:id="rId61"/>
    <p:sldId id="671" r:id="rId62"/>
    <p:sldId id="672" r:id="rId63"/>
    <p:sldId id="673" r:id="rId64"/>
    <p:sldId id="674" r:id="rId65"/>
    <p:sldId id="675" r:id="rId66"/>
    <p:sldId id="676" r:id="rId67"/>
    <p:sldId id="677" r:id="rId68"/>
    <p:sldId id="678" r:id="rId69"/>
    <p:sldId id="679" r:id="rId70"/>
    <p:sldId id="680" r:id="rId71"/>
    <p:sldId id="681" r:id="rId72"/>
    <p:sldId id="682" r:id="rId73"/>
    <p:sldId id="683" r:id="rId74"/>
    <p:sldId id="684" r:id="rId75"/>
    <p:sldId id="510" r:id="rId76"/>
    <p:sldId id="613" r:id="rId77"/>
    <p:sldId id="614" r:id="rId78"/>
    <p:sldId id="615" r:id="rId79"/>
    <p:sldId id="616" r:id="rId80"/>
    <p:sldId id="617" r:id="rId81"/>
    <p:sldId id="618" r:id="rId82"/>
    <p:sldId id="619" r:id="rId83"/>
    <p:sldId id="620" r:id="rId84"/>
    <p:sldId id="621" r:id="rId85"/>
    <p:sldId id="622" r:id="rId86"/>
    <p:sldId id="623" r:id="rId87"/>
    <p:sldId id="624" r:id="rId88"/>
    <p:sldId id="625" r:id="rId89"/>
    <p:sldId id="626" r:id="rId90"/>
    <p:sldId id="627" r:id="rId91"/>
    <p:sldId id="628" r:id="rId92"/>
    <p:sldId id="629" r:id="rId93"/>
    <p:sldId id="630" r:id="rId94"/>
    <p:sldId id="631" r:id="rId95"/>
    <p:sldId id="632" r:id="rId96"/>
    <p:sldId id="633" r:id="rId97"/>
    <p:sldId id="634" r:id="rId98"/>
    <p:sldId id="562" r:id="rId99"/>
    <p:sldId id="685" r:id="rId100"/>
    <p:sldId id="686" r:id="rId101"/>
    <p:sldId id="687" r:id="rId102"/>
    <p:sldId id="688" r:id="rId103"/>
    <p:sldId id="689" r:id="rId104"/>
    <p:sldId id="690" r:id="rId105"/>
    <p:sldId id="691" r:id="rId106"/>
    <p:sldId id="692" r:id="rId107"/>
    <p:sldId id="693" r:id="rId108"/>
    <p:sldId id="694" r:id="rId109"/>
    <p:sldId id="695" r:id="rId110"/>
    <p:sldId id="696" r:id="rId111"/>
    <p:sldId id="697" r:id="rId112"/>
    <p:sldId id="698" r:id="rId113"/>
    <p:sldId id="699" r:id="rId114"/>
    <p:sldId id="700" r:id="rId115"/>
    <p:sldId id="701" r:id="rId116"/>
    <p:sldId id="702" r:id="rId117"/>
    <p:sldId id="703" r:id="rId118"/>
    <p:sldId id="704" r:id="rId119"/>
    <p:sldId id="705" r:id="rId120"/>
    <p:sldId id="706" r:id="rId121"/>
    <p:sldId id="707" r:id="rId122"/>
    <p:sldId id="708" r:id="rId123"/>
    <p:sldId id="709" r:id="rId124"/>
    <p:sldId id="710" r:id="rId125"/>
    <p:sldId id="711" r:id="rId126"/>
    <p:sldId id="712" r:id="rId127"/>
    <p:sldId id="713" r:id="rId128"/>
    <p:sldId id="715" r:id="rId129"/>
    <p:sldId id="716" r:id="rId130"/>
    <p:sldId id="717" r:id="rId131"/>
    <p:sldId id="718" r:id="rId132"/>
    <p:sldId id="719"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B668F"/>
    <a:srgbClr val="0000FF"/>
    <a:srgbClr val="0CC095"/>
    <a:srgbClr val="00CC00"/>
    <a:srgbClr val="006600"/>
    <a:srgbClr val="33CC33"/>
    <a:srgbClr val="128885"/>
    <a:srgbClr val="0A906D"/>
    <a:srgbClr val="115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8" autoAdjust="0"/>
    <p:restoredTop sz="90967" autoAdjust="0"/>
  </p:normalViewPr>
  <p:slideViewPr>
    <p:cSldViewPr>
      <p:cViewPr varScale="1">
        <p:scale>
          <a:sx n="111" d="100"/>
          <a:sy n="111" d="100"/>
        </p:scale>
        <p:origin x="468"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32304"/>
    </p:cViewPr>
  </p:sorterViewPr>
  <p:notesViewPr>
    <p:cSldViewPr>
      <p:cViewPr varScale="1">
        <p:scale>
          <a:sx n="70" d="100"/>
          <a:sy n="70" d="100"/>
        </p:scale>
        <p:origin x="216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32123-1DFC-465D-BF69-8F8FF8482350}" type="datetimeFigureOut">
              <a:rPr lang="en-US" smtClean="0"/>
              <a:t>11/20/2013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09661C-040D-4F60-9EB4-2C19284FAFAE}" type="slidenum">
              <a:rPr lang="en-US" smtClean="0"/>
              <a:t>‹#›</a:t>
            </a:fld>
            <a:endParaRPr lang="en-US"/>
          </a:p>
        </p:txBody>
      </p:sp>
    </p:spTree>
    <p:extLst>
      <p:ext uri="{BB962C8B-B14F-4D97-AF65-F5344CB8AC3E}">
        <p14:creationId xmlns:p14="http://schemas.microsoft.com/office/powerpoint/2010/main" val="3173462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C7358-5FBF-44EE-8B8F-2BAED4D76028}" type="datetimeFigureOut">
              <a:rPr lang="en-US" smtClean="0"/>
              <a:t>11/20/2013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A6982-A2B2-4697-A999-13239B9B176E}" type="slidenum">
              <a:rPr lang="en-US" smtClean="0"/>
              <a:t>‹#›</a:t>
            </a:fld>
            <a:endParaRPr lang="en-US"/>
          </a:p>
        </p:txBody>
      </p:sp>
    </p:spTree>
    <p:extLst>
      <p:ext uri="{BB962C8B-B14F-4D97-AF65-F5344CB8AC3E}">
        <p14:creationId xmlns:p14="http://schemas.microsoft.com/office/powerpoint/2010/main" val="422269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Cloud computing</a:t>
            </a:r>
            <a:r>
              <a:rPr lang="en-US" sz="1050" baseline="0" dirty="0" smtClean="0"/>
              <a:t> is here to stay</a:t>
            </a:r>
          </a:p>
          <a:p>
            <a:r>
              <a:rPr lang="en-US" sz="1050" baseline="0" dirty="0" smtClean="0"/>
              <a:t>Well-documented benefits both for cloud provider and user</a:t>
            </a:r>
          </a:p>
          <a:p>
            <a:r>
              <a:rPr lang="en-US" sz="1050" baseline="0" dirty="0" smtClean="0"/>
              <a:t>Trend: move computation and data to the cloud to the extent possible</a:t>
            </a:r>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2</a:t>
            </a:fld>
            <a:endParaRPr lang="en-US"/>
          </a:p>
        </p:txBody>
      </p:sp>
    </p:spTree>
    <p:extLst>
      <p:ext uri="{BB962C8B-B14F-4D97-AF65-F5344CB8AC3E}">
        <p14:creationId xmlns:p14="http://schemas.microsoft.com/office/powerpoint/2010/main" val="378879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Desired</a:t>
            </a:r>
            <a:r>
              <a:rPr lang="en-US" baseline="0" dirty="0" smtClean="0"/>
              <a:t> functionality under encryption: encrypted data stored, encrypted queries, and encrypted results</a:t>
            </a:r>
          </a:p>
        </p:txBody>
      </p:sp>
      <p:sp>
        <p:nvSpPr>
          <p:cNvPr id="4" name="Slide Number Placeholder 3"/>
          <p:cNvSpPr>
            <a:spLocks noGrp="1"/>
          </p:cNvSpPr>
          <p:nvPr>
            <p:ph type="sldNum" sz="quarter" idx="10"/>
          </p:nvPr>
        </p:nvSpPr>
        <p:spPr/>
        <p:txBody>
          <a:bodyPr/>
          <a:lstStyle/>
          <a:p>
            <a:fld id="{795A6982-A2B2-4697-A999-13239B9B176E}" type="slidenum">
              <a:rPr lang="en-US" smtClean="0"/>
              <a:t>11</a:t>
            </a:fld>
            <a:endParaRPr lang="en-US"/>
          </a:p>
        </p:txBody>
      </p:sp>
    </p:spTree>
    <p:extLst>
      <p:ext uri="{BB962C8B-B14F-4D97-AF65-F5344CB8AC3E}">
        <p14:creationId xmlns:p14="http://schemas.microsoft.com/office/powerpoint/2010/main" val="40209628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121</a:t>
            </a:fld>
            <a:endParaRPr lang="en-US"/>
          </a:p>
        </p:txBody>
      </p:sp>
    </p:spTree>
    <p:extLst>
      <p:ext uri="{BB962C8B-B14F-4D97-AF65-F5344CB8AC3E}">
        <p14:creationId xmlns:p14="http://schemas.microsoft.com/office/powerpoint/2010/main" val="39226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will contain enough details to make the tutorial self-contained, our focus will be on end-to-end systems,</a:t>
            </a:r>
            <a:r>
              <a:rPr lang="en-US" baseline="0" dirty="0" smtClean="0"/>
              <a:t> how they trade off security, performance, and generality. We will also spend some organizational effort classifying various systems along various dimensions. This is one of the contributions of this tutorial. We also include lots of open problems and random pontifications on the subject.</a:t>
            </a:r>
          </a:p>
        </p:txBody>
      </p:sp>
      <p:sp>
        <p:nvSpPr>
          <p:cNvPr id="4" name="Slide Number Placeholder 3"/>
          <p:cNvSpPr>
            <a:spLocks noGrp="1"/>
          </p:cNvSpPr>
          <p:nvPr>
            <p:ph type="sldNum" sz="quarter" idx="10"/>
          </p:nvPr>
        </p:nvSpPr>
        <p:spPr/>
        <p:txBody>
          <a:bodyPr/>
          <a:lstStyle/>
          <a:p>
            <a:fld id="{795A6982-A2B2-4697-A999-13239B9B176E}" type="slidenum">
              <a:rPr lang="en-US" smtClean="0"/>
              <a:t>12</a:t>
            </a:fld>
            <a:endParaRPr lang="en-US"/>
          </a:p>
        </p:txBody>
      </p:sp>
    </p:spTree>
    <p:extLst>
      <p:ext uri="{BB962C8B-B14F-4D97-AF65-F5344CB8AC3E}">
        <p14:creationId xmlns:p14="http://schemas.microsoft.com/office/powerpoint/2010/main" val="413448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13</a:t>
            </a:fld>
            <a:endParaRPr lang="en-US"/>
          </a:p>
        </p:txBody>
      </p:sp>
    </p:spTree>
    <p:extLst>
      <p:ext uri="{BB962C8B-B14F-4D97-AF65-F5344CB8AC3E}">
        <p14:creationId xmlns:p14="http://schemas.microsoft.com/office/powerpoint/2010/main" val="3872774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understand security, we need to model powers of the adversary. This tutorial: passive adversary</a:t>
            </a:r>
          </a:p>
        </p:txBody>
      </p:sp>
      <p:sp>
        <p:nvSpPr>
          <p:cNvPr id="4" name="Slide Number Placeholder 3"/>
          <p:cNvSpPr>
            <a:spLocks noGrp="1"/>
          </p:cNvSpPr>
          <p:nvPr>
            <p:ph type="sldNum" sz="quarter" idx="10"/>
          </p:nvPr>
        </p:nvSpPr>
        <p:spPr/>
        <p:txBody>
          <a:bodyPr/>
          <a:lstStyle/>
          <a:p>
            <a:fld id="{795A6982-A2B2-4697-A999-13239B9B176E}" type="slidenum">
              <a:rPr lang="en-US" smtClean="0"/>
              <a:t>15</a:t>
            </a:fld>
            <a:endParaRPr lang="en-US"/>
          </a:p>
        </p:txBody>
      </p:sp>
    </p:spTree>
    <p:extLst>
      <p:ext uri="{BB962C8B-B14F-4D97-AF65-F5344CB8AC3E}">
        <p14:creationId xmlns:p14="http://schemas.microsoft.com/office/powerpoint/2010/main" val="178754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“hides” data, so</a:t>
            </a:r>
            <a:r>
              <a:rPr lang="en-US" baseline="0" dirty="0" smtClean="0"/>
              <a:t> traditional query processing does not work in an obvious way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17</a:t>
            </a:fld>
            <a:endParaRPr lang="en-US"/>
          </a:p>
        </p:txBody>
      </p:sp>
    </p:spTree>
    <p:extLst>
      <p:ext uri="{BB962C8B-B14F-4D97-AF65-F5344CB8AC3E}">
        <p14:creationId xmlns:p14="http://schemas.microsoft.com/office/powerpoint/2010/main" val="1777799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18</a:t>
            </a:fld>
            <a:endParaRPr lang="en-US"/>
          </a:p>
        </p:txBody>
      </p:sp>
    </p:spTree>
    <p:extLst>
      <p:ext uri="{BB962C8B-B14F-4D97-AF65-F5344CB8AC3E}">
        <p14:creationId xmlns:p14="http://schemas.microsoft.com/office/powerpoint/2010/main" val="383008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Homomorphic encryption: directly compute on encrypted values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20</a:t>
            </a:fld>
            <a:endParaRPr lang="en-US"/>
          </a:p>
        </p:txBody>
      </p:sp>
    </p:spTree>
    <p:extLst>
      <p:ext uri="{BB962C8B-B14F-4D97-AF65-F5344CB8AC3E}">
        <p14:creationId xmlns:p14="http://schemas.microsoft.com/office/powerpoint/2010/main" val="4128998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22</a:t>
            </a:fld>
            <a:endParaRPr lang="en-US"/>
          </a:p>
        </p:txBody>
      </p:sp>
    </p:spTree>
    <p:extLst>
      <p:ext uri="{BB962C8B-B14F-4D97-AF65-F5344CB8AC3E}">
        <p14:creationId xmlns:p14="http://schemas.microsoft.com/office/powerpoint/2010/main" val="603662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24</a:t>
            </a:fld>
            <a:endParaRPr lang="en-US"/>
          </a:p>
        </p:txBody>
      </p:sp>
    </p:spTree>
    <p:extLst>
      <p:ext uri="{BB962C8B-B14F-4D97-AF65-F5344CB8AC3E}">
        <p14:creationId xmlns:p14="http://schemas.microsoft.com/office/powerpoint/2010/main" val="108739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more to security than encryption.</a:t>
            </a:r>
            <a:r>
              <a:rPr lang="en-US" baseline="0" dirty="0" smtClean="0"/>
              <a:t> Considered in the last part of the tutorial.</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25</a:t>
            </a:fld>
            <a:endParaRPr lang="en-US"/>
          </a:p>
        </p:txBody>
      </p:sp>
    </p:spTree>
    <p:extLst>
      <p:ext uri="{BB962C8B-B14F-4D97-AF65-F5344CB8AC3E}">
        <p14:creationId xmlns:p14="http://schemas.microsoft.com/office/powerpoint/2010/main" val="135169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3</a:t>
            </a:fld>
            <a:endParaRPr lang="en-US"/>
          </a:p>
        </p:txBody>
      </p:sp>
    </p:spTree>
    <p:extLst>
      <p:ext uri="{BB962C8B-B14F-4D97-AF65-F5344CB8AC3E}">
        <p14:creationId xmlns:p14="http://schemas.microsoft.com/office/powerpoint/2010/main" val="259189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scheme</a:t>
            </a:r>
            <a:r>
              <a:rPr lang="en-US" baseline="0" dirty="0" smtClean="0"/>
              <a:t> – encryption function, decryption function. Given a key the encryption function maps input to seemingly random sequence of bytes. Given the key the decryption function, gets back the original input. </a:t>
            </a:r>
          </a:p>
        </p:txBody>
      </p:sp>
      <p:sp>
        <p:nvSpPr>
          <p:cNvPr id="4" name="Slide Number Placeholder 3"/>
          <p:cNvSpPr>
            <a:spLocks noGrp="1"/>
          </p:cNvSpPr>
          <p:nvPr>
            <p:ph type="sldNum" sz="quarter" idx="10"/>
          </p:nvPr>
        </p:nvSpPr>
        <p:spPr/>
        <p:txBody>
          <a:bodyPr/>
          <a:lstStyle/>
          <a:p>
            <a:fld id="{795A6982-A2B2-4697-A999-13239B9B176E}" type="slidenum">
              <a:rPr lang="en-US" smtClean="0"/>
              <a:t>27</a:t>
            </a:fld>
            <a:endParaRPr lang="en-US"/>
          </a:p>
        </p:txBody>
      </p:sp>
    </p:spTree>
    <p:extLst>
      <p:ext uri="{BB962C8B-B14F-4D97-AF65-F5344CB8AC3E}">
        <p14:creationId xmlns:p14="http://schemas.microsoft.com/office/powerpoint/2010/main" val="147518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schemes use different keys (but related) keys for encryption and decryption – but this detail is not very relevant to our tutorial.</a:t>
            </a:r>
          </a:p>
        </p:txBody>
      </p:sp>
      <p:sp>
        <p:nvSpPr>
          <p:cNvPr id="4" name="Slide Number Placeholder 3"/>
          <p:cNvSpPr>
            <a:spLocks noGrp="1"/>
          </p:cNvSpPr>
          <p:nvPr>
            <p:ph type="sldNum" sz="quarter" idx="10"/>
          </p:nvPr>
        </p:nvSpPr>
        <p:spPr/>
        <p:txBody>
          <a:bodyPr/>
          <a:lstStyle/>
          <a:p>
            <a:fld id="{795A6982-A2B2-4697-A999-13239B9B176E}" type="slidenum">
              <a:rPr lang="en-US" smtClean="0"/>
              <a:t>28</a:t>
            </a:fld>
            <a:endParaRPr lang="en-US"/>
          </a:p>
        </p:txBody>
      </p:sp>
    </p:spTree>
    <p:extLst>
      <p:ext uri="{BB962C8B-B14F-4D97-AF65-F5344CB8AC3E}">
        <p14:creationId xmlns:p14="http://schemas.microsoft.com/office/powerpoint/2010/main" val="1773104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scores of encryption schemes – we will pick 4-5 which are relevant for database encryption. </a:t>
            </a:r>
          </a:p>
          <a:p>
            <a:r>
              <a:rPr lang="en-US" dirty="0" smtClean="0"/>
              <a:t>Industry standard encryption</a:t>
            </a:r>
            <a:r>
              <a:rPr lang="en-US" baseline="0" dirty="0" smtClean="0"/>
              <a:t> scheme used to encrypt most of your communication would be AES used in particular way called CBC mode.</a:t>
            </a:r>
            <a:r>
              <a:rPr lang="en-US" baseline="0" dirty="0"/>
              <a:t> </a:t>
            </a:r>
            <a:r>
              <a:rPr lang="en-US" baseline="0" dirty="0" smtClean="0"/>
              <a:t>No need to follow all details.</a:t>
            </a:r>
          </a:p>
          <a:p>
            <a:r>
              <a:rPr lang="en-US" baseline="0" dirty="0" smtClean="0"/>
              <a:t>One detail that is important: typically IV is variable -&gt; overall encryption is non-deterministic</a:t>
            </a:r>
          </a:p>
          <a:p>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29</a:t>
            </a:fld>
            <a:endParaRPr lang="en-US"/>
          </a:p>
        </p:txBody>
      </p:sp>
    </p:spTree>
    <p:extLst>
      <p:ext uri="{BB962C8B-B14F-4D97-AF65-F5344CB8AC3E}">
        <p14:creationId xmlns:p14="http://schemas.microsoft.com/office/powerpoint/2010/main" val="349702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Encrypting the same input multiple times results in totally different </a:t>
            </a:r>
            <a:r>
              <a:rPr lang="en-US" baseline="0" dirty="0" err="1" smtClean="0"/>
              <a:t>ciphertexts</a:t>
            </a:r>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30</a:t>
            </a:fld>
            <a:endParaRPr lang="en-US"/>
          </a:p>
        </p:txBody>
      </p:sp>
    </p:spTree>
    <p:extLst>
      <p:ext uri="{BB962C8B-B14F-4D97-AF65-F5344CB8AC3E}">
        <p14:creationId xmlns:p14="http://schemas.microsoft.com/office/powerpoint/2010/main" val="1186307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31</a:t>
            </a:fld>
            <a:endParaRPr lang="en-US"/>
          </a:p>
        </p:txBody>
      </p:sp>
    </p:spTree>
    <p:extLst>
      <p:ext uri="{BB962C8B-B14F-4D97-AF65-F5344CB8AC3E}">
        <p14:creationId xmlns:p14="http://schemas.microsoft.com/office/powerpoint/2010/main" val="62293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use AES slightly differently to get a deterministic encryption scheme.</a:t>
            </a:r>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32</a:t>
            </a:fld>
            <a:endParaRPr lang="en-US"/>
          </a:p>
        </p:txBody>
      </p:sp>
    </p:spTree>
    <p:extLst>
      <p:ext uri="{BB962C8B-B14F-4D97-AF65-F5344CB8AC3E}">
        <p14:creationId xmlns:p14="http://schemas.microsoft.com/office/powerpoint/2010/main" val="2939789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deterministic encryption? </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35</a:t>
            </a:fld>
            <a:endParaRPr lang="en-US"/>
          </a:p>
        </p:txBody>
      </p:sp>
    </p:spTree>
    <p:extLst>
      <p:ext uri="{BB962C8B-B14F-4D97-AF65-F5344CB8AC3E}">
        <p14:creationId xmlns:p14="http://schemas.microsoft.com/office/powerpoint/2010/main" val="3713512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us to the general idea of homomorphic encryption. Homomorphic encryption – special encryption that lets us do some computation directly on encrypted values. The</a:t>
            </a:r>
            <a:r>
              <a:rPr lang="en-US" baseline="0" dirty="0" smtClean="0"/>
              <a:t> remaining encryption schemes are all examples of homomorphic encryption schemes.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37</a:t>
            </a:fld>
            <a:endParaRPr lang="en-US"/>
          </a:p>
        </p:txBody>
      </p:sp>
    </p:spTree>
    <p:extLst>
      <p:ext uri="{BB962C8B-B14F-4D97-AF65-F5344CB8AC3E}">
        <p14:creationId xmlns:p14="http://schemas.microsoft.com/office/powerpoint/2010/main" val="3593894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39</a:t>
            </a:fld>
            <a:endParaRPr lang="en-US"/>
          </a:p>
        </p:txBody>
      </p:sp>
    </p:spTree>
    <p:extLst>
      <p:ext uri="{BB962C8B-B14F-4D97-AF65-F5344CB8AC3E}">
        <p14:creationId xmlns:p14="http://schemas.microsoft.com/office/powerpoint/2010/main" val="2623067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40</a:t>
            </a:fld>
            <a:endParaRPr lang="en-US"/>
          </a:p>
        </p:txBody>
      </p:sp>
    </p:spTree>
    <p:extLst>
      <p:ext uri="{BB962C8B-B14F-4D97-AF65-F5344CB8AC3E}">
        <p14:creationId xmlns:p14="http://schemas.microsoft.com/office/powerpoint/2010/main" val="3394102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concerns are not theoretical.</a:t>
            </a:r>
          </a:p>
          <a:p>
            <a:r>
              <a:rPr lang="en-US" dirty="0" smtClean="0"/>
              <a:t>There</a:t>
            </a:r>
            <a:r>
              <a:rPr lang="en-US" baseline="0" dirty="0" smtClean="0"/>
              <a:t> are a lot of surveys which show that confidentiality and security of data in the cloud is a serious concern.</a:t>
            </a:r>
          </a:p>
        </p:txBody>
      </p:sp>
      <p:sp>
        <p:nvSpPr>
          <p:cNvPr id="4" name="Slide Number Placeholder 3"/>
          <p:cNvSpPr>
            <a:spLocks noGrp="1"/>
          </p:cNvSpPr>
          <p:nvPr>
            <p:ph type="sldNum" sz="quarter" idx="10"/>
          </p:nvPr>
        </p:nvSpPr>
        <p:spPr/>
        <p:txBody>
          <a:bodyPr/>
          <a:lstStyle/>
          <a:p>
            <a:fld id="{795A6982-A2B2-4697-A999-13239B9B176E}" type="slidenum">
              <a:rPr lang="en-US" smtClean="0"/>
              <a:t>4</a:t>
            </a:fld>
            <a:endParaRPr lang="en-US"/>
          </a:p>
        </p:txBody>
      </p:sp>
    </p:spTree>
    <p:extLst>
      <p:ext uri="{BB962C8B-B14F-4D97-AF65-F5344CB8AC3E}">
        <p14:creationId xmlns:p14="http://schemas.microsoft.com/office/powerpoint/2010/main" val="2076329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homomorphic encryption schemes and what</a:t>
            </a:r>
            <a:r>
              <a:rPr lang="en-US" baseline="0" dirty="0" smtClean="0"/>
              <a:t> can be computed using them.</a:t>
            </a:r>
          </a:p>
          <a:p>
            <a:r>
              <a:rPr lang="en-US" baseline="0" dirty="0" smtClean="0"/>
              <a:t>Non-deterministic encryption -&gt; no computation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41</a:t>
            </a:fld>
            <a:endParaRPr lang="en-US"/>
          </a:p>
        </p:txBody>
      </p:sp>
    </p:spTree>
    <p:extLst>
      <p:ext uri="{BB962C8B-B14F-4D97-AF65-F5344CB8AC3E}">
        <p14:creationId xmlns:p14="http://schemas.microsoft.com/office/powerpoint/2010/main" val="3982316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middle -&gt; encryption schemes that allow some computation -&gt; PHE</a:t>
            </a:r>
          </a:p>
          <a:p>
            <a:r>
              <a:rPr lang="en-US" baseline="0" dirty="0" smtClean="0"/>
              <a:t>Top -&gt; fully homomorphic encryption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42</a:t>
            </a:fld>
            <a:endParaRPr lang="en-US"/>
          </a:p>
        </p:txBody>
      </p:sp>
    </p:spTree>
    <p:extLst>
      <p:ext uri="{BB962C8B-B14F-4D97-AF65-F5344CB8AC3E}">
        <p14:creationId xmlns:p14="http://schemas.microsoft.com/office/powerpoint/2010/main" val="2828169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middle -&gt; encryption schemes that allow some computation -&gt; PHE</a:t>
            </a:r>
          </a:p>
          <a:p>
            <a:r>
              <a:rPr lang="en-US" baseline="0" dirty="0" smtClean="0"/>
              <a:t>Top -&gt; fully homomorphic encryption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43</a:t>
            </a:fld>
            <a:endParaRPr lang="en-US"/>
          </a:p>
        </p:txBody>
      </p:sp>
    </p:spTree>
    <p:extLst>
      <p:ext uri="{BB962C8B-B14F-4D97-AF65-F5344CB8AC3E}">
        <p14:creationId xmlns:p14="http://schemas.microsoft.com/office/powerpoint/2010/main" val="359337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45</a:t>
            </a:fld>
            <a:endParaRPr lang="en-US"/>
          </a:p>
        </p:txBody>
      </p:sp>
    </p:spTree>
    <p:extLst>
      <p:ext uri="{BB962C8B-B14F-4D97-AF65-F5344CB8AC3E}">
        <p14:creationId xmlns:p14="http://schemas.microsoft.com/office/powerpoint/2010/main" val="1472035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columns have different security requirements.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48</a:t>
            </a:fld>
            <a:endParaRPr lang="en-US"/>
          </a:p>
        </p:txBody>
      </p:sp>
    </p:spTree>
    <p:extLst>
      <p:ext uri="{BB962C8B-B14F-4D97-AF65-F5344CB8AC3E}">
        <p14:creationId xmlns:p14="http://schemas.microsoft.com/office/powerpoint/2010/main" val="3843389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need to provide</a:t>
            </a:r>
            <a:r>
              <a:rPr lang="en-US" baseline="0" dirty="0" smtClean="0"/>
              <a:t> a security guarantee that plain text corresponding to encrypted data will not be revealed in the cloud servers then there are two broad approaches for query processing on encrypted data: 1) compute directly on </a:t>
            </a:r>
            <a:r>
              <a:rPr lang="en-US" baseline="0" dirty="0" err="1" smtClean="0"/>
              <a:t>ciphertext</a:t>
            </a:r>
            <a:r>
              <a:rPr lang="en-US" baseline="0" dirty="0" smtClean="0"/>
              <a:t> (using partial </a:t>
            </a:r>
            <a:r>
              <a:rPr lang="en-US" baseline="0" dirty="0" err="1" smtClean="0"/>
              <a:t>homomorphic</a:t>
            </a:r>
            <a:r>
              <a:rPr lang="en-US" baseline="0" dirty="0" smtClean="0"/>
              <a:t> techniques) 2) use a secure location that can decrypt </a:t>
            </a:r>
            <a:r>
              <a:rPr lang="en-US" baseline="0" dirty="0" err="1" smtClean="0"/>
              <a:t>ciphertext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50</a:t>
            </a:fld>
            <a:endParaRPr lang="en-US" dirty="0"/>
          </a:p>
        </p:txBody>
      </p:sp>
    </p:spTree>
    <p:extLst>
      <p:ext uri="{BB962C8B-B14F-4D97-AF65-F5344CB8AC3E}">
        <p14:creationId xmlns:p14="http://schemas.microsoft.com/office/powerpoint/2010/main" val="2200864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 the tutorial,</a:t>
            </a:r>
            <a:r>
              <a:rPr lang="en-US" baseline="0" dirty="0" smtClean="0"/>
              <a:t> we will focus on techniques that use a combination of P.H.E and a trusted client.</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51</a:t>
            </a:fld>
            <a:endParaRPr lang="en-US"/>
          </a:p>
        </p:txBody>
      </p:sp>
    </p:spTree>
    <p:extLst>
      <p:ext uri="{BB962C8B-B14F-4D97-AF65-F5344CB8AC3E}">
        <p14:creationId xmlns:p14="http://schemas.microsoft.com/office/powerpoint/2010/main" val="2395952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DBMS shown in red is untrusted.</a:t>
            </a:r>
            <a:r>
              <a:rPr lang="en-US" baseline="0" dirty="0" smtClean="0"/>
              <a:t> The client component which has access to the encryption keys is assumed to be trusted (this components is part of the domain of the client app). This architecture does not require any changes to the DBMS and thus can be deployed in today’s cloud services.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52</a:t>
            </a:fld>
            <a:endParaRPr lang="en-US"/>
          </a:p>
        </p:txBody>
      </p:sp>
    </p:spTree>
    <p:extLst>
      <p:ext uri="{BB962C8B-B14F-4D97-AF65-F5344CB8AC3E}">
        <p14:creationId xmlns:p14="http://schemas.microsoft.com/office/powerpoint/2010/main" val="3306879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term “blob store” </a:t>
            </a:r>
            <a:r>
              <a:rPr lang="en-US" baseline="0" dirty="0" smtClean="0"/>
              <a:t>to refer to work that stores encrypted data in the cloud and uses the trusted client for any query processing on </a:t>
            </a:r>
            <a:r>
              <a:rPr lang="en-US" baseline="0" dirty="0" err="1" smtClean="0"/>
              <a:t>ciphertext</a:t>
            </a:r>
            <a:r>
              <a:rPr lang="en-US" baseline="0" dirty="0" smtClean="0"/>
              <a:t>. While there is a lot of work in space, we will discuss a few representative systems and focus on query processing.</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53</a:t>
            </a:fld>
            <a:endParaRPr lang="en-US"/>
          </a:p>
        </p:txBody>
      </p:sp>
    </p:spTree>
    <p:extLst>
      <p:ext uri="{BB962C8B-B14F-4D97-AF65-F5344CB8AC3E}">
        <p14:creationId xmlns:p14="http://schemas.microsoft.com/office/powerpoint/2010/main" val="1811113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 CryptDB which uses P.H.E</a:t>
            </a:r>
            <a:r>
              <a:rPr lang="en-US" baseline="0" dirty="0" smtClean="0"/>
              <a:t> – we highlight certain aspects relevant to query processing, for a more detailed discussion refer to [PRZ+11].</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54</a:t>
            </a:fld>
            <a:endParaRPr lang="en-US"/>
          </a:p>
        </p:txBody>
      </p:sp>
    </p:spTree>
    <p:extLst>
      <p:ext uri="{BB962C8B-B14F-4D97-AF65-F5344CB8AC3E}">
        <p14:creationId xmlns:p14="http://schemas.microsoft.com/office/powerpoint/2010/main" val="223001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point is also clear if we look at examples of applications running in the cloud.</a:t>
            </a:r>
          </a:p>
          <a:p>
            <a:r>
              <a:rPr lang="en-US" dirty="0" smtClean="0"/>
              <a:t>This is a sampling of applications that run fully in the cloud – or </a:t>
            </a:r>
            <a:r>
              <a:rPr lang="en-US" dirty="0" err="1" smtClean="0"/>
              <a:t>SaaS</a:t>
            </a:r>
            <a:r>
              <a:rPr lang="en-US" dirty="0" smtClean="0"/>
              <a:t> apps.</a:t>
            </a:r>
          </a:p>
          <a:p>
            <a:r>
              <a:rPr lang="en-US" dirty="0" smtClean="0"/>
              <a:t>Billing, CRM, ERP:</a:t>
            </a:r>
            <a:r>
              <a:rPr lang="en-US" baseline="0" dirty="0" smtClean="0"/>
              <a:t> potentially sensitive corporate data</a:t>
            </a:r>
          </a:p>
          <a:p>
            <a:r>
              <a:rPr lang="en-US" baseline="0" dirty="0" smtClean="0"/>
              <a:t>Health, Personal Data: potentially sensitive personal data</a:t>
            </a:r>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5</a:t>
            </a:fld>
            <a:endParaRPr lang="en-US"/>
          </a:p>
        </p:txBody>
      </p:sp>
    </p:spTree>
    <p:extLst>
      <p:ext uri="{BB962C8B-B14F-4D97-AF65-F5344CB8AC3E}">
        <p14:creationId xmlns:p14="http://schemas.microsoft.com/office/powerpoint/2010/main" val="497457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Plaintext</a:t>
            </a:r>
            <a:r>
              <a:rPr lang="en-US" baseline="0" dirty="0" smtClean="0"/>
              <a:t> schema indicated in green – the corresponding schema in </a:t>
            </a:r>
            <a:r>
              <a:rPr lang="en-US" baseline="0" dirty="0" err="1" smtClean="0"/>
              <a:t>ciphertext</a:t>
            </a:r>
            <a:r>
              <a:rPr lang="en-US" baseline="0" dirty="0" smtClean="0"/>
              <a:t> is in red. We use the notation </a:t>
            </a:r>
            <a:r>
              <a:rPr lang="en-US" baseline="0" dirty="0" err="1" smtClean="0"/>
              <a:t>grade_OPE</a:t>
            </a:r>
            <a:r>
              <a:rPr lang="en-US" baseline="0" dirty="0" smtClean="0"/>
              <a:t> to indicate the grade column is encrypted using OPE.</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55</a:t>
            </a:fld>
            <a:endParaRPr lang="en-US"/>
          </a:p>
        </p:txBody>
      </p:sp>
    </p:spTree>
    <p:extLst>
      <p:ext uri="{BB962C8B-B14F-4D97-AF65-F5344CB8AC3E}">
        <p14:creationId xmlns:p14="http://schemas.microsoft.com/office/powerpoint/2010/main" val="2987386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queries issued by the client and corresponding query fragments</a:t>
            </a:r>
            <a:r>
              <a:rPr lang="en-US" baseline="0" dirty="0" smtClean="0"/>
              <a:t> at the DBMS and the web-proxy.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56</a:t>
            </a:fld>
            <a:endParaRPr lang="en-US"/>
          </a:p>
        </p:txBody>
      </p:sp>
    </p:spTree>
    <p:extLst>
      <p:ext uri="{BB962C8B-B14F-4D97-AF65-F5344CB8AC3E}">
        <p14:creationId xmlns:p14="http://schemas.microsoft.com/office/powerpoint/2010/main" val="4053587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discussed static</a:t>
            </a:r>
            <a:r>
              <a:rPr lang="en-US" baseline="0" dirty="0" smtClean="0"/>
              <a:t> database design. </a:t>
            </a:r>
            <a:r>
              <a:rPr lang="en-US" baseline="0" dirty="0" err="1" smtClean="0"/>
              <a:t>CryptDB</a:t>
            </a:r>
            <a:r>
              <a:rPr lang="en-US" baseline="0" dirty="0" smtClean="0"/>
              <a:t> also has a novel design feature called onion layers in which each data item is encrypted using multiple layers and outer layers of encryption are removed at query time if necessary. For the example queries, for the first two queries no reorganization is needed but for the third query, the grade column, the outermost encryption layer is removed. See [PRZ+11] for more details on key management.</a:t>
            </a:r>
          </a:p>
        </p:txBody>
      </p:sp>
      <p:sp>
        <p:nvSpPr>
          <p:cNvPr id="4" name="Slide Number Placeholder 3"/>
          <p:cNvSpPr>
            <a:spLocks noGrp="1"/>
          </p:cNvSpPr>
          <p:nvPr>
            <p:ph type="sldNum" sz="quarter" idx="10"/>
          </p:nvPr>
        </p:nvSpPr>
        <p:spPr/>
        <p:txBody>
          <a:bodyPr/>
          <a:lstStyle/>
          <a:p>
            <a:fld id="{795A6982-A2B2-4697-A999-13239B9B176E}" type="slidenum">
              <a:rPr lang="en-US" smtClean="0"/>
              <a:t>57</a:t>
            </a:fld>
            <a:endParaRPr lang="en-US"/>
          </a:p>
        </p:txBody>
      </p:sp>
    </p:spTree>
    <p:extLst>
      <p:ext uri="{BB962C8B-B14F-4D97-AF65-F5344CB8AC3E}">
        <p14:creationId xmlns:p14="http://schemas.microsoft.com/office/powerpoint/2010/main" val="3843373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P.H.E schemes like </a:t>
            </a:r>
            <a:r>
              <a:rPr lang="en-US" dirty="0" err="1" smtClean="0"/>
              <a:t>paillier</a:t>
            </a:r>
            <a:r>
              <a:rPr lang="en-US" baseline="0" dirty="0" smtClean="0"/>
              <a:t> have significant storage overheads, there is recent work [GZ07] that aims to optimize this overhead. However, such schemes are for static databases and do not work for updates.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58</a:t>
            </a:fld>
            <a:endParaRPr lang="en-US"/>
          </a:p>
        </p:txBody>
      </p:sp>
    </p:spTree>
    <p:extLst>
      <p:ext uri="{BB962C8B-B14F-4D97-AF65-F5344CB8AC3E}">
        <p14:creationId xmlns:p14="http://schemas.microsoft.com/office/powerpoint/2010/main" val="3861786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difference between the previous approach and</a:t>
            </a:r>
            <a:r>
              <a:rPr lang="en-US" baseline="0" dirty="0" smtClean="0"/>
              <a:t> the trusted client is that the trusted client performs non-trivial query processing. The related work gives pointers to different aspects of distributed query processing including query optimization and physical design.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60</a:t>
            </a:fld>
            <a:endParaRPr lang="en-US"/>
          </a:p>
        </p:txBody>
      </p:sp>
    </p:spTree>
    <p:extLst>
      <p:ext uri="{BB962C8B-B14F-4D97-AF65-F5344CB8AC3E}">
        <p14:creationId xmlns:p14="http://schemas.microsoft.com/office/powerpoint/2010/main" val="2147289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no query evaluation can occur on blobs, this approach uses additional fake partitions to index blobs so that additional filtering predicates can be used as</a:t>
            </a:r>
            <a:r>
              <a:rPr lang="en-US" baseline="0" dirty="0" smtClean="0"/>
              <a:t> part of </a:t>
            </a:r>
            <a:r>
              <a:rPr lang="en-US" dirty="0" smtClean="0"/>
              <a:t>the query sent to the DBMS. For example for the grade column, we use an additional partition## column.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61</a:t>
            </a:fld>
            <a:endParaRPr lang="en-US"/>
          </a:p>
        </p:txBody>
      </p:sp>
    </p:spTree>
    <p:extLst>
      <p:ext uri="{BB962C8B-B14F-4D97-AF65-F5344CB8AC3E}">
        <p14:creationId xmlns:p14="http://schemas.microsoft.com/office/powerpoint/2010/main" val="30675896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efficiency of this approach relies on the appropriate choice of partitioning and efficient query splitting algorithms – refer to the suggested readings for more details.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62</a:t>
            </a:fld>
            <a:endParaRPr lang="en-US"/>
          </a:p>
        </p:txBody>
      </p:sp>
    </p:spTree>
    <p:extLst>
      <p:ext uri="{BB962C8B-B14F-4D97-AF65-F5344CB8AC3E}">
        <p14:creationId xmlns:p14="http://schemas.microsoft.com/office/powerpoint/2010/main" val="3577611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explored techniques that use P.H.E and the trusted client approach in isolation</a:t>
            </a:r>
            <a:r>
              <a:rPr lang="en-US" baseline="0" dirty="0" smtClean="0"/>
              <a:t> – we now consider a recent approach that is a hybrid of both techniques.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63</a:t>
            </a:fld>
            <a:endParaRPr lang="en-US"/>
          </a:p>
        </p:txBody>
      </p:sp>
    </p:spTree>
    <p:extLst>
      <p:ext uri="{BB962C8B-B14F-4D97-AF65-F5344CB8AC3E}">
        <p14:creationId xmlns:p14="http://schemas.microsoft.com/office/powerpoint/2010/main" val="1861908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Monomi</a:t>
            </a:r>
            <a:r>
              <a:rPr lang="en-US" dirty="0" smtClean="0"/>
              <a:t> [TFM13] uses P.H.E to push more computation</a:t>
            </a:r>
            <a:r>
              <a:rPr lang="en-US" baseline="0" dirty="0" smtClean="0"/>
              <a:t> to the server as the above example illustrates, the entire predicate (grade &gt; 3.5) can be pushed to the server. This is in contrast to the previous approach where only the corresponding predicate on the partition## column could have been pushed.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64</a:t>
            </a:fld>
            <a:endParaRPr lang="en-US"/>
          </a:p>
        </p:txBody>
      </p:sp>
    </p:spTree>
    <p:extLst>
      <p:ext uri="{BB962C8B-B14F-4D97-AF65-F5344CB8AC3E}">
        <p14:creationId xmlns:p14="http://schemas.microsoft.com/office/powerpoint/2010/main" val="20248913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example query cannot be handled even if we store the deadline column encrypted using multiple functions. We can however anticipate such a query and pre-compute a column </a:t>
            </a:r>
            <a:r>
              <a:rPr lang="en-US" baseline="0" dirty="0" err="1" smtClean="0"/>
              <a:t>deadline_plusone</a:t>
            </a:r>
            <a:r>
              <a:rPr lang="en-US" baseline="0" dirty="0" smtClean="0"/>
              <a:t> which is stored encrypted using DET encryption in order to answer the query.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65</a:t>
            </a:fld>
            <a:endParaRPr lang="en-US"/>
          </a:p>
        </p:txBody>
      </p:sp>
    </p:spTree>
    <p:extLst>
      <p:ext uri="{BB962C8B-B14F-4D97-AF65-F5344CB8AC3E}">
        <p14:creationId xmlns:p14="http://schemas.microsoft.com/office/powerpoint/2010/main" val="40427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natural</a:t>
            </a:r>
            <a:r>
              <a:rPr lang="en-US" baseline="0" dirty="0" smtClean="0"/>
              <a:t> approach to securing the data in the cloud is encryption. If we keep the data in the cloud encrypted with a secret key, </a:t>
            </a:r>
            <a:endParaRPr lang="en-US" dirty="0" smtClean="0"/>
          </a:p>
          <a:p>
            <a:r>
              <a:rPr lang="en-US" dirty="0" smtClean="0"/>
              <a:t>Idea</a:t>
            </a:r>
            <a:r>
              <a:rPr lang="en-US" baseline="0" dirty="0" smtClean="0"/>
              <a:t>: the adversary can snoop at this data but cannot learn anything without the key used to encrypt the data which is ideally not stored in the cloud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a:t>
            </a:fld>
            <a:endParaRPr lang="en-US"/>
          </a:p>
        </p:txBody>
      </p:sp>
    </p:spTree>
    <p:extLst>
      <p:ext uri="{BB962C8B-B14F-4D97-AF65-F5344CB8AC3E}">
        <p14:creationId xmlns:p14="http://schemas.microsoft.com/office/powerpoint/2010/main" val="2519495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consider a variant of the previous example where the delay is passed as a parameter,</a:t>
            </a:r>
            <a:r>
              <a:rPr lang="en-US" baseline="0" dirty="0" smtClean="0"/>
              <a:t> we cannot “anticipate” all possible invocations of a stored procedure and pre-compute the corresponding columns, thus some invocations of the stored procedure will need to ship the entire table to the client. If we keep doing this repeatedly for query evaluation, why even store the table in the cloud?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67</a:t>
            </a:fld>
            <a:endParaRPr lang="en-US"/>
          </a:p>
        </p:txBody>
      </p:sp>
    </p:spTree>
    <p:extLst>
      <p:ext uri="{BB962C8B-B14F-4D97-AF65-F5344CB8AC3E}">
        <p14:creationId xmlns:p14="http://schemas.microsoft.com/office/powerpoint/2010/main" val="670265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a:t>
            </a:r>
            <a:r>
              <a:rPr lang="en-US" baseline="0" dirty="0" smtClean="0"/>
              <a:t> earlier</a:t>
            </a:r>
            <a:r>
              <a:rPr lang="en-US" dirty="0" smtClean="0"/>
              <a:t>, the trust-client</a:t>
            </a:r>
            <a:r>
              <a:rPr lang="en-US" baseline="0" dirty="0" smtClean="0"/>
              <a:t> machine approach has a few problems.  Specifically, there are many operations we might need to perform on encrypted fields that cannot be processed by untrusted cloud machines.  Partial homomorphic operations or pre-computation simply are not general enough to handle any arbitrary request that might come in.</a:t>
            </a:r>
          </a:p>
          <a:p>
            <a:endParaRPr lang="en-US" baseline="0" dirty="0" smtClean="0"/>
          </a:p>
          <a:p>
            <a:r>
              <a:rPr lang="en-US" baseline="0" dirty="0" smtClean="0"/>
              <a:t>Thus, for these types of computations the only thing we can do in a trusted-client system is to send data to the customer’s on-premise machines for processing.  This is a problem because these client machines are comparatively far away from the cloud and shuttling large amounts of data between the cloud and client is time consuming and costly.</a:t>
            </a:r>
          </a:p>
          <a:p>
            <a:endParaRPr lang="en-US" baseline="0" dirty="0" smtClean="0"/>
          </a:p>
          <a:p>
            <a:r>
              <a:rPr lang="en-US" baseline="0" dirty="0" smtClean="0"/>
              <a:t>To address this problem, the last general approach people have taken is to provide some sort of trustworthy computing resource in the cloud itself.</a:t>
            </a:r>
          </a:p>
        </p:txBody>
      </p:sp>
      <p:sp>
        <p:nvSpPr>
          <p:cNvPr id="4" name="Slide Number Placeholder 3"/>
          <p:cNvSpPr>
            <a:spLocks noGrp="1"/>
          </p:cNvSpPr>
          <p:nvPr>
            <p:ph type="sldNum" sz="quarter" idx="10"/>
          </p:nvPr>
        </p:nvSpPr>
        <p:spPr/>
        <p:txBody>
          <a:bodyPr/>
          <a:lstStyle/>
          <a:p>
            <a:fld id="{795A6982-A2B2-4697-A999-13239B9B176E}" type="slidenum">
              <a:rPr lang="en-US" smtClean="0"/>
              <a:t>71</a:t>
            </a:fld>
            <a:endParaRPr lang="en-US"/>
          </a:p>
        </p:txBody>
      </p:sp>
    </p:spTree>
    <p:extLst>
      <p:ext uri="{BB962C8B-B14F-4D97-AF65-F5344CB8AC3E}">
        <p14:creationId xmlns:p14="http://schemas.microsoft.com/office/powerpoint/2010/main" val="62767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challenge now is, we will be storing and using crypto keys in the cloud to manipulate </a:t>
            </a:r>
            <a:r>
              <a:rPr lang="en-US" baseline="0" dirty="0" err="1" smtClean="0"/>
              <a:t>ciphertext</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can we provide sufficient guarantees to the customer such that they can believe that the security of the system is equivalent to a trusted-client system?</a:t>
            </a:r>
          </a:p>
          <a:p>
            <a:endParaRPr lang="en-US" baseline="0" dirty="0" smtClean="0"/>
          </a:p>
          <a:p>
            <a:r>
              <a:rPr lang="en-US" baseline="0" dirty="0" smtClean="0"/>
              <a:t>Broadly, these secure in-cloud platforms can be split into two types of systems, traditional processor-based servers and specially designed secure hardware solutions.</a:t>
            </a:r>
          </a:p>
        </p:txBody>
      </p:sp>
      <p:sp>
        <p:nvSpPr>
          <p:cNvPr id="4" name="Slide Number Placeholder 3"/>
          <p:cNvSpPr>
            <a:spLocks noGrp="1"/>
          </p:cNvSpPr>
          <p:nvPr>
            <p:ph type="sldNum" sz="quarter" idx="10"/>
          </p:nvPr>
        </p:nvSpPr>
        <p:spPr/>
        <p:txBody>
          <a:bodyPr/>
          <a:lstStyle/>
          <a:p>
            <a:fld id="{795A6982-A2B2-4697-A999-13239B9B176E}" type="slidenum">
              <a:rPr lang="en-US" smtClean="0"/>
              <a:t>72</a:t>
            </a:fld>
            <a:endParaRPr lang="en-US"/>
          </a:p>
        </p:txBody>
      </p:sp>
    </p:spTree>
    <p:extLst>
      <p:ext uri="{BB962C8B-B14F-4D97-AF65-F5344CB8AC3E}">
        <p14:creationId xmlns:p14="http://schemas.microsoft.com/office/powerpoint/2010/main" val="1449259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We’re all familiar with traditional servers, so let’s start by looking at how organizations like Amazon’s special government-certified cloud machines are protected.</a:t>
            </a:r>
          </a:p>
          <a:p>
            <a:endParaRPr lang="en-US" baseline="0" dirty="0" smtClean="0"/>
          </a:p>
          <a:p>
            <a:r>
              <a:rPr lang="en-US" baseline="0" dirty="0" smtClean="0"/>
              <a:t>Beyond that, and perhaps more importantly, let’s look at why they have to protect them in the first place.</a:t>
            </a:r>
          </a:p>
          <a:p>
            <a:endParaRPr lang="en-US" baseline="0" dirty="0" smtClean="0"/>
          </a:p>
          <a:p>
            <a:r>
              <a:rPr lang="en-US" baseline="0" dirty="0" smtClean="0"/>
              <a:t>In general, securing traditional servers is an attractive solution because it is simple – just do whatever we would normally in the cloud, just add more security.</a:t>
            </a:r>
          </a:p>
          <a:p>
            <a:endParaRPr lang="en-US" baseline="0" dirty="0" smtClean="0"/>
          </a:p>
          <a:p>
            <a:r>
              <a:rPr lang="en-US" baseline="0" dirty="0" smtClean="0"/>
              <a:t>We can protect a server using two basic techniques: isolation and verification.</a:t>
            </a:r>
          </a:p>
        </p:txBody>
      </p:sp>
      <p:sp>
        <p:nvSpPr>
          <p:cNvPr id="4" name="Slide Number Placeholder 3"/>
          <p:cNvSpPr>
            <a:spLocks noGrp="1"/>
          </p:cNvSpPr>
          <p:nvPr>
            <p:ph type="sldNum" sz="quarter" idx="10"/>
          </p:nvPr>
        </p:nvSpPr>
        <p:spPr/>
        <p:txBody>
          <a:bodyPr/>
          <a:lstStyle/>
          <a:p>
            <a:fld id="{795A6982-A2B2-4697-A999-13239B9B176E}" type="slidenum">
              <a:rPr lang="en-US" smtClean="0"/>
              <a:t>73</a:t>
            </a:fld>
            <a:endParaRPr lang="en-US"/>
          </a:p>
        </p:txBody>
      </p:sp>
    </p:spTree>
    <p:extLst>
      <p:ext uri="{BB962C8B-B14F-4D97-AF65-F5344CB8AC3E}">
        <p14:creationId xmlns:p14="http://schemas.microsoft.com/office/powerpoint/2010/main" val="36943016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isolation, we mean two </a:t>
            </a:r>
            <a:r>
              <a:rPr lang="en-US" baseline="0" smtClean="0"/>
              <a:t>things – 1) physical </a:t>
            </a:r>
            <a:r>
              <a:rPr lang="en-US" baseline="0" dirty="0" smtClean="0"/>
              <a:t>isolation like putting them in metal security cages or isolating them on a </a:t>
            </a:r>
            <a:r>
              <a:rPr lang="en-US" baseline="0" smtClean="0"/>
              <a:t>separate subnet and 2) logical </a:t>
            </a:r>
            <a:r>
              <a:rPr lang="en-US" baseline="0" dirty="0" smtClean="0"/>
              <a:t>isolation – things like setting up virtual machines or restricting cloud access to only specifically vetted customers – maybe we only let government employees connect.</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74</a:t>
            </a:fld>
            <a:endParaRPr lang="en-US"/>
          </a:p>
        </p:txBody>
      </p:sp>
    </p:spTree>
    <p:extLst>
      <p:ext uri="{BB962C8B-B14F-4D97-AF65-F5344CB8AC3E}">
        <p14:creationId xmlns:p14="http://schemas.microsoft.com/office/powerpoint/2010/main" val="3062362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verification, we can do static or dynamic verification.</a:t>
            </a:r>
          </a:p>
          <a:p>
            <a:endParaRPr lang="en-US" baseline="0" dirty="0" smtClean="0"/>
          </a:p>
          <a:p>
            <a:r>
              <a:rPr lang="en-US" dirty="0" smtClean="0"/>
              <a:t>Static</a:t>
            </a:r>
            <a:r>
              <a:rPr lang="en-US" baseline="0" dirty="0" smtClean="0"/>
              <a:t> verification is something like authenticated boot using a TPM.  A TPM (Trusted Platform Module) allows us compute signatures on the BIOS, operating system, applications, etc. before we load them.</a:t>
            </a:r>
          </a:p>
          <a:p>
            <a:endParaRPr lang="en-US" baseline="0" dirty="0" smtClean="0"/>
          </a:p>
          <a:p>
            <a:r>
              <a:rPr lang="en-US" baseline="0" dirty="0" smtClean="0"/>
              <a:t>If these signatures don’t match known good values, we know that the system has been tampered with somehow and we abort.  If the signature do match, we know that the system is coming up the exact same way it did when it was first set the machine up.</a:t>
            </a:r>
          </a:p>
          <a:p>
            <a:endParaRPr lang="en-US" baseline="0" dirty="0" smtClean="0"/>
          </a:p>
          <a:p>
            <a:r>
              <a:rPr lang="en-US" baseline="0" dirty="0" smtClean="0"/>
              <a:t>In terms of dynamic verification, this is basically virus scanners and the like.</a:t>
            </a:r>
          </a:p>
        </p:txBody>
      </p:sp>
      <p:sp>
        <p:nvSpPr>
          <p:cNvPr id="4" name="Slide Number Placeholder 3"/>
          <p:cNvSpPr>
            <a:spLocks noGrp="1"/>
          </p:cNvSpPr>
          <p:nvPr>
            <p:ph type="sldNum" sz="quarter" idx="10"/>
          </p:nvPr>
        </p:nvSpPr>
        <p:spPr/>
        <p:txBody>
          <a:bodyPr/>
          <a:lstStyle/>
          <a:p>
            <a:fld id="{795A6982-A2B2-4697-A999-13239B9B176E}" type="slidenum">
              <a:rPr lang="en-US" smtClean="0"/>
              <a:t>75</a:t>
            </a:fld>
            <a:endParaRPr lang="en-US"/>
          </a:p>
        </p:txBody>
      </p:sp>
    </p:spTree>
    <p:extLst>
      <p:ext uri="{BB962C8B-B14F-4D97-AF65-F5344CB8AC3E}">
        <p14:creationId xmlns:p14="http://schemas.microsoft.com/office/powerpoint/2010/main" val="3492228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advantage of</a:t>
            </a:r>
            <a:r>
              <a:rPr lang="en-US" baseline="0" dirty="0" smtClean="0"/>
              <a:t> s</a:t>
            </a:r>
            <a:r>
              <a:rPr lang="en-US" dirty="0" smtClean="0"/>
              <a:t>ecure servers is that they are very easy to set</a:t>
            </a:r>
            <a:r>
              <a:rPr lang="en-US" baseline="0" dirty="0" smtClean="0"/>
              <a:t> up.  All large companies have lengthy and detailed best-practice policies already in place on how to set up servers.</a:t>
            </a:r>
          </a:p>
          <a:p>
            <a:endParaRPr lang="en-US" baseline="0" dirty="0" smtClean="0"/>
          </a:p>
          <a:p>
            <a:r>
              <a:rPr lang="en-US" baseline="0" dirty="0" smtClean="0"/>
              <a:t>So, we should just use these and we can all go home.</a:t>
            </a:r>
          </a:p>
          <a:p>
            <a:endParaRPr lang="en-US" baseline="0" dirty="0" smtClean="0"/>
          </a:p>
          <a:p>
            <a:r>
              <a:rPr lang="en-US" baseline="0" dirty="0" smtClean="0"/>
              <a:t>However…</a:t>
            </a:r>
          </a:p>
        </p:txBody>
      </p:sp>
      <p:sp>
        <p:nvSpPr>
          <p:cNvPr id="4" name="Slide Number Placeholder 3"/>
          <p:cNvSpPr>
            <a:spLocks noGrp="1"/>
          </p:cNvSpPr>
          <p:nvPr>
            <p:ph type="sldNum" sz="quarter" idx="10"/>
          </p:nvPr>
        </p:nvSpPr>
        <p:spPr/>
        <p:txBody>
          <a:bodyPr/>
          <a:lstStyle/>
          <a:p>
            <a:fld id="{795A6982-A2B2-4697-A999-13239B9B176E}" type="slidenum">
              <a:rPr lang="en-US" smtClean="0"/>
              <a:t>76</a:t>
            </a:fld>
            <a:endParaRPr lang="en-US"/>
          </a:p>
        </p:txBody>
      </p:sp>
    </p:spTree>
    <p:extLst>
      <p:ext uri="{BB962C8B-B14F-4D97-AF65-F5344CB8AC3E}">
        <p14:creationId xmlns:p14="http://schemas.microsoft.com/office/powerpoint/2010/main" val="2435124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this is the</a:t>
            </a:r>
            <a:r>
              <a:rPr lang="en-US" baseline="0" dirty="0" smtClean="0"/>
              <a:t> state of the world in terms of server security technology</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can’t we do better?</a:t>
            </a:r>
          </a:p>
        </p:txBody>
      </p:sp>
      <p:sp>
        <p:nvSpPr>
          <p:cNvPr id="4" name="Slide Number Placeholder 3"/>
          <p:cNvSpPr>
            <a:spLocks noGrp="1"/>
          </p:cNvSpPr>
          <p:nvPr>
            <p:ph type="sldNum" sz="quarter" idx="10"/>
          </p:nvPr>
        </p:nvSpPr>
        <p:spPr/>
        <p:txBody>
          <a:bodyPr/>
          <a:lstStyle/>
          <a:p>
            <a:fld id="{795A6982-A2B2-4697-A999-13239B9B176E}" type="slidenum">
              <a:rPr lang="en-US" smtClean="0"/>
              <a:t>77</a:t>
            </a:fld>
            <a:endParaRPr lang="en-US"/>
          </a:p>
        </p:txBody>
      </p:sp>
    </p:spTree>
    <p:extLst>
      <p:ext uri="{BB962C8B-B14F-4D97-AF65-F5344CB8AC3E}">
        <p14:creationId xmlns:p14="http://schemas.microsoft.com/office/powerpoint/2010/main" val="3890429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that by their very nature, modern servers, and particularly</a:t>
            </a:r>
            <a:r>
              <a:rPr lang="en-US" baseline="0" dirty="0" smtClean="0"/>
              <a:t> cloud machines, need be very adaptable.  </a:t>
            </a:r>
          </a:p>
          <a:p>
            <a:endParaRPr lang="en-US" baseline="0" dirty="0" smtClean="0"/>
          </a:p>
          <a:p>
            <a:r>
              <a:rPr lang="en-US" baseline="0" dirty="0" smtClean="0"/>
              <a:t>Towards this end, we build them with that in mind.  For example, we use highly flexible processors.  We can quickly code up just about any software we can think of on our Intel processors.</a:t>
            </a:r>
          </a:p>
          <a:p>
            <a:endParaRPr lang="en-US" baseline="0" dirty="0" smtClean="0"/>
          </a:p>
          <a:p>
            <a:r>
              <a:rPr lang="en-US" baseline="0" dirty="0" smtClean="0"/>
              <a:t>However, this generality comes at a cost.  For example, the classic processor architecture uses a single, physically unified memory address space for both program and data.  This is an adaptable architecture, but it makes exploits such as buffer overruns and rootkits possible.</a:t>
            </a:r>
          </a:p>
          <a:p>
            <a:endParaRPr lang="en-US" baseline="0" dirty="0" smtClean="0"/>
          </a:p>
          <a:p>
            <a:r>
              <a:rPr lang="en-US" baseline="0" dirty="0" smtClean="0"/>
              <a:t>We could securing this type of system, but in order to provide any rigorous security guarantees, we would have to be absolutely certain that our entire software stack is bug-free – there is no room for error.</a:t>
            </a:r>
          </a:p>
        </p:txBody>
      </p:sp>
      <p:sp>
        <p:nvSpPr>
          <p:cNvPr id="4" name="Slide Number Placeholder 3"/>
          <p:cNvSpPr>
            <a:spLocks noGrp="1"/>
          </p:cNvSpPr>
          <p:nvPr>
            <p:ph type="sldNum" sz="quarter" idx="10"/>
          </p:nvPr>
        </p:nvSpPr>
        <p:spPr/>
        <p:txBody>
          <a:bodyPr/>
          <a:lstStyle/>
          <a:p>
            <a:fld id="{795A6982-A2B2-4697-A999-13239B9B176E}" type="slidenum">
              <a:rPr lang="en-US" smtClean="0"/>
              <a:t>78</a:t>
            </a:fld>
            <a:endParaRPr lang="en-US"/>
          </a:p>
        </p:txBody>
      </p:sp>
    </p:spTree>
    <p:extLst>
      <p:ext uri="{BB962C8B-B14F-4D97-AF65-F5344CB8AC3E}">
        <p14:creationId xmlns:p14="http://schemas.microsoft.com/office/powerpoint/2010/main" val="39631764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same time, we want to run a modern database, using full-featured virtual machines on top of a sophisticated hypervisor.</a:t>
            </a:r>
          </a:p>
          <a:p>
            <a:endParaRPr lang="en-US" baseline="0" dirty="0" smtClean="0"/>
          </a:p>
          <a:p>
            <a:r>
              <a:rPr lang="en-US" baseline="0" dirty="0" smtClean="0"/>
              <a:t>To give a point of reference, the largest OS kernel that has been formally verified to be correct contains 8,700 lines of C &amp; 600 lines of assembly.</a:t>
            </a:r>
          </a:p>
          <a:p>
            <a:endParaRPr lang="en-US" baseline="0" dirty="0" smtClean="0"/>
          </a:p>
          <a:p>
            <a:r>
              <a:rPr lang="en-US" baseline="0" dirty="0" smtClean="0"/>
              <a:t>Thus, what we want to do simply has too large a surface area to be provably secure.</a:t>
            </a:r>
          </a:p>
        </p:txBody>
      </p:sp>
      <p:sp>
        <p:nvSpPr>
          <p:cNvPr id="4" name="Slide Number Placeholder 3"/>
          <p:cNvSpPr>
            <a:spLocks noGrp="1"/>
          </p:cNvSpPr>
          <p:nvPr>
            <p:ph type="sldNum" sz="quarter" idx="10"/>
          </p:nvPr>
        </p:nvSpPr>
        <p:spPr/>
        <p:txBody>
          <a:bodyPr/>
          <a:lstStyle/>
          <a:p>
            <a:fld id="{795A6982-A2B2-4697-A999-13239B9B176E}" type="slidenum">
              <a:rPr lang="en-US" smtClean="0"/>
              <a:t>79</a:t>
            </a:fld>
            <a:endParaRPr lang="en-US"/>
          </a:p>
        </p:txBody>
      </p:sp>
    </p:spTree>
    <p:extLst>
      <p:ext uri="{BB962C8B-B14F-4D97-AF65-F5344CB8AC3E}">
        <p14:creationId xmlns:p14="http://schemas.microsoft.com/office/powerpoint/2010/main" val="239481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7</a:t>
            </a:fld>
            <a:endParaRPr lang="en-US"/>
          </a:p>
        </p:txBody>
      </p:sp>
    </p:spTree>
    <p:extLst>
      <p:ext uri="{BB962C8B-B14F-4D97-AF65-F5344CB8AC3E}">
        <p14:creationId xmlns:p14="http://schemas.microsoft.com/office/powerpoint/2010/main" val="1591533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we’ll likely have to strip</a:t>
            </a:r>
            <a:r>
              <a:rPr lang="en-US" baseline="0" dirty="0" smtClean="0"/>
              <a:t> down the functionality we provide in the trusted computing platform i</a:t>
            </a:r>
            <a:r>
              <a:rPr lang="en-US" dirty="0" smtClean="0"/>
              <a:t>n order to provide rigorous security guarantees.</a:t>
            </a:r>
          </a:p>
          <a:p>
            <a:endParaRPr lang="en-US" dirty="0" smtClean="0"/>
          </a:p>
          <a:p>
            <a:r>
              <a:rPr lang="en-US" baseline="0" dirty="0" smtClean="0"/>
              <a:t>Along with this, changing the computing architecture to provide better isolation between program and data space will also help provide better security at a very fundamental level.</a:t>
            </a:r>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80</a:t>
            </a:fld>
            <a:endParaRPr lang="en-US"/>
          </a:p>
        </p:txBody>
      </p:sp>
    </p:spTree>
    <p:extLst>
      <p:ext uri="{BB962C8B-B14F-4D97-AF65-F5344CB8AC3E}">
        <p14:creationId xmlns:p14="http://schemas.microsoft.com/office/powerpoint/2010/main" val="12133474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Going back to our diagram of the solution space, this is exactly what the last two types of secure database systems do – provide more specialized in-cloud trusted compute platforms.</a:t>
            </a:r>
          </a:p>
          <a:p>
            <a:endParaRPr lang="en-US" baseline="0" dirty="0" smtClean="0"/>
          </a:p>
          <a:p>
            <a:r>
              <a:rPr lang="en-US" baseline="0" dirty="0" smtClean="0"/>
              <a:t>Some use specialized secure co-processors to compute on encrypted data while others provide even more specialization and, correspondingly, an even smaller attack surface – all the way to implementing dedicated database-specific hardware circuits.</a:t>
            </a:r>
          </a:p>
        </p:txBody>
      </p:sp>
      <p:sp>
        <p:nvSpPr>
          <p:cNvPr id="4" name="Slide Number Placeholder 3"/>
          <p:cNvSpPr>
            <a:spLocks noGrp="1"/>
          </p:cNvSpPr>
          <p:nvPr>
            <p:ph type="sldNum" sz="quarter" idx="10"/>
          </p:nvPr>
        </p:nvSpPr>
        <p:spPr/>
        <p:txBody>
          <a:bodyPr/>
          <a:lstStyle/>
          <a:p>
            <a:fld id="{795A6982-A2B2-4697-A999-13239B9B176E}" type="slidenum">
              <a:rPr lang="en-US" smtClean="0"/>
              <a:t>81</a:t>
            </a:fld>
            <a:endParaRPr lang="en-US"/>
          </a:p>
        </p:txBody>
      </p:sp>
    </p:spTree>
    <p:extLst>
      <p:ext uri="{BB962C8B-B14F-4D97-AF65-F5344CB8AC3E}">
        <p14:creationId xmlns:p14="http://schemas.microsoft.com/office/powerpoint/2010/main" val="24269364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Specialized hardware has</a:t>
            </a:r>
            <a:r>
              <a:rPr lang="en-US" baseline="0" dirty="0" smtClean="0"/>
              <a:t> been applied to other areas for</a:t>
            </a:r>
            <a:r>
              <a:rPr lang="en-US" dirty="0" smtClean="0"/>
              <a:t> security reasons.</a:t>
            </a:r>
          </a:p>
          <a:p>
            <a:r>
              <a:rPr lang="en-US" dirty="0" smtClean="0"/>
              <a:t>Secure co-processors</a:t>
            </a:r>
            <a:r>
              <a:rPr lang="en-US" baseline="0" dirty="0" smtClean="0"/>
              <a:t> like those built by IBM are used in ATMs, special crypto </a:t>
            </a:r>
            <a:r>
              <a:rPr lang="en-US" dirty="0" smtClean="0"/>
              <a:t>hardware</a:t>
            </a:r>
            <a:r>
              <a:rPr lang="en-US" baseline="0" dirty="0" smtClean="0"/>
              <a:t> security modules are built into smart networking cards, and even the military uses security-oriented FPGAs to build control and information systems.</a:t>
            </a:r>
            <a:endParaRPr lang="en-US" dirty="0" smtClean="0"/>
          </a:p>
          <a:p>
            <a:endParaRPr lang="en-US" dirty="0" smtClean="0"/>
          </a:p>
          <a:p>
            <a:r>
              <a:rPr lang="en-US" dirty="0" smtClean="0"/>
              <a:t>The question is, how can we apply this</a:t>
            </a:r>
            <a:r>
              <a:rPr lang="en-US" baseline="0" dirty="0" smtClean="0"/>
              <a:t> type of </a:t>
            </a:r>
            <a:r>
              <a:rPr lang="en-US" dirty="0" smtClean="0"/>
              <a:t>technology in</a:t>
            </a:r>
            <a:r>
              <a:rPr lang="en-US" baseline="0" dirty="0" smtClean="0"/>
              <a:t> the context of</a:t>
            </a:r>
            <a:r>
              <a:rPr lang="en-US" dirty="0" smtClean="0"/>
              <a:t> query</a:t>
            </a:r>
            <a:r>
              <a:rPr lang="en-US" baseline="0" dirty="0" smtClean="0"/>
              <a:t> processing over encrypted data? </a:t>
            </a:r>
          </a:p>
          <a:p>
            <a:endParaRPr lang="en-US" baseline="0" dirty="0" smtClean="0"/>
          </a:p>
          <a:p>
            <a:r>
              <a:rPr lang="en-US" baseline="0" dirty="0" smtClean="0"/>
              <a:t>Beyond this, one challenge of using these systems is as part of being a protected, low-footprint computing platform, they are often limited in terms of onboard memory or even overall computing power.</a:t>
            </a:r>
          </a:p>
          <a:p>
            <a:endParaRPr lang="en-US" baseline="0" dirty="0" smtClean="0"/>
          </a:p>
          <a:p>
            <a:r>
              <a:rPr lang="en-US" baseline="0" dirty="0" smtClean="0"/>
              <a:t>We need to be mindful of this when we are developing systems using these devices.</a:t>
            </a:r>
          </a:p>
        </p:txBody>
      </p:sp>
      <p:sp>
        <p:nvSpPr>
          <p:cNvPr id="4" name="Slide Number Placeholder 3"/>
          <p:cNvSpPr>
            <a:spLocks noGrp="1"/>
          </p:cNvSpPr>
          <p:nvPr>
            <p:ph type="sldNum" sz="quarter" idx="10"/>
          </p:nvPr>
        </p:nvSpPr>
        <p:spPr/>
        <p:txBody>
          <a:bodyPr/>
          <a:lstStyle/>
          <a:p>
            <a:fld id="{795A6982-A2B2-4697-A999-13239B9B176E}" type="slidenum">
              <a:rPr lang="en-US" smtClean="0"/>
              <a:t>82</a:t>
            </a:fld>
            <a:endParaRPr lang="en-US"/>
          </a:p>
        </p:txBody>
      </p:sp>
    </p:spTree>
    <p:extLst>
      <p:ext uri="{BB962C8B-B14F-4D97-AF65-F5344CB8AC3E}">
        <p14:creationId xmlns:p14="http://schemas.microsoft.com/office/powerpoint/2010/main" val="2572606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secure processor and dedicated hardware types of solutions we are going to talk about borrow heavily from the concepts we already discussed with regards to the various trusted-client architectures.</a:t>
            </a:r>
          </a:p>
          <a:p>
            <a:endParaRPr lang="en-US" baseline="0" dirty="0" smtClean="0"/>
          </a:p>
          <a:p>
            <a:r>
              <a:rPr lang="en-US" baseline="0" dirty="0" smtClean="0"/>
              <a:t>Before, users connected to a shell DB which translated queries and called out to an untrusted cloud DBMS.</a:t>
            </a:r>
          </a:p>
          <a:p>
            <a:endParaRPr lang="en-US" baseline="0" dirty="0" smtClean="0"/>
          </a:p>
          <a:p>
            <a:r>
              <a:rPr lang="en-US" baseline="0" dirty="0" smtClean="0"/>
              <a:t>The cloud DBMS returned values back to the shell DB to perform remainder queries.</a:t>
            </a:r>
          </a:p>
          <a:p>
            <a:endParaRPr lang="en-US" baseline="0" dirty="0" smtClean="0"/>
          </a:p>
          <a:p>
            <a:r>
              <a:rPr lang="en-US" baseline="0" dirty="0" smtClean="0"/>
              <a:t>What the secure processor and dedicated hardware types of solutions will do is simply move the trusted database processing to the cloud.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83</a:t>
            </a:fld>
            <a:endParaRPr lang="en-US"/>
          </a:p>
        </p:txBody>
      </p:sp>
    </p:spTree>
    <p:extLst>
      <p:ext uri="{BB962C8B-B14F-4D97-AF65-F5344CB8AC3E}">
        <p14:creationId xmlns:p14="http://schemas.microsoft.com/office/powerpoint/2010/main" val="750235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architectures leave behind a thin shim on the client end to perform query translation and encryption/decryption for the end user, but this shim sends complete query plans to the cloud.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cloud then distributes the actual query processing among the trusted and untrusted computing platforms – mixing and matching these resources, this time without incurring a huge communication penalty to go between the trusted and untrusted systems.</a:t>
            </a:r>
          </a:p>
          <a:p>
            <a:endParaRPr lang="en-US" dirty="0" smtClean="0"/>
          </a:p>
          <a:p>
            <a:r>
              <a:rPr lang="en-US" dirty="0" smtClean="0"/>
              <a:t>The chief</a:t>
            </a:r>
            <a:r>
              <a:rPr lang="en-US" baseline="0" dirty="0" smtClean="0"/>
              <a:t> difference between the secure processor and dedicated hardware types of solutions is in the granularity of how the trusted and untrusted parts of the system work together.</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84</a:t>
            </a:fld>
            <a:endParaRPr lang="en-US"/>
          </a:p>
        </p:txBody>
      </p:sp>
    </p:spTree>
    <p:extLst>
      <p:ext uri="{BB962C8B-B14F-4D97-AF65-F5344CB8AC3E}">
        <p14:creationId xmlns:p14="http://schemas.microsoft.com/office/powerpoint/2010/main" val="12883804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let’s talk about secure co-processors - t</a:t>
            </a:r>
            <a:r>
              <a:rPr lang="en-US" dirty="0" smtClean="0"/>
              <a:t>his is the approach that </a:t>
            </a:r>
            <a:r>
              <a:rPr lang="en-US" dirty="0" err="1" smtClean="0"/>
              <a:t>TrustedDB</a:t>
            </a:r>
            <a:r>
              <a:rPr lang="en-US" dirty="0" smtClean="0"/>
              <a:t> uses.</a:t>
            </a:r>
          </a:p>
          <a:p>
            <a:endParaRPr lang="en-US" dirty="0" smtClean="0"/>
          </a:p>
          <a:p>
            <a:r>
              <a:rPr lang="en-US" dirty="0" smtClean="0"/>
              <a:t>Here, we</a:t>
            </a:r>
            <a:r>
              <a:rPr lang="en-US" baseline="0" dirty="0" smtClean="0"/>
              <a:t> leverage commercial off-the-shelf hardware that is a complete, self-sufficient computing platform in a small secure package.</a:t>
            </a:r>
            <a:endParaRPr lang="en-US" dirty="0" smtClean="0"/>
          </a:p>
          <a:p>
            <a:endParaRPr lang="en-US" dirty="0" smtClean="0"/>
          </a:p>
          <a:p>
            <a:r>
              <a:rPr lang="en-US" baseline="0" dirty="0" smtClean="0"/>
              <a:t>Inside, the trusted compute resource is capable of running a full DBMS, in this case, SQL Lite running on top of an embedded variant of Linux.</a:t>
            </a:r>
          </a:p>
          <a:p>
            <a:endParaRPr lang="en-US" baseline="0"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85</a:t>
            </a:fld>
            <a:endParaRPr lang="en-US"/>
          </a:p>
        </p:txBody>
      </p:sp>
    </p:spTree>
    <p:extLst>
      <p:ext uri="{BB962C8B-B14F-4D97-AF65-F5344CB8AC3E}">
        <p14:creationId xmlns:p14="http://schemas.microsoft.com/office/powerpoint/2010/main" val="20276962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trusted platform can run a complete DBMS, the division</a:t>
            </a:r>
            <a:r>
              <a:rPr lang="en-US" baseline="0" dirty="0" smtClean="0"/>
              <a:t> of labor is fairly simple – queries that have to manipulate encrypted values run on the trusted system while those that don’t run on the untrusted system.</a:t>
            </a:r>
          </a:p>
        </p:txBody>
      </p:sp>
      <p:sp>
        <p:nvSpPr>
          <p:cNvPr id="4" name="Slide Number Placeholder 3"/>
          <p:cNvSpPr>
            <a:spLocks noGrp="1"/>
          </p:cNvSpPr>
          <p:nvPr>
            <p:ph type="sldNum" sz="quarter" idx="10"/>
          </p:nvPr>
        </p:nvSpPr>
        <p:spPr/>
        <p:txBody>
          <a:bodyPr/>
          <a:lstStyle/>
          <a:p>
            <a:fld id="{795A6982-A2B2-4697-A999-13239B9B176E}" type="slidenum">
              <a:rPr lang="en-US" smtClean="0"/>
              <a:t>86</a:t>
            </a:fld>
            <a:endParaRPr lang="en-US"/>
          </a:p>
        </p:txBody>
      </p:sp>
    </p:spTree>
    <p:extLst>
      <p:ext uri="{BB962C8B-B14F-4D97-AF65-F5344CB8AC3E}">
        <p14:creationId xmlns:p14="http://schemas.microsoft.com/office/powerpoint/2010/main" val="33439645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from the </a:t>
            </a:r>
            <a:r>
              <a:rPr lang="en-US" baseline="0" dirty="0" err="1" smtClean="0"/>
              <a:t>TrustedDB</a:t>
            </a:r>
            <a:r>
              <a:rPr lang="en-US" baseline="0" dirty="0" smtClean="0"/>
              <a:t>.</a:t>
            </a:r>
            <a:endParaRPr lang="en-US" dirty="0" smtClean="0"/>
          </a:p>
          <a:p>
            <a:r>
              <a:rPr lang="en-US" dirty="0" smtClean="0"/>
              <a:t>Just like in the client-server systems,</a:t>
            </a:r>
            <a:r>
              <a:rPr lang="en-US" baseline="0" dirty="0" smtClean="0"/>
              <a:t> we can mix and match computation between the trusted and untrusted platforms.</a:t>
            </a:r>
          </a:p>
        </p:txBody>
      </p:sp>
      <p:sp>
        <p:nvSpPr>
          <p:cNvPr id="4" name="Slide Number Placeholder 3"/>
          <p:cNvSpPr>
            <a:spLocks noGrp="1"/>
          </p:cNvSpPr>
          <p:nvPr>
            <p:ph type="sldNum" sz="quarter" idx="10"/>
          </p:nvPr>
        </p:nvSpPr>
        <p:spPr/>
        <p:txBody>
          <a:bodyPr/>
          <a:lstStyle/>
          <a:p>
            <a:fld id="{795A6982-A2B2-4697-A999-13239B9B176E}" type="slidenum">
              <a:rPr lang="en-US" smtClean="0"/>
              <a:t>87</a:t>
            </a:fld>
            <a:endParaRPr lang="en-US"/>
          </a:p>
        </p:txBody>
      </p:sp>
    </p:spTree>
    <p:extLst>
      <p:ext uri="{BB962C8B-B14F-4D97-AF65-F5344CB8AC3E}">
        <p14:creationId xmlns:p14="http://schemas.microsoft.com/office/powerpoint/2010/main" val="28941890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this abstraction is very clean, because the trusted system is a complete DBMS, it also ends up handling many tasks that aren’t specifically decrypting data and performing expression evaluation.</a:t>
            </a:r>
          </a:p>
          <a:p>
            <a:endParaRPr lang="en-US" baseline="0" dirty="0" smtClean="0"/>
          </a:p>
          <a:p>
            <a:r>
              <a:rPr lang="en-US" baseline="0" dirty="0" smtClean="0"/>
              <a:t>For example, it has to manage things like page fetches, query scheduling, memory management, etc.</a:t>
            </a:r>
          </a:p>
          <a:p>
            <a:endParaRPr lang="en-US" baseline="0" dirty="0" smtClean="0"/>
          </a:p>
          <a:p>
            <a:r>
              <a:rPr lang="en-US" baseline="0" dirty="0" smtClean="0"/>
              <a:t>In the end, it isn’t a particularly efficient use of precious trusted computing resources and, at least in theory, we could offload this to comparatively cheap and plentiful untrusted computing resources.</a:t>
            </a:r>
          </a:p>
        </p:txBody>
      </p:sp>
      <p:sp>
        <p:nvSpPr>
          <p:cNvPr id="4" name="Slide Number Placeholder 3"/>
          <p:cNvSpPr>
            <a:spLocks noGrp="1"/>
          </p:cNvSpPr>
          <p:nvPr>
            <p:ph type="sldNum" sz="quarter" idx="10"/>
          </p:nvPr>
        </p:nvSpPr>
        <p:spPr/>
        <p:txBody>
          <a:bodyPr/>
          <a:lstStyle/>
          <a:p>
            <a:fld id="{795A6982-A2B2-4697-A999-13239B9B176E}" type="slidenum">
              <a:rPr lang="en-US" smtClean="0"/>
              <a:t>88</a:t>
            </a:fld>
            <a:endParaRPr lang="en-US"/>
          </a:p>
        </p:txBody>
      </p:sp>
    </p:spTree>
    <p:extLst>
      <p:ext uri="{BB962C8B-B14F-4D97-AF65-F5344CB8AC3E}">
        <p14:creationId xmlns:p14="http://schemas.microsoft.com/office/powerpoint/2010/main" val="7928883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our</a:t>
            </a:r>
            <a:r>
              <a:rPr lang="en-US" baseline="0" dirty="0" smtClean="0"/>
              <a:t> last secure computing architecture comes in.</a:t>
            </a:r>
          </a:p>
          <a:p>
            <a:endParaRPr lang="en-US" baseline="0" dirty="0" smtClean="0"/>
          </a:p>
          <a:p>
            <a:r>
              <a:rPr lang="en-US" baseline="0" dirty="0" smtClean="0"/>
              <a:t>Here, rather than implementing a comparatively complex DBMS, we have stripped the trusted computing platform down to it’s bare essentials – just crypto operations and expression evaluation.</a:t>
            </a:r>
          </a:p>
          <a:p>
            <a:endParaRPr lang="en-US" baseline="0" dirty="0" smtClean="0"/>
          </a:p>
          <a:p>
            <a:r>
              <a:rPr lang="en-US" baseline="0" dirty="0" smtClean="0"/>
              <a:t>This is the approach that Cipherbase takes.</a:t>
            </a:r>
          </a:p>
        </p:txBody>
      </p:sp>
      <p:sp>
        <p:nvSpPr>
          <p:cNvPr id="4" name="Slide Number Placeholder 3"/>
          <p:cNvSpPr>
            <a:spLocks noGrp="1"/>
          </p:cNvSpPr>
          <p:nvPr>
            <p:ph type="sldNum" sz="quarter" idx="10"/>
          </p:nvPr>
        </p:nvSpPr>
        <p:spPr/>
        <p:txBody>
          <a:bodyPr/>
          <a:lstStyle/>
          <a:p>
            <a:fld id="{795A6982-A2B2-4697-A999-13239B9B176E}" type="slidenum">
              <a:rPr lang="en-US" smtClean="0"/>
              <a:t>89</a:t>
            </a:fld>
            <a:endParaRPr lang="en-US"/>
          </a:p>
        </p:txBody>
      </p:sp>
    </p:spTree>
    <p:extLst>
      <p:ext uri="{BB962C8B-B14F-4D97-AF65-F5344CB8AC3E}">
        <p14:creationId xmlns:p14="http://schemas.microsoft.com/office/powerpoint/2010/main" val="350661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our discussion on data and confidentiality has been generic</a:t>
            </a:r>
          </a:p>
          <a:p>
            <a:r>
              <a:rPr lang="en-US" dirty="0" smtClean="0"/>
              <a:t>Now we focus on </a:t>
            </a:r>
            <a:r>
              <a:rPr lang="en-US" dirty="0" err="1" smtClean="0"/>
              <a:t>db</a:t>
            </a:r>
            <a:r>
              <a:rPr lang="en-US" dirty="0" smtClean="0"/>
              <a:t>-as a service and the implications of using encryption as a technology</a:t>
            </a:r>
          </a:p>
          <a:p>
            <a:r>
              <a:rPr lang="en-US" dirty="0" smtClean="0"/>
              <a:t>Most</a:t>
            </a:r>
            <a:r>
              <a:rPr lang="en-US" baseline="0" dirty="0" smtClean="0"/>
              <a:t> basic question: what does it mean in terms of functionality?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8</a:t>
            </a:fld>
            <a:endParaRPr lang="en-US"/>
          </a:p>
        </p:txBody>
      </p:sp>
    </p:spTree>
    <p:extLst>
      <p:ext uri="{BB962C8B-B14F-4D97-AF65-F5344CB8AC3E}">
        <p14:creationId xmlns:p14="http://schemas.microsoft.com/office/powerpoint/2010/main" val="24091084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a:t>
            </a:r>
            <a:r>
              <a:rPr lang="en-US" baseline="0" dirty="0" smtClean="0"/>
              <a:t> how a system like </a:t>
            </a:r>
            <a:r>
              <a:rPr lang="en-US" baseline="0" dirty="0" err="1" smtClean="0"/>
              <a:t>Cipherbase</a:t>
            </a:r>
            <a:r>
              <a:rPr lang="en-US" baseline="0" dirty="0" smtClean="0"/>
              <a:t> would work, even for a query that only operates on strongly encrypted data, we see very efficient division of labor.</a:t>
            </a:r>
          </a:p>
          <a:p>
            <a:endParaRPr lang="en-US" baseline="0" dirty="0" smtClean="0"/>
          </a:p>
          <a:p>
            <a:r>
              <a:rPr lang="en-US" baseline="0" dirty="0" smtClean="0"/>
              <a:t>The trusted hardware is only responsible for decryption, expression evaluation and re-encryption.</a:t>
            </a:r>
          </a:p>
          <a:p>
            <a:endParaRPr lang="en-US" baseline="0" dirty="0" smtClean="0"/>
          </a:p>
          <a:p>
            <a:r>
              <a:rPr lang="en-US" baseline="0" dirty="0" smtClean="0"/>
              <a:t>In a loosely-coupled architecture, all of this would need to run in the trusted system.</a:t>
            </a:r>
          </a:p>
        </p:txBody>
      </p:sp>
      <p:sp>
        <p:nvSpPr>
          <p:cNvPr id="4" name="Slide Number Placeholder 3"/>
          <p:cNvSpPr>
            <a:spLocks noGrp="1"/>
          </p:cNvSpPr>
          <p:nvPr>
            <p:ph type="sldNum" sz="quarter" idx="10"/>
          </p:nvPr>
        </p:nvSpPr>
        <p:spPr/>
        <p:txBody>
          <a:bodyPr/>
          <a:lstStyle/>
          <a:p>
            <a:fld id="{6BCA233D-4549-4464-A16F-D32E47C7CE4E}" type="slidenum">
              <a:rPr lang="en-US" smtClean="0"/>
              <a:t>90</a:t>
            </a:fld>
            <a:endParaRPr lang="en-US"/>
          </a:p>
        </p:txBody>
      </p:sp>
    </p:spTree>
    <p:extLst>
      <p:ext uri="{BB962C8B-B14F-4D97-AF65-F5344CB8AC3E}">
        <p14:creationId xmlns:p14="http://schemas.microsoft.com/office/powerpoint/2010/main" val="42912740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a:t>
            </a:r>
            <a:r>
              <a:rPr lang="en-US" baseline="0" dirty="0" smtClean="0"/>
              <a:t> the fact that this can maximize efficiency of limited trusted compute resources, this system can also be more secure.</a:t>
            </a:r>
          </a:p>
          <a:p>
            <a:r>
              <a:rPr lang="en-US" baseline="0" dirty="0" smtClean="0"/>
              <a:t>First, dedicated circuits cannot be infected with a virus (they can be fed invalid data, but this will not change the primary operation of the circuit itself).</a:t>
            </a:r>
          </a:p>
          <a:p>
            <a:r>
              <a:rPr lang="en-US" baseline="0" dirty="0" smtClean="0"/>
              <a:t>Second, since the trusted hardware simply doesn’t have to do nearly as much (the untrusted DBMS essentially spoon-feeds data to the secure expression evaluation), it is considerable simpler.  This brings formal verification back into the realm of possibility.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91</a:t>
            </a:fld>
            <a:endParaRPr lang="en-US"/>
          </a:p>
        </p:txBody>
      </p:sp>
    </p:spTree>
    <p:extLst>
      <p:ext uri="{BB962C8B-B14F-4D97-AF65-F5344CB8AC3E}">
        <p14:creationId xmlns:p14="http://schemas.microsoft.com/office/powerpoint/2010/main" val="37271437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summarize this section, we started with the trusted-client model but said that it’s hard to use trusted compute that is so far away from the cloud.  What happens if we try to lock down in-cloud servers?  Beyond that, could we provide low-footprint in-cloud specialized trusted modules?</a:t>
            </a:r>
            <a:endParaRPr lang="en-US" dirty="0" smtClean="0"/>
          </a:p>
          <a:p>
            <a:endParaRPr lang="en-US" dirty="0" smtClean="0"/>
          </a:p>
          <a:p>
            <a:r>
              <a:rPr lang="en-US" dirty="0" smtClean="0"/>
              <a:t>There are still many open questions around these types of systems.</a:t>
            </a:r>
            <a:r>
              <a:rPr lang="en-US" baseline="0" dirty="0" smtClean="0"/>
              <a:t>  W</a:t>
            </a:r>
            <a:r>
              <a:rPr lang="en-US" dirty="0" smtClean="0"/>
              <a:t>e are changing</a:t>
            </a:r>
            <a:r>
              <a:rPr lang="en-US" baseline="0" dirty="0" smtClean="0"/>
              <a:t> some fairly important characteristics by orders of magnitude.  For example, consider the communication latency between first going off-processor, and then off-cloud.</a:t>
            </a:r>
            <a:endParaRPr lang="en-US" dirty="0" smtClean="0"/>
          </a:p>
          <a:p>
            <a:endParaRPr lang="en-US" dirty="0" smtClean="0"/>
          </a:p>
          <a:p>
            <a:r>
              <a:rPr lang="en-US" baseline="0" dirty="0" smtClean="0"/>
              <a:t>The realities are simply very different and there are some important questions need to visit concerning query optimization, the execution engine, and physical design.</a:t>
            </a:r>
          </a:p>
        </p:txBody>
      </p:sp>
      <p:sp>
        <p:nvSpPr>
          <p:cNvPr id="4" name="Slide Number Placeholder 3"/>
          <p:cNvSpPr>
            <a:spLocks noGrp="1"/>
          </p:cNvSpPr>
          <p:nvPr>
            <p:ph type="sldNum" sz="quarter" idx="10"/>
          </p:nvPr>
        </p:nvSpPr>
        <p:spPr/>
        <p:txBody>
          <a:bodyPr/>
          <a:lstStyle/>
          <a:p>
            <a:fld id="{795A6982-A2B2-4697-A999-13239B9B176E}" type="slidenum">
              <a:rPr lang="en-US" smtClean="0"/>
              <a:t>92</a:t>
            </a:fld>
            <a:endParaRPr lang="en-US"/>
          </a:p>
        </p:txBody>
      </p:sp>
    </p:spTree>
    <p:extLst>
      <p:ext uri="{BB962C8B-B14F-4D97-AF65-F5344CB8AC3E}">
        <p14:creationId xmlns:p14="http://schemas.microsoft.com/office/powerpoint/2010/main" val="17187436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case you were wondering what the security of various systems we have seen is, we will discuss it now.</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94</a:t>
            </a:fld>
            <a:endParaRPr lang="en-US"/>
          </a:p>
        </p:txBody>
      </p:sp>
    </p:spTree>
    <p:extLst>
      <p:ext uri="{BB962C8B-B14F-4D97-AF65-F5344CB8AC3E}">
        <p14:creationId xmlns:p14="http://schemas.microsoft.com/office/powerpoint/2010/main" val="29686427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start with the basics of security. In order to analyze</a:t>
            </a:r>
            <a:r>
              <a:rPr lang="en-US" baseline="0" dirty="0" smtClean="0"/>
              <a:t> the security of an encryption scheme, we ask…</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95</a:t>
            </a:fld>
            <a:endParaRPr lang="en-US"/>
          </a:p>
        </p:txBody>
      </p:sp>
    </p:spTree>
    <p:extLst>
      <p:ext uri="{BB962C8B-B14F-4D97-AF65-F5344CB8AC3E}">
        <p14:creationId xmlns:p14="http://schemas.microsoft.com/office/powerpoint/2010/main" val="7303605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information the adversary can learn about the plaintext given the ciphertext (without the key)</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96</a:t>
            </a:fld>
            <a:endParaRPr lang="en-US"/>
          </a:p>
        </p:txBody>
      </p:sp>
    </p:spTree>
    <p:extLst>
      <p:ext uri="{BB962C8B-B14F-4D97-AF65-F5344CB8AC3E}">
        <p14:creationId xmlns:p14="http://schemas.microsoft.com/office/powerpoint/2010/main" val="16832197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problem is well-studied in classic cryptography. The classic notion of semantic security stipulates that no information should be revealed other than the length of the input. Incidentally, this contribution was recognized by this year’s Turing Award.</a:t>
            </a:r>
          </a:p>
          <a:p>
            <a:endParaRPr lang="en-US" baseline="0" dirty="0" smtClean="0"/>
          </a:p>
          <a:p>
            <a:r>
              <a:rPr lang="en-US" baseline="0" dirty="0" smtClean="0"/>
              <a:t>In this talk, we will talk about information leakage informally while noting that it is possible to formalize all that we are saying using the classic notion of semantic security.</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97</a:t>
            </a:fld>
            <a:endParaRPr lang="en-US"/>
          </a:p>
        </p:txBody>
      </p:sp>
    </p:spTree>
    <p:extLst>
      <p:ext uri="{BB962C8B-B14F-4D97-AF65-F5344CB8AC3E}">
        <p14:creationId xmlns:p14="http://schemas.microsoft.com/office/powerpoint/2010/main" val="20572873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schemes such as AES</a:t>
            </a:r>
            <a:r>
              <a:rPr lang="en-US" baseline="0" dirty="0" smtClean="0"/>
              <a:t> discussed earlier are widely believed to be semantically secure.</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98</a:t>
            </a:fld>
            <a:endParaRPr lang="en-US"/>
          </a:p>
        </p:txBody>
      </p:sp>
    </p:spTree>
    <p:extLst>
      <p:ext uri="{BB962C8B-B14F-4D97-AF65-F5344CB8AC3E}">
        <p14:creationId xmlns:p14="http://schemas.microsoft.com/office/powerpoint/2010/main" val="13079581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database</a:t>
            </a:r>
            <a:r>
              <a:rPr lang="en-US" baseline="0" dirty="0" smtClean="0"/>
              <a:t> security is the security of encrypting “data at rest”. If we apply AES (in non-det.) mode on every cell, what information does it leak? Answer: cell lengths.</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99</a:t>
            </a:fld>
            <a:endParaRPr lang="en-US"/>
          </a:p>
        </p:txBody>
      </p:sp>
    </p:spTree>
    <p:extLst>
      <p:ext uri="{BB962C8B-B14F-4D97-AF65-F5344CB8AC3E}">
        <p14:creationId xmlns:p14="http://schemas.microsoft.com/office/powerpoint/2010/main" val="31220686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that we encrypt every cell deterministically. Will we leak anything besides row sizes? Answer: no. of distinct values and frequency distribution. </a:t>
            </a:r>
            <a:r>
              <a:rPr lang="en-US" baseline="0" dirty="0" err="1" smtClean="0"/>
              <a:t>Bellare</a:t>
            </a:r>
            <a:r>
              <a:rPr lang="en-US" baseline="0" dirty="0" smtClean="0"/>
              <a:t> et al. have formally analyzed the security yielded by det. schemes.</a:t>
            </a:r>
            <a:endParaRPr lang="en-US" dirty="0" smtClean="0"/>
          </a:p>
          <a:p>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100</a:t>
            </a:fld>
            <a:endParaRPr lang="en-US"/>
          </a:p>
        </p:txBody>
      </p:sp>
    </p:spTree>
    <p:extLst>
      <p:ext uri="{BB962C8B-B14F-4D97-AF65-F5344CB8AC3E}">
        <p14:creationId xmlns:p14="http://schemas.microsoft.com/office/powerpoint/2010/main" val="275923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Sort of running example:</a:t>
            </a:r>
            <a:r>
              <a:rPr lang="en-US" baseline="0" dirty="0" smtClean="0"/>
              <a:t> backend database for a hypothetical online course systems (e.g., </a:t>
            </a:r>
            <a:r>
              <a:rPr lang="en-US" baseline="0" dirty="0" err="1" smtClean="0"/>
              <a:t>Coursera</a:t>
            </a:r>
            <a:r>
              <a:rPr lang="en-US" baseline="0" dirty="0" smtClean="0"/>
              <a:t>).</a:t>
            </a:r>
          </a:p>
          <a:p>
            <a:r>
              <a:rPr lang="en-US" baseline="0" dirty="0" smtClean="0"/>
              <a:t>Contains sensitive attributes shown circled.</a:t>
            </a:r>
          </a:p>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9</a:t>
            </a:fld>
            <a:endParaRPr lang="en-US"/>
          </a:p>
        </p:txBody>
      </p:sp>
    </p:spTree>
    <p:extLst>
      <p:ext uri="{BB962C8B-B14F-4D97-AF65-F5344CB8AC3E}">
        <p14:creationId xmlns:p14="http://schemas.microsoft.com/office/powerpoint/2010/main" val="28386904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Order-preserving encryption seeks to leak cell lengths and</a:t>
            </a:r>
            <a:r>
              <a:rPr lang="en-US" baseline="0" dirty="0" smtClean="0"/>
              <a:t> ordering of cell values. However, the OPEs proposed in practice leak more than that. Designing an OPE that leaks only the ordering (and cell lengths) is an open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101</a:t>
            </a:fld>
            <a:endParaRPr lang="en-US"/>
          </a:p>
        </p:txBody>
      </p:sp>
    </p:spTree>
    <p:extLst>
      <p:ext uri="{BB962C8B-B14F-4D97-AF65-F5344CB8AC3E}">
        <p14:creationId xmlns:p14="http://schemas.microsoft.com/office/powerpoint/2010/main" val="40219375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encrypt different columns differently,</a:t>
            </a:r>
            <a:r>
              <a:rPr lang="en-US" baseline="0" dirty="0" smtClean="0"/>
              <a:t> the total info leakage is essentially the sum of leakage from each individual column.</a:t>
            </a:r>
          </a:p>
          <a:p>
            <a:endParaRPr lang="en-US" baseline="0" dirty="0" smtClean="0"/>
          </a:p>
        </p:txBody>
      </p:sp>
      <p:sp>
        <p:nvSpPr>
          <p:cNvPr id="4" name="Slide Number Placeholder 3"/>
          <p:cNvSpPr>
            <a:spLocks noGrp="1"/>
          </p:cNvSpPr>
          <p:nvPr>
            <p:ph type="sldNum" sz="quarter" idx="10"/>
          </p:nvPr>
        </p:nvSpPr>
        <p:spPr/>
        <p:txBody>
          <a:bodyPr/>
          <a:lstStyle/>
          <a:p>
            <a:fld id="{6BCA233D-4549-4464-A16F-D32E47C7CE4E}" type="slidenum">
              <a:rPr lang="en-US" smtClean="0"/>
              <a:t>102</a:t>
            </a:fld>
            <a:endParaRPr lang="en-US"/>
          </a:p>
        </p:txBody>
      </p:sp>
    </p:spTree>
    <p:extLst>
      <p:ext uri="{BB962C8B-B14F-4D97-AF65-F5344CB8AC3E}">
        <p14:creationId xmlns:p14="http://schemas.microsoft.com/office/powerpoint/2010/main" val="36617724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What happens when we query or update the data?</a:t>
            </a:r>
            <a:r>
              <a:rPr lang="en-US" baseline="0" dirty="0" smtClean="0"/>
              <a:t> Suppose that we have an employee table with a “Name” field and a “Salary” field. The “Salary” field is strongly encrypted and “Name” is stored in the clear. Since “Salary” is strongly encrypted, no information about it leaks other than row sizes. </a:t>
            </a:r>
          </a:p>
          <a:p>
            <a:pPr marL="0" indent="0">
              <a:buNone/>
            </a:pPr>
            <a:endParaRPr lang="en-US" baseline="0" dirty="0" smtClean="0"/>
          </a:p>
          <a:p>
            <a:pPr marL="0" indent="0">
              <a:buNone/>
            </a:pPr>
            <a:r>
              <a:rPr lang="en-US" baseline="0" dirty="0" smtClean="0"/>
              <a:t>Now suppose we modify the salary of an individual by identifying the individual’s name. Note that this process performs no computation on “Salary”, i.e. it treats “Salary” as a blob. While the adversary can see that Alice’s salary got modified, they presumably have no information about its old or new value since “Salary” is strongly encrypted. </a:t>
            </a:r>
          </a:p>
          <a:p>
            <a:pPr marL="0" indent="0">
              <a:buNone/>
            </a:pPr>
            <a:endParaRPr lang="en-US" baseline="0" dirty="0" smtClean="0"/>
          </a:p>
          <a:p>
            <a:pPr marL="0" indent="0">
              <a:buNone/>
            </a:pPr>
            <a:r>
              <a:rPr lang="en-US" baseline="0" dirty="0" smtClean="0"/>
              <a:t>However, suppose we have a series of updates….</a:t>
            </a:r>
          </a:p>
        </p:txBody>
      </p:sp>
      <p:sp>
        <p:nvSpPr>
          <p:cNvPr id="4" name="Slide Number Placeholder 3"/>
          <p:cNvSpPr>
            <a:spLocks noGrp="1"/>
          </p:cNvSpPr>
          <p:nvPr>
            <p:ph type="sldNum" sz="quarter" idx="10"/>
          </p:nvPr>
        </p:nvSpPr>
        <p:spPr/>
        <p:txBody>
          <a:bodyPr/>
          <a:lstStyle/>
          <a:p>
            <a:fld id="{1E04503F-91B3-4894-B30A-49727143E3F6}" type="slidenum">
              <a:rPr lang="en-US" smtClean="0"/>
              <a:t>103</a:t>
            </a:fld>
            <a:endParaRPr lang="en-US"/>
          </a:p>
        </p:txBody>
      </p:sp>
    </p:spTree>
    <p:extLst>
      <p:ext uri="{BB962C8B-B14F-4D97-AF65-F5344CB8AC3E}">
        <p14:creationId xmlns:p14="http://schemas.microsoft.com/office/powerpoint/2010/main" val="7009387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…two to Alice’s salary</a:t>
            </a:r>
          </a:p>
        </p:txBody>
      </p:sp>
      <p:sp>
        <p:nvSpPr>
          <p:cNvPr id="4" name="Slide Number Placeholder 3"/>
          <p:cNvSpPr>
            <a:spLocks noGrp="1"/>
          </p:cNvSpPr>
          <p:nvPr>
            <p:ph type="sldNum" sz="quarter" idx="10"/>
          </p:nvPr>
        </p:nvSpPr>
        <p:spPr/>
        <p:txBody>
          <a:bodyPr/>
          <a:lstStyle/>
          <a:p>
            <a:fld id="{1E04503F-91B3-4894-B30A-49727143E3F6}" type="slidenum">
              <a:rPr lang="en-US" smtClean="0"/>
              <a:t>104</a:t>
            </a:fld>
            <a:endParaRPr lang="en-US"/>
          </a:p>
        </p:txBody>
      </p:sp>
    </p:spTree>
    <p:extLst>
      <p:ext uri="{BB962C8B-B14F-4D97-AF65-F5344CB8AC3E}">
        <p14:creationId xmlns:p14="http://schemas.microsoft.com/office/powerpoint/2010/main" val="18706801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…and three to Bob’s. </a:t>
            </a:r>
          </a:p>
        </p:txBody>
      </p:sp>
      <p:sp>
        <p:nvSpPr>
          <p:cNvPr id="4" name="Slide Number Placeholder 3"/>
          <p:cNvSpPr>
            <a:spLocks noGrp="1"/>
          </p:cNvSpPr>
          <p:nvPr>
            <p:ph type="sldNum" sz="quarter" idx="10"/>
          </p:nvPr>
        </p:nvSpPr>
        <p:spPr/>
        <p:txBody>
          <a:bodyPr/>
          <a:lstStyle/>
          <a:p>
            <a:fld id="{1E04503F-91B3-4894-B30A-49727143E3F6}" type="slidenum">
              <a:rPr lang="en-US" smtClean="0"/>
              <a:t>105</a:t>
            </a:fld>
            <a:endParaRPr lang="en-US"/>
          </a:p>
        </p:txBody>
      </p:sp>
    </p:spTree>
    <p:extLst>
      <p:ext uri="{BB962C8B-B14F-4D97-AF65-F5344CB8AC3E}">
        <p14:creationId xmlns:p14="http://schemas.microsoft.com/office/powerpoint/2010/main" val="3457775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E04503F-91B3-4894-B30A-49727143E3F6}" type="slidenum">
              <a:rPr lang="en-US" smtClean="0"/>
              <a:t>106</a:t>
            </a:fld>
            <a:endParaRPr lang="en-US"/>
          </a:p>
        </p:txBody>
      </p:sp>
    </p:spTree>
    <p:extLst>
      <p:ext uri="{BB962C8B-B14F-4D97-AF65-F5344CB8AC3E}">
        <p14:creationId xmlns:p14="http://schemas.microsoft.com/office/powerpoint/2010/main" val="34193628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Then, the adversary can observe the frequency with which a particular individual’s salary was updated. In this instance, the adversary knows that Alice’s salary was updated less often than Bob’s. Suppose that the adversary knows as part of background knowledge that full-time employees earn more, and that salaries of hourly wage employees are updated more often. Then, the adversary can learn some information about the ordering of employee salaries, in this instance that Alice likely has a higher salary than Bob.</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E04503F-91B3-4894-B30A-49727143E3F6}" type="slidenum">
              <a:rPr lang="en-US" smtClean="0"/>
              <a:t>107</a:t>
            </a:fld>
            <a:endParaRPr lang="en-US"/>
          </a:p>
        </p:txBody>
      </p:sp>
    </p:spTree>
    <p:extLst>
      <p:ext uri="{BB962C8B-B14F-4D97-AF65-F5344CB8AC3E}">
        <p14:creationId xmlns:p14="http://schemas.microsoft.com/office/powerpoint/2010/main" val="35622324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we do computations over encrypted data?</a:t>
            </a:r>
            <a:r>
              <a:rPr lang="en-US" baseline="0" dirty="0" smtClean="0"/>
              <a:t> Let us consider a sort operator that uses a trusted module (whether in the client or in the server) to compare records. The adversary can observe the result of comparing various records and can hence infer the ordering. Note that this leakage happens even if the data stays encrypted throughout the system stack. </a:t>
            </a:r>
          </a:p>
          <a:p>
            <a:endParaRPr lang="en-US" baseline="0" dirty="0" smtClean="0"/>
          </a:p>
          <a:p>
            <a:r>
              <a:rPr lang="en-US" baseline="0" dirty="0" smtClean="0"/>
              <a:t>In other words, encryption of data alone does not prevent information leakage. The overall query workflow – query access patterns and data movement patterns – leak information. We will refer to this as “Dynamic” security to distinguish it from the security of data at rest.</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108</a:t>
            </a:fld>
            <a:endParaRPr lang="en-US"/>
          </a:p>
        </p:txBody>
      </p:sp>
    </p:spTree>
    <p:extLst>
      <p:ext uri="{BB962C8B-B14F-4D97-AF65-F5344CB8AC3E}">
        <p14:creationId xmlns:p14="http://schemas.microsoft.com/office/powerpoint/2010/main" val="23745069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where the systems discussed</a:t>
            </a:r>
            <a:r>
              <a:rPr lang="en-US" baseline="0" dirty="0" smtClean="0"/>
              <a:t> previously fall. Briefly, none of them addresses dynamic security. </a:t>
            </a:r>
          </a:p>
          <a:p>
            <a:endParaRPr lang="en-US" baseline="0" dirty="0" smtClean="0"/>
          </a:p>
          <a:p>
            <a:r>
              <a:rPr lang="en-US" baseline="0" dirty="0" smtClean="0"/>
              <a:t>On the security spectrum, they all fall in between storing the data in the clear (full leakage) and leaking no information. The information leaked includes frequency distribution on columns on which equality is performed and ordering on columns in which sorting/indexing is performed. </a:t>
            </a:r>
          </a:p>
          <a:p>
            <a:endParaRPr lang="en-US" baseline="0" dirty="0" smtClean="0"/>
          </a:p>
          <a:p>
            <a:r>
              <a:rPr lang="en-US" baseline="0" dirty="0" smtClean="0"/>
              <a:t>We would like to point out that the security yielded by encryption is a significant improvement over today’s alternative, namely keeping the data in the clear in the cloud. It is hence a great starting point to build a secure DBMS-as-a-service. As we have seen before, there are sufficient system design challenges just in that space.</a:t>
            </a:r>
          </a:p>
          <a:p>
            <a:endParaRPr lang="en-US" baseline="0" dirty="0" smtClean="0"/>
          </a:p>
          <a:p>
            <a:r>
              <a:rPr lang="en-US" baseline="0" dirty="0" smtClean="0"/>
              <a:t>Having said that, the question remains whether we can bridge this gap. The short answer is that while is prior work on addressing dynamic security, it is generally impractical. In the rest of the talk, we will discuss some of the above ideas. The question of *practical* designs that bridge this gap is by and large open.</a:t>
            </a:r>
          </a:p>
        </p:txBody>
      </p:sp>
      <p:sp>
        <p:nvSpPr>
          <p:cNvPr id="4" name="Slide Number Placeholder 3"/>
          <p:cNvSpPr>
            <a:spLocks noGrp="1"/>
          </p:cNvSpPr>
          <p:nvPr>
            <p:ph type="sldNum" sz="quarter" idx="10"/>
          </p:nvPr>
        </p:nvSpPr>
        <p:spPr/>
        <p:txBody>
          <a:bodyPr/>
          <a:lstStyle/>
          <a:p>
            <a:fld id="{6BCA233D-4549-4464-A16F-D32E47C7CE4E}" type="slidenum">
              <a:rPr lang="en-US" smtClean="0"/>
              <a:t>109</a:t>
            </a:fld>
            <a:endParaRPr lang="en-US"/>
          </a:p>
        </p:txBody>
      </p:sp>
    </p:spTree>
    <p:extLst>
      <p:ext uri="{BB962C8B-B14F-4D97-AF65-F5344CB8AC3E}">
        <p14:creationId xmlns:p14="http://schemas.microsoft.com/office/powerpoint/2010/main" val="30050893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a:t>
            </a:r>
            <a:r>
              <a:rPr lang="en-US" baseline="0" dirty="0" smtClean="0"/>
              <a:t> it takes to achieve “No Leakage”. The end-to-end protocol we presented where the client ships an encrypted query and gets back an encrypted result reveals the query result size. Essentially, the only way to hide the query result size is to make all result sizes equal which would imply that for example joins would reduce to cross products. This makes “no leakage” impractical. </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110</a:t>
            </a:fld>
            <a:endParaRPr lang="en-US"/>
          </a:p>
        </p:txBody>
      </p:sp>
    </p:spTree>
    <p:extLst>
      <p:ext uri="{BB962C8B-B14F-4D97-AF65-F5344CB8AC3E}">
        <p14:creationId xmlns:p14="http://schemas.microsoft.com/office/powerpoint/2010/main" val="242795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Plaintext functionality</a:t>
            </a:r>
          </a:p>
        </p:txBody>
      </p:sp>
      <p:sp>
        <p:nvSpPr>
          <p:cNvPr id="4" name="Slide Number Placeholder 3"/>
          <p:cNvSpPr>
            <a:spLocks noGrp="1"/>
          </p:cNvSpPr>
          <p:nvPr>
            <p:ph type="sldNum" sz="quarter" idx="10"/>
          </p:nvPr>
        </p:nvSpPr>
        <p:spPr/>
        <p:txBody>
          <a:bodyPr/>
          <a:lstStyle/>
          <a:p>
            <a:fld id="{795A6982-A2B2-4697-A999-13239B9B176E}" type="slidenum">
              <a:rPr lang="en-US" smtClean="0"/>
              <a:t>10</a:t>
            </a:fld>
            <a:endParaRPr lang="en-US"/>
          </a:p>
        </p:txBody>
      </p:sp>
    </p:spTree>
    <p:extLst>
      <p:ext uri="{BB962C8B-B14F-4D97-AF65-F5344CB8AC3E}">
        <p14:creationId xmlns:p14="http://schemas.microsoft.com/office/powerpoint/2010/main" val="26090585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require efficient execution at the server, we must intuitively be willing to reveal at the least the output size and (similar to output size) running time so let’s consider whether we can achieve it.</a:t>
            </a:r>
          </a:p>
        </p:txBody>
      </p:sp>
      <p:sp>
        <p:nvSpPr>
          <p:cNvPr id="4" name="Slide Number Placeholder 3"/>
          <p:cNvSpPr>
            <a:spLocks noGrp="1"/>
          </p:cNvSpPr>
          <p:nvPr>
            <p:ph type="sldNum" sz="quarter" idx="10"/>
          </p:nvPr>
        </p:nvSpPr>
        <p:spPr/>
        <p:txBody>
          <a:bodyPr/>
          <a:lstStyle/>
          <a:p>
            <a:fld id="{6BCA233D-4549-4464-A16F-D32E47C7CE4E}" type="slidenum">
              <a:rPr lang="en-US" smtClean="0"/>
              <a:t>111</a:t>
            </a:fld>
            <a:endParaRPr lang="en-US"/>
          </a:p>
        </p:txBody>
      </p:sp>
    </p:spTree>
    <p:extLst>
      <p:ext uri="{BB962C8B-B14F-4D97-AF65-F5344CB8AC3E}">
        <p14:creationId xmlns:p14="http://schemas.microsoft.com/office/powerpoint/2010/main" val="3530318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previous work in an area known as oblivious computation that answers in the affirmative. The previous result is stated for programs not just </a:t>
            </a:r>
            <a:r>
              <a:rPr lang="en-US" dirty="0" err="1" smtClean="0"/>
              <a:t>DBMSes</a:t>
            </a:r>
            <a:r>
              <a:rPr lang="en-US" dirty="0" smtClean="0"/>
              <a:t>.</a:t>
            </a:r>
            <a:r>
              <a:rPr lang="en-US" baseline="0" dirty="0" smtClean="0"/>
              <a:t> Suppose that we model program execution simplistically as a trusted CPU that has the program accessing data in untrusted memory. A program in general accesses some data items more than others, defining its access pattern. The notion of “oblivious” computation recognizes that these access patterns leak information and attempts to hide them. </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112</a:t>
            </a:fld>
            <a:endParaRPr lang="en-US"/>
          </a:p>
        </p:txBody>
      </p:sp>
    </p:spTree>
    <p:extLst>
      <p:ext uri="{BB962C8B-B14F-4D97-AF65-F5344CB8AC3E}">
        <p14:creationId xmlns:p14="http://schemas.microsoft.com/office/powerpoint/2010/main" val="11436126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well-known result that shows that </a:t>
            </a:r>
            <a:r>
              <a:rPr lang="en-US" i="1" dirty="0" smtClean="0"/>
              <a:t>any</a:t>
            </a:r>
            <a:r>
              <a:rPr lang="en-US" dirty="0" smtClean="0"/>
              <a:t> program has an efficient simulation that is oblivious. That is, there is a program P’ that is a simulation (equivalent), efficient (</a:t>
            </a:r>
            <a:r>
              <a:rPr lang="en-US" dirty="0" err="1" smtClean="0"/>
              <a:t>polylog</a:t>
            </a:r>
            <a:r>
              <a:rPr lang="en-US" dirty="0" smtClean="0"/>
              <a:t>) and oblivious (access patterns look</a:t>
            </a:r>
            <a:r>
              <a:rPr lang="en-US" baseline="0" dirty="0" smtClean="0"/>
              <a:t> random). It is known that by keeping memory contents encrypted, an oblivious simulation leaks only the output size and running time of P.</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113</a:t>
            </a:fld>
            <a:endParaRPr lang="en-US"/>
          </a:p>
        </p:txBody>
      </p:sp>
    </p:spTree>
    <p:extLst>
      <p:ext uri="{BB962C8B-B14F-4D97-AF65-F5344CB8AC3E}">
        <p14:creationId xmlns:p14="http://schemas.microsoft.com/office/powerpoint/2010/main" val="225640785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apply this technology</a:t>
            </a:r>
            <a:r>
              <a:rPr lang="en-US" baseline="0" dirty="0" smtClean="0"/>
              <a:t> to achieve our goal by running the oblivious simulation of a DBMS.</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114</a:t>
            </a:fld>
            <a:endParaRPr lang="en-US"/>
          </a:p>
        </p:txBody>
      </p:sp>
    </p:spTree>
    <p:extLst>
      <p:ext uri="{BB962C8B-B14F-4D97-AF65-F5344CB8AC3E}">
        <p14:creationId xmlns:p14="http://schemas.microsoft.com/office/powerpoint/2010/main" val="4892461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simulation destroys spatial and temporal locality of reference</a:t>
            </a:r>
            <a:r>
              <a:rPr lang="en-US" baseline="0" dirty="0" smtClean="0"/>
              <a:t> by design. A range scan is reduced to…</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115</a:t>
            </a:fld>
            <a:endParaRPr lang="en-US"/>
          </a:p>
        </p:txBody>
      </p:sp>
    </p:spTree>
    <p:extLst>
      <p:ext uri="{BB962C8B-B14F-4D97-AF65-F5344CB8AC3E}">
        <p14:creationId xmlns:p14="http://schemas.microsoft.com/office/powerpoint/2010/main" val="18864299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seeks. This can be prohibitively inefficient.</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116</a:t>
            </a:fld>
            <a:endParaRPr lang="en-US"/>
          </a:p>
        </p:txBody>
      </p:sp>
    </p:spTree>
    <p:extLst>
      <p:ext uri="{BB962C8B-B14F-4D97-AF65-F5344CB8AC3E}">
        <p14:creationId xmlns:p14="http://schemas.microsoft.com/office/powerpoint/2010/main" val="41263579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brings us to the end of this segment. Wrapping up, I would like to reiterate that the systems proposed stop with encryption for a good reason. Designing a stronger and practically achievable security model for </a:t>
            </a:r>
            <a:r>
              <a:rPr lang="en-US" baseline="0" dirty="0" err="1" smtClean="0"/>
              <a:t>DBMSes</a:t>
            </a:r>
            <a:r>
              <a:rPr lang="en-US" baseline="0" dirty="0" smtClean="0"/>
              <a:t> is an open problem.</a:t>
            </a:r>
          </a:p>
        </p:txBody>
      </p:sp>
      <p:sp>
        <p:nvSpPr>
          <p:cNvPr id="4" name="Slide Number Placeholder 3"/>
          <p:cNvSpPr>
            <a:spLocks noGrp="1"/>
          </p:cNvSpPr>
          <p:nvPr>
            <p:ph type="sldNum" sz="quarter" idx="10"/>
          </p:nvPr>
        </p:nvSpPr>
        <p:spPr/>
        <p:txBody>
          <a:bodyPr/>
          <a:lstStyle/>
          <a:p>
            <a:fld id="{6BCA233D-4549-4464-A16F-D32E47C7CE4E}" type="slidenum">
              <a:rPr lang="en-US" smtClean="0"/>
              <a:t>117</a:t>
            </a:fld>
            <a:endParaRPr lang="en-US"/>
          </a:p>
        </p:txBody>
      </p:sp>
    </p:spTree>
    <p:extLst>
      <p:ext uri="{BB962C8B-B14F-4D97-AF65-F5344CB8AC3E}">
        <p14:creationId xmlns:p14="http://schemas.microsoft.com/office/powerpoint/2010/main" val="24993266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Let me summarize the tutorial. The overall problem is that we want to migrate data to the cloud where untrusted cloud administrators could get access to it. Encrypting the data before migration addresses this problem but it makes the problem of query processing challenging.</a:t>
            </a:r>
          </a:p>
          <a:p>
            <a:pPr marL="0" indent="0">
              <a:buNone/>
            </a:pPr>
            <a:endParaRPr lang="en-US" baseline="0" dirty="0" smtClean="0"/>
          </a:p>
          <a:p>
            <a:pPr marL="0" indent="0">
              <a:buNone/>
            </a:pPr>
            <a:r>
              <a:rPr lang="en-US" baseline="0" dirty="0" smtClean="0"/>
              <a:t>One approach is to use homomorphic encryption. There are several open problems in this space – improving FHE, improving PHE, designing new PHE. However, given the state of the art, this approach is incomplete. </a:t>
            </a:r>
          </a:p>
        </p:txBody>
      </p:sp>
      <p:sp>
        <p:nvSpPr>
          <p:cNvPr id="4" name="Slide Number Placeholder 3"/>
          <p:cNvSpPr>
            <a:spLocks noGrp="1"/>
          </p:cNvSpPr>
          <p:nvPr>
            <p:ph type="sldNum" sz="quarter" idx="10"/>
          </p:nvPr>
        </p:nvSpPr>
        <p:spPr/>
        <p:txBody>
          <a:bodyPr/>
          <a:lstStyle/>
          <a:p>
            <a:fld id="{1E04503F-91B3-4894-B30A-49727143E3F6}" type="slidenum">
              <a:rPr lang="en-US" smtClean="0"/>
              <a:t>118</a:t>
            </a:fld>
            <a:endParaRPr lang="en-US"/>
          </a:p>
        </p:txBody>
      </p:sp>
    </p:spTree>
    <p:extLst>
      <p:ext uri="{BB962C8B-B14F-4D97-AF65-F5344CB8AC3E}">
        <p14:creationId xmlns:p14="http://schemas.microsoft.com/office/powerpoint/2010/main" val="20485005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So we consider adding a trusted machine that has access to the key into the mix. The TM can run in the client or in the server. </a:t>
            </a:r>
          </a:p>
          <a:p>
            <a:pPr marL="0" indent="0">
              <a:buNone/>
            </a:pPr>
            <a:endParaRPr lang="en-US" baseline="0" dirty="0" smtClean="0"/>
          </a:p>
          <a:p>
            <a:pPr marL="0" indent="0">
              <a:buNone/>
            </a:pPr>
            <a:r>
              <a:rPr lang="en-US" baseline="0" dirty="0" smtClean="0"/>
              <a:t>Either way, this makes QP a distributed QP problem. This is however a non-standard QP problem where one node is trusted and the other is not. Moreover, there is a resource asymmetry between the two. This leads to many exciting systems design/performance problems as well as security problems that we have introduced. Furthermore, even designing a trusted machine to be hosted in the cloud is a challenging area. </a:t>
            </a:r>
          </a:p>
        </p:txBody>
      </p:sp>
      <p:sp>
        <p:nvSpPr>
          <p:cNvPr id="4" name="Slide Number Placeholder 3"/>
          <p:cNvSpPr>
            <a:spLocks noGrp="1"/>
          </p:cNvSpPr>
          <p:nvPr>
            <p:ph type="sldNum" sz="quarter" idx="10"/>
          </p:nvPr>
        </p:nvSpPr>
        <p:spPr/>
        <p:txBody>
          <a:bodyPr/>
          <a:lstStyle/>
          <a:p>
            <a:fld id="{1E04503F-91B3-4894-B30A-49727143E3F6}" type="slidenum">
              <a:rPr lang="en-US" smtClean="0"/>
              <a:t>119</a:t>
            </a:fld>
            <a:endParaRPr lang="en-US"/>
          </a:p>
        </p:txBody>
      </p:sp>
    </p:spTree>
    <p:extLst>
      <p:ext uri="{BB962C8B-B14F-4D97-AF65-F5344CB8AC3E}">
        <p14:creationId xmlns:p14="http://schemas.microsoft.com/office/powerpoint/2010/main" val="59046459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668" indent="-224668">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04503F-91B3-4894-B30A-49727143E3F6}" type="slidenum">
              <a:rPr lang="en-US" smtClean="0"/>
              <a:t>120</a:t>
            </a:fld>
            <a:endParaRPr lang="en-US"/>
          </a:p>
        </p:txBody>
      </p:sp>
    </p:spTree>
    <p:extLst>
      <p:ext uri="{BB962C8B-B14F-4D97-AF65-F5344CB8AC3E}">
        <p14:creationId xmlns:p14="http://schemas.microsoft.com/office/powerpoint/2010/main" val="390359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Light" panose="020F030202020403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86B9CC-7340-4AC1-A53E-8F9A60B4146A}"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9093909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FA033A-F42D-4EE5-AABA-E5C4BFF55E3E}"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41676110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51E70-AD52-40AC-90B2-B87B7B1776DA}"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434923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50000"/>
              </a:lnSpc>
              <a:defRPr>
                <a:latin typeface="Calibri" panose="020F0502020204030204" pitchFamily="34" charset="0"/>
              </a:defRPr>
            </a:lvl1pPr>
            <a:lvl2pPr>
              <a:lnSpc>
                <a:spcPct val="150000"/>
              </a:lnSpc>
              <a:defRPr>
                <a:latin typeface="Calibri" panose="020F0502020204030204" pitchFamily="34" charset="0"/>
              </a:defRPr>
            </a:lvl2pPr>
            <a:lvl3pPr>
              <a:lnSpc>
                <a:spcPct val="150000"/>
              </a:lnSpc>
              <a:defRPr>
                <a:latin typeface="Calibri" panose="020F0502020204030204" pitchFamily="34" charset="0"/>
              </a:defRPr>
            </a:lvl3pPr>
            <a:lvl4pPr>
              <a:lnSpc>
                <a:spcPct val="150000"/>
              </a:lnSpc>
              <a:defRPr>
                <a:latin typeface="Calibri" panose="020F0502020204030204" pitchFamily="34" charset="0"/>
              </a:defRPr>
            </a:lvl4pPr>
            <a:lvl5pPr>
              <a:lnSpc>
                <a:spcPct val="150000"/>
              </a:lnSpc>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100">
                <a:latin typeface="Calibri" panose="020F0502020204030204" pitchFamily="34" charset="0"/>
              </a:defRPr>
            </a:lvl1pPr>
          </a:lstStyle>
          <a:p>
            <a:r>
              <a:rPr lang="en-US" dirty="0" smtClean="0"/>
              <a:t>April 11, 2013</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787613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3050125-174F-4CCB-AA4F-C35FA4E080E9}"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739881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lnSpc>
                <a:spcPct val="150000"/>
              </a:lnSpc>
              <a:defRPr sz="2800">
                <a:latin typeface="Calibri" panose="020F0502020204030204" pitchFamily="34" charset="0"/>
              </a:defRPr>
            </a:lvl1pPr>
            <a:lvl2pPr>
              <a:lnSpc>
                <a:spcPct val="150000"/>
              </a:lnSpc>
              <a:defRPr sz="2400">
                <a:latin typeface="Calibri" panose="020F0502020204030204" pitchFamily="34" charset="0"/>
              </a:defRPr>
            </a:lvl2pPr>
            <a:lvl3pPr>
              <a:lnSpc>
                <a:spcPct val="150000"/>
              </a:lnSpc>
              <a:defRPr sz="2000">
                <a:latin typeface="Calibri" panose="020F0502020204030204" pitchFamily="34" charset="0"/>
              </a:defRPr>
            </a:lvl3pPr>
            <a:lvl4pPr>
              <a:lnSpc>
                <a:spcPct val="150000"/>
              </a:lnSpc>
              <a:defRPr sz="1800">
                <a:latin typeface="Calibri" panose="020F0502020204030204" pitchFamily="34" charset="0"/>
              </a:defRPr>
            </a:lvl4pPr>
            <a:lvl5pPr>
              <a:lnSpc>
                <a:spcPct val="150000"/>
              </a:lnSpc>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nSpc>
                <a:spcPct val="150000"/>
              </a:lnSpc>
              <a:defRPr sz="2800">
                <a:latin typeface="Calibri" panose="020F0502020204030204" pitchFamily="34" charset="0"/>
              </a:defRPr>
            </a:lvl1pPr>
            <a:lvl2pPr>
              <a:lnSpc>
                <a:spcPct val="150000"/>
              </a:lnSpc>
              <a:defRPr sz="2400">
                <a:latin typeface="Calibri" panose="020F0502020204030204" pitchFamily="34" charset="0"/>
              </a:defRPr>
            </a:lvl2pPr>
            <a:lvl3pPr>
              <a:lnSpc>
                <a:spcPct val="150000"/>
              </a:lnSpc>
              <a:defRPr sz="2000">
                <a:latin typeface="Calibri" panose="020F0502020204030204" pitchFamily="34" charset="0"/>
              </a:defRPr>
            </a:lvl3pPr>
            <a:lvl4pPr>
              <a:lnSpc>
                <a:spcPct val="150000"/>
              </a:lnSpc>
              <a:defRPr sz="1800">
                <a:latin typeface="Calibri" panose="020F0502020204030204" pitchFamily="34" charset="0"/>
              </a:defRPr>
            </a:lvl4pPr>
            <a:lvl5pPr>
              <a:lnSpc>
                <a:spcPct val="150000"/>
              </a:lnSpc>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B2E2923-A779-4E26-9762-C2086A3B3D77}" type="datetime1">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945273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EAC86-C767-4138-9F1D-A8AAA9D0F721}" type="datetime1">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3794502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7EDF5-7F97-410F-BC65-F61626A8D324}" type="datetime1">
              <a:rPr lang="en-US" smtClean="0"/>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694077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0FA0B-58CE-4225-B9DB-FCD5DBAEFBEB}" type="datetime1">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4082776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0A991-E8A2-4576-9502-391C52E6A7EF}" type="datetime1">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5558841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BC8F1-1F68-41F1-96BC-552AEC3FEC18}" type="datetime1">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0450070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E08D0-8C81-4F9A-B849-6A3DCDF00FFE}" type="datetime1">
              <a:rPr lang="en-US" smtClean="0"/>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D7D-E0FC-49BF-B4A2-5B13217C58F0}" type="slidenum">
              <a:rPr lang="en-US" smtClean="0"/>
              <a:t>‹#›</a:t>
            </a:fld>
            <a:endParaRPr lang="en-US"/>
          </a:p>
        </p:txBody>
      </p:sp>
    </p:spTree>
    <p:extLst>
      <p:ext uri="{BB962C8B-B14F-4D97-AF65-F5344CB8AC3E}">
        <p14:creationId xmlns:p14="http://schemas.microsoft.com/office/powerpoint/2010/main" val="3233782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aws.amazon.com/govcloud-us/"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cse.scu.edu/~tschwarz/coen152_05/Lectures/BufferOverflow.html"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www.oracle.com/technetwork/database/options/advanced-security/index-099011.html"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crypto.stanford.edu/cs155old/cs155-spring11/lectures/08-TCG.pdf" TargetMode="External"/><Relationship Id="rId2" Type="http://schemas.openxmlformats.org/officeDocument/2006/relationships/hyperlink" Target="http://technet.microsoft.com/en-us/library/bb934049.aspx" TargetMode="External"/><Relationship Id="rId1" Type="http://schemas.openxmlformats.org/officeDocument/2006/relationships/slideLayout" Target="../slideLayouts/slideLayout2.xml"/><Relationship Id="rId4" Type="http://schemas.openxmlformats.org/officeDocument/2006/relationships/hyperlink" Target="http://www.trustedcomputinggroup.org/resources/tpm_main_specificatio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Querying Encrypted Data</a:t>
            </a:r>
            <a:endParaRPr lang="en-US" dirty="0">
              <a:latin typeface="+mj-lt"/>
            </a:endParaRPr>
          </a:p>
        </p:txBody>
      </p:sp>
      <p:sp>
        <p:nvSpPr>
          <p:cNvPr id="3" name="Subtitle 2"/>
          <p:cNvSpPr>
            <a:spLocks noGrp="1"/>
          </p:cNvSpPr>
          <p:nvPr>
            <p:ph type="subTitle" idx="1"/>
          </p:nvPr>
        </p:nvSpPr>
        <p:spPr>
          <a:xfrm>
            <a:off x="1371600" y="3886200"/>
            <a:ext cx="6400800" cy="2362200"/>
          </a:xfrm>
        </p:spPr>
        <p:txBody>
          <a:bodyPr>
            <a:normAutofit fontScale="70000" lnSpcReduction="20000"/>
          </a:bodyPr>
          <a:lstStyle/>
          <a:p>
            <a:pPr>
              <a:lnSpc>
                <a:spcPct val="170000"/>
              </a:lnSpc>
            </a:pPr>
            <a:r>
              <a:rPr lang="en-US" dirty="0" smtClean="0"/>
              <a:t>Arvind Arasu, Ken Eguro, </a:t>
            </a:r>
            <a:br>
              <a:rPr lang="en-US" dirty="0" smtClean="0"/>
            </a:br>
            <a:r>
              <a:rPr lang="en-US" dirty="0" smtClean="0"/>
              <a:t>Ravi Ramamurthy, Raghav Kaushik</a:t>
            </a:r>
            <a:br>
              <a:rPr lang="en-US" dirty="0" smtClean="0"/>
            </a:br>
            <a:endParaRPr lang="en-US" dirty="0" smtClean="0"/>
          </a:p>
          <a:p>
            <a:pPr>
              <a:lnSpc>
                <a:spcPct val="170000"/>
              </a:lnSpc>
            </a:pPr>
            <a:r>
              <a:rPr lang="en-US" dirty="0" smtClean="0"/>
              <a:t>Microsoft Research</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a:t>
            </a:fld>
            <a:endParaRPr lang="en-US"/>
          </a:p>
        </p:txBody>
      </p:sp>
    </p:spTree>
    <p:extLst>
      <p:ext uri="{BB962C8B-B14F-4D97-AF65-F5344CB8AC3E}">
        <p14:creationId xmlns:p14="http://schemas.microsoft.com/office/powerpoint/2010/main" val="314859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Encryption and </a:t>
            </a:r>
            <a:r>
              <a:rPr lang="en-US" sz="4000" dirty="0" err="1" smtClean="0"/>
              <a:t>DbaaS</a:t>
            </a:r>
            <a:r>
              <a:rPr lang="en-US" sz="4000" dirty="0" smtClean="0"/>
              <a:t>: Functionality</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10</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sp>
        <p:nvSpPr>
          <p:cNvPr id="4" name="TextBox 3"/>
          <p:cNvSpPr txBox="1"/>
          <p:nvPr/>
        </p:nvSpPr>
        <p:spPr>
          <a:xfrm>
            <a:off x="6572518" y="5767393"/>
            <a:ext cx="1155573" cy="369332"/>
          </a:xfrm>
          <a:prstGeom prst="rect">
            <a:avLst/>
          </a:prstGeom>
          <a:noFill/>
        </p:spPr>
        <p:txBody>
          <a:bodyPr wrap="none" rtlCol="0">
            <a:spAutoFit/>
          </a:bodyPr>
          <a:lstStyle/>
          <a:p>
            <a:r>
              <a:rPr lang="en-US" dirty="0" smtClean="0">
                <a:latin typeface="Calibri" panose="020F0502020204030204" pitchFamily="34" charset="0"/>
              </a:rPr>
              <a:t>Client App</a:t>
            </a:r>
            <a:endParaRPr lang="en-US" dirty="0">
              <a:latin typeface="Calibri" panose="020F0502020204030204" pitchFamily="34" charset="0"/>
            </a:endParaRPr>
          </a:p>
        </p:txBody>
      </p:sp>
      <p:pic>
        <p:nvPicPr>
          <p:cNvPr id="16" name="Picture 1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84884" y="2743200"/>
            <a:ext cx="1066006" cy="1066006"/>
          </a:xfrm>
          <a:prstGeom prst="rect">
            <a:avLst/>
          </a:prstGeom>
        </p:spPr>
      </p:pic>
      <p:cxnSp>
        <p:nvCxnSpPr>
          <p:cNvPr id="6" name="Straight Arrow Connector 5"/>
          <p:cNvCxnSpPr/>
          <p:nvPr/>
        </p:nvCxnSpPr>
        <p:spPr>
          <a:xfrm flipV="1">
            <a:off x="7086600" y="3809206"/>
            <a:ext cx="0" cy="1937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91400" y="3809206"/>
            <a:ext cx="0" cy="195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638" y="4214336"/>
            <a:ext cx="2371162" cy="738664"/>
          </a:xfrm>
          <a:prstGeom prst="rect">
            <a:avLst/>
          </a:prstGeom>
          <a:noFill/>
        </p:spPr>
        <p:txBody>
          <a:bodyPr wrap="none" rtlCol="0">
            <a:spAutoFit/>
          </a:bodyPr>
          <a:lstStyle/>
          <a:p>
            <a:r>
              <a:rPr lang="en-US" sz="1400" dirty="0" smtClean="0">
                <a:latin typeface="Consolas" panose="020B0609020204030204" pitchFamily="49" charset="0"/>
                <a:cs typeface="Consolas" panose="020B0609020204030204" pitchFamily="49" charset="0"/>
              </a:rPr>
              <a:t>SELECT *</a:t>
            </a:r>
          </a:p>
          <a:p>
            <a:r>
              <a:rPr lang="en-US" sz="1400" dirty="0" smtClean="0">
                <a:latin typeface="Consolas" panose="020B0609020204030204" pitchFamily="49" charset="0"/>
                <a:cs typeface="Consolas" panose="020B0609020204030204" pitchFamily="49" charset="0"/>
              </a:rPr>
              <a:t>FROM courses</a:t>
            </a:r>
          </a:p>
          <a:p>
            <a:r>
              <a:rPr lang="en-US" sz="1400" dirty="0" smtClean="0">
                <a:latin typeface="Consolas" panose="020B0609020204030204" pitchFamily="49" charset="0"/>
                <a:cs typeface="Consolas" panose="020B0609020204030204" pitchFamily="49" charset="0"/>
              </a:rPr>
              <a:t>WHERE </a:t>
            </a:r>
            <a:r>
              <a:rPr lang="en-US" sz="1400" dirty="0" err="1" smtClean="0">
                <a:latin typeface="Consolas" panose="020B0609020204030204" pitchFamily="49" charset="0"/>
                <a:cs typeface="Consolas" panose="020B0609020204030204" pitchFamily="49" charset="0"/>
              </a:rPr>
              <a:t>StudentId</a:t>
            </a:r>
            <a:r>
              <a:rPr lang="en-US" sz="1400" dirty="0" smtClean="0">
                <a:latin typeface="Consolas" panose="020B0609020204030204" pitchFamily="49" charset="0"/>
                <a:cs typeface="Consolas" panose="020B0609020204030204" pitchFamily="49" charset="0"/>
              </a:rPr>
              <a:t> = 1234</a:t>
            </a:r>
            <a:endParaRPr lang="en-US" sz="1400" dirty="0">
              <a:latin typeface="Consolas" panose="020B0609020204030204" pitchFamily="49" charset="0"/>
              <a:cs typeface="Consolas" panose="020B0609020204030204" pitchFamily="49" charset="0"/>
            </a:endParaRPr>
          </a:p>
        </p:txBody>
      </p:sp>
      <p:grpSp>
        <p:nvGrpSpPr>
          <p:cNvPr id="19" name="Group 18"/>
          <p:cNvGrpSpPr/>
          <p:nvPr/>
        </p:nvGrpSpPr>
        <p:grpSpPr>
          <a:xfrm>
            <a:off x="7750890" y="4028830"/>
            <a:ext cx="788552" cy="1395044"/>
            <a:chOff x="7750890" y="4028830"/>
            <a:chExt cx="788552" cy="1395044"/>
          </a:xfrm>
        </p:grpSpPr>
        <p:sp>
          <p:nvSpPr>
            <p:cNvPr id="13" name="Rectangle 12"/>
            <p:cNvSpPr/>
            <p:nvPr/>
          </p:nvSpPr>
          <p:spPr>
            <a:xfrm>
              <a:off x="7750890" y="4028830"/>
              <a:ext cx="783510" cy="1381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750890" y="4214336"/>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0890" y="4407517"/>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50890" y="46101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50890" y="4788299"/>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50890" y="4983573"/>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55932" y="51816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4028830"/>
              <a:ext cx="0" cy="138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29600" y="4042505"/>
              <a:ext cx="0" cy="13813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12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Deterministic Encryption</a:t>
            </a:r>
            <a:endParaRPr lang="en-US" dirty="0"/>
          </a:p>
        </p:txBody>
      </p:sp>
      <p:sp>
        <p:nvSpPr>
          <p:cNvPr id="3" name="Content Placeholder 2"/>
          <p:cNvSpPr>
            <a:spLocks noGrp="1"/>
          </p:cNvSpPr>
          <p:nvPr>
            <p:ph idx="1"/>
          </p:nvPr>
        </p:nvSpPr>
        <p:spPr>
          <a:xfrm>
            <a:off x="457200" y="3733800"/>
            <a:ext cx="8229600" cy="2392363"/>
          </a:xfrm>
        </p:spPr>
        <p:txBody>
          <a:bodyPr/>
          <a:lstStyle/>
          <a:p>
            <a:r>
              <a:rPr lang="en-US" dirty="0" smtClean="0"/>
              <a:t>Leaks cell lengths</a:t>
            </a:r>
          </a:p>
          <a:p>
            <a:r>
              <a:rPr lang="en-US" dirty="0" smtClean="0"/>
              <a:t>Also, no. of distinct values + frequency distribution [BFO+08]</a:t>
            </a:r>
            <a:endParaRPr lang="en-US" dirty="0"/>
          </a:p>
        </p:txBody>
      </p:sp>
      <p:graphicFrame>
        <p:nvGraphicFramePr>
          <p:cNvPr id="4" name="Table 3"/>
          <p:cNvGraphicFramePr>
            <a:graphicFrameLocks noGrp="1"/>
          </p:cNvGraphicFramePr>
          <p:nvPr>
            <p:extLst/>
          </p:nvPr>
        </p:nvGraphicFramePr>
        <p:xfrm>
          <a:off x="5105400" y="1632270"/>
          <a:ext cx="1371600" cy="1644330"/>
        </p:xfrm>
        <a:graphic>
          <a:graphicData uri="http://schemas.openxmlformats.org/drawingml/2006/table">
            <a:tbl>
              <a:tblPr firstRow="1" bandRow="1">
                <a:tableStyleId>{5C22544A-7EE6-4342-B048-85BDC9FD1C3A}</a:tableStyleId>
              </a:tblPr>
              <a:tblGrid>
                <a:gridCol w="1371600"/>
              </a:tblGrid>
              <a:tr h="172405">
                <a:tc>
                  <a:txBody>
                    <a:bodyPr/>
                    <a:lstStyle/>
                    <a:p>
                      <a:r>
                        <a:rPr lang="en-US" sz="1400" dirty="0" err="1" smtClean="0"/>
                        <a:t>Disease_DET</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graphicFrame>
        <p:nvGraphicFramePr>
          <p:cNvPr id="6" name="Table 5"/>
          <p:cNvGraphicFramePr>
            <a:graphicFrameLocks noGrp="1"/>
          </p:cNvGraphicFramePr>
          <p:nvPr>
            <p:extLst/>
          </p:nvPr>
        </p:nvGraphicFramePr>
        <p:xfrm>
          <a:off x="1752600" y="1676400"/>
          <a:ext cx="838200" cy="1548066"/>
        </p:xfrm>
        <a:graphic>
          <a:graphicData uri="http://schemas.openxmlformats.org/drawingml/2006/table">
            <a:tbl>
              <a:tblPr firstRow="1" bandRow="1">
                <a:tableStyleId>{5C22544A-7EE6-4342-B048-85BDC9FD1C3A}</a:tableStyleId>
              </a:tblPr>
              <a:tblGrid>
                <a:gridCol w="838200"/>
              </a:tblGrid>
              <a:tr h="172405">
                <a:tc>
                  <a:txBody>
                    <a:bodyPr/>
                    <a:lstStyle/>
                    <a:p>
                      <a:r>
                        <a:rPr lang="en-US" sz="1400" dirty="0" smtClean="0"/>
                        <a:t>Disease</a:t>
                      </a:r>
                      <a:endParaRPr lang="en-US" sz="1400" dirty="0"/>
                    </a:p>
                  </a:txBody>
                  <a:tcPr marL="115506" marR="115506" marT="57753" marB="57753"/>
                </a:tc>
              </a:tr>
              <a:tr h="301622">
                <a:tc>
                  <a:txBody>
                    <a:bodyPr/>
                    <a:lstStyle/>
                    <a:p>
                      <a:r>
                        <a:rPr lang="en-US" sz="1400" dirty="0" smtClean="0"/>
                        <a:t>Flu</a:t>
                      </a:r>
                      <a:endParaRPr lang="en-US" sz="1400" dirty="0"/>
                    </a:p>
                  </a:txBody>
                  <a:tcPr/>
                </a:tc>
              </a:tr>
              <a:tr h="277556">
                <a:tc>
                  <a:txBody>
                    <a:bodyPr/>
                    <a:lstStyle/>
                    <a:p>
                      <a:r>
                        <a:rPr lang="en-US" sz="1400" dirty="0" smtClean="0"/>
                        <a:t>Diabetes</a:t>
                      </a:r>
                      <a:endParaRPr lang="en-US" sz="1400" dirty="0"/>
                    </a:p>
                  </a:txBody>
                  <a:tcPr/>
                </a:tc>
              </a:tr>
              <a:tr h="294384">
                <a:tc>
                  <a:txBody>
                    <a:bodyPr/>
                    <a:lstStyle/>
                    <a:p>
                      <a:r>
                        <a:rPr lang="en-US" sz="1400" dirty="0" smtClean="0"/>
                        <a:t>Flu</a:t>
                      </a:r>
                      <a:endParaRPr lang="en-US" sz="1400" dirty="0"/>
                    </a:p>
                  </a:txBody>
                  <a:tcPr/>
                </a:tc>
              </a:tr>
              <a:tr h="229424">
                <a:tc>
                  <a:txBody>
                    <a:bodyPr/>
                    <a:lstStyle/>
                    <a:p>
                      <a:r>
                        <a:rPr lang="en-US" sz="1400" dirty="0" smtClean="0"/>
                        <a:t>Cold</a:t>
                      </a:r>
                      <a:endParaRPr lang="en-US" sz="1400" dirty="0"/>
                    </a:p>
                  </a:txBody>
                  <a:tcPr/>
                </a:tc>
              </a:tr>
            </a:tbl>
          </a:graphicData>
        </a:graphic>
      </p:graphicFrame>
      <p:cxnSp>
        <p:nvCxnSpPr>
          <p:cNvPr id="7" name="Straight Arrow Connector 6"/>
          <p:cNvCxnSpPr/>
          <p:nvPr/>
        </p:nvCxnSpPr>
        <p:spPr>
          <a:xfrm>
            <a:off x="2667000" y="2438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2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Order-Preserving Encryption</a:t>
            </a:r>
            <a:endParaRPr lang="en-US" dirty="0"/>
          </a:p>
        </p:txBody>
      </p:sp>
      <p:graphicFrame>
        <p:nvGraphicFramePr>
          <p:cNvPr id="4" name="Table 3"/>
          <p:cNvGraphicFramePr>
            <a:graphicFrameLocks noGrp="1"/>
          </p:cNvGraphicFramePr>
          <p:nvPr>
            <p:extLst/>
          </p:nvPr>
        </p:nvGraphicFramePr>
        <p:xfrm>
          <a:off x="1981200" y="1937070"/>
          <a:ext cx="838200" cy="1548066"/>
        </p:xfrm>
        <a:graphic>
          <a:graphicData uri="http://schemas.openxmlformats.org/drawingml/2006/table">
            <a:tbl>
              <a:tblPr firstRow="1" bandRow="1">
                <a:tableStyleId>{5C22544A-7EE6-4342-B048-85BDC9FD1C3A}</a:tableStyleId>
              </a:tblPr>
              <a:tblGrid>
                <a:gridCol w="838200"/>
              </a:tblGrid>
              <a:tr h="172405">
                <a:tc>
                  <a:txBody>
                    <a:bodyPr/>
                    <a:lstStyle/>
                    <a:p>
                      <a:r>
                        <a:rPr lang="en-US" sz="1400" dirty="0" smtClean="0"/>
                        <a:t>Age</a:t>
                      </a:r>
                      <a:endParaRPr lang="en-US" sz="1400" dirty="0"/>
                    </a:p>
                  </a:txBody>
                  <a:tcPr marL="115506" marR="115506" marT="57753" marB="57753"/>
                </a:tc>
              </a:tr>
              <a:tr h="301622">
                <a:tc>
                  <a:txBody>
                    <a:bodyPr/>
                    <a:lstStyle/>
                    <a:p>
                      <a:r>
                        <a:rPr lang="en-US" sz="1400" dirty="0" smtClean="0"/>
                        <a:t>12</a:t>
                      </a:r>
                      <a:endParaRPr lang="en-US" sz="1400" dirty="0"/>
                    </a:p>
                  </a:txBody>
                  <a:tcPr/>
                </a:tc>
              </a:tr>
              <a:tr h="277556">
                <a:tc>
                  <a:txBody>
                    <a:bodyPr/>
                    <a:lstStyle/>
                    <a:p>
                      <a:r>
                        <a:rPr lang="en-US" sz="1400" dirty="0" smtClean="0"/>
                        <a:t>51</a:t>
                      </a:r>
                      <a:endParaRPr lang="en-US" sz="1400" dirty="0"/>
                    </a:p>
                  </a:txBody>
                  <a:tcPr/>
                </a:tc>
              </a:tr>
              <a:tr h="294384">
                <a:tc>
                  <a:txBody>
                    <a:bodyPr/>
                    <a:lstStyle/>
                    <a:p>
                      <a:r>
                        <a:rPr lang="en-US" sz="1400" dirty="0" smtClean="0"/>
                        <a:t>24</a:t>
                      </a:r>
                      <a:endParaRPr lang="en-US" sz="1400" dirty="0"/>
                    </a:p>
                  </a:txBody>
                  <a:tcPr/>
                </a:tc>
              </a:tr>
              <a:tr h="229424">
                <a:tc>
                  <a:txBody>
                    <a:bodyPr/>
                    <a:lstStyle/>
                    <a:p>
                      <a:r>
                        <a:rPr lang="en-US" sz="1400" dirty="0" smtClean="0"/>
                        <a:t>36</a:t>
                      </a:r>
                      <a:endParaRPr lang="en-US" sz="1400" dirty="0"/>
                    </a:p>
                  </a:txBody>
                  <a:tcPr/>
                </a:tc>
              </a:tr>
            </a:tbl>
          </a:graphicData>
        </a:graphic>
      </p:graphicFrame>
      <p:graphicFrame>
        <p:nvGraphicFramePr>
          <p:cNvPr id="5" name="Table 4"/>
          <p:cNvGraphicFramePr>
            <a:graphicFrameLocks noGrp="1"/>
          </p:cNvGraphicFramePr>
          <p:nvPr>
            <p:extLst/>
          </p:nvPr>
        </p:nvGraphicFramePr>
        <p:xfrm>
          <a:off x="5334000" y="1860870"/>
          <a:ext cx="1295400" cy="1644330"/>
        </p:xfrm>
        <a:graphic>
          <a:graphicData uri="http://schemas.openxmlformats.org/drawingml/2006/table">
            <a:tbl>
              <a:tblPr firstRow="1" bandRow="1">
                <a:tableStyleId>{5C22544A-7EE6-4342-B048-85BDC9FD1C3A}</a:tableStyleId>
              </a:tblPr>
              <a:tblGrid>
                <a:gridCol w="1295400"/>
              </a:tblGrid>
              <a:tr h="172405">
                <a:tc>
                  <a:txBody>
                    <a:bodyPr/>
                    <a:lstStyle/>
                    <a:p>
                      <a:r>
                        <a:rPr lang="en-US" sz="1400" dirty="0" err="1" smtClean="0"/>
                        <a:t>Age_OPE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0x000a</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0x0f12</a:t>
                      </a:r>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0x00a1</a:t>
                      </a:r>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0x00b2</a:t>
                      </a:r>
                    </a:p>
                  </a:txBody>
                  <a:tcPr marL="115506" marR="115506" marT="57753" marB="57753"/>
                </a:tc>
              </a:tr>
            </a:tbl>
          </a:graphicData>
        </a:graphic>
      </p:graphicFrame>
      <p:cxnSp>
        <p:nvCxnSpPr>
          <p:cNvPr id="6" name="Straight Arrow Connector 5"/>
          <p:cNvCxnSpPr/>
          <p:nvPr/>
        </p:nvCxnSpPr>
        <p:spPr>
          <a:xfrm>
            <a:off x="2895600" y="269907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57200" y="3733800"/>
            <a:ext cx="8229600" cy="2392363"/>
          </a:xfrm>
        </p:spPr>
        <p:txBody>
          <a:bodyPr/>
          <a:lstStyle/>
          <a:p>
            <a:r>
              <a:rPr lang="en-US" dirty="0" smtClean="0"/>
              <a:t>Leaks cell lengths</a:t>
            </a:r>
          </a:p>
          <a:p>
            <a:r>
              <a:rPr lang="en-US" dirty="0" smtClean="0"/>
              <a:t>Also, order of cell values </a:t>
            </a:r>
            <a:r>
              <a:rPr lang="en-US" dirty="0"/>
              <a:t>[AKS+04, BCN11]</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5334000"/>
            <a:ext cx="1219200" cy="1219200"/>
          </a:xfrm>
          <a:prstGeom prst="rect">
            <a:avLst/>
          </a:prstGeom>
        </p:spPr>
      </p:pic>
      <p:sp>
        <p:nvSpPr>
          <p:cNvPr id="9" name="Rectangle 8"/>
          <p:cNvSpPr/>
          <p:nvPr/>
        </p:nvSpPr>
        <p:spPr>
          <a:xfrm>
            <a:off x="2667000" y="5485130"/>
            <a:ext cx="3124200" cy="764539"/>
          </a:xfrm>
          <a:prstGeom prst="rect">
            <a:avLst/>
          </a:prstGeom>
          <a:solidFill>
            <a:schemeClr val="bg1">
              <a:lumMod val="85000"/>
            </a:schemeClr>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Design of order-preserving encryption</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3045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Overall Security of Data Encryption</a:t>
            </a:r>
            <a:endParaRPr lang="en-US" dirty="0"/>
          </a:p>
        </p:txBody>
      </p:sp>
      <p:sp>
        <p:nvSpPr>
          <p:cNvPr id="3" name="Content Placeholder 2"/>
          <p:cNvSpPr>
            <a:spLocks noGrp="1"/>
          </p:cNvSpPr>
          <p:nvPr>
            <p:ph idx="1"/>
          </p:nvPr>
        </p:nvSpPr>
        <p:spPr>
          <a:xfrm>
            <a:off x="457200" y="3657600"/>
            <a:ext cx="8229600" cy="2468563"/>
          </a:xfrm>
        </p:spPr>
        <p:txBody>
          <a:bodyPr>
            <a:normAutofit fontScale="77500" lnSpcReduction="20000"/>
          </a:bodyPr>
          <a:lstStyle/>
          <a:p>
            <a:r>
              <a:rPr lang="en-US" dirty="0" smtClean="0"/>
              <a:t>Name: AES-CBC non-deterministic</a:t>
            </a:r>
          </a:p>
          <a:p>
            <a:r>
              <a:rPr lang="en-US" dirty="0" smtClean="0"/>
              <a:t>Age: Clear-text</a:t>
            </a:r>
          </a:p>
          <a:p>
            <a:r>
              <a:rPr lang="en-US" dirty="0" smtClean="0"/>
              <a:t>Disease: AES deterministic</a:t>
            </a:r>
          </a:p>
          <a:p>
            <a:r>
              <a:rPr lang="en-US" dirty="0" smtClean="0"/>
              <a:t>Total information leaked = “sum” of column-level leakage</a:t>
            </a:r>
            <a:endParaRPr lang="en-US" dirty="0"/>
          </a:p>
        </p:txBody>
      </p:sp>
      <p:graphicFrame>
        <p:nvGraphicFramePr>
          <p:cNvPr id="4" name="Table 3"/>
          <p:cNvGraphicFramePr>
            <a:graphicFrameLocks noGrp="1"/>
          </p:cNvGraphicFramePr>
          <p:nvPr>
            <p:extLst/>
          </p:nvPr>
        </p:nvGraphicFramePr>
        <p:xfrm>
          <a:off x="1219200" y="1676400"/>
          <a:ext cx="2057400" cy="1596514"/>
        </p:xfrm>
        <a:graphic>
          <a:graphicData uri="http://schemas.openxmlformats.org/drawingml/2006/table">
            <a:tbl>
              <a:tblPr firstRow="1" bandRow="1">
                <a:tableStyleId>{5C22544A-7EE6-4342-B048-85BDC9FD1C3A}</a:tableStyleId>
              </a:tblPr>
              <a:tblGrid>
                <a:gridCol w="685800"/>
                <a:gridCol w="533400"/>
                <a:gridCol w="838200"/>
              </a:tblGrid>
              <a:tr h="370840">
                <a:tc>
                  <a:txBody>
                    <a:bodyPr/>
                    <a:lstStyle/>
                    <a:p>
                      <a:r>
                        <a:rPr lang="en-US" sz="1400" dirty="0" smtClean="0"/>
                        <a:t>Name</a:t>
                      </a:r>
                      <a:endParaRPr lang="en-US" sz="1400" dirty="0"/>
                    </a:p>
                  </a:txBody>
                  <a:tcPr/>
                </a:tc>
                <a:tc>
                  <a:txBody>
                    <a:bodyPr/>
                    <a:lstStyle/>
                    <a:p>
                      <a:r>
                        <a:rPr lang="en-US" sz="1400" dirty="0" smtClean="0"/>
                        <a:t>Age</a:t>
                      </a:r>
                      <a:endParaRPr lang="en-US" sz="1400" dirty="0"/>
                    </a:p>
                  </a:txBody>
                  <a:tcPr/>
                </a:tc>
                <a:tc>
                  <a:txBody>
                    <a:bodyPr/>
                    <a:lstStyle/>
                    <a:p>
                      <a:r>
                        <a:rPr lang="en-US" sz="1400" dirty="0" smtClean="0"/>
                        <a:t>Disease</a:t>
                      </a:r>
                      <a:endParaRPr lang="en-US" sz="1400" dirty="0"/>
                    </a:p>
                  </a:txBody>
                  <a:tcPr/>
                </a:tc>
              </a:tr>
              <a:tr h="311274">
                <a:tc>
                  <a:txBody>
                    <a:bodyPr/>
                    <a:lstStyle/>
                    <a:p>
                      <a:r>
                        <a:rPr lang="en-US" sz="1400" dirty="0" smtClean="0"/>
                        <a:t>Alice</a:t>
                      </a:r>
                      <a:endParaRPr lang="en-US" sz="1400" dirty="0"/>
                    </a:p>
                  </a:txBody>
                  <a:tcPr/>
                </a:tc>
                <a:tc>
                  <a:txBody>
                    <a:bodyPr/>
                    <a:lstStyle/>
                    <a:p>
                      <a:r>
                        <a:rPr lang="en-US" sz="1400" dirty="0" smtClean="0"/>
                        <a:t>12</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Bob</a:t>
                      </a:r>
                      <a:endParaRPr lang="en-US" sz="1400" dirty="0"/>
                    </a:p>
                  </a:txBody>
                  <a:tcPr/>
                </a:tc>
                <a:tc>
                  <a:txBody>
                    <a:bodyPr/>
                    <a:lstStyle/>
                    <a:p>
                      <a:r>
                        <a:rPr lang="en-US" sz="1400" dirty="0" smtClean="0"/>
                        <a:t>51</a:t>
                      </a:r>
                      <a:endParaRPr lang="en-US" sz="1400" dirty="0"/>
                    </a:p>
                  </a:txBody>
                  <a:tcPr/>
                </a:tc>
                <a:tc>
                  <a:txBody>
                    <a:bodyPr/>
                    <a:lstStyle/>
                    <a:p>
                      <a:r>
                        <a:rPr lang="en-US" sz="1400" dirty="0" smtClean="0"/>
                        <a:t>Diabetes</a:t>
                      </a:r>
                      <a:endParaRPr lang="en-US" sz="1400" dirty="0"/>
                    </a:p>
                  </a:txBody>
                  <a:tcPr/>
                </a:tc>
              </a:tr>
              <a:tr h="304800">
                <a:tc>
                  <a:txBody>
                    <a:bodyPr/>
                    <a:lstStyle/>
                    <a:p>
                      <a:r>
                        <a:rPr lang="en-US" sz="1400" dirty="0" smtClean="0"/>
                        <a:t>Chen</a:t>
                      </a:r>
                      <a:endParaRPr lang="en-US" sz="1400" dirty="0"/>
                    </a:p>
                  </a:txBody>
                  <a:tcPr/>
                </a:tc>
                <a:tc>
                  <a:txBody>
                    <a:bodyPr/>
                    <a:lstStyle/>
                    <a:p>
                      <a:r>
                        <a:rPr lang="en-US" sz="1400" dirty="0" smtClean="0"/>
                        <a:t>24</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Dan</a:t>
                      </a:r>
                      <a:endParaRPr lang="en-US" sz="1400" dirty="0"/>
                    </a:p>
                  </a:txBody>
                  <a:tcPr/>
                </a:tc>
                <a:tc>
                  <a:txBody>
                    <a:bodyPr/>
                    <a:lstStyle/>
                    <a:p>
                      <a:r>
                        <a:rPr lang="en-US" sz="1400" dirty="0" smtClean="0"/>
                        <a:t>36</a:t>
                      </a:r>
                      <a:endParaRPr lang="en-US" sz="1400" dirty="0"/>
                    </a:p>
                  </a:txBody>
                  <a:tcPr/>
                </a:tc>
                <a:tc>
                  <a:txBody>
                    <a:bodyPr/>
                    <a:lstStyle/>
                    <a:p>
                      <a:r>
                        <a:rPr lang="en-US" sz="1400" dirty="0" smtClean="0"/>
                        <a:t>Cold</a:t>
                      </a:r>
                      <a:endParaRPr lang="en-US" sz="1400" dirty="0"/>
                    </a:p>
                  </a:txBody>
                  <a:tcPr/>
                </a:tc>
              </a:tr>
            </a:tbl>
          </a:graphicData>
        </a:graphic>
      </p:graphicFrame>
      <p:graphicFrame>
        <p:nvGraphicFramePr>
          <p:cNvPr id="5" name="Table 4"/>
          <p:cNvGraphicFramePr>
            <a:graphicFrameLocks noGrp="1"/>
          </p:cNvGraphicFramePr>
          <p:nvPr>
            <p:extLst/>
          </p:nvPr>
        </p:nvGraphicFramePr>
        <p:xfrm>
          <a:off x="5715000" y="1676400"/>
          <a:ext cx="3276600" cy="1644330"/>
        </p:xfrm>
        <a:graphic>
          <a:graphicData uri="http://schemas.openxmlformats.org/drawingml/2006/table">
            <a:tbl>
              <a:tblPr firstRow="1" bandRow="1">
                <a:tableStyleId>{5C22544A-7EE6-4342-B048-85BDC9FD1C3A}</a:tableStyleId>
              </a:tblPr>
              <a:tblGrid>
                <a:gridCol w="1219200"/>
                <a:gridCol w="722489"/>
                <a:gridCol w="1334911"/>
              </a:tblGrid>
              <a:tr h="172405">
                <a:tc>
                  <a:txBody>
                    <a:bodyPr/>
                    <a:lstStyle/>
                    <a:p>
                      <a:r>
                        <a:rPr lang="en-US" sz="1400" dirty="0" err="1" smtClean="0"/>
                        <a:t>Name_NDET</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err="1" smtClean="0"/>
                        <a:t>Disease_DET</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12</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51</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24</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36</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cxnSp>
        <p:nvCxnSpPr>
          <p:cNvPr id="6" name="Straight Arrow Connector 5"/>
          <p:cNvCxnSpPr/>
          <p:nvPr/>
        </p:nvCxnSpPr>
        <p:spPr>
          <a:xfrm>
            <a:off x="3352800" y="2438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99919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*&amp;@#</a:t>
            </a:r>
          </a:p>
          <a:p>
            <a:r>
              <a:rPr lang="en-US" dirty="0"/>
              <a:t>Where Name = ‘Alice’</a:t>
            </a:r>
          </a:p>
        </p:txBody>
      </p:sp>
      <p:grpSp>
        <p:nvGrpSpPr>
          <p:cNvPr id="11" name="Group 10"/>
          <p:cNvGrpSpPr/>
          <p:nvPr/>
        </p:nvGrpSpPr>
        <p:grpSpPr>
          <a:xfrm>
            <a:off x="3810000" y="2133600"/>
            <a:ext cx="4114800" cy="2057400"/>
            <a:chOff x="3810000" y="2133600"/>
            <a:chExt cx="4114800" cy="2057400"/>
          </a:xfrm>
        </p:grpSpPr>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38923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300666" y="2703555"/>
              <a:ext cx="16094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68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a:t>
            </a:r>
            <a:endParaRPr lang="en-US" dirty="0"/>
          </a:p>
          <a:p>
            <a:r>
              <a:rPr lang="en-US" dirty="0"/>
              <a:t>Where Name = ‘Alice’</a:t>
            </a:r>
          </a:p>
        </p:txBody>
      </p:sp>
      <p:grpSp>
        <p:nvGrpSpPr>
          <p:cNvPr id="11" name="Group 10"/>
          <p:cNvGrpSpPr/>
          <p:nvPr/>
        </p:nvGrpSpPr>
        <p:grpSpPr>
          <a:xfrm>
            <a:off x="3810000" y="2133600"/>
            <a:ext cx="4114800" cy="2057400"/>
            <a:chOff x="3810000" y="2133600"/>
            <a:chExt cx="4114800" cy="2057400"/>
          </a:xfrm>
        </p:grpSpPr>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38923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300666" y="2703555"/>
              <a:ext cx="16094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35058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23=$&lt;</a:t>
            </a:r>
            <a:endParaRPr lang="en-US" dirty="0"/>
          </a:p>
          <a:p>
            <a:r>
              <a:rPr lang="en-US" dirty="0"/>
              <a:t>Where Name = </a:t>
            </a:r>
            <a:r>
              <a:rPr lang="en-US" dirty="0" smtClean="0"/>
              <a:t>‘Bob’</a:t>
            </a:r>
            <a:endParaRPr lang="en-US" dirty="0"/>
          </a:p>
        </p:txBody>
      </p:sp>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41971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148266" y="2855955"/>
            <a:ext cx="19142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49598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+=$&lt;</a:t>
            </a:r>
            <a:endParaRPr lang="en-US" dirty="0"/>
          </a:p>
          <a:p>
            <a:r>
              <a:rPr lang="en-US" dirty="0"/>
              <a:t>Where Name = </a:t>
            </a:r>
            <a:r>
              <a:rPr lang="en-US" dirty="0" smtClean="0"/>
              <a:t>‘Bob’</a:t>
            </a:r>
            <a:endParaRPr lang="en-US" dirty="0"/>
          </a:p>
        </p:txBody>
      </p:sp>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41971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148266" y="2855955"/>
            <a:ext cx="19142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1376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#2$^</a:t>
            </a:r>
            <a:endParaRPr lang="en-US" dirty="0"/>
          </a:p>
          <a:p>
            <a:r>
              <a:rPr lang="en-US" dirty="0"/>
              <a:t>Where Name = </a:t>
            </a:r>
            <a:r>
              <a:rPr lang="en-US" dirty="0" smtClean="0"/>
              <a:t>‘Bob’</a:t>
            </a:r>
            <a:endParaRPr lang="en-US" dirty="0"/>
          </a:p>
        </p:txBody>
      </p:sp>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41971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148266" y="2855955"/>
            <a:ext cx="19142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76200" y="3276600"/>
            <a:ext cx="5029200" cy="3429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knowledge</a:t>
            </a:r>
          </a:p>
          <a:p>
            <a:pPr lvl="1"/>
            <a:r>
              <a:rPr lang="en-US" dirty="0" smtClean="0"/>
              <a:t>Full-time employees earn more </a:t>
            </a:r>
          </a:p>
          <a:p>
            <a:pPr lvl="1"/>
            <a:r>
              <a:rPr lang="en-US" dirty="0" smtClean="0"/>
              <a:t>Salaries of hourly-wage employees updated more </a:t>
            </a:r>
          </a:p>
          <a:p>
            <a:r>
              <a:rPr lang="en-US" dirty="0" smtClean="0"/>
              <a:t>Learn partial ordering of employee salary</a:t>
            </a:r>
          </a:p>
          <a:p>
            <a:pPr lvl="1"/>
            <a:r>
              <a:rPr lang="en-US" dirty="0" smtClean="0"/>
              <a:t>Alice’s salary &gt; Bob’s</a:t>
            </a:r>
          </a:p>
        </p:txBody>
      </p:sp>
      <p:sp>
        <p:nvSpPr>
          <p:cNvPr id="3" name="Rectangle 2"/>
          <p:cNvSpPr/>
          <p:nvPr/>
        </p:nvSpPr>
        <p:spPr>
          <a:xfrm>
            <a:off x="3036277" y="5181600"/>
            <a:ext cx="4572000" cy="830997"/>
          </a:xfrm>
          <a:prstGeom prst="rect">
            <a:avLst/>
          </a:prstGeom>
          <a:solidFill>
            <a:schemeClr val="bg1">
              <a:lumMod val="85000"/>
            </a:schemeClr>
          </a:solidFill>
          <a:ln>
            <a:solidFill>
              <a:schemeClr val="accent1"/>
            </a:solidFill>
          </a:ln>
        </p:spPr>
        <p:txBody>
          <a:bodyPr>
            <a:spAutoFit/>
          </a:bodyPr>
          <a:lstStyle/>
          <a:p>
            <a:r>
              <a:rPr lang="en-US" sz="2400" b="1" dirty="0" smtClean="0">
                <a:solidFill>
                  <a:srgbClr val="FF0000"/>
                </a:solidFill>
              </a:rPr>
              <a:t>Query access patterns reveal </a:t>
            </a:r>
            <a:r>
              <a:rPr lang="en-US" sz="2400" b="1" dirty="0">
                <a:solidFill>
                  <a:srgbClr val="FF0000"/>
                </a:solidFill>
              </a:rPr>
              <a:t>information</a:t>
            </a:r>
            <a:r>
              <a:rPr lang="en-US" sz="2400" b="1" dirty="0" smtClean="0">
                <a:solidFill>
                  <a:srgbClr val="FF0000"/>
                </a:solidFill>
              </a:rPr>
              <a:t>! [OS07]</a:t>
            </a:r>
            <a:endParaRPr lang="en-US" sz="2400" b="1" dirty="0">
              <a:solidFill>
                <a:srgbClr val="FF0000"/>
              </a:solidFill>
            </a:endParaRPr>
          </a:p>
        </p:txBody>
      </p:sp>
    </p:spTree>
    <p:extLst>
      <p:ext uri="{BB962C8B-B14F-4D97-AF65-F5344CB8AC3E}">
        <p14:creationId xmlns:p14="http://schemas.microsoft.com/office/powerpoint/2010/main" val="189612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Querying &amp; Updating</a:t>
            </a:r>
            <a:endParaRPr lang="en-US" dirty="0"/>
          </a:p>
        </p:txBody>
      </p:sp>
      <p:sp>
        <p:nvSpPr>
          <p:cNvPr id="3" name="Content Placeholder 2"/>
          <p:cNvSpPr>
            <a:spLocks noGrp="1"/>
          </p:cNvSpPr>
          <p:nvPr>
            <p:ph idx="1"/>
          </p:nvPr>
        </p:nvSpPr>
        <p:spPr>
          <a:xfrm>
            <a:off x="457200" y="3657600"/>
            <a:ext cx="8229600" cy="2468563"/>
          </a:xfrm>
        </p:spPr>
        <p:txBody>
          <a:bodyPr>
            <a:normAutofit fontScale="62500" lnSpcReduction="20000"/>
          </a:bodyPr>
          <a:lstStyle/>
          <a:p>
            <a:r>
              <a:rPr lang="en-US" dirty="0" smtClean="0"/>
              <a:t>Sort leaks ordering</a:t>
            </a:r>
          </a:p>
          <a:p>
            <a:r>
              <a:rPr lang="en-US" dirty="0" smtClean="0"/>
              <a:t>Encryption across the stack (disk + in-memory) does NOT imply no information leakage</a:t>
            </a:r>
          </a:p>
          <a:p>
            <a:pPr marL="0" indent="0">
              <a:buNone/>
            </a:pPr>
            <a:r>
              <a:rPr lang="en-US" dirty="0" smtClean="0">
                <a:solidFill>
                  <a:srgbClr val="FF0000"/>
                </a:solidFill>
              </a:rPr>
              <a:t>The overall query workflow reveals information</a:t>
            </a:r>
          </a:p>
          <a:p>
            <a:pPr marL="0" indent="0">
              <a:buNone/>
            </a:pPr>
            <a:r>
              <a:rPr lang="en-US" b="1" i="1" dirty="0" smtClean="0">
                <a:solidFill>
                  <a:srgbClr val="FF0000"/>
                </a:solidFill>
              </a:rPr>
              <a:t>Dynamic</a:t>
            </a:r>
            <a:r>
              <a:rPr lang="en-US" b="1" dirty="0" smtClean="0">
                <a:solidFill>
                  <a:srgbClr val="FF0000"/>
                </a:solidFill>
              </a:rPr>
              <a:t> security </a:t>
            </a:r>
            <a:r>
              <a:rPr lang="en-US" dirty="0" smtClean="0">
                <a:solidFill>
                  <a:srgbClr val="FF0000"/>
                </a:solidFill>
              </a:rPr>
              <a:t>(different from security of data at rest)</a:t>
            </a:r>
            <a:endParaRPr lang="en-US" dirty="0">
              <a:solidFill>
                <a:srgbClr val="FF0000"/>
              </a:solidFill>
            </a:endParaRPr>
          </a:p>
        </p:txBody>
      </p:sp>
      <p:sp>
        <p:nvSpPr>
          <p:cNvPr id="4" name="TextBox 3"/>
          <p:cNvSpPr txBox="1"/>
          <p:nvPr/>
        </p:nvSpPr>
        <p:spPr>
          <a:xfrm>
            <a:off x="2503423" y="2197893"/>
            <a:ext cx="614271" cy="400110"/>
          </a:xfrm>
          <a:prstGeom prst="rect">
            <a:avLst/>
          </a:prstGeom>
          <a:noFill/>
        </p:spPr>
        <p:txBody>
          <a:bodyPr wrap="none" rtlCol="0">
            <a:spAutoFit/>
          </a:bodyPr>
          <a:lstStyle/>
          <a:p>
            <a:r>
              <a:rPr lang="en-US" sz="2000" dirty="0" smtClean="0"/>
              <a:t>Sort</a:t>
            </a:r>
            <a:endParaRPr lang="en-US" sz="2000" dirty="0"/>
          </a:p>
        </p:txBody>
      </p:sp>
      <p:sp>
        <p:nvSpPr>
          <p:cNvPr id="5" name="Rectangle 4"/>
          <p:cNvSpPr/>
          <p:nvPr/>
        </p:nvSpPr>
        <p:spPr>
          <a:xfrm>
            <a:off x="4441848" y="2118531"/>
            <a:ext cx="739752" cy="620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TM</a:t>
            </a:r>
            <a:endParaRPr lang="en-US" sz="2000" dirty="0"/>
          </a:p>
        </p:txBody>
      </p:sp>
      <p:cxnSp>
        <p:nvCxnSpPr>
          <p:cNvPr id="6" name="Straight Arrow Connector 5"/>
          <p:cNvCxnSpPr/>
          <p:nvPr/>
        </p:nvCxnSpPr>
        <p:spPr>
          <a:xfrm flipV="1">
            <a:off x="2810558" y="2598003"/>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p:cNvCxnSpPr>
          <p:nvPr/>
        </p:nvCxnSpPr>
        <p:spPr>
          <a:xfrm flipV="1">
            <a:off x="2810559" y="1661331"/>
            <a:ext cx="0" cy="5365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89223" y="2583715"/>
            <a:ext cx="12526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426" y="2598003"/>
            <a:ext cx="963597" cy="830997"/>
          </a:xfrm>
          <a:prstGeom prst="rect">
            <a:avLst/>
          </a:prstGeom>
          <a:noFill/>
        </p:spPr>
        <p:txBody>
          <a:bodyPr wrap="none" rtlCol="0">
            <a:spAutoFit/>
          </a:bodyPr>
          <a:lstStyle/>
          <a:p>
            <a:pPr algn="ctr"/>
            <a:r>
              <a:rPr lang="en-US" sz="1600" dirty="0" smtClean="0"/>
              <a:t>Record 1 </a:t>
            </a:r>
          </a:p>
          <a:p>
            <a:pPr algn="ctr"/>
            <a:r>
              <a:rPr lang="en-US" sz="1600" dirty="0" smtClean="0"/>
              <a:t>&lt;</a:t>
            </a:r>
          </a:p>
          <a:p>
            <a:pPr algn="ctr"/>
            <a:r>
              <a:rPr lang="en-US" sz="1600" dirty="0" smtClean="0"/>
              <a:t>Record 2</a:t>
            </a:r>
            <a:endParaRPr lang="en-US" sz="1600" dirty="0"/>
          </a:p>
        </p:txBody>
      </p:sp>
      <p:cxnSp>
        <p:nvCxnSpPr>
          <p:cNvPr id="10" name="Straight Arrow Connector 9"/>
          <p:cNvCxnSpPr/>
          <p:nvPr/>
        </p:nvCxnSpPr>
        <p:spPr>
          <a:xfrm>
            <a:off x="3189223" y="2293203"/>
            <a:ext cx="1252625"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65423" y="1912203"/>
            <a:ext cx="1048107" cy="338554"/>
          </a:xfrm>
          <a:prstGeom prst="rect">
            <a:avLst/>
          </a:prstGeom>
          <a:noFill/>
        </p:spPr>
        <p:txBody>
          <a:bodyPr wrap="none" rtlCol="0">
            <a:spAutoFit/>
          </a:bodyPr>
          <a:lstStyle/>
          <a:p>
            <a:r>
              <a:rPr lang="en-US" sz="1600" dirty="0" smtClean="0"/>
              <a:t>True/False</a:t>
            </a:r>
            <a:endParaRPr lang="en-US" sz="1600" dirty="0"/>
          </a:p>
        </p:txBody>
      </p:sp>
    </p:spTree>
    <p:extLst>
      <p:ext uri="{BB962C8B-B14F-4D97-AF65-F5344CB8AC3E}">
        <p14:creationId xmlns:p14="http://schemas.microsoft.com/office/powerpoint/2010/main" val="12879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369332"/>
          </a:xfrm>
          <a:prstGeom prst="rect">
            <a:avLst/>
          </a:prstGeom>
          <a:noFill/>
        </p:spPr>
        <p:txBody>
          <a:bodyPr wrap="none" rtlCol="0">
            <a:spAutoFit/>
          </a:bodyPr>
          <a:lstStyle/>
          <a:p>
            <a:r>
              <a:rPr lang="en-US" dirty="0" smtClean="0"/>
              <a:t>No Leakage</a:t>
            </a:r>
          </a:p>
        </p:txBody>
      </p:sp>
      <p:sp>
        <p:nvSpPr>
          <p:cNvPr id="10" name="TextBox 9"/>
          <p:cNvSpPr txBox="1"/>
          <p:nvPr/>
        </p:nvSpPr>
        <p:spPr>
          <a:xfrm>
            <a:off x="3893160" y="1295400"/>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4" name="Right Brace 13"/>
          <p:cNvSpPr/>
          <p:nvPr/>
        </p:nvSpPr>
        <p:spPr>
          <a:xfrm rot="16200000">
            <a:off x="6343650" y="1466850"/>
            <a:ext cx="381000" cy="38481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 name="TextBox 2"/>
          <p:cNvSpPr txBox="1"/>
          <p:nvPr/>
        </p:nvSpPr>
        <p:spPr>
          <a:xfrm>
            <a:off x="6007171" y="1905000"/>
            <a:ext cx="2146229" cy="369332"/>
          </a:xfrm>
          <a:prstGeom prst="rect">
            <a:avLst/>
          </a:prstGeom>
          <a:noFill/>
        </p:spPr>
        <p:txBody>
          <a:bodyPr wrap="none" rtlCol="0">
            <a:spAutoFit/>
          </a:bodyPr>
          <a:lstStyle/>
          <a:p>
            <a:r>
              <a:rPr lang="en-US" dirty="0" smtClean="0"/>
              <a:t>Stop with encryption</a:t>
            </a:r>
            <a:endParaRPr lang="en-US" dirty="0"/>
          </a:p>
        </p:txBody>
      </p:sp>
      <p:sp>
        <p:nvSpPr>
          <p:cNvPr id="4" name="Oval 3"/>
          <p:cNvSpPr/>
          <p:nvPr/>
        </p:nvSpPr>
        <p:spPr>
          <a:xfrm>
            <a:off x="3657599" y="1124635"/>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3" idx="1"/>
            <a:endCxn id="4" idx="6"/>
          </p:cNvCxnSpPr>
          <p:nvPr/>
        </p:nvCxnSpPr>
        <p:spPr>
          <a:xfrm flipH="1" flipV="1">
            <a:off x="5334000" y="2086318"/>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nvPr>
        </p:nvGraphicFramePr>
        <p:xfrm>
          <a:off x="2821736" y="3581400"/>
          <a:ext cx="3655264" cy="1920240"/>
        </p:xfrm>
        <a:graphic>
          <a:graphicData uri="http://schemas.openxmlformats.org/drawingml/2006/table">
            <a:tbl>
              <a:tblPr firstRow="1" bandRow="1">
                <a:tableStyleId>{5C22544A-7EE6-4342-B048-85BDC9FD1C3A}</a:tableStyleId>
              </a:tblPr>
              <a:tblGrid>
                <a:gridCol w="1826464"/>
                <a:gridCol w="1828800"/>
              </a:tblGrid>
              <a:tr h="370840">
                <a:tc>
                  <a:txBody>
                    <a:bodyPr/>
                    <a:lstStyle/>
                    <a:p>
                      <a:r>
                        <a:rPr lang="en-US" dirty="0" smtClean="0"/>
                        <a:t>Operations on column</a:t>
                      </a:r>
                      <a:endParaRPr lang="en-US" dirty="0"/>
                    </a:p>
                  </a:txBody>
                  <a:tcPr/>
                </a:tc>
                <a:tc>
                  <a:txBody>
                    <a:bodyPr/>
                    <a:lstStyle/>
                    <a:p>
                      <a:r>
                        <a:rPr lang="en-US" dirty="0" smtClean="0"/>
                        <a:t>Leakage</a:t>
                      </a:r>
                      <a:endParaRPr lang="en-US" dirty="0"/>
                    </a:p>
                  </a:txBody>
                  <a:tcPr/>
                </a:tc>
              </a:tr>
              <a:tr h="370840">
                <a:tc>
                  <a:txBody>
                    <a:bodyPr/>
                    <a:lstStyle/>
                    <a:p>
                      <a:r>
                        <a:rPr lang="en-US" dirty="0" smtClean="0"/>
                        <a:t>Equality (including</a:t>
                      </a:r>
                      <a:r>
                        <a:rPr lang="en-US" baseline="0" dirty="0" smtClean="0"/>
                        <a:t> joins)</a:t>
                      </a:r>
                      <a:endParaRPr lang="en-US" dirty="0"/>
                    </a:p>
                  </a:txBody>
                  <a:tcPr/>
                </a:tc>
                <a:tc>
                  <a:txBody>
                    <a:bodyPr/>
                    <a:lstStyle/>
                    <a:p>
                      <a:r>
                        <a:rPr lang="en-US" dirty="0" smtClean="0"/>
                        <a:t>Frequency distribution</a:t>
                      </a:r>
                      <a:endParaRPr lang="en-US" dirty="0"/>
                    </a:p>
                  </a:txBody>
                  <a:tcPr/>
                </a:tc>
              </a:tr>
              <a:tr h="370840">
                <a:tc>
                  <a:txBody>
                    <a:bodyPr/>
                    <a:lstStyle/>
                    <a:p>
                      <a:r>
                        <a:rPr lang="en-US" dirty="0" smtClean="0"/>
                        <a:t>Indexing/Sorting/range predicates</a:t>
                      </a:r>
                      <a:endParaRPr lang="en-US" dirty="0"/>
                    </a:p>
                  </a:txBody>
                  <a:tcPr/>
                </a:tc>
                <a:tc>
                  <a:txBody>
                    <a:bodyPr/>
                    <a:lstStyle/>
                    <a:p>
                      <a:r>
                        <a:rPr lang="en-US" dirty="0" smtClean="0"/>
                        <a:t>Order</a:t>
                      </a:r>
                      <a:endParaRPr lang="en-US" dirty="0"/>
                    </a:p>
                  </a:txBody>
                  <a:tcPr/>
                </a:tc>
              </a:tr>
            </a:tbl>
          </a:graphicData>
        </a:graphic>
      </p:graphicFrame>
      <p:sp>
        <p:nvSpPr>
          <p:cNvPr id="21" name="TextBox 20"/>
          <p:cNvSpPr txBox="1"/>
          <p:nvPr/>
        </p:nvSpPr>
        <p:spPr>
          <a:xfrm>
            <a:off x="5334000" y="2743200"/>
            <a:ext cx="2415790" cy="369332"/>
          </a:xfrm>
          <a:prstGeom prst="rect">
            <a:avLst/>
          </a:prstGeom>
          <a:noFill/>
        </p:spPr>
        <p:txBody>
          <a:bodyPr wrap="none" rtlCol="0">
            <a:spAutoFit/>
          </a:bodyPr>
          <a:lstStyle/>
          <a:p>
            <a:r>
              <a:rPr lang="en-US" dirty="0" smtClean="0"/>
              <a:t>Can we bridge this gap?</a:t>
            </a:r>
            <a:endParaRPr lang="en-US" dirty="0"/>
          </a:p>
        </p:txBody>
      </p:sp>
    </p:spTree>
    <p:extLst>
      <p:ext uri="{BB962C8B-B14F-4D97-AF65-F5344CB8AC3E}">
        <p14:creationId xmlns:p14="http://schemas.microsoft.com/office/powerpoint/2010/main" val="270727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and </a:t>
            </a:r>
            <a:r>
              <a:rPr lang="en-US" sz="4000" dirty="0" err="1" smtClean="0"/>
              <a:t>DbaaS</a:t>
            </a:r>
            <a:r>
              <a:rPr lang="en-US" sz="4000" dirty="0" smtClean="0"/>
              <a:t>: Functionality</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11</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sp>
        <p:nvSpPr>
          <p:cNvPr id="4" name="TextBox 3"/>
          <p:cNvSpPr txBox="1"/>
          <p:nvPr/>
        </p:nvSpPr>
        <p:spPr>
          <a:xfrm>
            <a:off x="6572518" y="5767393"/>
            <a:ext cx="1155573" cy="369332"/>
          </a:xfrm>
          <a:prstGeom prst="rect">
            <a:avLst/>
          </a:prstGeom>
          <a:noFill/>
        </p:spPr>
        <p:txBody>
          <a:bodyPr wrap="none" rtlCol="0">
            <a:spAutoFit/>
          </a:bodyPr>
          <a:lstStyle/>
          <a:p>
            <a:r>
              <a:rPr lang="en-US" dirty="0" smtClean="0">
                <a:latin typeface="Calibri" panose="020F0502020204030204" pitchFamily="34" charset="0"/>
              </a:rPr>
              <a:t>Client App</a:t>
            </a:r>
            <a:endParaRPr lang="en-US" dirty="0">
              <a:latin typeface="Calibri" panose="020F0502020204030204" pitchFamily="34" charset="0"/>
            </a:endParaRPr>
          </a:p>
        </p:txBody>
      </p:sp>
      <p:pic>
        <p:nvPicPr>
          <p:cNvPr id="16" name="Picture 1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84884" y="2743200"/>
            <a:ext cx="1066006" cy="1066006"/>
          </a:xfrm>
          <a:prstGeom prst="rect">
            <a:avLst/>
          </a:prstGeom>
        </p:spPr>
      </p:pic>
      <p:cxnSp>
        <p:nvCxnSpPr>
          <p:cNvPr id="6" name="Straight Arrow Connector 5"/>
          <p:cNvCxnSpPr/>
          <p:nvPr/>
        </p:nvCxnSpPr>
        <p:spPr>
          <a:xfrm flipV="1">
            <a:off x="7086600" y="3809206"/>
            <a:ext cx="0" cy="1937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91400" y="3809206"/>
            <a:ext cx="0" cy="195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638" y="4214336"/>
            <a:ext cx="2371162" cy="738664"/>
          </a:xfrm>
          <a:prstGeom prst="rect">
            <a:avLst/>
          </a:prstGeom>
          <a:noFill/>
        </p:spPr>
        <p:txBody>
          <a:bodyPr wrap="none" rtlCol="0">
            <a:spAutoFit/>
          </a:bodyPr>
          <a:lstStyle/>
          <a:p>
            <a:r>
              <a:rPr lang="en-US" sz="1400" dirty="0" smtClean="0">
                <a:latin typeface="Consolas" panose="020B0609020204030204" pitchFamily="49" charset="0"/>
                <a:cs typeface="Consolas" panose="020B0609020204030204" pitchFamily="49" charset="0"/>
              </a:rPr>
              <a:t>SELECT *</a:t>
            </a:r>
          </a:p>
          <a:p>
            <a:r>
              <a:rPr lang="en-US" sz="1400" dirty="0" smtClean="0">
                <a:latin typeface="Consolas" panose="020B0609020204030204" pitchFamily="49" charset="0"/>
                <a:cs typeface="Consolas" panose="020B0609020204030204" pitchFamily="49" charset="0"/>
              </a:rPr>
              <a:t>FROM courses</a:t>
            </a:r>
          </a:p>
          <a:p>
            <a:r>
              <a:rPr lang="en-US" sz="1400" dirty="0" smtClean="0">
                <a:latin typeface="Consolas" panose="020B0609020204030204" pitchFamily="49" charset="0"/>
                <a:cs typeface="Consolas" panose="020B0609020204030204" pitchFamily="49" charset="0"/>
              </a:rPr>
              <a:t>WHERE </a:t>
            </a:r>
            <a:r>
              <a:rPr lang="en-US" sz="1400" dirty="0" err="1" smtClean="0">
                <a:latin typeface="Consolas" panose="020B0609020204030204" pitchFamily="49" charset="0"/>
                <a:cs typeface="Consolas" panose="020B0609020204030204" pitchFamily="49" charset="0"/>
              </a:rPr>
              <a:t>StudentId</a:t>
            </a:r>
            <a:r>
              <a:rPr lang="en-US" sz="1400" dirty="0" smtClean="0">
                <a:latin typeface="Consolas" panose="020B0609020204030204" pitchFamily="49" charset="0"/>
                <a:cs typeface="Consolas" panose="020B0609020204030204" pitchFamily="49" charset="0"/>
              </a:rPr>
              <a:t> = 1234</a:t>
            </a:r>
            <a:endParaRPr lang="en-US" sz="1400" dirty="0">
              <a:latin typeface="Consolas" panose="020B0609020204030204" pitchFamily="49" charset="0"/>
              <a:cs typeface="Consolas" panose="020B0609020204030204" pitchFamily="49" charset="0"/>
            </a:endParaRPr>
          </a:p>
        </p:txBody>
      </p:sp>
      <p:grpSp>
        <p:nvGrpSpPr>
          <p:cNvPr id="19" name="Group 18"/>
          <p:cNvGrpSpPr/>
          <p:nvPr/>
        </p:nvGrpSpPr>
        <p:grpSpPr>
          <a:xfrm>
            <a:off x="7750890" y="4028830"/>
            <a:ext cx="788552" cy="1395044"/>
            <a:chOff x="7750890" y="4028830"/>
            <a:chExt cx="788552" cy="1395044"/>
          </a:xfrm>
        </p:grpSpPr>
        <p:sp>
          <p:nvSpPr>
            <p:cNvPr id="13" name="Rectangle 12"/>
            <p:cNvSpPr/>
            <p:nvPr/>
          </p:nvSpPr>
          <p:spPr>
            <a:xfrm>
              <a:off x="7750890" y="4028830"/>
              <a:ext cx="783510" cy="1381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750890" y="4214336"/>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0890" y="4407517"/>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50890" y="46101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50890" y="4788299"/>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50890" y="4983573"/>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55932" y="51816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4028830"/>
              <a:ext cx="0" cy="138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29600" y="4042505"/>
              <a:ext cx="0" cy="13813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6705600" y="2743200"/>
            <a:ext cx="1045290" cy="1066006"/>
          </a:xfrm>
          <a:prstGeom prst="rect">
            <a:avLst/>
          </a:prstGeom>
          <a:solidFill>
            <a:schemeClr val="bg1">
              <a:lumMod val="65000"/>
              <a:alpha val="6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91638" y="4214336"/>
            <a:ext cx="2294962" cy="738664"/>
          </a:xfrm>
          <a:prstGeom prst="rect">
            <a:avLst/>
          </a:prstGeom>
          <a:solidFill>
            <a:schemeClr val="bg1">
              <a:lumMod val="6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0890" y="4028831"/>
            <a:ext cx="783510" cy="1381369"/>
          </a:xfrm>
          <a:prstGeom prst="rect">
            <a:avLst/>
          </a:prstGeom>
          <a:solidFill>
            <a:schemeClr val="bg1">
              <a:lumMod val="6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61006" y="1502814"/>
            <a:ext cx="1134478" cy="369332"/>
          </a:xfrm>
          <a:prstGeom prst="rect">
            <a:avLst/>
          </a:prstGeom>
          <a:noFill/>
        </p:spPr>
        <p:txBody>
          <a:bodyPr wrap="none" rtlCol="0">
            <a:spAutoFit/>
          </a:bodyPr>
          <a:lstStyle/>
          <a:p>
            <a:r>
              <a:rPr lang="en-US" dirty="0" smtClean="0">
                <a:latin typeface="Calibri" panose="020F0502020204030204" pitchFamily="34" charset="0"/>
              </a:rPr>
              <a:t>Encrypted</a:t>
            </a:r>
            <a:endParaRPr lang="en-US" dirty="0">
              <a:latin typeface="Calibri" panose="020F0502020204030204" pitchFamily="34" charset="0"/>
            </a:endParaRPr>
          </a:p>
        </p:txBody>
      </p:sp>
      <p:cxnSp>
        <p:nvCxnSpPr>
          <p:cNvPr id="14" name="Straight Arrow Connector 13"/>
          <p:cNvCxnSpPr>
            <a:stCxn id="9" idx="2"/>
            <a:endCxn id="16" idx="0"/>
          </p:cNvCxnSpPr>
          <p:nvPr/>
        </p:nvCxnSpPr>
        <p:spPr>
          <a:xfrm flipH="1">
            <a:off x="7217887" y="1872146"/>
            <a:ext cx="10358" cy="87105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615189" y="1828800"/>
            <a:ext cx="1687132" cy="2356834"/>
          </a:xfrm>
          <a:custGeom>
            <a:avLst/>
            <a:gdLst>
              <a:gd name="connsiteX0" fmla="*/ 1687132 w 1687132"/>
              <a:gd name="connsiteY0" fmla="*/ 0 h 2356834"/>
              <a:gd name="connsiteX1" fmla="*/ 360608 w 1687132"/>
              <a:gd name="connsiteY1" fmla="*/ 888642 h 2356834"/>
              <a:gd name="connsiteX2" fmla="*/ 0 w 1687132"/>
              <a:gd name="connsiteY2" fmla="*/ 2356834 h 2356834"/>
            </a:gdLst>
            <a:ahLst/>
            <a:cxnLst>
              <a:cxn ang="0">
                <a:pos x="connsiteX0" y="connsiteY0"/>
              </a:cxn>
              <a:cxn ang="0">
                <a:pos x="connsiteX1" y="connsiteY1"/>
              </a:cxn>
              <a:cxn ang="0">
                <a:pos x="connsiteX2" y="connsiteY2"/>
              </a:cxn>
            </a:cxnLst>
            <a:rect l="l" t="t" r="r" b="b"/>
            <a:pathLst>
              <a:path w="1687132" h="2356834">
                <a:moveTo>
                  <a:pt x="1687132" y="0"/>
                </a:moveTo>
                <a:cubicBezTo>
                  <a:pt x="1164464" y="247918"/>
                  <a:pt x="641797" y="495836"/>
                  <a:pt x="360608" y="888642"/>
                </a:cubicBezTo>
                <a:cubicBezTo>
                  <a:pt x="79419" y="1281448"/>
                  <a:pt x="39709" y="1819141"/>
                  <a:pt x="0" y="2356834"/>
                </a:cubicBezTo>
              </a:path>
            </a:pathLst>
          </a:custGeom>
          <a:noFill/>
          <a:ln w="19050">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302321" y="1815921"/>
            <a:ext cx="891726" cy="2215166"/>
          </a:xfrm>
          <a:custGeom>
            <a:avLst/>
            <a:gdLst>
              <a:gd name="connsiteX0" fmla="*/ 0 w 891726"/>
              <a:gd name="connsiteY0" fmla="*/ 0 h 2215166"/>
              <a:gd name="connsiteX1" fmla="*/ 785611 w 891726"/>
              <a:gd name="connsiteY1" fmla="*/ 798490 h 2215166"/>
              <a:gd name="connsiteX2" fmla="*/ 862885 w 891726"/>
              <a:gd name="connsiteY2" fmla="*/ 2215166 h 2215166"/>
            </a:gdLst>
            <a:ahLst/>
            <a:cxnLst>
              <a:cxn ang="0">
                <a:pos x="connsiteX0" y="connsiteY0"/>
              </a:cxn>
              <a:cxn ang="0">
                <a:pos x="connsiteX1" y="connsiteY1"/>
              </a:cxn>
              <a:cxn ang="0">
                <a:pos x="connsiteX2" y="connsiteY2"/>
              </a:cxn>
            </a:cxnLst>
            <a:rect l="l" t="t" r="r" b="b"/>
            <a:pathLst>
              <a:path w="891726" h="2215166">
                <a:moveTo>
                  <a:pt x="0" y="0"/>
                </a:moveTo>
                <a:cubicBezTo>
                  <a:pt x="320898" y="214648"/>
                  <a:pt x="641797" y="429296"/>
                  <a:pt x="785611" y="798490"/>
                </a:cubicBezTo>
                <a:cubicBezTo>
                  <a:pt x="929425" y="1167684"/>
                  <a:pt x="896155" y="1691425"/>
                  <a:pt x="862885" y="2215166"/>
                </a:cubicBezTo>
              </a:path>
            </a:pathLst>
          </a:custGeom>
          <a:noFill/>
          <a:ln w="19050">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40771" y="6107668"/>
            <a:ext cx="974947" cy="369332"/>
          </a:xfrm>
          <a:prstGeom prst="rect">
            <a:avLst/>
          </a:prstGeom>
          <a:noFill/>
        </p:spPr>
        <p:txBody>
          <a:bodyPr wrap="none" rtlCol="0">
            <a:spAutoFit/>
          </a:bodyPr>
          <a:lstStyle/>
          <a:p>
            <a:r>
              <a:rPr lang="en-US" dirty="0" smtClean="0">
                <a:latin typeface="Calibri" panose="020F0502020204030204" pitchFamily="34" charset="0"/>
              </a:rPr>
              <a:t>[HIL+02]</a:t>
            </a:r>
            <a:endParaRPr lang="en-US" dirty="0">
              <a:latin typeface="Calibri" panose="020F0502020204030204" pitchFamily="34" charset="0"/>
            </a:endParaRPr>
          </a:p>
        </p:txBody>
      </p:sp>
      <p:sp>
        <p:nvSpPr>
          <p:cNvPr id="17" name="TextBox 16"/>
          <p:cNvSpPr txBox="1"/>
          <p:nvPr/>
        </p:nvSpPr>
        <p:spPr>
          <a:xfrm>
            <a:off x="5622674" y="6400695"/>
            <a:ext cx="2831288" cy="369332"/>
          </a:xfrm>
          <a:prstGeom prst="rect">
            <a:avLst/>
          </a:prstGeom>
          <a:noFill/>
        </p:spPr>
        <p:txBody>
          <a:bodyPr wrap="none" rtlCol="0">
            <a:spAutoFit/>
          </a:bodyPr>
          <a:lstStyle/>
          <a:p>
            <a:r>
              <a:rPr lang="en-US" dirty="0" smtClean="0"/>
              <a:t>SIGMOD Test of Time Award</a:t>
            </a:r>
            <a:endParaRPr lang="en-US" dirty="0"/>
          </a:p>
        </p:txBody>
      </p:sp>
    </p:spTree>
    <p:extLst>
      <p:ext uri="{BB962C8B-B14F-4D97-AF65-F5344CB8AC3E}">
        <p14:creationId xmlns:p14="http://schemas.microsoft.com/office/powerpoint/2010/main" val="25900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25" grpId="0" animBg="1"/>
      <p:bldP spid="26" grpId="0" animBg="1"/>
      <p:bldP spid="27" grpId="0"/>
      <p:bldP spid="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Leakage</a:t>
            </a:r>
            <a:endParaRPr lang="en-US" dirty="0"/>
          </a:p>
        </p:txBody>
      </p:sp>
      <p:sp>
        <p:nvSpPr>
          <p:cNvPr id="15" name="Content Placeholder 14"/>
          <p:cNvSpPr>
            <a:spLocks noGrp="1"/>
          </p:cNvSpPr>
          <p:nvPr>
            <p:ph idx="1"/>
          </p:nvPr>
        </p:nvSpPr>
        <p:spPr>
          <a:xfrm>
            <a:off x="469827" y="4191000"/>
            <a:ext cx="8229600" cy="2590800"/>
          </a:xfrm>
        </p:spPr>
        <p:txBody>
          <a:bodyPr>
            <a:normAutofit fontScale="70000" lnSpcReduction="20000"/>
          </a:bodyPr>
          <a:lstStyle/>
          <a:p>
            <a:r>
              <a:rPr lang="en-US" dirty="0" smtClean="0"/>
              <a:t>Reveals size of query result</a:t>
            </a:r>
          </a:p>
          <a:p>
            <a:r>
              <a:rPr lang="en-US" dirty="0" smtClean="0"/>
              <a:t>Hide query result size by making all query result sizes equal to maximum size</a:t>
            </a:r>
          </a:p>
          <a:p>
            <a:pPr lvl="1"/>
            <a:r>
              <a:rPr lang="en-US" dirty="0" smtClean="0"/>
              <a:t>Joins reduce to cross products</a:t>
            </a:r>
          </a:p>
          <a:p>
            <a:pPr lvl="1"/>
            <a:r>
              <a:rPr lang="en-US" dirty="0" smtClean="0"/>
              <a:t>Impractical</a:t>
            </a:r>
            <a:endParaRPr lang="en-US" dirty="0"/>
          </a:p>
        </p:txBody>
      </p:sp>
      <p:sp>
        <p:nvSpPr>
          <p:cNvPr id="3" name="Rectangle 2"/>
          <p:cNvSpPr/>
          <p:nvPr/>
        </p:nvSpPr>
        <p:spPr>
          <a:xfrm>
            <a:off x="1091477" y="2371270"/>
            <a:ext cx="1219200" cy="75495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Client</a:t>
            </a:r>
            <a:endParaRPr lang="en-US" dirty="0">
              <a:solidFill>
                <a:schemeClr val="bg1"/>
              </a:solidFill>
            </a:endParaRPr>
          </a:p>
        </p:txBody>
      </p:sp>
      <p:sp>
        <p:nvSpPr>
          <p:cNvPr id="6" name="Rectangle 5"/>
          <p:cNvSpPr/>
          <p:nvPr/>
        </p:nvSpPr>
        <p:spPr>
          <a:xfrm>
            <a:off x="6858000" y="2274332"/>
            <a:ext cx="1524000" cy="943697"/>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7" name="Straight Connector 6"/>
          <p:cNvCxnSpPr/>
          <p:nvPr/>
        </p:nvCxnSpPr>
        <p:spPr>
          <a:xfrm>
            <a:off x="3886200" y="1524000"/>
            <a:ext cx="0" cy="2667000"/>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76200" y="1425714"/>
            <a:ext cx="3352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9" name="Rectangle 8"/>
          <p:cNvSpPr/>
          <p:nvPr/>
        </p:nvSpPr>
        <p:spPr>
          <a:xfrm>
            <a:off x="4721560" y="1425714"/>
            <a:ext cx="3812840"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3" name="Flowchart: Magnetic Disk 12"/>
          <p:cNvSpPr/>
          <p:nvPr/>
        </p:nvSpPr>
        <p:spPr>
          <a:xfrm>
            <a:off x="6793135"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Encrypted Database</a:t>
            </a:r>
            <a:endParaRPr lang="en-US" sz="2000" dirty="0">
              <a:solidFill>
                <a:schemeClr val="tx1"/>
              </a:solidFill>
              <a:latin typeface="Segoe Light" pitchFamily="34" charset="0"/>
            </a:endParaRPr>
          </a:p>
        </p:txBody>
      </p:sp>
      <p:cxnSp>
        <p:nvCxnSpPr>
          <p:cNvPr id="16" name="Straight Arrow Connector 15"/>
          <p:cNvCxnSpPr>
            <a:stCxn id="3" idx="3"/>
            <a:endCxn id="6" idx="1"/>
          </p:cNvCxnSpPr>
          <p:nvPr/>
        </p:nvCxnSpPr>
        <p:spPr>
          <a:xfrm flipV="1">
            <a:off x="2310677" y="2746181"/>
            <a:ext cx="4547323" cy="25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05200" y="2315944"/>
            <a:ext cx="457176" cy="369332"/>
          </a:xfrm>
          <a:prstGeom prst="rect">
            <a:avLst/>
          </a:prstGeom>
          <a:noFill/>
        </p:spPr>
        <p:txBody>
          <a:bodyPr wrap="none" rtlCol="0">
            <a:spAutoFit/>
          </a:bodyPr>
          <a:lstStyle/>
          <a:p>
            <a:r>
              <a:rPr lang="en-US" dirty="0" smtClean="0"/>
              <a:t>Q1</a:t>
            </a:r>
            <a:endParaRPr lang="en-US" dirty="0"/>
          </a:p>
        </p:txBody>
      </p:sp>
      <p:sp>
        <p:nvSpPr>
          <p:cNvPr id="20" name="Flowchart: Magnetic Disk 19"/>
          <p:cNvSpPr/>
          <p:nvPr/>
        </p:nvSpPr>
        <p:spPr>
          <a:xfrm>
            <a:off x="3517538" y="2895601"/>
            <a:ext cx="1066800" cy="457199"/>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Result1</a:t>
            </a:r>
            <a:endParaRPr lang="en-US" sz="2000" dirty="0">
              <a:solidFill>
                <a:schemeClr val="tx1"/>
              </a:solidFill>
              <a:latin typeface="Segoe Light" pitchFamily="34" charset="0"/>
            </a:endParaRPr>
          </a:p>
        </p:txBody>
      </p:sp>
      <p:sp>
        <p:nvSpPr>
          <p:cNvPr id="21" name="TextBox 20"/>
          <p:cNvSpPr txBox="1"/>
          <p:nvPr/>
        </p:nvSpPr>
        <p:spPr>
          <a:xfrm>
            <a:off x="3505200" y="2286000"/>
            <a:ext cx="457176" cy="369332"/>
          </a:xfrm>
          <a:prstGeom prst="rect">
            <a:avLst/>
          </a:prstGeom>
          <a:noFill/>
        </p:spPr>
        <p:txBody>
          <a:bodyPr wrap="none" rtlCol="0">
            <a:spAutoFit/>
          </a:bodyPr>
          <a:lstStyle/>
          <a:p>
            <a:r>
              <a:rPr lang="en-US" dirty="0" smtClean="0"/>
              <a:t>Q2</a:t>
            </a:r>
            <a:endParaRPr lang="en-US" dirty="0"/>
          </a:p>
        </p:txBody>
      </p:sp>
      <p:sp>
        <p:nvSpPr>
          <p:cNvPr id="22" name="Flowchart: Magnetic Disk 21"/>
          <p:cNvSpPr/>
          <p:nvPr/>
        </p:nvSpPr>
        <p:spPr>
          <a:xfrm>
            <a:off x="3505200" y="2819400"/>
            <a:ext cx="1066800" cy="101065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Result2</a:t>
            </a:r>
            <a:endParaRPr lang="en-US" sz="2000" dirty="0">
              <a:solidFill>
                <a:schemeClr val="tx1"/>
              </a:solidFill>
              <a:latin typeface="Segoe Light" pitchFamily="34" charset="0"/>
            </a:endParaRPr>
          </a:p>
        </p:txBody>
      </p:sp>
    </p:spTree>
    <p:extLst>
      <p:ext uri="{BB962C8B-B14F-4D97-AF65-F5344CB8AC3E}">
        <p14:creationId xmlns:p14="http://schemas.microsoft.com/office/powerpoint/2010/main" val="308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xit" presetSubtype="0" fill="hold" grpId="1"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500"/>
                                        <p:tgtEl>
                                          <p:spTgt spid="1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500"/>
                                        <p:tgtEl>
                                          <p:spTgt spid="1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animBg="1"/>
      <p:bldP spid="20" grpId="1" animBg="1"/>
      <p:bldP spid="21" grpId="0"/>
      <p:bldP spid="2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646331"/>
          </a:xfrm>
          <a:prstGeom prst="rect">
            <a:avLst/>
          </a:prstGeom>
          <a:noFill/>
        </p:spPr>
        <p:txBody>
          <a:bodyPr wrap="none" rtlCol="0">
            <a:spAutoFit/>
          </a:bodyPr>
          <a:lstStyle/>
          <a:p>
            <a:r>
              <a:rPr lang="en-US" dirty="0" smtClean="0"/>
              <a:t>No Leakage</a:t>
            </a:r>
          </a:p>
          <a:p>
            <a:r>
              <a:rPr lang="en-US" dirty="0" smtClean="0">
                <a:solidFill>
                  <a:srgbClr val="FF0000"/>
                </a:solidFill>
              </a:rPr>
              <a:t>Impractical</a:t>
            </a:r>
          </a:p>
        </p:txBody>
      </p:sp>
      <p:sp>
        <p:nvSpPr>
          <p:cNvPr id="10" name="TextBox 9"/>
          <p:cNvSpPr txBox="1"/>
          <p:nvPr/>
        </p:nvSpPr>
        <p:spPr>
          <a:xfrm>
            <a:off x="3893160" y="2180272"/>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3" name="TextBox 12"/>
          <p:cNvSpPr txBox="1"/>
          <p:nvPr/>
        </p:nvSpPr>
        <p:spPr>
          <a:xfrm>
            <a:off x="6248400" y="4038600"/>
            <a:ext cx="1476686" cy="646331"/>
          </a:xfrm>
          <a:prstGeom prst="rect">
            <a:avLst/>
          </a:prstGeom>
          <a:noFill/>
        </p:spPr>
        <p:txBody>
          <a:bodyPr wrap="none" rtlCol="0">
            <a:spAutoFit/>
          </a:bodyPr>
          <a:lstStyle/>
          <a:p>
            <a:r>
              <a:rPr lang="en-US" dirty="0" smtClean="0"/>
              <a:t>Output Size,</a:t>
            </a:r>
          </a:p>
          <a:p>
            <a:r>
              <a:rPr lang="en-US" dirty="0" smtClean="0"/>
              <a:t>Running Time</a:t>
            </a:r>
          </a:p>
        </p:txBody>
      </p:sp>
      <p:sp>
        <p:nvSpPr>
          <p:cNvPr id="15" name="TextBox 14"/>
          <p:cNvSpPr txBox="1"/>
          <p:nvPr/>
        </p:nvSpPr>
        <p:spPr>
          <a:xfrm>
            <a:off x="6007171" y="2666999"/>
            <a:ext cx="2146229" cy="369332"/>
          </a:xfrm>
          <a:prstGeom prst="rect">
            <a:avLst/>
          </a:prstGeom>
          <a:noFill/>
        </p:spPr>
        <p:txBody>
          <a:bodyPr wrap="none" rtlCol="0">
            <a:spAutoFit/>
          </a:bodyPr>
          <a:lstStyle/>
          <a:p>
            <a:r>
              <a:rPr lang="en-US" dirty="0" smtClean="0"/>
              <a:t>Stop with encryption</a:t>
            </a:r>
            <a:endParaRPr lang="en-US" dirty="0"/>
          </a:p>
        </p:txBody>
      </p:sp>
      <p:sp>
        <p:nvSpPr>
          <p:cNvPr id="16" name="Oval 15"/>
          <p:cNvSpPr/>
          <p:nvPr/>
        </p:nvSpPr>
        <p:spPr>
          <a:xfrm>
            <a:off x="3657599" y="1886634"/>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1"/>
            <a:endCxn id="16" idx="6"/>
          </p:cNvCxnSpPr>
          <p:nvPr/>
        </p:nvCxnSpPr>
        <p:spPr>
          <a:xfrm flipH="1" flipV="1">
            <a:off x="5334000" y="2848317"/>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8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Patterns Leak Information</a:t>
            </a:r>
            <a:endParaRPr lang="en-US" dirty="0"/>
          </a:p>
        </p:txBody>
      </p:sp>
      <p:sp>
        <p:nvSpPr>
          <p:cNvPr id="4" name="Rectangle 3"/>
          <p:cNvSpPr/>
          <p:nvPr/>
        </p:nvSpPr>
        <p:spPr>
          <a:xfrm>
            <a:off x="5004555" y="26670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CPU (program P)</a:t>
            </a:r>
            <a:endParaRPr lang="en-US" sz="2000" dirty="0"/>
          </a:p>
        </p:txBody>
      </p:sp>
      <p:sp>
        <p:nvSpPr>
          <p:cNvPr id="5" name="Rectangle 4"/>
          <p:cNvSpPr/>
          <p:nvPr/>
        </p:nvSpPr>
        <p:spPr>
          <a:xfrm>
            <a:off x="3048000" y="25146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26670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2819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29718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1242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32766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3429000"/>
            <a:ext cx="739752" cy="152400"/>
          </a:xfrm>
          <a:prstGeom prst="rect">
            <a:avLst/>
          </a:prstGeom>
          <a:solidFill>
            <a:schemeClr val="accent2">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35814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3733800"/>
            <a:ext cx="739752" cy="152400"/>
          </a:xfrm>
          <a:prstGeom prst="rect">
            <a:avLst/>
          </a:prstGeom>
          <a:solidFill>
            <a:schemeClr val="accent2">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38862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cxnSp>
        <p:nvCxnSpPr>
          <p:cNvPr id="19" name="Straight Arrow Connector 18"/>
          <p:cNvCxnSpPr>
            <a:stCxn id="4" idx="1"/>
            <a:endCxn id="5" idx="3"/>
          </p:cNvCxnSpPr>
          <p:nvPr/>
        </p:nvCxnSpPr>
        <p:spPr>
          <a:xfrm flipH="1" flipV="1">
            <a:off x="3787752" y="2590800"/>
            <a:ext cx="1216803" cy="669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8" idx="3"/>
          </p:cNvCxnSpPr>
          <p:nvPr/>
        </p:nvCxnSpPr>
        <p:spPr>
          <a:xfrm flipH="1" flipV="1">
            <a:off x="3787752" y="27432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3246" y="2145268"/>
            <a:ext cx="620554" cy="369332"/>
          </a:xfrm>
          <a:prstGeom prst="rect">
            <a:avLst/>
          </a:prstGeom>
          <a:noFill/>
        </p:spPr>
        <p:txBody>
          <a:bodyPr wrap="none" rtlCol="0">
            <a:spAutoFit/>
          </a:bodyPr>
          <a:lstStyle/>
          <a:p>
            <a:r>
              <a:rPr lang="en-US" dirty="0" smtClean="0"/>
              <a:t>Data</a:t>
            </a:r>
            <a:endParaRPr lang="en-US" dirty="0"/>
          </a:p>
        </p:txBody>
      </p:sp>
      <p:cxnSp>
        <p:nvCxnSpPr>
          <p:cNvPr id="24" name="Straight Arrow Connector 23"/>
          <p:cNvCxnSpPr>
            <a:stCxn id="4" idx="1"/>
            <a:endCxn id="10" idx="3"/>
          </p:cNvCxnSpPr>
          <p:nvPr/>
        </p:nvCxnSpPr>
        <p:spPr>
          <a:xfrm flipH="1" flipV="1">
            <a:off x="3787752" y="3048000"/>
            <a:ext cx="1216803" cy="212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0802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Oblivious Simulation</a:t>
            </a:r>
            <a:endParaRPr lang="en-US" dirty="0"/>
          </a:p>
        </p:txBody>
      </p:sp>
      <p:sp>
        <p:nvSpPr>
          <p:cNvPr id="4" name="Rectangle 3"/>
          <p:cNvSpPr/>
          <p:nvPr/>
        </p:nvSpPr>
        <p:spPr>
          <a:xfrm>
            <a:off x="5004555" y="26670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CPU (oblivious program P’)</a:t>
            </a:r>
            <a:endParaRPr lang="en-US" sz="2000" dirty="0"/>
          </a:p>
        </p:txBody>
      </p:sp>
      <p:sp>
        <p:nvSpPr>
          <p:cNvPr id="5" name="Rectangle 4"/>
          <p:cNvSpPr/>
          <p:nvPr/>
        </p:nvSpPr>
        <p:spPr>
          <a:xfrm>
            <a:off x="3048000" y="25146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26670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2819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29718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1242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32766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34290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35814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37338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38862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cxnSp>
        <p:nvCxnSpPr>
          <p:cNvPr id="19" name="Straight Arrow Connector 18"/>
          <p:cNvCxnSpPr>
            <a:stCxn id="4" idx="1"/>
            <a:endCxn id="8" idx="3"/>
          </p:cNvCxnSpPr>
          <p:nvPr/>
        </p:nvCxnSpPr>
        <p:spPr>
          <a:xfrm flipH="1" flipV="1">
            <a:off x="3787752" y="27432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11" idx="3"/>
          </p:cNvCxnSpPr>
          <p:nvPr/>
        </p:nvCxnSpPr>
        <p:spPr>
          <a:xfrm flipH="1" flipV="1">
            <a:off x="3787752" y="32004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3246" y="2145268"/>
            <a:ext cx="620554" cy="369332"/>
          </a:xfrm>
          <a:prstGeom prst="rect">
            <a:avLst/>
          </a:prstGeom>
          <a:noFill/>
        </p:spPr>
        <p:txBody>
          <a:bodyPr wrap="none" rtlCol="0">
            <a:spAutoFit/>
          </a:bodyPr>
          <a:lstStyle/>
          <a:p>
            <a:r>
              <a:rPr lang="en-US" dirty="0" smtClean="0"/>
              <a:t>Data</a:t>
            </a:r>
            <a:endParaRPr lang="en-US" dirty="0"/>
          </a:p>
        </p:txBody>
      </p:sp>
      <p:cxnSp>
        <p:nvCxnSpPr>
          <p:cNvPr id="24" name="Straight Arrow Connector 23"/>
          <p:cNvCxnSpPr>
            <a:stCxn id="4" idx="1"/>
            <a:endCxn id="15" idx="3"/>
          </p:cNvCxnSpPr>
          <p:nvPr/>
        </p:nvCxnSpPr>
        <p:spPr>
          <a:xfrm flipH="1">
            <a:off x="3787752" y="3260521"/>
            <a:ext cx="1216803" cy="54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43000" y="4267200"/>
            <a:ext cx="7239000" cy="2308324"/>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C00000"/>
                </a:solidFill>
              </a:rPr>
              <a:t>Simulation</a:t>
            </a:r>
            <a:r>
              <a:rPr lang="en-US" sz="2400" dirty="0" smtClean="0"/>
              <a:t>: P’ equivalent to P</a:t>
            </a:r>
          </a:p>
          <a:p>
            <a:pPr marL="342900" indent="-342900">
              <a:buFont typeface="Arial" pitchFamily="34" charset="0"/>
              <a:buChar char="•"/>
            </a:pPr>
            <a:r>
              <a:rPr lang="en-US" sz="2400" dirty="0" smtClean="0">
                <a:solidFill>
                  <a:srgbClr val="C00000"/>
                </a:solidFill>
              </a:rPr>
              <a:t>Theoretically Efficient: </a:t>
            </a:r>
            <a:r>
              <a:rPr lang="en-US" sz="2400" dirty="0" smtClean="0"/>
              <a:t>Running time of P’ within </a:t>
            </a:r>
            <a:r>
              <a:rPr lang="en-US" sz="2400" dirty="0" err="1" smtClean="0"/>
              <a:t>polylog</a:t>
            </a:r>
            <a:r>
              <a:rPr lang="en-US" sz="2400" dirty="0" smtClean="0"/>
              <a:t> factor of running time of P</a:t>
            </a:r>
          </a:p>
          <a:p>
            <a:pPr marL="342900" indent="-342900">
              <a:buFont typeface="Arial" pitchFamily="34" charset="0"/>
              <a:buChar char="•"/>
            </a:pPr>
            <a:r>
              <a:rPr lang="en-US" sz="2400" dirty="0" smtClean="0">
                <a:solidFill>
                  <a:srgbClr val="C00000"/>
                </a:solidFill>
              </a:rPr>
              <a:t>Oblivious:</a:t>
            </a:r>
            <a:r>
              <a:rPr lang="en-US" sz="2400" dirty="0" smtClean="0"/>
              <a:t> Access patterns of P’ look random</a:t>
            </a:r>
          </a:p>
          <a:p>
            <a:pPr marL="342900" indent="-342900">
              <a:buFont typeface="Arial" pitchFamily="34" charset="0"/>
              <a:buChar char="•"/>
            </a:pPr>
            <a:r>
              <a:rPr lang="en-US" sz="2400" dirty="0">
                <a:solidFill>
                  <a:srgbClr val="C00000"/>
                </a:solidFill>
              </a:rPr>
              <a:t>Information </a:t>
            </a:r>
            <a:r>
              <a:rPr lang="en-US" sz="2400" dirty="0" smtClean="0">
                <a:solidFill>
                  <a:srgbClr val="C00000"/>
                </a:solidFill>
              </a:rPr>
              <a:t>leakage: </a:t>
            </a:r>
            <a:r>
              <a:rPr lang="en-US" sz="2400" dirty="0" smtClean="0"/>
              <a:t>input </a:t>
            </a:r>
            <a:r>
              <a:rPr lang="en-US" sz="2400" dirty="0"/>
              <a:t>size, output size, running </a:t>
            </a:r>
            <a:r>
              <a:rPr lang="en-US" sz="2400" dirty="0" smtClean="0"/>
              <a:t>time</a:t>
            </a:r>
            <a:endParaRPr lang="en-US" sz="2400" dirty="0"/>
          </a:p>
        </p:txBody>
      </p:sp>
      <p:sp>
        <p:nvSpPr>
          <p:cNvPr id="7" name="Rectangle 6"/>
          <p:cNvSpPr/>
          <p:nvPr/>
        </p:nvSpPr>
        <p:spPr>
          <a:xfrm>
            <a:off x="3003301" y="6375748"/>
            <a:ext cx="2552302" cy="461665"/>
          </a:xfrm>
          <a:prstGeom prst="rect">
            <a:avLst/>
          </a:prstGeom>
        </p:spPr>
        <p:txBody>
          <a:bodyPr wrap="none">
            <a:spAutoFit/>
          </a:bodyPr>
          <a:lstStyle/>
          <a:p>
            <a:r>
              <a:rPr lang="en-US" sz="2400" dirty="0"/>
              <a:t>[</a:t>
            </a:r>
            <a:r>
              <a:rPr lang="en-US" sz="2400" dirty="0" smtClean="0"/>
              <a:t>GO96, W12, SS13]</a:t>
            </a:r>
            <a:endParaRPr lang="en-US" sz="2400" dirty="0"/>
          </a:p>
        </p:txBody>
      </p:sp>
    </p:spTree>
    <p:extLst>
      <p:ext uri="{BB962C8B-B14F-4D97-AF65-F5344CB8AC3E}">
        <p14:creationId xmlns:p14="http://schemas.microsoft.com/office/powerpoint/2010/main" val="318516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to DBMS</a:t>
            </a:r>
            <a:endParaRPr lang="en-US" dirty="0"/>
          </a:p>
        </p:txBody>
      </p:sp>
      <p:sp>
        <p:nvSpPr>
          <p:cNvPr id="4" name="Rectangle 3"/>
          <p:cNvSpPr/>
          <p:nvPr/>
        </p:nvSpPr>
        <p:spPr>
          <a:xfrm>
            <a:off x="5004555" y="26670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Oblivious simulation of DBMS</a:t>
            </a:r>
            <a:endParaRPr lang="en-US" sz="2000" dirty="0"/>
          </a:p>
        </p:txBody>
      </p:sp>
      <p:sp>
        <p:nvSpPr>
          <p:cNvPr id="5" name="Rectangle 4"/>
          <p:cNvSpPr/>
          <p:nvPr/>
        </p:nvSpPr>
        <p:spPr>
          <a:xfrm>
            <a:off x="3048000" y="25146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26670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2819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29718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1242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32766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34290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35814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37338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38862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cxnSp>
        <p:nvCxnSpPr>
          <p:cNvPr id="19" name="Straight Arrow Connector 18"/>
          <p:cNvCxnSpPr>
            <a:stCxn id="4" idx="1"/>
            <a:endCxn id="8" idx="3"/>
          </p:cNvCxnSpPr>
          <p:nvPr/>
        </p:nvCxnSpPr>
        <p:spPr>
          <a:xfrm flipH="1" flipV="1">
            <a:off x="3787752" y="27432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11" idx="3"/>
          </p:cNvCxnSpPr>
          <p:nvPr/>
        </p:nvCxnSpPr>
        <p:spPr>
          <a:xfrm flipH="1" flipV="1">
            <a:off x="3787752" y="32004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3246" y="2145268"/>
            <a:ext cx="620554" cy="369332"/>
          </a:xfrm>
          <a:prstGeom prst="rect">
            <a:avLst/>
          </a:prstGeom>
          <a:noFill/>
        </p:spPr>
        <p:txBody>
          <a:bodyPr wrap="none" rtlCol="0">
            <a:spAutoFit/>
          </a:bodyPr>
          <a:lstStyle/>
          <a:p>
            <a:r>
              <a:rPr lang="en-US" dirty="0" smtClean="0"/>
              <a:t>Data</a:t>
            </a:r>
            <a:endParaRPr lang="en-US" dirty="0"/>
          </a:p>
        </p:txBody>
      </p:sp>
      <p:cxnSp>
        <p:nvCxnSpPr>
          <p:cNvPr id="24" name="Straight Arrow Connector 23"/>
          <p:cNvCxnSpPr>
            <a:stCxn id="4" idx="1"/>
            <a:endCxn id="15" idx="3"/>
          </p:cNvCxnSpPr>
          <p:nvPr/>
        </p:nvCxnSpPr>
        <p:spPr>
          <a:xfrm flipH="1">
            <a:off x="3787752" y="3260521"/>
            <a:ext cx="1216803" cy="54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923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57200" y="1600201"/>
            <a:ext cx="8229600" cy="1219200"/>
          </a:xfrm>
        </p:spPr>
        <p:txBody>
          <a:bodyPr>
            <a:normAutofit fontScale="85000" lnSpcReduction="10000"/>
          </a:bodyPr>
          <a:lstStyle/>
          <a:p>
            <a:r>
              <a:rPr lang="en-US" dirty="0" smtClean="0"/>
              <a:t>Destroys spatial and temporal locality of reference</a:t>
            </a:r>
            <a:endParaRPr lang="en-US" dirty="0"/>
          </a:p>
        </p:txBody>
      </p:sp>
      <p:sp>
        <p:nvSpPr>
          <p:cNvPr id="4" name="Rectangle 3"/>
          <p:cNvSpPr/>
          <p:nvPr/>
        </p:nvSpPr>
        <p:spPr>
          <a:xfrm>
            <a:off x="5004555" y="32004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DBMS</a:t>
            </a:r>
            <a:endParaRPr lang="en-US" sz="2000" dirty="0"/>
          </a:p>
        </p:txBody>
      </p:sp>
      <p:cxnSp>
        <p:nvCxnSpPr>
          <p:cNvPr id="15" name="Straight Arrow Connector 14"/>
          <p:cNvCxnSpPr>
            <a:stCxn id="4" idx="1"/>
          </p:cNvCxnSpPr>
          <p:nvPr/>
        </p:nvCxnSpPr>
        <p:spPr>
          <a:xfrm flipH="1" flipV="1">
            <a:off x="3787752" y="32766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p:cNvCxnSpPr>
          <p:nvPr/>
        </p:nvCxnSpPr>
        <p:spPr>
          <a:xfrm flipH="1" flipV="1">
            <a:off x="3787752" y="37338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95600" y="3276600"/>
            <a:ext cx="0" cy="487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60005" y="3364468"/>
            <a:ext cx="1235595" cy="369332"/>
          </a:xfrm>
          <a:prstGeom prst="rect">
            <a:avLst/>
          </a:prstGeom>
          <a:noFill/>
        </p:spPr>
        <p:txBody>
          <a:bodyPr wrap="none" rtlCol="0">
            <a:spAutoFit/>
          </a:bodyPr>
          <a:lstStyle/>
          <a:p>
            <a:r>
              <a:rPr lang="en-US" dirty="0" smtClean="0"/>
              <a:t>Range scan</a:t>
            </a:r>
            <a:endParaRPr lang="en-US" dirty="0"/>
          </a:p>
        </p:txBody>
      </p:sp>
      <p:sp>
        <p:nvSpPr>
          <p:cNvPr id="38" name="Rectangle 37"/>
          <p:cNvSpPr/>
          <p:nvPr/>
        </p:nvSpPr>
        <p:spPr>
          <a:xfrm>
            <a:off x="3048000" y="30480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9" name="Rectangle 38"/>
          <p:cNvSpPr/>
          <p:nvPr/>
        </p:nvSpPr>
        <p:spPr>
          <a:xfrm>
            <a:off x="3048000" y="32004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0" name="Rectangle 39"/>
          <p:cNvSpPr/>
          <p:nvPr/>
        </p:nvSpPr>
        <p:spPr>
          <a:xfrm>
            <a:off x="3048000" y="33528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1" name="Rectangle 40"/>
          <p:cNvSpPr/>
          <p:nvPr/>
        </p:nvSpPr>
        <p:spPr>
          <a:xfrm>
            <a:off x="3048000" y="35052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2" name="Rectangle 41"/>
          <p:cNvSpPr/>
          <p:nvPr/>
        </p:nvSpPr>
        <p:spPr>
          <a:xfrm>
            <a:off x="3048000" y="36576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3" name="Rectangle 42"/>
          <p:cNvSpPr/>
          <p:nvPr/>
        </p:nvSpPr>
        <p:spPr>
          <a:xfrm>
            <a:off x="3048000" y="38100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4" name="Rectangle 43"/>
          <p:cNvSpPr/>
          <p:nvPr/>
        </p:nvSpPr>
        <p:spPr>
          <a:xfrm>
            <a:off x="3048000" y="3962400"/>
            <a:ext cx="739752" cy="152400"/>
          </a:xfrm>
          <a:prstGeom prst="rect">
            <a:avLst/>
          </a:prstGeom>
          <a:solidFill>
            <a:schemeClr val="accent2">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5" name="Rectangle 44"/>
          <p:cNvSpPr/>
          <p:nvPr/>
        </p:nvSpPr>
        <p:spPr>
          <a:xfrm>
            <a:off x="3048000" y="41148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6" name="Rectangle 45"/>
          <p:cNvSpPr/>
          <p:nvPr/>
        </p:nvSpPr>
        <p:spPr>
          <a:xfrm>
            <a:off x="3048000" y="4267200"/>
            <a:ext cx="739752" cy="152400"/>
          </a:xfrm>
          <a:prstGeom prst="rect">
            <a:avLst/>
          </a:prstGeom>
          <a:solidFill>
            <a:schemeClr val="accent2">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7" name="Rectangle 46"/>
          <p:cNvSpPr/>
          <p:nvPr/>
        </p:nvSpPr>
        <p:spPr>
          <a:xfrm>
            <a:off x="3048000" y="44196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8" name="TextBox 47"/>
          <p:cNvSpPr txBox="1"/>
          <p:nvPr/>
        </p:nvSpPr>
        <p:spPr>
          <a:xfrm>
            <a:off x="3113246" y="2678668"/>
            <a:ext cx="620554" cy="369332"/>
          </a:xfrm>
          <a:prstGeom prst="rect">
            <a:avLst/>
          </a:prstGeom>
          <a:noFill/>
        </p:spPr>
        <p:txBody>
          <a:bodyPr wrap="none" rtlCol="0">
            <a:spAutoFit/>
          </a:bodyPr>
          <a:lstStyle/>
          <a:p>
            <a:r>
              <a:rPr lang="en-US" dirty="0" smtClean="0"/>
              <a:t>Data</a:t>
            </a:r>
            <a:endParaRPr lang="en-US" dirty="0"/>
          </a:p>
        </p:txBody>
      </p:sp>
    </p:spTree>
    <p:extLst>
      <p:ext uri="{BB962C8B-B14F-4D97-AF65-F5344CB8AC3E}">
        <p14:creationId xmlns:p14="http://schemas.microsoft.com/office/powerpoint/2010/main" val="41993072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57200" y="1600201"/>
            <a:ext cx="8229600" cy="1219200"/>
          </a:xfrm>
        </p:spPr>
        <p:txBody>
          <a:bodyPr>
            <a:normAutofit fontScale="85000" lnSpcReduction="10000"/>
          </a:bodyPr>
          <a:lstStyle/>
          <a:p>
            <a:r>
              <a:rPr lang="en-US" dirty="0" smtClean="0"/>
              <a:t>Destroys spatial and temporal locality of reference</a:t>
            </a:r>
            <a:endParaRPr lang="en-US" dirty="0"/>
          </a:p>
        </p:txBody>
      </p:sp>
      <p:sp>
        <p:nvSpPr>
          <p:cNvPr id="4" name="Rectangle 3"/>
          <p:cNvSpPr/>
          <p:nvPr/>
        </p:nvSpPr>
        <p:spPr>
          <a:xfrm>
            <a:off x="5004555" y="32004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Oblivious Simulation of DBMS</a:t>
            </a:r>
            <a:endParaRPr lang="en-US" sz="2000" dirty="0"/>
          </a:p>
        </p:txBody>
      </p:sp>
      <p:sp>
        <p:nvSpPr>
          <p:cNvPr id="5" name="Rectangle 4"/>
          <p:cNvSpPr/>
          <p:nvPr/>
        </p:nvSpPr>
        <p:spPr>
          <a:xfrm>
            <a:off x="3048000" y="30480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6" name="Rectangle 5"/>
          <p:cNvSpPr/>
          <p:nvPr/>
        </p:nvSpPr>
        <p:spPr>
          <a:xfrm>
            <a:off x="3048000" y="32004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7" name="Rectangle 6"/>
          <p:cNvSpPr/>
          <p:nvPr/>
        </p:nvSpPr>
        <p:spPr>
          <a:xfrm>
            <a:off x="3048000" y="33528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35052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36576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38100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962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41148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42672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44196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7" name="TextBox 16"/>
          <p:cNvSpPr txBox="1"/>
          <p:nvPr/>
        </p:nvSpPr>
        <p:spPr>
          <a:xfrm>
            <a:off x="3113246" y="2678668"/>
            <a:ext cx="620554" cy="369332"/>
          </a:xfrm>
          <a:prstGeom prst="rect">
            <a:avLst/>
          </a:prstGeom>
          <a:noFill/>
        </p:spPr>
        <p:txBody>
          <a:bodyPr wrap="none" rtlCol="0">
            <a:spAutoFit/>
          </a:bodyPr>
          <a:lstStyle/>
          <a:p>
            <a:r>
              <a:rPr lang="en-US" dirty="0" smtClean="0"/>
              <a:t>Data</a:t>
            </a:r>
            <a:endParaRPr lang="en-US" dirty="0"/>
          </a:p>
        </p:txBody>
      </p:sp>
      <p:cxnSp>
        <p:nvCxnSpPr>
          <p:cNvPr id="20" name="Straight Arrow Connector 19"/>
          <p:cNvCxnSpPr/>
          <p:nvPr/>
        </p:nvCxnSpPr>
        <p:spPr>
          <a:xfrm flipH="1" flipV="1">
            <a:off x="3787752" y="32766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787752" y="37338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87752" y="3793921"/>
            <a:ext cx="1216803" cy="54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60005" y="3364468"/>
            <a:ext cx="1235595" cy="646331"/>
          </a:xfrm>
          <a:prstGeom prst="rect">
            <a:avLst/>
          </a:prstGeom>
          <a:noFill/>
        </p:spPr>
        <p:txBody>
          <a:bodyPr wrap="square" rtlCol="0">
            <a:spAutoFit/>
          </a:bodyPr>
          <a:lstStyle/>
          <a:p>
            <a:r>
              <a:rPr lang="en-US" dirty="0" smtClean="0"/>
              <a:t>Random seeks</a:t>
            </a:r>
            <a:endParaRPr lang="en-US" dirty="0"/>
          </a:p>
        </p:txBody>
      </p:sp>
      <p:sp>
        <p:nvSpPr>
          <p:cNvPr id="16" name="Rectangle 15"/>
          <p:cNvSpPr/>
          <p:nvPr/>
        </p:nvSpPr>
        <p:spPr>
          <a:xfrm>
            <a:off x="609600" y="5105400"/>
            <a:ext cx="8229600" cy="830997"/>
          </a:xfrm>
          <a:prstGeom prst="rect">
            <a:avLst/>
          </a:prstGeom>
        </p:spPr>
        <p:txBody>
          <a:bodyPr wrap="square">
            <a:spAutoFit/>
          </a:bodyPr>
          <a:lstStyle/>
          <a:p>
            <a:pPr marL="342900" indent="-342900">
              <a:buFont typeface="Arial" pitchFamily="34" charset="0"/>
              <a:buChar char="•"/>
            </a:pPr>
            <a:r>
              <a:rPr lang="en-US" sz="2400" dirty="0"/>
              <a:t>Range scan </a:t>
            </a:r>
            <a:r>
              <a:rPr lang="en-US" sz="2400" dirty="0" smtClean="0"/>
              <a:t>of </a:t>
            </a:r>
            <a:r>
              <a:rPr lang="en-US" sz="2400" dirty="0"/>
              <a:t>100M records </a:t>
            </a:r>
            <a:r>
              <a:rPr lang="en-US" sz="2400" dirty="0" smtClean="0"/>
              <a:t>on hard disk </a:t>
            </a:r>
            <a:r>
              <a:rPr lang="en-US" sz="2400" dirty="0" smtClean="0">
                <a:sym typeface="Wingdings" pitchFamily="2" charset="2"/>
              </a:rPr>
              <a:t></a:t>
            </a:r>
            <a:r>
              <a:rPr lang="en-US" sz="2400" dirty="0" smtClean="0"/>
              <a:t> </a:t>
            </a:r>
            <a:r>
              <a:rPr lang="en-US" sz="2400" dirty="0"/>
              <a:t>100M seeks </a:t>
            </a:r>
            <a:endParaRPr lang="en-US" sz="2400" dirty="0" smtClean="0"/>
          </a:p>
          <a:p>
            <a:pPr marL="800100" lvl="1" indent="-342900">
              <a:buFont typeface="Arial" pitchFamily="34" charset="0"/>
              <a:buChar char="•"/>
            </a:pPr>
            <a:r>
              <a:rPr lang="en-US" sz="2400" dirty="0" smtClean="0">
                <a:sym typeface="Wingdings" pitchFamily="2" charset="2"/>
              </a:rPr>
              <a:t>10^5 </a:t>
            </a:r>
            <a:r>
              <a:rPr lang="en-US" sz="2400" dirty="0">
                <a:sym typeface="Wingdings" pitchFamily="2" charset="2"/>
              </a:rPr>
              <a:t>seconds (~1 day)</a:t>
            </a:r>
          </a:p>
        </p:txBody>
      </p:sp>
    </p:spTree>
    <p:extLst>
      <p:ext uri="{BB962C8B-B14F-4D97-AF65-F5344CB8AC3E}">
        <p14:creationId xmlns:p14="http://schemas.microsoft.com/office/powerpoint/2010/main" val="20654138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646331"/>
          </a:xfrm>
          <a:prstGeom prst="rect">
            <a:avLst/>
          </a:prstGeom>
          <a:noFill/>
        </p:spPr>
        <p:txBody>
          <a:bodyPr wrap="none" rtlCol="0">
            <a:spAutoFit/>
          </a:bodyPr>
          <a:lstStyle/>
          <a:p>
            <a:r>
              <a:rPr lang="en-US" dirty="0" smtClean="0"/>
              <a:t>No Leakage</a:t>
            </a:r>
          </a:p>
          <a:p>
            <a:r>
              <a:rPr lang="en-US" dirty="0" smtClean="0">
                <a:solidFill>
                  <a:srgbClr val="FF0000"/>
                </a:solidFill>
              </a:rPr>
              <a:t>Impractical</a:t>
            </a:r>
          </a:p>
        </p:txBody>
      </p:sp>
      <p:sp>
        <p:nvSpPr>
          <p:cNvPr id="10" name="TextBox 9"/>
          <p:cNvSpPr txBox="1"/>
          <p:nvPr/>
        </p:nvSpPr>
        <p:spPr>
          <a:xfrm>
            <a:off x="3893160" y="2180272"/>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3" name="TextBox 12"/>
          <p:cNvSpPr txBox="1"/>
          <p:nvPr/>
        </p:nvSpPr>
        <p:spPr>
          <a:xfrm>
            <a:off x="6248400" y="4038600"/>
            <a:ext cx="1476686" cy="923330"/>
          </a:xfrm>
          <a:prstGeom prst="rect">
            <a:avLst/>
          </a:prstGeom>
          <a:noFill/>
        </p:spPr>
        <p:txBody>
          <a:bodyPr wrap="none" rtlCol="0">
            <a:spAutoFit/>
          </a:bodyPr>
          <a:lstStyle/>
          <a:p>
            <a:r>
              <a:rPr lang="en-US" dirty="0" smtClean="0"/>
              <a:t>Output Size,</a:t>
            </a:r>
          </a:p>
          <a:p>
            <a:r>
              <a:rPr lang="en-US" dirty="0" smtClean="0"/>
              <a:t>Running Time</a:t>
            </a:r>
          </a:p>
          <a:p>
            <a:r>
              <a:rPr lang="en-US" dirty="0" smtClean="0">
                <a:solidFill>
                  <a:srgbClr val="FF0000"/>
                </a:solidFill>
              </a:rPr>
              <a:t>Impractical</a:t>
            </a:r>
          </a:p>
        </p:txBody>
      </p:sp>
      <p:sp>
        <p:nvSpPr>
          <p:cNvPr id="15" name="TextBox 14"/>
          <p:cNvSpPr txBox="1"/>
          <p:nvPr/>
        </p:nvSpPr>
        <p:spPr>
          <a:xfrm>
            <a:off x="6007171" y="2666999"/>
            <a:ext cx="2146229" cy="369332"/>
          </a:xfrm>
          <a:prstGeom prst="rect">
            <a:avLst/>
          </a:prstGeom>
          <a:noFill/>
        </p:spPr>
        <p:txBody>
          <a:bodyPr wrap="none" rtlCol="0">
            <a:spAutoFit/>
          </a:bodyPr>
          <a:lstStyle/>
          <a:p>
            <a:r>
              <a:rPr lang="en-US" dirty="0" smtClean="0"/>
              <a:t>Stop with encryption</a:t>
            </a:r>
            <a:endParaRPr lang="en-US" dirty="0"/>
          </a:p>
        </p:txBody>
      </p:sp>
      <p:sp>
        <p:nvSpPr>
          <p:cNvPr id="16" name="Oval 15"/>
          <p:cNvSpPr/>
          <p:nvPr/>
        </p:nvSpPr>
        <p:spPr>
          <a:xfrm>
            <a:off x="3657599" y="1886634"/>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1"/>
            <a:endCxn id="16" idx="6"/>
          </p:cNvCxnSpPr>
          <p:nvPr/>
        </p:nvCxnSpPr>
        <p:spPr>
          <a:xfrm flipH="1" flipV="1">
            <a:off x="5334000" y="2848317"/>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rot="5400000">
            <a:off x="5055210" y="3799880"/>
            <a:ext cx="381000" cy="27051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5334000"/>
            <a:ext cx="1219200" cy="1219200"/>
          </a:xfrm>
          <a:prstGeom prst="rect">
            <a:avLst/>
          </a:prstGeom>
        </p:spPr>
      </p:pic>
      <p:sp>
        <p:nvSpPr>
          <p:cNvPr id="18" name="Rectangle 17"/>
          <p:cNvSpPr/>
          <p:nvPr/>
        </p:nvSpPr>
        <p:spPr>
          <a:xfrm>
            <a:off x="2895600" y="5485130"/>
            <a:ext cx="4800600" cy="764539"/>
          </a:xfrm>
          <a:prstGeom prst="rect">
            <a:avLst/>
          </a:prstGeom>
          <a:solidFill>
            <a:schemeClr val="bg1">
              <a:lumMod val="85000"/>
            </a:schemeClr>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Is there a stronger and practically achievable security model?</a:t>
            </a:r>
          </a:p>
        </p:txBody>
      </p:sp>
    </p:spTree>
    <p:extLst>
      <p:ext uri="{BB962C8B-B14F-4D97-AF65-F5344CB8AC3E}">
        <p14:creationId xmlns:p14="http://schemas.microsoft.com/office/powerpoint/2010/main" val="26104536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4428"/>
          </a:xfrm>
        </p:spPr>
        <p:txBody>
          <a:bodyPr>
            <a:normAutofit/>
          </a:bodyPr>
          <a:lstStyle/>
          <a:p>
            <a:r>
              <a:rPr lang="en-US" dirty="0" smtClean="0"/>
              <a:t>Summary</a:t>
            </a:r>
            <a:endParaRPr lang="en-US" dirty="0"/>
          </a:p>
        </p:txBody>
      </p:sp>
      <p:graphicFrame>
        <p:nvGraphicFramePr>
          <p:cNvPr id="23" name="Table 22"/>
          <p:cNvGraphicFramePr>
            <a:graphicFrameLocks noGrp="1"/>
          </p:cNvGraphicFramePr>
          <p:nvPr>
            <p:extLst/>
          </p:nvPr>
        </p:nvGraphicFramePr>
        <p:xfrm>
          <a:off x="1524000" y="4804286"/>
          <a:ext cx="2057400" cy="1596514"/>
        </p:xfrm>
        <a:graphic>
          <a:graphicData uri="http://schemas.openxmlformats.org/drawingml/2006/table">
            <a:tbl>
              <a:tblPr firstRow="1" bandRow="1">
                <a:tableStyleId>{5C22544A-7EE6-4342-B048-85BDC9FD1C3A}</a:tableStyleId>
              </a:tblPr>
              <a:tblGrid>
                <a:gridCol w="685800"/>
                <a:gridCol w="533400"/>
                <a:gridCol w="838200"/>
              </a:tblGrid>
              <a:tr h="370840">
                <a:tc>
                  <a:txBody>
                    <a:bodyPr/>
                    <a:lstStyle/>
                    <a:p>
                      <a:r>
                        <a:rPr lang="en-US" sz="1400" dirty="0" smtClean="0"/>
                        <a:t>Name</a:t>
                      </a:r>
                      <a:endParaRPr lang="en-US" sz="1400" dirty="0"/>
                    </a:p>
                  </a:txBody>
                  <a:tcPr/>
                </a:tc>
                <a:tc>
                  <a:txBody>
                    <a:bodyPr/>
                    <a:lstStyle/>
                    <a:p>
                      <a:r>
                        <a:rPr lang="en-US" sz="1400" dirty="0" smtClean="0"/>
                        <a:t>Age</a:t>
                      </a:r>
                      <a:endParaRPr lang="en-US" sz="1400" dirty="0"/>
                    </a:p>
                  </a:txBody>
                  <a:tcPr/>
                </a:tc>
                <a:tc>
                  <a:txBody>
                    <a:bodyPr/>
                    <a:lstStyle/>
                    <a:p>
                      <a:r>
                        <a:rPr lang="en-US" sz="1400" dirty="0" smtClean="0"/>
                        <a:t>Disease</a:t>
                      </a:r>
                      <a:endParaRPr lang="en-US" sz="1400" dirty="0"/>
                    </a:p>
                  </a:txBody>
                  <a:tcPr/>
                </a:tc>
              </a:tr>
              <a:tr h="311274">
                <a:tc>
                  <a:txBody>
                    <a:bodyPr/>
                    <a:lstStyle/>
                    <a:p>
                      <a:r>
                        <a:rPr lang="en-US" sz="1400" dirty="0" smtClean="0"/>
                        <a:t>Alice</a:t>
                      </a:r>
                      <a:endParaRPr lang="en-US" sz="1400" dirty="0"/>
                    </a:p>
                  </a:txBody>
                  <a:tcPr/>
                </a:tc>
                <a:tc>
                  <a:txBody>
                    <a:bodyPr/>
                    <a:lstStyle/>
                    <a:p>
                      <a:r>
                        <a:rPr lang="en-US" sz="1400" dirty="0" smtClean="0"/>
                        <a:t>12</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Bob</a:t>
                      </a:r>
                      <a:endParaRPr lang="en-US" sz="1400" dirty="0"/>
                    </a:p>
                  </a:txBody>
                  <a:tcPr/>
                </a:tc>
                <a:tc>
                  <a:txBody>
                    <a:bodyPr/>
                    <a:lstStyle/>
                    <a:p>
                      <a:r>
                        <a:rPr lang="en-US" sz="1400" dirty="0" smtClean="0"/>
                        <a:t>51</a:t>
                      </a:r>
                      <a:endParaRPr lang="en-US" sz="1400" dirty="0"/>
                    </a:p>
                  </a:txBody>
                  <a:tcPr/>
                </a:tc>
                <a:tc>
                  <a:txBody>
                    <a:bodyPr/>
                    <a:lstStyle/>
                    <a:p>
                      <a:r>
                        <a:rPr lang="en-US" sz="1400" dirty="0" smtClean="0"/>
                        <a:t>Diabetes</a:t>
                      </a:r>
                      <a:endParaRPr lang="en-US" sz="1400" dirty="0"/>
                    </a:p>
                  </a:txBody>
                  <a:tcPr/>
                </a:tc>
              </a:tr>
              <a:tr h="304800">
                <a:tc>
                  <a:txBody>
                    <a:bodyPr/>
                    <a:lstStyle/>
                    <a:p>
                      <a:r>
                        <a:rPr lang="en-US" sz="1400" dirty="0" smtClean="0"/>
                        <a:t>Chen</a:t>
                      </a:r>
                      <a:endParaRPr lang="en-US" sz="1400" dirty="0"/>
                    </a:p>
                  </a:txBody>
                  <a:tcPr/>
                </a:tc>
                <a:tc>
                  <a:txBody>
                    <a:bodyPr/>
                    <a:lstStyle/>
                    <a:p>
                      <a:r>
                        <a:rPr lang="en-US" sz="1400" dirty="0" smtClean="0"/>
                        <a:t>24</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Dan</a:t>
                      </a:r>
                      <a:endParaRPr lang="en-US" sz="1400" dirty="0"/>
                    </a:p>
                  </a:txBody>
                  <a:tcPr/>
                </a:tc>
                <a:tc>
                  <a:txBody>
                    <a:bodyPr/>
                    <a:lstStyle/>
                    <a:p>
                      <a:r>
                        <a:rPr lang="en-US" sz="1400" dirty="0" smtClean="0"/>
                        <a:t>36</a:t>
                      </a:r>
                      <a:endParaRPr lang="en-US" sz="1400" dirty="0"/>
                    </a:p>
                  </a:txBody>
                  <a:tcPr/>
                </a:tc>
                <a:tc>
                  <a:txBody>
                    <a:bodyPr/>
                    <a:lstStyle/>
                    <a:p>
                      <a:r>
                        <a:rPr lang="en-US" sz="1400" dirty="0" smtClean="0"/>
                        <a:t>Cold</a:t>
                      </a:r>
                      <a:endParaRPr lang="en-US" sz="1400" dirty="0"/>
                    </a:p>
                  </a:txBody>
                  <a:tcPr/>
                </a:tc>
              </a:tr>
            </a:tbl>
          </a:graphicData>
        </a:graphic>
      </p:graphicFrame>
      <p:graphicFrame>
        <p:nvGraphicFramePr>
          <p:cNvPr id="16" name="Table 15"/>
          <p:cNvGraphicFramePr>
            <a:graphicFrameLocks noGrp="1"/>
          </p:cNvGraphicFramePr>
          <p:nvPr>
            <p:extLst/>
          </p:nvPr>
        </p:nvGraphicFramePr>
        <p:xfrm>
          <a:off x="4343400" y="4876800"/>
          <a:ext cx="2057400" cy="1644330"/>
        </p:xfrm>
        <a:graphic>
          <a:graphicData uri="http://schemas.openxmlformats.org/drawingml/2006/table">
            <a:tbl>
              <a:tblPr firstRow="1" bandRow="1">
                <a:tableStyleId>{5C22544A-7EE6-4342-B048-85BDC9FD1C3A}</a:tableStyleId>
              </a:tblPr>
              <a:tblGrid>
                <a:gridCol w="704877"/>
                <a:gridCol w="514323"/>
                <a:gridCol w="838200"/>
              </a:tblGrid>
              <a:tr h="172405">
                <a:tc>
                  <a:txBody>
                    <a:bodyPr/>
                    <a:lstStyle/>
                    <a:p>
                      <a:r>
                        <a:rPr lang="en-US" sz="1400" dirty="0" smtClean="0"/>
                        <a:t>Name</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smtClean="0"/>
                        <a:t>Disease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)C</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118</a:t>
            </a:fld>
            <a:endParaRPr lang="en-US"/>
          </a:p>
        </p:txBody>
      </p:sp>
      <p:sp>
        <p:nvSpPr>
          <p:cNvPr id="18" name="Flowchart: Magnetic Disk 17"/>
          <p:cNvSpPr/>
          <p:nvPr/>
        </p:nvSpPr>
        <p:spPr>
          <a:xfrm>
            <a:off x="1524000" y="3352800"/>
            <a:ext cx="1581912" cy="1408176"/>
          </a:xfrm>
          <a:prstGeom prst="flowChartMagneticDisk">
            <a:avLst/>
          </a:prstGeom>
          <a:solidFill>
            <a:schemeClr val="accent1">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Segoe Light" pitchFamily="34" charset="0"/>
              </a:rPr>
              <a:t>Data</a:t>
            </a:r>
          </a:p>
        </p:txBody>
      </p:sp>
      <p:cxnSp>
        <p:nvCxnSpPr>
          <p:cNvPr id="21" name="Straight Connector 20"/>
          <p:cNvCxnSpPr/>
          <p:nvPr/>
        </p:nvCxnSpPr>
        <p:spPr>
          <a:xfrm>
            <a:off x="3886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1524000" y="2039230"/>
            <a:ext cx="1524000" cy="9436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DBMS</a:t>
            </a:r>
            <a:endParaRPr lang="en-US" dirty="0"/>
          </a:p>
        </p:txBody>
      </p:sp>
      <p:sp>
        <p:nvSpPr>
          <p:cNvPr id="30" name="Rectangle 29"/>
          <p:cNvSpPr/>
          <p:nvPr/>
        </p:nvSpPr>
        <p:spPr>
          <a:xfrm>
            <a:off x="1524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31" name="Rectangle 30"/>
          <p:cNvSpPr/>
          <p:nvPr/>
        </p:nvSpPr>
        <p:spPr>
          <a:xfrm>
            <a:off x="41119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33" name="TextBox 32"/>
          <p:cNvSpPr txBox="1"/>
          <p:nvPr/>
        </p:nvSpPr>
        <p:spPr>
          <a:xfrm>
            <a:off x="6629400" y="3581400"/>
            <a:ext cx="2254479" cy="1015663"/>
          </a:xfrm>
          <a:prstGeom prst="rect">
            <a:avLst/>
          </a:prstGeom>
          <a:noFill/>
        </p:spPr>
        <p:txBody>
          <a:bodyPr wrap="square" rtlCol="0">
            <a:spAutoFit/>
          </a:bodyPr>
          <a:lstStyle/>
          <a:p>
            <a:r>
              <a:rPr lang="en-US" sz="2000" dirty="0">
                <a:solidFill>
                  <a:prstClr val="black"/>
                </a:solidFill>
                <a:latin typeface="Segoe UI Light" pitchFamily="34" charset="0"/>
              </a:rPr>
              <a:t>Cloud </a:t>
            </a:r>
            <a:r>
              <a:rPr lang="en-US" sz="2000" dirty="0" smtClean="0">
                <a:solidFill>
                  <a:prstClr val="black"/>
                </a:solidFill>
                <a:latin typeface="Segoe UI Light" pitchFamily="34" charset="0"/>
              </a:rPr>
              <a:t>Admin</a:t>
            </a:r>
          </a:p>
          <a:p>
            <a:pPr marL="342900" indent="-342900">
              <a:buFont typeface="Arial" pitchFamily="34" charset="0"/>
              <a:buChar char="•"/>
            </a:pPr>
            <a:r>
              <a:rPr lang="en-US" sz="2000" dirty="0" smtClean="0">
                <a:solidFill>
                  <a:prstClr val="black"/>
                </a:solidFill>
                <a:latin typeface="Segoe UI Light" pitchFamily="34" charset="0"/>
              </a:rPr>
              <a:t>Super-user with console access</a:t>
            </a:r>
            <a:endParaRPr lang="en-US" sz="2000" dirty="0">
              <a:solidFill>
                <a:prstClr val="black"/>
              </a:solidFill>
              <a:latin typeface="Segoe UI Light" pitchFamily="34" charset="0"/>
            </a:endParaRPr>
          </a:p>
        </p:txBody>
      </p:sp>
      <p:sp>
        <p:nvSpPr>
          <p:cNvPr id="36" name="Flowchart: Magnetic Disk 35"/>
          <p:cNvSpPr/>
          <p:nvPr/>
        </p:nvSpPr>
        <p:spPr>
          <a:xfrm>
            <a:off x="4572000"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1"/>
                </a:solidFill>
                <a:latin typeface="Segoe Light" pitchFamily="34" charset="0"/>
              </a:rPr>
              <a:t>EncryptedData</a:t>
            </a:r>
            <a:endParaRPr lang="en-US" sz="2400" dirty="0">
              <a:solidFill>
                <a:schemeClr val="tx1"/>
              </a:solidFill>
              <a:latin typeface="Segoe Light"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048000"/>
            <a:ext cx="533400" cy="488046"/>
          </a:xfrm>
          <a:prstGeom prst="rect">
            <a:avLst/>
          </a:prstGeom>
        </p:spPr>
      </p:pic>
      <p:sp>
        <p:nvSpPr>
          <p:cNvPr id="29" name="Can 28"/>
          <p:cNvSpPr/>
          <p:nvPr/>
        </p:nvSpPr>
        <p:spPr>
          <a:xfrm>
            <a:off x="1972056" y="3292023"/>
            <a:ext cx="685800" cy="594177"/>
          </a:xfrm>
          <a:prstGeom prst="can">
            <a:avLst/>
          </a:prstGeom>
          <a:solidFill>
            <a:schemeClr val="accent1">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Key</a:t>
            </a:r>
            <a:endParaRPr lang="en-US" dirty="0">
              <a:solidFill>
                <a:schemeClr val="tx1"/>
              </a:solidFill>
            </a:endParaRPr>
          </a:p>
        </p:txBody>
      </p:sp>
      <p:sp>
        <p:nvSpPr>
          <p:cNvPr id="34" name="Rectangle 33"/>
          <p:cNvSpPr/>
          <p:nvPr/>
        </p:nvSpPr>
        <p:spPr>
          <a:xfrm>
            <a:off x="4343400" y="20574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DBMS</a:t>
            </a:r>
            <a:endParaRPr lang="en-US" dirty="0"/>
          </a:p>
        </p:txBody>
      </p:sp>
      <p:sp>
        <p:nvSpPr>
          <p:cNvPr id="17" name="Flowchart: Magnetic Disk 16"/>
          <p:cNvSpPr/>
          <p:nvPr/>
        </p:nvSpPr>
        <p:spPr>
          <a:xfrm>
            <a:off x="4590757"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Homo-</a:t>
            </a:r>
            <a:r>
              <a:rPr lang="en-US" sz="2000" dirty="0" err="1" smtClean="0">
                <a:solidFill>
                  <a:schemeClr val="tx1"/>
                </a:solidFill>
                <a:latin typeface="Segoe Light" pitchFamily="34" charset="0"/>
              </a:rPr>
              <a:t>morphic</a:t>
            </a:r>
            <a:r>
              <a:rPr lang="en-US" sz="2000" dirty="0" smtClean="0">
                <a:solidFill>
                  <a:schemeClr val="tx1"/>
                </a:solidFill>
                <a:latin typeface="Segoe Light" pitchFamily="34" charset="0"/>
              </a:rPr>
              <a:t> Encryption</a:t>
            </a:r>
            <a:endParaRPr lang="en-US" sz="2000" dirty="0">
              <a:solidFill>
                <a:schemeClr val="tx1"/>
              </a:solidFill>
              <a:latin typeface="Segoe Light" pitchFamily="34" charset="0"/>
            </a:endParaRPr>
          </a:p>
        </p:txBody>
      </p:sp>
    </p:spTree>
    <p:extLst>
      <p:ext uri="{BB962C8B-B14F-4D97-AF65-F5344CB8AC3E}">
        <p14:creationId xmlns:p14="http://schemas.microsoft.com/office/powerpoint/2010/main" val="179049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81481E-6 L 0.33021 -0.00255 " pathEditMode="relative" rAng="0" ptsTypes="AA">
                                      <p:cBhvr>
                                        <p:cTn id="6" dur="2000" fill="hold"/>
                                        <p:tgtEl>
                                          <p:spTgt spid="18"/>
                                        </p:tgtEl>
                                        <p:attrNameLst>
                                          <p:attrName>ppt_x</p:attrName>
                                          <p:attrName>ppt_y</p:attrName>
                                        </p:attrNameLst>
                                      </p:cBhvr>
                                      <p:rCtr x="16510" y="-139"/>
                                    </p:animMotion>
                                  </p:childTnLst>
                                </p:cTn>
                              </p:par>
                              <p:par>
                                <p:cTn id="7" presetID="42" presetClass="path" presetSubtype="0" accel="50000" decel="50000" fill="hold" nodeType="withEffect">
                                  <p:stCondLst>
                                    <p:cond delay="0"/>
                                  </p:stCondLst>
                                  <p:childTnLst>
                                    <p:animMotion origin="layout" path="M 3.33333E-6 1.85185E-6 L 0.3125 0.00532 " pathEditMode="relative" rAng="0" ptsTypes="AA">
                                      <p:cBhvr>
                                        <p:cTn id="8" dur="2000" fill="hold"/>
                                        <p:tgtEl>
                                          <p:spTgt spid="23"/>
                                        </p:tgtEl>
                                        <p:attrNameLst>
                                          <p:attrName>ppt_x</p:attrName>
                                          <p:attrName>ppt_y</p:attrName>
                                        </p:attrNameLst>
                                      </p:cBhvr>
                                      <p:rCtr x="15625" y="255"/>
                                    </p:animMotion>
                                  </p:childTnLst>
                                </p:cTn>
                              </p:par>
                              <p:par>
                                <p:cTn id="9" presetID="2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2000"/>
                                        <p:tgtEl>
                                          <p:spTgt spid="36"/>
                                        </p:tgtEl>
                                      </p:cBhvr>
                                    </p:animEffect>
                                  </p:childTnLst>
                                </p:cTn>
                              </p:par>
                              <p:par>
                                <p:cTn id="19" presetID="21"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0 0.00047 L 0.30833 -0.00208 " pathEditMode="relative" rAng="0" ptsTypes="AA">
                                      <p:cBhvr>
                                        <p:cTn id="28" dur="2000" fill="hold"/>
                                        <p:tgtEl>
                                          <p:spTgt spid="25"/>
                                        </p:tgtEl>
                                        <p:attrNameLst>
                                          <p:attrName>ppt_x</p:attrName>
                                          <p:attrName>ppt_y</p:attrName>
                                        </p:attrNameLst>
                                      </p:cBhvr>
                                      <p:rCtr x="15417" y="-139"/>
                                    </p:animMotion>
                                  </p:childTnLst>
                                </p:cTn>
                              </p:par>
                              <p:par>
                                <p:cTn id="29" presetID="6"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ircle(in)">
                                      <p:cBhvr>
                                        <p:cTn id="31" dur="2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33" grpId="0"/>
      <p:bldP spid="36" grpId="0" animBg="1"/>
      <p:bldP spid="29" grpId="0" animBg="1"/>
      <p:bldP spid="34" grpId="0" animBg="1"/>
      <p:bldP spid="1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1524000"/>
            <a:ext cx="1524000" cy="20318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Trusted Machine</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smtClean="0"/>
              <a:t>Summary</a:t>
            </a:r>
            <a:endParaRPr lang="en-US" dirty="0"/>
          </a:p>
        </p:txBody>
      </p:sp>
      <p:graphicFrame>
        <p:nvGraphicFramePr>
          <p:cNvPr id="16" name="Table 15"/>
          <p:cNvGraphicFramePr>
            <a:graphicFrameLocks noGrp="1"/>
          </p:cNvGraphicFramePr>
          <p:nvPr>
            <p:extLst/>
          </p:nvPr>
        </p:nvGraphicFramePr>
        <p:xfrm>
          <a:off x="4343400" y="4876800"/>
          <a:ext cx="2057400" cy="1644330"/>
        </p:xfrm>
        <a:graphic>
          <a:graphicData uri="http://schemas.openxmlformats.org/drawingml/2006/table">
            <a:tbl>
              <a:tblPr firstRow="1" bandRow="1">
                <a:tableStyleId>{5C22544A-7EE6-4342-B048-85BDC9FD1C3A}</a:tableStyleId>
              </a:tblPr>
              <a:tblGrid>
                <a:gridCol w="704877"/>
                <a:gridCol w="514323"/>
                <a:gridCol w="838200"/>
              </a:tblGrid>
              <a:tr h="172405">
                <a:tc>
                  <a:txBody>
                    <a:bodyPr/>
                    <a:lstStyle/>
                    <a:p>
                      <a:r>
                        <a:rPr lang="en-US" sz="1400" dirty="0" smtClean="0"/>
                        <a:t>Name</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smtClean="0"/>
                        <a:t>Disease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)C</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119</a:t>
            </a:fld>
            <a:endParaRPr lang="en-US"/>
          </a:p>
        </p:txBody>
      </p:sp>
      <p:sp>
        <p:nvSpPr>
          <p:cNvPr id="36" name="Flowchart: Magnetic Disk 35"/>
          <p:cNvSpPr/>
          <p:nvPr/>
        </p:nvSpPr>
        <p:spPr>
          <a:xfrm>
            <a:off x="4572000"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Encrypted Database</a:t>
            </a:r>
            <a:endParaRPr lang="en-US" sz="2000" dirty="0">
              <a:solidFill>
                <a:schemeClr val="tx1"/>
              </a:solidFill>
              <a:latin typeface="Segoe Light" pitchFamily="34" charset="0"/>
            </a:endParaRPr>
          </a:p>
        </p:txBody>
      </p:sp>
      <p:sp>
        <p:nvSpPr>
          <p:cNvPr id="29" name="Can 28"/>
          <p:cNvSpPr/>
          <p:nvPr/>
        </p:nvSpPr>
        <p:spPr>
          <a:xfrm>
            <a:off x="1972056" y="2911023"/>
            <a:ext cx="685800" cy="594177"/>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4343400" y="20574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Untrusted Machine</a:t>
            </a:r>
            <a:endParaRPr lang="en-US" dirty="0"/>
          </a:p>
        </p:txBody>
      </p:sp>
      <p:cxnSp>
        <p:nvCxnSpPr>
          <p:cNvPr id="5" name="Straight Arrow Connector 4"/>
          <p:cNvCxnSpPr>
            <a:stCxn id="13" idx="3"/>
            <a:endCxn id="34" idx="1"/>
          </p:cNvCxnSpPr>
          <p:nvPr/>
        </p:nvCxnSpPr>
        <p:spPr>
          <a:xfrm flipV="1">
            <a:off x="3048000" y="2529249"/>
            <a:ext cx="1295400" cy="106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1524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41119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9011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Overview</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Survey of existing work</a:t>
            </a:r>
          </a:p>
          <a:p>
            <a:pPr lvl="1">
              <a:lnSpc>
                <a:spcPct val="150000"/>
              </a:lnSpc>
            </a:pPr>
            <a:r>
              <a:rPr lang="en-US" sz="2000" dirty="0" smtClean="0"/>
              <a:t>Building blocks</a:t>
            </a:r>
          </a:p>
          <a:p>
            <a:pPr lvl="1">
              <a:lnSpc>
                <a:spcPct val="150000"/>
              </a:lnSpc>
            </a:pPr>
            <a:r>
              <a:rPr lang="en-US" sz="2000" dirty="0" smtClean="0"/>
              <a:t>End-to-end systems</a:t>
            </a:r>
          </a:p>
          <a:p>
            <a:pPr lvl="2">
              <a:lnSpc>
                <a:spcPct val="150000"/>
              </a:lnSpc>
            </a:pPr>
            <a:r>
              <a:rPr lang="en-US" sz="1800" dirty="0" smtClean="0"/>
              <a:t>Security-Performance-Generality tradeoff</a:t>
            </a:r>
          </a:p>
          <a:p>
            <a:pPr lvl="2">
              <a:lnSpc>
                <a:spcPct val="150000"/>
              </a:lnSpc>
            </a:pPr>
            <a:r>
              <a:rPr lang="en-US" sz="1800" dirty="0" smtClean="0"/>
              <a:t>Taxonomy, organization</a:t>
            </a:r>
          </a:p>
          <a:p>
            <a:pPr>
              <a:lnSpc>
                <a:spcPct val="150000"/>
              </a:lnSpc>
            </a:pPr>
            <a:r>
              <a:rPr lang="en-US" sz="2400" dirty="0" smtClean="0"/>
              <a:t>Open problems &amp; Challenges</a:t>
            </a:r>
          </a:p>
          <a:p>
            <a:pPr>
              <a:lnSpc>
                <a:spcPct val="150000"/>
              </a:lnSpc>
            </a:pPr>
            <a:r>
              <a:rPr lang="en-US" sz="2400" dirty="0" smtClean="0"/>
              <a:t>Random pontifications</a:t>
            </a:r>
          </a:p>
          <a:p>
            <a:pPr>
              <a:lnSpc>
                <a:spcPct val="150000"/>
              </a:lnSpc>
            </a:pPr>
            <a:endParaRPr lang="en-US" sz="2400" dirty="0" smtClean="0"/>
          </a:p>
          <a:p>
            <a:pPr lvl="1">
              <a:lnSpc>
                <a:spcPct val="150000"/>
              </a:lnSpc>
            </a:pPr>
            <a:endParaRPr lang="en-US" sz="2000" dirty="0" smtClean="0"/>
          </a:p>
        </p:txBody>
      </p:sp>
      <p:sp>
        <p:nvSpPr>
          <p:cNvPr id="4" name="Slide Number Placeholder 3"/>
          <p:cNvSpPr>
            <a:spLocks noGrp="1"/>
          </p:cNvSpPr>
          <p:nvPr>
            <p:ph type="sldNum" sz="quarter" idx="12"/>
          </p:nvPr>
        </p:nvSpPr>
        <p:spPr/>
        <p:txBody>
          <a:bodyPr/>
          <a:lstStyle/>
          <a:p>
            <a:fld id="{BACC0D7D-E0FC-49BF-B4A2-5B13217C58F0}" type="slidenum">
              <a:rPr lang="en-US" smtClean="0"/>
              <a:t>12</a:t>
            </a:fld>
            <a:endParaRPr lang="en-US"/>
          </a:p>
        </p:txBody>
      </p:sp>
    </p:spTree>
    <p:extLst>
      <p:ext uri="{BB962C8B-B14F-4D97-AF65-F5344CB8AC3E}">
        <p14:creationId xmlns:p14="http://schemas.microsoft.com/office/powerpoint/2010/main" val="1151081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1524000"/>
            <a:ext cx="1524000" cy="20318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Trusted Machine</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smtClean="0"/>
              <a:t>Summary</a:t>
            </a:r>
            <a:endParaRPr lang="en-US" dirty="0"/>
          </a:p>
        </p:txBody>
      </p:sp>
      <p:graphicFrame>
        <p:nvGraphicFramePr>
          <p:cNvPr id="16" name="Table 15"/>
          <p:cNvGraphicFramePr>
            <a:graphicFrameLocks noGrp="1"/>
          </p:cNvGraphicFramePr>
          <p:nvPr>
            <p:extLst/>
          </p:nvPr>
        </p:nvGraphicFramePr>
        <p:xfrm>
          <a:off x="4343400" y="4876800"/>
          <a:ext cx="2057400" cy="1644330"/>
        </p:xfrm>
        <a:graphic>
          <a:graphicData uri="http://schemas.openxmlformats.org/drawingml/2006/table">
            <a:tbl>
              <a:tblPr firstRow="1" bandRow="1">
                <a:tableStyleId>{5C22544A-7EE6-4342-B048-85BDC9FD1C3A}</a:tableStyleId>
              </a:tblPr>
              <a:tblGrid>
                <a:gridCol w="704877"/>
                <a:gridCol w="514323"/>
                <a:gridCol w="838200"/>
              </a:tblGrid>
              <a:tr h="172405">
                <a:tc>
                  <a:txBody>
                    <a:bodyPr/>
                    <a:lstStyle/>
                    <a:p>
                      <a:r>
                        <a:rPr lang="en-US" sz="1400" dirty="0" smtClean="0"/>
                        <a:t>Name</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smtClean="0"/>
                        <a:t>Disease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)C</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120</a:t>
            </a:fld>
            <a:endParaRPr lang="en-US"/>
          </a:p>
        </p:txBody>
      </p:sp>
      <p:sp>
        <p:nvSpPr>
          <p:cNvPr id="36" name="Flowchart: Magnetic Disk 35"/>
          <p:cNvSpPr/>
          <p:nvPr/>
        </p:nvSpPr>
        <p:spPr>
          <a:xfrm>
            <a:off x="4572000"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Encrypted Database</a:t>
            </a:r>
            <a:endParaRPr lang="en-US" sz="2000" dirty="0">
              <a:solidFill>
                <a:schemeClr val="tx1"/>
              </a:solidFill>
              <a:latin typeface="Segoe Light" pitchFamily="34" charset="0"/>
            </a:endParaRPr>
          </a:p>
        </p:txBody>
      </p:sp>
      <p:sp>
        <p:nvSpPr>
          <p:cNvPr id="29" name="Can 28"/>
          <p:cNvSpPr/>
          <p:nvPr/>
        </p:nvSpPr>
        <p:spPr>
          <a:xfrm>
            <a:off x="1972056" y="2911023"/>
            <a:ext cx="685800" cy="594177"/>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4343400" y="20574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Untrusted Machine</a:t>
            </a:r>
            <a:endParaRPr lang="en-US" dirty="0"/>
          </a:p>
        </p:txBody>
      </p:sp>
      <p:cxnSp>
        <p:nvCxnSpPr>
          <p:cNvPr id="5" name="Straight Arrow Connector 4"/>
          <p:cNvCxnSpPr>
            <a:stCxn id="13" idx="3"/>
            <a:endCxn id="34" idx="1"/>
          </p:cNvCxnSpPr>
          <p:nvPr/>
        </p:nvCxnSpPr>
        <p:spPr>
          <a:xfrm flipV="1">
            <a:off x="3048000" y="2529249"/>
            <a:ext cx="1295400" cy="106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19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0398138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Application Security</a:t>
            </a:r>
          </a:p>
          <a:p>
            <a:pPr lvl="1"/>
            <a:r>
              <a:rPr lang="en-US" dirty="0" smtClean="0"/>
              <a:t>DBMS is only a part of the overall system stack</a:t>
            </a:r>
          </a:p>
          <a:p>
            <a:r>
              <a:rPr lang="en-US" dirty="0" smtClean="0"/>
              <a:t>Usability</a:t>
            </a:r>
          </a:p>
          <a:p>
            <a:pPr lvl="1"/>
            <a:r>
              <a:rPr lang="en-US" dirty="0" smtClean="0"/>
              <a:t>Clients need tools and interpretable security models to navigate security-performance tradeoff</a:t>
            </a:r>
          </a:p>
          <a:p>
            <a:r>
              <a:rPr lang="en-US" dirty="0" smtClean="0"/>
              <a:t>Connections to other areas of security</a:t>
            </a:r>
          </a:p>
          <a:p>
            <a:pPr lvl="1"/>
            <a:r>
              <a:rPr lang="en-US" dirty="0" smtClean="0"/>
              <a:t>Data privacy, access control, auditing</a:t>
            </a:r>
            <a:endParaRPr lang="en-US" dirty="0"/>
          </a:p>
        </p:txBody>
      </p:sp>
    </p:spTree>
    <p:extLst>
      <p:ext uri="{BB962C8B-B14F-4D97-AF65-F5344CB8AC3E}">
        <p14:creationId xmlns:p14="http://schemas.microsoft.com/office/powerpoint/2010/main" val="19657132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67638" y="1600200"/>
            <a:ext cx="8229600" cy="4525963"/>
          </a:xfrm>
        </p:spPr>
        <p:txBody>
          <a:bodyPr>
            <a:noAutofit/>
          </a:bodyPr>
          <a:lstStyle/>
          <a:p>
            <a:pPr lvl="0">
              <a:buFont typeface="+mj-lt"/>
              <a:buAutoNum type="arabicPeriod"/>
            </a:pPr>
            <a:r>
              <a:rPr lang="en-US" sz="1200" dirty="0"/>
              <a:t>[ABE+12] Arvind Arasu, Spyros Blanas, Ken Eguro, Manas Joglekar, Raghav Kaushik, Donald Kossmann, </a:t>
            </a:r>
            <a:r>
              <a:rPr lang="en-US" sz="1200" dirty="0" err="1"/>
              <a:t>Ravishankar</a:t>
            </a:r>
            <a:r>
              <a:rPr lang="en-US" sz="1200" dirty="0"/>
              <a:t> Ramamurthy, Prasang Upadhyaya, Ramarathnam Venkatesan: Engineering Security and Performance with Cipherbase. IEEE Data Eng. Bull. 35(4): 65-72 (2012).</a:t>
            </a:r>
          </a:p>
          <a:p>
            <a:pPr lvl="0">
              <a:buFont typeface="+mj-lt"/>
              <a:buAutoNum type="arabicPeriod"/>
            </a:pPr>
            <a:r>
              <a:rPr lang="en-US" sz="1200" dirty="0"/>
              <a:t>[ABE+13] Orthogonal Security With Cipherbase. Arvind Arasu, Spyros Blanas, Ken Eguro, Raghav Kaushik, Donald Kossmann, Ravi Ramamurthy, and </a:t>
            </a:r>
            <a:r>
              <a:rPr lang="en-US" sz="1200" dirty="0" err="1"/>
              <a:t>Ramaratnam</a:t>
            </a:r>
            <a:r>
              <a:rPr lang="en-US" sz="1200" dirty="0"/>
              <a:t> Venkatesan. CIDR 2013.</a:t>
            </a:r>
          </a:p>
          <a:p>
            <a:pPr lvl="0">
              <a:buFont typeface="+mj-lt"/>
              <a:buAutoNum type="arabicPeriod"/>
            </a:pPr>
            <a:r>
              <a:rPr lang="en-US" sz="1200" dirty="0"/>
              <a:t>[AES] AES Standard. FIPS 197. http://csrc.nist.gov/publications/fips/fips197/fips-197.pdf</a:t>
            </a:r>
          </a:p>
          <a:p>
            <a:pPr lvl="0">
              <a:buFont typeface="+mj-lt"/>
              <a:buAutoNum type="arabicPeriod"/>
            </a:pPr>
            <a:r>
              <a:rPr lang="en-US" sz="1200" dirty="0"/>
              <a:t>[AF+ 09] Above the Clouds: A Berkeley View of Cloud Computing. by Michael </a:t>
            </a:r>
            <a:r>
              <a:rPr lang="en-US" sz="1200" dirty="0" err="1"/>
              <a:t>Armbrust</a:t>
            </a:r>
            <a:r>
              <a:rPr lang="en-US" sz="1200" dirty="0"/>
              <a:t>, Armando Fox, and others. Tech Report EECS-2009-28, Univ. of Calif., Berkeley.</a:t>
            </a:r>
          </a:p>
          <a:p>
            <a:pPr lvl="0">
              <a:buFont typeface="+mj-lt"/>
              <a:buAutoNum type="arabicPeriod"/>
            </a:pPr>
            <a:r>
              <a:rPr lang="en-US" sz="1200" dirty="0"/>
              <a:t>[AKS+04] R. Agrawal, J. Kiernan, R. </a:t>
            </a:r>
            <a:r>
              <a:rPr lang="en-US" sz="1200" dirty="0" err="1"/>
              <a:t>Srikant</a:t>
            </a:r>
            <a:r>
              <a:rPr lang="en-US" sz="1200" dirty="0"/>
              <a:t>, and Y. </a:t>
            </a:r>
            <a:r>
              <a:rPr lang="en-US" sz="1200" dirty="0" err="1"/>
              <a:t>Xu</a:t>
            </a:r>
            <a:r>
              <a:rPr lang="en-US" sz="1200" dirty="0"/>
              <a:t>. Order-preserving encryption for numeric data. In </a:t>
            </a:r>
            <a:r>
              <a:rPr lang="fr-FR" sz="1200" dirty="0"/>
              <a:t>SIGMOD 2004.</a:t>
            </a:r>
            <a:endParaRPr lang="en-US" sz="1200" dirty="0"/>
          </a:p>
          <a:p>
            <a:pPr lvl="0">
              <a:buFont typeface="+mj-lt"/>
              <a:buAutoNum type="arabicPeriod"/>
            </a:pPr>
            <a:r>
              <a:rPr lang="en-US" sz="1200" dirty="0"/>
              <a:t>[AWSGC] </a:t>
            </a:r>
            <a:r>
              <a:rPr lang="da-DK" sz="1200" dirty="0"/>
              <a:t>Amazon GovCloud. </a:t>
            </a:r>
            <a:r>
              <a:rPr lang="da-DK" sz="1200" u="sng" dirty="0">
                <a:hlinkClick r:id="rId2"/>
              </a:rPr>
              <a:t>http://aws.amazon.com/govcloud-us/</a:t>
            </a:r>
            <a:r>
              <a:rPr lang="da-DK" sz="1200" dirty="0"/>
              <a:t>.</a:t>
            </a:r>
            <a:endParaRPr lang="en-US" sz="1200" dirty="0"/>
          </a:p>
          <a:p>
            <a:pPr lvl="0">
              <a:buFont typeface="+mj-lt"/>
              <a:buAutoNum type="arabicPeriod"/>
            </a:pPr>
            <a:r>
              <a:rPr lang="en-US" sz="1200" dirty="0"/>
              <a:t>[B68] K.E. Batcher, </a:t>
            </a:r>
            <a:r>
              <a:rPr lang="en-US" sz="1200" i="1" dirty="0"/>
              <a:t>Sorting networks and their applications</a:t>
            </a:r>
            <a:r>
              <a:rPr lang="en-US" sz="1200" dirty="0"/>
              <a:t>, Proceedings of the AFIPS Spring Joint Computer Conference 32, 307–314 (1968).</a:t>
            </a:r>
          </a:p>
          <a:p>
            <a:pPr>
              <a:buFont typeface="+mj-lt"/>
              <a:buAutoNum type="arabicPeriod"/>
            </a:pPr>
            <a:r>
              <a:rPr lang="en-US" sz="1200" dirty="0"/>
              <a:t>[BCL09] Order-Preserving Symmetric Encryption. Alexandra </a:t>
            </a:r>
            <a:r>
              <a:rPr lang="en-US" sz="1200" dirty="0" err="1"/>
              <a:t>Boldyreva</a:t>
            </a:r>
            <a:r>
              <a:rPr lang="en-US" sz="1200" dirty="0"/>
              <a:t>, Nathan </a:t>
            </a:r>
            <a:r>
              <a:rPr lang="en-US" sz="1200" dirty="0" err="1"/>
              <a:t>Chenette</a:t>
            </a:r>
            <a:r>
              <a:rPr lang="en-US" sz="1200" dirty="0"/>
              <a:t>, </a:t>
            </a:r>
            <a:r>
              <a:rPr lang="en-US" sz="1200" dirty="0" err="1"/>
              <a:t>Younho</a:t>
            </a:r>
            <a:r>
              <a:rPr lang="en-US" sz="1200" dirty="0"/>
              <a:t> Lee, Adam O'Neill. EUROCRYPT 2009.</a:t>
            </a:r>
          </a:p>
        </p:txBody>
      </p:sp>
      <p:sp>
        <p:nvSpPr>
          <p:cNvPr id="4" name="Slide Number Placeholder 3"/>
          <p:cNvSpPr>
            <a:spLocks noGrp="1"/>
          </p:cNvSpPr>
          <p:nvPr>
            <p:ph type="sldNum" sz="quarter" idx="12"/>
          </p:nvPr>
        </p:nvSpPr>
        <p:spPr/>
        <p:txBody>
          <a:bodyPr/>
          <a:lstStyle/>
          <a:p>
            <a:fld id="{BACC0D7D-E0FC-49BF-B4A2-5B13217C58F0}" type="slidenum">
              <a:rPr lang="en-US" smtClean="0"/>
              <a:t>122</a:t>
            </a:fld>
            <a:endParaRPr lang="en-US"/>
          </a:p>
        </p:txBody>
      </p:sp>
    </p:spTree>
    <p:extLst>
      <p:ext uri="{BB962C8B-B14F-4D97-AF65-F5344CB8AC3E}">
        <p14:creationId xmlns:p14="http://schemas.microsoft.com/office/powerpoint/2010/main" val="15351410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pPr marL="514350" lvl="0" indent="-514350">
              <a:lnSpc>
                <a:spcPct val="170000"/>
              </a:lnSpc>
              <a:buFont typeface="+mj-lt"/>
              <a:buAutoNum type="arabicPeriod" startAt="9"/>
            </a:pPr>
            <a:r>
              <a:rPr lang="en-US" sz="1200" dirty="0"/>
              <a:t>[BCN11] Order-Preserving Encryption Revisited: Improved Security Analysis and Alternative Solutions. Alexandra </a:t>
            </a:r>
            <a:r>
              <a:rPr lang="en-US" sz="1200" dirty="0" err="1"/>
              <a:t>Boldyreva</a:t>
            </a:r>
            <a:r>
              <a:rPr lang="en-US" sz="1200" dirty="0"/>
              <a:t>, Nathan </a:t>
            </a:r>
            <a:r>
              <a:rPr lang="en-US" sz="1200" dirty="0" err="1"/>
              <a:t>Chenette</a:t>
            </a:r>
            <a:r>
              <a:rPr lang="en-US" sz="1200" dirty="0"/>
              <a:t>, Adam O’Neill. CRYPTO 2011.</a:t>
            </a:r>
          </a:p>
          <a:p>
            <a:pPr marL="514350" lvl="0" indent="-514350">
              <a:lnSpc>
                <a:spcPct val="170000"/>
              </a:lnSpc>
              <a:buFont typeface="+mj-lt"/>
              <a:buAutoNum type="arabicPeriod" startAt="9"/>
            </a:pPr>
            <a:r>
              <a:rPr lang="en-US" sz="1200" dirty="0"/>
              <a:t>[BFO+08] M. </a:t>
            </a:r>
            <a:r>
              <a:rPr lang="en-US" sz="1200" dirty="0" err="1"/>
              <a:t>Bellare</a:t>
            </a:r>
            <a:r>
              <a:rPr lang="en-US" sz="1200" dirty="0"/>
              <a:t>, M. </a:t>
            </a:r>
            <a:r>
              <a:rPr lang="en-US" sz="1200" dirty="0" err="1"/>
              <a:t>Fischlin</a:t>
            </a:r>
            <a:r>
              <a:rPr lang="en-US" sz="1200" dirty="0"/>
              <a:t>, A. O'Neill, T. </a:t>
            </a:r>
            <a:r>
              <a:rPr lang="en-US" sz="1200" dirty="0" err="1"/>
              <a:t>Ristenpart</a:t>
            </a:r>
            <a:r>
              <a:rPr lang="en-US" sz="1200" dirty="0"/>
              <a:t>: Deterministic Encryption: Definitional Equivalences and Constructions without Random Oracles. CRYPTO 2008.</a:t>
            </a:r>
          </a:p>
          <a:p>
            <a:pPr marL="514350" lvl="0" indent="-514350">
              <a:lnSpc>
                <a:spcPct val="170000"/>
              </a:lnSpc>
              <a:buFont typeface="+mj-lt"/>
              <a:buAutoNum type="arabicPeriod" startAt="9"/>
            </a:pPr>
            <a:r>
              <a:rPr lang="en-US" sz="1200" dirty="0"/>
              <a:t>[BG11] Luc </a:t>
            </a:r>
            <a:r>
              <a:rPr lang="en-US" sz="1200" dirty="0" err="1"/>
              <a:t>Bouganim</a:t>
            </a:r>
            <a:r>
              <a:rPr lang="en-US" sz="1200" dirty="0"/>
              <a:t>, </a:t>
            </a:r>
            <a:r>
              <a:rPr lang="en-US" sz="1200" dirty="0" err="1"/>
              <a:t>Yanli</a:t>
            </a:r>
            <a:r>
              <a:rPr lang="en-US" sz="1200" dirty="0"/>
              <a:t> </a:t>
            </a:r>
            <a:r>
              <a:rPr lang="en-US" sz="1200" dirty="0" err="1"/>
              <a:t>Guo</a:t>
            </a:r>
            <a:r>
              <a:rPr lang="en-US" sz="1200" dirty="0"/>
              <a:t>: Database Encryption. Encyclopedia of Cryptography and Security (2nd Ed.) 2011.</a:t>
            </a:r>
          </a:p>
          <a:p>
            <a:pPr marL="514350" lvl="0" indent="-514350">
              <a:lnSpc>
                <a:spcPct val="170000"/>
              </a:lnSpc>
              <a:buFont typeface="+mj-lt"/>
              <a:buAutoNum type="arabicPeriod" startAt="9"/>
            </a:pPr>
            <a:r>
              <a:rPr lang="fr-FR" sz="1200" dirty="0"/>
              <a:t>[BOA] </a:t>
            </a:r>
            <a:r>
              <a:rPr lang="da-DK" sz="1200" dirty="0"/>
              <a:t>Buffer Overflow Attack. Lecture Notes. </a:t>
            </a:r>
            <a:r>
              <a:rPr lang="da-DK" sz="1200" u="sng" dirty="0">
                <a:hlinkClick r:id="rId2"/>
              </a:rPr>
              <a:t>http://www.cse.scu.edu/~tschwarz/coen152_05/Lectures/BufferOverflow.html</a:t>
            </a:r>
            <a:endParaRPr lang="en-US" sz="1200" dirty="0"/>
          </a:p>
          <a:p>
            <a:pPr marL="514350" lvl="0" indent="-514350">
              <a:lnSpc>
                <a:spcPct val="170000"/>
              </a:lnSpc>
              <a:buFont typeface="+mj-lt"/>
              <a:buAutoNum type="arabicPeriod" startAt="9"/>
            </a:pPr>
            <a:r>
              <a:rPr lang="en-US" sz="1200" dirty="0"/>
              <a:t>[BP02] Luc </a:t>
            </a:r>
            <a:r>
              <a:rPr lang="en-US" sz="1200" dirty="0" err="1"/>
              <a:t>Bouganim</a:t>
            </a:r>
            <a:r>
              <a:rPr lang="en-US" sz="1200" dirty="0"/>
              <a:t>, Philippe </a:t>
            </a:r>
            <a:r>
              <a:rPr lang="en-US" sz="1200" dirty="0" err="1"/>
              <a:t>Pucheral</a:t>
            </a:r>
            <a:r>
              <a:rPr lang="en-US" sz="1200" dirty="0"/>
              <a:t>: Chip-Secured Data Access: Confidential Data on Untrusted Servers. VLDB 2002</a:t>
            </a:r>
          </a:p>
          <a:p>
            <a:pPr marL="514350" lvl="0" indent="-514350">
              <a:lnSpc>
                <a:spcPct val="170000"/>
              </a:lnSpc>
              <a:buFont typeface="+mj-lt"/>
              <a:buAutoNum type="arabicPeriod" startAt="9"/>
            </a:pPr>
            <a:r>
              <a:rPr lang="en-US" sz="1200" dirty="0"/>
              <a:t>[BS11] </a:t>
            </a:r>
            <a:r>
              <a:rPr lang="en-US" sz="1200" dirty="0" err="1"/>
              <a:t>Sumeet</a:t>
            </a:r>
            <a:r>
              <a:rPr lang="en-US" sz="1200" dirty="0"/>
              <a:t> Bajaj, </a:t>
            </a:r>
            <a:r>
              <a:rPr lang="en-US" sz="1200" dirty="0" err="1"/>
              <a:t>Radu</a:t>
            </a:r>
            <a:r>
              <a:rPr lang="en-US" sz="1200" dirty="0"/>
              <a:t> </a:t>
            </a:r>
            <a:r>
              <a:rPr lang="en-US" sz="1200" dirty="0" err="1"/>
              <a:t>Sion</a:t>
            </a:r>
            <a:r>
              <a:rPr lang="en-US" sz="1200" dirty="0"/>
              <a:t>: </a:t>
            </a:r>
            <a:r>
              <a:rPr lang="en-US" sz="1200" dirty="0" err="1"/>
              <a:t>TrustedDB</a:t>
            </a:r>
            <a:r>
              <a:rPr lang="en-US" sz="1200" dirty="0"/>
              <a:t>: a trusted hardware based database with privacy and data confidentiality. SIGMOD Conference 2011.</a:t>
            </a:r>
          </a:p>
          <a:p>
            <a:pPr marL="514350" lvl="0" indent="-514350">
              <a:lnSpc>
                <a:spcPct val="170000"/>
              </a:lnSpc>
              <a:buFont typeface="+mj-lt"/>
              <a:buAutoNum type="arabicPeriod" startAt="9"/>
            </a:pPr>
            <a:r>
              <a:rPr lang="en-US" sz="1200" dirty="0"/>
              <a:t>[CPK 10] What’s New About Cloud Computing Security?. </a:t>
            </a:r>
            <a:r>
              <a:rPr lang="en-US" sz="1200" dirty="0" err="1"/>
              <a:t>Yanpei</a:t>
            </a:r>
            <a:r>
              <a:rPr lang="en-US" sz="1200" dirty="0"/>
              <a:t> Chen, Vern </a:t>
            </a:r>
            <a:r>
              <a:rPr lang="en-US" sz="1200" dirty="0" err="1"/>
              <a:t>Paxson</a:t>
            </a:r>
            <a:r>
              <a:rPr lang="en-US" sz="1200" dirty="0"/>
              <a:t> and Randy H. Katz. Tech Report EECS-2010-5. Univ. of Calif., Berkeley.</a:t>
            </a:r>
          </a:p>
          <a:p>
            <a:pPr marL="514350" indent="-514350">
              <a:lnSpc>
                <a:spcPct val="170000"/>
              </a:lnSpc>
              <a:buFont typeface="+mj-lt"/>
              <a:buAutoNum type="arabicPeriod" startAt="9"/>
            </a:pPr>
            <a:r>
              <a:rPr lang="en-US" sz="1200" dirty="0"/>
              <a:t>[E84] A public key cryptosystem and a signature scheme based on discrete logarithms. </a:t>
            </a:r>
            <a:r>
              <a:rPr lang="en-US" sz="1200" dirty="0" err="1"/>
              <a:t>Taher</a:t>
            </a:r>
            <a:r>
              <a:rPr lang="en-US" sz="1200" dirty="0"/>
              <a:t> El </a:t>
            </a:r>
            <a:r>
              <a:rPr lang="en-US" sz="1200" dirty="0" err="1"/>
              <a:t>Gamal</a:t>
            </a:r>
            <a:r>
              <a:rPr lang="en-US" sz="1200" dirty="0"/>
              <a:t>. CRYPTO 1984.</a:t>
            </a:r>
          </a:p>
        </p:txBody>
      </p:sp>
      <p:sp>
        <p:nvSpPr>
          <p:cNvPr id="4" name="Slide Number Placeholder 3"/>
          <p:cNvSpPr>
            <a:spLocks noGrp="1"/>
          </p:cNvSpPr>
          <p:nvPr>
            <p:ph type="sldNum" sz="quarter" idx="12"/>
          </p:nvPr>
        </p:nvSpPr>
        <p:spPr/>
        <p:txBody>
          <a:bodyPr/>
          <a:lstStyle/>
          <a:p>
            <a:fld id="{BACC0D7D-E0FC-49BF-B4A2-5B13217C58F0}" type="slidenum">
              <a:rPr lang="en-US" smtClean="0"/>
              <a:t>123</a:t>
            </a:fld>
            <a:endParaRPr lang="en-US"/>
          </a:p>
        </p:txBody>
      </p:sp>
    </p:spTree>
    <p:extLst>
      <p:ext uri="{BB962C8B-B14F-4D97-AF65-F5344CB8AC3E}">
        <p14:creationId xmlns:p14="http://schemas.microsoft.com/office/powerpoint/2010/main" val="693444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40000" lnSpcReduction="20000"/>
          </a:bodyPr>
          <a:lstStyle/>
          <a:p>
            <a:pPr marL="514350" lvl="0" indent="-514350">
              <a:lnSpc>
                <a:spcPct val="170000"/>
              </a:lnSpc>
              <a:buFont typeface="+mj-lt"/>
              <a:buAutoNum type="arabicPeriod" startAt="17"/>
            </a:pPr>
            <a:r>
              <a:rPr lang="en-US" dirty="0"/>
              <a:t>[ENISA 09a] Cloud Computing Risk Assessment. European Network and Information Security Agency. 2009.</a:t>
            </a:r>
          </a:p>
          <a:p>
            <a:pPr marL="514350" lvl="0" indent="-514350">
              <a:lnSpc>
                <a:spcPct val="170000"/>
              </a:lnSpc>
              <a:buFont typeface="+mj-lt"/>
              <a:buAutoNum type="arabicPeriod" startAt="17"/>
            </a:pPr>
            <a:r>
              <a:rPr lang="en-US" dirty="0"/>
              <a:t>[ENISA 09b] An SME perspective on cloud computing (survey). European Network and Information Security Agency, 2009.</a:t>
            </a:r>
          </a:p>
          <a:p>
            <a:pPr marL="514350" lvl="0" indent="-514350">
              <a:lnSpc>
                <a:spcPct val="170000"/>
              </a:lnSpc>
              <a:buFont typeface="+mj-lt"/>
              <a:buAutoNum type="arabicPeriod" startAt="17"/>
            </a:pPr>
            <a:r>
              <a:rPr lang="en-US" dirty="0"/>
              <a:t>[G09] Fully homomorphic encryption using ideal lattices. Craig Gentry. STOC 2009.</a:t>
            </a:r>
          </a:p>
          <a:p>
            <a:pPr marL="514350" lvl="0" indent="-514350">
              <a:lnSpc>
                <a:spcPct val="170000"/>
              </a:lnSpc>
              <a:buFont typeface="+mj-lt"/>
              <a:buAutoNum type="arabicPeriod" startAt="17"/>
            </a:pPr>
            <a:r>
              <a:rPr lang="en-US" dirty="0"/>
              <a:t>[G10] Computing arbitrary functions of encrypted data. Craig Gentry. CACM 2010.</a:t>
            </a:r>
          </a:p>
          <a:p>
            <a:pPr marL="514350" lvl="0" indent="-514350">
              <a:lnSpc>
                <a:spcPct val="170000"/>
              </a:lnSpc>
              <a:buFont typeface="+mj-lt"/>
              <a:buAutoNum type="arabicPeriod" startAt="17"/>
            </a:pPr>
            <a:r>
              <a:rPr lang="en-US" dirty="0"/>
              <a:t>[G11] Michael T. Goodrich. Data-oblivious external-memory algorithms for the compaction, selection, and sorting of outsourced data. In SPAA, pages 379–388, 2011.</a:t>
            </a:r>
          </a:p>
          <a:p>
            <a:pPr marL="514350" lvl="0" indent="-514350">
              <a:lnSpc>
                <a:spcPct val="170000"/>
              </a:lnSpc>
              <a:buFont typeface="+mj-lt"/>
              <a:buAutoNum type="arabicPeriod" startAt="17"/>
            </a:pPr>
            <a:r>
              <a:rPr lang="en-US" dirty="0"/>
              <a:t>[GO96] O. </a:t>
            </a:r>
            <a:r>
              <a:rPr lang="en-US" dirty="0" err="1"/>
              <a:t>Goldreich</a:t>
            </a:r>
            <a:r>
              <a:rPr lang="en-US" dirty="0"/>
              <a:t>, R. </a:t>
            </a:r>
            <a:r>
              <a:rPr lang="en-US" dirty="0" err="1"/>
              <a:t>Ostrovsky</a:t>
            </a:r>
            <a:r>
              <a:rPr lang="en-US" dirty="0"/>
              <a:t>: Software Protection and Simulation on Oblivious RAMs. J. ACM 43(3): 431-473 (1996)</a:t>
            </a:r>
          </a:p>
          <a:p>
            <a:pPr marL="514350" lvl="0" indent="-514350">
              <a:lnSpc>
                <a:spcPct val="170000"/>
              </a:lnSpc>
              <a:buFont typeface="+mj-lt"/>
              <a:buAutoNum type="arabicPeriod" startAt="17"/>
            </a:pPr>
            <a:r>
              <a:rPr lang="da-DK" dirty="0"/>
              <a:t>[GZ07] Tingjian Ge, Stanley B. Zdonik. Answering Aggregation Queries in a Secure System Model. VLDB 2007.</a:t>
            </a:r>
            <a:endParaRPr lang="en-US" dirty="0"/>
          </a:p>
          <a:p>
            <a:pPr marL="514350" indent="-514350">
              <a:lnSpc>
                <a:spcPct val="170000"/>
              </a:lnSpc>
              <a:buFont typeface="+mj-lt"/>
              <a:buAutoNum type="arabicPeriod" startAt="17"/>
            </a:pPr>
            <a:r>
              <a:rPr lang="en-US" dirty="0"/>
              <a:t>[GZ07b] </a:t>
            </a:r>
            <a:r>
              <a:rPr lang="en-US" dirty="0" err="1"/>
              <a:t>Tingjian</a:t>
            </a:r>
            <a:r>
              <a:rPr lang="en-US" dirty="0"/>
              <a:t> </a:t>
            </a:r>
            <a:r>
              <a:rPr lang="en-US" dirty="0" err="1"/>
              <a:t>Ge</a:t>
            </a:r>
            <a:r>
              <a:rPr lang="en-US" dirty="0"/>
              <a:t>, Stanley B. </a:t>
            </a:r>
            <a:r>
              <a:rPr lang="en-US" dirty="0" err="1"/>
              <a:t>Zdonik</a:t>
            </a:r>
            <a:r>
              <a:rPr lang="en-US" dirty="0"/>
              <a:t>: Fast, Secure Encryption for Indexing in a Column-Oriented DBMS. ICDE 2007.</a:t>
            </a:r>
          </a:p>
        </p:txBody>
      </p:sp>
      <p:sp>
        <p:nvSpPr>
          <p:cNvPr id="4" name="Slide Number Placeholder 3"/>
          <p:cNvSpPr>
            <a:spLocks noGrp="1"/>
          </p:cNvSpPr>
          <p:nvPr>
            <p:ph type="sldNum" sz="quarter" idx="12"/>
          </p:nvPr>
        </p:nvSpPr>
        <p:spPr/>
        <p:txBody>
          <a:bodyPr/>
          <a:lstStyle/>
          <a:p>
            <a:fld id="{BACC0D7D-E0FC-49BF-B4A2-5B13217C58F0}" type="slidenum">
              <a:rPr lang="en-US" smtClean="0"/>
              <a:t>124</a:t>
            </a:fld>
            <a:endParaRPr lang="en-US"/>
          </a:p>
        </p:txBody>
      </p:sp>
    </p:spTree>
    <p:extLst>
      <p:ext uri="{BB962C8B-B14F-4D97-AF65-F5344CB8AC3E}">
        <p14:creationId xmlns:p14="http://schemas.microsoft.com/office/powerpoint/2010/main" val="85374418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40000" lnSpcReduction="20000"/>
          </a:bodyPr>
          <a:lstStyle/>
          <a:p>
            <a:pPr marL="514350" lvl="0" indent="-514350">
              <a:lnSpc>
                <a:spcPct val="170000"/>
              </a:lnSpc>
              <a:buFont typeface="+mj-lt"/>
              <a:buAutoNum type="arabicPeriod" startAt="25"/>
            </a:pPr>
            <a:r>
              <a:rPr lang="en-US" dirty="0"/>
              <a:t>[HIL+02] Executing SQL over Encrypted Data in the Database-Service-Provider Model. </a:t>
            </a:r>
            <a:r>
              <a:rPr lang="en-US" dirty="0" err="1"/>
              <a:t>Hakan</a:t>
            </a:r>
            <a:r>
              <a:rPr lang="en-US" dirty="0"/>
              <a:t> </a:t>
            </a:r>
            <a:r>
              <a:rPr lang="en-US" dirty="0" err="1"/>
              <a:t>Hacigumus</a:t>
            </a:r>
            <a:r>
              <a:rPr lang="en-US" dirty="0"/>
              <a:t>, </a:t>
            </a:r>
            <a:r>
              <a:rPr lang="en-US" dirty="0" err="1"/>
              <a:t>Balakrishna</a:t>
            </a:r>
            <a:r>
              <a:rPr lang="en-US" dirty="0"/>
              <a:t> R. </a:t>
            </a:r>
            <a:r>
              <a:rPr lang="en-US" dirty="0" err="1"/>
              <a:t>Iyer</a:t>
            </a:r>
            <a:r>
              <a:rPr lang="en-US" dirty="0"/>
              <a:t>, Chen Li, </a:t>
            </a:r>
            <a:r>
              <a:rPr lang="en-US" dirty="0" err="1"/>
              <a:t>Sharad</a:t>
            </a:r>
            <a:r>
              <a:rPr lang="en-US" dirty="0"/>
              <a:t> </a:t>
            </a:r>
            <a:r>
              <a:rPr lang="en-US" dirty="0" err="1"/>
              <a:t>Mehrotra</a:t>
            </a:r>
            <a:r>
              <a:rPr lang="en-US" dirty="0"/>
              <a:t>, SIGMOD 2002.</a:t>
            </a:r>
          </a:p>
          <a:p>
            <a:pPr marL="514350" lvl="0" indent="-514350">
              <a:lnSpc>
                <a:spcPct val="170000"/>
              </a:lnSpc>
              <a:buFont typeface="+mj-lt"/>
              <a:buAutoNum type="arabicPeriod" startAt="25"/>
            </a:pPr>
            <a:r>
              <a:rPr lang="da-DK" dirty="0"/>
              <a:t>[HIM04] Hakan Hacigümüs, Balakrishna R. Iyer, Sharad Mehrotra: Efficient Execution of Aggregation Queries over Encrypted Relational Databases. DASFAA 2004.</a:t>
            </a:r>
            <a:endParaRPr lang="en-US" dirty="0"/>
          </a:p>
          <a:p>
            <a:pPr marL="514350" lvl="0" indent="-514350">
              <a:lnSpc>
                <a:spcPct val="170000"/>
              </a:lnSpc>
              <a:buFont typeface="+mj-lt"/>
              <a:buAutoNum type="arabicPeriod" startAt="25"/>
            </a:pPr>
            <a:r>
              <a:rPr lang="da-DK" dirty="0"/>
              <a:t>[HIM05] Hakan Hacigümüs, Balakrishna R. Iyer, Sharad Mehrotra: Query Optimization in Encrypted Database Systems. DASFAA 2005.</a:t>
            </a:r>
            <a:endParaRPr lang="en-US" dirty="0"/>
          </a:p>
          <a:p>
            <a:pPr marL="514350" lvl="0" indent="-514350">
              <a:lnSpc>
                <a:spcPct val="170000"/>
              </a:lnSpc>
              <a:buFont typeface="+mj-lt"/>
              <a:buAutoNum type="arabicPeriod" startAt="25"/>
            </a:pPr>
            <a:r>
              <a:rPr lang="en-US" dirty="0"/>
              <a:t>[HIM05b] Efficient Execution of Aggregation Queries over Encrypted Relational Databases. </a:t>
            </a:r>
            <a:r>
              <a:rPr lang="en-US" dirty="0" err="1"/>
              <a:t>Hakan</a:t>
            </a:r>
            <a:r>
              <a:rPr lang="en-US" dirty="0"/>
              <a:t> </a:t>
            </a:r>
            <a:r>
              <a:rPr lang="en-US" dirty="0" err="1"/>
              <a:t>Hacigümüs</a:t>
            </a:r>
            <a:r>
              <a:rPr lang="en-US" dirty="0"/>
              <a:t>, </a:t>
            </a:r>
            <a:r>
              <a:rPr lang="en-US" dirty="0" err="1"/>
              <a:t>Balakrishna</a:t>
            </a:r>
            <a:r>
              <a:rPr lang="en-US" dirty="0"/>
              <a:t> R. </a:t>
            </a:r>
            <a:r>
              <a:rPr lang="en-US" dirty="0" err="1"/>
              <a:t>Iyer</a:t>
            </a:r>
            <a:r>
              <a:rPr lang="en-US" dirty="0"/>
              <a:t>, </a:t>
            </a:r>
            <a:r>
              <a:rPr lang="en-US" dirty="0" err="1"/>
              <a:t>Sharad</a:t>
            </a:r>
            <a:r>
              <a:rPr lang="en-US" dirty="0"/>
              <a:t> </a:t>
            </a:r>
            <a:r>
              <a:rPr lang="en-US" dirty="0" err="1"/>
              <a:t>Mehrotra</a:t>
            </a:r>
            <a:r>
              <a:rPr lang="en-US" dirty="0"/>
              <a:t>. DASFAA 2005.</a:t>
            </a:r>
          </a:p>
          <a:p>
            <a:pPr marL="514350" lvl="0" indent="-514350">
              <a:lnSpc>
                <a:spcPct val="170000"/>
              </a:lnSpc>
              <a:buFont typeface="+mj-lt"/>
              <a:buAutoNum type="arabicPeriod" startAt="25"/>
            </a:pPr>
            <a:r>
              <a:rPr lang="da-DK" dirty="0"/>
              <a:t>[HMH08] Bijit Hore, Sharad Mehrotra, Hakan Hacigümüs: Managing and Querying Encrypted Data. Handbook of Database Security 2008</a:t>
            </a:r>
            <a:endParaRPr lang="en-US" dirty="0"/>
          </a:p>
          <a:p>
            <a:pPr marL="514350" lvl="0" indent="-514350">
              <a:lnSpc>
                <a:spcPct val="170000"/>
              </a:lnSpc>
              <a:buFont typeface="+mj-lt"/>
              <a:buAutoNum type="arabicPeriod" startAt="25"/>
            </a:pPr>
            <a:r>
              <a:rPr lang="en-US" dirty="0"/>
              <a:t>[HMI02] Providing Database as a Service. </a:t>
            </a:r>
            <a:r>
              <a:rPr lang="en-US" dirty="0" err="1"/>
              <a:t>Hakan</a:t>
            </a:r>
            <a:r>
              <a:rPr lang="en-US" dirty="0"/>
              <a:t> </a:t>
            </a:r>
            <a:r>
              <a:rPr lang="en-US" dirty="0" err="1"/>
              <a:t>Hacigumus</a:t>
            </a:r>
            <a:r>
              <a:rPr lang="en-US" dirty="0"/>
              <a:t>, </a:t>
            </a:r>
            <a:r>
              <a:rPr lang="en-US" dirty="0" err="1"/>
              <a:t>Sharad</a:t>
            </a:r>
            <a:r>
              <a:rPr lang="en-US" dirty="0"/>
              <a:t> </a:t>
            </a:r>
            <a:r>
              <a:rPr lang="en-US" dirty="0" err="1"/>
              <a:t>Mehrotra</a:t>
            </a:r>
            <a:r>
              <a:rPr lang="en-US" dirty="0"/>
              <a:t>, </a:t>
            </a:r>
            <a:r>
              <a:rPr lang="en-US" dirty="0" err="1"/>
              <a:t>Balakrishna</a:t>
            </a:r>
            <a:r>
              <a:rPr lang="en-US" dirty="0"/>
              <a:t> R. </a:t>
            </a:r>
            <a:r>
              <a:rPr lang="en-US" dirty="0" err="1"/>
              <a:t>Iyer</a:t>
            </a:r>
            <a:r>
              <a:rPr lang="en-US" dirty="0"/>
              <a:t>. ICDE 2002.</a:t>
            </a:r>
          </a:p>
          <a:p>
            <a:pPr marL="514350" lvl="0" indent="-514350">
              <a:lnSpc>
                <a:spcPct val="170000"/>
              </a:lnSpc>
              <a:buFont typeface="+mj-lt"/>
              <a:buAutoNum type="arabicPeriod" startAt="25"/>
            </a:pPr>
            <a:r>
              <a:rPr lang="en-US" dirty="0"/>
              <a:t>[HMT04] </a:t>
            </a:r>
            <a:r>
              <a:rPr lang="en-US" dirty="0" err="1"/>
              <a:t>Bijit</a:t>
            </a:r>
            <a:r>
              <a:rPr lang="en-US" dirty="0"/>
              <a:t> </a:t>
            </a:r>
            <a:r>
              <a:rPr lang="en-US" dirty="0" err="1"/>
              <a:t>Hore</a:t>
            </a:r>
            <a:r>
              <a:rPr lang="en-US" dirty="0"/>
              <a:t>, </a:t>
            </a:r>
            <a:r>
              <a:rPr lang="en-US" dirty="0" err="1"/>
              <a:t>Sharad</a:t>
            </a:r>
            <a:r>
              <a:rPr lang="en-US" dirty="0"/>
              <a:t> </a:t>
            </a:r>
            <a:r>
              <a:rPr lang="en-US" dirty="0" err="1"/>
              <a:t>Mehrotra</a:t>
            </a:r>
            <a:r>
              <a:rPr lang="en-US" dirty="0"/>
              <a:t>, Gene </a:t>
            </a:r>
            <a:r>
              <a:rPr lang="en-US" dirty="0" err="1"/>
              <a:t>Tsudik</a:t>
            </a:r>
            <a:r>
              <a:rPr lang="en-US" dirty="0"/>
              <a:t>: A Privacy-Preserving Index for Range Queries. VLDB 2004.</a:t>
            </a:r>
          </a:p>
          <a:p>
            <a:pPr marL="514350" indent="-514350">
              <a:lnSpc>
                <a:spcPct val="170000"/>
              </a:lnSpc>
              <a:buFont typeface="+mj-lt"/>
              <a:buAutoNum type="arabicPeriod" startAt="25"/>
            </a:pPr>
            <a:r>
              <a:rPr lang="da-DK" dirty="0"/>
              <a:t>[K09] G. Klein et al, “seL4: formal verification of an OS kernel” SOSP 2009.</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125</a:t>
            </a:fld>
            <a:endParaRPr lang="en-US"/>
          </a:p>
        </p:txBody>
      </p:sp>
    </p:spTree>
    <p:extLst>
      <p:ext uri="{BB962C8B-B14F-4D97-AF65-F5344CB8AC3E}">
        <p14:creationId xmlns:p14="http://schemas.microsoft.com/office/powerpoint/2010/main" val="9409141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pPr marL="514350" lvl="0" indent="-514350">
              <a:lnSpc>
                <a:spcPct val="170000"/>
              </a:lnSpc>
              <a:buFont typeface="+mj-lt"/>
              <a:buAutoNum type="arabicPeriod" startAt="33"/>
            </a:pPr>
            <a:r>
              <a:rPr lang="en-US" sz="1200" dirty="0"/>
              <a:t>[KL07] Introduction to Modern Cryptography. Jonathan Katz and Yehuda </a:t>
            </a:r>
            <a:r>
              <a:rPr lang="en-US" sz="1200" dirty="0" err="1"/>
              <a:t>Lindell</a:t>
            </a:r>
            <a:r>
              <a:rPr lang="en-US" sz="1200" dirty="0"/>
              <a:t>. Chapman &amp; Hall/CRC Press. 2007.</a:t>
            </a:r>
          </a:p>
          <a:p>
            <a:pPr marL="514350" lvl="0" indent="-514350">
              <a:lnSpc>
                <a:spcPct val="170000"/>
              </a:lnSpc>
              <a:buFont typeface="+mj-lt"/>
              <a:buAutoNum type="arabicPeriod" startAt="33"/>
            </a:pPr>
            <a:r>
              <a:rPr lang="en-US" sz="1200" dirty="0"/>
              <a:t>[NIST 09] P. </a:t>
            </a:r>
            <a:r>
              <a:rPr lang="en-US" sz="1200" dirty="0" err="1"/>
              <a:t>Mell</a:t>
            </a:r>
            <a:r>
              <a:rPr lang="en-US" sz="1200" dirty="0"/>
              <a:t> and T. </a:t>
            </a:r>
            <a:r>
              <a:rPr lang="en-US" sz="1200" dirty="0" err="1"/>
              <a:t>Grance</a:t>
            </a:r>
            <a:r>
              <a:rPr lang="en-US" sz="1200" dirty="0"/>
              <a:t>. NIST definition of cloud computing. National Institute of Standards and Technology. October 7, 2009.</a:t>
            </a:r>
          </a:p>
          <a:p>
            <a:pPr marL="514350" lvl="0" indent="-514350">
              <a:lnSpc>
                <a:spcPct val="170000"/>
              </a:lnSpc>
              <a:buFont typeface="+mj-lt"/>
              <a:buAutoNum type="arabicPeriod" startAt="33"/>
            </a:pPr>
            <a:r>
              <a:rPr lang="en-US" sz="1200" dirty="0"/>
              <a:t>[OTDE] Oracle Transparent Data Encryption. </a:t>
            </a:r>
            <a:r>
              <a:rPr lang="en-US" sz="1200" u="sng" dirty="0">
                <a:hlinkClick r:id="rId2"/>
              </a:rPr>
              <a:t>http://www.oracle.com/technetwork/database/options/advanced-security/index-099011.html</a:t>
            </a:r>
            <a:endParaRPr lang="en-US" sz="1200" dirty="0"/>
          </a:p>
          <a:p>
            <a:pPr marL="514350" lvl="0" indent="-514350">
              <a:lnSpc>
                <a:spcPct val="170000"/>
              </a:lnSpc>
              <a:buFont typeface="+mj-lt"/>
              <a:buAutoNum type="arabicPeriod" startAt="33"/>
            </a:pPr>
            <a:r>
              <a:rPr lang="en-US" sz="1200" dirty="0"/>
              <a:t>[P99] Public-Key Cryptosystems Based on Composite Degree </a:t>
            </a:r>
            <a:r>
              <a:rPr lang="en-US" sz="1200" dirty="0" err="1"/>
              <a:t>Residuosity</a:t>
            </a:r>
            <a:r>
              <a:rPr lang="en-US" sz="1200" dirty="0"/>
              <a:t> Classes. Pascal </a:t>
            </a:r>
            <a:r>
              <a:rPr lang="en-US" sz="1200" dirty="0" err="1"/>
              <a:t>Paillier</a:t>
            </a:r>
            <a:r>
              <a:rPr lang="en-US" sz="1200" dirty="0"/>
              <a:t>. EUROCRYPT 1999.</a:t>
            </a:r>
          </a:p>
          <a:p>
            <a:pPr marL="514350" lvl="0" indent="-514350">
              <a:lnSpc>
                <a:spcPct val="170000"/>
              </a:lnSpc>
              <a:buFont typeface="+mj-lt"/>
              <a:buAutoNum type="arabicPeriod" startAt="33"/>
            </a:pPr>
            <a:r>
              <a:rPr lang="en-US" sz="1200" dirty="0"/>
              <a:t>[PLZ13] An Ideal-Security Protocol for Order-Preserving Encoding. </a:t>
            </a:r>
            <a:r>
              <a:rPr lang="en-US" sz="1200" dirty="0" err="1"/>
              <a:t>Raluca</a:t>
            </a:r>
            <a:r>
              <a:rPr lang="en-US" sz="1200" dirty="0"/>
              <a:t> Ada </a:t>
            </a:r>
            <a:r>
              <a:rPr lang="en-US" sz="1200" dirty="0" err="1"/>
              <a:t>Popa</a:t>
            </a:r>
            <a:r>
              <a:rPr lang="en-US" sz="1200" dirty="0"/>
              <a:t>, Frank H Li, </a:t>
            </a:r>
            <a:r>
              <a:rPr lang="en-US" sz="1200" dirty="0" err="1"/>
              <a:t>Nickolai</a:t>
            </a:r>
            <a:r>
              <a:rPr lang="en-US" sz="1200" dirty="0"/>
              <a:t> </a:t>
            </a:r>
            <a:r>
              <a:rPr lang="en-US" sz="1200" dirty="0" err="1"/>
              <a:t>Zeldovich</a:t>
            </a:r>
            <a:r>
              <a:rPr lang="en-US" sz="1200" dirty="0"/>
              <a:t>.  </a:t>
            </a:r>
            <a:r>
              <a:rPr lang="en-US" sz="1200" dirty="0" err="1"/>
              <a:t>Symp</a:t>
            </a:r>
            <a:r>
              <a:rPr lang="en-US" sz="1200" dirty="0"/>
              <a:t> on Security and Privacy, 2013.</a:t>
            </a:r>
          </a:p>
          <a:p>
            <a:pPr marL="514350" lvl="0" indent="-514350">
              <a:lnSpc>
                <a:spcPct val="170000"/>
              </a:lnSpc>
              <a:buFont typeface="+mj-lt"/>
              <a:buAutoNum type="arabicPeriod" startAt="33"/>
            </a:pPr>
            <a:r>
              <a:rPr lang="en-US" sz="1200" dirty="0"/>
              <a:t>[PRZ+11] </a:t>
            </a:r>
            <a:r>
              <a:rPr lang="en-US" sz="1200" dirty="0" err="1"/>
              <a:t>CryptDB</a:t>
            </a:r>
            <a:r>
              <a:rPr lang="en-US" sz="1200" dirty="0"/>
              <a:t>: protecting confidentiality with encrypted query processing. </a:t>
            </a:r>
            <a:r>
              <a:rPr lang="en-US" sz="1200" dirty="0" err="1"/>
              <a:t>Raluca</a:t>
            </a:r>
            <a:r>
              <a:rPr lang="en-US" sz="1200" dirty="0"/>
              <a:t> A. </a:t>
            </a:r>
            <a:r>
              <a:rPr lang="en-US" sz="1200" dirty="0" err="1"/>
              <a:t>Popa</a:t>
            </a:r>
            <a:r>
              <a:rPr lang="en-US" sz="1200" dirty="0"/>
              <a:t>, Catherine M. S. Redfield, </a:t>
            </a:r>
            <a:r>
              <a:rPr lang="en-US" sz="1200" dirty="0" err="1"/>
              <a:t>Nickolai</a:t>
            </a:r>
            <a:r>
              <a:rPr lang="en-US" sz="1200" dirty="0"/>
              <a:t> </a:t>
            </a:r>
            <a:r>
              <a:rPr lang="en-US" sz="1200" dirty="0" err="1"/>
              <a:t>Zeldovich</a:t>
            </a:r>
            <a:r>
              <a:rPr lang="en-US" sz="1200" dirty="0"/>
              <a:t>, </a:t>
            </a:r>
            <a:r>
              <a:rPr lang="en-US" sz="1200" dirty="0" err="1"/>
              <a:t>Hari</a:t>
            </a:r>
            <a:r>
              <a:rPr lang="en-US" sz="1200" dirty="0"/>
              <a:t> </a:t>
            </a:r>
            <a:r>
              <a:rPr lang="en-US" sz="1200" dirty="0" err="1"/>
              <a:t>Balakrishnan</a:t>
            </a:r>
            <a:r>
              <a:rPr lang="en-US" sz="1200" dirty="0"/>
              <a:t>. SOSP 2011.</a:t>
            </a:r>
          </a:p>
          <a:p>
            <a:pPr marL="514350" lvl="0" indent="-514350">
              <a:lnSpc>
                <a:spcPct val="170000"/>
              </a:lnSpc>
              <a:buFont typeface="+mj-lt"/>
              <a:buAutoNum type="arabicPeriod" startAt="33"/>
            </a:pPr>
            <a:r>
              <a:rPr lang="en-US" sz="1200" dirty="0"/>
              <a:t>[S96] Applied Cryptography. Bruce </a:t>
            </a:r>
            <a:r>
              <a:rPr lang="en-US" sz="1200" dirty="0" err="1"/>
              <a:t>Schneier</a:t>
            </a:r>
            <a:r>
              <a:rPr lang="en-US" sz="1200" dirty="0"/>
              <a:t>. John Wiley &amp; Sons, 1996.</a:t>
            </a:r>
          </a:p>
          <a:p>
            <a:pPr marL="514350" lvl="0" indent="-514350">
              <a:lnSpc>
                <a:spcPct val="170000"/>
              </a:lnSpc>
              <a:buFont typeface="+mj-lt"/>
              <a:buAutoNum type="arabicPeriod" startAt="33"/>
            </a:pPr>
            <a:r>
              <a:rPr lang="en-US" sz="1200" dirty="0"/>
              <a:t>[SS05] Trusted Computing Platforms: Design and Applications. Sean W Smith.  Springer. 2005.</a:t>
            </a:r>
          </a:p>
          <a:p>
            <a:pPr marL="514350" indent="-514350">
              <a:lnSpc>
                <a:spcPct val="170000"/>
              </a:lnSpc>
              <a:buFont typeface="+mj-lt"/>
              <a:buAutoNum type="arabicPeriod" startAt="33"/>
            </a:pPr>
            <a:endParaRPr lang="en-US" sz="1200" dirty="0"/>
          </a:p>
        </p:txBody>
      </p:sp>
      <p:sp>
        <p:nvSpPr>
          <p:cNvPr id="4" name="Slide Number Placeholder 3"/>
          <p:cNvSpPr>
            <a:spLocks noGrp="1"/>
          </p:cNvSpPr>
          <p:nvPr>
            <p:ph type="sldNum" sz="quarter" idx="12"/>
          </p:nvPr>
        </p:nvSpPr>
        <p:spPr/>
        <p:txBody>
          <a:bodyPr/>
          <a:lstStyle/>
          <a:p>
            <a:fld id="{BACC0D7D-E0FC-49BF-B4A2-5B13217C58F0}" type="slidenum">
              <a:rPr lang="en-US" smtClean="0"/>
              <a:t>126</a:t>
            </a:fld>
            <a:endParaRPr lang="en-US"/>
          </a:p>
        </p:txBody>
      </p:sp>
    </p:spTree>
    <p:extLst>
      <p:ext uri="{BB962C8B-B14F-4D97-AF65-F5344CB8AC3E}">
        <p14:creationId xmlns:p14="http://schemas.microsoft.com/office/powerpoint/2010/main" val="39919048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Autofit/>
          </a:bodyPr>
          <a:lstStyle/>
          <a:p>
            <a:pPr marL="514350" lvl="0" indent="-514350">
              <a:lnSpc>
                <a:spcPct val="170000"/>
              </a:lnSpc>
              <a:buFont typeface="+mj-lt"/>
              <a:buAutoNum type="arabicPeriod" startAt="41"/>
            </a:pPr>
            <a:r>
              <a:rPr lang="en-US" sz="1200" dirty="0"/>
              <a:t>[SS13] E. </a:t>
            </a:r>
            <a:r>
              <a:rPr lang="en-US" sz="1200" dirty="0" err="1"/>
              <a:t>Stefanov</a:t>
            </a:r>
            <a:r>
              <a:rPr lang="en-US" sz="1200" dirty="0"/>
              <a:t>, E. Shi. </a:t>
            </a:r>
            <a:r>
              <a:rPr lang="en-US" sz="1200" dirty="0" err="1"/>
              <a:t>ObliviStore</a:t>
            </a:r>
            <a:r>
              <a:rPr lang="en-US" sz="1200" dirty="0"/>
              <a:t>: High Performance Oblivious Cloud Storage. IEEE S&amp;P. 2013.</a:t>
            </a:r>
          </a:p>
          <a:p>
            <a:pPr marL="514350" lvl="0" indent="-514350">
              <a:lnSpc>
                <a:spcPct val="170000"/>
              </a:lnSpc>
              <a:buFont typeface="+mj-lt"/>
              <a:buAutoNum type="arabicPeriod" startAt="41"/>
            </a:pPr>
            <a:r>
              <a:rPr lang="en-US" sz="1200" dirty="0"/>
              <a:t>[STDE] </a:t>
            </a:r>
            <a:r>
              <a:rPr lang="en-US" sz="1200" dirty="0" err="1"/>
              <a:t>Sql</a:t>
            </a:r>
            <a:r>
              <a:rPr lang="en-US" sz="1200" dirty="0"/>
              <a:t> Server Transparent Data Encryption. </a:t>
            </a:r>
            <a:br>
              <a:rPr lang="en-US" sz="1200" dirty="0"/>
            </a:br>
            <a:r>
              <a:rPr lang="en-US" sz="1200" u="sng" dirty="0">
                <a:hlinkClick r:id="rId2"/>
              </a:rPr>
              <a:t>http://technet.microsoft.com/en-us/library/bb934049.aspx</a:t>
            </a:r>
            <a:endParaRPr lang="en-US" sz="1200" dirty="0"/>
          </a:p>
          <a:p>
            <a:pPr marL="514350" lvl="0" indent="-514350">
              <a:lnSpc>
                <a:spcPct val="170000"/>
              </a:lnSpc>
              <a:buFont typeface="+mj-lt"/>
              <a:buAutoNum type="arabicPeriod" startAt="41"/>
            </a:pPr>
            <a:r>
              <a:rPr lang="en-US" sz="1200" dirty="0"/>
              <a:t>[</a:t>
            </a:r>
            <a:r>
              <a:rPr lang="en-US" sz="1200" dirty="0" err="1"/>
              <a:t>TCGNotes</a:t>
            </a:r>
            <a:r>
              <a:rPr lang="en-US" sz="1200" dirty="0"/>
              <a:t>] Trusted Computing Architecture and its applications. CS255 Lecture Notes. Stanford University. </a:t>
            </a:r>
            <a:r>
              <a:rPr lang="en-US" sz="1200" u="sng" dirty="0">
                <a:hlinkClick r:id="rId3"/>
              </a:rPr>
              <a:t>http://crypto.stanford.edu/cs155old/cs155-spring11/lectures/08-TCG.pdf</a:t>
            </a:r>
            <a:endParaRPr lang="en-US" sz="1200" dirty="0"/>
          </a:p>
          <a:p>
            <a:pPr marL="514350" lvl="0" indent="-514350">
              <a:lnSpc>
                <a:spcPct val="170000"/>
              </a:lnSpc>
              <a:buFont typeface="+mj-lt"/>
              <a:buAutoNum type="arabicPeriod" startAt="41"/>
            </a:pPr>
            <a:r>
              <a:rPr lang="da-DK" sz="1200" dirty="0"/>
              <a:t>[TFM13] Stephen Tu, M. Frans Kaashoek, Samuel Madden et al. </a:t>
            </a:r>
            <a:r>
              <a:rPr lang="en-US" sz="1200" dirty="0"/>
              <a:t>Processing Analytical Queries over Encrypted Data.  VLDB 2013.</a:t>
            </a:r>
          </a:p>
          <a:p>
            <a:pPr marL="514350" lvl="0" indent="-514350">
              <a:lnSpc>
                <a:spcPct val="170000"/>
              </a:lnSpc>
              <a:buFont typeface="+mj-lt"/>
              <a:buAutoNum type="arabicPeriod" startAt="41"/>
            </a:pPr>
            <a:r>
              <a:rPr lang="en-US" sz="1200" dirty="0"/>
              <a:t>[</a:t>
            </a:r>
            <a:r>
              <a:rPr lang="en-US" sz="1200" dirty="0" err="1"/>
              <a:t>TPMSpec</a:t>
            </a:r>
            <a:r>
              <a:rPr lang="en-US" sz="1200" dirty="0"/>
              <a:t>] TPM Main Specification. </a:t>
            </a:r>
            <a:r>
              <a:rPr lang="en-US" sz="1200" u="sng" dirty="0">
                <a:hlinkClick r:id="rId4"/>
              </a:rPr>
              <a:t>http://www.trustedcomputinggroup.org/resources/tpm_main_specification</a:t>
            </a:r>
            <a:endParaRPr lang="en-US" sz="1200" dirty="0"/>
          </a:p>
          <a:p>
            <a:pPr marL="514350" lvl="0" indent="-514350">
              <a:lnSpc>
                <a:spcPct val="170000"/>
              </a:lnSpc>
              <a:buFont typeface="+mj-lt"/>
              <a:buAutoNum type="arabicPeriod" startAt="41"/>
            </a:pPr>
            <a:r>
              <a:rPr lang="en-US" sz="1200" dirty="0"/>
              <a:t>[VYK12] </a:t>
            </a:r>
            <a:r>
              <a:rPr lang="en-US" sz="1200" dirty="0" err="1"/>
              <a:t>Vaibhav</a:t>
            </a:r>
            <a:r>
              <a:rPr lang="en-US" sz="1200" dirty="0"/>
              <a:t> </a:t>
            </a:r>
            <a:r>
              <a:rPr lang="en-US" sz="1200" dirty="0" err="1"/>
              <a:t>Khadilkar</a:t>
            </a:r>
            <a:r>
              <a:rPr lang="en-US" sz="1200" dirty="0"/>
              <a:t>, Kerim </a:t>
            </a:r>
            <a:r>
              <a:rPr lang="en-US" sz="1200" dirty="0" err="1"/>
              <a:t>Yasin</a:t>
            </a:r>
            <a:r>
              <a:rPr lang="en-US" sz="1200" dirty="0"/>
              <a:t> Oktay, Murat </a:t>
            </a:r>
            <a:r>
              <a:rPr lang="en-US" sz="1200" dirty="0" err="1"/>
              <a:t>Kantarcioglu</a:t>
            </a:r>
            <a:r>
              <a:rPr lang="en-US" sz="1200" dirty="0"/>
              <a:t>, </a:t>
            </a:r>
            <a:r>
              <a:rPr lang="en-US" sz="1200" dirty="0" err="1"/>
              <a:t>Sharad</a:t>
            </a:r>
            <a:r>
              <a:rPr lang="en-US" sz="1200" dirty="0"/>
              <a:t> </a:t>
            </a:r>
            <a:r>
              <a:rPr lang="en-US" sz="1200" dirty="0" err="1"/>
              <a:t>Mehrotra</a:t>
            </a:r>
            <a:r>
              <a:rPr lang="en-US" sz="1200" dirty="0"/>
              <a:t>: Secure Data Processing over Hybrid Clouds. IEEE Data Eng. Bull. 35(4): 46-54 (2012).</a:t>
            </a:r>
          </a:p>
          <a:p>
            <a:pPr marL="514350" lvl="0" indent="-514350">
              <a:lnSpc>
                <a:spcPct val="170000"/>
              </a:lnSpc>
              <a:buFont typeface="+mj-lt"/>
              <a:buAutoNum type="arabicPeriod" startAt="41"/>
            </a:pPr>
            <a:r>
              <a:rPr lang="en-US" sz="1200" dirty="0"/>
              <a:t>[W12] P. Williams. Oblivious Remote Data Access Made Parallel. PhD Thesis. 2012.</a:t>
            </a:r>
          </a:p>
          <a:p>
            <a:pPr marL="514350" indent="-514350">
              <a:lnSpc>
                <a:spcPct val="170000"/>
              </a:lnSpc>
              <a:buFont typeface="+mj-lt"/>
              <a:buAutoNum type="arabicPeriod" startAt="41"/>
            </a:pPr>
            <a:endParaRPr lang="en-US" sz="1200" dirty="0"/>
          </a:p>
        </p:txBody>
      </p:sp>
      <p:sp>
        <p:nvSpPr>
          <p:cNvPr id="4" name="Slide Number Placeholder 3"/>
          <p:cNvSpPr>
            <a:spLocks noGrp="1"/>
          </p:cNvSpPr>
          <p:nvPr>
            <p:ph type="sldNum" sz="quarter" idx="12"/>
          </p:nvPr>
        </p:nvSpPr>
        <p:spPr/>
        <p:txBody>
          <a:bodyPr/>
          <a:lstStyle/>
          <a:p>
            <a:fld id="{BACC0D7D-E0FC-49BF-B4A2-5B13217C58F0}" type="slidenum">
              <a:rPr lang="en-US" smtClean="0"/>
              <a:t>127</a:t>
            </a:fld>
            <a:endParaRPr lang="en-US"/>
          </a:p>
        </p:txBody>
      </p:sp>
    </p:spTree>
    <p:extLst>
      <p:ext uri="{BB962C8B-B14F-4D97-AF65-F5344CB8AC3E}">
        <p14:creationId xmlns:p14="http://schemas.microsoft.com/office/powerpoint/2010/main" val="1352430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Goals &amp; Non-Goals</a:t>
            </a:r>
            <a:endParaRPr lang="en-US" dirty="0"/>
          </a:p>
        </p:txBody>
      </p:sp>
      <p:sp>
        <p:nvSpPr>
          <p:cNvPr id="3" name="Content Placeholder 2"/>
          <p:cNvSpPr>
            <a:spLocks noGrp="1"/>
          </p:cNvSpPr>
          <p:nvPr>
            <p:ph idx="1"/>
          </p:nvPr>
        </p:nvSpPr>
        <p:spPr/>
        <p:txBody>
          <a:bodyPr>
            <a:normAutofit lnSpcReduction="10000"/>
          </a:bodyPr>
          <a:lstStyle/>
          <a:p>
            <a:r>
              <a:rPr lang="en-US" dirty="0" smtClean="0"/>
              <a:t>Takeaway goals:</a:t>
            </a:r>
          </a:p>
          <a:p>
            <a:pPr lvl="1"/>
            <a:r>
              <a:rPr lang="en-US" dirty="0" smtClean="0"/>
              <a:t>Interesting &amp; Important area</a:t>
            </a:r>
          </a:p>
          <a:p>
            <a:pPr lvl="1"/>
            <a:r>
              <a:rPr lang="en-US" dirty="0" smtClean="0"/>
              <a:t>Lots of open (systems) problems</a:t>
            </a:r>
          </a:p>
          <a:p>
            <a:pPr lvl="1"/>
            <a:r>
              <a:rPr lang="en-US" dirty="0" smtClean="0"/>
              <a:t>Multi-disciplinary</a:t>
            </a:r>
          </a:p>
          <a:p>
            <a:r>
              <a:rPr lang="en-US" dirty="0" smtClean="0"/>
              <a:t>Non-goals:</a:t>
            </a:r>
          </a:p>
          <a:p>
            <a:pPr lvl="1"/>
            <a:r>
              <a:rPr lang="en-US" dirty="0" smtClean="0"/>
              <a:t>Latest advances Elliptic Curve Cryptography</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13</a:t>
            </a:fld>
            <a:endParaRPr lang="en-US"/>
          </a:p>
        </p:txBody>
      </p:sp>
      <p:sp>
        <p:nvSpPr>
          <p:cNvPr id="5" name="TextBox 4"/>
          <p:cNvSpPr txBox="1"/>
          <p:nvPr/>
        </p:nvSpPr>
        <p:spPr>
          <a:xfrm>
            <a:off x="304800" y="5985559"/>
            <a:ext cx="8229600" cy="707886"/>
          </a:xfrm>
          <a:prstGeom prst="rect">
            <a:avLst/>
          </a:prstGeom>
          <a:noFill/>
        </p:spPr>
        <p:txBody>
          <a:bodyPr wrap="square" rtlCol="0">
            <a:spAutoFit/>
          </a:bodyPr>
          <a:lstStyle/>
          <a:p>
            <a:pPr algn="ctr"/>
            <a:r>
              <a:rPr lang="en-US" sz="2000" dirty="0" smtClean="0">
                <a:latin typeface="Calibri" panose="020F0502020204030204" pitchFamily="34" charset="0"/>
              </a:rPr>
              <a:t>Related tutorial: </a:t>
            </a:r>
            <a:br>
              <a:rPr lang="en-US" sz="2000" dirty="0" smtClean="0">
                <a:latin typeface="Calibri" panose="020F0502020204030204" pitchFamily="34" charset="0"/>
              </a:rPr>
            </a:br>
            <a:r>
              <a:rPr lang="en-US" sz="2000" dirty="0" smtClean="0">
                <a:latin typeface="Calibri" panose="020F0502020204030204" pitchFamily="34" charset="0"/>
              </a:rPr>
              <a:t>Secure and privacy preserving Database Services in the Cloud</a:t>
            </a:r>
            <a:endParaRPr lang="en-US" sz="2000" dirty="0">
              <a:latin typeface="Calibri" panose="020F0502020204030204" pitchFamily="34" charset="0"/>
            </a:endParaRPr>
          </a:p>
        </p:txBody>
      </p:sp>
    </p:spTree>
    <p:extLst>
      <p:ext uri="{BB962C8B-B14F-4D97-AF65-F5344CB8AC3E}">
        <p14:creationId xmlns:p14="http://schemas.microsoft.com/office/powerpoint/2010/main" val="37865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t>Overview</a:t>
            </a:r>
          </a:p>
          <a:p>
            <a:r>
              <a:rPr lang="en-US" dirty="0" smtClean="0"/>
              <a:t>Basics of Encryption</a:t>
            </a:r>
          </a:p>
          <a:p>
            <a:r>
              <a:rPr lang="en-US" dirty="0" smtClean="0"/>
              <a:t>Trusted Client based Systems</a:t>
            </a:r>
          </a:p>
          <a:p>
            <a:r>
              <a:rPr lang="en-US" dirty="0"/>
              <a:t>Secure In-Cloud </a:t>
            </a:r>
            <a:r>
              <a:rPr lang="en-US" dirty="0" smtClean="0"/>
              <a:t>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14</a:t>
            </a:fld>
            <a:endParaRPr lang="en-US"/>
          </a:p>
        </p:txBody>
      </p:sp>
    </p:spTree>
    <p:extLst>
      <p:ext uri="{BB962C8B-B14F-4D97-AF65-F5344CB8AC3E}">
        <p14:creationId xmlns:p14="http://schemas.microsoft.com/office/powerpoint/2010/main" val="1184324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Adversary</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15</a:t>
            </a:fld>
            <a:endParaRPr lang="en-US"/>
          </a:p>
        </p:txBody>
      </p:sp>
      <p:pic>
        <p:nvPicPr>
          <p:cNvPr id="4" name="Picture 3"/>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cxnSp>
        <p:nvCxnSpPr>
          <p:cNvPr id="5" name="Elbow Connector 4"/>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2646450" y="2162877"/>
            <a:ext cx="1228047" cy="603339"/>
            <a:chOff x="6157200" y="4437319"/>
            <a:chExt cx="1228047" cy="603339"/>
          </a:xfrm>
        </p:grpSpPr>
        <p:pic>
          <p:nvPicPr>
            <p:cNvPr id="9" name="Picture 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1"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2" name="Group 11"/>
          <p:cNvGrpSpPr/>
          <p:nvPr/>
        </p:nvGrpSpPr>
        <p:grpSpPr>
          <a:xfrm>
            <a:off x="2798850" y="2315277"/>
            <a:ext cx="1228047" cy="603339"/>
            <a:chOff x="6157200" y="4437319"/>
            <a:chExt cx="1228047" cy="603339"/>
          </a:xfrm>
        </p:grpSpPr>
        <p:pic>
          <p:nvPicPr>
            <p:cNvPr id="13" name="Picture 12"/>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4" name="Picture 13"/>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5" name="Picture 14"/>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6" name="Group 15"/>
          <p:cNvGrpSpPr/>
          <p:nvPr/>
        </p:nvGrpSpPr>
        <p:grpSpPr>
          <a:xfrm>
            <a:off x="2951250" y="2467677"/>
            <a:ext cx="1228047" cy="603339"/>
            <a:chOff x="6157200" y="4437319"/>
            <a:chExt cx="1228047" cy="603339"/>
          </a:xfrm>
        </p:grpSpPr>
        <p:pic>
          <p:nvPicPr>
            <p:cNvPr id="17" name="Picture 1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8" name="Picture 17"/>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9" name="Picture 1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20" name="Group 19"/>
          <p:cNvGrpSpPr/>
          <p:nvPr/>
        </p:nvGrpSpPr>
        <p:grpSpPr>
          <a:xfrm>
            <a:off x="875141" y="3000960"/>
            <a:ext cx="1711128" cy="615281"/>
            <a:chOff x="5896755" y="3921626"/>
            <a:chExt cx="1711128" cy="615281"/>
          </a:xfrm>
        </p:grpSpPr>
        <p:pic>
          <p:nvPicPr>
            <p:cNvPr id="21" name="Picture 2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22" name="Picture 2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23" name="Picture 22"/>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pic>
        <p:nvPicPr>
          <p:cNvPr id="24" name="Picture 23"/>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26" name="Picture 25"/>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8" name="Straight Connector 27"/>
          <p:cNvCxnSpPr/>
          <p:nvPr/>
        </p:nvCxnSpPr>
        <p:spPr>
          <a:xfrm>
            <a:off x="228600" y="51816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6865" y="1547447"/>
            <a:ext cx="740026" cy="740026"/>
          </a:xfrm>
          <a:prstGeom prst="rect">
            <a:avLst/>
          </a:prstGeom>
        </p:spPr>
      </p:pic>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5975" y="1845834"/>
            <a:ext cx="770094" cy="770094"/>
          </a:xfrm>
          <a:prstGeom prst="rect">
            <a:avLst/>
          </a:prstGeom>
        </p:spPr>
      </p:pic>
      <p:sp>
        <p:nvSpPr>
          <p:cNvPr id="34" name="TextBox 33"/>
          <p:cNvSpPr txBox="1"/>
          <p:nvPr/>
        </p:nvSpPr>
        <p:spPr>
          <a:xfrm>
            <a:off x="6199707" y="2278635"/>
            <a:ext cx="2840586" cy="280506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400" dirty="0" smtClean="0">
                <a:latin typeface="Calibri" panose="020F0502020204030204" pitchFamily="34" charset="0"/>
              </a:rPr>
              <a:t>Passive</a:t>
            </a:r>
          </a:p>
          <a:p>
            <a:pPr marL="285750" indent="-285750">
              <a:lnSpc>
                <a:spcPct val="150000"/>
              </a:lnSpc>
              <a:buFont typeface="Arial" panose="020B0604020202020204" pitchFamily="34" charset="0"/>
              <a:buChar char="•"/>
            </a:pPr>
            <a:r>
              <a:rPr lang="en-US" sz="2400" dirty="0" smtClean="0">
                <a:latin typeface="Calibri" panose="020F0502020204030204" pitchFamily="34" charset="0"/>
              </a:rPr>
              <a:t>Honest but curious</a:t>
            </a:r>
          </a:p>
          <a:p>
            <a:pPr marL="285750" indent="-285750">
              <a:lnSpc>
                <a:spcPct val="150000"/>
              </a:lnSpc>
              <a:buFont typeface="Arial" panose="020B0604020202020204" pitchFamily="34" charset="0"/>
              <a:buChar char="•"/>
            </a:pPr>
            <a:r>
              <a:rPr lang="en-US" sz="2400" dirty="0">
                <a:latin typeface="Calibri" panose="020F0502020204030204" pitchFamily="34" charset="0"/>
              </a:rPr>
              <a:t>D</a:t>
            </a:r>
            <a:r>
              <a:rPr lang="en-US" sz="2400" dirty="0" smtClean="0">
                <a:latin typeface="Calibri" panose="020F0502020204030204" pitchFamily="34" charset="0"/>
              </a:rPr>
              <a:t>oes not alter:</a:t>
            </a:r>
          </a:p>
          <a:p>
            <a:pPr marL="742950" lvl="1" indent="-285750">
              <a:lnSpc>
                <a:spcPct val="150000"/>
              </a:lnSpc>
              <a:buFont typeface="Arial" panose="020B0604020202020204" pitchFamily="34" charset="0"/>
              <a:buChar char="•"/>
            </a:pPr>
            <a:r>
              <a:rPr lang="en-US" sz="2400" dirty="0">
                <a:latin typeface="Calibri" panose="020F0502020204030204" pitchFamily="34" charset="0"/>
              </a:rPr>
              <a:t>D</a:t>
            </a:r>
            <a:r>
              <a:rPr lang="en-US" sz="2400" dirty="0" smtClean="0">
                <a:latin typeface="Calibri" panose="020F0502020204030204" pitchFamily="34" charset="0"/>
              </a:rPr>
              <a:t>atabase</a:t>
            </a:r>
          </a:p>
          <a:p>
            <a:pPr marL="742950" lvl="1" indent="-285750">
              <a:lnSpc>
                <a:spcPct val="150000"/>
              </a:lnSpc>
              <a:buFont typeface="Arial" panose="020B0604020202020204" pitchFamily="34" charset="0"/>
              <a:buChar char="•"/>
            </a:pPr>
            <a:r>
              <a:rPr lang="en-US" sz="2400" dirty="0" smtClean="0">
                <a:latin typeface="Calibri" panose="020F0502020204030204" pitchFamily="34" charset="0"/>
              </a:rPr>
              <a:t>Results </a:t>
            </a:r>
            <a:endParaRPr lang="en-US" sz="2400" dirty="0">
              <a:latin typeface="Calibri" panose="020F0502020204030204" pitchFamily="34" charset="0"/>
            </a:endParaRPr>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5400" y="5257800"/>
            <a:ext cx="1219200" cy="1219200"/>
          </a:xfrm>
          <a:prstGeom prst="rect">
            <a:avLst/>
          </a:prstGeom>
        </p:spPr>
      </p:pic>
      <p:sp>
        <p:nvSpPr>
          <p:cNvPr id="45" name="Rectangle 44"/>
          <p:cNvSpPr/>
          <p:nvPr/>
        </p:nvSpPr>
        <p:spPr>
          <a:xfrm>
            <a:off x="6324600" y="5485130"/>
            <a:ext cx="2514600" cy="764539"/>
          </a:xfrm>
          <a:prstGeom prst="rect">
            <a:avLst/>
          </a:prstGeom>
          <a:solidFill>
            <a:schemeClr val="bg1">
              <a:lumMod val="85000"/>
            </a:schemeClr>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Design systems for active adversary</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970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fade">
                                      <p:cBhvr>
                                        <p:cTn id="7" dur="500"/>
                                        <p:tgtEl>
                                          <p:spTgt spid="3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3" end="3"/>
                                            </p:txEl>
                                          </p:spTgt>
                                        </p:tgtEl>
                                        <p:attrNameLst>
                                          <p:attrName>style.visibility</p:attrName>
                                        </p:attrNameLst>
                                      </p:cBhvr>
                                      <p:to>
                                        <p:strVal val="visible"/>
                                      </p:to>
                                    </p:set>
                                    <p:animEffect transition="in" filter="fade">
                                      <p:cBhvr>
                                        <p:cTn id="10" dur="500"/>
                                        <p:tgtEl>
                                          <p:spTgt spid="3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4" end="4"/>
                                            </p:txEl>
                                          </p:spTgt>
                                        </p:tgtEl>
                                        <p:attrNameLst>
                                          <p:attrName>style.visibility</p:attrName>
                                        </p:attrNameLst>
                                      </p:cBhvr>
                                      <p:to>
                                        <p:strVal val="visible"/>
                                      </p:to>
                                    </p:set>
                                    <p:animEffect transition="in" filter="fade">
                                      <p:cBhvr>
                                        <p:cTn id="13" dur="500"/>
                                        <p:tgtEl>
                                          <p:spTgt spid="3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Fundamental Challenge</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34537216"/>
              </p:ext>
            </p:extLst>
          </p:nvPr>
        </p:nvGraphicFramePr>
        <p:xfrm>
          <a:off x="1981202" y="4060877"/>
          <a:ext cx="2209798" cy="1854200"/>
        </p:xfrm>
        <a:graphic>
          <a:graphicData uri="http://schemas.openxmlformats.org/drawingml/2006/table">
            <a:tbl>
              <a:tblPr firstRow="1">
                <a:tableStyleId>{616DA210-FB5B-4158-B5E0-FEB733F419BA}</a:tableStyleId>
              </a:tblPr>
              <a:tblGrid>
                <a:gridCol w="838199"/>
                <a:gridCol w="740228"/>
                <a:gridCol w="631371"/>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68</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71</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99</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8" name="Straight Arrow Connector 7"/>
          <p:cNvCxnSpPr>
            <a:stCxn id="4" idx="0"/>
            <a:endCxn id="17" idx="2"/>
          </p:cNvCxnSpPr>
          <p:nvPr/>
        </p:nvCxnSpPr>
        <p:spPr>
          <a:xfrm flipH="1" flipV="1">
            <a:off x="3069774" y="3289719"/>
            <a:ext cx="16327" cy="7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7" idx="0"/>
            <a:endCxn id="22" idx="2"/>
          </p:cNvCxnSpPr>
          <p:nvPr/>
        </p:nvCxnSpPr>
        <p:spPr>
          <a:xfrm flipH="1" flipV="1">
            <a:off x="3069773" y="2103176"/>
            <a:ext cx="1"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7813" y="2485551"/>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Select Sum (Score)</a:t>
            </a:r>
          </a:p>
          <a:p>
            <a:r>
              <a:rPr lang="en-US" dirty="0" smtClean="0">
                <a:latin typeface="Consolas" panose="020B0609020204030204" pitchFamily="49" charset="0"/>
                <a:cs typeface="Consolas" panose="020B0609020204030204" pitchFamily="49" charset="0"/>
              </a:rPr>
              <a:t>From Assignment</a:t>
            </a:r>
          </a:p>
          <a:p>
            <a:r>
              <a:rPr lang="en-US" dirty="0" smtClean="0">
                <a:latin typeface="Consolas" panose="020B0609020204030204" pitchFamily="49" charset="0"/>
                <a:cs typeface="Consolas" panose="020B0609020204030204" pitchFamily="49" charset="0"/>
              </a:rPr>
              <a:t>Where </a:t>
            </a:r>
            <a:r>
              <a:rPr lang="en-US" dirty="0" err="1" smtClean="0">
                <a:latin typeface="Consolas" panose="020B0609020204030204" pitchFamily="49" charset="0"/>
                <a:cs typeface="Consolas" panose="020B0609020204030204" pitchFamily="49" charset="0"/>
              </a:rPr>
              <a:t>StudentId</a:t>
            </a:r>
            <a:r>
              <a:rPr lang="en-US" dirty="0" smtClean="0">
                <a:latin typeface="Consolas" panose="020B0609020204030204" pitchFamily="49" charset="0"/>
                <a:cs typeface="Consolas" panose="020B0609020204030204" pitchFamily="49" charset="0"/>
              </a:rPr>
              <a:t> = 1</a:t>
            </a:r>
            <a:endParaRPr lang="en-US"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17" name="Rectangle 16"/>
              <p:cNvSpPr/>
              <p:nvPr/>
            </p:nvSpPr>
            <p:spPr>
              <a:xfrm>
                <a:off x="2313284" y="2680119"/>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313284" y="2680119"/>
                <a:ext cx="1512979" cy="60960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313283" y="1493576"/>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𝑆𝑐𝑜𝑟𝑒</m:t>
                      </m:r>
                      <m:r>
                        <a:rPr lang="en-US" i="1">
                          <a:latin typeface="Cambria Math" panose="02040503050406030204" pitchFamily="18"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313283" y="1493576"/>
                <a:ext cx="1512979" cy="609600"/>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44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Fundamental Challenge</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17</a:t>
            </a:fld>
            <a:endParaRPr lang="en-US"/>
          </a:p>
        </p:txBody>
      </p:sp>
      <p:sp>
        <p:nvSpPr>
          <p:cNvPr id="16" name="TextBox 15"/>
          <p:cNvSpPr txBox="1"/>
          <p:nvPr/>
        </p:nvSpPr>
        <p:spPr>
          <a:xfrm>
            <a:off x="5257813" y="2485551"/>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Select Sum (Score)</a:t>
            </a:r>
          </a:p>
          <a:p>
            <a:r>
              <a:rPr lang="en-US" dirty="0" smtClean="0">
                <a:latin typeface="Consolas" panose="020B0609020204030204" pitchFamily="49" charset="0"/>
                <a:cs typeface="Consolas" panose="020B0609020204030204" pitchFamily="49" charset="0"/>
              </a:rPr>
              <a:t>From Assignment</a:t>
            </a:r>
          </a:p>
          <a:p>
            <a:r>
              <a:rPr lang="en-US" dirty="0" smtClean="0">
                <a:latin typeface="Consolas" panose="020B0609020204030204" pitchFamily="49" charset="0"/>
                <a:cs typeface="Consolas" panose="020B0609020204030204" pitchFamily="49" charset="0"/>
              </a:rPr>
              <a:t>Where </a:t>
            </a:r>
            <a:r>
              <a:rPr lang="en-US" dirty="0" err="1" smtClean="0">
                <a:latin typeface="Consolas" panose="020B0609020204030204" pitchFamily="49" charset="0"/>
                <a:cs typeface="Consolas" panose="020B0609020204030204" pitchFamily="49" charset="0"/>
              </a:rPr>
              <a:t>StudentId</a:t>
            </a:r>
            <a:r>
              <a:rPr lang="en-US" dirty="0" smtClean="0">
                <a:latin typeface="Consolas" panose="020B0609020204030204" pitchFamily="49" charset="0"/>
                <a:cs typeface="Consolas" panose="020B0609020204030204" pitchFamily="49" charset="0"/>
              </a:rPr>
              <a:t> = 1</a:t>
            </a:r>
            <a:endParaRPr lang="en-US" dirty="0">
              <a:latin typeface="Consolas" panose="020B0609020204030204" pitchFamily="49" charset="0"/>
              <a:cs typeface="Consolas" panose="020B0609020204030204" pitchFamily="49" charset="0"/>
            </a:endParaRPr>
          </a:p>
        </p:txBody>
      </p:sp>
      <p:sp>
        <p:nvSpPr>
          <p:cNvPr id="11" name="TextBox 10"/>
          <p:cNvSpPr txBox="1"/>
          <p:nvPr/>
        </p:nvSpPr>
        <p:spPr>
          <a:xfrm>
            <a:off x="1447800" y="4076684"/>
            <a:ext cx="3365024" cy="738664"/>
          </a:xfrm>
          <a:prstGeom prst="rect">
            <a:avLst/>
          </a:prstGeom>
          <a:noFill/>
        </p:spPr>
        <p:txBody>
          <a:bodyPr wrap="non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a</a:t>
            </a:r>
            <a:r>
              <a:rPr lang="en-US" sz="1400" dirty="0" smtClean="0">
                <a:latin typeface="Consolas" panose="020B0609020204030204" pitchFamily="49" charset="0"/>
                <a:ea typeface="Cambria Math" panose="02040503050406030204" pitchFamily="18" charset="0"/>
                <a:cs typeface="Consolas" panose="020B0609020204030204" pitchFamily="49" charset="0"/>
              </a:rPr>
              <a:t>7be1a6997ad739bd8c9ca451f618b61</a:t>
            </a:r>
          </a:p>
          <a:p>
            <a:r>
              <a:rPr lang="en-US" sz="1400" dirty="0">
                <a:latin typeface="Consolas" panose="020B0609020204030204" pitchFamily="49" charset="0"/>
                <a:ea typeface="Cambria Math" panose="02040503050406030204" pitchFamily="18" charset="0"/>
                <a:cs typeface="Consolas" panose="020B0609020204030204" pitchFamily="49" charset="0"/>
              </a:rPr>
              <a:t>b</a:t>
            </a:r>
            <a:r>
              <a:rPr lang="en-US" sz="1400" dirty="0" smtClean="0">
                <a:latin typeface="Consolas" panose="020B0609020204030204" pitchFamily="49" charset="0"/>
                <a:ea typeface="Cambria Math" panose="02040503050406030204" pitchFamily="18" charset="0"/>
                <a:cs typeface="Consolas" panose="020B0609020204030204" pitchFamily="49" charset="0"/>
              </a:rPr>
              <a:t>6ff744ed2c2c9bf6c590cbf0469bf41</a:t>
            </a:r>
          </a:p>
          <a:p>
            <a:r>
              <a:rPr lang="en-US" sz="1400" dirty="0" smtClean="0">
                <a:latin typeface="Consolas" panose="020B0609020204030204" pitchFamily="49" charset="0"/>
                <a:ea typeface="Cambria Math" panose="02040503050406030204" pitchFamily="18" charset="0"/>
                <a:cs typeface="Consolas" panose="020B0609020204030204" pitchFamily="49" charset="0"/>
              </a:rPr>
              <a:t>47f7f7bc95353e03f96c32bcfd8058df</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cxnSp>
        <p:nvCxnSpPr>
          <p:cNvPr id="12" name="Straight Arrow Connector 11"/>
          <p:cNvCxnSpPr>
            <a:endCxn id="14" idx="2"/>
          </p:cNvCxnSpPr>
          <p:nvPr/>
        </p:nvCxnSpPr>
        <p:spPr>
          <a:xfrm flipH="1" flipV="1">
            <a:off x="3069774" y="3289719"/>
            <a:ext cx="16327" cy="7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a:endCxn id="15" idx="2"/>
          </p:cNvCxnSpPr>
          <p:nvPr/>
        </p:nvCxnSpPr>
        <p:spPr>
          <a:xfrm flipH="1" flipV="1">
            <a:off x="3069773" y="2103176"/>
            <a:ext cx="1"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2313284" y="2680119"/>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313284" y="2680119"/>
                <a:ext cx="1512979" cy="6096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13283" y="1493576"/>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𝑆𝑐𝑜𝑟𝑒</m:t>
                      </m:r>
                      <m:r>
                        <a:rPr lang="en-US" i="1">
                          <a:latin typeface="Cambria Math" panose="02040503050406030204" pitchFamily="18" charset="0"/>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313283" y="1493576"/>
                <a:ext cx="1512979" cy="609600"/>
              </a:xfrm>
              <a:prstGeom prst="rect">
                <a:avLst/>
              </a:prstGeom>
              <a:blipFill rotWithShape="0">
                <a:blip r:embed="rId4"/>
                <a:stretch>
                  <a:fillRect/>
                </a:stretch>
              </a:blipFill>
            </p:spPr>
            <p:txBody>
              <a:bodyPr/>
              <a:lstStyle/>
              <a:p>
                <a:r>
                  <a:rPr lang="en-US">
                    <a:noFill/>
                  </a:rPr>
                  <a:t> </a:t>
                </a:r>
              </a:p>
            </p:txBody>
          </p:sp>
        </mc:Fallback>
      </mc:AlternateContent>
      <p:sp>
        <p:nvSpPr>
          <p:cNvPr id="4" name="Rectangle 3"/>
          <p:cNvSpPr/>
          <p:nvPr/>
        </p:nvSpPr>
        <p:spPr>
          <a:xfrm>
            <a:off x="1447800" y="4060877"/>
            <a:ext cx="3365024" cy="754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43051" y="3707352"/>
            <a:ext cx="1277401" cy="369332"/>
          </a:xfrm>
          <a:prstGeom prst="rect">
            <a:avLst/>
          </a:prstGeom>
          <a:noFill/>
        </p:spPr>
        <p:txBody>
          <a:bodyPr wrap="none" rtlCol="0">
            <a:spAutoFit/>
          </a:bodyPr>
          <a:lstStyle/>
          <a:p>
            <a:r>
              <a:rPr lang="en-US" dirty="0" smtClean="0"/>
              <a:t>Assignment</a:t>
            </a:r>
            <a:endParaRPr lang="en-US" dirty="0"/>
          </a:p>
        </p:txBody>
      </p:sp>
    </p:spTree>
    <p:extLst>
      <p:ext uri="{BB962C8B-B14F-4D97-AF65-F5344CB8AC3E}">
        <p14:creationId xmlns:p14="http://schemas.microsoft.com/office/powerpoint/2010/main" val="1400525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Fundamental Challenge</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18</a:t>
            </a:fld>
            <a:endParaRPr lang="en-US"/>
          </a:p>
        </p:txBody>
      </p:sp>
      <p:sp>
        <p:nvSpPr>
          <p:cNvPr id="16" name="TextBox 15"/>
          <p:cNvSpPr txBox="1"/>
          <p:nvPr/>
        </p:nvSpPr>
        <p:spPr>
          <a:xfrm>
            <a:off x="5257813" y="2485551"/>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Select Sum (Score)</a:t>
            </a:r>
          </a:p>
          <a:p>
            <a:r>
              <a:rPr lang="en-US" dirty="0" smtClean="0">
                <a:latin typeface="Consolas" panose="020B0609020204030204" pitchFamily="49" charset="0"/>
                <a:cs typeface="Consolas" panose="020B0609020204030204" pitchFamily="49" charset="0"/>
              </a:rPr>
              <a:t>From Assignment</a:t>
            </a:r>
          </a:p>
          <a:p>
            <a:r>
              <a:rPr lang="en-US" dirty="0" smtClean="0">
                <a:latin typeface="Consolas" panose="020B0609020204030204" pitchFamily="49" charset="0"/>
                <a:cs typeface="Consolas" panose="020B0609020204030204" pitchFamily="49" charset="0"/>
              </a:rPr>
              <a:t>Where </a:t>
            </a:r>
            <a:r>
              <a:rPr lang="en-US" dirty="0" err="1" smtClean="0">
                <a:latin typeface="Consolas" panose="020B0609020204030204" pitchFamily="49" charset="0"/>
                <a:cs typeface="Consolas" panose="020B0609020204030204" pitchFamily="49" charset="0"/>
              </a:rPr>
              <a:t>StudentId</a:t>
            </a:r>
            <a:r>
              <a:rPr lang="en-US" dirty="0" smtClean="0">
                <a:latin typeface="Consolas" panose="020B0609020204030204" pitchFamily="49" charset="0"/>
                <a:cs typeface="Consolas" panose="020B0609020204030204" pitchFamily="49" charset="0"/>
              </a:rPr>
              <a:t> = 1</a:t>
            </a:r>
            <a:endParaRPr lang="en-US" dirty="0">
              <a:latin typeface="Consolas" panose="020B0609020204030204" pitchFamily="49" charset="0"/>
              <a:cs typeface="Consolas" panose="020B0609020204030204" pitchFamily="49" charset="0"/>
            </a:endParaRPr>
          </a:p>
        </p:txBody>
      </p:sp>
      <p:sp>
        <p:nvSpPr>
          <p:cNvPr id="11" name="TextBox 10"/>
          <p:cNvSpPr txBox="1"/>
          <p:nvPr/>
        </p:nvSpPr>
        <p:spPr>
          <a:xfrm>
            <a:off x="1387260" y="5800248"/>
            <a:ext cx="3365024" cy="738664"/>
          </a:xfrm>
          <a:prstGeom prst="rect">
            <a:avLst/>
          </a:prstGeom>
          <a:noFill/>
        </p:spPr>
        <p:txBody>
          <a:bodyPr wrap="non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a</a:t>
            </a:r>
            <a:r>
              <a:rPr lang="en-US" sz="1400" dirty="0" smtClean="0">
                <a:latin typeface="Consolas" panose="020B0609020204030204" pitchFamily="49" charset="0"/>
                <a:ea typeface="Cambria Math" panose="02040503050406030204" pitchFamily="18" charset="0"/>
                <a:cs typeface="Consolas" panose="020B0609020204030204" pitchFamily="49" charset="0"/>
              </a:rPr>
              <a:t>7be1a6997ad739bd8c9ca451f618b61</a:t>
            </a:r>
          </a:p>
          <a:p>
            <a:r>
              <a:rPr lang="en-US" sz="1400" dirty="0">
                <a:latin typeface="Consolas" panose="020B0609020204030204" pitchFamily="49" charset="0"/>
                <a:ea typeface="Cambria Math" panose="02040503050406030204" pitchFamily="18" charset="0"/>
                <a:cs typeface="Consolas" panose="020B0609020204030204" pitchFamily="49" charset="0"/>
              </a:rPr>
              <a:t>b</a:t>
            </a:r>
            <a:r>
              <a:rPr lang="en-US" sz="1400" dirty="0" smtClean="0">
                <a:latin typeface="Consolas" panose="020B0609020204030204" pitchFamily="49" charset="0"/>
                <a:ea typeface="Cambria Math" panose="02040503050406030204" pitchFamily="18" charset="0"/>
                <a:cs typeface="Consolas" panose="020B0609020204030204" pitchFamily="49" charset="0"/>
              </a:rPr>
              <a:t>6ff744ed2c2c9bf6c590cbf0469bf41</a:t>
            </a:r>
          </a:p>
          <a:p>
            <a:r>
              <a:rPr lang="en-US" sz="1400" dirty="0" smtClean="0">
                <a:latin typeface="Consolas" panose="020B0609020204030204" pitchFamily="49" charset="0"/>
                <a:ea typeface="Cambria Math" panose="02040503050406030204" pitchFamily="18" charset="0"/>
                <a:cs typeface="Consolas" panose="020B0609020204030204" pitchFamily="49" charset="0"/>
              </a:rPr>
              <a:t>47f7f7bc95353e03f96c32bcfd8058df</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cxnSp>
        <p:nvCxnSpPr>
          <p:cNvPr id="12" name="Straight Arrow Connector 11"/>
          <p:cNvCxnSpPr>
            <a:stCxn id="10" idx="0"/>
            <a:endCxn id="14" idx="2"/>
          </p:cNvCxnSpPr>
          <p:nvPr/>
        </p:nvCxnSpPr>
        <p:spPr>
          <a:xfrm flipV="1">
            <a:off x="3069773" y="3289719"/>
            <a:ext cx="1" cy="112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a:endCxn id="15" idx="2"/>
          </p:cNvCxnSpPr>
          <p:nvPr/>
        </p:nvCxnSpPr>
        <p:spPr>
          <a:xfrm flipH="1" flipV="1">
            <a:off x="3069773" y="2103176"/>
            <a:ext cx="1"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2313284" y="2680119"/>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313284" y="2680119"/>
                <a:ext cx="1512979" cy="6096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13283" y="1493576"/>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𝑆𝑐𝑜𝑟𝑒</m:t>
                      </m:r>
                      <m:r>
                        <a:rPr lang="en-US" i="1">
                          <a:latin typeface="Cambria Math" panose="02040503050406030204" pitchFamily="18" charset="0"/>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313283" y="1493576"/>
                <a:ext cx="1512979" cy="6096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13284" y="4412007"/>
                <a:ext cx="151297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𝐷𝑒𝑐𝑟</m:t>
                      </m:r>
                    </m:oMath>
                  </m:oMathPara>
                </a14:m>
                <a:endParaRPr lang="en-US" i="1" dirty="0">
                  <a:latin typeface="Calibri" panose="020F0502020204030204" pitchFamily="34"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13284" y="4412007"/>
                <a:ext cx="1512978" cy="609600"/>
              </a:xfrm>
              <a:prstGeom prst="rect">
                <a:avLst/>
              </a:prstGeom>
              <a:blipFill rotWithShape="0">
                <a:blip r:embed="rId5"/>
                <a:stretch>
                  <a:fillRect/>
                </a:stretch>
              </a:blipFill>
            </p:spPr>
            <p:txBody>
              <a:bodyPr/>
              <a:lstStyle/>
              <a:p>
                <a:r>
                  <a:rPr lang="en-US">
                    <a:noFill/>
                  </a:rPr>
                  <a:t> </a:t>
                </a:r>
              </a:p>
            </p:txBody>
          </p:sp>
        </mc:Fallback>
      </mc:AlternateContent>
      <p:cxnSp>
        <p:nvCxnSpPr>
          <p:cNvPr id="6" name="Straight Arrow Connector 5"/>
          <p:cNvCxnSpPr>
            <a:stCxn id="11" idx="0"/>
            <a:endCxn id="10" idx="2"/>
          </p:cNvCxnSpPr>
          <p:nvPr/>
        </p:nvCxnSpPr>
        <p:spPr>
          <a:xfrm flipV="1">
            <a:off x="3069772" y="5021607"/>
            <a:ext cx="1" cy="778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463143" y="4412007"/>
                <a:ext cx="76201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𝐾𝑒𝑦</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463143" y="4412007"/>
                <a:ext cx="762013" cy="609600"/>
              </a:xfrm>
              <a:prstGeom prst="rect">
                <a:avLst/>
              </a:prstGeom>
              <a:blipFill rotWithShape="0">
                <a:blip r:embed="rId6"/>
                <a:stretch>
                  <a:fillRect/>
                </a:stretch>
              </a:blipFill>
            </p:spPr>
            <p:txBody>
              <a:bodyPr/>
              <a:lstStyle/>
              <a:p>
                <a:r>
                  <a:rPr lang="en-US">
                    <a:noFill/>
                  </a:rPr>
                  <a:t> </a:t>
                </a:r>
              </a:p>
            </p:txBody>
          </p:sp>
        </mc:Fallback>
      </mc:AlternateContent>
      <p:cxnSp>
        <p:nvCxnSpPr>
          <p:cNvPr id="17" name="Straight Arrow Connector 16"/>
          <p:cNvCxnSpPr>
            <a:stCxn id="8" idx="1"/>
            <a:endCxn id="10" idx="3"/>
          </p:cNvCxnSpPr>
          <p:nvPr/>
        </p:nvCxnSpPr>
        <p:spPr>
          <a:xfrm flipH="1">
            <a:off x="3826262" y="4716807"/>
            <a:ext cx="636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4336429"/>
            <a:ext cx="740026" cy="74002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074" y="4365107"/>
            <a:ext cx="770094" cy="770094"/>
          </a:xfrm>
          <a:prstGeom prst="rect">
            <a:avLst/>
          </a:prstGeom>
        </p:spPr>
      </p:pic>
      <p:sp>
        <p:nvSpPr>
          <p:cNvPr id="20" name="TextBox 19"/>
          <p:cNvSpPr txBox="1"/>
          <p:nvPr/>
        </p:nvSpPr>
        <p:spPr>
          <a:xfrm>
            <a:off x="5663990" y="5680837"/>
            <a:ext cx="2518445" cy="646331"/>
          </a:xfrm>
          <a:prstGeom prst="rect">
            <a:avLst/>
          </a:prstGeom>
          <a:noFill/>
        </p:spPr>
        <p:txBody>
          <a:bodyPr wrap="none" rtlCol="0">
            <a:spAutoFit/>
          </a:bodyPr>
          <a:lstStyle/>
          <a:p>
            <a:pPr algn="ctr"/>
            <a:r>
              <a:rPr lang="en-US" dirty="0" smtClean="0">
                <a:latin typeface="Calibri" panose="020F0502020204030204" pitchFamily="34" charset="0"/>
              </a:rPr>
              <a:t>Industry state-of-the-art:</a:t>
            </a:r>
          </a:p>
          <a:p>
            <a:pPr algn="ctr"/>
            <a:r>
              <a:rPr lang="en-US" dirty="0" smtClean="0">
                <a:latin typeface="Calibri" panose="020F0502020204030204" pitchFamily="34" charset="0"/>
              </a:rPr>
              <a:t>[OTDE, STDE]</a:t>
            </a:r>
            <a:endParaRPr lang="en-US" dirty="0">
              <a:latin typeface="Calibri" panose="020F0502020204030204" pitchFamily="34" charset="0"/>
            </a:endParaRPr>
          </a:p>
        </p:txBody>
      </p:sp>
      <p:sp>
        <p:nvSpPr>
          <p:cNvPr id="21" name="TextBox 20"/>
          <p:cNvSpPr txBox="1"/>
          <p:nvPr/>
        </p:nvSpPr>
        <p:spPr>
          <a:xfrm>
            <a:off x="6096000" y="6004003"/>
            <a:ext cx="184731" cy="369332"/>
          </a:xfrm>
          <a:prstGeom prst="rect">
            <a:avLst/>
          </a:prstGeom>
          <a:noFill/>
        </p:spPr>
        <p:txBody>
          <a:bodyPr wrap="none" rtlCol="0">
            <a:spAutoFit/>
          </a:bodyPr>
          <a:lstStyle/>
          <a:p>
            <a:endParaRPr lang="en-US" dirty="0"/>
          </a:p>
        </p:txBody>
      </p:sp>
      <p:cxnSp>
        <p:nvCxnSpPr>
          <p:cNvPr id="5" name="Straight Connector 4"/>
          <p:cNvCxnSpPr/>
          <p:nvPr/>
        </p:nvCxnSpPr>
        <p:spPr>
          <a:xfrm>
            <a:off x="228600" y="5410200"/>
            <a:ext cx="5257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3124200"/>
            <a:ext cx="988925" cy="369332"/>
          </a:xfrm>
          <a:prstGeom prst="rect">
            <a:avLst/>
          </a:prstGeom>
          <a:noFill/>
        </p:spPr>
        <p:txBody>
          <a:bodyPr wrap="none" rtlCol="0">
            <a:spAutoFit/>
          </a:bodyPr>
          <a:lstStyle/>
          <a:p>
            <a:r>
              <a:rPr lang="en-US" dirty="0" smtClean="0">
                <a:latin typeface="Calibri" panose="020F0502020204030204" pitchFamily="34" charset="0"/>
              </a:rPr>
              <a:t>Memory</a:t>
            </a:r>
            <a:endParaRPr lang="en-US" dirty="0">
              <a:latin typeface="Calibri" panose="020F0502020204030204" pitchFamily="34" charset="0"/>
            </a:endParaRPr>
          </a:p>
        </p:txBody>
      </p:sp>
      <p:sp>
        <p:nvSpPr>
          <p:cNvPr id="9" name="TextBox 8"/>
          <p:cNvSpPr txBox="1"/>
          <p:nvPr/>
        </p:nvSpPr>
        <p:spPr>
          <a:xfrm>
            <a:off x="267651" y="5918927"/>
            <a:ext cx="895502" cy="369332"/>
          </a:xfrm>
          <a:prstGeom prst="rect">
            <a:avLst/>
          </a:prstGeom>
          <a:noFill/>
        </p:spPr>
        <p:txBody>
          <a:bodyPr wrap="none" rtlCol="0">
            <a:spAutoFit/>
          </a:bodyPr>
          <a:lstStyle/>
          <a:p>
            <a:r>
              <a:rPr lang="en-US" dirty="0" smtClean="0">
                <a:latin typeface="Calibri" panose="020F0502020204030204" pitchFamily="34" charset="0"/>
              </a:rPr>
              <a:t>Storage</a:t>
            </a:r>
            <a:endParaRPr lang="en-US" dirty="0">
              <a:latin typeface="Calibri" panose="020F0502020204030204" pitchFamily="34" charset="0"/>
            </a:endParaRPr>
          </a:p>
        </p:txBody>
      </p:sp>
      <p:sp>
        <p:nvSpPr>
          <p:cNvPr id="24" name="Rectangle 23"/>
          <p:cNvSpPr/>
          <p:nvPr/>
        </p:nvSpPr>
        <p:spPr>
          <a:xfrm>
            <a:off x="1447800" y="5798729"/>
            <a:ext cx="3365024" cy="754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14127" y="5430157"/>
            <a:ext cx="1277401" cy="369332"/>
          </a:xfrm>
          <a:prstGeom prst="rect">
            <a:avLst/>
          </a:prstGeom>
          <a:noFill/>
        </p:spPr>
        <p:txBody>
          <a:bodyPr wrap="none" rtlCol="0">
            <a:spAutoFit/>
          </a:bodyPr>
          <a:lstStyle/>
          <a:p>
            <a:r>
              <a:rPr lang="en-US" dirty="0" smtClean="0"/>
              <a:t>Assignment</a:t>
            </a:r>
            <a:endParaRPr lang="en-US" dirty="0"/>
          </a:p>
        </p:txBody>
      </p:sp>
    </p:spTree>
    <p:extLst>
      <p:ext uri="{BB962C8B-B14F-4D97-AF65-F5344CB8AC3E}">
        <p14:creationId xmlns:p14="http://schemas.microsoft.com/office/powerpoint/2010/main" val="23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3" name="Content Placeholder 2"/>
          <p:cNvSpPr>
            <a:spLocks noGrp="1"/>
          </p:cNvSpPr>
          <p:nvPr>
            <p:ph idx="1"/>
          </p:nvPr>
        </p:nvSpPr>
        <p:spPr/>
        <p:txBody>
          <a:bodyPr>
            <a:normAutofit lnSpcReduction="10000"/>
          </a:bodyPr>
          <a:lstStyle/>
          <a:p>
            <a:r>
              <a:rPr lang="en-US" dirty="0" smtClean="0"/>
              <a:t>Two fundamental techniques</a:t>
            </a:r>
          </a:p>
          <a:p>
            <a:pPr lvl="1"/>
            <a:r>
              <a:rPr lang="en-US" dirty="0" smtClean="0"/>
              <a:t>Directly compute over encrypted data</a:t>
            </a:r>
          </a:p>
          <a:p>
            <a:pPr lvl="2"/>
            <a:r>
              <a:rPr lang="en-US" dirty="0" smtClean="0"/>
              <a:t>Special </a:t>
            </a:r>
            <a:r>
              <a:rPr lang="en-US" i="1" dirty="0" smtClean="0">
                <a:effectLst>
                  <a:outerShdw blurRad="38100" dist="38100" dir="2700000" algn="tl">
                    <a:srgbClr val="000000">
                      <a:alpha val="43137"/>
                    </a:srgbClr>
                  </a:outerShdw>
                </a:effectLst>
              </a:rPr>
              <a:t>homomorphic</a:t>
            </a:r>
            <a:r>
              <a:rPr lang="en-US" dirty="0" smtClean="0"/>
              <a:t> encryption schemes</a:t>
            </a:r>
          </a:p>
          <a:p>
            <a:pPr lvl="2"/>
            <a:r>
              <a:rPr lang="en-US" dirty="0" smtClean="0">
                <a:solidFill>
                  <a:schemeClr val="bg1"/>
                </a:solidFill>
              </a:rPr>
              <a:t>Challenge: limited class of computations</a:t>
            </a:r>
          </a:p>
          <a:p>
            <a:pPr lvl="1"/>
            <a:r>
              <a:rPr lang="en-US" dirty="0" smtClean="0">
                <a:solidFill>
                  <a:schemeClr val="bg1"/>
                </a:solidFill>
              </a:rPr>
              <a:t>Use a “secure” location</a:t>
            </a:r>
          </a:p>
          <a:p>
            <a:pPr lvl="2"/>
            <a:r>
              <a:rPr lang="en-US" dirty="0" smtClean="0">
                <a:solidFill>
                  <a:schemeClr val="bg1"/>
                </a:solidFill>
              </a:rPr>
              <a:t>Computations on plaintext</a:t>
            </a:r>
          </a:p>
          <a:p>
            <a:pPr lvl="2"/>
            <a:r>
              <a:rPr lang="en-US" dirty="0" smtClean="0">
                <a:solidFill>
                  <a:schemeClr val="bg1"/>
                </a:solidFill>
              </a:rPr>
              <a:t>Challenge: Expensive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19</a:t>
            </a:fld>
            <a:endParaRPr lang="en-US"/>
          </a:p>
        </p:txBody>
      </p:sp>
    </p:spTree>
    <p:extLst>
      <p:ext uri="{BB962C8B-B14F-4D97-AF65-F5344CB8AC3E}">
        <p14:creationId xmlns:p14="http://schemas.microsoft.com/office/powerpoint/2010/main" val="218839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Cloud Computing </a:t>
            </a:r>
            <a:endParaRPr lang="en-US" dirty="0">
              <a:latin typeface="+mj-lt"/>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2</a:t>
            </a:fld>
            <a:endParaRPr lang="en-US"/>
          </a:p>
        </p:txBody>
      </p:sp>
      <p:pic>
        <p:nvPicPr>
          <p:cNvPr id="13" name="Picture 12"/>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91537"/>
            <a:ext cx="4876800" cy="4876800"/>
          </a:xfrm>
          <a:prstGeom prst="rect">
            <a:avLst/>
          </a:prstGeom>
        </p:spPr>
      </p:pic>
      <p:pic>
        <p:nvPicPr>
          <p:cNvPr id="14" name="Picture 1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17" name="Picture 16"/>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0" name="Elbow Connector 19"/>
          <p:cNvCxnSpPr>
            <a:endCxn id="14" idx="0"/>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5072510" y="1796564"/>
            <a:ext cx="3788026"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Well-documented benefits</a:t>
            </a:r>
            <a:endParaRPr lang="en-US" dirty="0"/>
          </a:p>
          <a:p>
            <a:pPr marL="285750" indent="-285750">
              <a:lnSpc>
                <a:spcPct val="150000"/>
              </a:lnSpc>
              <a:buFont typeface="Arial" panose="020B0604020202020204" pitchFamily="34" charset="0"/>
              <a:buChar char="•"/>
            </a:pPr>
            <a:r>
              <a:rPr lang="en-US" dirty="0" smtClean="0"/>
              <a:t>Trend to move computation and data to cloud</a:t>
            </a:r>
          </a:p>
          <a:p>
            <a:pPr marL="285750" indent="-285750">
              <a:lnSpc>
                <a:spcPct val="150000"/>
              </a:lnSpc>
              <a:buFont typeface="Arial" panose="020B0604020202020204" pitchFamily="34" charset="0"/>
              <a:buChar char="•"/>
            </a:pPr>
            <a:r>
              <a:rPr lang="en-US" dirty="0" smtClean="0"/>
              <a:t>Database functionality</a:t>
            </a:r>
          </a:p>
          <a:p>
            <a:pPr marL="742950" lvl="1" indent="-285750">
              <a:lnSpc>
                <a:spcPct val="150000"/>
              </a:lnSpc>
              <a:buFont typeface="Arial" panose="020B0604020202020204" pitchFamily="34" charset="0"/>
              <a:buChar char="•"/>
            </a:pPr>
            <a:r>
              <a:rPr lang="en-US" dirty="0" smtClean="0"/>
              <a:t>Amazon RDS</a:t>
            </a:r>
          </a:p>
          <a:p>
            <a:pPr marL="742950" lvl="1" indent="-285750">
              <a:lnSpc>
                <a:spcPct val="150000"/>
              </a:lnSpc>
              <a:buFont typeface="Arial" panose="020B0604020202020204" pitchFamily="34" charset="0"/>
              <a:buChar char="•"/>
            </a:pPr>
            <a:r>
              <a:rPr lang="en-US" dirty="0" smtClean="0"/>
              <a:t>Microsoft SQL Azure</a:t>
            </a:r>
          </a:p>
          <a:p>
            <a:pPr marL="742950" lvl="1" indent="-285750">
              <a:lnSpc>
                <a:spcPct val="150000"/>
              </a:lnSpc>
              <a:buFont typeface="Arial" panose="020B0604020202020204" pitchFamily="34" charset="0"/>
              <a:buChar char="•"/>
            </a:pPr>
            <a:r>
              <a:rPr lang="en-US" dirty="0" err="1" smtClean="0"/>
              <a:t>Heroku</a:t>
            </a:r>
            <a:r>
              <a:rPr lang="en-US" dirty="0" smtClean="0"/>
              <a:t> </a:t>
            </a:r>
            <a:r>
              <a:rPr lang="en-US" dirty="0" err="1" smtClean="0"/>
              <a:t>PostegreSQL</a:t>
            </a:r>
            <a:endParaRPr lang="en-US" dirty="0" smtClean="0"/>
          </a:p>
          <a:p>
            <a:pPr marL="742950" lvl="1" indent="-285750">
              <a:lnSpc>
                <a:spcPct val="150000"/>
              </a:lnSpc>
              <a:buFont typeface="Arial" panose="020B0604020202020204" pitchFamily="34" charset="0"/>
              <a:buChar char="•"/>
            </a:pPr>
            <a:r>
              <a:rPr lang="en-US" dirty="0" err="1" smtClean="0"/>
              <a:t>Xeround</a:t>
            </a:r>
            <a:endParaRPr lang="en-US" dirty="0" smtClean="0"/>
          </a:p>
        </p:txBody>
      </p:sp>
      <p:sp>
        <p:nvSpPr>
          <p:cNvPr id="34" name="TextBox 33"/>
          <p:cNvSpPr txBox="1"/>
          <p:nvPr/>
        </p:nvSpPr>
        <p:spPr>
          <a:xfrm>
            <a:off x="6447519" y="5943335"/>
            <a:ext cx="1681871" cy="369332"/>
          </a:xfrm>
          <a:prstGeom prst="rect">
            <a:avLst/>
          </a:prstGeom>
          <a:noFill/>
        </p:spPr>
        <p:txBody>
          <a:bodyPr wrap="none" rtlCol="0">
            <a:spAutoFit/>
          </a:bodyPr>
          <a:lstStyle/>
          <a:p>
            <a:r>
              <a:rPr lang="en-US" dirty="0" smtClean="0"/>
              <a:t>[AF+09, NIST09]</a:t>
            </a:r>
            <a:endParaRPr lang="en-US" dirty="0"/>
          </a:p>
        </p:txBody>
      </p:sp>
      <p:grpSp>
        <p:nvGrpSpPr>
          <p:cNvPr id="42" name="Group 41"/>
          <p:cNvGrpSpPr/>
          <p:nvPr/>
        </p:nvGrpSpPr>
        <p:grpSpPr>
          <a:xfrm>
            <a:off x="2646450" y="2162877"/>
            <a:ext cx="1228047" cy="603339"/>
            <a:chOff x="6157200" y="4437319"/>
            <a:chExt cx="1228047" cy="603339"/>
          </a:xfrm>
        </p:grpSpPr>
        <p:pic>
          <p:nvPicPr>
            <p:cNvPr id="39" name="Picture 38"/>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40" name="Picture 39"/>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41" name="Picture 40"/>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43" name="Group 42"/>
          <p:cNvGrpSpPr/>
          <p:nvPr/>
        </p:nvGrpSpPr>
        <p:grpSpPr>
          <a:xfrm>
            <a:off x="2798850" y="2315277"/>
            <a:ext cx="1228047" cy="603339"/>
            <a:chOff x="6157200" y="4437319"/>
            <a:chExt cx="1228047" cy="603339"/>
          </a:xfrm>
        </p:grpSpPr>
        <p:pic>
          <p:nvPicPr>
            <p:cNvPr id="44" name="Picture 43"/>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45" name="Picture 44"/>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46" name="Picture 45"/>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47" name="Group 46"/>
          <p:cNvGrpSpPr/>
          <p:nvPr/>
        </p:nvGrpSpPr>
        <p:grpSpPr>
          <a:xfrm>
            <a:off x="2951250" y="2467677"/>
            <a:ext cx="1228047" cy="603339"/>
            <a:chOff x="6157200" y="4437319"/>
            <a:chExt cx="1228047" cy="603339"/>
          </a:xfrm>
        </p:grpSpPr>
        <p:pic>
          <p:nvPicPr>
            <p:cNvPr id="48" name="Picture 47"/>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49" name="Picture 48"/>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50" name="Picture 49"/>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54" name="Group 53"/>
          <p:cNvGrpSpPr/>
          <p:nvPr/>
        </p:nvGrpSpPr>
        <p:grpSpPr>
          <a:xfrm>
            <a:off x="875141" y="3000960"/>
            <a:ext cx="1711128" cy="615281"/>
            <a:chOff x="5896755" y="3921626"/>
            <a:chExt cx="1711128" cy="615281"/>
          </a:xfrm>
        </p:grpSpPr>
        <p:pic>
          <p:nvPicPr>
            <p:cNvPr id="51" name="Picture 50"/>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52" name="Picture 51"/>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53" name="Picture 52"/>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spTree>
    <p:extLst>
      <p:ext uri="{BB962C8B-B14F-4D97-AF65-F5344CB8AC3E}">
        <p14:creationId xmlns:p14="http://schemas.microsoft.com/office/powerpoint/2010/main" val="94636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Homomorphic Encryption</a:t>
            </a:r>
            <a:endParaRPr lang="en-US" dirty="0"/>
          </a:p>
        </p:txBody>
      </p:sp>
      <p:cxnSp>
        <p:nvCxnSpPr>
          <p:cNvPr id="6" name="Straight Arrow Connector 5"/>
          <p:cNvCxnSpPr/>
          <p:nvPr/>
        </p:nvCxnSpPr>
        <p:spPr>
          <a:xfrm>
            <a:off x="3273486" y="2851666"/>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3486" y="3396734"/>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43500" y="3124200"/>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7582" y="2713166"/>
            <a:ext cx="2895600"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7ad5fda789ef4e272bca100b3d9ff59f </a:t>
            </a:r>
            <a:endParaRPr lang="en-US" sz="1200" dirty="0">
              <a:latin typeface="Consolas" panose="020B0609020204030204" pitchFamily="49" charset="0"/>
              <a:cs typeface="Consolas" panose="020B0609020204030204" pitchFamily="49" charset="0"/>
            </a:endParaRPr>
          </a:p>
        </p:txBody>
      </p:sp>
      <p:sp>
        <p:nvSpPr>
          <p:cNvPr id="13" name="TextBox 12"/>
          <p:cNvSpPr txBox="1"/>
          <p:nvPr/>
        </p:nvSpPr>
        <p:spPr>
          <a:xfrm>
            <a:off x="357279" y="3258234"/>
            <a:ext cx="2916207"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bd6e7c3df2b5779e0b61216e8b10b689 </a:t>
            </a:r>
            <a:endParaRPr lang="en-US" sz="1200" dirty="0">
              <a:latin typeface="Consolas" panose="020B0609020204030204" pitchFamily="49" charset="0"/>
              <a:cs typeface="Consolas" panose="020B0609020204030204" pitchFamily="49" charset="0"/>
            </a:endParaRPr>
          </a:p>
        </p:txBody>
      </p:sp>
      <p:sp>
        <p:nvSpPr>
          <p:cNvPr id="9" name="TextBox 8"/>
          <p:cNvSpPr txBox="1"/>
          <p:nvPr/>
        </p:nvSpPr>
        <p:spPr>
          <a:xfrm>
            <a:off x="5870514" y="2985700"/>
            <a:ext cx="2903359" cy="276999"/>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7a9f102789d5f50b2beffd9f3dca4ea7</a:t>
            </a:r>
          </a:p>
        </p:txBody>
      </p:sp>
      <mc:AlternateContent xmlns:mc="http://schemas.openxmlformats.org/markup-compatibility/2006" xmlns:a14="http://schemas.microsoft.com/office/drawing/2010/main">
        <mc:Choice Requires="a14">
          <p:sp>
            <p:nvSpPr>
              <p:cNvPr id="14" name="Rectangle 13"/>
              <p:cNvSpPr/>
              <p:nvPr/>
            </p:nvSpPr>
            <p:spPr>
              <a:xfrm>
                <a:off x="4000500" y="2590800"/>
                <a:ext cx="114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m:t>
                          </m:r>
                        </m:e>
                        <m:sub>
                          <m:r>
                            <a:rPr lang="en-US" sz="3200" b="0" i="1" smtClean="0">
                              <a:latin typeface="Cambria Math" panose="02040503050406030204" pitchFamily="18" charset="0"/>
                            </a:rPr>
                            <m:t>𝐸𝑛𝑐</m:t>
                          </m:r>
                        </m:sub>
                      </m:sSub>
                    </m:oMath>
                  </m:oMathPara>
                </a14:m>
                <a:endParaRPr lang="en-US" sz="3200" dirty="0"/>
              </a:p>
            </p:txBody>
          </p:sp>
        </mc:Choice>
        <mc:Fallback xmlns="">
          <p:sp>
            <p:nvSpPr>
              <p:cNvPr id="14" name="Rectangle 13"/>
              <p:cNvSpPr>
                <a:spLocks noRot="1" noChangeAspect="1" noMove="1" noResize="1" noEditPoints="1" noAdjustHandles="1" noChangeArrowheads="1" noChangeShapeType="1" noTextEdit="1"/>
              </p:cNvSpPr>
              <p:nvPr/>
            </p:nvSpPr>
            <p:spPr>
              <a:xfrm>
                <a:off x="4000500" y="2590800"/>
                <a:ext cx="1143000" cy="10668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43000" y="2209800"/>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143000" y="2209800"/>
                <a:ext cx="999889"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43000" y="3757134"/>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3757134"/>
                <a:ext cx="999889"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22248" y="3370436"/>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(2)</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22248" y="3370436"/>
                <a:ext cx="999889" cy="369332"/>
              </a:xfrm>
              <a:prstGeom prst="rect">
                <a:avLst/>
              </a:prstGeom>
              <a:blipFill rotWithShape="0">
                <a:blip r:embed="rId6"/>
                <a:stretch>
                  <a:fillRect b="-13333"/>
                </a:stretch>
              </a:blipFill>
            </p:spPr>
            <p:txBody>
              <a:bodyPr/>
              <a:lstStyle/>
              <a:p>
                <a:r>
                  <a:rPr lang="en-US">
                    <a:noFill/>
                  </a:rPr>
                  <a:t> </a:t>
                </a:r>
              </a:p>
            </p:txBody>
          </p:sp>
        </mc:Fallback>
      </mc:AlternateContent>
      <p:sp>
        <p:nvSpPr>
          <p:cNvPr id="3" name="TextBox 2"/>
          <p:cNvSpPr txBox="1"/>
          <p:nvPr/>
        </p:nvSpPr>
        <p:spPr>
          <a:xfrm>
            <a:off x="2893495" y="4235063"/>
            <a:ext cx="2966710" cy="369332"/>
          </a:xfrm>
          <a:prstGeom prst="rect">
            <a:avLst/>
          </a:prstGeom>
          <a:noFill/>
        </p:spPr>
        <p:txBody>
          <a:bodyPr wrap="none" rtlCol="0">
            <a:spAutoFit/>
          </a:bodyPr>
          <a:lstStyle/>
          <a:p>
            <a:r>
              <a:rPr lang="en-US" dirty="0" smtClean="0">
                <a:latin typeface="Calibri" panose="020F0502020204030204" pitchFamily="34" charset="0"/>
              </a:rPr>
              <a:t>Encryption key is not an input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20</a:t>
            </a:fld>
            <a:endParaRPr lang="en-US"/>
          </a:p>
        </p:txBody>
      </p:sp>
    </p:spTree>
    <p:extLst>
      <p:ext uri="{BB962C8B-B14F-4D97-AF65-F5344CB8AC3E}">
        <p14:creationId xmlns:p14="http://schemas.microsoft.com/office/powerpoint/2010/main" val="5096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3" name="Content Placeholder 2"/>
          <p:cNvSpPr>
            <a:spLocks noGrp="1"/>
          </p:cNvSpPr>
          <p:nvPr>
            <p:ph idx="1"/>
          </p:nvPr>
        </p:nvSpPr>
        <p:spPr/>
        <p:txBody>
          <a:bodyPr>
            <a:normAutofit lnSpcReduction="10000"/>
          </a:bodyPr>
          <a:lstStyle/>
          <a:p>
            <a:r>
              <a:rPr lang="en-US" dirty="0" smtClean="0"/>
              <a:t>Two fundamental techniques</a:t>
            </a:r>
          </a:p>
          <a:p>
            <a:pPr lvl="1"/>
            <a:r>
              <a:rPr lang="en-US" dirty="0" smtClean="0"/>
              <a:t>Directly compute over encrypted data</a:t>
            </a:r>
          </a:p>
          <a:p>
            <a:pPr lvl="2"/>
            <a:r>
              <a:rPr lang="en-US" dirty="0" smtClean="0"/>
              <a:t>Special </a:t>
            </a:r>
            <a:r>
              <a:rPr lang="en-US" i="1" dirty="0" smtClean="0">
                <a:effectLst>
                  <a:outerShdw blurRad="38100" dist="38100" dir="2700000" algn="tl">
                    <a:srgbClr val="000000">
                      <a:alpha val="43137"/>
                    </a:srgbClr>
                  </a:outerShdw>
                </a:effectLst>
              </a:rPr>
              <a:t>homomorphic</a:t>
            </a:r>
            <a:r>
              <a:rPr lang="en-US" dirty="0" smtClean="0"/>
              <a:t> encryption schemes</a:t>
            </a:r>
          </a:p>
          <a:p>
            <a:pPr lvl="2"/>
            <a:r>
              <a:rPr lang="en-US" dirty="0" smtClean="0"/>
              <a:t>Challenge: limited class of computations</a:t>
            </a:r>
          </a:p>
          <a:p>
            <a:pPr lvl="1"/>
            <a:r>
              <a:rPr lang="en-US" dirty="0" smtClean="0"/>
              <a:t>Use a “secure” location</a:t>
            </a:r>
          </a:p>
          <a:p>
            <a:pPr lvl="2"/>
            <a:r>
              <a:rPr lang="en-US" dirty="0" smtClean="0"/>
              <a:t>Computations on plaintext</a:t>
            </a:r>
          </a:p>
          <a:p>
            <a:pPr lvl="2"/>
            <a:r>
              <a:rPr lang="en-US" dirty="0" smtClean="0">
                <a:solidFill>
                  <a:schemeClr val="bg1"/>
                </a:solidFill>
              </a:rPr>
              <a:t>Challenge: Expensive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21</a:t>
            </a:fld>
            <a:endParaRPr lang="en-US"/>
          </a:p>
        </p:txBody>
      </p:sp>
    </p:spTree>
    <p:extLst>
      <p:ext uri="{BB962C8B-B14F-4D97-AF65-F5344CB8AC3E}">
        <p14:creationId xmlns:p14="http://schemas.microsoft.com/office/powerpoint/2010/main" val="156503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Location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22</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14" name="Picture 1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17" name="Picture 16"/>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0" name="Elbow Connector 19"/>
          <p:cNvCxnSpPr>
            <a:endCxn id="14" idx="0"/>
          </p:cNvCxnSpPr>
          <p:nvPr/>
        </p:nvCxnSpPr>
        <p:spPr>
          <a:xfrm rot="5400000">
            <a:off x="1203201" y="4664201"/>
            <a:ext cx="1327399" cy="838200"/>
          </a:xfrm>
          <a:prstGeom prst="bent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419601"/>
            <a:ext cx="0" cy="13274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993900" y="4549900"/>
            <a:ext cx="1327403" cy="1066801"/>
          </a:xfrm>
          <a:prstGeom prst="bentConnector3">
            <a:avLst/>
          </a:prstGeom>
          <a:ln w="38100">
            <a:solidFill>
              <a:srgbClr val="C0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4343400"/>
            <a:ext cx="740026" cy="740026"/>
          </a:xfrm>
          <a:prstGeom prst="rect">
            <a:avLst/>
          </a:prstGeom>
        </p:spPr>
      </p:pic>
      <p:grpSp>
        <p:nvGrpSpPr>
          <p:cNvPr id="32" name="Group 31"/>
          <p:cNvGrpSpPr/>
          <p:nvPr/>
        </p:nvGrpSpPr>
        <p:grpSpPr>
          <a:xfrm>
            <a:off x="875141" y="3000960"/>
            <a:ext cx="1711128" cy="615281"/>
            <a:chOff x="5896755" y="3921626"/>
            <a:chExt cx="1711128" cy="615281"/>
          </a:xfrm>
        </p:grpSpPr>
        <p:pic>
          <p:nvPicPr>
            <p:cNvPr id="35" name="Picture 34"/>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2646450" y="2162877"/>
            <a:ext cx="1228047" cy="603339"/>
            <a:chOff x="6157200" y="4437319"/>
            <a:chExt cx="1228047" cy="603339"/>
          </a:xfrm>
        </p:grpSpPr>
        <p:pic>
          <p:nvPicPr>
            <p:cNvPr id="63" name="Picture 6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2798850" y="2315277"/>
            <a:ext cx="1228047" cy="603339"/>
            <a:chOff x="6157200" y="4437319"/>
            <a:chExt cx="1228047" cy="603339"/>
          </a:xfrm>
        </p:grpSpPr>
        <p:pic>
          <p:nvPicPr>
            <p:cNvPr id="67" name="Picture 66"/>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2951250" y="2467677"/>
            <a:ext cx="1228047" cy="603339"/>
            <a:chOff x="6157200" y="4437319"/>
            <a:chExt cx="1228047" cy="603339"/>
          </a:xfrm>
        </p:grpSpPr>
        <p:pic>
          <p:nvPicPr>
            <p:cNvPr id="71" name="Picture 70"/>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8" name="Group 7"/>
          <p:cNvGrpSpPr/>
          <p:nvPr/>
        </p:nvGrpSpPr>
        <p:grpSpPr>
          <a:xfrm>
            <a:off x="3336348" y="3280282"/>
            <a:ext cx="953659" cy="885123"/>
            <a:chOff x="6387287" y="2238286"/>
            <a:chExt cx="953659" cy="885123"/>
          </a:xfrm>
        </p:grpSpPr>
        <p:sp>
          <p:nvSpPr>
            <p:cNvPr id="7" name="Rectangle 6"/>
            <p:cNvSpPr/>
            <p:nvPr/>
          </p:nvSpPr>
          <p:spPr>
            <a:xfrm>
              <a:off x="6387287" y="2238286"/>
              <a:ext cx="953659" cy="885123"/>
            </a:xfrm>
            <a:prstGeom prst="rect">
              <a:avLst/>
            </a:prstGeom>
            <a:pattFill prst="diagBrick">
              <a:fgClr>
                <a:schemeClr val="tx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10569" y="2386537"/>
              <a:ext cx="685800" cy="6013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
        <p:nvSpPr>
          <p:cNvPr id="9" name="Freeform 8"/>
          <p:cNvSpPr/>
          <p:nvPr/>
        </p:nvSpPr>
        <p:spPr>
          <a:xfrm>
            <a:off x="4288889" y="3744686"/>
            <a:ext cx="653225" cy="511628"/>
          </a:xfrm>
          <a:custGeom>
            <a:avLst/>
            <a:gdLst>
              <a:gd name="connsiteX0" fmla="*/ 653225 w 653225"/>
              <a:gd name="connsiteY0" fmla="*/ 511628 h 511628"/>
              <a:gd name="connsiteX1" fmla="*/ 370197 w 653225"/>
              <a:gd name="connsiteY1" fmla="*/ 65314 h 511628"/>
              <a:gd name="connsiteX2" fmla="*/ 82 w 653225"/>
              <a:gd name="connsiteY2" fmla="*/ 0 h 511628"/>
            </a:gdLst>
            <a:ahLst/>
            <a:cxnLst>
              <a:cxn ang="0">
                <a:pos x="connsiteX0" y="connsiteY0"/>
              </a:cxn>
              <a:cxn ang="0">
                <a:pos x="connsiteX1" y="connsiteY1"/>
              </a:cxn>
              <a:cxn ang="0">
                <a:pos x="connsiteX2" y="connsiteY2"/>
              </a:cxn>
            </a:cxnLst>
            <a:rect l="l" t="t" r="r" b="b"/>
            <a:pathLst>
              <a:path w="653225" h="511628">
                <a:moveTo>
                  <a:pt x="653225" y="511628"/>
                </a:moveTo>
                <a:cubicBezTo>
                  <a:pt x="566139" y="331106"/>
                  <a:pt x="479054" y="150585"/>
                  <a:pt x="370197" y="65314"/>
                </a:cubicBezTo>
                <a:cubicBezTo>
                  <a:pt x="261340" y="-19957"/>
                  <a:pt x="-5361" y="32657"/>
                  <a:pt x="82"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26859" y="3834675"/>
            <a:ext cx="1308371" cy="369332"/>
          </a:xfrm>
          <a:prstGeom prst="rect">
            <a:avLst/>
          </a:prstGeom>
          <a:noFill/>
        </p:spPr>
        <p:txBody>
          <a:bodyPr wrap="none" rtlCol="0">
            <a:spAutoFit/>
          </a:bodyPr>
          <a:lstStyle/>
          <a:p>
            <a:r>
              <a:rPr lang="en-US" dirty="0" smtClean="0">
                <a:solidFill>
                  <a:srgbClr val="FF0000"/>
                </a:solidFill>
                <a:latin typeface="Calibri" panose="020F0502020204030204" pitchFamily="34" charset="0"/>
              </a:rPr>
              <a:t>Inaccessible</a:t>
            </a:r>
            <a:endParaRPr lang="en-US" dirty="0">
              <a:solidFill>
                <a:srgbClr val="FF0000"/>
              </a:solidFill>
              <a:latin typeface="Calibri" panose="020F0502020204030204" pitchFamily="34" charset="0"/>
            </a:endParaRP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18713">
            <a:off x="2607044" y="5916353"/>
            <a:ext cx="398908" cy="398908"/>
          </a:xfrm>
          <a:prstGeom prst="rect">
            <a:avLst/>
          </a:prstGeom>
        </p:spPr>
      </p:pic>
      <p:cxnSp>
        <p:nvCxnSpPr>
          <p:cNvPr id="34" name="Straight Connector 33"/>
          <p:cNvCxnSpPr/>
          <p:nvPr/>
        </p:nvCxnSpPr>
        <p:spPr>
          <a:xfrm>
            <a:off x="228600" y="5334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18713">
            <a:off x="4224541" y="5983413"/>
            <a:ext cx="398908" cy="398908"/>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418713">
            <a:off x="1321945" y="5975760"/>
            <a:ext cx="251709" cy="251709"/>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18713">
            <a:off x="3613165" y="3578310"/>
            <a:ext cx="398908" cy="398908"/>
          </a:xfrm>
          <a:prstGeom prst="rect">
            <a:avLst/>
          </a:prstGeom>
        </p:spPr>
      </p:pic>
      <p:sp>
        <p:nvSpPr>
          <p:cNvPr id="6" name="Freeform 5"/>
          <p:cNvSpPr/>
          <p:nvPr/>
        </p:nvSpPr>
        <p:spPr>
          <a:xfrm>
            <a:off x="4872625" y="5148197"/>
            <a:ext cx="357013" cy="638828"/>
          </a:xfrm>
          <a:custGeom>
            <a:avLst/>
            <a:gdLst>
              <a:gd name="connsiteX0" fmla="*/ 325676 w 357013"/>
              <a:gd name="connsiteY0" fmla="*/ 0 h 638828"/>
              <a:gd name="connsiteX1" fmla="*/ 325676 w 357013"/>
              <a:gd name="connsiteY1" fmla="*/ 400833 h 638828"/>
              <a:gd name="connsiteX2" fmla="*/ 0 w 357013"/>
              <a:gd name="connsiteY2" fmla="*/ 638828 h 638828"/>
              <a:gd name="connsiteX3" fmla="*/ 0 w 357013"/>
              <a:gd name="connsiteY3" fmla="*/ 638828 h 638828"/>
            </a:gdLst>
            <a:ahLst/>
            <a:cxnLst>
              <a:cxn ang="0">
                <a:pos x="connsiteX0" y="connsiteY0"/>
              </a:cxn>
              <a:cxn ang="0">
                <a:pos x="connsiteX1" y="connsiteY1"/>
              </a:cxn>
              <a:cxn ang="0">
                <a:pos x="connsiteX2" y="connsiteY2"/>
              </a:cxn>
              <a:cxn ang="0">
                <a:pos x="connsiteX3" y="connsiteY3"/>
              </a:cxn>
            </a:cxnLst>
            <a:rect l="l" t="t" r="r" b="b"/>
            <a:pathLst>
              <a:path w="357013" h="638828">
                <a:moveTo>
                  <a:pt x="325676" y="0"/>
                </a:moveTo>
                <a:cubicBezTo>
                  <a:pt x="352815" y="147181"/>
                  <a:pt x="379955" y="294362"/>
                  <a:pt x="325676" y="400833"/>
                </a:cubicBezTo>
                <a:cubicBezTo>
                  <a:pt x="271397" y="507304"/>
                  <a:pt x="0" y="638828"/>
                  <a:pt x="0" y="638828"/>
                </a:cubicBezTo>
                <a:lnTo>
                  <a:pt x="0" y="638828"/>
                </a:lnTo>
              </a:path>
            </a:pathLst>
          </a:custGeom>
          <a:noFill/>
          <a:ln>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96706" y="5038289"/>
            <a:ext cx="1308371" cy="369332"/>
          </a:xfrm>
          <a:prstGeom prst="rect">
            <a:avLst/>
          </a:prstGeom>
          <a:noFill/>
        </p:spPr>
        <p:txBody>
          <a:bodyPr wrap="none" rtlCol="0">
            <a:spAutoFit/>
          </a:bodyPr>
          <a:lstStyle/>
          <a:p>
            <a:r>
              <a:rPr lang="en-US" dirty="0" smtClean="0">
                <a:solidFill>
                  <a:srgbClr val="FF0000"/>
                </a:solidFill>
                <a:latin typeface="Calibri" panose="020F0502020204030204" pitchFamily="34" charset="0"/>
              </a:rPr>
              <a:t>Inaccessible</a:t>
            </a:r>
            <a:endParaRPr lang="en-US"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74612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3" name="Content Placeholder 2"/>
          <p:cNvSpPr>
            <a:spLocks noGrp="1"/>
          </p:cNvSpPr>
          <p:nvPr>
            <p:ph idx="1"/>
          </p:nvPr>
        </p:nvSpPr>
        <p:spPr/>
        <p:txBody>
          <a:bodyPr>
            <a:normAutofit lnSpcReduction="10000"/>
          </a:bodyPr>
          <a:lstStyle/>
          <a:p>
            <a:r>
              <a:rPr lang="en-US" dirty="0" smtClean="0"/>
              <a:t>Two fundamental techniques</a:t>
            </a:r>
          </a:p>
          <a:p>
            <a:pPr lvl="1"/>
            <a:r>
              <a:rPr lang="en-US" dirty="0" smtClean="0"/>
              <a:t>Directly compute over encrypted data</a:t>
            </a:r>
          </a:p>
          <a:p>
            <a:pPr lvl="2"/>
            <a:r>
              <a:rPr lang="en-US" dirty="0" smtClean="0"/>
              <a:t>Special </a:t>
            </a:r>
            <a:r>
              <a:rPr lang="en-US" i="1" dirty="0" smtClean="0">
                <a:effectLst>
                  <a:outerShdw blurRad="38100" dist="38100" dir="2700000" algn="tl">
                    <a:srgbClr val="000000">
                      <a:alpha val="43137"/>
                    </a:srgbClr>
                  </a:outerShdw>
                </a:effectLst>
              </a:rPr>
              <a:t>homomorphic</a:t>
            </a:r>
            <a:r>
              <a:rPr lang="en-US" dirty="0" smtClean="0"/>
              <a:t> encryption schemes</a:t>
            </a:r>
          </a:p>
          <a:p>
            <a:pPr lvl="2"/>
            <a:r>
              <a:rPr lang="en-US" dirty="0" smtClean="0"/>
              <a:t>Challenge: limited class of computations</a:t>
            </a:r>
          </a:p>
          <a:p>
            <a:pPr lvl="1"/>
            <a:r>
              <a:rPr lang="en-US" dirty="0" smtClean="0"/>
              <a:t>Use a “secure” location</a:t>
            </a:r>
          </a:p>
          <a:p>
            <a:pPr lvl="2"/>
            <a:r>
              <a:rPr lang="en-US" dirty="0" smtClean="0"/>
              <a:t>Computations on plaintext</a:t>
            </a:r>
          </a:p>
          <a:p>
            <a:pPr lvl="2"/>
            <a:r>
              <a:rPr lang="en-US" dirty="0" smtClean="0"/>
              <a:t>Challenge: Expensive</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23</a:t>
            </a:fld>
            <a:endParaRPr lang="en-US"/>
          </a:p>
        </p:txBody>
      </p:sp>
    </p:spTree>
    <p:extLst>
      <p:ext uri="{BB962C8B-B14F-4D97-AF65-F5344CB8AC3E}">
        <p14:creationId xmlns:p14="http://schemas.microsoft.com/office/powerpoint/2010/main" val="2330521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Landscape</a:t>
            </a:r>
            <a:endParaRPr lang="en-US" dirty="0"/>
          </a:p>
        </p:txBody>
      </p:sp>
      <p:cxnSp>
        <p:nvCxnSpPr>
          <p:cNvPr id="4" name="Straight Arrow Connector 3"/>
          <p:cNvCxnSpPr/>
          <p:nvPr/>
        </p:nvCxnSpPr>
        <p:spPr>
          <a:xfrm>
            <a:off x="2057400" y="5715000"/>
            <a:ext cx="594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057400" y="1600200"/>
            <a:ext cx="0" cy="411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4781" y="5973629"/>
            <a:ext cx="725968" cy="369332"/>
          </a:xfrm>
          <a:prstGeom prst="rect">
            <a:avLst/>
          </a:prstGeom>
          <a:noFill/>
        </p:spPr>
        <p:txBody>
          <a:bodyPr wrap="none" rtlCol="0">
            <a:spAutoFit/>
          </a:bodyPr>
          <a:lstStyle/>
          <a:p>
            <a:r>
              <a:rPr lang="en-US" dirty="0" smtClean="0">
                <a:latin typeface="Calibri" panose="020F0502020204030204" pitchFamily="34" charset="0"/>
              </a:rPr>
              <a:t>Client</a:t>
            </a:r>
            <a:endParaRPr lang="en-US" dirty="0">
              <a:latin typeface="Calibri" panose="020F0502020204030204" pitchFamily="34" charset="0"/>
            </a:endParaRPr>
          </a:p>
        </p:txBody>
      </p:sp>
      <p:sp>
        <p:nvSpPr>
          <p:cNvPr id="10" name="TextBox 9"/>
          <p:cNvSpPr txBox="1"/>
          <p:nvPr/>
        </p:nvSpPr>
        <p:spPr>
          <a:xfrm>
            <a:off x="5518630" y="5835517"/>
            <a:ext cx="1344727" cy="646331"/>
          </a:xfrm>
          <a:prstGeom prst="rect">
            <a:avLst/>
          </a:prstGeom>
          <a:noFill/>
        </p:spPr>
        <p:txBody>
          <a:bodyPr wrap="none" rtlCol="0">
            <a:spAutoFit/>
          </a:bodyPr>
          <a:lstStyle/>
          <a:p>
            <a:pPr algn="ctr"/>
            <a:r>
              <a:rPr lang="en-US" dirty="0" smtClean="0">
                <a:latin typeface="Calibri" panose="020F0502020204030204" pitchFamily="34" charset="0"/>
              </a:rPr>
              <a:t>Crypto</a:t>
            </a:r>
            <a:br>
              <a:rPr lang="en-US" dirty="0" smtClean="0">
                <a:latin typeface="Calibri" panose="020F0502020204030204" pitchFamily="34" charset="0"/>
              </a:rPr>
            </a:br>
            <a:r>
              <a:rPr lang="en-US" dirty="0" smtClean="0">
                <a:latin typeface="Calibri" panose="020F0502020204030204" pitchFamily="34" charset="0"/>
              </a:rPr>
              <a:t>Coprocessor</a:t>
            </a:r>
            <a:endParaRPr lang="en-US" dirty="0">
              <a:latin typeface="Calibri" panose="020F0502020204030204" pitchFamily="34" charset="0"/>
            </a:endParaRPr>
          </a:p>
        </p:txBody>
      </p:sp>
      <p:sp>
        <p:nvSpPr>
          <p:cNvPr id="11" name="TextBox 10"/>
          <p:cNvSpPr txBox="1"/>
          <p:nvPr/>
        </p:nvSpPr>
        <p:spPr>
          <a:xfrm>
            <a:off x="6942963" y="5973629"/>
            <a:ext cx="688009" cy="369332"/>
          </a:xfrm>
          <a:prstGeom prst="rect">
            <a:avLst/>
          </a:prstGeom>
          <a:noFill/>
        </p:spPr>
        <p:txBody>
          <a:bodyPr wrap="none" rtlCol="0">
            <a:spAutoFit/>
          </a:bodyPr>
          <a:lstStyle/>
          <a:p>
            <a:r>
              <a:rPr lang="en-US" dirty="0" smtClean="0">
                <a:latin typeface="Calibri" panose="020F0502020204030204" pitchFamily="34" charset="0"/>
              </a:rPr>
              <a:t>FPGA</a:t>
            </a:r>
            <a:endParaRPr lang="en-US" dirty="0">
              <a:latin typeface="Calibri" panose="020F0502020204030204" pitchFamily="34" charset="0"/>
            </a:endParaRPr>
          </a:p>
        </p:txBody>
      </p:sp>
      <p:sp>
        <p:nvSpPr>
          <p:cNvPr id="13" name="TextBox 12"/>
          <p:cNvSpPr txBox="1"/>
          <p:nvPr/>
        </p:nvSpPr>
        <p:spPr>
          <a:xfrm>
            <a:off x="4276294" y="5835130"/>
            <a:ext cx="870944" cy="646331"/>
          </a:xfrm>
          <a:prstGeom prst="rect">
            <a:avLst/>
          </a:prstGeom>
          <a:noFill/>
        </p:spPr>
        <p:txBody>
          <a:bodyPr wrap="none" rtlCol="0">
            <a:spAutoFit/>
          </a:bodyPr>
          <a:lstStyle/>
          <a:p>
            <a:r>
              <a:rPr lang="en-US" dirty="0" smtClean="0">
                <a:latin typeface="Calibri" panose="020F0502020204030204" pitchFamily="34" charset="0"/>
              </a:rPr>
              <a:t>Secure </a:t>
            </a:r>
            <a:br>
              <a:rPr lang="en-US" dirty="0" smtClean="0">
                <a:latin typeface="Calibri" panose="020F0502020204030204" pitchFamily="34" charset="0"/>
              </a:rPr>
            </a:br>
            <a:r>
              <a:rPr lang="en-US" dirty="0" smtClean="0">
                <a:latin typeface="Calibri" panose="020F0502020204030204" pitchFamily="34" charset="0"/>
              </a:rPr>
              <a:t>Server</a:t>
            </a:r>
            <a:endParaRPr lang="en-US" dirty="0">
              <a:latin typeface="Calibri" panose="020F0502020204030204" pitchFamily="34" charset="0"/>
            </a:endParaRPr>
          </a:p>
        </p:txBody>
      </p:sp>
      <p:sp>
        <p:nvSpPr>
          <p:cNvPr id="14" name="TextBox 13"/>
          <p:cNvSpPr txBox="1"/>
          <p:nvPr/>
        </p:nvSpPr>
        <p:spPr>
          <a:xfrm>
            <a:off x="519801" y="4745504"/>
            <a:ext cx="1537600" cy="646331"/>
          </a:xfrm>
          <a:prstGeom prst="rect">
            <a:avLst/>
          </a:prstGeom>
          <a:noFill/>
        </p:spPr>
        <p:txBody>
          <a:bodyPr wrap="none" rtlCol="0">
            <a:spAutoFit/>
          </a:bodyPr>
          <a:lstStyle/>
          <a:p>
            <a:pPr algn="ctr"/>
            <a:r>
              <a:rPr lang="en-US" dirty="0" smtClean="0">
                <a:latin typeface="Calibri" panose="020F0502020204030204" pitchFamily="34" charset="0"/>
              </a:rPr>
              <a:t>Non</a:t>
            </a:r>
            <a:br>
              <a:rPr lang="en-US" dirty="0" smtClean="0">
                <a:latin typeface="Calibri" panose="020F0502020204030204" pitchFamily="34" charset="0"/>
              </a:rPr>
            </a:br>
            <a:r>
              <a:rPr lang="en-US" dirty="0" smtClean="0">
                <a:latin typeface="Calibri" panose="020F0502020204030204" pitchFamily="34" charset="0"/>
              </a:rPr>
              <a:t>Homomorphic</a:t>
            </a:r>
            <a:endParaRPr lang="en-US" dirty="0">
              <a:latin typeface="Calibri" panose="020F0502020204030204" pitchFamily="34" charset="0"/>
            </a:endParaRPr>
          </a:p>
        </p:txBody>
      </p:sp>
      <p:sp>
        <p:nvSpPr>
          <p:cNvPr id="15" name="TextBox 14"/>
          <p:cNvSpPr txBox="1"/>
          <p:nvPr/>
        </p:nvSpPr>
        <p:spPr>
          <a:xfrm>
            <a:off x="519801" y="3334435"/>
            <a:ext cx="1537600" cy="646331"/>
          </a:xfrm>
          <a:prstGeom prst="rect">
            <a:avLst/>
          </a:prstGeom>
          <a:noFill/>
        </p:spPr>
        <p:txBody>
          <a:bodyPr wrap="none" rtlCol="0">
            <a:spAutoFit/>
          </a:bodyPr>
          <a:lstStyle/>
          <a:p>
            <a:pPr algn="ctr"/>
            <a:r>
              <a:rPr lang="en-US" dirty="0" smtClean="0">
                <a:latin typeface="Calibri" panose="020F0502020204030204" pitchFamily="34" charset="0"/>
              </a:rPr>
              <a:t>Partial</a:t>
            </a:r>
            <a:br>
              <a:rPr lang="en-US" dirty="0" smtClean="0">
                <a:latin typeface="Calibri" panose="020F0502020204030204" pitchFamily="34" charset="0"/>
              </a:rPr>
            </a:br>
            <a:r>
              <a:rPr lang="en-US" dirty="0" smtClean="0">
                <a:latin typeface="Calibri" panose="020F0502020204030204" pitchFamily="34" charset="0"/>
              </a:rPr>
              <a:t>Homomorphic</a:t>
            </a:r>
            <a:endParaRPr lang="en-US" dirty="0">
              <a:latin typeface="Calibri" panose="020F0502020204030204" pitchFamily="34" charset="0"/>
            </a:endParaRPr>
          </a:p>
        </p:txBody>
      </p:sp>
      <p:sp>
        <p:nvSpPr>
          <p:cNvPr id="16" name="TextBox 15"/>
          <p:cNvSpPr txBox="1"/>
          <p:nvPr/>
        </p:nvSpPr>
        <p:spPr>
          <a:xfrm>
            <a:off x="507769" y="2112074"/>
            <a:ext cx="1537600" cy="646331"/>
          </a:xfrm>
          <a:prstGeom prst="rect">
            <a:avLst/>
          </a:prstGeom>
          <a:noFill/>
        </p:spPr>
        <p:txBody>
          <a:bodyPr wrap="none" rtlCol="0">
            <a:spAutoFit/>
          </a:bodyPr>
          <a:lstStyle/>
          <a:p>
            <a:pPr algn="ctr"/>
            <a:r>
              <a:rPr lang="en-US" dirty="0" smtClean="0">
                <a:latin typeface="Calibri" panose="020F0502020204030204" pitchFamily="34" charset="0"/>
              </a:rPr>
              <a:t>Full</a:t>
            </a:r>
            <a:br>
              <a:rPr lang="en-US" dirty="0" smtClean="0">
                <a:latin typeface="Calibri" panose="020F0502020204030204" pitchFamily="34" charset="0"/>
              </a:rPr>
            </a:br>
            <a:r>
              <a:rPr lang="en-US" dirty="0" smtClean="0">
                <a:latin typeface="Calibri" panose="020F0502020204030204" pitchFamily="34" charset="0"/>
              </a:rPr>
              <a:t>Homomorphic</a:t>
            </a:r>
            <a:endParaRPr lang="en-US" dirty="0">
              <a:latin typeface="Calibri" panose="020F0502020204030204" pitchFamily="34" charset="0"/>
            </a:endParaRPr>
          </a:p>
        </p:txBody>
      </p:sp>
      <p:sp>
        <p:nvSpPr>
          <p:cNvPr id="3" name="Slide Number Placeholder 2"/>
          <p:cNvSpPr>
            <a:spLocks noGrp="1"/>
          </p:cNvSpPr>
          <p:nvPr>
            <p:ph type="sldNum" sz="quarter" idx="12"/>
          </p:nvPr>
        </p:nvSpPr>
        <p:spPr>
          <a:xfrm>
            <a:off x="6553200" y="6342961"/>
            <a:ext cx="2133600" cy="365125"/>
          </a:xfrm>
        </p:spPr>
        <p:txBody>
          <a:bodyPr/>
          <a:lstStyle/>
          <a:p>
            <a:fld id="{BACC0D7D-E0FC-49BF-B4A2-5B13217C58F0}" type="slidenum">
              <a:rPr lang="en-US" smtClean="0"/>
              <a:t>24</a:t>
            </a:fld>
            <a:endParaRPr lang="en-US"/>
          </a:p>
        </p:txBody>
      </p:sp>
      <p:sp>
        <p:nvSpPr>
          <p:cNvPr id="5" name="TextBox 4"/>
          <p:cNvSpPr txBox="1"/>
          <p:nvPr/>
        </p:nvSpPr>
        <p:spPr>
          <a:xfrm>
            <a:off x="2092970" y="5833407"/>
            <a:ext cx="1141851" cy="646331"/>
          </a:xfrm>
          <a:prstGeom prst="rect">
            <a:avLst/>
          </a:prstGeom>
          <a:noFill/>
        </p:spPr>
        <p:txBody>
          <a:bodyPr wrap="none" rtlCol="0">
            <a:spAutoFit/>
          </a:bodyPr>
          <a:lstStyle/>
          <a:p>
            <a:pPr algn="ctr"/>
            <a:r>
              <a:rPr lang="en-US" dirty="0" smtClean="0">
                <a:latin typeface="Calibri" panose="020F0502020204030204" pitchFamily="34" charset="0"/>
              </a:rPr>
              <a:t>No Secure</a:t>
            </a:r>
          </a:p>
          <a:p>
            <a:pPr algn="ctr"/>
            <a:r>
              <a:rPr lang="en-US" dirty="0" smtClean="0">
                <a:latin typeface="Calibri" panose="020F0502020204030204" pitchFamily="34" charset="0"/>
              </a:rPr>
              <a:t>Location</a:t>
            </a:r>
            <a:endParaRPr lang="en-US" dirty="0">
              <a:latin typeface="Calibri" panose="020F0502020204030204" pitchFamily="34" charset="0"/>
            </a:endParaRPr>
          </a:p>
        </p:txBody>
      </p:sp>
      <p:sp>
        <p:nvSpPr>
          <p:cNvPr id="7" name="TextBox 6"/>
          <p:cNvSpPr txBox="1"/>
          <p:nvPr/>
        </p:nvSpPr>
        <p:spPr>
          <a:xfrm>
            <a:off x="2148369" y="3572522"/>
            <a:ext cx="789127" cy="307777"/>
          </a:xfrm>
          <a:prstGeom prst="rect">
            <a:avLst/>
          </a:prstGeom>
          <a:noFill/>
        </p:spPr>
        <p:txBody>
          <a:bodyPr wrap="none" rtlCol="0">
            <a:spAutoFit/>
          </a:bodyPr>
          <a:lstStyle/>
          <a:p>
            <a:r>
              <a:rPr lang="en-US" sz="1400" dirty="0" err="1" smtClean="0">
                <a:latin typeface="Calibri" panose="020F0502020204030204" pitchFamily="34" charset="0"/>
              </a:rPr>
              <a:t>CryptDB</a:t>
            </a:r>
            <a:endParaRPr lang="en-US" sz="1400" dirty="0">
              <a:latin typeface="Calibri" panose="020F0502020204030204" pitchFamily="34" charset="0"/>
            </a:endParaRPr>
          </a:p>
        </p:txBody>
      </p:sp>
      <p:sp>
        <p:nvSpPr>
          <p:cNvPr id="21" name="TextBox 20"/>
          <p:cNvSpPr txBox="1"/>
          <p:nvPr/>
        </p:nvSpPr>
        <p:spPr>
          <a:xfrm>
            <a:off x="6831934" y="3572521"/>
            <a:ext cx="1005403" cy="307777"/>
          </a:xfrm>
          <a:prstGeom prst="rect">
            <a:avLst/>
          </a:prstGeom>
          <a:noFill/>
        </p:spPr>
        <p:txBody>
          <a:bodyPr wrap="none" rtlCol="0">
            <a:spAutoFit/>
          </a:bodyPr>
          <a:lstStyle/>
          <a:p>
            <a:r>
              <a:rPr lang="en-US" sz="1400" dirty="0" smtClean="0">
                <a:latin typeface="Calibri" panose="020F0502020204030204" pitchFamily="34" charset="0"/>
              </a:rPr>
              <a:t>Cipherbase</a:t>
            </a:r>
            <a:endParaRPr lang="en-US" sz="1400" dirty="0">
              <a:latin typeface="Calibri" panose="020F0502020204030204" pitchFamily="34" charset="0"/>
            </a:endParaRPr>
          </a:p>
        </p:txBody>
      </p:sp>
      <p:sp>
        <p:nvSpPr>
          <p:cNvPr id="8" name="TextBox 7"/>
          <p:cNvSpPr txBox="1"/>
          <p:nvPr/>
        </p:nvSpPr>
        <p:spPr>
          <a:xfrm>
            <a:off x="4074732" y="4914780"/>
            <a:ext cx="1274067" cy="307777"/>
          </a:xfrm>
          <a:prstGeom prst="rect">
            <a:avLst/>
          </a:prstGeom>
          <a:noFill/>
        </p:spPr>
        <p:txBody>
          <a:bodyPr wrap="none" rtlCol="0">
            <a:spAutoFit/>
          </a:bodyPr>
          <a:lstStyle/>
          <a:p>
            <a:r>
              <a:rPr lang="en-US" sz="1400" dirty="0" smtClean="0"/>
              <a:t>AWS </a:t>
            </a:r>
            <a:r>
              <a:rPr lang="en-US" sz="1400" dirty="0" err="1" smtClean="0"/>
              <a:t>GovCloud</a:t>
            </a:r>
            <a:endParaRPr lang="en-US" sz="1400" dirty="0"/>
          </a:p>
        </p:txBody>
      </p:sp>
      <p:sp>
        <p:nvSpPr>
          <p:cNvPr id="12" name="TextBox 11"/>
          <p:cNvSpPr txBox="1"/>
          <p:nvPr/>
        </p:nvSpPr>
        <p:spPr>
          <a:xfrm>
            <a:off x="5721473" y="3572520"/>
            <a:ext cx="939040" cy="307777"/>
          </a:xfrm>
          <a:prstGeom prst="rect">
            <a:avLst/>
          </a:prstGeom>
          <a:noFill/>
        </p:spPr>
        <p:txBody>
          <a:bodyPr wrap="none" rtlCol="0">
            <a:spAutoFit/>
          </a:bodyPr>
          <a:lstStyle/>
          <a:p>
            <a:r>
              <a:rPr lang="en-US" sz="1400" dirty="0" err="1" smtClean="0"/>
              <a:t>TrustedDB</a:t>
            </a:r>
            <a:endParaRPr lang="en-US" sz="1400" dirty="0"/>
          </a:p>
        </p:txBody>
      </p:sp>
      <p:sp>
        <p:nvSpPr>
          <p:cNvPr id="17" name="TextBox 16"/>
          <p:cNvSpPr txBox="1"/>
          <p:nvPr/>
        </p:nvSpPr>
        <p:spPr>
          <a:xfrm>
            <a:off x="3234449" y="3572520"/>
            <a:ext cx="806631" cy="307777"/>
          </a:xfrm>
          <a:prstGeom prst="rect">
            <a:avLst/>
          </a:prstGeom>
          <a:noFill/>
        </p:spPr>
        <p:txBody>
          <a:bodyPr wrap="none" rtlCol="0">
            <a:spAutoFit/>
          </a:bodyPr>
          <a:lstStyle/>
          <a:p>
            <a:r>
              <a:rPr lang="en-US" sz="1400" dirty="0" err="1" smtClean="0"/>
              <a:t>Monomi</a:t>
            </a:r>
            <a:endParaRPr lang="en-US" sz="1400" dirty="0"/>
          </a:p>
        </p:txBody>
      </p:sp>
      <p:sp>
        <p:nvSpPr>
          <p:cNvPr id="18" name="TextBox 17"/>
          <p:cNvSpPr txBox="1"/>
          <p:nvPr/>
        </p:nvSpPr>
        <p:spPr>
          <a:xfrm>
            <a:off x="3188410" y="4698572"/>
            <a:ext cx="1046184" cy="307777"/>
          </a:xfrm>
          <a:prstGeom prst="rect">
            <a:avLst/>
          </a:prstGeom>
          <a:noFill/>
        </p:spPr>
        <p:txBody>
          <a:bodyPr wrap="none" rtlCol="0">
            <a:spAutoFit/>
          </a:bodyPr>
          <a:lstStyle/>
          <a:p>
            <a:r>
              <a:rPr lang="en-US" sz="1400" dirty="0" smtClean="0"/>
              <a:t>“</a:t>
            </a:r>
            <a:r>
              <a:rPr lang="en-US" sz="1400" dirty="0" err="1" smtClean="0"/>
              <a:t>Blob”Store</a:t>
            </a:r>
            <a:endParaRPr lang="en-US" sz="1400" dirty="0"/>
          </a:p>
        </p:txBody>
      </p:sp>
    </p:spTree>
    <p:extLst>
      <p:ext uri="{BB962C8B-B14F-4D97-AF65-F5344CB8AC3E}">
        <p14:creationId xmlns:p14="http://schemas.microsoft.com/office/powerpoint/2010/main" val="3961931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 Security?</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25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76400"/>
            <a:ext cx="6173104" cy="3775514"/>
          </a:xfrm>
          <a:prstGeom prst="rect">
            <a:avLst/>
          </a:prstGeom>
        </p:spPr>
      </p:pic>
      <p:sp>
        <p:nvSpPr>
          <p:cNvPr id="5" name="TextBox 4"/>
          <p:cNvSpPr txBox="1"/>
          <p:nvPr/>
        </p:nvSpPr>
        <p:spPr>
          <a:xfrm>
            <a:off x="2814147" y="5526010"/>
            <a:ext cx="3097323" cy="369332"/>
          </a:xfrm>
          <a:prstGeom prst="rect">
            <a:avLst/>
          </a:prstGeom>
          <a:noFill/>
        </p:spPr>
        <p:txBody>
          <a:bodyPr wrap="none" rtlCol="0">
            <a:spAutoFit/>
          </a:bodyPr>
          <a:lstStyle/>
          <a:p>
            <a:r>
              <a:rPr lang="en-US" dirty="0">
                <a:latin typeface="Calibri" panose="020F0502020204030204" pitchFamily="34" charset="0"/>
              </a:rPr>
              <a:t>Source: http://xkcd.com/538/</a:t>
            </a:r>
          </a:p>
        </p:txBody>
      </p:sp>
    </p:spTree>
    <p:extLst>
      <p:ext uri="{BB962C8B-B14F-4D97-AF65-F5344CB8AC3E}">
        <p14:creationId xmlns:p14="http://schemas.microsoft.com/office/powerpoint/2010/main" val="197473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t>Basics of Encryption</a:t>
            </a:r>
          </a:p>
          <a:p>
            <a:r>
              <a:rPr lang="en-US" dirty="0" smtClean="0"/>
              <a:t>Trusted Client based Systems</a:t>
            </a:r>
          </a:p>
          <a:p>
            <a:r>
              <a:rPr lang="en-US" dirty="0"/>
              <a:t>Secure In-Cloud </a:t>
            </a:r>
            <a:r>
              <a:rPr lang="en-US" dirty="0" smtClean="0"/>
              <a:t>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26</a:t>
            </a:fld>
            <a:endParaRPr lang="en-US"/>
          </a:p>
        </p:txBody>
      </p:sp>
    </p:spTree>
    <p:extLst>
      <p:ext uri="{BB962C8B-B14F-4D97-AF65-F5344CB8AC3E}">
        <p14:creationId xmlns:p14="http://schemas.microsoft.com/office/powerpoint/2010/main" val="87531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Encryption Scheme</a:t>
            </a:r>
            <a:endParaRPr lang="en-US"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5" name="Rectangle 4"/>
          <p:cNvSpPr/>
          <p:nvPr/>
        </p:nvSpPr>
        <p:spPr>
          <a:xfrm>
            <a:off x="3962400" y="426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Decr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 y="4366736"/>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7" name="Straight Arrow Connector 16"/>
          <p:cNvCxnSpPr>
            <a:stCxn id="15" idx="3"/>
            <a:endCxn id="5" idx="1"/>
          </p:cNvCxnSpPr>
          <p:nvPr/>
        </p:nvCxnSpPr>
        <p:spPr>
          <a:xfrm flipV="1">
            <a:off x="3441224" y="4724400"/>
            <a:ext cx="521176"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43200" y="5791200"/>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cxnSp>
        <p:nvCxnSpPr>
          <p:cNvPr id="20" name="Straight Arrow Connector 19"/>
          <p:cNvCxnSpPr>
            <a:stCxn id="18" idx="0"/>
            <a:endCxn id="5" idx="2"/>
          </p:cNvCxnSpPr>
          <p:nvPr/>
        </p:nvCxnSpPr>
        <p:spPr>
          <a:xfrm flipH="1" flipV="1">
            <a:off x="4419600" y="5181600"/>
            <a:ext cx="61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84558" y="4465638"/>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cxnSp>
        <p:nvCxnSpPr>
          <p:cNvPr id="22" name="Straight Arrow Connector 21"/>
          <p:cNvCxnSpPr>
            <a:stCxn id="5" idx="3"/>
            <a:endCxn id="21" idx="1"/>
          </p:cNvCxnSpPr>
          <p:nvPr/>
        </p:nvCxnSpPr>
        <p:spPr>
          <a:xfrm>
            <a:off x="4876800" y="4724400"/>
            <a:ext cx="907758" cy="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49598" y="14305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27</a:t>
            </a:fld>
            <a:endParaRPr lang="en-US"/>
          </a:p>
        </p:txBody>
      </p:sp>
      <p:sp>
        <p:nvSpPr>
          <p:cNvPr id="9" name="TextBox 8"/>
          <p:cNvSpPr txBox="1"/>
          <p:nvPr/>
        </p:nvSpPr>
        <p:spPr>
          <a:xfrm>
            <a:off x="2951740" y="6216134"/>
            <a:ext cx="2475614" cy="369332"/>
          </a:xfrm>
          <a:prstGeom prst="rect">
            <a:avLst/>
          </a:prstGeom>
          <a:noFill/>
        </p:spPr>
        <p:txBody>
          <a:bodyPr wrap="none" rtlCol="0">
            <a:spAutoFit/>
          </a:bodyPr>
          <a:lstStyle/>
          <a:p>
            <a:r>
              <a:rPr lang="en-US" dirty="0" smtClean="0">
                <a:latin typeface="Calibri" panose="020F0502020204030204" pitchFamily="34" charset="0"/>
              </a:rPr>
              <a:t>Crypto Textbook: [KL 07]</a:t>
            </a:r>
            <a:endParaRPr lang="en-US" dirty="0">
              <a:latin typeface="Calibri" panose="020F0502020204030204" pitchFamily="34" charset="0"/>
            </a:endParaRPr>
          </a:p>
        </p:txBody>
      </p:sp>
      <p:sp>
        <p:nvSpPr>
          <p:cNvPr id="11" name="Rectangle 10"/>
          <p:cNvSpPr/>
          <p:nvPr/>
        </p:nvSpPr>
        <p:spPr>
          <a:xfrm>
            <a:off x="304800" y="2286000"/>
            <a:ext cx="2768707"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91200" y="4267200"/>
            <a:ext cx="3060224"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2264" y="1978223"/>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6" name="TextBox 25"/>
          <p:cNvSpPr txBox="1"/>
          <p:nvPr/>
        </p:nvSpPr>
        <p:spPr>
          <a:xfrm>
            <a:off x="6798572" y="3928646"/>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7" name="Rectangle 26"/>
          <p:cNvSpPr/>
          <p:nvPr/>
        </p:nvSpPr>
        <p:spPr>
          <a:xfrm>
            <a:off x="5512671" y="233203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427886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612624" y="1986295"/>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0" name="TextBox 29"/>
          <p:cNvSpPr txBox="1"/>
          <p:nvPr/>
        </p:nvSpPr>
        <p:spPr>
          <a:xfrm>
            <a:off x="974567" y="3928646"/>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1" name="TextBox 30"/>
          <p:cNvSpPr txBox="1"/>
          <p:nvPr/>
        </p:nvSpPr>
        <p:spPr>
          <a:xfrm>
            <a:off x="2161822" y="57604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Tree>
    <p:extLst>
      <p:ext uri="{BB962C8B-B14F-4D97-AF65-F5344CB8AC3E}">
        <p14:creationId xmlns:p14="http://schemas.microsoft.com/office/powerpoint/2010/main" val="42759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p:bldP spid="26" grpId="0"/>
      <p:bldP spid="27" grpId="0" animBg="1"/>
      <p:bldP spid="28" grpId="0" animBg="1"/>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Encryption Scheme</a:t>
            </a:r>
            <a:endParaRPr lang="en-US"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5" name="Rectangle 4"/>
          <p:cNvSpPr/>
          <p:nvPr/>
        </p:nvSpPr>
        <p:spPr>
          <a:xfrm>
            <a:off x="3962400" y="426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Decr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 y="4366736"/>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7" name="Straight Arrow Connector 16"/>
          <p:cNvCxnSpPr>
            <a:stCxn id="15" idx="3"/>
            <a:endCxn id="5" idx="1"/>
          </p:cNvCxnSpPr>
          <p:nvPr/>
        </p:nvCxnSpPr>
        <p:spPr>
          <a:xfrm flipV="1">
            <a:off x="3441224" y="4724400"/>
            <a:ext cx="521176"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 idx="2"/>
          </p:cNvCxnSpPr>
          <p:nvPr/>
        </p:nvCxnSpPr>
        <p:spPr>
          <a:xfrm flipH="1" flipV="1">
            <a:off x="4419600" y="5181600"/>
            <a:ext cx="61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84558" y="4465638"/>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cxnSp>
        <p:nvCxnSpPr>
          <p:cNvPr id="22" name="Straight Arrow Connector 21"/>
          <p:cNvCxnSpPr>
            <a:stCxn id="5" idx="3"/>
            <a:endCxn id="21" idx="1"/>
          </p:cNvCxnSpPr>
          <p:nvPr/>
        </p:nvCxnSpPr>
        <p:spPr>
          <a:xfrm>
            <a:off x="4876800" y="4724400"/>
            <a:ext cx="907758" cy="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20395" y="1429306"/>
            <a:ext cx="1200137" cy="369332"/>
          </a:xfrm>
          <a:prstGeom prst="rect">
            <a:avLst/>
          </a:prstGeom>
          <a:noFill/>
        </p:spPr>
        <p:txBody>
          <a:bodyPr wrap="none" rtlCol="0">
            <a:spAutoFit/>
          </a:bodyPr>
          <a:lstStyle/>
          <a:p>
            <a:r>
              <a:rPr lang="en-US" dirty="0" smtClean="0">
                <a:latin typeface="Calibri" panose="020F0502020204030204" pitchFamily="34" charset="0"/>
              </a:rPr>
              <a:t>Public Key:</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28</a:t>
            </a:fld>
            <a:endParaRPr lang="en-US"/>
          </a:p>
        </p:txBody>
      </p:sp>
      <p:sp>
        <p:nvSpPr>
          <p:cNvPr id="9" name="TextBox 8"/>
          <p:cNvSpPr txBox="1"/>
          <p:nvPr/>
        </p:nvSpPr>
        <p:spPr>
          <a:xfrm>
            <a:off x="2951740" y="6216134"/>
            <a:ext cx="2475614" cy="369332"/>
          </a:xfrm>
          <a:prstGeom prst="rect">
            <a:avLst/>
          </a:prstGeom>
          <a:noFill/>
        </p:spPr>
        <p:txBody>
          <a:bodyPr wrap="none" rtlCol="0">
            <a:spAutoFit/>
          </a:bodyPr>
          <a:lstStyle/>
          <a:p>
            <a:r>
              <a:rPr lang="en-US" dirty="0" smtClean="0">
                <a:latin typeface="Calibri" panose="020F0502020204030204" pitchFamily="34" charset="0"/>
              </a:rPr>
              <a:t>Crypto Textbook: [KL 07]</a:t>
            </a:r>
            <a:endParaRPr lang="en-US" dirty="0">
              <a:latin typeface="Calibri" panose="020F0502020204030204" pitchFamily="34" charset="0"/>
            </a:endParaRPr>
          </a:p>
        </p:txBody>
      </p:sp>
      <p:sp>
        <p:nvSpPr>
          <p:cNvPr id="11" name="Rectangle 10"/>
          <p:cNvSpPr/>
          <p:nvPr/>
        </p:nvSpPr>
        <p:spPr>
          <a:xfrm>
            <a:off x="304800" y="2286000"/>
            <a:ext cx="2768707"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91200" y="4267200"/>
            <a:ext cx="3060224"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2264" y="1978223"/>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6" name="TextBox 25"/>
          <p:cNvSpPr txBox="1"/>
          <p:nvPr/>
        </p:nvSpPr>
        <p:spPr>
          <a:xfrm>
            <a:off x="6798572" y="3928646"/>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7" name="Rectangle 26"/>
          <p:cNvSpPr/>
          <p:nvPr/>
        </p:nvSpPr>
        <p:spPr>
          <a:xfrm>
            <a:off x="5512671" y="233203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427886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612624" y="1986295"/>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0" name="TextBox 29"/>
          <p:cNvSpPr txBox="1"/>
          <p:nvPr/>
        </p:nvSpPr>
        <p:spPr>
          <a:xfrm>
            <a:off x="974567" y="3928646"/>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1" name="TextBox 30"/>
          <p:cNvSpPr txBox="1"/>
          <p:nvPr/>
        </p:nvSpPr>
        <p:spPr>
          <a:xfrm>
            <a:off x="1499028" y="5739071"/>
            <a:ext cx="1285095" cy="369332"/>
          </a:xfrm>
          <a:prstGeom prst="rect">
            <a:avLst/>
          </a:prstGeom>
          <a:noFill/>
        </p:spPr>
        <p:txBody>
          <a:bodyPr wrap="none" rtlCol="0">
            <a:spAutoFit/>
          </a:bodyPr>
          <a:lstStyle/>
          <a:p>
            <a:r>
              <a:rPr lang="en-US" dirty="0" smtClean="0">
                <a:latin typeface="Calibri" panose="020F0502020204030204" pitchFamily="34" charset="0"/>
              </a:rPr>
              <a:t>Private Key:</a:t>
            </a:r>
            <a:endParaRPr lang="en-US" dirty="0">
              <a:latin typeface="Calibri" panose="020F0502020204030204" pitchFamily="34" charset="0"/>
            </a:endParaRPr>
          </a:p>
        </p:txBody>
      </p:sp>
      <p:sp>
        <p:nvSpPr>
          <p:cNvPr id="32" name="TextBox 31"/>
          <p:cNvSpPr txBox="1"/>
          <p:nvPr/>
        </p:nvSpPr>
        <p:spPr>
          <a:xfrm>
            <a:off x="2730976" y="5779412"/>
            <a:ext cx="3365024" cy="307777"/>
          </a:xfrm>
          <a:prstGeom prst="rect">
            <a:avLst/>
          </a:prstGeom>
          <a:noFill/>
        </p:spPr>
        <p:txBody>
          <a:bodyPr wrap="none" rtlCol="0">
            <a:spAutoFit/>
          </a:bodyPr>
          <a:lstStyle/>
          <a:p>
            <a:r>
              <a:rPr lang="en-US" sz="1400" dirty="0" smtClean="0">
                <a:latin typeface="Consolas" panose="020B0609020204030204" pitchFamily="49" charset="0"/>
                <a:cs typeface="Consolas" panose="020B0609020204030204" pitchFamily="49" charset="0"/>
              </a:rPr>
              <a:t>47b6ffedc2be19bd5359c32bcfd8dff5</a:t>
            </a:r>
            <a:endParaRPr 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60981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847436" y="5109835"/>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47f7f7bc9535</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4269563" y="5094779"/>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b6ff744ed2c2...</a:t>
            </a:r>
            <a:endParaRPr lang="en-US" sz="1400" dirty="0">
              <a:latin typeface="Consolas" panose="020B0609020204030204" pitchFamily="49" charset="0"/>
              <a:cs typeface="Consolas" panose="020B0609020204030204" pitchFamily="49" charset="0"/>
            </a:endParaRPr>
          </a:p>
        </p:txBody>
      </p:sp>
      <p:sp>
        <p:nvSpPr>
          <p:cNvPr id="53" name="TextBox 52"/>
          <p:cNvSpPr txBox="1"/>
          <p:nvPr/>
        </p:nvSpPr>
        <p:spPr>
          <a:xfrm>
            <a:off x="1703375" y="5099982"/>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a7be1a6997a7...</a:t>
            </a:r>
            <a:endParaRPr lang="en-US" sz="1400" dirty="0">
              <a:latin typeface="Consolas" panose="020B0609020204030204" pitchFamily="49" charset="0"/>
              <a:cs typeface="Consolas" panose="020B0609020204030204" pitchFamily="49" charset="0"/>
            </a:endParaRPr>
          </a:p>
        </p:txBody>
      </p:sp>
      <p:sp>
        <p:nvSpPr>
          <p:cNvPr id="55" name="TextBox 54"/>
          <p:cNvSpPr txBox="1"/>
          <p:nvPr/>
        </p:nvSpPr>
        <p:spPr>
          <a:xfrm>
            <a:off x="223534" y="2740223"/>
            <a:ext cx="1751482" cy="307777"/>
          </a:xfrm>
          <a:prstGeom prst="rect">
            <a:avLst/>
          </a:prstGeom>
          <a:noFill/>
          <a:ln>
            <a:solidFill>
              <a:schemeClr val="accent1"/>
            </a:solidFill>
          </a:ln>
        </p:spPr>
        <p:txBody>
          <a:bodyPr wrap="square" rtlCol="0">
            <a:spAutoFit/>
          </a:bodyPr>
          <a:lstStyle/>
          <a:p>
            <a:r>
              <a:rPr lang="en-US" sz="1400" dirty="0" smtClean="0">
                <a:latin typeface="Consolas" panose="020B0609020204030204" pitchFamily="49" charset="0"/>
                <a:cs typeface="Consolas" panose="020B0609020204030204" pitchFamily="49" charset="0"/>
              </a:rPr>
              <a:t>000000000001...</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AES + CBC Mode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29</a:t>
            </a:fld>
            <a:endParaRPr lang="en-US" dirty="0"/>
          </a:p>
        </p:txBody>
      </p:sp>
      <p:sp>
        <p:nvSpPr>
          <p:cNvPr id="4" name="Rectangle 3"/>
          <p:cNvSpPr/>
          <p:nvPr/>
        </p:nvSpPr>
        <p:spPr>
          <a:xfrm>
            <a:off x="2185189"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8" name="TextBox 7"/>
          <p:cNvSpPr txBox="1"/>
          <p:nvPr/>
        </p:nvSpPr>
        <p:spPr>
          <a:xfrm>
            <a:off x="1703377" y="2055982"/>
            <a:ext cx="1774845" cy="307777"/>
          </a:xfrm>
          <a:prstGeom prst="rect">
            <a:avLst/>
          </a:prstGeom>
          <a:noFill/>
          <a:ln>
            <a:solidFill>
              <a:schemeClr val="accent1"/>
            </a:solidFill>
          </a:ln>
        </p:spPr>
        <p:txBody>
          <a:bodyPr wrap="none" rtlCol="0">
            <a:spAutoFit/>
          </a:bodyPr>
          <a:lstStyle/>
          <a:p>
            <a:r>
              <a:rPr lang="en-US" sz="1400" dirty="0" smtClean="0">
                <a:latin typeface="Consolas" panose="020B0609020204030204" pitchFamily="49" charset="0"/>
                <a:cs typeface="Consolas" panose="020B0609020204030204" pitchFamily="49" charset="0"/>
              </a:rPr>
              <a:t>The quick brown </a:t>
            </a:r>
            <a:endParaRPr lang="en-US" sz="1400" dirty="0">
              <a:latin typeface="Consolas" panose="020B0609020204030204" pitchFamily="49" charset="0"/>
              <a:cs typeface="Consolas" panose="020B0609020204030204" pitchFamily="49" charset="0"/>
            </a:endParaRPr>
          </a:p>
        </p:txBody>
      </p:sp>
      <p:sp>
        <p:nvSpPr>
          <p:cNvPr id="9" name="TextBox 8"/>
          <p:cNvSpPr txBox="1"/>
          <p:nvPr/>
        </p:nvSpPr>
        <p:spPr>
          <a:xfrm>
            <a:off x="4269566" y="2059188"/>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f</a:t>
            </a:r>
            <a:r>
              <a:rPr lang="en-US" sz="1400" dirty="0" smtClean="0">
                <a:latin typeface="Consolas" panose="020B0609020204030204" pitchFamily="49" charset="0"/>
                <a:cs typeface="Consolas" panose="020B0609020204030204" pitchFamily="49" charset="0"/>
              </a:rPr>
              <a:t>ox jumps over t</a:t>
            </a:r>
            <a:endParaRPr lang="en-US" sz="1400" dirty="0">
              <a:latin typeface="Consolas" panose="020B0609020204030204" pitchFamily="49" charset="0"/>
              <a:cs typeface="Consolas" panose="020B0609020204030204" pitchFamily="49" charset="0"/>
            </a:endParaRPr>
          </a:p>
        </p:txBody>
      </p:sp>
      <p:sp>
        <p:nvSpPr>
          <p:cNvPr id="10" name="TextBox 9"/>
          <p:cNvSpPr txBox="1"/>
          <p:nvPr/>
        </p:nvSpPr>
        <p:spPr>
          <a:xfrm>
            <a:off x="6835755" y="2055981"/>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l</a:t>
            </a:r>
            <a:r>
              <a:rPr lang="en-US" sz="1400" dirty="0" smtClean="0">
                <a:latin typeface="Consolas" panose="020B0609020204030204" pitchFamily="49" charset="0"/>
                <a:cs typeface="Consolas" panose="020B0609020204030204" pitchFamily="49" charset="0"/>
              </a:rPr>
              <a:t>azy dog........</a:t>
            </a:r>
            <a:endParaRPr lang="en-US" sz="1400" dirty="0">
              <a:latin typeface="Consolas" panose="020B0609020204030204" pitchFamily="49" charset="0"/>
              <a:cs typeface="Consolas" panose="020B0609020204030204" pitchFamily="49" charset="0"/>
            </a:endParaRPr>
          </a:p>
        </p:txBody>
      </p:sp>
      <p:sp>
        <p:nvSpPr>
          <p:cNvPr id="13" name="Rectangle 12"/>
          <p:cNvSpPr/>
          <p:nvPr/>
        </p:nvSpPr>
        <p:spPr>
          <a:xfrm>
            <a:off x="4751378"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4" name="Rectangle 13"/>
          <p:cNvSpPr/>
          <p:nvPr/>
        </p:nvSpPr>
        <p:spPr>
          <a:xfrm>
            <a:off x="7317567"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6" name="Rectangle 15"/>
          <p:cNvSpPr/>
          <p:nvPr/>
        </p:nvSpPr>
        <p:spPr>
          <a:xfrm>
            <a:off x="1703375"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375" y="2057400"/>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69566" y="2068895"/>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755" y="2058193"/>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9566"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5755" y="5104665"/>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7" idx="2"/>
            <a:endCxn id="4" idx="0"/>
          </p:cNvCxnSpPr>
          <p:nvPr/>
        </p:nvCxnSpPr>
        <p:spPr>
          <a:xfrm>
            <a:off x="2590798" y="2362965"/>
            <a:ext cx="2" cy="1066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797" y="4049301"/>
            <a:ext cx="1"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5156989" y="237446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20" idx="0"/>
          </p:cNvCxnSpPr>
          <p:nvPr/>
        </p:nvCxnSpPr>
        <p:spPr>
          <a:xfrm>
            <a:off x="5156989" y="403860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4" idx="0"/>
          </p:cNvCxnSpPr>
          <p:nvPr/>
        </p:nvCxnSpPr>
        <p:spPr>
          <a:xfrm>
            <a:off x="7723178" y="2363758"/>
            <a:ext cx="0" cy="10660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21" idx="0"/>
          </p:cNvCxnSpPr>
          <p:nvPr/>
        </p:nvCxnSpPr>
        <p:spPr>
          <a:xfrm>
            <a:off x="7723178" y="4038600"/>
            <a:ext cx="0" cy="1066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08877" y="2728134"/>
            <a:ext cx="228600" cy="228600"/>
            <a:chOff x="7638288" y="2651169"/>
            <a:chExt cx="228600" cy="228600"/>
          </a:xfrm>
        </p:grpSpPr>
        <p:sp useBgFill="1">
          <p:nvSpPr>
            <p:cNvPr id="37" name="Oval 36"/>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2"/>
              <a:endCxn id="37"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a:endCxn id="37"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042688" y="2787827"/>
            <a:ext cx="228600" cy="228600"/>
            <a:chOff x="7638288" y="2651169"/>
            <a:chExt cx="228600" cy="228600"/>
          </a:xfrm>
        </p:grpSpPr>
        <p:sp useBgFill="1">
          <p:nvSpPr>
            <p:cNvPr id="44" name="Oval 43"/>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2"/>
              <a:endCxn id="44"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a:endCxn id="44"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76500" y="2786416"/>
            <a:ext cx="228600" cy="228600"/>
            <a:chOff x="7638288" y="2651169"/>
            <a:chExt cx="228600" cy="228600"/>
          </a:xfrm>
        </p:grpSpPr>
        <p:sp useBgFill="1">
          <p:nvSpPr>
            <p:cNvPr id="48" name="Oval 47"/>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2"/>
              <a:endCxn id="48"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8"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229596" y="2743993"/>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onsolas" panose="020B0609020204030204" pitchFamily="49" charset="0"/>
              <a:cs typeface="Consolas" panose="020B0609020204030204" pitchFamily="49" charset="0"/>
            </a:endParaRPr>
          </a:p>
        </p:txBody>
      </p:sp>
      <p:cxnSp>
        <p:nvCxnSpPr>
          <p:cNvPr id="54" name="Straight Arrow Connector 53"/>
          <p:cNvCxnSpPr>
            <a:stCxn id="51" idx="3"/>
            <a:endCxn id="48" idx="2"/>
          </p:cNvCxnSpPr>
          <p:nvPr/>
        </p:nvCxnSpPr>
        <p:spPr>
          <a:xfrm>
            <a:off x="2004441" y="2896776"/>
            <a:ext cx="472059" cy="39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4" idx="2"/>
          </p:cNvCxnSpPr>
          <p:nvPr/>
        </p:nvCxnSpPr>
        <p:spPr>
          <a:xfrm flipV="1">
            <a:off x="2590797" y="2902127"/>
            <a:ext cx="2451891" cy="1674841"/>
          </a:xfrm>
          <a:prstGeom prst="bentConnector3">
            <a:avLst>
              <a:gd name="adj1" fmla="val 2941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5156985" y="2842434"/>
            <a:ext cx="2451891" cy="1674841"/>
          </a:xfrm>
          <a:prstGeom prst="bentConnector3">
            <a:avLst>
              <a:gd name="adj1" fmla="val 32130"/>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30258"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3" name="Straight Arrow Connector 62"/>
          <p:cNvCxnSpPr>
            <a:stCxn id="61" idx="3"/>
            <a:endCxn id="4" idx="1"/>
          </p:cNvCxnSpPr>
          <p:nvPr/>
        </p:nvCxnSpPr>
        <p:spPr>
          <a:xfrm>
            <a:off x="1741480" y="3734196"/>
            <a:ext cx="4437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29486"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5" name="Straight Arrow Connector 64"/>
          <p:cNvCxnSpPr/>
          <p:nvPr/>
        </p:nvCxnSpPr>
        <p:spPr>
          <a:xfrm>
            <a:off x="4213241" y="3744117"/>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147589" y="3510562"/>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8" name="Straight Arrow Connector 67"/>
          <p:cNvCxnSpPr/>
          <p:nvPr/>
        </p:nvCxnSpPr>
        <p:spPr>
          <a:xfrm>
            <a:off x="6779430" y="3763958"/>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8804" y="6080434"/>
            <a:ext cx="1290097" cy="369332"/>
          </a:xfrm>
          <a:prstGeom prst="rect">
            <a:avLst/>
          </a:prstGeom>
          <a:noFill/>
        </p:spPr>
        <p:txBody>
          <a:bodyPr wrap="none" rtlCol="0">
            <a:spAutoFit/>
          </a:bodyPr>
          <a:lstStyle/>
          <a:p>
            <a:r>
              <a:rPr lang="en-US" dirty="0" smtClean="0">
                <a:latin typeface="Calibri" panose="020F0502020204030204" pitchFamily="34" charset="0"/>
              </a:rPr>
              <a:t>[AES, KL 07]</a:t>
            </a:r>
            <a:endParaRPr lang="en-US" dirty="0">
              <a:latin typeface="Calibri" panose="020F0502020204030204" pitchFamily="34" charset="0"/>
            </a:endParaRPr>
          </a:p>
        </p:txBody>
      </p:sp>
      <p:cxnSp>
        <p:nvCxnSpPr>
          <p:cNvPr id="6" name="Straight Arrow Connector 5"/>
          <p:cNvCxnSpPr/>
          <p:nvPr/>
        </p:nvCxnSpPr>
        <p:spPr>
          <a:xfrm>
            <a:off x="685800" y="3049558"/>
            <a:ext cx="0" cy="20443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4308" y="5708045"/>
            <a:ext cx="3275384" cy="369332"/>
          </a:xfrm>
          <a:prstGeom prst="rect">
            <a:avLst/>
          </a:prstGeom>
          <a:noFill/>
        </p:spPr>
        <p:txBody>
          <a:bodyPr wrap="none" rtlCol="0">
            <a:spAutoFit/>
          </a:bodyPr>
          <a:lstStyle/>
          <a:p>
            <a:r>
              <a:rPr lang="en-US" dirty="0" smtClean="0"/>
              <a:t>Variable IV =&gt; Non-deterministic </a:t>
            </a:r>
            <a:endParaRPr lang="en-US" dirty="0"/>
          </a:p>
        </p:txBody>
      </p:sp>
      <p:sp>
        <p:nvSpPr>
          <p:cNvPr id="12" name="TextBox 11"/>
          <p:cNvSpPr txBox="1"/>
          <p:nvPr/>
        </p:nvSpPr>
        <p:spPr>
          <a:xfrm>
            <a:off x="241856" y="2388901"/>
            <a:ext cx="1440459" cy="338554"/>
          </a:xfrm>
          <a:prstGeom prst="rect">
            <a:avLst/>
          </a:prstGeom>
          <a:noFill/>
        </p:spPr>
        <p:txBody>
          <a:bodyPr wrap="none" rtlCol="0">
            <a:spAutoFit/>
          </a:bodyPr>
          <a:lstStyle/>
          <a:p>
            <a:r>
              <a:rPr lang="en-US" sz="1600" dirty="0" err="1" smtClean="0"/>
              <a:t>Init.</a:t>
            </a:r>
            <a:r>
              <a:rPr lang="en-US" sz="1600" dirty="0" smtClean="0"/>
              <a:t> Vector (IV)</a:t>
            </a:r>
            <a:endParaRPr lang="en-US" sz="1600" dirty="0"/>
          </a:p>
        </p:txBody>
      </p:sp>
    </p:spTree>
    <p:extLst>
      <p:ext uri="{BB962C8B-B14F-4D97-AF65-F5344CB8AC3E}">
        <p14:creationId xmlns:p14="http://schemas.microsoft.com/office/powerpoint/2010/main" val="18671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Security</a:t>
            </a:r>
            <a:r>
              <a:rPr lang="en-US" dirty="0" smtClean="0"/>
              <a:t> </a:t>
            </a:r>
            <a:r>
              <a:rPr lang="en-US" dirty="0" smtClean="0">
                <a:latin typeface="+mj-lt"/>
              </a:rPr>
              <a:t>Concerns</a:t>
            </a:r>
            <a:r>
              <a:rPr lang="en-US" dirty="0" smtClean="0"/>
              <a:t>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14" name="Picture 1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17" name="Picture 16"/>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0" name="Elbow Connector 19"/>
          <p:cNvCxnSpPr>
            <a:endCxn id="14" idx="0"/>
          </p:cNvCxnSpPr>
          <p:nvPr/>
        </p:nvCxnSpPr>
        <p:spPr>
          <a:xfrm rot="5400000">
            <a:off x="1203201" y="4664201"/>
            <a:ext cx="1327399" cy="838200"/>
          </a:xfrm>
          <a:prstGeom prst="bent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419601"/>
            <a:ext cx="0" cy="13274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993900" y="4549900"/>
            <a:ext cx="1327403" cy="1066801"/>
          </a:xfrm>
          <a:prstGeom prst="bentConnector3">
            <a:avLst/>
          </a:prstGeom>
          <a:ln w="38100">
            <a:solidFill>
              <a:srgbClr val="C0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5051174" y="1758854"/>
            <a:ext cx="4092825" cy="1754326"/>
          </a:xfrm>
          <a:prstGeom prst="rect">
            <a:avLst/>
          </a:prstGeom>
          <a:noFill/>
        </p:spPr>
        <p:txBody>
          <a:bodyPr wrap="square" rtlCol="0">
            <a:spAutoFit/>
          </a:bodyPr>
          <a:lstStyle/>
          <a:p>
            <a:pPr>
              <a:lnSpc>
                <a:spcPct val="150000"/>
              </a:lnSpc>
            </a:pPr>
            <a:r>
              <a:rPr lang="en-US" dirty="0" smtClean="0"/>
              <a:t>Data in the cloud vulnerable to:</a:t>
            </a:r>
          </a:p>
          <a:p>
            <a:pPr marL="285750" indent="-285750">
              <a:lnSpc>
                <a:spcPct val="150000"/>
              </a:lnSpc>
              <a:buFont typeface="Arial" panose="020B0604020202020204" pitchFamily="34" charset="0"/>
              <a:buChar char="•"/>
            </a:pPr>
            <a:r>
              <a:rPr lang="en-US" dirty="0" smtClean="0"/>
              <a:t>Snooping administrators</a:t>
            </a:r>
            <a:endParaRPr lang="en-US" dirty="0"/>
          </a:p>
          <a:p>
            <a:pPr marL="285750" indent="-285750">
              <a:lnSpc>
                <a:spcPct val="150000"/>
              </a:lnSpc>
              <a:buFont typeface="Arial" panose="020B0604020202020204" pitchFamily="34" charset="0"/>
              <a:buChar char="•"/>
            </a:pPr>
            <a:r>
              <a:rPr lang="en-US" dirty="0" smtClean="0"/>
              <a:t>Hackers with illegal access</a:t>
            </a:r>
          </a:p>
          <a:p>
            <a:pPr marL="742950" lvl="1" indent="-285750">
              <a:lnSpc>
                <a:spcPct val="150000"/>
              </a:lnSpc>
              <a:buFont typeface="Arial" panose="020B0604020202020204" pitchFamily="34" charset="0"/>
              <a:buChar char="•"/>
            </a:pPr>
            <a:r>
              <a:rPr lang="en-US" dirty="0" smtClean="0"/>
              <a:t>Compromised servers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4343400"/>
            <a:ext cx="740026" cy="740026"/>
          </a:xfrm>
          <a:prstGeom prst="rect">
            <a:avLst/>
          </a:prstGeom>
        </p:spPr>
      </p:pic>
      <p:grpSp>
        <p:nvGrpSpPr>
          <p:cNvPr id="32" name="Group 31"/>
          <p:cNvGrpSpPr/>
          <p:nvPr/>
        </p:nvGrpSpPr>
        <p:grpSpPr>
          <a:xfrm>
            <a:off x="875141" y="3000960"/>
            <a:ext cx="1711128" cy="615281"/>
            <a:chOff x="5896755" y="3921626"/>
            <a:chExt cx="1711128" cy="615281"/>
          </a:xfrm>
        </p:grpSpPr>
        <p:pic>
          <p:nvPicPr>
            <p:cNvPr id="35" name="Picture 34"/>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2646450" y="2162877"/>
            <a:ext cx="1228047" cy="603339"/>
            <a:chOff x="6157200" y="4437319"/>
            <a:chExt cx="1228047" cy="603339"/>
          </a:xfrm>
        </p:grpSpPr>
        <p:pic>
          <p:nvPicPr>
            <p:cNvPr id="63" name="Picture 6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2798850" y="2315277"/>
            <a:ext cx="1228047" cy="603339"/>
            <a:chOff x="6157200" y="4437319"/>
            <a:chExt cx="1228047" cy="603339"/>
          </a:xfrm>
        </p:grpSpPr>
        <p:pic>
          <p:nvPicPr>
            <p:cNvPr id="67" name="Picture 66"/>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2951250" y="2467677"/>
            <a:ext cx="1228047" cy="603339"/>
            <a:chOff x="6157200" y="4437319"/>
            <a:chExt cx="1228047" cy="603339"/>
          </a:xfrm>
        </p:grpSpPr>
        <p:pic>
          <p:nvPicPr>
            <p:cNvPr id="71" name="Picture 70"/>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sp>
        <p:nvSpPr>
          <p:cNvPr id="6" name="Rectangle 5"/>
          <p:cNvSpPr/>
          <p:nvPr/>
        </p:nvSpPr>
        <p:spPr>
          <a:xfrm>
            <a:off x="5713066" y="5562335"/>
            <a:ext cx="2039276" cy="369332"/>
          </a:xfrm>
          <a:prstGeom prst="rect">
            <a:avLst/>
          </a:prstGeom>
        </p:spPr>
        <p:txBody>
          <a:bodyPr wrap="none">
            <a:spAutoFit/>
          </a:bodyPr>
          <a:lstStyle/>
          <a:p>
            <a:r>
              <a:rPr lang="en-US" dirty="0" smtClean="0"/>
              <a:t>[CPK10, ENISA09a</a:t>
            </a:r>
            <a:r>
              <a:rPr lang="en-US" dirty="0"/>
              <a:t>] </a:t>
            </a:r>
          </a:p>
        </p:txBody>
      </p:sp>
    </p:spTree>
    <p:extLst>
      <p:ext uri="{BB962C8B-B14F-4D97-AF65-F5344CB8AC3E}">
        <p14:creationId xmlns:p14="http://schemas.microsoft.com/office/powerpoint/2010/main" val="2016970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835755" y="5102453"/>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69c4e0d86a7b</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4257884" y="5090560"/>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247240236966</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3" name="TextBox 52"/>
          <p:cNvSpPr txBox="1"/>
          <p:nvPr/>
        </p:nvSpPr>
        <p:spPr>
          <a:xfrm>
            <a:off x="1715058" y="5090560"/>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fa636a2825b3...</a:t>
            </a:r>
            <a:endParaRPr lang="en-US" sz="1400" dirty="0">
              <a:latin typeface="Consolas" panose="020B0609020204030204" pitchFamily="49" charset="0"/>
              <a:cs typeface="Consolas" panose="020B0609020204030204" pitchFamily="49" charset="0"/>
            </a:endParaRPr>
          </a:p>
        </p:txBody>
      </p:sp>
      <p:sp>
        <p:nvSpPr>
          <p:cNvPr id="55" name="TextBox 54"/>
          <p:cNvSpPr txBox="1"/>
          <p:nvPr/>
        </p:nvSpPr>
        <p:spPr>
          <a:xfrm>
            <a:off x="223534" y="2729743"/>
            <a:ext cx="1751482" cy="307777"/>
          </a:xfrm>
          <a:prstGeom prst="rect">
            <a:avLst/>
          </a:prstGeom>
          <a:noFill/>
          <a:ln>
            <a:solidFill>
              <a:schemeClr val="accent1"/>
            </a:solidFill>
          </a:ln>
        </p:spPr>
        <p:txBody>
          <a:bodyPr wrap="square" rtlCol="0">
            <a:spAutoFit/>
          </a:bodyPr>
          <a:lstStyle/>
          <a:p>
            <a:r>
              <a:rPr lang="en-US" sz="1400" dirty="0" smtClean="0">
                <a:latin typeface="Consolas" panose="020B0609020204030204" pitchFamily="49" charset="0"/>
                <a:cs typeface="Consolas" panose="020B0609020204030204" pitchFamily="49" charset="0"/>
              </a:rPr>
              <a:t>000000000002...</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AES + CBC Mode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30</a:t>
            </a:fld>
            <a:endParaRPr lang="en-US" dirty="0"/>
          </a:p>
        </p:txBody>
      </p:sp>
      <p:sp>
        <p:nvSpPr>
          <p:cNvPr id="4" name="Rectangle 3"/>
          <p:cNvSpPr/>
          <p:nvPr/>
        </p:nvSpPr>
        <p:spPr>
          <a:xfrm>
            <a:off x="2185189"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8" name="TextBox 7"/>
          <p:cNvSpPr txBox="1"/>
          <p:nvPr/>
        </p:nvSpPr>
        <p:spPr>
          <a:xfrm>
            <a:off x="1703377" y="2055982"/>
            <a:ext cx="1774845" cy="307777"/>
          </a:xfrm>
          <a:prstGeom prst="rect">
            <a:avLst/>
          </a:prstGeom>
          <a:noFill/>
          <a:ln>
            <a:solidFill>
              <a:schemeClr val="accent1"/>
            </a:solidFill>
          </a:ln>
        </p:spPr>
        <p:txBody>
          <a:bodyPr wrap="none" rtlCol="0">
            <a:spAutoFit/>
          </a:bodyPr>
          <a:lstStyle/>
          <a:p>
            <a:r>
              <a:rPr lang="en-US" sz="1400" dirty="0" smtClean="0">
                <a:latin typeface="Consolas" panose="020B0609020204030204" pitchFamily="49" charset="0"/>
                <a:cs typeface="Consolas" panose="020B0609020204030204" pitchFamily="49" charset="0"/>
              </a:rPr>
              <a:t>The quick brown </a:t>
            </a:r>
            <a:endParaRPr lang="en-US" sz="1400" dirty="0">
              <a:latin typeface="Consolas" panose="020B0609020204030204" pitchFamily="49" charset="0"/>
              <a:cs typeface="Consolas" panose="020B0609020204030204" pitchFamily="49" charset="0"/>
            </a:endParaRPr>
          </a:p>
        </p:txBody>
      </p:sp>
      <p:sp>
        <p:nvSpPr>
          <p:cNvPr id="9" name="TextBox 8"/>
          <p:cNvSpPr txBox="1"/>
          <p:nvPr/>
        </p:nvSpPr>
        <p:spPr>
          <a:xfrm>
            <a:off x="4269566" y="2059188"/>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f</a:t>
            </a:r>
            <a:r>
              <a:rPr lang="en-US" sz="1400" dirty="0" smtClean="0">
                <a:latin typeface="Consolas" panose="020B0609020204030204" pitchFamily="49" charset="0"/>
                <a:cs typeface="Consolas" panose="020B0609020204030204" pitchFamily="49" charset="0"/>
              </a:rPr>
              <a:t>ox jumps over t</a:t>
            </a:r>
            <a:endParaRPr lang="en-US" sz="1400" dirty="0">
              <a:latin typeface="Consolas" panose="020B0609020204030204" pitchFamily="49" charset="0"/>
              <a:cs typeface="Consolas" panose="020B0609020204030204" pitchFamily="49" charset="0"/>
            </a:endParaRPr>
          </a:p>
        </p:txBody>
      </p:sp>
      <p:sp>
        <p:nvSpPr>
          <p:cNvPr id="10" name="TextBox 9"/>
          <p:cNvSpPr txBox="1"/>
          <p:nvPr/>
        </p:nvSpPr>
        <p:spPr>
          <a:xfrm>
            <a:off x="6835755" y="2055981"/>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l</a:t>
            </a:r>
            <a:r>
              <a:rPr lang="en-US" sz="1400" dirty="0" smtClean="0">
                <a:latin typeface="Consolas" panose="020B0609020204030204" pitchFamily="49" charset="0"/>
                <a:cs typeface="Consolas" panose="020B0609020204030204" pitchFamily="49" charset="0"/>
              </a:rPr>
              <a:t>azy dog........</a:t>
            </a:r>
            <a:endParaRPr lang="en-US" sz="1400" dirty="0">
              <a:latin typeface="Consolas" panose="020B0609020204030204" pitchFamily="49" charset="0"/>
              <a:cs typeface="Consolas" panose="020B0609020204030204" pitchFamily="49" charset="0"/>
            </a:endParaRPr>
          </a:p>
        </p:txBody>
      </p:sp>
      <p:sp>
        <p:nvSpPr>
          <p:cNvPr id="13" name="Rectangle 12"/>
          <p:cNvSpPr/>
          <p:nvPr/>
        </p:nvSpPr>
        <p:spPr>
          <a:xfrm>
            <a:off x="4751378"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4" name="Rectangle 13"/>
          <p:cNvSpPr/>
          <p:nvPr/>
        </p:nvSpPr>
        <p:spPr>
          <a:xfrm>
            <a:off x="7317567"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6" name="Rectangle 15"/>
          <p:cNvSpPr/>
          <p:nvPr/>
        </p:nvSpPr>
        <p:spPr>
          <a:xfrm>
            <a:off x="1703375"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375" y="2057400"/>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69566" y="2068895"/>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755" y="2058193"/>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9566"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5755" y="5104665"/>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7" idx="2"/>
            <a:endCxn id="4" idx="0"/>
          </p:cNvCxnSpPr>
          <p:nvPr/>
        </p:nvCxnSpPr>
        <p:spPr>
          <a:xfrm>
            <a:off x="2590798" y="2362965"/>
            <a:ext cx="2" cy="1066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797" y="4049301"/>
            <a:ext cx="1"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5156989" y="237446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20" idx="0"/>
          </p:cNvCxnSpPr>
          <p:nvPr/>
        </p:nvCxnSpPr>
        <p:spPr>
          <a:xfrm>
            <a:off x="5156989" y="403860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4" idx="0"/>
          </p:cNvCxnSpPr>
          <p:nvPr/>
        </p:nvCxnSpPr>
        <p:spPr>
          <a:xfrm>
            <a:off x="7723178" y="2363758"/>
            <a:ext cx="0" cy="10660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21" idx="0"/>
          </p:cNvCxnSpPr>
          <p:nvPr/>
        </p:nvCxnSpPr>
        <p:spPr>
          <a:xfrm>
            <a:off x="7723178" y="4038600"/>
            <a:ext cx="0" cy="1066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08877" y="2728134"/>
            <a:ext cx="228600" cy="228600"/>
            <a:chOff x="7638288" y="2651169"/>
            <a:chExt cx="228600" cy="228600"/>
          </a:xfrm>
        </p:grpSpPr>
        <p:sp useBgFill="1">
          <p:nvSpPr>
            <p:cNvPr id="37" name="Oval 36"/>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2"/>
              <a:endCxn id="37"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a:endCxn id="37"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042688" y="2787827"/>
            <a:ext cx="228600" cy="228600"/>
            <a:chOff x="7638288" y="2651169"/>
            <a:chExt cx="228600" cy="228600"/>
          </a:xfrm>
        </p:grpSpPr>
        <p:sp useBgFill="1">
          <p:nvSpPr>
            <p:cNvPr id="44" name="Oval 43"/>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2"/>
              <a:endCxn id="44"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a:endCxn id="44"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76500" y="2786416"/>
            <a:ext cx="228600" cy="228600"/>
            <a:chOff x="7638288" y="2651169"/>
            <a:chExt cx="228600" cy="228600"/>
          </a:xfrm>
        </p:grpSpPr>
        <p:sp useBgFill="1">
          <p:nvSpPr>
            <p:cNvPr id="48" name="Oval 47"/>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2"/>
              <a:endCxn id="48"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8"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229596" y="2743993"/>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onsolas" panose="020B0609020204030204" pitchFamily="49" charset="0"/>
              <a:cs typeface="Consolas" panose="020B0609020204030204" pitchFamily="49" charset="0"/>
            </a:endParaRPr>
          </a:p>
        </p:txBody>
      </p:sp>
      <p:cxnSp>
        <p:nvCxnSpPr>
          <p:cNvPr id="54" name="Straight Arrow Connector 53"/>
          <p:cNvCxnSpPr>
            <a:stCxn id="51" idx="3"/>
            <a:endCxn id="48" idx="2"/>
          </p:cNvCxnSpPr>
          <p:nvPr/>
        </p:nvCxnSpPr>
        <p:spPr>
          <a:xfrm>
            <a:off x="2004441" y="2896776"/>
            <a:ext cx="472059" cy="39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4" idx="2"/>
          </p:cNvCxnSpPr>
          <p:nvPr/>
        </p:nvCxnSpPr>
        <p:spPr>
          <a:xfrm flipV="1">
            <a:off x="2590797" y="2902127"/>
            <a:ext cx="2451891" cy="1674841"/>
          </a:xfrm>
          <a:prstGeom prst="bentConnector3">
            <a:avLst>
              <a:gd name="adj1" fmla="val 2941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5156985" y="2842434"/>
            <a:ext cx="2451891" cy="1674841"/>
          </a:xfrm>
          <a:prstGeom prst="bentConnector3">
            <a:avLst>
              <a:gd name="adj1" fmla="val 32130"/>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30258"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3" name="Straight Arrow Connector 62"/>
          <p:cNvCxnSpPr>
            <a:stCxn id="61" idx="3"/>
            <a:endCxn id="4" idx="1"/>
          </p:cNvCxnSpPr>
          <p:nvPr/>
        </p:nvCxnSpPr>
        <p:spPr>
          <a:xfrm>
            <a:off x="1741480" y="3734196"/>
            <a:ext cx="4437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29486"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5" name="Straight Arrow Connector 64"/>
          <p:cNvCxnSpPr/>
          <p:nvPr/>
        </p:nvCxnSpPr>
        <p:spPr>
          <a:xfrm>
            <a:off x="4213241" y="3744117"/>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147589" y="3510562"/>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8" name="Straight Arrow Connector 67"/>
          <p:cNvCxnSpPr/>
          <p:nvPr/>
        </p:nvCxnSpPr>
        <p:spPr>
          <a:xfrm>
            <a:off x="6779430" y="3763958"/>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8804" y="6080434"/>
            <a:ext cx="1290097" cy="369332"/>
          </a:xfrm>
          <a:prstGeom prst="rect">
            <a:avLst/>
          </a:prstGeom>
          <a:noFill/>
        </p:spPr>
        <p:txBody>
          <a:bodyPr wrap="none" rtlCol="0">
            <a:spAutoFit/>
          </a:bodyPr>
          <a:lstStyle/>
          <a:p>
            <a:r>
              <a:rPr lang="en-US" dirty="0" smtClean="0">
                <a:latin typeface="Calibri" panose="020F0502020204030204" pitchFamily="34" charset="0"/>
              </a:rPr>
              <a:t>[AES, KL 07]</a:t>
            </a:r>
            <a:endParaRPr lang="en-US" dirty="0">
              <a:latin typeface="Calibri" panose="020F0502020204030204" pitchFamily="34" charset="0"/>
            </a:endParaRPr>
          </a:p>
        </p:txBody>
      </p:sp>
      <p:cxnSp>
        <p:nvCxnSpPr>
          <p:cNvPr id="6" name="Straight Arrow Connector 5"/>
          <p:cNvCxnSpPr/>
          <p:nvPr/>
        </p:nvCxnSpPr>
        <p:spPr>
          <a:xfrm>
            <a:off x="685800" y="3049558"/>
            <a:ext cx="0" cy="20443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934308" y="5708045"/>
            <a:ext cx="3275384" cy="369332"/>
          </a:xfrm>
          <a:prstGeom prst="rect">
            <a:avLst/>
          </a:prstGeom>
          <a:noFill/>
        </p:spPr>
        <p:txBody>
          <a:bodyPr wrap="none" rtlCol="0">
            <a:spAutoFit/>
          </a:bodyPr>
          <a:lstStyle/>
          <a:p>
            <a:r>
              <a:rPr lang="en-US" dirty="0" smtClean="0"/>
              <a:t>Variable IV =&gt; Non-deterministic </a:t>
            </a:r>
            <a:endParaRPr lang="en-US" dirty="0"/>
          </a:p>
        </p:txBody>
      </p:sp>
      <p:sp>
        <p:nvSpPr>
          <p:cNvPr id="60" name="TextBox 59"/>
          <p:cNvSpPr txBox="1"/>
          <p:nvPr/>
        </p:nvSpPr>
        <p:spPr>
          <a:xfrm>
            <a:off x="241856" y="2388901"/>
            <a:ext cx="1440459" cy="338554"/>
          </a:xfrm>
          <a:prstGeom prst="rect">
            <a:avLst/>
          </a:prstGeom>
          <a:noFill/>
        </p:spPr>
        <p:txBody>
          <a:bodyPr wrap="none" rtlCol="0">
            <a:spAutoFit/>
          </a:bodyPr>
          <a:lstStyle/>
          <a:p>
            <a:r>
              <a:rPr lang="en-US" sz="1600" dirty="0" err="1" smtClean="0"/>
              <a:t>Init.</a:t>
            </a:r>
            <a:r>
              <a:rPr lang="en-US" sz="1600" dirty="0" smtClean="0"/>
              <a:t> Vector (IV)</a:t>
            </a:r>
            <a:endParaRPr lang="en-US" sz="1600" dirty="0"/>
          </a:p>
        </p:txBody>
      </p:sp>
    </p:spTree>
    <p:extLst>
      <p:ext uri="{BB962C8B-B14F-4D97-AF65-F5344CB8AC3E}">
        <p14:creationId xmlns:p14="http://schemas.microsoft.com/office/powerpoint/2010/main" val="35348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Nondeterministic Encryption Scheme</a:t>
            </a:r>
            <a:endParaRPr lang="en-US" sz="4000"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0176" y="453731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23" name="TextBox 22"/>
          <p:cNvSpPr txBox="1"/>
          <p:nvPr/>
        </p:nvSpPr>
        <p:spPr>
          <a:xfrm>
            <a:off x="292576" y="4732903"/>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24" name="TextBox 23"/>
          <p:cNvSpPr txBox="1"/>
          <p:nvPr/>
        </p:nvSpPr>
        <p:spPr>
          <a:xfrm>
            <a:off x="2718752" y="3733800"/>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25" name="TextBox 24"/>
          <p:cNvSpPr txBox="1"/>
          <p:nvPr/>
        </p:nvSpPr>
        <p:spPr>
          <a:xfrm>
            <a:off x="5474176" y="4613513"/>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fa636a2825b339c940668a3157244d17</a:t>
            </a:r>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247240236966b3fa6ed2753288425b6c</a:t>
            </a:r>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69c4e0d86a7b0430d8cdb78070b4c55a</a:t>
            </a:r>
          </a:p>
        </p:txBody>
      </p:sp>
      <p:cxnSp>
        <p:nvCxnSpPr>
          <p:cNvPr id="26" name="Straight Arrow Connector 25"/>
          <p:cNvCxnSpPr>
            <a:stCxn id="24" idx="2"/>
            <a:endCxn id="19" idx="0"/>
          </p:cNvCxnSpPr>
          <p:nvPr/>
        </p:nvCxnSpPr>
        <p:spPr>
          <a:xfrm>
            <a:off x="4401264" y="4041577"/>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a:endCxn id="19" idx="1"/>
          </p:cNvCxnSpPr>
          <p:nvPr/>
        </p:nvCxnSpPr>
        <p:spPr>
          <a:xfrm>
            <a:off x="3061283" y="4994513"/>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25" idx="1"/>
          </p:cNvCxnSpPr>
          <p:nvPr/>
        </p:nvCxnSpPr>
        <p:spPr>
          <a:xfrm flipV="1">
            <a:off x="4864576" y="4982845"/>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49598" y="14305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ACC0D7D-E0FC-49BF-B4A2-5B13217C58F0}" type="slidenum">
              <a:rPr lang="en-US" smtClean="0"/>
              <a:t>31</a:t>
            </a:fld>
            <a:endParaRPr lang="en-US"/>
          </a:p>
        </p:txBody>
      </p:sp>
      <p:sp>
        <p:nvSpPr>
          <p:cNvPr id="20" name="TextBox 19"/>
          <p:cNvSpPr txBox="1"/>
          <p:nvPr/>
        </p:nvSpPr>
        <p:spPr>
          <a:xfrm>
            <a:off x="2789658" y="5715000"/>
            <a:ext cx="3243004" cy="369332"/>
          </a:xfrm>
          <a:prstGeom prst="rect">
            <a:avLst/>
          </a:prstGeom>
          <a:noFill/>
        </p:spPr>
        <p:txBody>
          <a:bodyPr wrap="none" rtlCol="0">
            <a:spAutoFit/>
          </a:bodyPr>
          <a:lstStyle/>
          <a:p>
            <a:r>
              <a:rPr lang="en-US" dirty="0" smtClean="0">
                <a:latin typeface="Calibri" panose="020F0502020204030204" pitchFamily="34" charset="0"/>
              </a:rPr>
              <a:t>Example: AES + CBC + variable IV</a:t>
            </a:r>
            <a:endParaRPr lang="en-US" dirty="0">
              <a:latin typeface="Calibri" panose="020F0502020204030204" pitchFamily="34" charset="0"/>
            </a:endParaRPr>
          </a:p>
        </p:txBody>
      </p:sp>
    </p:spTree>
    <p:extLst>
      <p:ext uri="{BB962C8B-B14F-4D97-AF65-F5344CB8AC3E}">
        <p14:creationId xmlns:p14="http://schemas.microsoft.com/office/powerpoint/2010/main" val="465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847436" y="5109835"/>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47f7f7bc9535</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4269563" y="5094779"/>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b6ff744ed2c2...</a:t>
            </a:r>
            <a:endParaRPr lang="en-US" sz="1400" dirty="0">
              <a:latin typeface="Consolas" panose="020B0609020204030204" pitchFamily="49" charset="0"/>
              <a:cs typeface="Consolas" panose="020B0609020204030204" pitchFamily="49" charset="0"/>
            </a:endParaRPr>
          </a:p>
        </p:txBody>
      </p:sp>
      <p:sp>
        <p:nvSpPr>
          <p:cNvPr id="53" name="TextBox 52"/>
          <p:cNvSpPr txBox="1"/>
          <p:nvPr/>
        </p:nvSpPr>
        <p:spPr>
          <a:xfrm>
            <a:off x="1703375" y="5099982"/>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a7be1a6997a7...</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AES + ECB Mode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32</a:t>
            </a:fld>
            <a:endParaRPr lang="en-US" dirty="0"/>
          </a:p>
        </p:txBody>
      </p:sp>
      <p:sp>
        <p:nvSpPr>
          <p:cNvPr id="4" name="Rectangle 3"/>
          <p:cNvSpPr/>
          <p:nvPr/>
        </p:nvSpPr>
        <p:spPr>
          <a:xfrm>
            <a:off x="2185189"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8" name="TextBox 7"/>
          <p:cNvSpPr txBox="1"/>
          <p:nvPr/>
        </p:nvSpPr>
        <p:spPr>
          <a:xfrm>
            <a:off x="1703377" y="2055982"/>
            <a:ext cx="1774845" cy="307777"/>
          </a:xfrm>
          <a:prstGeom prst="rect">
            <a:avLst/>
          </a:prstGeom>
          <a:noFill/>
          <a:ln>
            <a:solidFill>
              <a:schemeClr val="accent1"/>
            </a:solidFill>
          </a:ln>
        </p:spPr>
        <p:txBody>
          <a:bodyPr wrap="none" rtlCol="0">
            <a:spAutoFit/>
          </a:bodyPr>
          <a:lstStyle/>
          <a:p>
            <a:r>
              <a:rPr lang="en-US" sz="1400" dirty="0" smtClean="0">
                <a:latin typeface="Consolas" panose="020B0609020204030204" pitchFamily="49" charset="0"/>
                <a:cs typeface="Consolas" panose="020B0609020204030204" pitchFamily="49" charset="0"/>
              </a:rPr>
              <a:t>The quick brown </a:t>
            </a:r>
            <a:endParaRPr lang="en-US" sz="1400" dirty="0">
              <a:latin typeface="Consolas" panose="020B0609020204030204" pitchFamily="49" charset="0"/>
              <a:cs typeface="Consolas" panose="020B0609020204030204" pitchFamily="49" charset="0"/>
            </a:endParaRPr>
          </a:p>
        </p:txBody>
      </p:sp>
      <p:sp>
        <p:nvSpPr>
          <p:cNvPr id="9" name="TextBox 8"/>
          <p:cNvSpPr txBox="1"/>
          <p:nvPr/>
        </p:nvSpPr>
        <p:spPr>
          <a:xfrm>
            <a:off x="4269566" y="2059188"/>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f</a:t>
            </a:r>
            <a:r>
              <a:rPr lang="en-US" sz="1400" dirty="0" smtClean="0">
                <a:latin typeface="Consolas" panose="020B0609020204030204" pitchFamily="49" charset="0"/>
                <a:cs typeface="Consolas" panose="020B0609020204030204" pitchFamily="49" charset="0"/>
              </a:rPr>
              <a:t>ox jumps over t</a:t>
            </a:r>
            <a:endParaRPr lang="en-US" sz="1400" dirty="0">
              <a:latin typeface="Consolas" panose="020B0609020204030204" pitchFamily="49" charset="0"/>
              <a:cs typeface="Consolas" panose="020B0609020204030204" pitchFamily="49" charset="0"/>
            </a:endParaRPr>
          </a:p>
        </p:txBody>
      </p:sp>
      <p:sp>
        <p:nvSpPr>
          <p:cNvPr id="10" name="TextBox 9"/>
          <p:cNvSpPr txBox="1"/>
          <p:nvPr/>
        </p:nvSpPr>
        <p:spPr>
          <a:xfrm>
            <a:off x="6835755" y="2055981"/>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l</a:t>
            </a:r>
            <a:r>
              <a:rPr lang="en-US" sz="1400" dirty="0" smtClean="0">
                <a:latin typeface="Consolas" panose="020B0609020204030204" pitchFamily="49" charset="0"/>
                <a:cs typeface="Consolas" panose="020B0609020204030204" pitchFamily="49" charset="0"/>
              </a:rPr>
              <a:t>azy dog........</a:t>
            </a:r>
            <a:endParaRPr lang="en-US" sz="1400" dirty="0">
              <a:latin typeface="Consolas" panose="020B0609020204030204" pitchFamily="49" charset="0"/>
              <a:cs typeface="Consolas" panose="020B0609020204030204" pitchFamily="49" charset="0"/>
            </a:endParaRPr>
          </a:p>
        </p:txBody>
      </p:sp>
      <p:sp>
        <p:nvSpPr>
          <p:cNvPr id="13" name="Rectangle 12"/>
          <p:cNvSpPr/>
          <p:nvPr/>
        </p:nvSpPr>
        <p:spPr>
          <a:xfrm>
            <a:off x="4751378"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4" name="Rectangle 13"/>
          <p:cNvSpPr/>
          <p:nvPr/>
        </p:nvSpPr>
        <p:spPr>
          <a:xfrm>
            <a:off x="7317567"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6" name="Rectangle 15"/>
          <p:cNvSpPr/>
          <p:nvPr/>
        </p:nvSpPr>
        <p:spPr>
          <a:xfrm>
            <a:off x="1703375"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375" y="2057400"/>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69566" y="2068895"/>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755" y="2058193"/>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9566"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5755" y="5104665"/>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7" idx="2"/>
            <a:endCxn id="4" idx="0"/>
          </p:cNvCxnSpPr>
          <p:nvPr/>
        </p:nvCxnSpPr>
        <p:spPr>
          <a:xfrm>
            <a:off x="2590798" y="2362965"/>
            <a:ext cx="2" cy="1066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797" y="4049301"/>
            <a:ext cx="1"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5156989" y="237446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20" idx="0"/>
          </p:cNvCxnSpPr>
          <p:nvPr/>
        </p:nvCxnSpPr>
        <p:spPr>
          <a:xfrm>
            <a:off x="5156989" y="403860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4" idx="0"/>
          </p:cNvCxnSpPr>
          <p:nvPr/>
        </p:nvCxnSpPr>
        <p:spPr>
          <a:xfrm>
            <a:off x="7723178" y="2363758"/>
            <a:ext cx="0" cy="10660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21" idx="0"/>
          </p:cNvCxnSpPr>
          <p:nvPr/>
        </p:nvCxnSpPr>
        <p:spPr>
          <a:xfrm>
            <a:off x="7723178" y="4038600"/>
            <a:ext cx="0" cy="1066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08877" y="2728134"/>
            <a:ext cx="228600" cy="228600"/>
            <a:chOff x="7638288" y="2651169"/>
            <a:chExt cx="228600" cy="228600"/>
          </a:xfrm>
        </p:grpSpPr>
        <p:sp useBgFill="1">
          <p:nvSpPr>
            <p:cNvPr id="37" name="Oval 36"/>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2"/>
              <a:endCxn id="37"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a:endCxn id="37"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042688" y="2787827"/>
            <a:ext cx="228600" cy="228600"/>
            <a:chOff x="7638288" y="2651169"/>
            <a:chExt cx="228600" cy="228600"/>
          </a:xfrm>
        </p:grpSpPr>
        <p:sp useBgFill="1">
          <p:nvSpPr>
            <p:cNvPr id="44" name="Oval 43"/>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2"/>
              <a:endCxn id="44"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a:endCxn id="44"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76500" y="2786416"/>
            <a:ext cx="228600" cy="228600"/>
            <a:chOff x="7638288" y="2651169"/>
            <a:chExt cx="228600" cy="228600"/>
          </a:xfrm>
        </p:grpSpPr>
        <p:sp useBgFill="1">
          <p:nvSpPr>
            <p:cNvPr id="48" name="Oval 47"/>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2"/>
              <a:endCxn id="48"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8"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930258"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3" name="Straight Arrow Connector 62"/>
          <p:cNvCxnSpPr>
            <a:stCxn id="61" idx="3"/>
            <a:endCxn id="4" idx="1"/>
          </p:cNvCxnSpPr>
          <p:nvPr/>
        </p:nvCxnSpPr>
        <p:spPr>
          <a:xfrm>
            <a:off x="1741480" y="3734196"/>
            <a:ext cx="4437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29486"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5" name="Straight Arrow Connector 64"/>
          <p:cNvCxnSpPr/>
          <p:nvPr/>
        </p:nvCxnSpPr>
        <p:spPr>
          <a:xfrm>
            <a:off x="4213241" y="3744117"/>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147589" y="3510562"/>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8" name="Straight Arrow Connector 67"/>
          <p:cNvCxnSpPr/>
          <p:nvPr/>
        </p:nvCxnSpPr>
        <p:spPr>
          <a:xfrm>
            <a:off x="6779430" y="3763958"/>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8804" y="6080434"/>
            <a:ext cx="1290097" cy="369332"/>
          </a:xfrm>
          <a:prstGeom prst="rect">
            <a:avLst/>
          </a:prstGeom>
          <a:noFill/>
        </p:spPr>
        <p:txBody>
          <a:bodyPr wrap="none" rtlCol="0">
            <a:spAutoFit/>
          </a:bodyPr>
          <a:lstStyle/>
          <a:p>
            <a:r>
              <a:rPr lang="en-US" dirty="0" smtClean="0">
                <a:latin typeface="Calibri" panose="020F0502020204030204" pitchFamily="34" charset="0"/>
              </a:rPr>
              <a:t>[AES, KL 07]</a:t>
            </a:r>
            <a:endParaRPr lang="en-US" dirty="0">
              <a:latin typeface="Calibri" panose="020F0502020204030204" pitchFamily="34" charset="0"/>
            </a:endParaRPr>
          </a:p>
        </p:txBody>
      </p:sp>
    </p:spTree>
    <p:extLst>
      <p:ext uri="{BB962C8B-B14F-4D97-AF65-F5344CB8AC3E}">
        <p14:creationId xmlns:p14="http://schemas.microsoft.com/office/powerpoint/2010/main" val="2761114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Encryption Scheme</a:t>
            </a:r>
            <a:endParaRPr lang="en-US"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0176" y="453731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23" name="TextBox 22"/>
          <p:cNvSpPr txBox="1"/>
          <p:nvPr/>
        </p:nvSpPr>
        <p:spPr>
          <a:xfrm>
            <a:off x="292576" y="4732903"/>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24" name="TextBox 23"/>
          <p:cNvSpPr txBox="1"/>
          <p:nvPr/>
        </p:nvSpPr>
        <p:spPr>
          <a:xfrm>
            <a:off x="2718752" y="3733800"/>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25" name="TextBox 24"/>
          <p:cNvSpPr txBox="1"/>
          <p:nvPr/>
        </p:nvSpPr>
        <p:spPr>
          <a:xfrm>
            <a:off x="5474176" y="4613513"/>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26" name="Straight Arrow Connector 25"/>
          <p:cNvCxnSpPr>
            <a:stCxn id="24" idx="2"/>
            <a:endCxn id="19" idx="0"/>
          </p:cNvCxnSpPr>
          <p:nvPr/>
        </p:nvCxnSpPr>
        <p:spPr>
          <a:xfrm>
            <a:off x="4401264" y="4041577"/>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a:endCxn id="19" idx="1"/>
          </p:cNvCxnSpPr>
          <p:nvPr/>
        </p:nvCxnSpPr>
        <p:spPr>
          <a:xfrm>
            <a:off x="3061283" y="4994513"/>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25" idx="1"/>
          </p:cNvCxnSpPr>
          <p:nvPr/>
        </p:nvCxnSpPr>
        <p:spPr>
          <a:xfrm flipV="1">
            <a:off x="4864576" y="4982845"/>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49598" y="14305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33</a:t>
            </a:fld>
            <a:endParaRPr lang="en-US"/>
          </a:p>
        </p:txBody>
      </p:sp>
      <p:sp>
        <p:nvSpPr>
          <p:cNvPr id="5" name="TextBox 4"/>
          <p:cNvSpPr txBox="1"/>
          <p:nvPr/>
        </p:nvSpPr>
        <p:spPr>
          <a:xfrm>
            <a:off x="2233539" y="5911913"/>
            <a:ext cx="4676921" cy="646331"/>
          </a:xfrm>
          <a:prstGeom prst="rect">
            <a:avLst/>
          </a:prstGeom>
          <a:noFill/>
        </p:spPr>
        <p:txBody>
          <a:bodyPr wrap="none" rtlCol="0">
            <a:spAutoFit/>
          </a:bodyPr>
          <a:lstStyle/>
          <a:p>
            <a:pPr algn="ctr"/>
            <a:r>
              <a:rPr lang="en-US" dirty="0" smtClean="0">
                <a:latin typeface="Calibri" panose="020F0502020204030204" pitchFamily="34" charset="0"/>
              </a:rPr>
              <a:t>Example: AES + ECB</a:t>
            </a:r>
          </a:p>
          <a:p>
            <a:pPr algn="ctr"/>
            <a:r>
              <a:rPr lang="en-US" dirty="0" smtClean="0">
                <a:latin typeface="Calibri" panose="020F0502020204030204" pitchFamily="34" charset="0"/>
              </a:rPr>
              <a:t>More secure deterministic encryption: [</a:t>
            </a:r>
            <a:r>
              <a:rPr lang="en-US" dirty="0" smtClean="0"/>
              <a:t>PRZ+11]</a:t>
            </a:r>
            <a:endParaRPr lang="en-US" dirty="0">
              <a:latin typeface="Calibri" panose="020F0502020204030204" pitchFamily="34" charset="0"/>
            </a:endParaRPr>
          </a:p>
        </p:txBody>
      </p:sp>
    </p:spTree>
    <p:extLst>
      <p:ext uri="{BB962C8B-B14F-4D97-AF65-F5344CB8AC3E}">
        <p14:creationId xmlns:p14="http://schemas.microsoft.com/office/powerpoint/2010/main" val="21524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Strong Security =&gt; Non-Deterministic</a:t>
            </a:r>
            <a:endParaRPr lang="en-US" sz="3600" dirty="0"/>
          </a:p>
        </p:txBody>
      </p:sp>
      <p:sp>
        <p:nvSpPr>
          <p:cNvPr id="3" name="Slide Number Placeholder 2"/>
          <p:cNvSpPr>
            <a:spLocks noGrp="1"/>
          </p:cNvSpPr>
          <p:nvPr>
            <p:ph type="sldNum" sz="quarter" idx="12"/>
          </p:nvPr>
        </p:nvSpPr>
        <p:spPr/>
        <p:txBody>
          <a:bodyPr/>
          <a:lstStyle/>
          <a:p>
            <a:fld id="{BACC0D7D-E0FC-49BF-B4A2-5B13217C58F0}" type="slidenum">
              <a:rPr lang="en-US" smtClean="0"/>
              <a:t>34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 y="2514600"/>
            <a:ext cx="1866900" cy="2057400"/>
          </a:xfrm>
          <a:prstGeom prst="rect">
            <a:avLst/>
          </a:prstGeom>
          <a:ln w="19050">
            <a:solidFill>
              <a:schemeClr val="accent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2505269"/>
            <a:ext cx="1866900" cy="2057400"/>
          </a:xfrm>
          <a:prstGeom prst="rect">
            <a:avLst/>
          </a:prstGeom>
          <a:ln w="19050">
            <a:solidFill>
              <a:schemeClr val="accent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52" y="2495937"/>
            <a:ext cx="1875368" cy="2066732"/>
          </a:xfrm>
          <a:prstGeom prst="rect">
            <a:avLst/>
          </a:prstGeom>
          <a:ln w="19050">
            <a:solidFill>
              <a:schemeClr val="accent1"/>
            </a:solidFill>
          </a:ln>
        </p:spPr>
      </p:pic>
      <p:sp>
        <p:nvSpPr>
          <p:cNvPr id="10" name="TextBox 9"/>
          <p:cNvSpPr txBox="1"/>
          <p:nvPr/>
        </p:nvSpPr>
        <p:spPr>
          <a:xfrm>
            <a:off x="1411986" y="5710329"/>
            <a:ext cx="6978192" cy="369332"/>
          </a:xfrm>
          <a:prstGeom prst="rect">
            <a:avLst/>
          </a:prstGeom>
          <a:noFill/>
        </p:spPr>
        <p:txBody>
          <a:bodyPr wrap="none" rtlCol="0">
            <a:spAutoFit/>
          </a:bodyPr>
          <a:lstStyle/>
          <a:p>
            <a:r>
              <a:rPr lang="en-US" dirty="0" smtClean="0">
                <a:latin typeface="Calibri" panose="020F0502020204030204" pitchFamily="34" charset="0"/>
              </a:rPr>
              <a:t>Source: http</a:t>
            </a:r>
            <a:r>
              <a:rPr lang="en-US" dirty="0">
                <a:latin typeface="Calibri" panose="020F0502020204030204" pitchFamily="34" charset="0"/>
              </a:rPr>
              <a:t>://en.wikipedia.org/wiki/Block_cipher_modes_of_operation</a:t>
            </a:r>
          </a:p>
        </p:txBody>
      </p:sp>
      <p:sp>
        <p:nvSpPr>
          <p:cNvPr id="11" name="TextBox 10"/>
          <p:cNvSpPr txBox="1"/>
          <p:nvPr/>
        </p:nvSpPr>
        <p:spPr>
          <a:xfrm>
            <a:off x="878172" y="4823420"/>
            <a:ext cx="917239" cy="369332"/>
          </a:xfrm>
          <a:prstGeom prst="rect">
            <a:avLst/>
          </a:prstGeom>
          <a:noFill/>
        </p:spPr>
        <p:txBody>
          <a:bodyPr wrap="none" rtlCol="0">
            <a:spAutoFit/>
          </a:bodyPr>
          <a:lstStyle/>
          <a:p>
            <a:r>
              <a:rPr lang="en-US" dirty="0" smtClean="0">
                <a:latin typeface="Calibri" panose="020F0502020204030204" pitchFamily="34" charset="0"/>
              </a:rPr>
              <a:t>Original</a:t>
            </a:r>
            <a:endParaRPr lang="en-US" dirty="0">
              <a:latin typeface="Calibri" panose="020F0502020204030204" pitchFamily="34" charset="0"/>
            </a:endParaRPr>
          </a:p>
        </p:txBody>
      </p:sp>
      <p:sp>
        <p:nvSpPr>
          <p:cNvPr id="12" name="TextBox 11"/>
          <p:cNvSpPr txBox="1"/>
          <p:nvPr/>
        </p:nvSpPr>
        <p:spPr>
          <a:xfrm>
            <a:off x="3852828" y="4823420"/>
            <a:ext cx="1438342" cy="369332"/>
          </a:xfrm>
          <a:prstGeom prst="rect">
            <a:avLst/>
          </a:prstGeom>
          <a:noFill/>
        </p:spPr>
        <p:txBody>
          <a:bodyPr wrap="none" rtlCol="0">
            <a:spAutoFit/>
          </a:bodyPr>
          <a:lstStyle/>
          <a:p>
            <a:pPr algn="ctr"/>
            <a:r>
              <a:rPr lang="en-US" dirty="0" smtClean="0">
                <a:latin typeface="Calibri" panose="020F0502020204030204" pitchFamily="34" charset="0"/>
              </a:rPr>
              <a:t>Deterministic</a:t>
            </a:r>
          </a:p>
        </p:txBody>
      </p:sp>
      <p:sp>
        <p:nvSpPr>
          <p:cNvPr id="13" name="TextBox 12"/>
          <p:cNvSpPr txBox="1"/>
          <p:nvPr/>
        </p:nvSpPr>
        <p:spPr>
          <a:xfrm>
            <a:off x="6803730" y="4823420"/>
            <a:ext cx="1901611" cy="369332"/>
          </a:xfrm>
          <a:prstGeom prst="rect">
            <a:avLst/>
          </a:prstGeom>
          <a:noFill/>
        </p:spPr>
        <p:txBody>
          <a:bodyPr wrap="none" rtlCol="0">
            <a:spAutoFit/>
          </a:bodyPr>
          <a:lstStyle/>
          <a:p>
            <a:pPr algn="ctr"/>
            <a:r>
              <a:rPr lang="en-US" dirty="0" smtClean="0">
                <a:latin typeface="Calibri" panose="020F0502020204030204" pitchFamily="34" charset="0"/>
              </a:rPr>
              <a:t>Non-Deterministic</a:t>
            </a:r>
          </a:p>
        </p:txBody>
      </p:sp>
    </p:spTree>
    <p:extLst>
      <p:ext uri="{BB962C8B-B14F-4D97-AF65-F5344CB8AC3E}">
        <p14:creationId xmlns:p14="http://schemas.microsoft.com/office/powerpoint/2010/main" val="2367984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35</a:t>
            </a:fld>
            <a:endParaRPr lang="en-US"/>
          </a:p>
        </p:txBody>
      </p:sp>
      <p:graphicFrame>
        <p:nvGraphicFramePr>
          <p:cNvPr id="4" name="Table 3"/>
          <p:cNvGraphicFramePr>
            <a:graphicFrameLocks noGrp="1"/>
          </p:cNvGraphicFramePr>
          <p:nvPr>
            <p:extLst/>
          </p:nvPr>
        </p:nvGraphicFramePr>
        <p:xfrm>
          <a:off x="533400" y="4060877"/>
          <a:ext cx="4419601" cy="1854200"/>
        </p:xfrm>
        <a:graphic>
          <a:graphicData uri="http://schemas.openxmlformats.org/drawingml/2006/table">
            <a:tbl>
              <a:tblPr firstRow="1">
                <a:tableStyleId>{616DA210-FB5B-4158-B5E0-FEB733F419BA}</a:tableStyleId>
              </a:tblPr>
              <a:tblGrid>
                <a:gridCol w="2895601"/>
                <a:gridCol w="914400"/>
                <a:gridCol w="6096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1</a:t>
                      </a:r>
                      <a:endParaRPr lang="en-US" sz="1200" i="0" dirty="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68</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latin typeface="Consolas" panose="020B0609020204030204" pitchFamily="49" charset="0"/>
                          <a:ea typeface="+mn-ea"/>
                          <a:cs typeface="Consolas" panose="020B0609020204030204" pitchFamily="49" charset="0"/>
                        </a:rPr>
                        <a:t>1</a:t>
                      </a:r>
                      <a:endParaRPr lang="en-US" sz="1200" i="0" dirty="0" smtClean="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71</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99</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stCxn id="4" idx="0"/>
            <a:endCxn id="8" idx="2"/>
          </p:cNvCxnSpPr>
          <p:nvPr/>
        </p:nvCxnSpPr>
        <p:spPr>
          <a:xfrm flipH="1" flipV="1">
            <a:off x="2737690" y="3289719"/>
            <a:ext cx="5510" cy="7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2316660"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studentid</a:t>
            </a:r>
            <a:r>
              <a:rPr lang="en-US" sz="1600" dirty="0" smtClean="0">
                <a:latin typeface="Consolas" panose="020B0609020204030204" pitchFamily="49" charset="0"/>
                <a:cs typeface="Consolas" panose="020B0609020204030204" pitchFamily="49" charset="0"/>
              </a:rPr>
              <a:t> = </a:t>
            </a:r>
            <a:r>
              <a:rPr lang="en-US" sz="1600" dirty="0">
                <a:latin typeface="Consolas" panose="020B0609020204030204" pitchFamily="49" charset="0"/>
                <a:cs typeface="Consolas" panose="020B0609020204030204" pitchFamily="49" charset="0"/>
              </a:rPr>
              <a:t>1</a:t>
            </a:r>
            <a:endParaRPr lang="en-US" sz="1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828800" y="2680119"/>
                <a:ext cx="1817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2680119"/>
                <a:ext cx="1817779" cy="609600"/>
              </a:xfrm>
              <a:prstGeom prst="rect">
                <a:avLst/>
              </a:prstGeom>
              <a:blipFill rotWithShape="0">
                <a:blip r:embed="rId3"/>
                <a:stretch>
                  <a:fillRect/>
                </a:stretch>
              </a:blipFill>
            </p:spPr>
            <p:txBody>
              <a:bodyPr/>
              <a:lstStyle/>
              <a:p>
                <a:r>
                  <a:rPr lang="en-US">
                    <a:noFill/>
                  </a:rPr>
                  <a:t> </a:t>
                </a:r>
              </a:p>
            </p:txBody>
          </p:sp>
        </mc:Fallback>
      </mc:AlternateContent>
      <p:cxnSp>
        <p:nvCxnSpPr>
          <p:cNvPr id="22" name="Straight Arrow Connector 21"/>
          <p:cNvCxnSpPr>
            <a:stCxn id="8" idx="0"/>
          </p:cNvCxnSpPr>
          <p:nvPr/>
        </p:nvCxnSpPr>
        <p:spPr>
          <a:xfrm flipH="1" flipV="1">
            <a:off x="2737689" y="1920558"/>
            <a:ext cx="1" cy="75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077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36</a:t>
            </a:fld>
            <a:endParaRPr lang="en-US"/>
          </a:p>
        </p:txBody>
      </p:sp>
      <p:graphicFrame>
        <p:nvGraphicFramePr>
          <p:cNvPr id="4" name="Table 3"/>
          <p:cNvGraphicFramePr>
            <a:graphicFrameLocks noGrp="1"/>
          </p:cNvGraphicFramePr>
          <p:nvPr>
            <p:extLst/>
          </p:nvPr>
        </p:nvGraphicFramePr>
        <p:xfrm>
          <a:off x="533400" y="4060877"/>
          <a:ext cx="4419601" cy="1854200"/>
        </p:xfrm>
        <a:graphic>
          <a:graphicData uri="http://schemas.openxmlformats.org/drawingml/2006/table">
            <a:tbl>
              <a:tblPr firstRow="1">
                <a:tableStyleId>{616DA210-FB5B-4158-B5E0-FEB733F419BA}</a:tableStyleId>
              </a:tblPr>
              <a:tblGrid>
                <a:gridCol w="2895601"/>
                <a:gridCol w="914400"/>
                <a:gridCol w="6096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StudentId_DET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dirty="0" smtClean="0">
                          <a:latin typeface="Consolas" panose="020B0609020204030204" pitchFamily="49" charset="0"/>
                          <a:cs typeface="Consolas" panose="020B0609020204030204" pitchFamily="49" charset="0"/>
                        </a:rPr>
                        <a:t>bd6e7c3df2b5779e0b61216e8b10b689</a:t>
                      </a:r>
                      <a:endParaRPr lang="en-US" sz="1200" i="0" dirty="0">
                        <a:latin typeface="Cambria Math" panose="02040503050406030204" pitchFamily="18" charset="0"/>
                        <a:ea typeface="Cambria Math" panose="02040503050406030204" pitchFamily="18" charset="0"/>
                      </a:endParaRPr>
                    </a:p>
                  </a:txBody>
                  <a:tcPr>
                    <a:solidFill>
                      <a:srgbClr val="00B050">
                        <a:alpha val="50000"/>
                      </a:srgbClr>
                    </a:solid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68</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bd6e7c3df2b5779e0b61216e8b10b689</a:t>
                      </a:r>
                      <a:endParaRPr lang="en-US" sz="1200" i="0" dirty="0" smtClean="0">
                        <a:latin typeface="Cambria Math" panose="02040503050406030204" pitchFamily="18" charset="0"/>
                        <a:ea typeface="Cambria Math" panose="02040503050406030204" pitchFamily="18" charset="0"/>
                      </a:endParaRPr>
                    </a:p>
                  </a:txBody>
                  <a:tcPr>
                    <a:solidFill>
                      <a:srgbClr val="00B050">
                        <a:alpha val="50000"/>
                      </a:srgbClr>
                    </a:solid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71</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dirty="0" smtClean="0">
                          <a:latin typeface="Consolas" panose="020B0609020204030204" pitchFamily="49" charset="0"/>
                          <a:cs typeface="Consolas" panose="020B0609020204030204" pitchFamily="49" charset="0"/>
                        </a:rPr>
                        <a:t>7ad5fda789ef4e272bca100b3d9ff59f</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99</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stCxn id="4" idx="0"/>
            <a:endCxn id="8" idx="2"/>
          </p:cNvCxnSpPr>
          <p:nvPr/>
        </p:nvCxnSpPr>
        <p:spPr>
          <a:xfrm flipV="1">
            <a:off x="2743200" y="3372774"/>
            <a:ext cx="5628" cy="688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5371983"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studentid_det</a:t>
            </a:r>
            <a:r>
              <a:rPr lang="en-US" sz="1600" dirty="0" smtClean="0">
                <a:latin typeface="Consolas" panose="020B0609020204030204" pitchFamily="49" charset="0"/>
                <a:cs typeface="Consolas" panose="020B0609020204030204" pitchFamily="49" charset="0"/>
              </a:rPr>
              <a:t> = </a:t>
            </a:r>
            <a:r>
              <a:rPr lang="en-US" sz="1200" dirty="0" smtClean="0">
                <a:latin typeface="Consolas" panose="020B0609020204030204" pitchFamily="49" charset="0"/>
                <a:cs typeface="Consolas" panose="020B0609020204030204" pitchFamily="49" charset="0"/>
              </a:rPr>
              <a:t>bd6e7c3df2b5779e0b61216e8b10b689</a:t>
            </a:r>
            <a:endParaRPr lang="en-US" sz="1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801838" y="2763174"/>
                <a:ext cx="1893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b="0" i="1" smtClean="0">
                              <a:latin typeface="Cambria Math" panose="02040503050406030204" pitchFamily="18" charset="0"/>
                            </a:rPr>
                            <m:t>_</m:t>
                          </m:r>
                          <m:r>
                            <a:rPr lang="en-US" b="0" i="1" smtClean="0">
                              <a:latin typeface="Cambria Math" panose="02040503050406030204" pitchFamily="18" charset="0"/>
                            </a:rPr>
                            <m:t>𝑑𝑒𝑡</m:t>
                          </m:r>
                          <m:r>
                            <a:rPr lang="en-US" i="1">
                              <a:latin typeface="Cambria Math" panose="02040503050406030204" pitchFamily="18" charset="0"/>
                            </a:rPr>
                            <m:t>=</m:t>
                          </m:r>
                          <m:r>
                            <a:rPr lang="en-US" b="0" i="1" smtClean="0">
                              <a:latin typeface="Cambria Math" panose="02040503050406030204" pitchFamily="18" charset="0"/>
                            </a:rPr>
                            <m:t>𝑏𝑑</m:t>
                          </m:r>
                          <m:r>
                            <a:rPr lang="en-US" b="0" i="1" smtClean="0">
                              <a:latin typeface="Cambria Math" panose="02040503050406030204" pitchFamily="18" charset="0"/>
                            </a:rPr>
                            <m:t>6…</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01838" y="2763174"/>
                <a:ext cx="1893979" cy="609600"/>
              </a:xfrm>
              <a:prstGeom prst="rect">
                <a:avLst/>
              </a:prstGeom>
              <a:blipFill rotWithShape="0">
                <a:blip r:embed="rId2"/>
                <a:stretch>
                  <a:fillRect l="-2548"/>
                </a:stretch>
              </a:blipFill>
            </p:spPr>
            <p:txBody>
              <a:bodyPr/>
              <a:lstStyle/>
              <a:p>
                <a:r>
                  <a:rPr lang="en-US">
                    <a:noFill/>
                  </a:rPr>
                  <a:t> </a:t>
                </a:r>
              </a:p>
            </p:txBody>
          </p:sp>
        </mc:Fallback>
      </mc:AlternateContent>
      <p:sp>
        <p:nvSpPr>
          <p:cNvPr id="9" name="Rectangle 8"/>
          <p:cNvSpPr/>
          <p:nvPr/>
        </p:nvSpPr>
        <p:spPr>
          <a:xfrm>
            <a:off x="6248400" y="1920558"/>
            <a:ext cx="2819400" cy="39994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8" idx="0"/>
          </p:cNvCxnSpPr>
          <p:nvPr/>
        </p:nvCxnSpPr>
        <p:spPr>
          <a:xfrm flipV="1">
            <a:off x="2748828" y="2003614"/>
            <a:ext cx="38100" cy="75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171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Homomorphic Encryption</a:t>
            </a:r>
            <a:endParaRPr lang="en-US" dirty="0"/>
          </a:p>
        </p:txBody>
      </p:sp>
      <p:cxnSp>
        <p:nvCxnSpPr>
          <p:cNvPr id="6" name="Straight Arrow Connector 5"/>
          <p:cNvCxnSpPr/>
          <p:nvPr/>
        </p:nvCxnSpPr>
        <p:spPr>
          <a:xfrm>
            <a:off x="3273486" y="2851666"/>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3486" y="3396734"/>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43500" y="3124200"/>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7582" y="2713166"/>
            <a:ext cx="2895600"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7ad5fda789ef4e272bca100b3d9ff59f </a:t>
            </a:r>
            <a:endParaRPr lang="en-US" sz="1200" dirty="0">
              <a:latin typeface="Consolas" panose="020B0609020204030204" pitchFamily="49" charset="0"/>
              <a:cs typeface="Consolas" panose="020B0609020204030204" pitchFamily="49" charset="0"/>
            </a:endParaRPr>
          </a:p>
        </p:txBody>
      </p:sp>
      <p:sp>
        <p:nvSpPr>
          <p:cNvPr id="13" name="TextBox 12"/>
          <p:cNvSpPr txBox="1"/>
          <p:nvPr/>
        </p:nvSpPr>
        <p:spPr>
          <a:xfrm>
            <a:off x="357279" y="3258234"/>
            <a:ext cx="2916207"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bd6e7c3df2b5779e0b61216e8b10b689 </a:t>
            </a:r>
            <a:endParaRPr lang="en-US" sz="1200" dirty="0">
              <a:latin typeface="Consolas" panose="020B0609020204030204" pitchFamily="49" charset="0"/>
              <a:cs typeface="Consolas" panose="020B0609020204030204" pitchFamily="49" charset="0"/>
            </a:endParaRPr>
          </a:p>
        </p:txBody>
      </p:sp>
      <p:sp>
        <p:nvSpPr>
          <p:cNvPr id="9" name="TextBox 8"/>
          <p:cNvSpPr txBox="1"/>
          <p:nvPr/>
        </p:nvSpPr>
        <p:spPr>
          <a:xfrm>
            <a:off x="5870514" y="2985700"/>
            <a:ext cx="2903359" cy="276999"/>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7a9f102789d5f50b2beffd9f3dca4ea7</a:t>
            </a:r>
          </a:p>
        </p:txBody>
      </p:sp>
      <mc:AlternateContent xmlns:mc="http://schemas.openxmlformats.org/markup-compatibility/2006" xmlns:a14="http://schemas.microsoft.com/office/drawing/2010/main">
        <mc:Choice Requires="a14">
          <p:sp>
            <p:nvSpPr>
              <p:cNvPr id="14" name="Rectangle 13"/>
              <p:cNvSpPr/>
              <p:nvPr/>
            </p:nvSpPr>
            <p:spPr>
              <a:xfrm>
                <a:off x="4000500" y="2590800"/>
                <a:ext cx="114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m:t>
                          </m:r>
                        </m:e>
                        <m:sub>
                          <m:r>
                            <a:rPr lang="en-US" sz="3200" b="0" i="1" smtClean="0">
                              <a:latin typeface="Cambria Math" panose="02040503050406030204" pitchFamily="18" charset="0"/>
                            </a:rPr>
                            <m:t>𝐸𝑛𝑐</m:t>
                          </m:r>
                        </m:sub>
                      </m:sSub>
                    </m:oMath>
                  </m:oMathPara>
                </a14:m>
                <a:endParaRPr lang="en-US" sz="3200" dirty="0"/>
              </a:p>
            </p:txBody>
          </p:sp>
        </mc:Choice>
        <mc:Fallback xmlns="">
          <p:sp>
            <p:nvSpPr>
              <p:cNvPr id="14" name="Rectangle 13"/>
              <p:cNvSpPr>
                <a:spLocks noRot="1" noChangeAspect="1" noMove="1" noResize="1" noEditPoints="1" noAdjustHandles="1" noChangeArrowheads="1" noChangeShapeType="1" noTextEdit="1"/>
              </p:cNvSpPr>
              <p:nvPr/>
            </p:nvSpPr>
            <p:spPr>
              <a:xfrm>
                <a:off x="4000500" y="2590800"/>
                <a:ext cx="1143000" cy="10668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43000" y="2209800"/>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143000" y="2209800"/>
                <a:ext cx="999889"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43000" y="3757134"/>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3757134"/>
                <a:ext cx="999889"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22248" y="3370436"/>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(2)</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22248" y="3370436"/>
                <a:ext cx="999889" cy="369332"/>
              </a:xfrm>
              <a:prstGeom prst="rect">
                <a:avLst/>
              </a:prstGeom>
              <a:blipFill rotWithShape="0">
                <a:blip r:embed="rId6"/>
                <a:stretch>
                  <a:fillRect b="-13333"/>
                </a:stretch>
              </a:blipFill>
            </p:spPr>
            <p:txBody>
              <a:bodyPr/>
              <a:lstStyle/>
              <a:p>
                <a:r>
                  <a:rPr lang="en-US">
                    <a:noFill/>
                  </a:rPr>
                  <a:t> </a:t>
                </a:r>
              </a:p>
            </p:txBody>
          </p:sp>
        </mc:Fallback>
      </mc:AlternateContent>
      <p:sp>
        <p:nvSpPr>
          <p:cNvPr id="3" name="TextBox 2"/>
          <p:cNvSpPr txBox="1"/>
          <p:nvPr/>
        </p:nvSpPr>
        <p:spPr>
          <a:xfrm>
            <a:off x="3200400" y="4572000"/>
            <a:ext cx="2966710" cy="369332"/>
          </a:xfrm>
          <a:prstGeom prst="rect">
            <a:avLst/>
          </a:prstGeom>
          <a:noFill/>
        </p:spPr>
        <p:txBody>
          <a:bodyPr wrap="none" rtlCol="0">
            <a:spAutoFit/>
          </a:bodyPr>
          <a:lstStyle/>
          <a:p>
            <a:r>
              <a:rPr lang="en-US" dirty="0" smtClean="0">
                <a:latin typeface="Calibri" panose="020F0502020204030204" pitchFamily="34" charset="0"/>
              </a:rPr>
              <a:t>Encryption key is not an input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37</a:t>
            </a:fld>
            <a:endParaRPr lang="en-US"/>
          </a:p>
        </p:txBody>
      </p:sp>
    </p:spTree>
    <p:extLst>
      <p:ext uri="{BB962C8B-B14F-4D97-AF65-F5344CB8AC3E}">
        <p14:creationId xmlns:p14="http://schemas.microsoft.com/office/powerpoint/2010/main" val="4059132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Preserving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85602909"/>
              </p:ext>
            </p:extLst>
          </p:nvPr>
        </p:nvGraphicFramePr>
        <p:xfrm>
          <a:off x="1676400" y="1828800"/>
          <a:ext cx="5943600" cy="2225040"/>
        </p:xfrm>
        <a:graphic>
          <a:graphicData uri="http://schemas.openxmlformats.org/drawingml/2006/table">
            <a:tbl>
              <a:tblPr firstRow="1" bandRow="1">
                <a:tableStyleId>{5C22544A-7EE6-4342-B048-85BDC9FD1C3A}</a:tableStyleId>
              </a:tblPr>
              <a:tblGrid>
                <a:gridCol w="1066800"/>
                <a:gridCol w="4876800"/>
              </a:tblGrid>
              <a:tr h="370840">
                <a:tc>
                  <a:txBody>
                    <a:bodyPr/>
                    <a:lstStyle/>
                    <a:p>
                      <a:pPr algn="ctr"/>
                      <a:r>
                        <a:rPr lang="en-US" sz="1600" dirty="0" smtClean="0">
                          <a:latin typeface="Consolas" panose="020B0609020204030204" pitchFamily="49" charset="0"/>
                          <a:cs typeface="Consolas" panose="020B0609020204030204" pitchFamily="49" charset="0"/>
                        </a:rPr>
                        <a:t>Value</a:t>
                      </a:r>
                      <a:endParaRPr lang="en-US" sz="1600" dirty="0">
                        <a:latin typeface="Consolas" panose="020B0609020204030204" pitchFamily="49" charset="0"/>
                        <a:cs typeface="Consolas" panose="020B0609020204030204" pitchFamily="49" charset="0"/>
                      </a:endParaRPr>
                    </a:p>
                  </a:txBody>
                  <a:tcPr/>
                </a:tc>
                <a:tc>
                  <a:txBody>
                    <a:bodyPr/>
                    <a:lstStyle/>
                    <a:p>
                      <a:pPr algn="ctr"/>
                      <a:r>
                        <a:rPr lang="en-US" sz="1600" dirty="0" err="1" smtClean="0">
                          <a:latin typeface="Consolas" panose="020B0609020204030204" pitchFamily="49" charset="0"/>
                          <a:cs typeface="Consolas" panose="020B0609020204030204" pitchFamily="49" charset="0"/>
                        </a:rPr>
                        <a:t>Enc</a:t>
                      </a:r>
                      <a:r>
                        <a:rPr lang="en-US" sz="1600" dirty="0" smtClean="0">
                          <a:latin typeface="Consolas" panose="020B0609020204030204" pitchFamily="49" charset="0"/>
                          <a:cs typeface="Consolas" panose="020B0609020204030204" pitchFamily="49" charset="0"/>
                        </a:rPr>
                        <a:t> (Value)</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1</a:t>
                      </a:r>
                      <a:endParaRPr lang="en-US" sz="1600" dirty="0">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0x0001102789d5f50b2beffd9f3dca4ea7</a:t>
                      </a:r>
                    </a:p>
                  </a:txBody>
                  <a:tcPr/>
                </a:tc>
              </a:tr>
              <a:tr h="370840">
                <a:tc>
                  <a:txBody>
                    <a:bodyPr/>
                    <a:lstStyle/>
                    <a:p>
                      <a:pPr algn="ctr"/>
                      <a:r>
                        <a:rPr lang="en-US" sz="1600" dirty="0" smtClean="0">
                          <a:latin typeface="Consolas" panose="020B0609020204030204" pitchFamily="49" charset="0"/>
                          <a:cs typeface="Consolas" panose="020B0609020204030204" pitchFamily="49" charset="0"/>
                        </a:rPr>
                        <a:t>2</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0x0065fda789ef4e272bcf102787a93903</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3</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0x009b5708e13665a7de14d3d824ca9f15</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4</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0x04e062ff507458f9be50497656ed654c</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5</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0x08db34fb1f807678d3f833c2194a759e</a:t>
                      </a:r>
                      <a:endParaRPr lang="en-US" sz="1600" dirty="0">
                        <a:latin typeface="Consolas" panose="020B0609020204030204" pitchFamily="49" charset="0"/>
                        <a:cs typeface="Consolas" panose="020B0609020204030204" pitchFamily="49" charset="0"/>
                      </a:endParaRPr>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3067165" y="4800600"/>
                <a:ext cx="3009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𝐸𝑛𝑐</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𝐸𝑛𝑐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67165" y="4800600"/>
                <a:ext cx="3009670" cy="369332"/>
              </a:xfrm>
              <a:prstGeom prst="rect">
                <a:avLst/>
              </a:prstGeom>
              <a:blipFill rotWithShape="0">
                <a:blip r:embed="rId2"/>
                <a:stretch>
                  <a:fillRect b="-13333"/>
                </a:stretch>
              </a:blipFill>
            </p:spPr>
            <p:txBody>
              <a:bodyPr/>
              <a:lstStyle/>
              <a:p>
                <a:r>
                  <a:rPr lang="en-US">
                    <a:noFill/>
                  </a:rPr>
                  <a:t> </a:t>
                </a:r>
              </a:p>
            </p:txBody>
          </p:sp>
        </mc:Fallback>
      </mc:AlternateContent>
      <p:sp>
        <p:nvSpPr>
          <p:cNvPr id="6" name="TextBox 5"/>
          <p:cNvSpPr txBox="1"/>
          <p:nvPr/>
        </p:nvSpPr>
        <p:spPr>
          <a:xfrm>
            <a:off x="3838466" y="5486400"/>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spTree>
    <p:extLst>
      <p:ext uri="{BB962C8B-B14F-4D97-AF65-F5344CB8AC3E}">
        <p14:creationId xmlns:p14="http://schemas.microsoft.com/office/powerpoint/2010/main" val="1957061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Order-Preserving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19377259"/>
              </p:ext>
            </p:extLst>
          </p:nvPr>
        </p:nvGraphicFramePr>
        <p:xfrm>
          <a:off x="533400" y="4060877"/>
          <a:ext cx="4724400" cy="1854200"/>
        </p:xfrm>
        <a:graphic>
          <a:graphicData uri="http://schemas.openxmlformats.org/drawingml/2006/table">
            <a:tbl>
              <a:tblPr firstRow="1">
                <a:tableStyleId>{616DA210-FB5B-4158-B5E0-FEB733F419BA}</a:tableStyleId>
              </a:tblPr>
              <a:tblGrid>
                <a:gridCol w="851941"/>
                <a:gridCol w="748259"/>
                <a:gridCol w="31242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1</a:t>
                      </a:r>
                      <a:endParaRPr lang="en-US" sz="1200" i="0" dirty="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68</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latin typeface="Consolas" panose="020B0609020204030204" pitchFamily="49" charset="0"/>
                          <a:ea typeface="+mn-ea"/>
                          <a:cs typeface="Consolas" panose="020B0609020204030204" pitchFamily="49" charset="0"/>
                        </a:rPr>
                        <a:t>1</a:t>
                      </a:r>
                      <a:endParaRPr lang="en-US" sz="1200" i="0" dirty="0" smtClean="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71</a:t>
                      </a: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99</a:t>
                      </a: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endCxn id="8" idx="2"/>
          </p:cNvCxnSpPr>
          <p:nvPr/>
        </p:nvCxnSpPr>
        <p:spPr>
          <a:xfrm flipV="1">
            <a:off x="2737689" y="3289719"/>
            <a:ext cx="1" cy="74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2037737"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score &gt;= </a:t>
            </a:r>
            <a:r>
              <a:rPr lang="en-US" sz="1200" dirty="0" smtClean="0">
                <a:latin typeface="Consolas" panose="020B0609020204030204" pitchFamily="49" charset="0"/>
                <a:cs typeface="Consolas" panose="020B0609020204030204" pitchFamily="49" charset="0"/>
              </a:rPr>
              <a:t>90</a:t>
            </a:r>
            <a:endParaRPr lang="en-US" sz="120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8" name="Rectangle 7"/>
              <p:cNvSpPr/>
              <p:nvPr/>
            </p:nvSpPr>
            <p:spPr>
              <a:xfrm>
                <a:off x="1828800" y="2680119"/>
                <a:ext cx="1817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m:t>
                          </m:r>
                          <m:r>
                            <a:rPr lang="en-US" b="0" i="1" smtClean="0">
                              <a:latin typeface="Cambria Math" panose="02040503050406030204" pitchFamily="18" charset="0"/>
                            </a:rPr>
                            <m:t>𝑐𝑜𝑟𝑒</m:t>
                          </m:r>
                          <m:r>
                            <a:rPr lang="en-US" b="0" i="1" smtClean="0">
                              <a:latin typeface="Cambria Math" panose="02040503050406030204" pitchFamily="18" charset="0"/>
                            </a:rPr>
                            <m:t> ≥90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2680119"/>
                <a:ext cx="1817779" cy="609600"/>
              </a:xfrm>
              <a:prstGeom prst="rect">
                <a:avLst/>
              </a:prstGeom>
              <a:blipFill rotWithShape="0">
                <a:blip r:embed="rId3"/>
                <a:stretch>
                  <a:fillRect/>
                </a:stretch>
              </a:blipFill>
            </p:spPr>
            <p:txBody>
              <a:bodyPr/>
              <a:lstStyle/>
              <a:p>
                <a:r>
                  <a:rPr lang="en-US">
                    <a:noFill/>
                  </a:rPr>
                  <a:t> </a:t>
                </a:r>
              </a:p>
            </p:txBody>
          </p:sp>
        </mc:Fallback>
      </mc:AlternateContent>
      <p:cxnSp>
        <p:nvCxnSpPr>
          <p:cNvPr id="22" name="Straight Arrow Connector 21"/>
          <p:cNvCxnSpPr>
            <a:stCxn id="8" idx="0"/>
          </p:cNvCxnSpPr>
          <p:nvPr/>
        </p:nvCxnSpPr>
        <p:spPr>
          <a:xfrm flipH="1" flipV="1">
            <a:off x="2737689" y="1920558"/>
            <a:ext cx="1" cy="75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8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latin typeface="+mj-lt"/>
              </a:rPr>
              <a:t>What are your main cloud computing concerns?</a:t>
            </a:r>
            <a:endParaRPr lang="en-US" sz="3200" dirty="0">
              <a:latin typeface="+mj-lt"/>
            </a:endParaRPr>
          </a:p>
        </p:txBody>
      </p:sp>
      <p:sp>
        <p:nvSpPr>
          <p:cNvPr id="2" name="Slide Number Placeholder 1"/>
          <p:cNvSpPr>
            <a:spLocks noGrp="1"/>
          </p:cNvSpPr>
          <p:nvPr>
            <p:ph type="sldNum" sz="quarter" idx="12"/>
          </p:nvPr>
        </p:nvSpPr>
        <p:spPr/>
        <p:txBody>
          <a:bodyPr/>
          <a:lstStyle/>
          <a:p>
            <a:fld id="{BACC0D7D-E0FC-49BF-B4A2-5B13217C58F0}" type="slidenum">
              <a:rPr lang="en-US" smtClean="0"/>
              <a:t>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170"/>
            <a:ext cx="7340512" cy="5212305"/>
          </a:xfrm>
          <a:prstGeom prst="rect">
            <a:avLst/>
          </a:prstGeom>
        </p:spPr>
      </p:pic>
      <p:sp>
        <p:nvSpPr>
          <p:cNvPr id="6" name="TextBox 5"/>
          <p:cNvSpPr txBox="1"/>
          <p:nvPr/>
        </p:nvSpPr>
        <p:spPr>
          <a:xfrm>
            <a:off x="6019800" y="4572000"/>
            <a:ext cx="2971800" cy="1569660"/>
          </a:xfrm>
          <a:prstGeom prst="rect">
            <a:avLst/>
          </a:prstGeom>
          <a:noFill/>
        </p:spPr>
        <p:txBody>
          <a:bodyPr wrap="square" rtlCol="0">
            <a:spAutoFit/>
          </a:bodyPr>
          <a:lstStyle/>
          <a:p>
            <a:pPr>
              <a:lnSpc>
                <a:spcPct val="150000"/>
              </a:lnSpc>
            </a:pPr>
            <a:r>
              <a:rPr lang="en-US" sz="1600" dirty="0" smtClean="0"/>
              <a:t>Survey: European Network and Information Security Agency, Nov 2009 </a:t>
            </a:r>
            <a:br>
              <a:rPr lang="en-US" sz="1600" dirty="0" smtClean="0"/>
            </a:br>
            <a:r>
              <a:rPr lang="en-US" sz="1600" dirty="0" smtClean="0"/>
              <a:t>[ENISA09b]</a:t>
            </a:r>
            <a:endParaRPr lang="en-US" sz="1600" dirty="0"/>
          </a:p>
        </p:txBody>
      </p:sp>
      <p:sp>
        <p:nvSpPr>
          <p:cNvPr id="3" name="Oval 2"/>
          <p:cNvSpPr/>
          <p:nvPr/>
        </p:nvSpPr>
        <p:spPr>
          <a:xfrm>
            <a:off x="152400" y="2895600"/>
            <a:ext cx="5791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126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Order-Preserving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40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4319304"/>
              </p:ext>
            </p:extLst>
          </p:nvPr>
        </p:nvGraphicFramePr>
        <p:xfrm>
          <a:off x="533400" y="4060877"/>
          <a:ext cx="4724400" cy="1854200"/>
        </p:xfrm>
        <a:graphic>
          <a:graphicData uri="http://schemas.openxmlformats.org/drawingml/2006/table">
            <a:tbl>
              <a:tblPr firstRow="1">
                <a:tableStyleId>{616DA210-FB5B-4158-B5E0-FEB733F419BA}</a:tableStyleId>
              </a:tblPr>
              <a:tblGrid>
                <a:gridCol w="851941"/>
                <a:gridCol w="748259"/>
                <a:gridCol w="31242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Score_OPE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1</a:t>
                      </a:r>
                      <a:endParaRPr lang="en-US" sz="1200" i="0" dirty="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0x0065fda789ef4e272bcf102787a93903</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latin typeface="Consolas" panose="020B0609020204030204" pitchFamily="49" charset="0"/>
                          <a:ea typeface="+mn-ea"/>
                          <a:cs typeface="Consolas" panose="020B0609020204030204" pitchFamily="49" charset="0"/>
                        </a:rPr>
                        <a:t>1</a:t>
                      </a:r>
                      <a:endParaRPr lang="en-US" sz="1200" i="0" dirty="0" smtClean="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0x009b5708e13665a7de14d3d824ca9f15</a:t>
                      </a: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0x08db34fb1f807678d3f833c2194a759e</a:t>
                      </a: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endCxn id="8" idx="2"/>
          </p:cNvCxnSpPr>
          <p:nvPr/>
        </p:nvCxnSpPr>
        <p:spPr>
          <a:xfrm flipV="1">
            <a:off x="2737689" y="3289719"/>
            <a:ext cx="1" cy="74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5205271"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score_OPE</a:t>
            </a:r>
            <a:r>
              <a:rPr lang="en-US" sz="1600" dirty="0" smtClean="0">
                <a:latin typeface="Consolas" panose="020B0609020204030204" pitchFamily="49" charset="0"/>
                <a:cs typeface="Consolas" panose="020B0609020204030204" pitchFamily="49" charset="0"/>
              </a:rPr>
              <a:t> &gt;= </a:t>
            </a:r>
            <a:r>
              <a:rPr lang="en-US" sz="1200" dirty="0" smtClean="0">
                <a:latin typeface="Consolas" panose="020B0609020204030204" pitchFamily="49" charset="0"/>
                <a:cs typeface="Consolas" panose="020B0609020204030204" pitchFamily="49" charset="0"/>
              </a:rPr>
              <a:t>0x04e062ff507458f9be50497656ed654c</a:t>
            </a:r>
            <a:endParaRPr lang="en-US" sz="120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8" name="Rectangle 7"/>
              <p:cNvSpPr/>
              <p:nvPr/>
            </p:nvSpPr>
            <p:spPr>
              <a:xfrm>
                <a:off x="1828800" y="2680119"/>
                <a:ext cx="1817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𝑆𝑐𝑜𝑟𝑒</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𝑜𝑝𝑒</m:t>
                          </m:r>
                          <m:r>
                            <a:rPr lang="en-US" b="0" i="1" smtClean="0">
                              <a:latin typeface="Cambria Math" panose="02040503050406030204" pitchFamily="18" charset="0"/>
                              <a:ea typeface="Cambria Math" panose="02040503050406030204" pitchFamily="18" charset="0"/>
                            </a:rPr>
                            <m:t> ≥04</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2680119"/>
                <a:ext cx="1817779" cy="609600"/>
              </a:xfrm>
              <a:prstGeom prst="rect">
                <a:avLst/>
              </a:prstGeom>
              <a:blipFill rotWithShape="0">
                <a:blip r:embed="rId3"/>
                <a:stretch>
                  <a:fillRect/>
                </a:stretch>
              </a:blipFill>
            </p:spPr>
            <p:txBody>
              <a:bodyPr/>
              <a:lstStyle/>
              <a:p>
                <a:r>
                  <a:rPr lang="en-US">
                    <a:noFill/>
                  </a:rPr>
                  <a:t> </a:t>
                </a:r>
              </a:p>
            </p:txBody>
          </p:sp>
        </mc:Fallback>
      </mc:AlternateContent>
      <p:cxnSp>
        <p:nvCxnSpPr>
          <p:cNvPr id="22" name="Straight Arrow Connector 21"/>
          <p:cNvCxnSpPr>
            <a:stCxn id="8" idx="0"/>
          </p:cNvCxnSpPr>
          <p:nvPr/>
        </p:nvCxnSpPr>
        <p:spPr>
          <a:xfrm flipH="1" flipV="1">
            <a:off x="2737689" y="1920558"/>
            <a:ext cx="1" cy="75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882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a:bodyPr>
          <a:lstStyle/>
          <a:p>
            <a:r>
              <a:rPr lang="en-US" dirty="0" smtClean="0"/>
              <a:t>Homomorphic Encryption Schemes</a:t>
            </a:r>
            <a:endParaRPr lang="en-US"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32" name="TextBox 31"/>
          <p:cNvSpPr txBox="1"/>
          <p:nvPr/>
        </p:nvSpPr>
        <p:spPr>
          <a:xfrm>
            <a:off x="6213242" y="1587069"/>
            <a:ext cx="1518877" cy="369332"/>
          </a:xfrm>
          <a:prstGeom prst="rect">
            <a:avLst/>
          </a:prstGeom>
          <a:noFill/>
        </p:spPr>
        <p:txBody>
          <a:bodyPr wrap="none" rtlCol="0">
            <a:spAutoFit/>
          </a:bodyPr>
          <a:lstStyle/>
          <a:p>
            <a:r>
              <a:rPr lang="en-US" dirty="0" smtClean="0">
                <a:latin typeface="Calibri" panose="020F0502020204030204" pitchFamily="34" charset="0"/>
              </a:rPr>
              <a:t>(Any function)</a:t>
            </a: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41</a:t>
            </a:fld>
            <a:endParaRPr lang="en-US" dirty="0">
              <a:latin typeface="Calibri" panose="020F0502020204030204" pitchFamily="34" charset="0"/>
            </a:endParaRPr>
          </a:p>
        </p:txBody>
      </p:sp>
      <p:sp>
        <p:nvSpPr>
          <p:cNvPr id="42" name="TextBox 41"/>
          <p:cNvSpPr txBox="1"/>
          <p:nvPr/>
        </p:nvSpPr>
        <p:spPr>
          <a:xfrm>
            <a:off x="5180804" y="1902049"/>
            <a:ext cx="1083951" cy="338554"/>
          </a:xfrm>
          <a:prstGeom prst="rect">
            <a:avLst/>
          </a:prstGeom>
          <a:noFill/>
        </p:spPr>
        <p:txBody>
          <a:bodyPr wrap="none" rtlCol="0">
            <a:spAutoFit/>
          </a:bodyPr>
          <a:lstStyle/>
          <a:p>
            <a:r>
              <a:rPr lang="en-US" sz="1600" dirty="0" smtClean="0">
                <a:latin typeface="Calibri" panose="020F0502020204030204" pitchFamily="34" charset="0"/>
              </a:rPr>
              <a:t>[G09, G10]</a:t>
            </a:r>
            <a:endParaRPr lang="en-US" sz="1600"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spTree>
    <p:extLst>
      <p:ext uri="{BB962C8B-B14F-4D97-AF65-F5344CB8AC3E}">
        <p14:creationId xmlns:p14="http://schemas.microsoft.com/office/powerpoint/2010/main" val="3662712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a:bodyPr>
          <a:lstStyle/>
          <a:p>
            <a:r>
              <a:rPr lang="en-US" dirty="0" smtClean="0"/>
              <a:t>Homomorphic Encryption Schemes</a:t>
            </a:r>
            <a:endParaRPr lang="en-US"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32" name="TextBox 31"/>
          <p:cNvSpPr txBox="1"/>
          <p:nvPr/>
        </p:nvSpPr>
        <p:spPr>
          <a:xfrm>
            <a:off x="6213242" y="1587069"/>
            <a:ext cx="1518877" cy="369332"/>
          </a:xfrm>
          <a:prstGeom prst="rect">
            <a:avLst/>
          </a:prstGeom>
          <a:noFill/>
        </p:spPr>
        <p:txBody>
          <a:bodyPr wrap="none" rtlCol="0">
            <a:spAutoFit/>
          </a:bodyPr>
          <a:lstStyle/>
          <a:p>
            <a:r>
              <a:rPr lang="en-US" dirty="0" smtClean="0">
                <a:latin typeface="Calibri" panose="020F0502020204030204" pitchFamily="34" charset="0"/>
              </a:rPr>
              <a:t>(Any function)</a:t>
            </a: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42</a:t>
            </a:fld>
            <a:endParaRPr lang="en-US" dirty="0">
              <a:latin typeface="Calibri" panose="020F0502020204030204" pitchFamily="34" charset="0"/>
            </a:endParaRPr>
          </a:p>
        </p:txBody>
      </p:sp>
      <p:sp>
        <p:nvSpPr>
          <p:cNvPr id="42" name="TextBox 41"/>
          <p:cNvSpPr txBox="1"/>
          <p:nvPr/>
        </p:nvSpPr>
        <p:spPr>
          <a:xfrm>
            <a:off x="5180804" y="1902049"/>
            <a:ext cx="1083951" cy="338554"/>
          </a:xfrm>
          <a:prstGeom prst="rect">
            <a:avLst/>
          </a:prstGeom>
          <a:noFill/>
        </p:spPr>
        <p:txBody>
          <a:bodyPr wrap="none" rtlCol="0">
            <a:spAutoFit/>
          </a:bodyPr>
          <a:lstStyle/>
          <a:p>
            <a:r>
              <a:rPr lang="en-US" sz="1600" dirty="0" smtClean="0">
                <a:latin typeface="Calibri" panose="020F0502020204030204" pitchFamily="34" charset="0"/>
              </a:rPr>
              <a:t>[G09, G10]</a:t>
            </a:r>
            <a:endParaRPr lang="en-US" sz="1600"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cxnSp>
        <p:nvCxnSpPr>
          <p:cNvPr id="28" name="Straight Connector 27"/>
          <p:cNvCxnSpPr/>
          <p:nvPr/>
        </p:nvCxnSpPr>
        <p:spPr>
          <a:xfrm>
            <a:off x="140368" y="53340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25146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992" y="2607557"/>
            <a:ext cx="2241191" cy="646331"/>
          </a:xfrm>
          <a:prstGeom prst="rect">
            <a:avLst/>
          </a:prstGeom>
          <a:noFill/>
        </p:spPr>
        <p:txBody>
          <a:bodyPr wrap="none" rtlCol="0">
            <a:spAutoFit/>
          </a:bodyPr>
          <a:lstStyle/>
          <a:p>
            <a:pPr algn="ctr"/>
            <a:r>
              <a:rPr lang="en-US" dirty="0" smtClean="0">
                <a:solidFill>
                  <a:schemeClr val="accent2"/>
                </a:solidFill>
                <a:latin typeface="Calibri" panose="020F0502020204030204" pitchFamily="34" charset="0"/>
              </a:rPr>
              <a:t>Partial Homomorphic </a:t>
            </a:r>
            <a:br>
              <a:rPr lang="en-US" dirty="0" smtClean="0">
                <a:solidFill>
                  <a:schemeClr val="accent2"/>
                </a:solidFill>
                <a:latin typeface="Calibri" panose="020F0502020204030204" pitchFamily="34" charset="0"/>
              </a:rPr>
            </a:br>
            <a:r>
              <a:rPr lang="en-US" dirty="0" smtClean="0">
                <a:solidFill>
                  <a:schemeClr val="accent2"/>
                </a:solidFill>
                <a:latin typeface="Calibri" panose="020F0502020204030204" pitchFamily="34" charset="0"/>
              </a:rPr>
              <a:t>Encryption</a:t>
            </a:r>
            <a:endParaRPr lang="en-US"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48899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a:bodyPr>
          <a:lstStyle/>
          <a:p>
            <a:r>
              <a:rPr lang="en-US" dirty="0" smtClean="0"/>
              <a:t>Homomorphic</a:t>
            </a:r>
            <a:r>
              <a:rPr lang="en-US" sz="3600" dirty="0" smtClean="0"/>
              <a:t> </a:t>
            </a:r>
            <a:r>
              <a:rPr lang="en-US" dirty="0" smtClean="0"/>
              <a:t>Encryption Schemes</a:t>
            </a:r>
            <a:endParaRPr lang="en-US" sz="3600"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32" name="TextBox 31"/>
          <p:cNvSpPr txBox="1"/>
          <p:nvPr/>
        </p:nvSpPr>
        <p:spPr>
          <a:xfrm>
            <a:off x="6213242" y="1587069"/>
            <a:ext cx="1518877" cy="369332"/>
          </a:xfrm>
          <a:prstGeom prst="rect">
            <a:avLst/>
          </a:prstGeom>
          <a:noFill/>
        </p:spPr>
        <p:txBody>
          <a:bodyPr wrap="none" rtlCol="0">
            <a:spAutoFit/>
          </a:bodyPr>
          <a:lstStyle/>
          <a:p>
            <a:r>
              <a:rPr lang="en-US" dirty="0" smtClean="0">
                <a:latin typeface="Calibri" panose="020F0502020204030204" pitchFamily="34" charset="0"/>
              </a:rPr>
              <a:t>(Any function)</a:t>
            </a: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43</a:t>
            </a:fld>
            <a:endParaRPr lang="en-US" dirty="0">
              <a:latin typeface="Calibri" panose="020F0502020204030204" pitchFamily="34" charset="0"/>
            </a:endParaRPr>
          </a:p>
        </p:txBody>
      </p:sp>
      <p:sp>
        <p:nvSpPr>
          <p:cNvPr id="42" name="TextBox 41"/>
          <p:cNvSpPr txBox="1"/>
          <p:nvPr/>
        </p:nvSpPr>
        <p:spPr>
          <a:xfrm>
            <a:off x="5180804" y="1902049"/>
            <a:ext cx="1083951" cy="338554"/>
          </a:xfrm>
          <a:prstGeom prst="rect">
            <a:avLst/>
          </a:prstGeom>
          <a:noFill/>
        </p:spPr>
        <p:txBody>
          <a:bodyPr wrap="none" rtlCol="0">
            <a:spAutoFit/>
          </a:bodyPr>
          <a:lstStyle/>
          <a:p>
            <a:r>
              <a:rPr lang="en-US" sz="1600" dirty="0" smtClean="0">
                <a:latin typeface="Calibri" panose="020F0502020204030204" pitchFamily="34" charset="0"/>
              </a:rPr>
              <a:t>[G09, G10]</a:t>
            </a:r>
            <a:endParaRPr lang="en-US" sz="1600"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cxnSp>
        <p:nvCxnSpPr>
          <p:cNvPr id="28" name="Straight Connector 27"/>
          <p:cNvCxnSpPr/>
          <p:nvPr/>
        </p:nvCxnSpPr>
        <p:spPr>
          <a:xfrm>
            <a:off x="140368" y="53340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25146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992" y="2607557"/>
            <a:ext cx="2241191" cy="646331"/>
          </a:xfrm>
          <a:prstGeom prst="rect">
            <a:avLst/>
          </a:prstGeom>
          <a:noFill/>
        </p:spPr>
        <p:txBody>
          <a:bodyPr wrap="none" rtlCol="0">
            <a:spAutoFit/>
          </a:bodyPr>
          <a:lstStyle/>
          <a:p>
            <a:pPr algn="ctr"/>
            <a:r>
              <a:rPr lang="en-US" dirty="0" smtClean="0">
                <a:solidFill>
                  <a:schemeClr val="accent2"/>
                </a:solidFill>
                <a:latin typeface="Calibri" panose="020F0502020204030204" pitchFamily="34" charset="0"/>
              </a:rPr>
              <a:t>Partial Homomorphic </a:t>
            </a:r>
            <a:br>
              <a:rPr lang="en-US" dirty="0" smtClean="0">
                <a:solidFill>
                  <a:schemeClr val="accent2"/>
                </a:solidFill>
                <a:latin typeface="Calibri" panose="020F0502020204030204" pitchFamily="34" charset="0"/>
              </a:rPr>
            </a:br>
            <a:r>
              <a:rPr lang="en-US" dirty="0" smtClean="0">
                <a:solidFill>
                  <a:schemeClr val="accent2"/>
                </a:solidFill>
                <a:latin typeface="Calibri" panose="020F0502020204030204" pitchFamily="34" charset="0"/>
              </a:rPr>
              <a:t>Encryption</a:t>
            </a:r>
            <a:endParaRPr lang="en-US" dirty="0">
              <a:solidFill>
                <a:schemeClr val="accent2"/>
              </a:solidFill>
              <a:latin typeface="Calibri" panose="020F0502020204030204" pitchFamily="34" charset="0"/>
            </a:endParaRPr>
          </a:p>
        </p:txBody>
      </p:sp>
      <p:sp>
        <p:nvSpPr>
          <p:cNvPr id="31" name="Rectangle 30"/>
          <p:cNvSpPr/>
          <p:nvPr/>
        </p:nvSpPr>
        <p:spPr>
          <a:xfrm>
            <a:off x="4720875" y="2557804"/>
            <a:ext cx="4191000" cy="2726956"/>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ectangle 32"/>
          <p:cNvSpPr/>
          <p:nvPr/>
        </p:nvSpPr>
        <p:spPr>
          <a:xfrm>
            <a:off x="140368" y="5400893"/>
            <a:ext cx="8775032" cy="1228507"/>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Rectangle 33"/>
          <p:cNvSpPr/>
          <p:nvPr/>
        </p:nvSpPr>
        <p:spPr>
          <a:xfrm>
            <a:off x="128378" y="2545511"/>
            <a:ext cx="4431632" cy="2726956"/>
          </a:xfrm>
          <a:prstGeom prst="rect">
            <a:avLst/>
          </a:prstGeom>
          <a:solidFill>
            <a:srgbClr val="FF9933">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TextBox 34"/>
          <p:cNvSpPr txBox="1"/>
          <p:nvPr/>
        </p:nvSpPr>
        <p:spPr>
          <a:xfrm>
            <a:off x="6975981" y="5756293"/>
            <a:ext cx="995785" cy="369332"/>
          </a:xfrm>
          <a:prstGeom prst="rect">
            <a:avLst/>
          </a:prstGeom>
          <a:noFill/>
        </p:spPr>
        <p:txBody>
          <a:bodyPr wrap="none" rtlCol="0">
            <a:prstTxWarp prst="textPlain">
              <a:avLst/>
            </a:prstTxWarp>
            <a:spAutoFit/>
          </a:bodyPr>
          <a:lstStyle/>
          <a:p>
            <a:r>
              <a:rPr lang="en-US" dirty="0" smtClean="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rPr>
              <a:t>Practical</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endParaRPr>
          </a:p>
        </p:txBody>
      </p:sp>
      <p:sp>
        <p:nvSpPr>
          <p:cNvPr id="36" name="TextBox 35"/>
          <p:cNvSpPr txBox="1"/>
          <p:nvPr/>
        </p:nvSpPr>
        <p:spPr>
          <a:xfrm>
            <a:off x="304800" y="4812268"/>
            <a:ext cx="1190599" cy="369332"/>
          </a:xfrm>
          <a:prstGeom prst="rect">
            <a:avLst/>
          </a:prstGeom>
          <a:noFill/>
        </p:spPr>
        <p:txBody>
          <a:bodyPr wrap="none" rtlCol="0">
            <a:prstTxWarp prst="textPlain">
              <a:avLst/>
            </a:prstTxWarp>
            <a:spAutoFit/>
          </a:bodyPr>
          <a:lstStyle/>
          <a:p>
            <a:r>
              <a:rPr lang="en-US" dirty="0" smtClean="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rPr>
              <a:t>Expensive</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endParaRPr>
          </a:p>
        </p:txBody>
      </p:sp>
      <p:sp>
        <p:nvSpPr>
          <p:cNvPr id="37" name="Rectangle 36"/>
          <p:cNvSpPr/>
          <p:nvPr/>
        </p:nvSpPr>
        <p:spPr>
          <a:xfrm>
            <a:off x="155608" y="1162544"/>
            <a:ext cx="8775032" cy="1295400"/>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TextBox 37"/>
          <p:cNvSpPr txBox="1"/>
          <p:nvPr/>
        </p:nvSpPr>
        <p:spPr>
          <a:xfrm>
            <a:off x="454362" y="1611868"/>
            <a:ext cx="1298237" cy="369332"/>
          </a:xfrm>
          <a:prstGeom prst="rect">
            <a:avLst/>
          </a:prstGeom>
          <a:noFill/>
        </p:spPr>
        <p:txBody>
          <a:bodyPr wrap="none" rtlCol="0">
            <a:prstTxWarp prst="textPlain">
              <a:avLst/>
            </a:prstTxWarp>
            <a:spAutoFit/>
          </a:bodyPr>
          <a:lstStyle/>
          <a:p>
            <a:r>
              <a:rPr lang="en-US" dirty="0" smtClean="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rPr>
              <a:t>Impractical</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val="13278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p:bldP spid="36" grpId="0"/>
      <p:bldP spid="37" grpId="0" animBg="1"/>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Homomorphic Encryption Schemes: Performance</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447800" y="2286000"/>
              <a:ext cx="6096000" cy="3759200"/>
            </p:xfrm>
            <a:graphic>
              <a:graphicData uri="http://schemas.openxmlformats.org/drawingml/2006/table">
                <a:tbl>
                  <a:tblPr>
                    <a:tableStyleId>{2D5ABB26-0587-4C30-8999-92F81FD0307C}</a:tableStyleId>
                  </a:tblPr>
                  <a:tblGrid>
                    <a:gridCol w="2032000"/>
                    <a:gridCol w="2032000"/>
                    <a:gridCol w="2032000"/>
                  </a:tblGrid>
                  <a:tr h="939800">
                    <a:tc>
                      <a:txBody>
                        <a:bodyPr/>
                        <a:lstStyle/>
                        <a:p>
                          <a:pPr lvl="0" algn="ctr"/>
                          <a:r>
                            <a:rPr lang="en-US" sz="1600" dirty="0" smtClean="0">
                              <a:latin typeface="Calibri" panose="020F0502020204030204" pitchFamily="34" charset="0"/>
                            </a:rPr>
                            <a:t>Scheme</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Space for</a:t>
                          </a:r>
                          <a:r>
                            <a:rPr lang="en-US" sz="1600" baseline="0" dirty="0" smtClean="0">
                              <a:latin typeface="Calibri" panose="020F0502020204030204" pitchFamily="34" charset="0"/>
                            </a:rPr>
                            <a:t> 1 integer (bits)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Time for 1 operation</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smtClean="0">
                                        <a:latin typeface="Cambria Math" panose="02040503050406030204" pitchFamily="18" charset="0"/>
                                      </a:rPr>
                                      <m:t>2</m:t>
                                    </m:r>
                                  </m:e>
                                  <m:sup>
                                    <m:r>
                                      <a:rPr lang="en-US" sz="1800" smtClean="0">
                                        <a:latin typeface="Cambria Math" panose="02040503050406030204" pitchFamily="18" charset="0"/>
                                      </a:rPr>
                                      <m:t>14</m:t>
                                    </m:r>
                                  </m:sup>
                                </m:sSup>
                              </m:oMath>
                            </m:oMathPara>
                          </a14:m>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Cosmic time</a:t>
                          </a:r>
                          <a:r>
                            <a:rPr lang="en-US" sz="1600" baseline="0" dirty="0" smtClean="0">
                              <a:latin typeface="Calibri" panose="020F0502020204030204" pitchFamily="34" charset="0"/>
                            </a:rPr>
                            <a:t> scales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2048</m:t>
                                </m:r>
                              </m:oMath>
                            </m:oMathPara>
                          </a14:m>
                          <a:endParaRPr lang="en-US"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 xmlns:m="http://schemas.openxmlformats.org/officeDocument/2006/math">
                              <m:r>
                                <a:rPr lang="en-US" sz="1600" smtClean="0">
                                  <a:latin typeface="Cambria Math" panose="02040503050406030204" pitchFamily="18" charset="0"/>
                                </a:rPr>
                                <m:t>≈ </m:t>
                              </m:r>
                            </m:oMath>
                          </a14:m>
                          <a:r>
                            <a:rPr lang="en-US" sz="1600" dirty="0" smtClean="0">
                              <a:latin typeface="Calibri" panose="020F0502020204030204" pitchFamily="34" charset="0"/>
                            </a:rPr>
                            <a:t>ms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l"/>
                          <a:endParaRPr lang="en-US" sz="160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128</m:t>
                                </m:r>
                              </m:oMath>
                            </m:oMathPara>
                          </a14:m>
                          <a:endParaRPr lang="en-US"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 xmlns:m="http://schemas.openxmlformats.org/officeDocument/2006/math">
                              <m:r>
                                <a:rPr lang="en-US" sz="1600" smtClean="0">
                                  <a:latin typeface="Cambria Math" panose="02040503050406030204" pitchFamily="18" charset="0"/>
                                </a:rPr>
                                <m:t>≈ </m:t>
                              </m:r>
                              <m:r>
                                <a:rPr lang="en-US" sz="1600" i="1" dirty="0" smtClean="0">
                                  <a:latin typeface="Cambria Math" panose="02040503050406030204" pitchFamily="18" charset="0"/>
                                </a:rPr>
                                <m:t>µ</m:t>
                              </m:r>
                            </m:oMath>
                          </a14:m>
                          <a:r>
                            <a:rPr lang="en-US" sz="1600" dirty="0" smtClean="0">
                              <a:latin typeface="Calibri" panose="020F0502020204030204" pitchFamily="34" charset="0"/>
                            </a:rPr>
                            <a:t>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bl>
              </a:graphicData>
            </a:graphic>
          </p:graphicFrame>
        </mc:Choice>
        <mc:Fallback xmlns="">
          <p:graphicFrame>
            <p:nvGraphicFramePr>
              <p:cNvPr id="3" name="Table 2"/>
              <p:cNvGraphicFramePr>
                <a:graphicFrameLocks noGrp="1"/>
              </p:cNvGraphicFramePr>
              <p:nvPr>
                <p:extLst/>
              </p:nvPr>
            </p:nvGraphicFramePr>
            <p:xfrm>
              <a:off x="1447800" y="2286000"/>
              <a:ext cx="6096000" cy="3759200"/>
            </p:xfrm>
            <a:graphic>
              <a:graphicData uri="http://schemas.openxmlformats.org/drawingml/2006/table">
                <a:tbl>
                  <a:tblPr>
                    <a:tableStyleId>{2D5ABB26-0587-4C30-8999-92F81FD0307C}</a:tableStyleId>
                  </a:tblPr>
                  <a:tblGrid>
                    <a:gridCol w="2032000"/>
                    <a:gridCol w="2032000"/>
                    <a:gridCol w="2032000"/>
                  </a:tblGrid>
                  <a:tr h="939800">
                    <a:tc>
                      <a:txBody>
                        <a:bodyPr/>
                        <a:lstStyle/>
                        <a:p>
                          <a:pPr lvl="0" algn="ctr"/>
                          <a:r>
                            <a:rPr lang="en-US" sz="1600" dirty="0" smtClean="0">
                              <a:latin typeface="Calibri" panose="020F0502020204030204" pitchFamily="34" charset="0"/>
                            </a:rPr>
                            <a:t>Scheme</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Space for</a:t>
                          </a:r>
                          <a:r>
                            <a:rPr lang="en-US" sz="1600" baseline="0" dirty="0" smtClean="0">
                              <a:latin typeface="Calibri" panose="020F0502020204030204" pitchFamily="34" charset="0"/>
                            </a:rPr>
                            <a:t> 1 integer (bits)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Time for 1 operation</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100901" t="-101290" r="-101201" b="-200000"/>
                          </a:stretch>
                        </a:blipFill>
                      </a:tcPr>
                    </a:tc>
                    <a:tc>
                      <a:txBody>
                        <a:bodyPr/>
                        <a:lstStyle/>
                        <a:p>
                          <a:pPr lvl="0" algn="ctr"/>
                          <a:r>
                            <a:rPr lang="en-US" sz="1600" dirty="0" smtClean="0">
                              <a:latin typeface="Calibri" panose="020F0502020204030204" pitchFamily="34" charset="0"/>
                            </a:rPr>
                            <a:t>Cosmic time</a:t>
                          </a:r>
                          <a:r>
                            <a:rPr lang="en-US" sz="1600" baseline="0" dirty="0" smtClean="0">
                              <a:latin typeface="Calibri" panose="020F0502020204030204" pitchFamily="34" charset="0"/>
                            </a:rPr>
                            <a:t> scales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100901" t="-202597" r="-101201" b="-10129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200299" t="-202597" r="-898" b="-101299"/>
                          </a:stretch>
                        </a:blipFill>
                      </a:tcPr>
                    </a:tc>
                  </a:tr>
                  <a:tr h="939800">
                    <a:tc>
                      <a:txBody>
                        <a:bodyPr/>
                        <a:lstStyle/>
                        <a:p>
                          <a:pPr lvl="1" algn="l"/>
                          <a:endParaRPr lang="en-US" sz="160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100901" t="-302597" r="-101201" b="-129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200299" t="-302597" r="-898" b="-1299"/>
                          </a:stretch>
                        </a:blipFill>
                      </a:tcPr>
                    </a:tc>
                  </a:tr>
                </a:tbl>
              </a:graphicData>
            </a:graphic>
          </p:graphicFrame>
        </mc:Fallback>
      </mc:AlternateContent>
      <p:sp>
        <p:nvSpPr>
          <p:cNvPr id="4" name="Rectangle 3"/>
          <p:cNvSpPr/>
          <p:nvPr/>
        </p:nvSpPr>
        <p:spPr>
          <a:xfrm>
            <a:off x="1447800" y="5105400"/>
            <a:ext cx="2057400" cy="914400"/>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Calibri" panose="020F0502020204030204" pitchFamily="34" charset="0"/>
              </a:rPr>
              <a:t>Deterministic</a:t>
            </a:r>
            <a:br>
              <a:rPr lang="en-US" sz="1600" dirty="0" smtClean="0">
                <a:solidFill>
                  <a:schemeClr val="tx1">
                    <a:lumMod val="95000"/>
                    <a:lumOff val="5000"/>
                  </a:schemeClr>
                </a:solidFill>
                <a:latin typeface="Calibri" panose="020F0502020204030204" pitchFamily="34" charset="0"/>
              </a:rPr>
            </a:br>
            <a:r>
              <a:rPr lang="en-US" sz="1600" dirty="0" smtClean="0">
                <a:solidFill>
                  <a:schemeClr val="tx1">
                    <a:lumMod val="95000"/>
                    <a:lumOff val="5000"/>
                  </a:schemeClr>
                </a:solidFill>
                <a:latin typeface="Calibri" panose="020F0502020204030204" pitchFamily="34" charset="0"/>
              </a:rPr>
              <a:t>Order-preserving</a:t>
            </a:r>
            <a:endParaRPr lang="en-US" sz="1600" dirty="0">
              <a:solidFill>
                <a:schemeClr val="tx1">
                  <a:lumMod val="95000"/>
                  <a:lumOff val="5000"/>
                </a:schemeClr>
              </a:solidFill>
              <a:latin typeface="Calibri" panose="020F0502020204030204" pitchFamily="34" charset="0"/>
            </a:endParaRPr>
          </a:p>
        </p:txBody>
      </p:sp>
      <p:sp>
        <p:nvSpPr>
          <p:cNvPr id="5" name="Rectangle 4"/>
          <p:cNvSpPr/>
          <p:nvPr/>
        </p:nvSpPr>
        <p:spPr>
          <a:xfrm>
            <a:off x="1447800" y="4152900"/>
            <a:ext cx="2057400" cy="914400"/>
          </a:xfrm>
          <a:prstGeom prst="rect">
            <a:avLst/>
          </a:prstGeom>
          <a:solidFill>
            <a:srgbClr val="FF9933">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lumMod val="95000"/>
                    <a:lumOff val="5000"/>
                  </a:schemeClr>
                </a:solidFill>
                <a:latin typeface="Calibri" panose="020F0502020204030204" pitchFamily="34" charset="0"/>
              </a:rPr>
              <a:t>Paillier</a:t>
            </a:r>
            <a:r>
              <a:rPr lang="en-US" sz="1600" dirty="0" smtClean="0">
                <a:solidFill>
                  <a:schemeClr val="tx1">
                    <a:lumMod val="95000"/>
                    <a:lumOff val="5000"/>
                  </a:schemeClr>
                </a:solidFill>
                <a:latin typeface="Calibri" panose="020F0502020204030204" pitchFamily="34" charset="0"/>
              </a:rPr>
              <a:t/>
            </a:r>
            <a:br>
              <a:rPr lang="en-US" sz="1600" dirty="0" smtClean="0">
                <a:solidFill>
                  <a:schemeClr val="tx1">
                    <a:lumMod val="95000"/>
                    <a:lumOff val="5000"/>
                  </a:schemeClr>
                </a:solidFill>
                <a:latin typeface="Calibri" panose="020F0502020204030204" pitchFamily="34" charset="0"/>
              </a:rPr>
            </a:br>
            <a:r>
              <a:rPr lang="en-US" sz="1600" dirty="0" err="1" smtClean="0">
                <a:solidFill>
                  <a:schemeClr val="tx1">
                    <a:lumMod val="95000"/>
                    <a:lumOff val="5000"/>
                  </a:schemeClr>
                </a:solidFill>
                <a:latin typeface="Calibri" panose="020F0502020204030204" pitchFamily="34" charset="0"/>
              </a:rPr>
              <a:t>ElGamal</a:t>
            </a:r>
            <a:endParaRPr lang="en-US" sz="1600" dirty="0">
              <a:solidFill>
                <a:schemeClr val="tx1">
                  <a:lumMod val="95000"/>
                  <a:lumOff val="5000"/>
                </a:schemeClr>
              </a:solidFill>
              <a:latin typeface="Calibri" panose="020F0502020204030204" pitchFamily="34" charset="0"/>
            </a:endParaRPr>
          </a:p>
        </p:txBody>
      </p:sp>
      <p:sp>
        <p:nvSpPr>
          <p:cNvPr id="6" name="Rectangle 5"/>
          <p:cNvSpPr/>
          <p:nvPr/>
        </p:nvSpPr>
        <p:spPr>
          <a:xfrm>
            <a:off x="1447800" y="3200400"/>
            <a:ext cx="2057400" cy="914400"/>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Calibri" panose="020F0502020204030204" pitchFamily="34" charset="0"/>
              </a:rPr>
              <a:t>Fully Homomorphic</a:t>
            </a:r>
            <a:br>
              <a:rPr lang="en-US" sz="1600" dirty="0" smtClean="0">
                <a:solidFill>
                  <a:schemeClr val="tx1">
                    <a:lumMod val="95000"/>
                    <a:lumOff val="5000"/>
                  </a:schemeClr>
                </a:solidFill>
                <a:latin typeface="Calibri" panose="020F0502020204030204" pitchFamily="34" charset="0"/>
              </a:rPr>
            </a:br>
            <a:r>
              <a:rPr lang="en-US" sz="1600" dirty="0" smtClean="0">
                <a:solidFill>
                  <a:schemeClr val="tx1">
                    <a:lumMod val="95000"/>
                    <a:lumOff val="5000"/>
                  </a:schemeClr>
                </a:solidFill>
                <a:latin typeface="Calibri" panose="020F0502020204030204" pitchFamily="34" charset="0"/>
              </a:rPr>
              <a:t>Encryption</a:t>
            </a:r>
            <a:endParaRPr lang="en-US" sz="1600" dirty="0">
              <a:solidFill>
                <a:schemeClr val="tx1">
                  <a:lumMod val="95000"/>
                  <a:lumOff val="5000"/>
                </a:schemeClr>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BACC0D7D-E0FC-49BF-B4A2-5B13217C58F0}" type="slidenum">
              <a:rPr lang="en-US" smtClean="0"/>
              <a:t>44</a:t>
            </a:fld>
            <a:endParaRPr lang="en-US"/>
          </a:p>
        </p:txBody>
      </p:sp>
    </p:spTree>
    <p:extLst>
      <p:ext uri="{BB962C8B-B14F-4D97-AF65-F5344CB8AC3E}">
        <p14:creationId xmlns:p14="http://schemas.microsoft.com/office/powerpoint/2010/main" val="1659579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fontScale="90000"/>
          </a:bodyPr>
          <a:lstStyle/>
          <a:p>
            <a:r>
              <a:rPr lang="en-US" dirty="0" smtClean="0"/>
              <a:t>Homomorphic Encryption Schemes: Notation</a:t>
            </a:r>
            <a:endParaRPr lang="en-US"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45</a:t>
            </a:fld>
            <a:endParaRPr lang="en-US"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cxnSp>
        <p:nvCxnSpPr>
          <p:cNvPr id="28" name="Straight Connector 27"/>
          <p:cNvCxnSpPr/>
          <p:nvPr/>
        </p:nvCxnSpPr>
        <p:spPr>
          <a:xfrm>
            <a:off x="140368" y="53340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25146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992" y="2607557"/>
            <a:ext cx="2241191" cy="646331"/>
          </a:xfrm>
          <a:prstGeom prst="rect">
            <a:avLst/>
          </a:prstGeom>
          <a:noFill/>
        </p:spPr>
        <p:txBody>
          <a:bodyPr wrap="none" rtlCol="0">
            <a:spAutoFit/>
          </a:bodyPr>
          <a:lstStyle/>
          <a:p>
            <a:pPr algn="ctr"/>
            <a:r>
              <a:rPr lang="en-US" dirty="0" smtClean="0">
                <a:solidFill>
                  <a:schemeClr val="accent2"/>
                </a:solidFill>
                <a:latin typeface="Calibri" panose="020F0502020204030204" pitchFamily="34" charset="0"/>
              </a:rPr>
              <a:t>Partial Homomorphic </a:t>
            </a:r>
            <a:br>
              <a:rPr lang="en-US" dirty="0" smtClean="0">
                <a:solidFill>
                  <a:schemeClr val="accent2"/>
                </a:solidFill>
                <a:latin typeface="Calibri" panose="020F0502020204030204" pitchFamily="34" charset="0"/>
              </a:rPr>
            </a:br>
            <a:r>
              <a:rPr lang="en-US" dirty="0" smtClean="0">
                <a:solidFill>
                  <a:schemeClr val="accent2"/>
                </a:solidFill>
                <a:latin typeface="Calibri" panose="020F0502020204030204" pitchFamily="34" charset="0"/>
              </a:rPr>
              <a:t>Encryption </a:t>
            </a:r>
            <a:r>
              <a:rPr lang="en-US" b="1" dirty="0" smtClean="0">
                <a:solidFill>
                  <a:schemeClr val="accent2"/>
                </a:solidFill>
                <a:effectLst>
                  <a:outerShdw blurRad="38100" dist="38100" dir="2700000" algn="tl">
                    <a:srgbClr val="000000">
                      <a:alpha val="43137"/>
                    </a:srgbClr>
                  </a:outerShdw>
                </a:effectLst>
                <a:latin typeface="Calibri" panose="020F0502020204030204" pitchFamily="34" charset="0"/>
              </a:rPr>
              <a:t>(PHE)</a:t>
            </a:r>
            <a:endParaRPr lang="en-US" b="1" dirty="0">
              <a:solidFill>
                <a:schemeClr val="accent2"/>
              </a:solidFill>
              <a:effectLst>
                <a:outerShdw blurRad="38100" dist="38100" dir="2700000" algn="tl">
                  <a:srgbClr val="000000">
                    <a:alpha val="43137"/>
                  </a:srgbClr>
                </a:outerShdw>
              </a:effectLst>
              <a:latin typeface="Calibri" panose="020F0502020204030204" pitchFamily="34" charset="0"/>
            </a:endParaRPr>
          </a:p>
        </p:txBody>
      </p:sp>
      <p:sp>
        <p:nvSpPr>
          <p:cNvPr id="17" name="TextBox 16"/>
          <p:cNvSpPr txBox="1"/>
          <p:nvPr/>
        </p:nvSpPr>
        <p:spPr>
          <a:xfrm>
            <a:off x="5862470" y="1603057"/>
            <a:ext cx="692818"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(FHE)</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7229399" y="4600835"/>
            <a:ext cx="7008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(DET)</a:t>
            </a:r>
            <a:endParaRPr lang="en-US" b="1" dirty="0">
              <a:effectLst>
                <a:outerShdw blurRad="38100" dist="38100" dir="2700000" algn="tl">
                  <a:srgbClr val="000000">
                    <a:alpha val="43137"/>
                  </a:srgbClr>
                </a:outerShdw>
              </a:effectLst>
            </a:endParaRPr>
          </a:p>
        </p:txBody>
      </p:sp>
      <p:sp>
        <p:nvSpPr>
          <p:cNvPr id="31" name="TextBox 30"/>
          <p:cNvSpPr txBox="1"/>
          <p:nvPr/>
        </p:nvSpPr>
        <p:spPr>
          <a:xfrm>
            <a:off x="7229399" y="3414980"/>
            <a:ext cx="720069"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(OPE)</a:t>
            </a:r>
            <a:endParaRPr lang="en-US" b="1" dirty="0">
              <a:effectLst>
                <a:outerShdw blurRad="38100" dist="38100" dir="2700000" algn="tl">
                  <a:srgbClr val="000000">
                    <a:alpha val="43137"/>
                  </a:srgbClr>
                </a:outerShdw>
              </a:effectLst>
            </a:endParaRPr>
          </a:p>
        </p:txBody>
      </p:sp>
      <p:sp>
        <p:nvSpPr>
          <p:cNvPr id="33" name="TextBox 32"/>
          <p:cNvSpPr txBox="1"/>
          <p:nvPr/>
        </p:nvSpPr>
        <p:spPr>
          <a:xfrm>
            <a:off x="4833658" y="6105941"/>
            <a:ext cx="853119"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(NDET)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743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I Encrypt a Database?</a:t>
            </a:r>
            <a:endParaRPr lang="en-US" dirty="0"/>
          </a:p>
        </p:txBody>
      </p:sp>
      <p:sp>
        <p:nvSpPr>
          <p:cNvPr id="6" name="Rectangle 5"/>
          <p:cNvSpPr/>
          <p:nvPr/>
        </p:nvSpPr>
        <p:spPr>
          <a:xfrm>
            <a:off x="1305880" y="1974748"/>
            <a:ext cx="1275436"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cxnSp>
        <p:nvCxnSpPr>
          <p:cNvPr id="10" name="Straight Arrow Connector 9"/>
          <p:cNvCxnSpPr/>
          <p:nvPr/>
        </p:nvCxnSpPr>
        <p:spPr>
          <a:xfrm>
            <a:off x="4413488" y="1790264"/>
            <a:ext cx="6112" cy="495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24599" y="1981200"/>
            <a:ext cx="1274047"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307269" y="2206616"/>
            <a:ext cx="1275436" cy="536584"/>
            <a:chOff x="705764" y="2514600"/>
            <a:chExt cx="1275436" cy="536584"/>
          </a:xfrm>
          <a:solidFill>
            <a:srgbClr val="FF0000">
              <a:alpha val="50000"/>
            </a:srgbClr>
          </a:solidFill>
        </p:grpSpPr>
        <p:sp>
          <p:nvSpPr>
            <p:cNvPr id="11" name="Rectangle 10"/>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307269" y="2737941"/>
            <a:ext cx="1275436" cy="536584"/>
            <a:chOff x="705764" y="2514600"/>
            <a:chExt cx="1275436" cy="536584"/>
          </a:xfrm>
          <a:solidFill>
            <a:srgbClr val="FF0000">
              <a:alpha val="50000"/>
            </a:srgbClr>
          </a:solidFill>
        </p:grpSpPr>
        <p:sp>
          <p:nvSpPr>
            <p:cNvPr id="50" name="Rectangle 49"/>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307269" y="3270499"/>
            <a:ext cx="1275436" cy="536584"/>
            <a:chOff x="705764" y="2514600"/>
            <a:chExt cx="1275436" cy="536584"/>
          </a:xfrm>
          <a:solidFill>
            <a:srgbClr val="FF0000">
              <a:alpha val="50000"/>
            </a:srgbClr>
          </a:solidFill>
        </p:grpSpPr>
        <p:sp>
          <p:nvSpPr>
            <p:cNvPr id="71" name="Rectangle 70"/>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305880" y="3801824"/>
            <a:ext cx="1275436" cy="536584"/>
            <a:chOff x="705764" y="2514600"/>
            <a:chExt cx="1275436" cy="536584"/>
          </a:xfrm>
          <a:solidFill>
            <a:srgbClr val="FF0000">
              <a:alpha val="50000"/>
            </a:srgbClr>
          </a:solidFill>
        </p:grpSpPr>
        <p:sp>
          <p:nvSpPr>
            <p:cNvPr id="92" name="Rectangle 91"/>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324600" y="2209800"/>
            <a:ext cx="1275436" cy="536584"/>
            <a:chOff x="705764" y="2514600"/>
            <a:chExt cx="1275436" cy="536584"/>
          </a:xfrm>
          <a:solidFill>
            <a:srgbClr val="00B050">
              <a:alpha val="50000"/>
            </a:srgbClr>
          </a:solidFill>
        </p:grpSpPr>
        <p:sp>
          <p:nvSpPr>
            <p:cNvPr id="113" name="Rectangle 112"/>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324600" y="2741125"/>
            <a:ext cx="1275436" cy="536584"/>
            <a:chOff x="705764" y="2514600"/>
            <a:chExt cx="1275436" cy="536584"/>
          </a:xfrm>
          <a:solidFill>
            <a:srgbClr val="00B050">
              <a:alpha val="50000"/>
            </a:srgbClr>
          </a:solidFill>
        </p:grpSpPr>
        <p:sp>
          <p:nvSpPr>
            <p:cNvPr id="134" name="Rectangle 133"/>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6324600" y="3273683"/>
            <a:ext cx="1275436" cy="536584"/>
            <a:chOff x="705764" y="2514600"/>
            <a:chExt cx="1275436" cy="536584"/>
          </a:xfrm>
          <a:solidFill>
            <a:srgbClr val="00B050">
              <a:alpha val="50000"/>
            </a:srgbClr>
          </a:solidFill>
        </p:grpSpPr>
        <p:sp>
          <p:nvSpPr>
            <p:cNvPr id="155" name="Rectangle 154"/>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323211" y="3805008"/>
            <a:ext cx="1275436" cy="536584"/>
            <a:chOff x="705764" y="2514600"/>
            <a:chExt cx="1275436" cy="536584"/>
          </a:xfrm>
          <a:solidFill>
            <a:srgbClr val="00B050">
              <a:alpha val="50000"/>
            </a:srgbClr>
          </a:solidFill>
        </p:grpSpPr>
        <p:sp>
          <p:nvSpPr>
            <p:cNvPr id="176" name="Rectangle 175"/>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ACC0D7D-E0FC-49BF-B4A2-5B13217C58F0}" type="slidenum">
              <a:rPr lang="en-US" smtClean="0"/>
              <a:t>46</a:t>
            </a:fld>
            <a:endParaRPr lang="en-US"/>
          </a:p>
        </p:txBody>
      </p:sp>
      <p:pic>
        <p:nvPicPr>
          <p:cNvPr id="196" name="Picture 1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18713">
            <a:off x="4141686" y="1219938"/>
            <a:ext cx="543602" cy="543602"/>
          </a:xfrm>
          <a:prstGeom prst="rect">
            <a:avLst/>
          </a:prstGeom>
        </p:spPr>
      </p:pic>
      <p:cxnSp>
        <p:nvCxnSpPr>
          <p:cNvPr id="8" name="Elbow Connector 7"/>
          <p:cNvCxnSpPr>
            <a:stCxn id="30" idx="3"/>
            <a:endCxn id="7" idx="1"/>
          </p:cNvCxnSpPr>
          <p:nvPr/>
        </p:nvCxnSpPr>
        <p:spPr>
          <a:xfrm>
            <a:off x="2582705" y="2274795"/>
            <a:ext cx="1379695" cy="46840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11" idx="3"/>
            <a:endCxn id="7" idx="1"/>
          </p:cNvCxnSpPr>
          <p:nvPr/>
        </p:nvCxnSpPr>
        <p:spPr>
          <a:xfrm flipV="1">
            <a:off x="2581316" y="2743200"/>
            <a:ext cx="1381084" cy="152702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3"/>
            <a:endCxn id="113" idx="1"/>
          </p:cNvCxnSpPr>
          <p:nvPr/>
        </p:nvCxnSpPr>
        <p:spPr>
          <a:xfrm flipV="1">
            <a:off x="4876800" y="2277979"/>
            <a:ext cx="1447800" cy="46522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91" idx="1"/>
          </p:cNvCxnSpPr>
          <p:nvPr/>
        </p:nvCxnSpPr>
        <p:spPr>
          <a:xfrm>
            <a:off x="4876800" y="2743200"/>
            <a:ext cx="1446411" cy="153021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3502821" y="4787467"/>
            <a:ext cx="1598579" cy="369332"/>
          </a:xfrm>
          <a:prstGeom prst="rect">
            <a:avLst/>
          </a:prstGeom>
          <a:noFill/>
        </p:spPr>
        <p:txBody>
          <a:bodyPr wrap="none" rtlCol="0">
            <a:spAutoFit/>
          </a:bodyPr>
          <a:lstStyle/>
          <a:p>
            <a:r>
              <a:rPr lang="en-US" dirty="0" smtClean="0">
                <a:latin typeface="Calibri" panose="020F0502020204030204" pitchFamily="34" charset="0"/>
              </a:rPr>
              <a:t>Cell granularity</a:t>
            </a:r>
            <a:endParaRPr lang="en-US" dirty="0">
              <a:latin typeface="Calibri" panose="020F0502020204030204" pitchFamily="34" charset="0"/>
            </a:endParaRPr>
          </a:p>
        </p:txBody>
      </p:sp>
      <p:sp>
        <p:nvSpPr>
          <p:cNvPr id="19" name="TextBox 18"/>
          <p:cNvSpPr txBox="1"/>
          <p:nvPr/>
        </p:nvSpPr>
        <p:spPr>
          <a:xfrm>
            <a:off x="2614141" y="5221252"/>
            <a:ext cx="3564117" cy="1338828"/>
          </a:xfrm>
          <a:prstGeom prst="rect">
            <a:avLst/>
          </a:prstGeom>
          <a:noFill/>
        </p:spPr>
        <p:txBody>
          <a:bodyPr wrap="none" rtlCol="0">
            <a:spAutoFit/>
          </a:bodyPr>
          <a:lstStyle/>
          <a:p>
            <a:pPr>
              <a:lnSpc>
                <a:spcPct val="150000"/>
              </a:lnSpc>
            </a:pPr>
            <a:r>
              <a:rPr lang="en-US" dirty="0" smtClean="0">
                <a:latin typeface="Calibri" panose="020F0502020204030204" pitchFamily="34" charset="0"/>
              </a:rPr>
              <a:t>Advantage: </a:t>
            </a:r>
          </a:p>
          <a:p>
            <a:pPr marL="285750" indent="-285750">
              <a:lnSpc>
                <a:spcPct val="150000"/>
              </a:lnSpc>
              <a:buFont typeface="Arial" panose="020B0604020202020204" pitchFamily="34" charset="0"/>
              <a:buChar char="•"/>
            </a:pPr>
            <a:r>
              <a:rPr lang="en-US" dirty="0" smtClean="0">
                <a:latin typeface="Calibri" panose="020F0502020204030204" pitchFamily="34" charset="0"/>
              </a:rPr>
              <a:t>Random access to a cell contents</a:t>
            </a:r>
          </a:p>
          <a:p>
            <a:pPr marL="285750" indent="-285750">
              <a:lnSpc>
                <a:spcPct val="150000"/>
              </a:lnSpc>
              <a:buFont typeface="Arial" panose="020B0604020202020204" pitchFamily="34" charset="0"/>
              <a:buChar char="•"/>
            </a:pPr>
            <a:r>
              <a:rPr lang="en-US" dirty="0" smtClean="0">
                <a:latin typeface="Calibri" panose="020F0502020204030204" pitchFamily="34" charset="0"/>
              </a:rPr>
              <a:t>Mix n Match encryption</a:t>
            </a:r>
          </a:p>
        </p:txBody>
      </p:sp>
    </p:spTree>
    <p:extLst>
      <p:ext uri="{BB962C8B-B14F-4D97-AF65-F5344CB8AC3E}">
        <p14:creationId xmlns:p14="http://schemas.microsoft.com/office/powerpoint/2010/main" val="26534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 n Match Encryption</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01073869"/>
              </p:ext>
            </p:extLst>
          </p:nvPr>
        </p:nvGraphicFramePr>
        <p:xfrm>
          <a:off x="304800" y="2946400"/>
          <a:ext cx="2926080" cy="1854200"/>
        </p:xfrm>
        <a:graphic>
          <a:graphicData uri="http://schemas.openxmlformats.org/drawingml/2006/table">
            <a:tbl>
              <a:tblPr bandRow="1">
                <a:tableStyleId>{5C22544A-7EE6-4342-B048-85BDC9FD1C3A}</a:tableStyleId>
              </a:tblPr>
              <a:tblGrid>
                <a:gridCol w="731520"/>
                <a:gridCol w="731520"/>
                <a:gridCol w="731520"/>
                <a:gridCol w="731520"/>
              </a:tblGrid>
              <a:tr h="370840">
                <a:tc>
                  <a:txBody>
                    <a:bodyPr/>
                    <a:lstStyle/>
                    <a:p>
                      <a:pPr algn="ctr"/>
                      <a:r>
                        <a:rPr lang="en-US" sz="1400" dirty="0" smtClean="0">
                          <a:latin typeface="Calibri" panose="020F0502020204030204" pitchFamily="34" charset="0"/>
                        </a:rPr>
                        <a:t>Id</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SSN</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Name</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Score</a:t>
                      </a: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8721105"/>
              </p:ext>
            </p:extLst>
          </p:nvPr>
        </p:nvGraphicFramePr>
        <p:xfrm>
          <a:off x="4175760" y="2946400"/>
          <a:ext cx="4754880" cy="1854200"/>
        </p:xfrm>
        <a:graphic>
          <a:graphicData uri="http://schemas.openxmlformats.org/drawingml/2006/table">
            <a:tbl>
              <a:tblPr bandRow="1">
                <a:tableStyleId>{5C22544A-7EE6-4342-B048-85BDC9FD1C3A}</a:tableStyleId>
              </a:tblPr>
              <a:tblGrid>
                <a:gridCol w="914400"/>
                <a:gridCol w="1066800"/>
                <a:gridCol w="1295400"/>
                <a:gridCol w="1478280"/>
              </a:tblGrid>
              <a:tr h="370840">
                <a:tc>
                  <a:txBody>
                    <a:bodyPr/>
                    <a:lstStyle/>
                    <a:p>
                      <a:pPr algn="ctr"/>
                      <a:r>
                        <a:rPr lang="en-US" sz="1400" dirty="0" smtClean="0">
                          <a:latin typeface="Calibri" panose="020F0502020204030204" pitchFamily="34" charset="0"/>
                        </a:rPr>
                        <a:t>Id</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SSN_DET</a:t>
                      </a:r>
                      <a:endParaRPr lang="en-US" sz="1400" dirty="0">
                        <a:latin typeface="Calibri" panose="020F0502020204030204" pitchFamily="34" charset="0"/>
                      </a:endParaRPr>
                    </a:p>
                  </a:txBody>
                  <a:tcPr>
                    <a:solidFill>
                      <a:srgbClr val="00B050">
                        <a:alpha val="50000"/>
                      </a:srgbClr>
                    </a:solidFill>
                  </a:tcPr>
                </a:tc>
                <a:tc>
                  <a:txBody>
                    <a:bodyPr/>
                    <a:lstStyle/>
                    <a:p>
                      <a:pPr algn="ctr"/>
                      <a:r>
                        <a:rPr lang="en-US" sz="1400" dirty="0" err="1" smtClean="0">
                          <a:latin typeface="Calibri" panose="020F0502020204030204" pitchFamily="34" charset="0"/>
                        </a:rPr>
                        <a:t>Name_NDET</a:t>
                      </a:r>
                      <a:endParaRPr lang="en-US" sz="1400" dirty="0">
                        <a:latin typeface="Calibri" panose="020F0502020204030204" pitchFamily="34" charset="0"/>
                      </a:endParaRPr>
                    </a:p>
                  </a:txBody>
                  <a:tcPr>
                    <a:solidFill>
                      <a:srgbClr val="00B050">
                        <a:alpha val="80000"/>
                      </a:srgbClr>
                    </a:solidFill>
                  </a:tcPr>
                </a:tc>
                <a:tc>
                  <a:txBody>
                    <a:bodyPr/>
                    <a:lstStyle/>
                    <a:p>
                      <a:pPr algn="ctr"/>
                      <a:r>
                        <a:rPr lang="en-US" sz="1400" dirty="0" err="1" smtClean="0">
                          <a:latin typeface="Calibri" panose="020F0502020204030204" pitchFamily="34" charset="0"/>
                        </a:rPr>
                        <a:t>Score_OPE</a:t>
                      </a: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bl>
          </a:graphicData>
        </a:graphic>
      </p:graphicFrame>
      <p:sp>
        <p:nvSpPr>
          <p:cNvPr id="8" name="Freeform 7"/>
          <p:cNvSpPr/>
          <p:nvPr/>
        </p:nvSpPr>
        <p:spPr>
          <a:xfrm>
            <a:off x="682752" y="2370328"/>
            <a:ext cx="3950208" cy="573024"/>
          </a:xfrm>
          <a:custGeom>
            <a:avLst/>
            <a:gdLst>
              <a:gd name="connsiteX0" fmla="*/ 0 w 3950208"/>
              <a:gd name="connsiteY0" fmla="*/ 573024 h 573024"/>
              <a:gd name="connsiteX1" fmla="*/ 2182368 w 3950208"/>
              <a:gd name="connsiteY1" fmla="*/ 0 h 573024"/>
              <a:gd name="connsiteX2" fmla="*/ 3950208 w 3950208"/>
              <a:gd name="connsiteY2" fmla="*/ 573024 h 573024"/>
            </a:gdLst>
            <a:ahLst/>
            <a:cxnLst>
              <a:cxn ang="0">
                <a:pos x="connsiteX0" y="connsiteY0"/>
              </a:cxn>
              <a:cxn ang="0">
                <a:pos x="connsiteX1" y="connsiteY1"/>
              </a:cxn>
              <a:cxn ang="0">
                <a:pos x="connsiteX2" y="connsiteY2"/>
              </a:cxn>
            </a:cxnLst>
            <a:rect l="l" t="t" r="r" b="b"/>
            <a:pathLst>
              <a:path w="3950208" h="573024">
                <a:moveTo>
                  <a:pt x="0" y="573024"/>
                </a:moveTo>
                <a:cubicBezTo>
                  <a:pt x="762000" y="286512"/>
                  <a:pt x="1524000" y="0"/>
                  <a:pt x="2182368" y="0"/>
                </a:cubicBezTo>
                <a:cubicBezTo>
                  <a:pt x="2840736" y="0"/>
                  <a:pt x="3395472" y="286512"/>
                  <a:pt x="3950208" y="573024"/>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22529" y="2000996"/>
            <a:ext cx="1002839" cy="369332"/>
          </a:xfrm>
          <a:prstGeom prst="rect">
            <a:avLst/>
          </a:prstGeom>
          <a:noFill/>
        </p:spPr>
        <p:txBody>
          <a:bodyPr wrap="none" rtlCol="0">
            <a:spAutoFit/>
          </a:bodyPr>
          <a:lstStyle/>
          <a:p>
            <a:r>
              <a:rPr lang="en-US" dirty="0" smtClean="0">
                <a:latin typeface="Calibri" panose="020F0502020204030204" pitchFamily="34" charset="0"/>
              </a:rPr>
              <a:t>Plaintext</a:t>
            </a:r>
            <a:endParaRPr lang="en-US" dirty="0">
              <a:latin typeface="Calibri" panose="020F0502020204030204" pitchFamily="34" charset="0"/>
            </a:endParaRPr>
          </a:p>
        </p:txBody>
      </p:sp>
      <p:sp>
        <p:nvSpPr>
          <p:cNvPr id="12" name="Freeform 11"/>
          <p:cNvSpPr/>
          <p:nvPr/>
        </p:nvSpPr>
        <p:spPr>
          <a:xfrm>
            <a:off x="1498702" y="2370328"/>
            <a:ext cx="4140098" cy="573024"/>
          </a:xfrm>
          <a:custGeom>
            <a:avLst/>
            <a:gdLst>
              <a:gd name="connsiteX0" fmla="*/ 0 w 3950208"/>
              <a:gd name="connsiteY0" fmla="*/ 573024 h 573024"/>
              <a:gd name="connsiteX1" fmla="*/ 2182368 w 3950208"/>
              <a:gd name="connsiteY1" fmla="*/ 0 h 573024"/>
              <a:gd name="connsiteX2" fmla="*/ 3950208 w 3950208"/>
              <a:gd name="connsiteY2" fmla="*/ 573024 h 573024"/>
            </a:gdLst>
            <a:ahLst/>
            <a:cxnLst>
              <a:cxn ang="0">
                <a:pos x="connsiteX0" y="connsiteY0"/>
              </a:cxn>
              <a:cxn ang="0">
                <a:pos x="connsiteX1" y="connsiteY1"/>
              </a:cxn>
              <a:cxn ang="0">
                <a:pos x="connsiteX2" y="connsiteY2"/>
              </a:cxn>
            </a:cxnLst>
            <a:rect l="l" t="t" r="r" b="b"/>
            <a:pathLst>
              <a:path w="3950208" h="573024">
                <a:moveTo>
                  <a:pt x="0" y="573024"/>
                </a:moveTo>
                <a:cubicBezTo>
                  <a:pt x="762000" y="286512"/>
                  <a:pt x="1524000" y="0"/>
                  <a:pt x="2182368" y="0"/>
                </a:cubicBezTo>
                <a:cubicBezTo>
                  <a:pt x="2840736" y="0"/>
                  <a:pt x="3395472" y="286512"/>
                  <a:pt x="3950208" y="573024"/>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76737" y="2000996"/>
            <a:ext cx="1438342" cy="369332"/>
          </a:xfrm>
          <a:prstGeom prst="rect">
            <a:avLst/>
          </a:prstGeom>
          <a:noFill/>
        </p:spPr>
        <p:txBody>
          <a:bodyPr wrap="none" rtlCol="0">
            <a:spAutoFit/>
          </a:bodyPr>
          <a:lstStyle/>
          <a:p>
            <a:r>
              <a:rPr lang="en-US" dirty="0" smtClean="0">
                <a:latin typeface="Calibri" panose="020F0502020204030204" pitchFamily="34" charset="0"/>
              </a:rPr>
              <a:t>Deterministic</a:t>
            </a:r>
            <a:endParaRPr lang="en-US" dirty="0">
              <a:latin typeface="Calibri" panose="020F0502020204030204" pitchFamily="34" charset="0"/>
            </a:endParaRPr>
          </a:p>
        </p:txBody>
      </p:sp>
      <p:sp>
        <p:nvSpPr>
          <p:cNvPr id="14" name="Freeform 13"/>
          <p:cNvSpPr/>
          <p:nvPr/>
        </p:nvSpPr>
        <p:spPr>
          <a:xfrm>
            <a:off x="2273808" y="2362200"/>
            <a:ext cx="4432249" cy="573024"/>
          </a:xfrm>
          <a:custGeom>
            <a:avLst/>
            <a:gdLst>
              <a:gd name="connsiteX0" fmla="*/ 0 w 3950208"/>
              <a:gd name="connsiteY0" fmla="*/ 573024 h 573024"/>
              <a:gd name="connsiteX1" fmla="*/ 2182368 w 3950208"/>
              <a:gd name="connsiteY1" fmla="*/ 0 h 573024"/>
              <a:gd name="connsiteX2" fmla="*/ 3950208 w 3950208"/>
              <a:gd name="connsiteY2" fmla="*/ 573024 h 573024"/>
            </a:gdLst>
            <a:ahLst/>
            <a:cxnLst>
              <a:cxn ang="0">
                <a:pos x="connsiteX0" y="connsiteY0"/>
              </a:cxn>
              <a:cxn ang="0">
                <a:pos x="connsiteX1" y="connsiteY1"/>
              </a:cxn>
              <a:cxn ang="0">
                <a:pos x="connsiteX2" y="connsiteY2"/>
              </a:cxn>
            </a:cxnLst>
            <a:rect l="l" t="t" r="r" b="b"/>
            <a:pathLst>
              <a:path w="3950208" h="573024">
                <a:moveTo>
                  <a:pt x="0" y="573024"/>
                </a:moveTo>
                <a:cubicBezTo>
                  <a:pt x="762000" y="286512"/>
                  <a:pt x="1524000" y="0"/>
                  <a:pt x="2182368" y="0"/>
                </a:cubicBezTo>
                <a:cubicBezTo>
                  <a:pt x="2840736" y="0"/>
                  <a:pt x="3395472" y="286512"/>
                  <a:pt x="3950208" y="573024"/>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21343" y="2027134"/>
            <a:ext cx="2191756" cy="369332"/>
          </a:xfrm>
          <a:prstGeom prst="rect">
            <a:avLst/>
          </a:prstGeom>
          <a:noFill/>
        </p:spPr>
        <p:txBody>
          <a:bodyPr wrap="square" rtlCol="0">
            <a:spAutoFit/>
          </a:bodyPr>
          <a:lstStyle/>
          <a:p>
            <a:r>
              <a:rPr lang="en-US" dirty="0" smtClean="0">
                <a:latin typeface="Calibri" panose="020F0502020204030204" pitchFamily="34" charset="0"/>
              </a:rPr>
              <a:t>Non-deterministic</a:t>
            </a:r>
            <a:endParaRPr lang="en-US" dirty="0">
              <a:latin typeface="Calibri" panose="020F0502020204030204" pitchFamily="34" charset="0"/>
            </a:endParaRPr>
          </a:p>
        </p:txBody>
      </p:sp>
      <p:sp>
        <p:nvSpPr>
          <p:cNvPr id="3" name="TextBox 2"/>
          <p:cNvSpPr txBox="1"/>
          <p:nvPr/>
        </p:nvSpPr>
        <p:spPr>
          <a:xfrm>
            <a:off x="1337501" y="5632926"/>
            <a:ext cx="6308458" cy="369332"/>
          </a:xfrm>
          <a:prstGeom prst="rect">
            <a:avLst/>
          </a:prstGeom>
          <a:noFill/>
        </p:spPr>
        <p:txBody>
          <a:bodyPr wrap="none" rtlCol="0">
            <a:spAutoFit/>
          </a:bodyPr>
          <a:lstStyle/>
          <a:p>
            <a:r>
              <a:rPr lang="en-US" dirty="0" smtClean="0"/>
              <a:t>Not covered: Deriving multiple keys. See [PRZ+11] for an example.</a:t>
            </a:r>
            <a:endParaRPr lang="en-US" dirty="0"/>
          </a:p>
        </p:txBody>
      </p:sp>
    </p:spTree>
    <p:extLst>
      <p:ext uri="{BB962C8B-B14F-4D97-AF65-F5344CB8AC3E}">
        <p14:creationId xmlns:p14="http://schemas.microsoft.com/office/powerpoint/2010/main" val="4294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12" grpId="0" animBg="1"/>
      <p:bldP spid="12" grpId="1" animBg="1"/>
      <p:bldP spid="13" grpId="0"/>
      <p:bldP spid="13" grpId="1"/>
      <p:bldP spid="14" grpId="0" animBg="1"/>
      <p:bldP spid="14" grpId="1" animBg="1"/>
      <p:bldP spid="15" grpId="0"/>
      <p:bldP spid="15"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0"/>
            <a:ext cx="8229600" cy="1143000"/>
          </a:xfrm>
        </p:spPr>
        <p:txBody>
          <a:bodyPr>
            <a:noAutofit/>
          </a:bodyPr>
          <a:lstStyle/>
          <a:p>
            <a:r>
              <a:rPr lang="en-US" sz="3600" dirty="0" smtClean="0"/>
              <a:t>Example: Online Course Database</a:t>
            </a:r>
            <a:endParaRPr lang="en-US" sz="3600" dirty="0"/>
          </a:p>
        </p:txBody>
      </p:sp>
      <p:sp>
        <p:nvSpPr>
          <p:cNvPr id="3" name="Slide Number Placeholder 2"/>
          <p:cNvSpPr>
            <a:spLocks noGrp="1"/>
          </p:cNvSpPr>
          <p:nvPr>
            <p:ph type="sldNum" sz="quarter" idx="12"/>
          </p:nvPr>
        </p:nvSpPr>
        <p:spPr/>
        <p:txBody>
          <a:bodyPr/>
          <a:lstStyle/>
          <a:p>
            <a:fld id="{BACC0D7D-E0FC-49BF-B4A2-5B13217C58F0}" type="slidenum">
              <a:rPr lang="en-US" smtClean="0"/>
              <a:t>48</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graphicFrame>
        <p:nvGraphicFramePr>
          <p:cNvPr id="5" name="Table 4"/>
          <p:cNvGraphicFramePr>
            <a:graphicFrameLocks noGrp="1"/>
          </p:cNvGraphicFramePr>
          <p:nvPr>
            <p:extLst/>
          </p:nvPr>
        </p:nvGraphicFramePr>
        <p:xfrm>
          <a:off x="4953000" y="1600200"/>
          <a:ext cx="4191000" cy="370840"/>
        </p:xfrm>
        <a:graphic>
          <a:graphicData uri="http://schemas.openxmlformats.org/drawingml/2006/table">
            <a:tbl>
              <a:tblPr bandRow="1">
                <a:tableStyleId>{5940675A-B579-460E-94D1-54222C63F5DA}</a:tableStyleId>
              </a:tblPr>
              <a:tblGrid>
                <a:gridCol w="838200"/>
                <a:gridCol w="609600"/>
                <a:gridCol w="838200"/>
                <a:gridCol w="457200"/>
                <a:gridCol w="1219200"/>
                <a:gridCol w="228600"/>
              </a:tblGrid>
              <a:tr h="370840">
                <a:tc>
                  <a:txBody>
                    <a:bodyPr/>
                    <a:lstStyle/>
                    <a:p>
                      <a:pPr algn="ctr"/>
                      <a:r>
                        <a:rPr lang="en-US" sz="1200" dirty="0" err="1" smtClean="0"/>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Addr</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GPA</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Credit</a:t>
                      </a:r>
                      <a:r>
                        <a:rPr lang="en-US" sz="1200" baseline="0" dirty="0" err="1" smtClean="0"/>
                        <a:t>Card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6" name="TextBox 5"/>
          <p:cNvSpPr txBox="1"/>
          <p:nvPr/>
        </p:nvSpPr>
        <p:spPr>
          <a:xfrm>
            <a:off x="4948042" y="1303201"/>
            <a:ext cx="843158" cy="276999"/>
          </a:xfrm>
          <a:prstGeom prst="rect">
            <a:avLst/>
          </a:prstGeom>
          <a:noFill/>
          <a:ln w="12700">
            <a:solidFill>
              <a:schemeClr val="tx1"/>
            </a:solidFill>
          </a:ln>
        </p:spPr>
        <p:txBody>
          <a:bodyPr wrap="square" rtlCol="0">
            <a:spAutoFit/>
          </a:bodyPr>
          <a:lstStyle/>
          <a:p>
            <a:r>
              <a:rPr lang="en-US" sz="1200" b="1" dirty="0" smtClean="0">
                <a:latin typeface="Consolas" panose="020B0609020204030204" pitchFamily="49" charset="0"/>
                <a:cs typeface="Consolas" panose="020B0609020204030204" pitchFamily="49" charset="0"/>
              </a:rPr>
              <a:t>Student</a:t>
            </a:r>
            <a:endParaRPr lang="en-US" sz="1200" b="1" dirty="0">
              <a:latin typeface="Consolas" panose="020B0609020204030204" pitchFamily="49" charset="0"/>
              <a:cs typeface="Consolas" panose="020B0609020204030204" pitchFamily="49" charset="0"/>
            </a:endParaRPr>
          </a:p>
        </p:txBody>
      </p:sp>
      <p:graphicFrame>
        <p:nvGraphicFramePr>
          <p:cNvPr id="25" name="Table 24"/>
          <p:cNvGraphicFramePr>
            <a:graphicFrameLocks noGrp="1"/>
          </p:cNvGraphicFramePr>
          <p:nvPr>
            <p:extLst/>
          </p:nvPr>
        </p:nvGraphicFramePr>
        <p:xfrm>
          <a:off x="4953000" y="2506799"/>
          <a:ext cx="2514600" cy="370840"/>
        </p:xfrm>
        <a:graphic>
          <a:graphicData uri="http://schemas.openxmlformats.org/drawingml/2006/table">
            <a:tbl>
              <a:tblPr bandRow="1">
                <a:tableStyleId>{5940675A-B579-460E-94D1-54222C63F5DA}</a:tableStyleId>
              </a:tblPr>
              <a:tblGrid>
                <a:gridCol w="838200"/>
                <a:gridCol w="609600"/>
                <a:gridCol w="8382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InstrId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6" name="TextBox 25"/>
          <p:cNvSpPr txBox="1"/>
          <p:nvPr/>
        </p:nvSpPr>
        <p:spPr>
          <a:xfrm>
            <a:off x="4948042" y="2209800"/>
            <a:ext cx="843158" cy="276999"/>
          </a:xfrm>
          <a:prstGeom prst="rect">
            <a:avLst/>
          </a:prstGeom>
          <a:noFill/>
          <a:ln w="12700">
            <a:solidFill>
              <a:schemeClr val="tx1"/>
            </a:solidFill>
          </a:ln>
        </p:spPr>
        <p:txBody>
          <a:bodyPr wrap="square" rtlCol="0" anchor="ctr">
            <a:spAutoFit/>
          </a:bodyPr>
          <a:lstStyle/>
          <a:p>
            <a:pPr algn="ctr"/>
            <a:r>
              <a:rPr lang="en-US" sz="1200" b="1" dirty="0" smtClean="0">
                <a:latin typeface="Consolas" panose="020B0609020204030204" pitchFamily="49" charset="0"/>
                <a:cs typeface="Consolas" panose="020B0609020204030204" pitchFamily="49" charset="0"/>
              </a:rPr>
              <a:t>Course</a:t>
            </a:r>
            <a:endParaRPr lang="en-US" sz="1200" b="1" dirty="0">
              <a:latin typeface="Consolas" panose="020B0609020204030204" pitchFamily="49" charset="0"/>
              <a:cs typeface="Consolas" panose="020B0609020204030204" pitchFamily="49" charset="0"/>
            </a:endParaRPr>
          </a:p>
        </p:txBody>
      </p:sp>
      <p:graphicFrame>
        <p:nvGraphicFramePr>
          <p:cNvPr id="27" name="Table 26"/>
          <p:cNvGraphicFramePr>
            <a:graphicFrameLocks noGrp="1"/>
          </p:cNvGraphicFramePr>
          <p:nvPr>
            <p:extLst/>
          </p:nvPr>
        </p:nvGraphicFramePr>
        <p:xfrm>
          <a:off x="4953000" y="3286760"/>
          <a:ext cx="2514600" cy="370840"/>
        </p:xfrm>
        <a:graphic>
          <a:graphicData uri="http://schemas.openxmlformats.org/drawingml/2006/table">
            <a:tbl>
              <a:tblPr bandRow="1">
                <a:tableStyleId>{5940675A-B579-460E-94D1-54222C63F5DA}</a:tableStyleId>
              </a:tblPr>
              <a:tblGrid>
                <a:gridCol w="838200"/>
                <a:gridCol w="838200"/>
                <a:gridCol w="6096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latin typeface="+mn-lt"/>
                          <a:cs typeface="+mn-cs"/>
                        </a:rPr>
                        <a:t>Grade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8" name="TextBox 27"/>
          <p:cNvSpPr txBox="1"/>
          <p:nvPr/>
        </p:nvSpPr>
        <p:spPr>
          <a:xfrm>
            <a:off x="4948042" y="2989761"/>
            <a:ext cx="1300358" cy="276999"/>
          </a:xfrm>
          <a:prstGeom prst="rect">
            <a:avLst/>
          </a:prstGeom>
          <a:noFill/>
          <a:ln w="12700">
            <a:solidFill>
              <a:schemeClr val="tx1"/>
            </a:solidFill>
          </a:ln>
        </p:spPr>
        <p:txBody>
          <a:bodyPr wrap="square" rtlCol="0" anchor="ctr">
            <a:spAutoFit/>
          </a:bodyPr>
          <a:lstStyle/>
          <a:p>
            <a:pPr algn="ctr"/>
            <a:r>
              <a:rPr lang="en-US" sz="1200" b="1" dirty="0" err="1" smtClean="0">
                <a:latin typeface="Consolas" panose="020B0609020204030204" pitchFamily="49" charset="0"/>
                <a:cs typeface="Consolas" panose="020B0609020204030204" pitchFamily="49" charset="0"/>
              </a:rPr>
              <a:t>StudentCourse</a:t>
            </a:r>
            <a:endParaRPr lang="en-US" sz="1200" b="1" dirty="0">
              <a:latin typeface="Consolas" panose="020B0609020204030204" pitchFamily="49" charset="0"/>
              <a:cs typeface="Consolas" panose="020B0609020204030204" pitchFamily="49" charset="0"/>
            </a:endParaRPr>
          </a:p>
        </p:txBody>
      </p:sp>
      <p:sp>
        <p:nvSpPr>
          <p:cNvPr id="4" name="Oval 3"/>
          <p:cNvSpPr/>
          <p:nvPr/>
        </p:nvSpPr>
        <p:spPr>
          <a:xfrm>
            <a:off x="7772400" y="1580200"/>
            <a:ext cx="10668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39000" y="1580200"/>
            <a:ext cx="4572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48042" y="3266760"/>
            <a:ext cx="1681358"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9400" y="3276203"/>
            <a:ext cx="571500"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4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solidFill>
                  <a:schemeClr val="bg1">
                    <a:lumMod val="65000"/>
                  </a:schemeClr>
                </a:solidFill>
              </a:rPr>
              <a:t>Basics of Encryption</a:t>
            </a:r>
          </a:p>
          <a:p>
            <a:r>
              <a:rPr lang="en-US" dirty="0" smtClean="0"/>
              <a:t>Trusted Client based Systems</a:t>
            </a:r>
          </a:p>
          <a:p>
            <a:r>
              <a:rPr lang="en-US" dirty="0"/>
              <a:t>Secure In-Cloud </a:t>
            </a:r>
            <a:r>
              <a:rPr lang="en-US" dirty="0" smtClean="0"/>
              <a:t>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49</a:t>
            </a:fld>
            <a:endParaRPr lang="en-US"/>
          </a:p>
        </p:txBody>
      </p:sp>
    </p:spTree>
    <p:extLst>
      <p:ext uri="{BB962C8B-B14F-4D97-AF65-F5344CB8AC3E}">
        <p14:creationId xmlns:p14="http://schemas.microsoft.com/office/powerpoint/2010/main" val="2432757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j-lt"/>
              </a:rPr>
              <a:t>Sensitive Data in the Cloud: Examples</a:t>
            </a:r>
            <a:endParaRPr lang="en-US" sz="4000" dirty="0">
              <a:latin typeface="+mj-lt"/>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5</a:t>
            </a:fld>
            <a:endParaRPr lang="en-US" dirty="0"/>
          </a:p>
        </p:txBody>
      </p:sp>
      <p:sp>
        <p:nvSpPr>
          <p:cNvPr id="6" name="TextBox 5"/>
          <p:cNvSpPr txBox="1"/>
          <p:nvPr/>
        </p:nvSpPr>
        <p:spPr>
          <a:xfrm>
            <a:off x="2590800" y="1259721"/>
            <a:ext cx="3826689" cy="369332"/>
          </a:xfrm>
          <a:prstGeom prst="rect">
            <a:avLst/>
          </a:prstGeom>
          <a:noFill/>
        </p:spPr>
        <p:txBody>
          <a:bodyPr wrap="none" rtlCol="0">
            <a:spAutoFit/>
          </a:bodyPr>
          <a:lstStyle/>
          <a:p>
            <a:r>
              <a:rPr lang="en-US" b="1" dirty="0" smtClean="0"/>
              <a:t>Software as a Service Applications</a:t>
            </a:r>
            <a:endParaRPr lang="en-US" b="1" dirty="0"/>
          </a:p>
        </p:txBody>
      </p:sp>
      <p:sp>
        <p:nvSpPr>
          <p:cNvPr id="7" name="TextBox 6"/>
          <p:cNvSpPr txBox="1"/>
          <p:nvPr/>
        </p:nvSpPr>
        <p:spPr>
          <a:xfrm>
            <a:off x="447957" y="1905000"/>
            <a:ext cx="835485" cy="338554"/>
          </a:xfrm>
          <a:prstGeom prst="rect">
            <a:avLst/>
          </a:prstGeom>
          <a:noFill/>
        </p:spPr>
        <p:txBody>
          <a:bodyPr wrap="none" rtlCol="0">
            <a:spAutoFit/>
          </a:bodyPr>
          <a:lstStyle/>
          <a:p>
            <a:r>
              <a:rPr lang="en-US" sz="1600" b="1" dirty="0" smtClean="0"/>
              <a:t>Billing</a:t>
            </a:r>
            <a:endParaRPr lang="en-US" sz="1600" b="1" dirty="0"/>
          </a:p>
        </p:txBody>
      </p:sp>
      <p:sp>
        <p:nvSpPr>
          <p:cNvPr id="9" name="TextBox 8"/>
          <p:cNvSpPr txBox="1"/>
          <p:nvPr/>
        </p:nvSpPr>
        <p:spPr>
          <a:xfrm>
            <a:off x="447957" y="2178834"/>
            <a:ext cx="1082348" cy="1477328"/>
          </a:xfrm>
          <a:prstGeom prst="rect">
            <a:avLst/>
          </a:prstGeom>
          <a:noFill/>
        </p:spPr>
        <p:txBody>
          <a:bodyPr wrap="none" rtlCol="0">
            <a:spAutoFit/>
          </a:bodyPr>
          <a:lstStyle/>
          <a:p>
            <a:pPr>
              <a:lnSpc>
                <a:spcPct val="150000"/>
              </a:lnSpc>
            </a:pPr>
            <a:r>
              <a:rPr lang="en-US" sz="1200" dirty="0" smtClean="0"/>
              <a:t>Aria Systems</a:t>
            </a:r>
          </a:p>
          <a:p>
            <a:pPr>
              <a:lnSpc>
                <a:spcPct val="150000"/>
              </a:lnSpc>
            </a:pPr>
            <a:r>
              <a:rPr lang="en-US" sz="1200" dirty="0" err="1" smtClean="0"/>
              <a:t>eVapt</a:t>
            </a:r>
            <a:endParaRPr lang="en-US" sz="1200" dirty="0" smtClean="0"/>
          </a:p>
          <a:p>
            <a:pPr>
              <a:lnSpc>
                <a:spcPct val="150000"/>
              </a:lnSpc>
            </a:pPr>
            <a:r>
              <a:rPr lang="en-US" sz="1200" dirty="0" err="1" smtClean="0"/>
              <a:t>nDEBIT</a:t>
            </a:r>
            <a:endParaRPr lang="en-US" sz="1200" dirty="0" smtClean="0"/>
          </a:p>
          <a:p>
            <a:pPr>
              <a:lnSpc>
                <a:spcPct val="150000"/>
              </a:lnSpc>
            </a:pPr>
            <a:r>
              <a:rPr lang="en-US" sz="1200" dirty="0" smtClean="0"/>
              <a:t>Redi2</a:t>
            </a:r>
          </a:p>
          <a:p>
            <a:pPr>
              <a:lnSpc>
                <a:spcPct val="150000"/>
              </a:lnSpc>
            </a:pPr>
            <a:r>
              <a:rPr lang="en-US" sz="1200" dirty="0" err="1" smtClean="0"/>
              <a:t>Zuora</a:t>
            </a:r>
            <a:endParaRPr lang="en-US" sz="1200" dirty="0"/>
          </a:p>
        </p:txBody>
      </p:sp>
      <p:sp>
        <p:nvSpPr>
          <p:cNvPr id="10" name="TextBox 9"/>
          <p:cNvSpPr txBox="1"/>
          <p:nvPr/>
        </p:nvSpPr>
        <p:spPr>
          <a:xfrm>
            <a:off x="1828800" y="1905000"/>
            <a:ext cx="683200" cy="338554"/>
          </a:xfrm>
          <a:prstGeom prst="rect">
            <a:avLst/>
          </a:prstGeom>
          <a:noFill/>
        </p:spPr>
        <p:txBody>
          <a:bodyPr wrap="none" rtlCol="0">
            <a:spAutoFit/>
          </a:bodyPr>
          <a:lstStyle/>
          <a:p>
            <a:r>
              <a:rPr lang="en-US" sz="1600" b="1" dirty="0" smtClean="0"/>
              <a:t>CRM</a:t>
            </a:r>
            <a:endParaRPr lang="en-US" sz="1600" b="1" dirty="0"/>
          </a:p>
        </p:txBody>
      </p:sp>
      <p:sp>
        <p:nvSpPr>
          <p:cNvPr id="11" name="TextBox 10"/>
          <p:cNvSpPr txBox="1"/>
          <p:nvPr/>
        </p:nvSpPr>
        <p:spPr>
          <a:xfrm>
            <a:off x="1852955" y="2184450"/>
            <a:ext cx="1298753" cy="3416320"/>
          </a:xfrm>
          <a:prstGeom prst="rect">
            <a:avLst/>
          </a:prstGeom>
          <a:noFill/>
          <a:ln>
            <a:noFill/>
          </a:ln>
        </p:spPr>
        <p:txBody>
          <a:bodyPr wrap="none" rtlCol="0">
            <a:spAutoFit/>
          </a:bodyPr>
          <a:lstStyle/>
          <a:p>
            <a:pPr>
              <a:lnSpc>
                <a:spcPct val="150000"/>
              </a:lnSpc>
            </a:pPr>
            <a:r>
              <a:rPr lang="en-US" sz="1200" dirty="0" smtClean="0"/>
              <a:t>37 Signals</a:t>
            </a:r>
          </a:p>
          <a:p>
            <a:pPr>
              <a:lnSpc>
                <a:spcPct val="150000"/>
              </a:lnSpc>
            </a:pPr>
            <a:r>
              <a:rPr lang="en-US" sz="1200" dirty="0" smtClean="0"/>
              <a:t>Capsule</a:t>
            </a:r>
          </a:p>
          <a:p>
            <a:pPr>
              <a:lnSpc>
                <a:spcPct val="150000"/>
              </a:lnSpc>
            </a:pPr>
            <a:r>
              <a:rPr lang="en-US" sz="1200" dirty="0" smtClean="0"/>
              <a:t>Dynamics</a:t>
            </a:r>
          </a:p>
          <a:p>
            <a:pPr>
              <a:lnSpc>
                <a:spcPct val="150000"/>
              </a:lnSpc>
            </a:pPr>
            <a:r>
              <a:rPr lang="en-US" sz="1200" dirty="0" err="1" smtClean="0"/>
              <a:t>Intouchcrm</a:t>
            </a:r>
            <a:endParaRPr lang="en-US" sz="1200" dirty="0" smtClean="0"/>
          </a:p>
          <a:p>
            <a:pPr>
              <a:lnSpc>
                <a:spcPct val="150000"/>
              </a:lnSpc>
            </a:pPr>
            <a:r>
              <a:rPr lang="en-US" sz="1200" dirty="0" err="1" smtClean="0"/>
              <a:t>LiveOps</a:t>
            </a:r>
            <a:endParaRPr lang="en-US" sz="1200" dirty="0" smtClean="0"/>
          </a:p>
          <a:p>
            <a:pPr>
              <a:lnSpc>
                <a:spcPct val="150000"/>
              </a:lnSpc>
            </a:pPr>
            <a:r>
              <a:rPr lang="en-US" sz="1200" dirty="0" smtClean="0"/>
              <a:t>Oracle CRM</a:t>
            </a:r>
          </a:p>
          <a:p>
            <a:pPr>
              <a:lnSpc>
                <a:spcPct val="150000"/>
              </a:lnSpc>
            </a:pPr>
            <a:r>
              <a:rPr lang="en-US" sz="1200" dirty="0" err="1" smtClean="0"/>
              <a:t>Parature</a:t>
            </a:r>
            <a:endParaRPr lang="en-US" sz="1200" dirty="0" smtClean="0"/>
          </a:p>
          <a:p>
            <a:pPr>
              <a:lnSpc>
                <a:spcPct val="150000"/>
              </a:lnSpc>
            </a:pPr>
            <a:r>
              <a:rPr lang="en-US" sz="1200" dirty="0" err="1" smtClean="0"/>
              <a:t>Responsys</a:t>
            </a:r>
            <a:endParaRPr lang="en-US" sz="1200" dirty="0" smtClean="0"/>
          </a:p>
          <a:p>
            <a:pPr>
              <a:lnSpc>
                <a:spcPct val="150000"/>
              </a:lnSpc>
            </a:pPr>
            <a:r>
              <a:rPr lang="en-US" sz="1200" dirty="0" err="1" smtClean="0"/>
              <a:t>RO|Enablement</a:t>
            </a:r>
            <a:endParaRPr lang="en-US" sz="1200" dirty="0" smtClean="0"/>
          </a:p>
          <a:p>
            <a:pPr>
              <a:lnSpc>
                <a:spcPct val="150000"/>
              </a:lnSpc>
            </a:pPr>
            <a:r>
              <a:rPr lang="en-US" sz="1200" dirty="0" smtClean="0"/>
              <a:t>Salesforce.com</a:t>
            </a:r>
          </a:p>
          <a:p>
            <a:pPr>
              <a:lnSpc>
                <a:spcPct val="150000"/>
              </a:lnSpc>
            </a:pPr>
            <a:r>
              <a:rPr lang="en-US" sz="1200" dirty="0" smtClean="0"/>
              <a:t>Save My Table</a:t>
            </a:r>
          </a:p>
          <a:p>
            <a:pPr>
              <a:lnSpc>
                <a:spcPct val="150000"/>
              </a:lnSpc>
            </a:pPr>
            <a:r>
              <a:rPr lang="en-US" sz="1200" dirty="0" smtClean="0"/>
              <a:t>Solve 360</a:t>
            </a:r>
            <a:endParaRPr lang="en-US" sz="1200" dirty="0"/>
          </a:p>
        </p:txBody>
      </p:sp>
      <p:sp>
        <p:nvSpPr>
          <p:cNvPr id="12" name="TextBox 11"/>
          <p:cNvSpPr txBox="1"/>
          <p:nvPr/>
        </p:nvSpPr>
        <p:spPr>
          <a:xfrm>
            <a:off x="3384713" y="1905000"/>
            <a:ext cx="580608" cy="338554"/>
          </a:xfrm>
          <a:prstGeom prst="rect">
            <a:avLst/>
          </a:prstGeom>
          <a:noFill/>
        </p:spPr>
        <p:txBody>
          <a:bodyPr wrap="none" rtlCol="0">
            <a:spAutoFit/>
          </a:bodyPr>
          <a:lstStyle/>
          <a:p>
            <a:r>
              <a:rPr lang="en-US" sz="1600" b="1" dirty="0" smtClean="0"/>
              <a:t>ERP</a:t>
            </a:r>
            <a:endParaRPr lang="en-US" sz="1600" b="1" dirty="0"/>
          </a:p>
        </p:txBody>
      </p:sp>
      <p:sp>
        <p:nvSpPr>
          <p:cNvPr id="13" name="TextBox 12"/>
          <p:cNvSpPr txBox="1"/>
          <p:nvPr/>
        </p:nvSpPr>
        <p:spPr>
          <a:xfrm>
            <a:off x="3384713" y="2178834"/>
            <a:ext cx="1263487" cy="1754326"/>
          </a:xfrm>
          <a:prstGeom prst="rect">
            <a:avLst/>
          </a:prstGeom>
          <a:noFill/>
        </p:spPr>
        <p:txBody>
          <a:bodyPr wrap="none" rtlCol="0">
            <a:spAutoFit/>
          </a:bodyPr>
          <a:lstStyle/>
          <a:p>
            <a:pPr>
              <a:lnSpc>
                <a:spcPct val="150000"/>
              </a:lnSpc>
            </a:pPr>
            <a:r>
              <a:rPr lang="en-US" sz="1200" dirty="0" err="1" smtClean="0"/>
              <a:t>Acumatica</a:t>
            </a:r>
            <a:r>
              <a:rPr lang="en-US" sz="1200" dirty="0" smtClean="0"/>
              <a:t> ERP</a:t>
            </a:r>
          </a:p>
          <a:p>
            <a:pPr>
              <a:lnSpc>
                <a:spcPct val="150000"/>
              </a:lnSpc>
            </a:pPr>
            <a:r>
              <a:rPr lang="en-US" sz="1200" dirty="0" smtClean="0"/>
              <a:t>Blue Link Elite</a:t>
            </a:r>
          </a:p>
          <a:p>
            <a:pPr>
              <a:lnSpc>
                <a:spcPct val="150000"/>
              </a:lnSpc>
            </a:pPr>
            <a:r>
              <a:rPr lang="en-US" sz="1200" dirty="0" err="1" smtClean="0"/>
              <a:t>Epicor</a:t>
            </a:r>
            <a:r>
              <a:rPr lang="en-US" sz="1200" dirty="0" smtClean="0"/>
              <a:t> Express</a:t>
            </a:r>
          </a:p>
          <a:p>
            <a:pPr>
              <a:lnSpc>
                <a:spcPct val="150000"/>
              </a:lnSpc>
            </a:pPr>
            <a:r>
              <a:rPr lang="en-US" sz="1200" dirty="0" smtClean="0"/>
              <a:t>NetSuite</a:t>
            </a:r>
          </a:p>
          <a:p>
            <a:pPr>
              <a:lnSpc>
                <a:spcPct val="150000"/>
              </a:lnSpc>
            </a:pPr>
            <a:r>
              <a:rPr lang="en-US" sz="1200" dirty="0" err="1" smtClean="0"/>
              <a:t>OrderHarmony</a:t>
            </a:r>
            <a:endParaRPr lang="en-US" sz="1200" dirty="0" smtClean="0"/>
          </a:p>
          <a:p>
            <a:pPr>
              <a:lnSpc>
                <a:spcPct val="150000"/>
              </a:lnSpc>
            </a:pPr>
            <a:r>
              <a:rPr lang="en-US" sz="1200" dirty="0" err="1" smtClean="0"/>
              <a:t>Plex</a:t>
            </a:r>
            <a:r>
              <a:rPr lang="en-US" sz="1200" dirty="0" smtClean="0"/>
              <a:t> Online</a:t>
            </a:r>
            <a:endParaRPr lang="en-US" sz="1200" dirty="0"/>
          </a:p>
        </p:txBody>
      </p:sp>
      <p:sp>
        <p:nvSpPr>
          <p:cNvPr id="14" name="TextBox 13"/>
          <p:cNvSpPr txBox="1"/>
          <p:nvPr/>
        </p:nvSpPr>
        <p:spPr>
          <a:xfrm>
            <a:off x="5105400" y="1905000"/>
            <a:ext cx="841897" cy="338554"/>
          </a:xfrm>
          <a:prstGeom prst="rect">
            <a:avLst/>
          </a:prstGeom>
          <a:noFill/>
        </p:spPr>
        <p:txBody>
          <a:bodyPr wrap="none" rtlCol="0">
            <a:spAutoFit/>
          </a:bodyPr>
          <a:lstStyle/>
          <a:p>
            <a:r>
              <a:rPr lang="en-US" sz="1600" b="1" dirty="0" smtClean="0"/>
              <a:t>Health</a:t>
            </a:r>
            <a:endParaRPr lang="en-US" sz="1600" b="1" dirty="0"/>
          </a:p>
        </p:txBody>
      </p:sp>
      <p:sp>
        <p:nvSpPr>
          <p:cNvPr id="15" name="TextBox 14"/>
          <p:cNvSpPr txBox="1"/>
          <p:nvPr/>
        </p:nvSpPr>
        <p:spPr>
          <a:xfrm>
            <a:off x="6324600" y="1905000"/>
            <a:ext cx="1489510" cy="338554"/>
          </a:xfrm>
          <a:prstGeom prst="rect">
            <a:avLst/>
          </a:prstGeom>
          <a:noFill/>
        </p:spPr>
        <p:txBody>
          <a:bodyPr wrap="none" rtlCol="0">
            <a:spAutoFit/>
          </a:bodyPr>
          <a:lstStyle/>
          <a:p>
            <a:r>
              <a:rPr lang="en-US" sz="1600" b="1" dirty="0" smtClean="0"/>
              <a:t>Personal Data</a:t>
            </a:r>
            <a:endParaRPr lang="en-US" sz="1600" b="1" dirty="0"/>
          </a:p>
        </p:txBody>
      </p:sp>
      <p:sp>
        <p:nvSpPr>
          <p:cNvPr id="16" name="TextBox 15"/>
          <p:cNvSpPr txBox="1"/>
          <p:nvPr/>
        </p:nvSpPr>
        <p:spPr>
          <a:xfrm>
            <a:off x="1405378" y="6205498"/>
            <a:ext cx="6093591" cy="369332"/>
          </a:xfrm>
          <a:prstGeom prst="rect">
            <a:avLst/>
          </a:prstGeom>
          <a:noFill/>
        </p:spPr>
        <p:txBody>
          <a:bodyPr wrap="none" rtlCol="0">
            <a:spAutoFit/>
          </a:bodyPr>
          <a:lstStyle/>
          <a:p>
            <a:r>
              <a:rPr lang="en-US" dirty="0"/>
              <a:t>Source: http://</a:t>
            </a:r>
            <a:r>
              <a:rPr lang="en-US" dirty="0" smtClean="0"/>
              <a:t>cloudtaxonomy.opencrowd.com/taxonomy/</a:t>
            </a:r>
            <a:endParaRPr lang="en-US" dirty="0"/>
          </a:p>
        </p:txBody>
      </p:sp>
      <p:sp>
        <p:nvSpPr>
          <p:cNvPr id="3" name="TextBox 2"/>
          <p:cNvSpPr txBox="1"/>
          <p:nvPr/>
        </p:nvSpPr>
        <p:spPr>
          <a:xfrm>
            <a:off x="5110766" y="2196335"/>
            <a:ext cx="676788" cy="646331"/>
          </a:xfrm>
          <a:prstGeom prst="rect">
            <a:avLst/>
          </a:prstGeom>
          <a:noFill/>
        </p:spPr>
        <p:txBody>
          <a:bodyPr wrap="none" rtlCol="0">
            <a:spAutoFit/>
          </a:bodyPr>
          <a:lstStyle/>
          <a:p>
            <a:pPr>
              <a:lnSpc>
                <a:spcPct val="150000"/>
              </a:lnSpc>
            </a:pPr>
            <a:r>
              <a:rPr lang="en-US" sz="1200" dirty="0" err="1" smtClean="0"/>
              <a:t>CECity</a:t>
            </a:r>
            <a:endParaRPr lang="en-US" sz="1200" dirty="0" smtClean="0"/>
          </a:p>
          <a:p>
            <a:pPr>
              <a:lnSpc>
                <a:spcPct val="150000"/>
              </a:lnSpc>
            </a:pPr>
            <a:r>
              <a:rPr lang="en-US" sz="1200" dirty="0" smtClean="0"/>
              <a:t>SNO</a:t>
            </a:r>
            <a:endParaRPr lang="en-US" sz="1200" dirty="0"/>
          </a:p>
        </p:txBody>
      </p:sp>
      <p:sp>
        <p:nvSpPr>
          <p:cNvPr id="17" name="TextBox 16"/>
          <p:cNvSpPr txBox="1"/>
          <p:nvPr/>
        </p:nvSpPr>
        <p:spPr>
          <a:xfrm>
            <a:off x="6349775" y="2196335"/>
            <a:ext cx="1287532" cy="923330"/>
          </a:xfrm>
          <a:prstGeom prst="rect">
            <a:avLst/>
          </a:prstGeom>
          <a:noFill/>
        </p:spPr>
        <p:txBody>
          <a:bodyPr wrap="none" rtlCol="0">
            <a:spAutoFit/>
          </a:bodyPr>
          <a:lstStyle/>
          <a:p>
            <a:pPr>
              <a:lnSpc>
                <a:spcPct val="150000"/>
              </a:lnSpc>
            </a:pPr>
            <a:r>
              <a:rPr lang="en-US" sz="1200" dirty="0" smtClean="0"/>
              <a:t>Google Docs</a:t>
            </a:r>
          </a:p>
          <a:p>
            <a:pPr>
              <a:lnSpc>
                <a:spcPct val="150000"/>
              </a:lnSpc>
            </a:pPr>
            <a:r>
              <a:rPr lang="en-US" sz="1200" dirty="0" smtClean="0"/>
              <a:t>Microsoft Office</a:t>
            </a:r>
          </a:p>
          <a:p>
            <a:pPr>
              <a:lnSpc>
                <a:spcPct val="150000"/>
              </a:lnSpc>
            </a:pPr>
            <a:r>
              <a:rPr lang="en-US" sz="1200" dirty="0" smtClean="0"/>
              <a:t>Mint.com</a:t>
            </a:r>
            <a:endParaRPr lang="en-US" sz="1200" dirty="0"/>
          </a:p>
        </p:txBody>
      </p:sp>
      <p:sp>
        <p:nvSpPr>
          <p:cNvPr id="19" name="Rectangle 18"/>
          <p:cNvSpPr/>
          <p:nvPr/>
        </p:nvSpPr>
        <p:spPr>
          <a:xfrm>
            <a:off x="1828800" y="2178834"/>
            <a:ext cx="1295400" cy="34275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84713" y="2133600"/>
            <a:ext cx="1270112" cy="18187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2209800"/>
            <a:ext cx="1145240" cy="15664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67437" y="5695554"/>
            <a:ext cx="1729961" cy="369332"/>
          </a:xfrm>
          <a:prstGeom prst="rect">
            <a:avLst/>
          </a:prstGeom>
          <a:noFill/>
        </p:spPr>
        <p:txBody>
          <a:bodyPr wrap="none" rtlCol="0">
            <a:spAutoFit/>
          </a:bodyPr>
          <a:lstStyle/>
          <a:p>
            <a:r>
              <a:rPr lang="en-US" dirty="0" smtClean="0"/>
              <a:t>Corporate data</a:t>
            </a:r>
            <a:endParaRPr lang="en-US" dirty="0"/>
          </a:p>
        </p:txBody>
      </p:sp>
      <p:sp>
        <p:nvSpPr>
          <p:cNvPr id="24" name="TextBox 23"/>
          <p:cNvSpPr txBox="1"/>
          <p:nvPr/>
        </p:nvSpPr>
        <p:spPr>
          <a:xfrm>
            <a:off x="5558445" y="4164255"/>
            <a:ext cx="1565557" cy="369332"/>
          </a:xfrm>
          <a:prstGeom prst="rect">
            <a:avLst/>
          </a:prstGeom>
          <a:noFill/>
        </p:spPr>
        <p:txBody>
          <a:bodyPr wrap="none" rtlCol="0">
            <a:spAutoFit/>
          </a:bodyPr>
          <a:lstStyle/>
          <a:p>
            <a:r>
              <a:rPr lang="en-US" dirty="0" smtClean="0"/>
              <a:t>Personal data</a:t>
            </a:r>
            <a:endParaRPr lang="en-US" dirty="0"/>
          </a:p>
        </p:txBody>
      </p:sp>
      <p:sp>
        <p:nvSpPr>
          <p:cNvPr id="25" name="Rectangle 24"/>
          <p:cNvSpPr/>
          <p:nvPr/>
        </p:nvSpPr>
        <p:spPr>
          <a:xfrm>
            <a:off x="5098775" y="2221189"/>
            <a:ext cx="716755" cy="6744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72931" y="2209800"/>
            <a:ext cx="1436612" cy="9571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1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4" grpId="0"/>
      <p:bldP spid="25"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Choices</a:t>
            </a:r>
            <a:endParaRPr lang="en-US" dirty="0"/>
          </a:p>
        </p:txBody>
      </p:sp>
      <p:sp>
        <p:nvSpPr>
          <p:cNvPr id="17" name="TextBox 16"/>
          <p:cNvSpPr txBox="1"/>
          <p:nvPr/>
        </p:nvSpPr>
        <p:spPr>
          <a:xfrm>
            <a:off x="1295400" y="3952193"/>
            <a:ext cx="1828800" cy="400110"/>
          </a:xfrm>
          <a:prstGeom prst="rect">
            <a:avLst/>
          </a:prstGeom>
          <a:noFill/>
        </p:spPr>
        <p:txBody>
          <a:bodyPr wrap="square" rtlCol="0">
            <a:spAutoFit/>
          </a:bodyPr>
          <a:lstStyle/>
          <a:p>
            <a:r>
              <a:rPr lang="en-US" b="1" dirty="0" smtClean="0"/>
              <a:t>        </a:t>
            </a:r>
            <a:r>
              <a:rPr lang="en-US" sz="2000" b="1" dirty="0" smtClean="0"/>
              <a:t>F.H.E </a:t>
            </a:r>
            <a:endParaRPr lang="en-US" sz="2000" b="1" dirty="0"/>
          </a:p>
        </p:txBody>
      </p:sp>
      <p:sp>
        <p:nvSpPr>
          <p:cNvPr id="10" name="TextBox 9"/>
          <p:cNvSpPr txBox="1"/>
          <p:nvPr/>
        </p:nvSpPr>
        <p:spPr>
          <a:xfrm>
            <a:off x="2120462" y="2473542"/>
            <a:ext cx="1981200" cy="646331"/>
          </a:xfrm>
          <a:prstGeom prst="rect">
            <a:avLst/>
          </a:prstGeom>
          <a:noFill/>
        </p:spPr>
        <p:txBody>
          <a:bodyPr wrap="square" rtlCol="0">
            <a:spAutoFit/>
          </a:bodyPr>
          <a:lstStyle/>
          <a:p>
            <a:r>
              <a:rPr lang="en-US" b="1" dirty="0" smtClean="0"/>
              <a:t>  COMPUTE ON </a:t>
            </a:r>
          </a:p>
          <a:p>
            <a:r>
              <a:rPr lang="en-US" b="1" dirty="0" smtClean="0"/>
              <a:t>ENCRYPTED</a:t>
            </a:r>
            <a:r>
              <a:rPr lang="en-US" b="1" dirty="0"/>
              <a:t> </a:t>
            </a:r>
            <a:r>
              <a:rPr lang="en-US" b="1" dirty="0" smtClean="0"/>
              <a:t>DATA</a:t>
            </a:r>
            <a:r>
              <a:rPr lang="en-US" dirty="0" smtClean="0"/>
              <a:t> </a:t>
            </a:r>
            <a:endParaRPr lang="en-US" dirty="0"/>
          </a:p>
        </p:txBody>
      </p:sp>
      <p:cxnSp>
        <p:nvCxnSpPr>
          <p:cNvPr id="12" name="Straight Connector 11"/>
          <p:cNvCxnSpPr/>
          <p:nvPr/>
        </p:nvCxnSpPr>
        <p:spPr>
          <a:xfrm>
            <a:off x="2882462" y="3119818"/>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0462" y="3119873"/>
            <a:ext cx="7620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58662" y="3959396"/>
            <a:ext cx="1828800" cy="400110"/>
          </a:xfrm>
          <a:prstGeom prst="rect">
            <a:avLst/>
          </a:prstGeom>
          <a:noFill/>
        </p:spPr>
        <p:txBody>
          <a:bodyPr wrap="square" rtlCol="0">
            <a:spAutoFit/>
          </a:bodyPr>
          <a:lstStyle/>
          <a:p>
            <a:r>
              <a:rPr lang="en-US" sz="2000" b="1" dirty="0" smtClean="0"/>
              <a:t>         P.H.E </a:t>
            </a:r>
            <a:endParaRPr lang="en-US" sz="2000" b="1" dirty="0"/>
          </a:p>
        </p:txBody>
      </p:sp>
      <p:sp>
        <p:nvSpPr>
          <p:cNvPr id="26" name="TextBox 25"/>
          <p:cNvSpPr txBox="1"/>
          <p:nvPr/>
        </p:nvSpPr>
        <p:spPr>
          <a:xfrm>
            <a:off x="5092262" y="2473542"/>
            <a:ext cx="1981200" cy="646331"/>
          </a:xfrm>
          <a:prstGeom prst="rect">
            <a:avLst/>
          </a:prstGeom>
          <a:noFill/>
        </p:spPr>
        <p:txBody>
          <a:bodyPr wrap="square" rtlCol="0">
            <a:spAutoFit/>
          </a:bodyPr>
          <a:lstStyle/>
          <a:p>
            <a:r>
              <a:rPr lang="en-US" b="1" dirty="0" smtClean="0"/>
              <a:t>      USE  SECURE</a:t>
            </a:r>
          </a:p>
          <a:p>
            <a:r>
              <a:rPr lang="en-US" b="1" dirty="0"/>
              <a:t> </a:t>
            </a:r>
            <a:r>
              <a:rPr lang="en-US" b="1" dirty="0" smtClean="0"/>
              <a:t>        LOCATION</a:t>
            </a:r>
            <a:endParaRPr lang="en-US" dirty="0"/>
          </a:p>
        </p:txBody>
      </p:sp>
      <p:cxnSp>
        <p:nvCxnSpPr>
          <p:cNvPr id="27" name="Straight Connector 26"/>
          <p:cNvCxnSpPr>
            <a:stCxn id="26" idx="2"/>
          </p:cNvCxnSpPr>
          <p:nvPr/>
        </p:nvCxnSpPr>
        <p:spPr>
          <a:xfrm flipH="1">
            <a:off x="5206562" y="3119873"/>
            <a:ext cx="8763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2862" y="3119818"/>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30262" y="3921342"/>
            <a:ext cx="1828800" cy="400110"/>
          </a:xfrm>
          <a:prstGeom prst="rect">
            <a:avLst/>
          </a:prstGeom>
          <a:noFill/>
        </p:spPr>
        <p:txBody>
          <a:bodyPr wrap="square" rtlCol="0">
            <a:spAutoFit/>
          </a:bodyPr>
          <a:lstStyle/>
          <a:p>
            <a:r>
              <a:rPr lang="en-US" sz="2000" b="1" dirty="0" smtClean="0">
                <a:solidFill>
                  <a:schemeClr val="bg2"/>
                </a:solidFill>
              </a:rPr>
              <a:t> </a:t>
            </a:r>
            <a:r>
              <a:rPr lang="en-US" sz="2000" b="1" dirty="0" smtClean="0"/>
              <a:t>         Client </a:t>
            </a:r>
            <a:endParaRPr lang="en-US" sz="2000" b="1" dirty="0"/>
          </a:p>
        </p:txBody>
      </p:sp>
      <p:sp>
        <p:nvSpPr>
          <p:cNvPr id="33" name="TextBox 32"/>
          <p:cNvSpPr txBox="1"/>
          <p:nvPr/>
        </p:nvSpPr>
        <p:spPr>
          <a:xfrm>
            <a:off x="6030311" y="3941233"/>
            <a:ext cx="1828800" cy="677108"/>
          </a:xfrm>
          <a:prstGeom prst="rect">
            <a:avLst/>
          </a:prstGeom>
          <a:noFill/>
        </p:spPr>
        <p:txBody>
          <a:bodyPr wrap="square" rtlCol="0">
            <a:spAutoFit/>
          </a:bodyPr>
          <a:lstStyle/>
          <a:p>
            <a:r>
              <a:rPr lang="en-US" sz="2000" b="1" dirty="0" smtClean="0">
                <a:solidFill>
                  <a:schemeClr val="bg2"/>
                </a:solidFill>
              </a:rPr>
              <a:t>          </a:t>
            </a:r>
            <a:r>
              <a:rPr lang="en-US" sz="2000" b="1" dirty="0" smtClean="0"/>
              <a:t>Server </a:t>
            </a:r>
          </a:p>
          <a:p>
            <a:r>
              <a:rPr lang="en-US" b="1" dirty="0"/>
              <a:t> </a:t>
            </a:r>
            <a:r>
              <a:rPr lang="en-US" b="1" dirty="0" smtClean="0"/>
              <a:t>         </a:t>
            </a:r>
            <a:endParaRPr lang="en-US" b="1" dirty="0"/>
          </a:p>
        </p:txBody>
      </p:sp>
      <p:sp>
        <p:nvSpPr>
          <p:cNvPr id="20" name="Left Bracket 19"/>
          <p:cNvSpPr/>
          <p:nvPr/>
        </p:nvSpPr>
        <p:spPr>
          <a:xfrm rot="5400000">
            <a:off x="4415989" y="981073"/>
            <a:ext cx="70283" cy="2832537"/>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3878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 </a:t>
            </a:r>
            <a:br>
              <a:rPr lang="en-US" sz="5400" dirty="0" smtClean="0"/>
            </a:br>
            <a:r>
              <a:rPr lang="en-US" dirty="0" smtClean="0"/>
              <a:t>Trusted Client based Systems</a:t>
            </a:r>
            <a:br>
              <a:rPr lang="en-US" dirty="0" smtClean="0"/>
            </a:br>
            <a:endParaRPr lang="en-US" dirty="0"/>
          </a:p>
        </p:txBody>
      </p:sp>
      <p:grpSp>
        <p:nvGrpSpPr>
          <p:cNvPr id="19" name="Group 18"/>
          <p:cNvGrpSpPr/>
          <p:nvPr/>
        </p:nvGrpSpPr>
        <p:grpSpPr>
          <a:xfrm>
            <a:off x="1495512" y="2699804"/>
            <a:ext cx="6258774" cy="2161636"/>
            <a:chOff x="1513626" y="3172364"/>
            <a:chExt cx="6258774" cy="2161636"/>
          </a:xfrm>
        </p:grpSpPr>
        <p:sp>
          <p:nvSpPr>
            <p:cNvPr id="4" name="TextBox 3"/>
            <p:cNvSpPr txBox="1"/>
            <p:nvPr/>
          </p:nvSpPr>
          <p:spPr>
            <a:xfrm>
              <a:off x="1513626" y="4561587"/>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6" name="TextBox 5"/>
            <p:cNvSpPr txBox="1"/>
            <p:nvPr/>
          </p:nvSpPr>
          <p:spPr>
            <a:xfrm>
              <a:off x="2310143" y="3212279"/>
              <a:ext cx="1912656" cy="664205"/>
            </a:xfrm>
            <a:prstGeom prst="rect">
              <a:avLst/>
            </a:prstGeom>
            <a:noFill/>
          </p:spPr>
          <p:txBody>
            <a:bodyPr wrap="square" rtlCol="0">
              <a:spAutoFit/>
            </a:bodyPr>
            <a:lstStyle/>
            <a:p>
              <a:r>
                <a:rPr lang="en-US" b="1" dirty="0" smtClean="0"/>
                <a:t>  </a:t>
              </a:r>
              <a:r>
                <a:rPr lang="en-US" sz="1400" b="1" dirty="0" smtClean="0"/>
                <a:t>COMPUTE ON </a:t>
              </a:r>
            </a:p>
            <a:p>
              <a:r>
                <a:rPr lang="en-US" sz="1400" b="1" dirty="0" smtClean="0"/>
                <a:t>ENCRYPTED</a:t>
              </a:r>
              <a:r>
                <a:rPr lang="en-US" sz="1400" b="1" dirty="0"/>
                <a:t> </a:t>
              </a:r>
              <a:r>
                <a:rPr lang="en-US" sz="1400" b="1" dirty="0" smtClean="0"/>
                <a:t>DATA</a:t>
              </a:r>
              <a:r>
                <a:rPr lang="en-US" sz="1400" dirty="0" smtClean="0"/>
                <a:t> </a:t>
              </a:r>
              <a:endParaRPr lang="en-US" sz="1400" dirty="0"/>
            </a:p>
          </p:txBody>
        </p:sp>
        <p:cxnSp>
          <p:nvCxnSpPr>
            <p:cNvPr id="7" name="Straight Connector 6"/>
            <p:cNvCxnSpPr/>
            <p:nvPr/>
          </p:nvCxnSpPr>
          <p:spPr>
            <a:xfrm>
              <a:off x="3045780" y="3861170"/>
              <a:ext cx="809201" cy="640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310143" y="3861215"/>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19345" y="4561587"/>
              <a:ext cx="1765529" cy="295148"/>
            </a:xfrm>
            <a:prstGeom prst="rect">
              <a:avLst/>
            </a:prstGeom>
            <a:noFill/>
          </p:spPr>
          <p:txBody>
            <a:bodyPr wrap="square" rtlCol="0">
              <a:spAutoFit/>
            </a:bodyPr>
            <a:lstStyle/>
            <a:p>
              <a:r>
                <a:rPr lang="en-US" b="1" dirty="0" smtClean="0"/>
                <a:t>          P.H.E </a:t>
              </a:r>
              <a:endParaRPr lang="en-US" b="1" dirty="0"/>
            </a:p>
          </p:txBody>
        </p:sp>
        <p:sp>
          <p:nvSpPr>
            <p:cNvPr id="11" name="TextBox 10"/>
            <p:cNvSpPr txBox="1"/>
            <p:nvPr/>
          </p:nvSpPr>
          <p:spPr>
            <a:xfrm>
              <a:off x="5179128" y="3298830"/>
              <a:ext cx="1912656" cy="664205"/>
            </a:xfrm>
            <a:prstGeom prst="rect">
              <a:avLst/>
            </a:prstGeom>
            <a:noFill/>
          </p:spPr>
          <p:txBody>
            <a:bodyPr wrap="square" rtlCol="0">
              <a:spAutoFit/>
            </a:bodyPr>
            <a:lstStyle/>
            <a:p>
              <a:r>
                <a:rPr lang="en-US" b="1" dirty="0" smtClean="0">
                  <a:solidFill>
                    <a:schemeClr val="bg2"/>
                  </a:solidFill>
                </a:rPr>
                <a:t>      </a:t>
              </a:r>
              <a:r>
                <a:rPr lang="en-US" sz="1400" b="1" dirty="0" smtClean="0"/>
                <a:t>USE  SECURE</a:t>
              </a:r>
            </a:p>
            <a:p>
              <a:r>
                <a:rPr lang="en-US" sz="1400" b="1" dirty="0"/>
                <a:t> </a:t>
              </a:r>
              <a:r>
                <a:rPr lang="en-US" sz="1400" b="1" dirty="0" smtClean="0"/>
                <a:t>      LOCATION</a:t>
              </a:r>
              <a:r>
                <a:rPr lang="en-US" sz="1400" dirty="0" smtClean="0"/>
                <a:t> </a:t>
              </a:r>
              <a:endParaRPr lang="en-US" sz="1400" dirty="0"/>
            </a:p>
          </p:txBody>
        </p:sp>
        <p:cxnSp>
          <p:nvCxnSpPr>
            <p:cNvPr id="12" name="Straight Connector 11"/>
            <p:cNvCxnSpPr/>
            <p:nvPr/>
          </p:nvCxnSpPr>
          <p:spPr>
            <a:xfrm flipH="1">
              <a:off x="5289473" y="4002969"/>
              <a:ext cx="845983" cy="492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35456" y="3991232"/>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3400" y="4581652"/>
              <a:ext cx="1765529" cy="295148"/>
            </a:xfrm>
            <a:prstGeom prst="rect">
              <a:avLst/>
            </a:prstGeom>
            <a:noFill/>
          </p:spPr>
          <p:txBody>
            <a:bodyPr wrap="square" rtlCol="0">
              <a:spAutoFit/>
            </a:bodyPr>
            <a:lstStyle/>
            <a:p>
              <a:r>
                <a:rPr lang="en-US" b="1" dirty="0" smtClean="0">
                  <a:solidFill>
                    <a:schemeClr val="bg2"/>
                  </a:solidFill>
                </a:rPr>
                <a:t>          </a:t>
              </a:r>
              <a:r>
                <a:rPr lang="en-US" b="1" dirty="0" smtClean="0"/>
                <a:t>Client </a:t>
              </a:r>
              <a:endParaRPr lang="en-US" b="1" dirty="0"/>
            </a:p>
          </p:txBody>
        </p:sp>
        <p:sp>
          <p:nvSpPr>
            <p:cNvPr id="15" name="TextBox 14"/>
            <p:cNvSpPr txBox="1"/>
            <p:nvPr/>
          </p:nvSpPr>
          <p:spPr>
            <a:xfrm>
              <a:off x="6006871" y="4599877"/>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16" name="Oval 15"/>
            <p:cNvSpPr/>
            <p:nvPr/>
          </p:nvSpPr>
          <p:spPr>
            <a:xfrm>
              <a:off x="3450381" y="4510534"/>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742514" y="4511160"/>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 Bracket 17"/>
            <p:cNvSpPr/>
            <p:nvPr/>
          </p:nvSpPr>
          <p:spPr>
            <a:xfrm rot="5400000">
              <a:off x="4654574" y="1741646"/>
              <a:ext cx="79830" cy="2941265"/>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5" name="Content Placeholder 2"/>
          <p:cNvSpPr txBox="1">
            <a:spLocks/>
          </p:cNvSpPr>
          <p:nvPr/>
        </p:nvSpPr>
        <p:spPr>
          <a:xfrm>
            <a:off x="513243" y="5428260"/>
            <a:ext cx="8229600" cy="647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4020675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Trusted Client Architecture</a:t>
            </a:r>
            <a:endParaRPr lang="en-US" dirty="0"/>
          </a:p>
        </p:txBody>
      </p:sp>
      <p:cxnSp>
        <p:nvCxnSpPr>
          <p:cNvPr id="11" name="Straight Connector 10"/>
          <p:cNvCxnSpPr/>
          <p:nvPr/>
        </p:nvCxnSpPr>
        <p:spPr>
          <a:xfrm flipH="1">
            <a:off x="4155359" y="153117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17" name="Content Placeholder 2"/>
          <p:cNvSpPr>
            <a:spLocks noGrp="1"/>
          </p:cNvSpPr>
          <p:nvPr>
            <p:ph idx="1"/>
          </p:nvPr>
        </p:nvSpPr>
        <p:spPr>
          <a:xfrm>
            <a:off x="533400" y="4953000"/>
            <a:ext cx="8229600" cy="1447800"/>
          </a:xfrm>
        </p:spPr>
        <p:txBody>
          <a:bodyPr>
            <a:normAutofit fontScale="62500" lnSpcReduction="20000"/>
          </a:bodyPr>
          <a:lstStyle/>
          <a:p>
            <a:r>
              <a:rPr lang="en-US" dirty="0" smtClean="0"/>
              <a:t>Data not decrypted in DBMS</a:t>
            </a:r>
          </a:p>
          <a:p>
            <a:pPr lvl="1"/>
            <a:r>
              <a:rPr lang="en-US" sz="3200" dirty="0" smtClean="0"/>
              <a:t>Only ciphertext seen in the DBMS</a:t>
            </a:r>
          </a:p>
          <a:p>
            <a:r>
              <a:rPr lang="en-US" dirty="0" smtClean="0"/>
              <a:t>No changes to DBMS/Client App</a:t>
            </a:r>
          </a:p>
          <a:p>
            <a:pPr marL="0" indent="0">
              <a:buNone/>
            </a:pPr>
            <a:endParaRPr lang="en-US" dirty="0" smtClean="0"/>
          </a:p>
          <a:p>
            <a:pPr marL="0" indent="0">
              <a:buNone/>
            </a:pPr>
            <a:endParaRPr lang="en-US" dirty="0"/>
          </a:p>
        </p:txBody>
      </p:sp>
      <p:sp>
        <p:nvSpPr>
          <p:cNvPr id="5" name="Rectangle 3"/>
          <p:cNvSpPr>
            <a:spLocks noChangeArrowheads="1"/>
          </p:cNvSpPr>
          <p:nvPr/>
        </p:nvSpPr>
        <p:spPr bwMode="auto">
          <a:xfrm>
            <a:off x="1640219" y="3054729"/>
            <a:ext cx="1600200" cy="1069488"/>
          </a:xfrm>
          <a:prstGeom prst="rect">
            <a:avLst/>
          </a:prstGeom>
          <a:solidFill>
            <a:schemeClr val="accent5"/>
          </a:solidFill>
          <a:ln>
            <a:noFill/>
          </a:ln>
          <a:effectLst/>
        </p:spPr>
        <p:txBody>
          <a:bodyPr wrap="none"/>
          <a:lstStyle/>
          <a:p>
            <a:pPr algn="ctr">
              <a:defRPr/>
            </a:pPr>
            <a:r>
              <a:rPr lang="en-US" sz="1600" b="1" dirty="0" smtClean="0"/>
              <a:t>Client </a:t>
            </a:r>
          </a:p>
          <a:p>
            <a:pPr algn="ctr">
              <a:defRPr/>
            </a:pPr>
            <a:r>
              <a:rPr lang="en-US" sz="1600" b="1" dirty="0" smtClean="0"/>
              <a:t>Component</a:t>
            </a:r>
            <a:endParaRPr lang="en-US" sz="1600" b="1" dirty="0"/>
          </a:p>
          <a:p>
            <a:pPr algn="ctr">
              <a:defRPr/>
            </a:pPr>
            <a:endParaRPr lang="en-US" b="1" dirty="0" smtClean="0"/>
          </a:p>
        </p:txBody>
      </p:sp>
      <p:sp>
        <p:nvSpPr>
          <p:cNvPr id="6" name="Rectangle 3"/>
          <p:cNvSpPr>
            <a:spLocks noChangeArrowheads="1"/>
          </p:cNvSpPr>
          <p:nvPr/>
        </p:nvSpPr>
        <p:spPr bwMode="auto">
          <a:xfrm>
            <a:off x="1999515" y="1755369"/>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7" name="Straight Arrow Connector 6"/>
          <p:cNvCxnSpPr/>
          <p:nvPr/>
        </p:nvCxnSpPr>
        <p:spPr>
          <a:xfrm>
            <a:off x="2209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nvGrpSpPr>
          <p:cNvPr id="3" name="Group 2"/>
          <p:cNvGrpSpPr/>
          <p:nvPr/>
        </p:nvGrpSpPr>
        <p:grpSpPr>
          <a:xfrm>
            <a:off x="5156859" y="2143018"/>
            <a:ext cx="2378968" cy="1981199"/>
            <a:chOff x="5193040" y="2216449"/>
            <a:chExt cx="2378968" cy="1981199"/>
          </a:xfrm>
        </p:grpSpPr>
        <p:sp>
          <p:nvSpPr>
            <p:cNvPr id="8" name="Rectangle 7"/>
            <p:cNvSpPr/>
            <p:nvPr/>
          </p:nvSpPr>
          <p:spPr>
            <a:xfrm>
              <a:off x="5193040" y="2216449"/>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3"/>
            <p:cNvSpPr>
              <a:spLocks noChangeArrowheads="1"/>
            </p:cNvSpPr>
            <p:nvPr/>
          </p:nvSpPr>
          <p:spPr bwMode="auto">
            <a:xfrm>
              <a:off x="5443682" y="2607623"/>
              <a:ext cx="1846153" cy="1287887"/>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10" name="Rectangle 2"/>
            <p:cNvSpPr>
              <a:spLocks noChangeArrowheads="1"/>
            </p:cNvSpPr>
            <p:nvPr/>
          </p:nvSpPr>
          <p:spPr bwMode="auto">
            <a:xfrm>
              <a:off x="5597670" y="2939793"/>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grpSp>
      <p:cxnSp>
        <p:nvCxnSpPr>
          <p:cNvPr id="13" name="Straight Arrow Connector 12"/>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41027" y="3628255"/>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5" name="Text Box 30"/>
          <p:cNvSpPr txBox="1">
            <a:spLocks noChangeArrowheads="1"/>
          </p:cNvSpPr>
          <p:nvPr/>
        </p:nvSpPr>
        <p:spPr bwMode="auto">
          <a:xfrm>
            <a:off x="3505200" y="3030379"/>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Rewritten Query </a:t>
            </a:r>
            <a:endParaRPr lang="en-US" sz="1000" b="1" dirty="0"/>
          </a:p>
        </p:txBody>
      </p:sp>
      <p:sp>
        <p:nvSpPr>
          <p:cNvPr id="16" name="Text Box 30"/>
          <p:cNvSpPr txBox="1">
            <a:spLocks noChangeArrowheads="1"/>
          </p:cNvSpPr>
          <p:nvPr/>
        </p:nvSpPr>
        <p:spPr bwMode="auto">
          <a:xfrm>
            <a:off x="3638676" y="3657600"/>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18" name="Rectangle 2"/>
          <p:cNvSpPr>
            <a:spLocks noChangeArrowheads="1"/>
          </p:cNvSpPr>
          <p:nvPr/>
        </p:nvSpPr>
        <p:spPr bwMode="auto">
          <a:xfrm>
            <a:off x="1945019" y="3628255"/>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19" name="Text Box 30"/>
          <p:cNvSpPr txBox="1">
            <a:spLocks noChangeArrowheads="1"/>
          </p:cNvSpPr>
          <p:nvPr/>
        </p:nvSpPr>
        <p:spPr bwMode="auto">
          <a:xfrm>
            <a:off x="948304" y="2534192"/>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Query </a:t>
            </a:r>
            <a:endParaRPr lang="en-US" sz="1000" b="1" dirty="0"/>
          </a:p>
        </p:txBody>
      </p:sp>
      <p:sp>
        <p:nvSpPr>
          <p:cNvPr id="20" name="Text Box 30"/>
          <p:cNvSpPr txBox="1">
            <a:spLocks noChangeArrowheads="1"/>
          </p:cNvSpPr>
          <p:nvPr/>
        </p:nvSpPr>
        <p:spPr bwMode="auto">
          <a:xfrm>
            <a:off x="2396104" y="2558737"/>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Results </a:t>
            </a:r>
            <a:endParaRPr lang="en-US" sz="1000" b="1" dirty="0"/>
          </a:p>
        </p:txBody>
      </p:sp>
      <p:cxnSp>
        <p:nvCxnSpPr>
          <p:cNvPr id="21" name="Straight Arrow Connector 20"/>
          <p:cNvCxnSpPr/>
          <p:nvPr/>
        </p:nvCxnSpPr>
        <p:spPr>
          <a:xfrm flipV="1">
            <a:off x="2590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986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5" grpId="0"/>
      <p:bldP spid="16"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Minimal Client Computation</a:t>
            </a:r>
          </a:p>
          <a:p>
            <a:pPr lvl="1"/>
            <a:r>
              <a:rPr lang="en-US" sz="2400" dirty="0" smtClean="0"/>
              <a:t>Use P.H.E</a:t>
            </a:r>
            <a:r>
              <a:rPr lang="en-US" sz="2400" dirty="0"/>
              <a:t> </a:t>
            </a:r>
            <a:r>
              <a:rPr lang="en-US" sz="2400" dirty="0" smtClean="0"/>
              <a:t>(</a:t>
            </a:r>
            <a:r>
              <a:rPr lang="en-US" sz="2400" dirty="0" err="1" smtClean="0"/>
              <a:t>Cryptdb</a:t>
            </a:r>
            <a:r>
              <a:rPr lang="en-US" sz="2400" dirty="0" smtClean="0"/>
              <a:t>) </a:t>
            </a:r>
          </a:p>
          <a:p>
            <a:r>
              <a:rPr lang="en-US" sz="2800" dirty="0" smtClean="0"/>
              <a:t>Residual Query Processing in Client </a:t>
            </a:r>
          </a:p>
          <a:p>
            <a:pPr lvl="1"/>
            <a:r>
              <a:rPr lang="en-US" sz="2400" dirty="0" smtClean="0"/>
              <a:t>Blob Store </a:t>
            </a:r>
          </a:p>
          <a:p>
            <a:pPr lvl="1"/>
            <a:r>
              <a:rPr lang="en-US" sz="2400" dirty="0" smtClean="0"/>
              <a:t>Use in conjunction with P.H.E (</a:t>
            </a:r>
            <a:r>
              <a:rPr lang="en-US" sz="2400" dirty="0" err="1" smtClean="0"/>
              <a:t>Monomi</a:t>
            </a:r>
            <a:r>
              <a:rPr lang="en-US" sz="2400" dirty="0" smtClean="0"/>
              <a:t>)</a:t>
            </a:r>
          </a:p>
          <a:p>
            <a:pPr lvl="1"/>
            <a:endParaRPr lang="en-US" sz="2400" dirty="0" smtClean="0"/>
          </a:p>
          <a:p>
            <a:pPr marL="457200" lvl="1"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530" y="5081028"/>
            <a:ext cx="913387" cy="11894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398" y="5081028"/>
            <a:ext cx="825650" cy="118941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5081028"/>
            <a:ext cx="838200" cy="1155709"/>
          </a:xfrm>
          <a:prstGeom prst="rect">
            <a:avLst/>
          </a:prstGeom>
        </p:spPr>
      </p:pic>
    </p:spTree>
    <p:extLst>
      <p:ext uri="{BB962C8B-B14F-4D97-AF65-F5344CB8AC3E}">
        <p14:creationId xmlns:p14="http://schemas.microsoft.com/office/powerpoint/2010/main" val="14408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990600"/>
          </a:xfrm>
        </p:spPr>
        <p:txBody>
          <a:bodyPr/>
          <a:lstStyle/>
          <a:p>
            <a:r>
              <a:rPr lang="en-US" dirty="0" smtClean="0"/>
              <a:t>CryptDB Architecture</a:t>
            </a:r>
            <a:endParaRPr lang="en-US" dirty="0"/>
          </a:p>
        </p:txBody>
      </p:sp>
      <p:sp>
        <p:nvSpPr>
          <p:cNvPr id="17" name="Content Placeholder 2"/>
          <p:cNvSpPr>
            <a:spLocks noGrp="1"/>
          </p:cNvSpPr>
          <p:nvPr>
            <p:ph idx="1"/>
          </p:nvPr>
        </p:nvSpPr>
        <p:spPr>
          <a:xfrm>
            <a:off x="457200" y="4953000"/>
            <a:ext cx="8229600" cy="1219200"/>
          </a:xfrm>
        </p:spPr>
        <p:txBody>
          <a:bodyPr>
            <a:normAutofit fontScale="40000" lnSpcReduction="20000"/>
          </a:bodyPr>
          <a:lstStyle/>
          <a:p>
            <a:r>
              <a:rPr lang="en-US" sz="6200" dirty="0" smtClean="0"/>
              <a:t>Web proxy rewrites queries, decrypts result </a:t>
            </a:r>
          </a:p>
          <a:p>
            <a:r>
              <a:rPr lang="en-US" sz="6200" dirty="0" smtClean="0"/>
              <a:t>Leverage P.H.E techniques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331835"/>
            <a:ext cx="739952" cy="963565"/>
          </a:xfrm>
          <a:prstGeom prst="rect">
            <a:avLst/>
          </a:prstGeom>
        </p:spPr>
      </p:pic>
      <p:grpSp>
        <p:nvGrpSpPr>
          <p:cNvPr id="9" name="Group 8"/>
          <p:cNvGrpSpPr/>
          <p:nvPr/>
        </p:nvGrpSpPr>
        <p:grpSpPr>
          <a:xfrm>
            <a:off x="948304" y="1531176"/>
            <a:ext cx="6587523" cy="3193968"/>
            <a:chOff x="948304" y="1531176"/>
            <a:chExt cx="6587523" cy="3193968"/>
          </a:xfrm>
        </p:grpSpPr>
        <p:cxnSp>
          <p:nvCxnSpPr>
            <p:cNvPr id="39" name="Straight Connector 38"/>
            <p:cNvCxnSpPr/>
            <p:nvPr/>
          </p:nvCxnSpPr>
          <p:spPr>
            <a:xfrm flipH="1">
              <a:off x="4155359" y="153117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0" name="Rectangle 3"/>
            <p:cNvSpPr>
              <a:spLocks noChangeArrowheads="1"/>
            </p:cNvSpPr>
            <p:nvPr/>
          </p:nvSpPr>
          <p:spPr bwMode="auto">
            <a:xfrm>
              <a:off x="1640219" y="3054729"/>
              <a:ext cx="1600200" cy="1069488"/>
            </a:xfrm>
            <a:prstGeom prst="rect">
              <a:avLst/>
            </a:prstGeom>
            <a:solidFill>
              <a:schemeClr val="accent5"/>
            </a:solidFill>
            <a:ln>
              <a:noFill/>
            </a:ln>
            <a:effectLst/>
          </p:spPr>
          <p:txBody>
            <a:bodyPr wrap="none"/>
            <a:lstStyle/>
            <a:p>
              <a:pPr algn="ctr">
                <a:defRPr/>
              </a:pPr>
              <a:r>
                <a:rPr lang="en-US" sz="1600" b="1" dirty="0" smtClean="0"/>
                <a:t>Web</a:t>
              </a:r>
            </a:p>
            <a:p>
              <a:pPr algn="ctr">
                <a:defRPr/>
              </a:pPr>
              <a:r>
                <a:rPr lang="en-US" sz="1600" b="1" dirty="0" smtClean="0"/>
                <a:t>Proxy</a:t>
              </a:r>
              <a:endParaRPr lang="en-US" sz="1600" b="1" dirty="0"/>
            </a:p>
            <a:p>
              <a:pPr algn="ctr">
                <a:defRPr/>
              </a:pPr>
              <a:endParaRPr lang="en-US" b="1" dirty="0" smtClean="0"/>
            </a:p>
          </p:txBody>
        </p:sp>
        <p:sp>
          <p:nvSpPr>
            <p:cNvPr id="41" name="Rectangle 3"/>
            <p:cNvSpPr>
              <a:spLocks noChangeArrowheads="1"/>
            </p:cNvSpPr>
            <p:nvPr/>
          </p:nvSpPr>
          <p:spPr bwMode="auto">
            <a:xfrm>
              <a:off x="1999515" y="1755369"/>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42" name="Straight Arrow Connector 41"/>
            <p:cNvCxnSpPr/>
            <p:nvPr/>
          </p:nvCxnSpPr>
          <p:spPr>
            <a:xfrm>
              <a:off x="2209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nvGrpSpPr>
            <p:cNvPr id="43" name="Group 42"/>
            <p:cNvGrpSpPr/>
            <p:nvPr/>
          </p:nvGrpSpPr>
          <p:grpSpPr>
            <a:xfrm>
              <a:off x="5156859" y="2143018"/>
              <a:ext cx="2378968" cy="1981199"/>
              <a:chOff x="5193040" y="2216449"/>
              <a:chExt cx="2378968" cy="1981199"/>
            </a:xfrm>
          </p:grpSpPr>
          <p:sp>
            <p:nvSpPr>
              <p:cNvPr id="44" name="Rectangle 43"/>
              <p:cNvSpPr/>
              <p:nvPr/>
            </p:nvSpPr>
            <p:spPr>
              <a:xfrm>
                <a:off x="5193040" y="2216449"/>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3"/>
              <p:cNvSpPr>
                <a:spLocks noChangeArrowheads="1"/>
              </p:cNvSpPr>
              <p:nvPr/>
            </p:nvSpPr>
            <p:spPr bwMode="auto">
              <a:xfrm>
                <a:off x="5443682" y="2607623"/>
                <a:ext cx="1846153" cy="1287887"/>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46" name="Rectangle 2"/>
              <p:cNvSpPr>
                <a:spLocks noChangeArrowheads="1"/>
              </p:cNvSpPr>
              <p:nvPr/>
            </p:nvSpPr>
            <p:spPr bwMode="auto">
              <a:xfrm>
                <a:off x="5597670" y="2939793"/>
                <a:ext cx="1538178" cy="63883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 +</a:t>
                </a:r>
              </a:p>
              <a:p>
                <a:r>
                  <a:rPr lang="en-US" b="1" dirty="0"/>
                  <a:t> </a:t>
                </a:r>
                <a:r>
                  <a:rPr lang="en-US" b="1" dirty="0" smtClean="0"/>
                  <a:t>        UDFs</a:t>
                </a:r>
              </a:p>
            </p:txBody>
          </p:sp>
        </p:grpSp>
        <p:cxnSp>
          <p:nvCxnSpPr>
            <p:cNvPr id="47" name="Straight Arrow Connector 46"/>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3341027" y="3628255"/>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49" name="Text Box 30"/>
            <p:cNvSpPr txBox="1">
              <a:spLocks noChangeArrowheads="1"/>
            </p:cNvSpPr>
            <p:nvPr/>
          </p:nvSpPr>
          <p:spPr bwMode="auto">
            <a:xfrm>
              <a:off x="3505200" y="3030379"/>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Rewritten Query </a:t>
              </a:r>
              <a:endParaRPr lang="en-US" sz="1000" b="1" dirty="0"/>
            </a:p>
          </p:txBody>
        </p:sp>
        <p:sp>
          <p:nvSpPr>
            <p:cNvPr id="50" name="Text Box 30"/>
            <p:cNvSpPr txBox="1">
              <a:spLocks noChangeArrowheads="1"/>
            </p:cNvSpPr>
            <p:nvPr/>
          </p:nvSpPr>
          <p:spPr bwMode="auto">
            <a:xfrm>
              <a:off x="3638676" y="3657600"/>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51" name="Rectangle 2"/>
            <p:cNvSpPr>
              <a:spLocks noChangeArrowheads="1"/>
            </p:cNvSpPr>
            <p:nvPr/>
          </p:nvSpPr>
          <p:spPr bwMode="auto">
            <a:xfrm>
              <a:off x="1945019" y="3628255"/>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52" name="Text Box 30"/>
            <p:cNvSpPr txBox="1">
              <a:spLocks noChangeArrowheads="1"/>
            </p:cNvSpPr>
            <p:nvPr/>
          </p:nvSpPr>
          <p:spPr bwMode="auto">
            <a:xfrm>
              <a:off x="948304" y="2534192"/>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Query </a:t>
              </a:r>
              <a:endParaRPr lang="en-US" sz="1000" b="1" dirty="0"/>
            </a:p>
          </p:txBody>
        </p:sp>
        <p:sp>
          <p:nvSpPr>
            <p:cNvPr id="53" name="Text Box 30"/>
            <p:cNvSpPr txBox="1">
              <a:spLocks noChangeArrowheads="1"/>
            </p:cNvSpPr>
            <p:nvPr/>
          </p:nvSpPr>
          <p:spPr bwMode="auto">
            <a:xfrm>
              <a:off x="2396104" y="2558737"/>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Results </a:t>
              </a:r>
              <a:endParaRPr lang="en-US" sz="1000" b="1" dirty="0"/>
            </a:p>
          </p:txBody>
        </p:sp>
        <p:cxnSp>
          <p:nvCxnSpPr>
            <p:cNvPr id="54" name="Straight Arrow Connector 53"/>
            <p:cNvCxnSpPr/>
            <p:nvPr/>
          </p:nvCxnSpPr>
          <p:spPr>
            <a:xfrm flipV="1">
              <a:off x="2590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sp>
        <p:nvSpPr>
          <p:cNvPr id="4" name="TextBox 3"/>
          <p:cNvSpPr txBox="1"/>
          <p:nvPr/>
        </p:nvSpPr>
        <p:spPr>
          <a:xfrm>
            <a:off x="3733800" y="6382435"/>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Tree>
    <p:extLst>
      <p:ext uri="{BB962C8B-B14F-4D97-AF65-F5344CB8AC3E}">
        <p14:creationId xmlns:p14="http://schemas.microsoft.com/office/powerpoint/2010/main" val="873490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Design</a:t>
            </a:r>
            <a:endParaRPr lang="en-US" dirty="0"/>
          </a:p>
        </p:txBody>
      </p:sp>
      <p:sp>
        <p:nvSpPr>
          <p:cNvPr id="3" name="Content Placeholder 2"/>
          <p:cNvSpPr>
            <a:spLocks noGrp="1"/>
          </p:cNvSpPr>
          <p:nvPr>
            <p:ph idx="1"/>
          </p:nvPr>
        </p:nvSpPr>
        <p:spPr>
          <a:xfrm>
            <a:off x="381000" y="1143000"/>
            <a:ext cx="8229600" cy="4953000"/>
          </a:xfrm>
          <a:noFill/>
        </p:spPr>
        <p:txBody>
          <a:bodyPr>
            <a:noAutofit/>
          </a:bodyPr>
          <a:lstStyle/>
          <a:p>
            <a:r>
              <a:rPr lang="en-US" sz="2400" dirty="0" smtClean="0">
                <a:solidFill>
                  <a:srgbClr val="00B050"/>
                </a:solidFill>
              </a:rPr>
              <a:t>students(ID, grade)</a:t>
            </a:r>
          </a:p>
          <a:p>
            <a:pPr lvl="1"/>
            <a:r>
              <a:rPr lang="en-US" sz="2400" dirty="0" smtClean="0"/>
              <a:t>Point Lookups on ID column</a:t>
            </a:r>
          </a:p>
          <a:p>
            <a:pPr lvl="1"/>
            <a:r>
              <a:rPr lang="en-US" sz="2400" dirty="0" smtClean="0"/>
              <a:t>SELECT and AGGREGATION queries on grade</a:t>
            </a:r>
            <a:endParaRPr lang="en-US" sz="2400" dirty="0"/>
          </a:p>
          <a:p>
            <a:r>
              <a:rPr lang="en-US" sz="2400" dirty="0" smtClean="0">
                <a:solidFill>
                  <a:srgbClr val="FF0000"/>
                </a:solidFill>
              </a:rPr>
              <a:t>students(ID_DET, </a:t>
            </a:r>
            <a:r>
              <a:rPr lang="en-US" sz="2400" dirty="0" err="1" smtClean="0">
                <a:solidFill>
                  <a:srgbClr val="FF0000"/>
                </a:solidFill>
              </a:rPr>
              <a:t>grade_OPE</a:t>
            </a:r>
            <a:r>
              <a:rPr lang="en-US" sz="2400" dirty="0" smtClean="0">
                <a:solidFill>
                  <a:srgbClr val="FF0000"/>
                </a:solidFill>
              </a:rPr>
              <a:t>)</a:t>
            </a:r>
            <a:endParaRPr lang="en-US" sz="2400" dirty="0">
              <a:solidFill>
                <a:srgbClr val="FF0000"/>
              </a:solidFill>
            </a:endParaRPr>
          </a:p>
          <a:p>
            <a:r>
              <a:rPr lang="en-US" sz="2400" dirty="0" smtClean="0">
                <a:solidFill>
                  <a:srgbClr val="FF0000"/>
                </a:solidFill>
              </a:rPr>
              <a:t>students(ID_DET, grade_OPE, grade_PAILLIER)</a:t>
            </a:r>
          </a:p>
          <a:p>
            <a:pPr lvl="1"/>
            <a:r>
              <a:rPr lang="en-US" sz="2400" dirty="0" smtClean="0"/>
              <a:t>Need to store columns encrypted in multiple ways</a:t>
            </a:r>
          </a:p>
          <a:p>
            <a:pPr lvl="1"/>
            <a:r>
              <a:rPr lang="en-US" sz="2400" dirty="0" smtClean="0"/>
              <a:t>Static/Dynamic design based on workload</a:t>
            </a:r>
          </a:p>
          <a:p>
            <a:pPr marL="457200" lvl="1" indent="0">
              <a:buNone/>
            </a:pPr>
            <a:endParaRPr lang="en-US" sz="2400" dirty="0" smtClean="0"/>
          </a:p>
          <a:p>
            <a:pPr marL="0" indent="0">
              <a:buNone/>
            </a:pPr>
            <a:endParaRPr lang="en-US" sz="700" dirty="0" smtClean="0"/>
          </a:p>
          <a:p>
            <a:pPr marL="457200" lvl="1" indent="0">
              <a:buNone/>
            </a:pPr>
            <a:r>
              <a:rPr lang="en-US" sz="600" dirty="0" smtClean="0"/>
              <a:t> </a:t>
            </a:r>
            <a:endParaRPr lang="en-US" sz="600" dirty="0"/>
          </a:p>
          <a:p>
            <a:pPr marL="0" indent="0">
              <a:buNone/>
            </a:pPr>
            <a:endParaRPr lang="en-US" sz="700" dirty="0"/>
          </a:p>
        </p:txBody>
      </p:sp>
      <p:sp>
        <p:nvSpPr>
          <p:cNvPr id="4" name="TextBox 3"/>
          <p:cNvSpPr txBox="1"/>
          <p:nvPr/>
        </p:nvSpPr>
        <p:spPr>
          <a:xfrm>
            <a:off x="3733800" y="6382435"/>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Tree>
    <p:extLst>
      <p:ext uri="{BB962C8B-B14F-4D97-AF65-F5344CB8AC3E}">
        <p14:creationId xmlns:p14="http://schemas.microsoft.com/office/powerpoint/2010/main" val="6185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24" y="228600"/>
            <a:ext cx="8229600" cy="1143000"/>
          </a:xfrm>
        </p:spPr>
        <p:txBody>
          <a:bodyPr/>
          <a:lstStyle/>
          <a:p>
            <a:r>
              <a:rPr lang="en-US" dirty="0" smtClean="0"/>
              <a:t>Query Processing</a:t>
            </a:r>
            <a:endParaRPr lang="en-US" dirty="0"/>
          </a:p>
        </p:txBody>
      </p:sp>
      <p:grpSp>
        <p:nvGrpSpPr>
          <p:cNvPr id="23" name="Group 22"/>
          <p:cNvGrpSpPr/>
          <p:nvPr/>
        </p:nvGrpSpPr>
        <p:grpSpPr>
          <a:xfrm>
            <a:off x="1741043" y="1911432"/>
            <a:ext cx="5895608" cy="3193968"/>
            <a:chOff x="1741043" y="1679616"/>
            <a:chExt cx="5895608" cy="3193968"/>
          </a:xfrm>
        </p:grpSpPr>
        <p:cxnSp>
          <p:nvCxnSpPr>
            <p:cNvPr id="5" name="Straight Connector 4"/>
            <p:cNvCxnSpPr/>
            <p:nvPr/>
          </p:nvCxnSpPr>
          <p:spPr>
            <a:xfrm flipH="1">
              <a:off x="4256183" y="167961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 name="Rectangle 3"/>
            <p:cNvSpPr>
              <a:spLocks noChangeArrowheads="1"/>
            </p:cNvSpPr>
            <p:nvPr/>
          </p:nvSpPr>
          <p:spPr bwMode="auto">
            <a:xfrm>
              <a:off x="1741043" y="3203169"/>
              <a:ext cx="1600200" cy="1069488"/>
            </a:xfrm>
            <a:prstGeom prst="rect">
              <a:avLst/>
            </a:prstGeom>
            <a:solidFill>
              <a:schemeClr val="accent5"/>
            </a:solidFill>
            <a:ln>
              <a:solidFill>
                <a:schemeClr val="tx1"/>
              </a:solidFill>
              <a:tailEnd type="arrow"/>
            </a:ln>
            <a:effectLst/>
          </p:spPr>
          <p:txBody>
            <a:bodyPr wrap="none"/>
            <a:lstStyle/>
            <a:p>
              <a:pPr algn="ctr">
                <a:defRPr/>
              </a:pPr>
              <a:r>
                <a:rPr lang="en-US" sz="1600" b="1" dirty="0" smtClean="0"/>
                <a:t>Web</a:t>
              </a:r>
            </a:p>
            <a:p>
              <a:pPr algn="ctr">
                <a:defRPr/>
              </a:pPr>
              <a:r>
                <a:rPr lang="en-US" sz="1600" b="1" dirty="0" smtClean="0"/>
                <a:t>Proxy</a:t>
              </a:r>
              <a:endParaRPr lang="en-US" sz="1600" b="1" dirty="0"/>
            </a:p>
            <a:p>
              <a:pPr algn="ctr">
                <a:defRPr/>
              </a:pPr>
              <a:endParaRPr lang="en-US" b="1" dirty="0" smtClean="0"/>
            </a:p>
          </p:txBody>
        </p:sp>
        <p:sp>
          <p:nvSpPr>
            <p:cNvPr id="7" name="Rectangle 3"/>
            <p:cNvSpPr>
              <a:spLocks noChangeArrowheads="1"/>
            </p:cNvSpPr>
            <p:nvPr/>
          </p:nvSpPr>
          <p:spPr bwMode="auto">
            <a:xfrm>
              <a:off x="2100339" y="1903809"/>
              <a:ext cx="936104" cy="643944"/>
            </a:xfrm>
            <a:prstGeom prst="rect">
              <a:avLst/>
            </a:prstGeom>
            <a:solidFill>
              <a:schemeClr val="bg1"/>
            </a:solidFill>
            <a:ln>
              <a:solidFill>
                <a:schemeClr val="tx1"/>
              </a:solidFill>
              <a:tailEnd type="arrow"/>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grpSp>
          <p:nvGrpSpPr>
            <p:cNvPr id="9" name="Group 8"/>
            <p:cNvGrpSpPr/>
            <p:nvPr/>
          </p:nvGrpSpPr>
          <p:grpSpPr>
            <a:xfrm>
              <a:off x="5257683" y="2291458"/>
              <a:ext cx="2378968" cy="1981199"/>
              <a:chOff x="5193040" y="2216449"/>
              <a:chExt cx="2378968" cy="1981199"/>
            </a:xfrm>
          </p:grpSpPr>
          <p:sp>
            <p:nvSpPr>
              <p:cNvPr id="18" name="Rectangle 17"/>
              <p:cNvSpPr/>
              <p:nvPr/>
            </p:nvSpPr>
            <p:spPr>
              <a:xfrm>
                <a:off x="5193040" y="2216449"/>
                <a:ext cx="2378968" cy="1981199"/>
              </a:xfrm>
              <a:prstGeom prst="rect">
                <a:avLst/>
              </a:prstGeom>
              <a:noFill/>
              <a:ln>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3"/>
              <p:cNvSpPr>
                <a:spLocks noChangeArrowheads="1"/>
              </p:cNvSpPr>
              <p:nvPr/>
            </p:nvSpPr>
            <p:spPr bwMode="auto">
              <a:xfrm>
                <a:off x="5443682" y="2607623"/>
                <a:ext cx="1846153" cy="1287887"/>
              </a:xfrm>
              <a:prstGeom prst="rect">
                <a:avLst/>
              </a:prstGeom>
              <a:solidFill>
                <a:srgbClr val="FF0000"/>
              </a:solidFill>
              <a:ln>
                <a:solidFill>
                  <a:schemeClr val="tx1"/>
                </a:solidFill>
                <a:tailEnd type="arrow"/>
              </a:ln>
              <a:effectLst/>
            </p:spPr>
            <p:txBody>
              <a:bodyPr wrap="none"/>
              <a:lstStyle/>
              <a:p>
                <a:pPr algn="ctr">
                  <a:defRPr/>
                </a:pPr>
                <a:endParaRPr lang="en-US" sz="1000" dirty="0">
                  <a:solidFill>
                    <a:srgbClr val="FF0000"/>
                  </a:solidFill>
                </a:endParaRPr>
              </a:p>
            </p:txBody>
          </p:sp>
          <p:sp>
            <p:nvSpPr>
              <p:cNvPr id="20" name="Rectangle 2"/>
              <p:cNvSpPr>
                <a:spLocks noChangeArrowheads="1"/>
              </p:cNvSpPr>
              <p:nvPr/>
            </p:nvSpPr>
            <p:spPr bwMode="auto">
              <a:xfrm>
                <a:off x="5597670" y="2939793"/>
                <a:ext cx="1538178" cy="63883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 +</a:t>
                </a:r>
              </a:p>
              <a:p>
                <a:r>
                  <a:rPr lang="en-US" b="1" dirty="0"/>
                  <a:t> </a:t>
                </a:r>
                <a:r>
                  <a:rPr lang="en-US" b="1" dirty="0" smtClean="0"/>
                  <a:t>        UDFs</a:t>
                </a:r>
              </a:p>
            </p:txBody>
          </p:sp>
        </p:grpSp>
        <p:cxnSp>
          <p:nvCxnSpPr>
            <p:cNvPr id="11" name="Straight Arrow Connector 10"/>
            <p:cNvCxnSpPr/>
            <p:nvPr/>
          </p:nvCxnSpPr>
          <p:spPr>
            <a:xfrm>
              <a:off x="3441851" y="3657600"/>
              <a:ext cx="1728192"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4" name="Rectangle 2"/>
            <p:cNvSpPr>
              <a:spLocks noChangeArrowheads="1"/>
            </p:cNvSpPr>
            <p:nvPr/>
          </p:nvSpPr>
          <p:spPr bwMode="auto">
            <a:xfrm>
              <a:off x="2045843" y="3776695"/>
              <a:ext cx="912321" cy="38764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cxnSp>
          <p:nvCxnSpPr>
            <p:cNvPr id="17" name="Straight Arrow Connector 16"/>
            <p:cNvCxnSpPr/>
            <p:nvPr/>
          </p:nvCxnSpPr>
          <p:spPr>
            <a:xfrm flipV="1">
              <a:off x="2514600" y="2547753"/>
              <a:ext cx="0" cy="565071"/>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grpSp>
      <p:sp>
        <p:nvSpPr>
          <p:cNvPr id="22" name="TextBox 21"/>
          <p:cNvSpPr txBox="1"/>
          <p:nvPr/>
        </p:nvSpPr>
        <p:spPr>
          <a:xfrm>
            <a:off x="4382147" y="4648200"/>
            <a:ext cx="4228453" cy="338554"/>
          </a:xfrm>
          <a:prstGeom prst="rect">
            <a:avLst/>
          </a:prstGeom>
          <a:noFill/>
        </p:spPr>
        <p:txBody>
          <a:bodyPr wrap="square" rtlCol="0">
            <a:spAutoFit/>
          </a:bodyPr>
          <a:lstStyle/>
          <a:p>
            <a:r>
              <a:rPr lang="en-US" sz="1600" b="1" dirty="0">
                <a:solidFill>
                  <a:srgbClr val="FF0000"/>
                </a:solidFill>
              </a:rPr>
              <a:t>s</a:t>
            </a:r>
            <a:r>
              <a:rPr lang="en-US" sz="1600" b="1" dirty="0" smtClean="0">
                <a:solidFill>
                  <a:srgbClr val="FF0000"/>
                </a:solidFill>
              </a:rPr>
              <a:t>tudents(ID_DET,  grade_OPE,  grade_PAILLIER) </a:t>
            </a:r>
            <a:endParaRPr lang="en-US" sz="1600" b="1" dirty="0">
              <a:solidFill>
                <a:srgbClr val="FF00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13548"/>
            <a:ext cx="3341783" cy="291451"/>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19" y="2866252"/>
            <a:ext cx="1698181" cy="31489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243" y="1877421"/>
            <a:ext cx="3325157" cy="516407"/>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24000"/>
            <a:ext cx="2633662" cy="48546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7436" y="1860841"/>
            <a:ext cx="4146215" cy="52930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15" y="4516529"/>
            <a:ext cx="3458119" cy="43598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733800" y="6382435"/>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Tree>
    <p:extLst>
      <p:ext uri="{BB962C8B-B14F-4D97-AF65-F5344CB8AC3E}">
        <p14:creationId xmlns:p14="http://schemas.microsoft.com/office/powerpoint/2010/main" val="299898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Dynamic Database Design</a:t>
            </a:r>
            <a:endParaRPr lang="en-US" dirty="0"/>
          </a:p>
        </p:txBody>
      </p:sp>
      <p:grpSp>
        <p:nvGrpSpPr>
          <p:cNvPr id="23" name="Group 22"/>
          <p:cNvGrpSpPr/>
          <p:nvPr/>
        </p:nvGrpSpPr>
        <p:grpSpPr>
          <a:xfrm>
            <a:off x="1741043" y="1524000"/>
            <a:ext cx="5895608" cy="3193968"/>
            <a:chOff x="1741043" y="1679616"/>
            <a:chExt cx="5895608" cy="3193968"/>
          </a:xfrm>
        </p:grpSpPr>
        <p:cxnSp>
          <p:nvCxnSpPr>
            <p:cNvPr id="5" name="Straight Connector 4"/>
            <p:cNvCxnSpPr/>
            <p:nvPr/>
          </p:nvCxnSpPr>
          <p:spPr>
            <a:xfrm flipH="1">
              <a:off x="4256183" y="167961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 name="Rectangle 3"/>
            <p:cNvSpPr>
              <a:spLocks noChangeArrowheads="1"/>
            </p:cNvSpPr>
            <p:nvPr/>
          </p:nvSpPr>
          <p:spPr bwMode="auto">
            <a:xfrm>
              <a:off x="1741043" y="3203169"/>
              <a:ext cx="1600200" cy="1069488"/>
            </a:xfrm>
            <a:prstGeom prst="rect">
              <a:avLst/>
            </a:prstGeom>
            <a:solidFill>
              <a:schemeClr val="accent5"/>
            </a:solidFill>
            <a:ln>
              <a:solidFill>
                <a:schemeClr val="tx1"/>
              </a:solidFill>
              <a:tailEnd type="arrow"/>
            </a:ln>
            <a:effectLst/>
          </p:spPr>
          <p:txBody>
            <a:bodyPr wrap="none"/>
            <a:lstStyle/>
            <a:p>
              <a:pPr algn="ctr">
                <a:defRPr/>
              </a:pPr>
              <a:r>
                <a:rPr lang="en-US" sz="1600" b="1" dirty="0" smtClean="0"/>
                <a:t>Web</a:t>
              </a:r>
            </a:p>
            <a:p>
              <a:pPr algn="ctr">
                <a:defRPr/>
              </a:pPr>
              <a:r>
                <a:rPr lang="en-US" sz="1600" b="1" dirty="0" smtClean="0"/>
                <a:t>Proxy</a:t>
              </a:r>
              <a:endParaRPr lang="en-US" sz="1600" b="1" dirty="0"/>
            </a:p>
            <a:p>
              <a:pPr algn="ctr">
                <a:defRPr/>
              </a:pPr>
              <a:endParaRPr lang="en-US" b="1" dirty="0" smtClean="0"/>
            </a:p>
          </p:txBody>
        </p:sp>
        <p:sp>
          <p:nvSpPr>
            <p:cNvPr id="7" name="Rectangle 3"/>
            <p:cNvSpPr>
              <a:spLocks noChangeArrowheads="1"/>
            </p:cNvSpPr>
            <p:nvPr/>
          </p:nvSpPr>
          <p:spPr bwMode="auto">
            <a:xfrm>
              <a:off x="2100339" y="1903809"/>
              <a:ext cx="936104" cy="643944"/>
            </a:xfrm>
            <a:prstGeom prst="rect">
              <a:avLst/>
            </a:prstGeom>
            <a:solidFill>
              <a:schemeClr val="bg1"/>
            </a:solidFill>
            <a:ln>
              <a:solidFill>
                <a:schemeClr val="tx1"/>
              </a:solidFill>
              <a:tailEnd type="arrow"/>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grpSp>
          <p:nvGrpSpPr>
            <p:cNvPr id="9" name="Group 8"/>
            <p:cNvGrpSpPr/>
            <p:nvPr/>
          </p:nvGrpSpPr>
          <p:grpSpPr>
            <a:xfrm>
              <a:off x="5257683" y="2291458"/>
              <a:ext cx="2378968" cy="1981199"/>
              <a:chOff x="5193040" y="2216449"/>
              <a:chExt cx="2378968" cy="1981199"/>
            </a:xfrm>
          </p:grpSpPr>
          <p:sp>
            <p:nvSpPr>
              <p:cNvPr id="18" name="Rectangle 17"/>
              <p:cNvSpPr/>
              <p:nvPr/>
            </p:nvSpPr>
            <p:spPr>
              <a:xfrm>
                <a:off x="5193040" y="2216449"/>
                <a:ext cx="2378968" cy="1981199"/>
              </a:xfrm>
              <a:prstGeom prst="rect">
                <a:avLst/>
              </a:prstGeom>
              <a:noFill/>
              <a:ln>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3"/>
              <p:cNvSpPr>
                <a:spLocks noChangeArrowheads="1"/>
              </p:cNvSpPr>
              <p:nvPr/>
            </p:nvSpPr>
            <p:spPr bwMode="auto">
              <a:xfrm>
                <a:off x="5443682" y="2607623"/>
                <a:ext cx="1846153" cy="1287887"/>
              </a:xfrm>
              <a:prstGeom prst="rect">
                <a:avLst/>
              </a:prstGeom>
              <a:solidFill>
                <a:srgbClr val="FF0000"/>
              </a:solidFill>
              <a:ln>
                <a:solidFill>
                  <a:schemeClr val="tx1"/>
                </a:solidFill>
                <a:tailEnd type="arrow"/>
              </a:ln>
              <a:effectLst/>
            </p:spPr>
            <p:txBody>
              <a:bodyPr wrap="none"/>
              <a:lstStyle/>
              <a:p>
                <a:pPr algn="ctr">
                  <a:defRPr/>
                </a:pPr>
                <a:endParaRPr lang="en-US" sz="1000" dirty="0">
                  <a:solidFill>
                    <a:srgbClr val="FF0000"/>
                  </a:solidFill>
                </a:endParaRPr>
              </a:p>
            </p:txBody>
          </p:sp>
          <p:sp>
            <p:nvSpPr>
              <p:cNvPr id="20" name="Rectangle 2"/>
              <p:cNvSpPr>
                <a:spLocks noChangeArrowheads="1"/>
              </p:cNvSpPr>
              <p:nvPr/>
            </p:nvSpPr>
            <p:spPr bwMode="auto">
              <a:xfrm>
                <a:off x="5597670" y="2939793"/>
                <a:ext cx="1538178" cy="63883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 +</a:t>
                </a:r>
              </a:p>
              <a:p>
                <a:r>
                  <a:rPr lang="en-US" b="1" dirty="0"/>
                  <a:t> </a:t>
                </a:r>
                <a:r>
                  <a:rPr lang="en-US" b="1" dirty="0" smtClean="0"/>
                  <a:t>        UDFs</a:t>
                </a:r>
              </a:p>
            </p:txBody>
          </p:sp>
        </p:grpSp>
        <p:cxnSp>
          <p:nvCxnSpPr>
            <p:cNvPr id="11" name="Straight Arrow Connector 10"/>
            <p:cNvCxnSpPr/>
            <p:nvPr/>
          </p:nvCxnSpPr>
          <p:spPr>
            <a:xfrm>
              <a:off x="3441851" y="3657600"/>
              <a:ext cx="1728192"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4" name="Rectangle 2"/>
            <p:cNvSpPr>
              <a:spLocks noChangeArrowheads="1"/>
            </p:cNvSpPr>
            <p:nvPr/>
          </p:nvSpPr>
          <p:spPr bwMode="auto">
            <a:xfrm>
              <a:off x="2045843" y="3776695"/>
              <a:ext cx="912321" cy="38764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cxnSp>
          <p:nvCxnSpPr>
            <p:cNvPr id="17" name="Straight Arrow Connector 16"/>
            <p:cNvCxnSpPr/>
            <p:nvPr/>
          </p:nvCxnSpPr>
          <p:spPr>
            <a:xfrm flipV="1">
              <a:off x="2514600" y="2547753"/>
              <a:ext cx="0" cy="565071"/>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grpSp>
      <p:sp>
        <p:nvSpPr>
          <p:cNvPr id="22" name="TextBox 21"/>
          <p:cNvSpPr txBox="1"/>
          <p:nvPr/>
        </p:nvSpPr>
        <p:spPr>
          <a:xfrm>
            <a:off x="4572000" y="1538468"/>
            <a:ext cx="4228453" cy="338554"/>
          </a:xfrm>
          <a:prstGeom prst="rect">
            <a:avLst/>
          </a:prstGeom>
          <a:noFill/>
        </p:spPr>
        <p:txBody>
          <a:bodyPr wrap="square" rtlCol="0">
            <a:spAutoFit/>
          </a:bodyPr>
          <a:lstStyle/>
          <a:p>
            <a:r>
              <a:rPr lang="en-US" sz="1600" b="1" dirty="0" smtClean="0">
                <a:solidFill>
                  <a:srgbClr val="FF0000"/>
                </a:solidFill>
              </a:rPr>
              <a:t>                 students(ID_DET,  grade**) </a:t>
            </a:r>
            <a:endParaRPr lang="en-US" sz="1600" b="1" dirty="0">
              <a:solidFill>
                <a:srgbClr val="FF0000"/>
              </a:solidFill>
            </a:endParaRPr>
          </a:p>
        </p:txBody>
      </p:sp>
      <p:grpSp>
        <p:nvGrpSpPr>
          <p:cNvPr id="3" name="Group 2"/>
          <p:cNvGrpSpPr/>
          <p:nvPr/>
        </p:nvGrpSpPr>
        <p:grpSpPr>
          <a:xfrm>
            <a:off x="6470517" y="4508333"/>
            <a:ext cx="1950384" cy="1691052"/>
            <a:chOff x="6730480" y="4477632"/>
            <a:chExt cx="1950384" cy="1691052"/>
          </a:xfrm>
        </p:grpSpPr>
        <p:sp>
          <p:nvSpPr>
            <p:cNvPr id="24" name="Rounded Rectangle 23"/>
            <p:cNvSpPr/>
            <p:nvPr/>
          </p:nvSpPr>
          <p:spPr>
            <a:xfrm>
              <a:off x="6730480" y="4477632"/>
              <a:ext cx="1950384" cy="16910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944365" y="4929720"/>
              <a:ext cx="1434106" cy="1024817"/>
              <a:chOff x="6934200" y="4114800"/>
              <a:chExt cx="1905000" cy="1295400"/>
            </a:xfrm>
          </p:grpSpPr>
          <p:sp>
            <p:nvSpPr>
              <p:cNvPr id="27" name="Rounded Rectangle 26"/>
              <p:cNvSpPr/>
              <p:nvPr/>
            </p:nvSpPr>
            <p:spPr>
              <a:xfrm>
                <a:off x="6934200" y="4114800"/>
                <a:ext cx="1905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426800" y="4625822"/>
                <a:ext cx="952500"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284215" y="4569023"/>
                <a:ext cx="799771" cy="307778"/>
              </a:xfrm>
              <a:prstGeom prst="rect">
                <a:avLst/>
              </a:prstGeom>
              <a:noFill/>
            </p:spPr>
            <p:txBody>
              <a:bodyPr wrap="none" rtlCol="0">
                <a:spAutoFit/>
              </a:bodyPr>
              <a:lstStyle/>
              <a:p>
                <a:r>
                  <a:rPr lang="en-US" sz="1400" dirty="0" smtClean="0"/>
                  <a:t>     grade</a:t>
                </a:r>
                <a:endParaRPr lang="en-US" sz="1400" dirty="0"/>
              </a:p>
            </p:txBody>
          </p:sp>
          <p:sp>
            <p:nvSpPr>
              <p:cNvPr id="30" name="TextBox 29"/>
              <p:cNvSpPr txBox="1"/>
              <p:nvPr/>
            </p:nvSpPr>
            <p:spPr>
              <a:xfrm>
                <a:off x="7528021" y="4186709"/>
                <a:ext cx="834930" cy="389040"/>
              </a:xfrm>
              <a:prstGeom prst="rect">
                <a:avLst/>
              </a:prstGeom>
              <a:solidFill>
                <a:schemeClr val="accent2"/>
              </a:solidFill>
            </p:spPr>
            <p:txBody>
              <a:bodyPr wrap="square" rtlCol="0">
                <a:spAutoFit/>
              </a:bodyPr>
              <a:lstStyle/>
              <a:p>
                <a:r>
                  <a:rPr lang="en-US" sz="1400" dirty="0"/>
                  <a:t> </a:t>
                </a:r>
                <a:r>
                  <a:rPr lang="en-US" sz="1400" dirty="0" smtClean="0"/>
                  <a:t>OPE    </a:t>
                </a:r>
                <a:endParaRPr lang="en-US" sz="1400" dirty="0"/>
              </a:p>
            </p:txBody>
          </p:sp>
        </p:grpSp>
        <p:sp>
          <p:nvSpPr>
            <p:cNvPr id="26" name="TextBox 25"/>
            <p:cNvSpPr txBox="1"/>
            <p:nvPr/>
          </p:nvSpPr>
          <p:spPr>
            <a:xfrm>
              <a:off x="7431961" y="4572000"/>
              <a:ext cx="587020" cy="307777"/>
            </a:xfrm>
            <a:prstGeom prst="rect">
              <a:avLst/>
            </a:prstGeom>
            <a:solidFill>
              <a:schemeClr val="accent2"/>
            </a:solidFill>
          </p:spPr>
          <p:txBody>
            <a:bodyPr wrap="none" rtlCol="0">
              <a:spAutoFit/>
            </a:bodyPr>
            <a:lstStyle/>
            <a:p>
              <a:r>
                <a:rPr lang="en-US" sz="1400" dirty="0" smtClean="0"/>
                <a:t>NDET</a:t>
              </a:r>
              <a:endParaRPr lang="en-US" sz="1400" dirty="0"/>
            </a:p>
          </p:txBody>
        </p:sp>
      </p:gr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96" y="2614308"/>
            <a:ext cx="3186113" cy="3429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888" y="2468782"/>
            <a:ext cx="2982167" cy="48842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62" y="2511025"/>
            <a:ext cx="2607018" cy="46077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4638752" y="4504901"/>
            <a:ext cx="1434106" cy="1024817"/>
            <a:chOff x="6934200" y="4114800"/>
            <a:chExt cx="1905000" cy="1295400"/>
          </a:xfrm>
        </p:grpSpPr>
        <p:sp>
          <p:nvSpPr>
            <p:cNvPr id="45" name="Rounded Rectangle 44"/>
            <p:cNvSpPr/>
            <p:nvPr/>
          </p:nvSpPr>
          <p:spPr>
            <a:xfrm>
              <a:off x="6934200" y="4114800"/>
              <a:ext cx="1905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410451" y="4622651"/>
              <a:ext cx="952500"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284215" y="4569023"/>
              <a:ext cx="718019" cy="389040"/>
            </a:xfrm>
            <a:prstGeom prst="rect">
              <a:avLst/>
            </a:prstGeom>
            <a:noFill/>
          </p:spPr>
          <p:txBody>
            <a:bodyPr wrap="none" rtlCol="0">
              <a:spAutoFit/>
            </a:bodyPr>
            <a:lstStyle/>
            <a:p>
              <a:r>
                <a:rPr lang="en-US" sz="1400" dirty="0" smtClean="0"/>
                <a:t>     ID</a:t>
              </a:r>
              <a:endParaRPr lang="en-US" sz="1400" dirty="0"/>
            </a:p>
          </p:txBody>
        </p:sp>
        <p:sp>
          <p:nvSpPr>
            <p:cNvPr id="48" name="TextBox 47"/>
            <p:cNvSpPr txBox="1"/>
            <p:nvPr/>
          </p:nvSpPr>
          <p:spPr>
            <a:xfrm>
              <a:off x="7417819" y="4186709"/>
              <a:ext cx="999093" cy="389040"/>
            </a:xfrm>
            <a:prstGeom prst="rect">
              <a:avLst/>
            </a:prstGeom>
            <a:solidFill>
              <a:schemeClr val="accent2"/>
            </a:solidFill>
          </p:spPr>
          <p:txBody>
            <a:bodyPr wrap="none" rtlCol="0">
              <a:spAutoFit/>
            </a:bodyPr>
            <a:lstStyle/>
            <a:p>
              <a:r>
                <a:rPr lang="en-US" sz="1400" dirty="0"/>
                <a:t> </a:t>
              </a:r>
              <a:r>
                <a:rPr lang="en-US" sz="1400" dirty="0" smtClean="0"/>
                <a:t>  DET    </a:t>
              </a:r>
              <a:endParaRPr lang="en-US" sz="1400" dirty="0"/>
            </a:p>
          </p:txBody>
        </p:sp>
      </p:grpSp>
      <p:grpSp>
        <p:nvGrpSpPr>
          <p:cNvPr id="49" name="Group 48"/>
          <p:cNvGrpSpPr/>
          <p:nvPr/>
        </p:nvGrpSpPr>
        <p:grpSpPr>
          <a:xfrm>
            <a:off x="6684402" y="4504901"/>
            <a:ext cx="1434106" cy="1024817"/>
            <a:chOff x="6934200" y="4114800"/>
            <a:chExt cx="1905000" cy="1295400"/>
          </a:xfrm>
        </p:grpSpPr>
        <p:sp>
          <p:nvSpPr>
            <p:cNvPr id="50" name="Rounded Rectangle 49"/>
            <p:cNvSpPr/>
            <p:nvPr/>
          </p:nvSpPr>
          <p:spPr>
            <a:xfrm>
              <a:off x="6934200" y="4114800"/>
              <a:ext cx="1905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426800" y="4625822"/>
              <a:ext cx="952500"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284215" y="4569023"/>
              <a:ext cx="799771" cy="307778"/>
            </a:xfrm>
            <a:prstGeom prst="rect">
              <a:avLst/>
            </a:prstGeom>
            <a:noFill/>
          </p:spPr>
          <p:txBody>
            <a:bodyPr wrap="none" rtlCol="0">
              <a:spAutoFit/>
            </a:bodyPr>
            <a:lstStyle/>
            <a:p>
              <a:r>
                <a:rPr lang="en-US" sz="1400" dirty="0" smtClean="0"/>
                <a:t>     grade</a:t>
              </a:r>
              <a:endParaRPr lang="en-US" sz="1400" dirty="0"/>
            </a:p>
          </p:txBody>
        </p:sp>
        <p:sp>
          <p:nvSpPr>
            <p:cNvPr id="53" name="TextBox 52"/>
            <p:cNvSpPr txBox="1"/>
            <p:nvPr/>
          </p:nvSpPr>
          <p:spPr>
            <a:xfrm>
              <a:off x="7528021" y="4186709"/>
              <a:ext cx="834930" cy="389040"/>
            </a:xfrm>
            <a:prstGeom prst="rect">
              <a:avLst/>
            </a:prstGeom>
            <a:solidFill>
              <a:schemeClr val="accent2"/>
            </a:solidFill>
          </p:spPr>
          <p:txBody>
            <a:bodyPr wrap="square" rtlCol="0">
              <a:spAutoFit/>
            </a:bodyPr>
            <a:lstStyle/>
            <a:p>
              <a:r>
                <a:rPr lang="en-US" sz="1400" dirty="0"/>
                <a:t> </a:t>
              </a:r>
              <a:r>
                <a:rPr lang="en-US" sz="1400" dirty="0" smtClean="0"/>
                <a:t>OPE    </a:t>
              </a:r>
              <a:endParaRPr lang="en-US" sz="1400" dirty="0"/>
            </a:p>
          </p:txBody>
        </p:sp>
      </p:grpSp>
      <p:sp>
        <p:nvSpPr>
          <p:cNvPr id="54" name="TextBox 53"/>
          <p:cNvSpPr txBox="1"/>
          <p:nvPr/>
        </p:nvSpPr>
        <p:spPr>
          <a:xfrm>
            <a:off x="3713329" y="6096000"/>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Tree>
    <p:extLst>
      <p:ext uri="{BB962C8B-B14F-4D97-AF65-F5344CB8AC3E}">
        <p14:creationId xmlns:p14="http://schemas.microsoft.com/office/powerpoint/2010/main" val="23988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44310" y="1295400"/>
            <a:ext cx="8229600" cy="4525963"/>
          </a:xfrm>
        </p:spPr>
        <p:txBody>
          <a:bodyPr>
            <a:normAutofit/>
          </a:bodyPr>
          <a:lstStyle/>
          <a:p>
            <a:r>
              <a:rPr lang="en-US" sz="2800" dirty="0"/>
              <a:t>P.H.E is not “free” – space overheads</a:t>
            </a:r>
          </a:p>
          <a:p>
            <a:pPr lvl="1"/>
            <a:r>
              <a:rPr lang="en-US" sz="2000" dirty="0"/>
              <a:t>For Paillier, to store one integer (32 bits),  </a:t>
            </a:r>
            <a:r>
              <a:rPr lang="en-US" sz="2000" dirty="0" smtClean="0"/>
              <a:t>the </a:t>
            </a:r>
            <a:r>
              <a:rPr lang="en-US" sz="2000" dirty="0" err="1" smtClean="0"/>
              <a:t>ciphertext</a:t>
            </a:r>
            <a:r>
              <a:rPr lang="en-US" sz="2000" dirty="0" smtClean="0"/>
              <a:t> need </a:t>
            </a:r>
            <a:r>
              <a:rPr lang="en-US" sz="2000" dirty="0"/>
              <a:t>to use 2048 bits!</a:t>
            </a:r>
          </a:p>
          <a:p>
            <a:pPr lvl="1"/>
            <a:r>
              <a:rPr lang="en-US" sz="2000" dirty="0" smtClean="0"/>
              <a:t>Compact representation for </a:t>
            </a:r>
            <a:r>
              <a:rPr lang="en-US" sz="2000" dirty="0" err="1" smtClean="0"/>
              <a:t>paillier</a:t>
            </a:r>
            <a:r>
              <a:rPr lang="en-US" sz="2000" dirty="0" smtClean="0"/>
              <a:t> that is updatable – open problem.</a:t>
            </a:r>
          </a:p>
          <a:p>
            <a:pPr lvl="1"/>
            <a:endParaRPr lang="en-US" sz="2000" dirty="0" smtClean="0"/>
          </a:p>
          <a:p>
            <a:pPr lvl="1"/>
            <a:endParaRPr lang="en-US" sz="2000" dirty="0" smtClean="0"/>
          </a:p>
          <a:p>
            <a:r>
              <a:rPr lang="en-US" sz="2800" dirty="0" smtClean="0"/>
              <a:t>P.H.E is inherently limited – cannot address all of SQL </a:t>
            </a:r>
          </a:p>
          <a:p>
            <a:pPr marL="457200" lvl="1" indent="0">
              <a:buNone/>
            </a:pPr>
            <a:endParaRPr lang="en-US" sz="2000" dirty="0" smtClean="0"/>
          </a:p>
          <a:p>
            <a:pPr marL="0" indent="0">
              <a:buNone/>
            </a:pPr>
            <a:endParaRPr lang="en-US" sz="2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14" y="5429434"/>
            <a:ext cx="4267200" cy="39192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31835"/>
            <a:ext cx="739952" cy="963565"/>
          </a:xfrm>
          <a:prstGeom prst="rect">
            <a:avLst/>
          </a:prstGeom>
        </p:spPr>
      </p:pic>
      <p:sp>
        <p:nvSpPr>
          <p:cNvPr id="11" name="TextBox 10"/>
          <p:cNvSpPr txBox="1"/>
          <p:nvPr/>
        </p:nvSpPr>
        <p:spPr>
          <a:xfrm>
            <a:off x="3657600" y="6324600"/>
            <a:ext cx="744114" cy="338554"/>
          </a:xfrm>
          <a:prstGeom prst="rect">
            <a:avLst/>
          </a:prstGeom>
          <a:noFill/>
        </p:spPr>
        <p:txBody>
          <a:bodyPr wrap="none" rtlCol="0">
            <a:spAutoFit/>
          </a:bodyPr>
          <a:lstStyle/>
          <a:p>
            <a:r>
              <a:rPr lang="en-US" sz="1600" dirty="0" smtClean="0"/>
              <a:t>[GZ07]</a:t>
            </a:r>
            <a:endParaRPr lang="en-US" sz="1600" dirty="0">
              <a:solidFill>
                <a:schemeClr val="accent2"/>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976" y="3429000"/>
            <a:ext cx="1219200" cy="1219200"/>
          </a:xfrm>
          <a:prstGeom prst="rect">
            <a:avLst/>
          </a:prstGeom>
        </p:spPr>
      </p:pic>
    </p:spTree>
    <p:extLst>
      <p:ext uri="{BB962C8B-B14F-4D97-AF65-F5344CB8AC3E}">
        <p14:creationId xmlns:p14="http://schemas.microsoft.com/office/powerpoint/2010/main" val="370460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No Client Computation</a:t>
            </a:r>
          </a:p>
          <a:p>
            <a:pPr lvl="1"/>
            <a:r>
              <a:rPr lang="en-US" dirty="0" smtClean="0">
                <a:solidFill>
                  <a:schemeClr val="bg1">
                    <a:lumMod val="85000"/>
                  </a:schemeClr>
                </a:solidFill>
              </a:rPr>
              <a:t>Leverage P.H.E</a:t>
            </a:r>
          </a:p>
          <a:p>
            <a:pPr lvl="1"/>
            <a:r>
              <a:rPr lang="en-US" dirty="0" smtClean="0">
                <a:solidFill>
                  <a:schemeClr val="bg1">
                    <a:lumMod val="85000"/>
                  </a:schemeClr>
                </a:solidFill>
              </a:rPr>
              <a:t>e.g., </a:t>
            </a:r>
            <a:r>
              <a:rPr lang="en-US" dirty="0" err="1" smtClean="0">
                <a:solidFill>
                  <a:schemeClr val="bg1">
                    <a:lumMod val="85000"/>
                  </a:schemeClr>
                </a:solidFill>
              </a:rPr>
              <a:t>Cryptdb</a:t>
            </a:r>
            <a:endParaRPr lang="en-US" dirty="0" smtClean="0">
              <a:solidFill>
                <a:schemeClr val="bg1">
                  <a:lumMod val="85000"/>
                </a:schemeClr>
              </a:solidFill>
            </a:endParaRPr>
          </a:p>
          <a:p>
            <a:r>
              <a:rPr lang="en-US" dirty="0" smtClean="0"/>
              <a:t>Residual Query Processing on Client</a:t>
            </a:r>
          </a:p>
          <a:p>
            <a:pPr lvl="1"/>
            <a:r>
              <a:rPr lang="en-US" dirty="0"/>
              <a:t>e.g., Blob store</a:t>
            </a:r>
            <a:endParaRPr lang="en-US" dirty="0" smtClean="0"/>
          </a:p>
          <a:p>
            <a:pPr lvl="1"/>
            <a:r>
              <a:rPr lang="en-US" dirty="0" smtClean="0"/>
              <a:t>Use in conjunction with P.H.E (e.g., Monomi)</a:t>
            </a:r>
          </a:p>
          <a:p>
            <a:pPr marL="457200"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4391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Data Encryption</a:t>
            </a:r>
            <a:endParaRPr lang="en-US" dirty="0">
              <a:latin typeface="+mj-lt"/>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6</a:t>
            </a:fld>
            <a:endParaRPr lang="en-US"/>
          </a:p>
        </p:txBody>
      </p:sp>
      <p:pic>
        <p:nvPicPr>
          <p:cNvPr id="4" name="Picture 3"/>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cxnSp>
        <p:nvCxnSpPr>
          <p:cNvPr id="5" name="Elbow Connector 4"/>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2646450" y="2162877"/>
            <a:ext cx="1228047" cy="603339"/>
            <a:chOff x="6157200" y="4437319"/>
            <a:chExt cx="1228047" cy="603339"/>
          </a:xfrm>
        </p:grpSpPr>
        <p:pic>
          <p:nvPicPr>
            <p:cNvPr id="9" name="Picture 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1"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2" name="Group 11"/>
          <p:cNvGrpSpPr/>
          <p:nvPr/>
        </p:nvGrpSpPr>
        <p:grpSpPr>
          <a:xfrm>
            <a:off x="2798850" y="2315277"/>
            <a:ext cx="1228047" cy="603339"/>
            <a:chOff x="6157200" y="4437319"/>
            <a:chExt cx="1228047" cy="603339"/>
          </a:xfrm>
        </p:grpSpPr>
        <p:pic>
          <p:nvPicPr>
            <p:cNvPr id="13" name="Picture 12"/>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4" name="Picture 13"/>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5" name="Picture 14"/>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6" name="Group 15"/>
          <p:cNvGrpSpPr/>
          <p:nvPr/>
        </p:nvGrpSpPr>
        <p:grpSpPr>
          <a:xfrm>
            <a:off x="2951250" y="2467677"/>
            <a:ext cx="1228047" cy="603339"/>
            <a:chOff x="6157200" y="4437319"/>
            <a:chExt cx="1228047" cy="603339"/>
          </a:xfrm>
        </p:grpSpPr>
        <p:pic>
          <p:nvPicPr>
            <p:cNvPr id="17" name="Picture 1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8" name="Picture 17"/>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9" name="Picture 1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20" name="Group 19"/>
          <p:cNvGrpSpPr/>
          <p:nvPr/>
        </p:nvGrpSpPr>
        <p:grpSpPr>
          <a:xfrm>
            <a:off x="875141" y="3000960"/>
            <a:ext cx="1711128" cy="615281"/>
            <a:chOff x="5896755" y="3921626"/>
            <a:chExt cx="1711128" cy="615281"/>
          </a:xfrm>
        </p:grpSpPr>
        <p:pic>
          <p:nvPicPr>
            <p:cNvPr id="21" name="Picture 2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22" name="Picture 2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23" name="Picture 22"/>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pic>
        <p:nvPicPr>
          <p:cNvPr id="24" name="Picture 23"/>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26" name="Picture 25"/>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8" name="Straight Connector 27"/>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43600" y="5943600"/>
            <a:ext cx="2308645" cy="461665"/>
          </a:xfrm>
          <a:prstGeom prst="rect">
            <a:avLst/>
          </a:prstGeom>
          <a:noFill/>
        </p:spPr>
        <p:txBody>
          <a:bodyPr wrap="none" rtlCol="0">
            <a:spAutoFit/>
          </a:bodyPr>
          <a:lstStyle/>
          <a:p>
            <a:pPr algn="ctr"/>
            <a:r>
              <a:rPr lang="en-US" sz="1200" dirty="0" smtClean="0">
                <a:latin typeface="Consolas" panose="020B0609020204030204" pitchFamily="49" charset="0"/>
                <a:cs typeface="Consolas" panose="020B0609020204030204" pitchFamily="49" charset="0"/>
              </a:rPr>
              <a:t>The quick brown fox jumps</a:t>
            </a:r>
            <a:br>
              <a:rPr lang="en-US" sz="1200" dirty="0" smtClean="0">
                <a:latin typeface="Consolas" panose="020B0609020204030204" pitchFamily="49" charset="0"/>
                <a:cs typeface="Consolas" panose="020B0609020204030204" pitchFamily="49" charset="0"/>
              </a:rPr>
            </a:br>
            <a:r>
              <a:rPr lang="en-US" sz="1200" dirty="0" smtClean="0">
                <a:latin typeface="Consolas" panose="020B0609020204030204" pitchFamily="49" charset="0"/>
                <a:cs typeface="Consolas" panose="020B0609020204030204" pitchFamily="49" charset="0"/>
              </a:rPr>
              <a:t>over the lazy dog</a:t>
            </a:r>
            <a:endParaRPr lang="en-US" sz="1200" dirty="0">
              <a:latin typeface="Consolas" panose="020B0609020204030204" pitchFamily="49" charset="0"/>
              <a:cs typeface="Consolas" panose="020B0609020204030204" pitchFamily="49" charset="0"/>
            </a:endParaRPr>
          </a:p>
        </p:txBody>
      </p:sp>
      <p:sp>
        <p:nvSpPr>
          <p:cNvPr id="29" name="Rectangle 28"/>
          <p:cNvSpPr/>
          <p:nvPr/>
        </p:nvSpPr>
        <p:spPr>
          <a:xfrm>
            <a:off x="6335922" y="5140528"/>
            <a:ext cx="1524000" cy="499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Encr</a:t>
            </a:r>
            <a:endParaRPr lang="en-US" sz="1400" dirty="0"/>
          </a:p>
        </p:txBody>
      </p:sp>
      <p:cxnSp>
        <p:nvCxnSpPr>
          <p:cNvPr id="31" name="Straight Arrow Connector 30"/>
          <p:cNvCxnSpPr>
            <a:stCxn id="27" idx="0"/>
            <a:endCxn id="29" idx="2"/>
          </p:cNvCxnSpPr>
          <p:nvPr/>
        </p:nvCxnSpPr>
        <p:spPr>
          <a:xfrm flipH="1" flipV="1">
            <a:off x="7097922" y="5640275"/>
            <a:ext cx="1" cy="303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6242" y="3578323"/>
            <a:ext cx="2903359" cy="646331"/>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a</a:t>
            </a:r>
            <a:r>
              <a:rPr lang="en-US" sz="1200" dirty="0" smtClean="0">
                <a:latin typeface="Consolas" panose="020B0609020204030204" pitchFamily="49" charset="0"/>
                <a:cs typeface="Consolas" panose="020B0609020204030204" pitchFamily="49" charset="0"/>
              </a:rPr>
              <a:t>7be1a6997ad739bd8c9ca451f618b61</a:t>
            </a:r>
          </a:p>
          <a:p>
            <a:r>
              <a:rPr lang="en-US" sz="1200" dirty="0">
                <a:latin typeface="Consolas" panose="020B0609020204030204" pitchFamily="49" charset="0"/>
                <a:cs typeface="Consolas" panose="020B0609020204030204" pitchFamily="49" charset="0"/>
              </a:rPr>
              <a:t>b</a:t>
            </a:r>
            <a:r>
              <a:rPr lang="en-US" sz="1200" dirty="0" smtClean="0">
                <a:latin typeface="Consolas" panose="020B0609020204030204" pitchFamily="49" charset="0"/>
                <a:cs typeface="Consolas" panose="020B0609020204030204" pitchFamily="49" charset="0"/>
              </a:rPr>
              <a:t>6ff744ed2c2c9bf6c590cbf0469bf41</a:t>
            </a:r>
          </a:p>
          <a:p>
            <a:r>
              <a:rPr lang="en-US" sz="1200" dirty="0" smtClean="0">
                <a:latin typeface="Consolas" panose="020B0609020204030204" pitchFamily="49" charset="0"/>
                <a:cs typeface="Consolas" panose="020B0609020204030204" pitchFamily="49" charset="0"/>
              </a:rPr>
              <a:t>47f7f7bc95353e03f96c32bcfd8058df</a:t>
            </a:r>
            <a:endParaRPr lang="en-US" sz="1200" dirty="0">
              <a:latin typeface="Consolas" panose="020B0609020204030204" pitchFamily="49" charset="0"/>
              <a:cs typeface="Consolas" panose="020B0609020204030204" pitchFamily="49" charset="0"/>
            </a:endParaRPr>
          </a:p>
        </p:txBody>
      </p:sp>
      <p:cxnSp>
        <p:nvCxnSpPr>
          <p:cNvPr id="33" name="Straight Arrow Connector 32"/>
          <p:cNvCxnSpPr>
            <a:endCxn id="32" idx="2"/>
          </p:cNvCxnSpPr>
          <p:nvPr/>
        </p:nvCxnSpPr>
        <p:spPr>
          <a:xfrm flipH="1" flipV="1">
            <a:off x="7097922" y="4224654"/>
            <a:ext cx="1" cy="865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549601" y="5152800"/>
            <a:ext cx="547282" cy="4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cs typeface="Consolas" panose="020B0609020204030204" pitchFamily="49" charset="0"/>
              </a:rPr>
              <a:t>Key</a:t>
            </a:r>
            <a:endParaRPr lang="en-US" sz="1200" dirty="0">
              <a:cs typeface="Consolas" panose="020B0609020204030204" pitchFamily="49" charset="0"/>
            </a:endParaRPr>
          </a:p>
        </p:txBody>
      </p:sp>
      <p:cxnSp>
        <p:nvCxnSpPr>
          <p:cNvPr id="37" name="Straight Arrow Connector 36"/>
          <p:cNvCxnSpPr>
            <a:stCxn id="35" idx="1"/>
            <a:endCxn id="29" idx="3"/>
          </p:cNvCxnSpPr>
          <p:nvPr/>
        </p:nvCxnSpPr>
        <p:spPr>
          <a:xfrm flipH="1" flipV="1">
            <a:off x="7859922" y="5390402"/>
            <a:ext cx="689679" cy="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1909" y="1775971"/>
            <a:ext cx="740026" cy="740026"/>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2874" y="2754074"/>
            <a:ext cx="770094" cy="770094"/>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418713">
            <a:off x="8041589" y="5040818"/>
            <a:ext cx="398908" cy="398908"/>
          </a:xfrm>
          <a:prstGeom prst="rect">
            <a:avLst/>
          </a:prstGeom>
        </p:spPr>
      </p:pic>
    </p:spTree>
    <p:extLst>
      <p:ext uri="{BB962C8B-B14F-4D97-AF65-F5344CB8AC3E}">
        <p14:creationId xmlns:p14="http://schemas.microsoft.com/office/powerpoint/2010/main" val="33913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in Trusted Client</a:t>
            </a:r>
            <a:endParaRPr lang="en-US" dirty="0"/>
          </a:p>
        </p:txBody>
      </p:sp>
      <p:sp>
        <p:nvSpPr>
          <p:cNvPr id="5" name="Rectangle 3"/>
          <p:cNvSpPr>
            <a:spLocks noChangeArrowheads="1"/>
          </p:cNvSpPr>
          <p:nvPr/>
        </p:nvSpPr>
        <p:spPr bwMode="auto">
          <a:xfrm>
            <a:off x="1676400" y="3128160"/>
            <a:ext cx="1600200" cy="1069488"/>
          </a:xfrm>
          <a:prstGeom prst="rect">
            <a:avLst/>
          </a:prstGeom>
          <a:solidFill>
            <a:schemeClr val="accent5"/>
          </a:solidFill>
          <a:ln>
            <a:noFill/>
          </a:ln>
          <a:effectLst/>
        </p:spPr>
        <p:txBody>
          <a:bodyPr wrap="none"/>
          <a:lstStyle/>
          <a:p>
            <a:pPr algn="ctr">
              <a:defRPr/>
            </a:pPr>
            <a:r>
              <a:rPr lang="en-US" b="1" dirty="0" smtClean="0"/>
              <a:t>DBMS</a:t>
            </a:r>
          </a:p>
          <a:p>
            <a:pPr algn="ctr">
              <a:defRPr/>
            </a:pPr>
            <a:r>
              <a:rPr lang="en-US" b="1" dirty="0" smtClean="0"/>
              <a:t>Shell</a:t>
            </a:r>
            <a:endParaRPr lang="en-US" b="1" dirty="0"/>
          </a:p>
          <a:p>
            <a:pPr algn="ctr">
              <a:defRPr/>
            </a:pPr>
            <a:endParaRPr lang="en-US" b="1" dirty="0" smtClean="0"/>
          </a:p>
        </p:txBody>
      </p:sp>
      <p:sp>
        <p:nvSpPr>
          <p:cNvPr id="6" name="Rectangle 3"/>
          <p:cNvSpPr>
            <a:spLocks noChangeArrowheads="1"/>
          </p:cNvSpPr>
          <p:nvPr/>
        </p:nvSpPr>
        <p:spPr bwMode="auto">
          <a:xfrm>
            <a:off x="1959496" y="1755369"/>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11" name="Straight Connector 10"/>
          <p:cNvCxnSpPr/>
          <p:nvPr/>
        </p:nvCxnSpPr>
        <p:spPr>
          <a:xfrm flipH="1">
            <a:off x="4155359" y="1531176"/>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52800" y="3573538"/>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5" name="Text Box 30"/>
          <p:cNvSpPr txBox="1">
            <a:spLocks noChangeArrowheads="1"/>
          </p:cNvSpPr>
          <p:nvPr/>
        </p:nvSpPr>
        <p:spPr bwMode="auto">
          <a:xfrm>
            <a:off x="1432583" y="4268501"/>
            <a:ext cx="1927042"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Client Query Fragment</a:t>
            </a:r>
            <a:endParaRPr lang="en-US" sz="1000" b="1" dirty="0"/>
          </a:p>
        </p:txBody>
      </p:sp>
      <p:sp>
        <p:nvSpPr>
          <p:cNvPr id="17" name="Content Placeholder 2"/>
          <p:cNvSpPr>
            <a:spLocks noGrp="1"/>
          </p:cNvSpPr>
          <p:nvPr>
            <p:ph idx="1"/>
          </p:nvPr>
        </p:nvSpPr>
        <p:spPr>
          <a:xfrm>
            <a:off x="533400" y="4800600"/>
            <a:ext cx="8229600" cy="1295400"/>
          </a:xfrm>
        </p:spPr>
        <p:txBody>
          <a:bodyPr>
            <a:normAutofit fontScale="92500" lnSpcReduction="20000"/>
          </a:bodyPr>
          <a:lstStyle/>
          <a:p>
            <a:r>
              <a:rPr lang="en-US" dirty="0" smtClean="0"/>
              <a:t>Distributed query processing between DBMS shell and untrusted DBMS</a:t>
            </a:r>
          </a:p>
          <a:p>
            <a:pPr marL="0" indent="0">
              <a:buNone/>
            </a:pPr>
            <a:endParaRPr lang="en-US" dirty="0" smtClean="0"/>
          </a:p>
          <a:p>
            <a:pPr marL="0" indent="0">
              <a:buNone/>
            </a:pPr>
            <a:endParaRPr lang="en-US" dirty="0" smtClean="0"/>
          </a:p>
          <a:p>
            <a:pPr marL="0" indent="0">
              <a:buNone/>
            </a:pPr>
            <a:endParaRPr lang="en-US" dirty="0"/>
          </a:p>
        </p:txBody>
      </p:sp>
      <p:sp>
        <p:nvSpPr>
          <p:cNvPr id="18" name="Rectangle 2"/>
          <p:cNvSpPr>
            <a:spLocks noChangeArrowheads="1"/>
          </p:cNvSpPr>
          <p:nvPr/>
        </p:nvSpPr>
        <p:spPr bwMode="auto">
          <a:xfrm>
            <a:off x="1981200" y="3727152"/>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grpSp>
        <p:nvGrpSpPr>
          <p:cNvPr id="19" name="Group 18"/>
          <p:cNvGrpSpPr/>
          <p:nvPr/>
        </p:nvGrpSpPr>
        <p:grpSpPr>
          <a:xfrm>
            <a:off x="5105400" y="2286001"/>
            <a:ext cx="2378968" cy="1981199"/>
            <a:chOff x="5193040" y="2216449"/>
            <a:chExt cx="2378968" cy="1981199"/>
          </a:xfrm>
        </p:grpSpPr>
        <p:sp>
          <p:nvSpPr>
            <p:cNvPr id="20" name="Rectangle 19"/>
            <p:cNvSpPr/>
            <p:nvPr/>
          </p:nvSpPr>
          <p:spPr>
            <a:xfrm>
              <a:off x="5193040" y="2216449"/>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3"/>
            <p:cNvSpPr>
              <a:spLocks noChangeArrowheads="1"/>
            </p:cNvSpPr>
            <p:nvPr/>
          </p:nvSpPr>
          <p:spPr bwMode="auto">
            <a:xfrm>
              <a:off x="5443682" y="2607623"/>
              <a:ext cx="1846153" cy="1287887"/>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22" name="Rectangle 2"/>
            <p:cNvSpPr>
              <a:spLocks noChangeArrowheads="1"/>
            </p:cNvSpPr>
            <p:nvPr/>
          </p:nvSpPr>
          <p:spPr bwMode="auto">
            <a:xfrm>
              <a:off x="5597670" y="2939793"/>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grpSp>
      <p:cxnSp>
        <p:nvCxnSpPr>
          <p:cNvPr id="23" name="Straight Arrow Connector 22"/>
          <p:cNvCxnSpPr/>
          <p:nvPr/>
        </p:nvCxnSpPr>
        <p:spPr>
          <a:xfrm>
            <a:off x="2209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26" name="Text Box 30"/>
          <p:cNvSpPr txBox="1">
            <a:spLocks noChangeArrowheads="1"/>
          </p:cNvSpPr>
          <p:nvPr/>
        </p:nvSpPr>
        <p:spPr bwMode="auto">
          <a:xfrm>
            <a:off x="5234170" y="4391611"/>
            <a:ext cx="2233430"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Server Query Fragment </a:t>
            </a:r>
            <a:endParaRPr lang="en-US" sz="1000" b="1" dirty="0"/>
          </a:p>
        </p:txBody>
      </p:sp>
      <p:sp>
        <p:nvSpPr>
          <p:cNvPr id="27" name="Text Box 30"/>
          <p:cNvSpPr txBox="1">
            <a:spLocks noChangeArrowheads="1"/>
          </p:cNvSpPr>
          <p:nvPr/>
        </p:nvSpPr>
        <p:spPr bwMode="auto">
          <a:xfrm>
            <a:off x="3562476" y="3563779"/>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28" name="Text Box 30"/>
          <p:cNvSpPr txBox="1">
            <a:spLocks noChangeArrowheads="1"/>
          </p:cNvSpPr>
          <p:nvPr/>
        </p:nvSpPr>
        <p:spPr bwMode="auto">
          <a:xfrm>
            <a:off x="948304" y="2534192"/>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Query </a:t>
            </a:r>
            <a:endParaRPr lang="en-US" sz="1000" b="1" dirty="0"/>
          </a:p>
        </p:txBody>
      </p:sp>
      <p:sp>
        <p:nvSpPr>
          <p:cNvPr id="29" name="Text Box 30"/>
          <p:cNvSpPr txBox="1">
            <a:spLocks noChangeArrowheads="1"/>
          </p:cNvSpPr>
          <p:nvPr/>
        </p:nvSpPr>
        <p:spPr bwMode="auto">
          <a:xfrm>
            <a:off x="2396104" y="2558737"/>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Results </a:t>
            </a:r>
            <a:endParaRPr lang="en-US" sz="1000" b="1" dirty="0"/>
          </a:p>
        </p:txBody>
      </p:sp>
      <p:cxnSp>
        <p:nvCxnSpPr>
          <p:cNvPr id="30" name="Straight Arrow Connector 29"/>
          <p:cNvCxnSpPr/>
          <p:nvPr/>
        </p:nvCxnSpPr>
        <p:spPr>
          <a:xfrm flipV="1">
            <a:off x="2590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1600200" y="6324600"/>
            <a:ext cx="872355" cy="338554"/>
          </a:xfrm>
          <a:prstGeom prst="rect">
            <a:avLst/>
          </a:prstGeom>
          <a:noFill/>
        </p:spPr>
        <p:txBody>
          <a:bodyPr wrap="none" rtlCol="0">
            <a:spAutoFit/>
          </a:bodyPr>
          <a:lstStyle/>
          <a:p>
            <a:r>
              <a:rPr lang="en-US" sz="1600" dirty="0" smtClean="0"/>
              <a:t>[HMI02]</a:t>
            </a:r>
            <a:endParaRPr lang="en-US" sz="1600" dirty="0">
              <a:solidFill>
                <a:schemeClr val="accent2"/>
              </a:solidFill>
            </a:endParaRPr>
          </a:p>
        </p:txBody>
      </p:sp>
      <p:sp>
        <p:nvSpPr>
          <p:cNvPr id="35" name="TextBox 34"/>
          <p:cNvSpPr txBox="1"/>
          <p:nvPr/>
        </p:nvSpPr>
        <p:spPr>
          <a:xfrm>
            <a:off x="3048000" y="6324600"/>
            <a:ext cx="886781" cy="338554"/>
          </a:xfrm>
          <a:prstGeom prst="rect">
            <a:avLst/>
          </a:prstGeom>
          <a:noFill/>
        </p:spPr>
        <p:txBody>
          <a:bodyPr wrap="none" rtlCol="0">
            <a:spAutoFit/>
          </a:bodyPr>
          <a:lstStyle/>
          <a:p>
            <a:r>
              <a:rPr lang="en-US" sz="1600" dirty="0" smtClean="0"/>
              <a:t>[HIL+02]</a:t>
            </a:r>
            <a:endParaRPr lang="en-US" sz="1600" dirty="0">
              <a:solidFill>
                <a:schemeClr val="accent2"/>
              </a:solidFill>
            </a:endParaRPr>
          </a:p>
        </p:txBody>
      </p:sp>
      <p:sp>
        <p:nvSpPr>
          <p:cNvPr id="36" name="TextBox 35"/>
          <p:cNvSpPr txBox="1"/>
          <p:nvPr/>
        </p:nvSpPr>
        <p:spPr>
          <a:xfrm>
            <a:off x="6019800" y="6324600"/>
            <a:ext cx="886781" cy="338554"/>
          </a:xfrm>
          <a:prstGeom prst="rect">
            <a:avLst/>
          </a:prstGeom>
          <a:noFill/>
        </p:spPr>
        <p:txBody>
          <a:bodyPr wrap="none" rtlCol="0">
            <a:spAutoFit/>
          </a:bodyPr>
          <a:lstStyle/>
          <a:p>
            <a:r>
              <a:rPr lang="en-US" sz="1600" dirty="0" smtClean="0"/>
              <a:t>[TFM13]</a:t>
            </a:r>
            <a:endParaRPr lang="en-US" sz="1600" dirty="0">
              <a:solidFill>
                <a:schemeClr val="accent2"/>
              </a:solidFill>
            </a:endParaRPr>
          </a:p>
        </p:txBody>
      </p:sp>
      <p:sp>
        <p:nvSpPr>
          <p:cNvPr id="37" name="TextBox 36"/>
          <p:cNvSpPr txBox="1"/>
          <p:nvPr/>
        </p:nvSpPr>
        <p:spPr>
          <a:xfrm>
            <a:off x="4648200" y="6324600"/>
            <a:ext cx="949299" cy="338554"/>
          </a:xfrm>
          <a:prstGeom prst="rect">
            <a:avLst/>
          </a:prstGeom>
          <a:noFill/>
        </p:spPr>
        <p:txBody>
          <a:bodyPr wrap="none" rtlCol="0">
            <a:spAutoFit/>
          </a:bodyPr>
          <a:lstStyle/>
          <a:p>
            <a:r>
              <a:rPr lang="en-US" sz="1600" dirty="0" smtClean="0"/>
              <a:t>[HMH08]</a:t>
            </a:r>
            <a:endParaRPr lang="en-US" sz="1600" dirty="0">
              <a:solidFill>
                <a:schemeClr val="accent2"/>
              </a:solidFill>
            </a:endParaRPr>
          </a:p>
        </p:txBody>
      </p:sp>
    </p:spTree>
    <p:extLst>
      <p:ext uri="{BB962C8B-B14F-4D97-AF65-F5344CB8AC3E}">
        <p14:creationId xmlns:p14="http://schemas.microsoft.com/office/powerpoint/2010/main" val="368049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7" grpId="0"/>
      <p:bldP spid="28" grpId="0"/>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Blob Store: Database Design</a:t>
            </a:r>
            <a:endParaRPr lang="en-US" sz="4000"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326683"/>
            <a:ext cx="716463" cy="1096628"/>
          </a:xfrm>
          <a:prstGeom prst="rect">
            <a:avLst/>
          </a:prstGeom>
        </p:spPr>
      </p:pic>
      <p:sp>
        <p:nvSpPr>
          <p:cNvPr id="35" name="Content Placeholder 2"/>
          <p:cNvSpPr txBox="1">
            <a:spLocks/>
          </p:cNvSpPr>
          <p:nvPr/>
        </p:nvSpPr>
        <p:spPr>
          <a:xfrm>
            <a:off x="593751" y="1676400"/>
            <a:ext cx="82296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pPr>
            <a:r>
              <a:rPr lang="en-US" sz="2000" dirty="0" smtClean="0">
                <a:latin typeface="Calibri" panose="020F0502020204030204" pitchFamily="34" charset="0"/>
              </a:rPr>
              <a:t>Encrypted data stored as ‘blobs’ (No computation)</a:t>
            </a:r>
          </a:p>
          <a:p>
            <a:pPr lvl="1">
              <a:lnSpc>
                <a:spcPct val="170000"/>
              </a:lnSpc>
            </a:pPr>
            <a:r>
              <a:rPr lang="en-US" sz="1800" dirty="0" smtClean="0">
                <a:solidFill>
                  <a:srgbClr val="FF0000"/>
                </a:solidFill>
                <a:latin typeface="Calibri" panose="020F0502020204030204" pitchFamily="34" charset="0"/>
              </a:rPr>
              <a:t>students(ID, grade_blob) </a:t>
            </a:r>
            <a:endParaRPr lang="en-US" sz="1800" dirty="0" smtClean="0">
              <a:latin typeface="Calibri" panose="020F0502020204030204" pitchFamily="34" charset="0"/>
            </a:endParaRPr>
          </a:p>
          <a:p>
            <a:pPr>
              <a:lnSpc>
                <a:spcPct val="170000"/>
              </a:lnSpc>
            </a:pPr>
            <a:r>
              <a:rPr lang="en-US" sz="2000" dirty="0" smtClean="0">
                <a:latin typeface="Calibri" panose="020F0502020204030204" pitchFamily="34" charset="0"/>
              </a:rPr>
              <a:t>Use additional “fake” partitions to index blobs</a:t>
            </a:r>
          </a:p>
          <a:p>
            <a:pPr lvl="1">
              <a:lnSpc>
                <a:spcPct val="170000"/>
              </a:lnSpc>
            </a:pPr>
            <a:r>
              <a:rPr lang="en-US" sz="1800" dirty="0" smtClean="0">
                <a:solidFill>
                  <a:srgbClr val="FF0000"/>
                </a:solidFill>
                <a:latin typeface="Calibri" panose="020F0502020204030204" pitchFamily="34" charset="0"/>
              </a:rPr>
              <a:t>students(ID</a:t>
            </a:r>
            <a:r>
              <a:rPr lang="en-US" sz="1800" dirty="0">
                <a:solidFill>
                  <a:srgbClr val="FF0000"/>
                </a:solidFill>
                <a:latin typeface="Calibri" panose="020F0502020204030204" pitchFamily="34" charset="0"/>
              </a:rPr>
              <a:t>, </a:t>
            </a:r>
            <a:r>
              <a:rPr lang="en-US" sz="1800" dirty="0" smtClean="0">
                <a:solidFill>
                  <a:srgbClr val="FF0000"/>
                </a:solidFill>
                <a:latin typeface="Calibri" panose="020F0502020204030204" pitchFamily="34" charset="0"/>
              </a:rPr>
              <a:t>grade_blob, partition##) </a:t>
            </a:r>
            <a:endParaRPr lang="en-US" sz="1800" dirty="0">
              <a:latin typeface="Calibri" panose="020F0502020204030204" pitchFamily="34" charset="0"/>
            </a:endParaRPr>
          </a:p>
          <a:p>
            <a:pPr>
              <a:lnSpc>
                <a:spcPct val="170000"/>
              </a:lnSpc>
            </a:pPr>
            <a:endParaRPr lang="en-US" sz="900" dirty="0" smtClean="0">
              <a:latin typeface="Calibri" panose="020F0502020204030204" pitchFamily="34" charset="0"/>
            </a:endParaRPr>
          </a:p>
          <a:p>
            <a:pPr lvl="1">
              <a:lnSpc>
                <a:spcPct val="170000"/>
              </a:lnSpc>
            </a:pPr>
            <a:endParaRPr lang="en-US" sz="800" dirty="0" smtClean="0">
              <a:latin typeface="Calibri" panose="020F0502020204030204" pitchFamily="34" charset="0"/>
            </a:endParaRPr>
          </a:p>
          <a:p>
            <a:pPr>
              <a:lnSpc>
                <a:spcPct val="170000"/>
              </a:lnSpc>
            </a:pPr>
            <a:endParaRPr lang="en-US" sz="900" dirty="0" smtClean="0">
              <a:solidFill>
                <a:srgbClr val="FF0000"/>
              </a:solidFill>
              <a:latin typeface="Calibri" panose="020F0502020204030204" pitchFamily="34" charset="0"/>
            </a:endParaRPr>
          </a:p>
          <a:p>
            <a:pPr>
              <a:lnSpc>
                <a:spcPct val="170000"/>
              </a:lnSpc>
            </a:pPr>
            <a:endParaRPr lang="en-US" sz="800" dirty="0" smtClean="0">
              <a:solidFill>
                <a:srgbClr val="00B050"/>
              </a:solidFill>
              <a:latin typeface="Calibri" panose="020F0502020204030204" pitchFamily="34" charset="0"/>
            </a:endParaRPr>
          </a:p>
          <a:p>
            <a:pPr>
              <a:lnSpc>
                <a:spcPct val="170000"/>
              </a:lnSpc>
            </a:pPr>
            <a:endParaRPr lang="en-US" sz="900" dirty="0" smtClean="0">
              <a:latin typeface="Calibri" panose="020F0502020204030204" pitchFamily="34" charset="0"/>
            </a:endParaRPr>
          </a:p>
          <a:p>
            <a:pPr>
              <a:lnSpc>
                <a:spcPct val="170000"/>
              </a:lnSpc>
            </a:pPr>
            <a:endParaRPr lang="en-US" sz="900" dirty="0" smtClean="0">
              <a:latin typeface="Calibri" panose="020F0502020204030204" pitchFamily="34" charset="0"/>
            </a:endParaRPr>
          </a:p>
          <a:p>
            <a:pPr marL="0" indent="0">
              <a:lnSpc>
                <a:spcPct val="170000"/>
              </a:lnSpc>
              <a:buFont typeface="Arial" pitchFamily="34" charset="0"/>
              <a:buNone/>
            </a:pPr>
            <a:endParaRPr lang="en-US" sz="900" dirty="0" smtClean="0">
              <a:latin typeface="Calibri" panose="020F0502020204030204" pitchFamily="34" charset="0"/>
            </a:endParaRPr>
          </a:p>
          <a:p>
            <a:pPr marL="0" indent="0">
              <a:lnSpc>
                <a:spcPct val="170000"/>
              </a:lnSpc>
              <a:buFont typeface="Arial" pitchFamily="34" charset="0"/>
              <a:buNone/>
            </a:pPr>
            <a:endParaRPr lang="en-US" sz="900" dirty="0" smtClean="0">
              <a:latin typeface="Calibri" panose="020F0502020204030204" pitchFamily="34" charset="0"/>
            </a:endParaRPr>
          </a:p>
          <a:p>
            <a:pPr marL="0" indent="0">
              <a:lnSpc>
                <a:spcPct val="170000"/>
              </a:lnSpc>
              <a:buFont typeface="Arial" pitchFamily="34" charset="0"/>
              <a:buNone/>
            </a:pPr>
            <a:endParaRPr lang="en-US" sz="900" dirty="0">
              <a:latin typeface="Calibri" panose="020F0502020204030204" pitchFamily="34" charset="0"/>
            </a:endParaRPr>
          </a:p>
        </p:txBody>
      </p:sp>
      <p:graphicFrame>
        <p:nvGraphicFramePr>
          <p:cNvPr id="36" name="Table 35"/>
          <p:cNvGraphicFramePr>
            <a:graphicFrameLocks noGrp="1"/>
          </p:cNvGraphicFramePr>
          <p:nvPr>
            <p:extLst/>
          </p:nvPr>
        </p:nvGraphicFramePr>
        <p:xfrm>
          <a:off x="1905000" y="4241800"/>
          <a:ext cx="4876800" cy="1854200"/>
        </p:xfrm>
        <a:graphic>
          <a:graphicData uri="http://schemas.openxmlformats.org/drawingml/2006/table">
            <a:tbl>
              <a:tblPr firstRow="1" bandRow="1">
                <a:tableStyleId>{5C22544A-7EE6-4342-B048-85BDC9FD1C3A}</a:tableStyleId>
              </a:tblPr>
              <a:tblGrid>
                <a:gridCol w="2438400"/>
                <a:gridCol w="2438400"/>
              </a:tblGrid>
              <a:tr h="370840">
                <a:tc>
                  <a:txBody>
                    <a:bodyPr/>
                    <a:lstStyle/>
                    <a:p>
                      <a:r>
                        <a:rPr lang="en-US" dirty="0" smtClean="0"/>
                        <a:t>              grade</a:t>
                      </a:r>
                      <a:endParaRPr lang="en-US" dirty="0"/>
                    </a:p>
                  </a:txBody>
                  <a:tcPr/>
                </a:tc>
                <a:tc>
                  <a:txBody>
                    <a:bodyPr/>
                    <a:lstStyle/>
                    <a:p>
                      <a:r>
                        <a:rPr lang="en-US" dirty="0" smtClean="0"/>
                        <a:t>          partition##</a:t>
                      </a:r>
                      <a:endParaRPr lang="en-US" dirty="0"/>
                    </a:p>
                  </a:txBody>
                  <a:tcPr/>
                </a:tc>
              </a:tr>
              <a:tr h="370840">
                <a:tc>
                  <a:txBody>
                    <a:bodyPr/>
                    <a:lstStyle/>
                    <a:p>
                      <a:r>
                        <a:rPr lang="en-US" dirty="0" smtClean="0">
                          <a:solidFill>
                            <a:schemeClr val="tx1"/>
                          </a:solidFill>
                        </a:rPr>
                        <a:t>          </a:t>
                      </a:r>
                      <a:r>
                        <a:rPr lang="en-US" baseline="0" dirty="0" smtClean="0">
                          <a:solidFill>
                            <a:schemeClr val="tx1"/>
                          </a:solidFill>
                        </a:rPr>
                        <a:t>   </a:t>
                      </a:r>
                      <a:r>
                        <a:rPr lang="en-US" dirty="0" smtClean="0">
                          <a:solidFill>
                            <a:schemeClr val="tx1"/>
                          </a:solidFill>
                        </a:rPr>
                        <a:t> </a:t>
                      </a:r>
                      <a:r>
                        <a:rPr lang="en-US" baseline="0" dirty="0" smtClean="0">
                          <a:solidFill>
                            <a:schemeClr val="tx1"/>
                          </a:solidFill>
                        </a:rPr>
                        <a:t> </a:t>
                      </a:r>
                      <a:r>
                        <a:rPr lang="en-US" dirty="0" smtClean="0">
                          <a:solidFill>
                            <a:schemeClr val="tx1"/>
                          </a:solidFill>
                        </a:rPr>
                        <a:t>0 - 1.0</a:t>
                      </a:r>
                      <a:endParaRPr lang="en-US" dirty="0">
                        <a:solidFill>
                          <a:schemeClr val="tx1"/>
                        </a:solidFill>
                      </a:endParaRPr>
                    </a:p>
                  </a:txBody>
                  <a:tcPr/>
                </a:tc>
                <a:tc>
                  <a:txBody>
                    <a:bodyPr/>
                    <a:lstStyle/>
                    <a:p>
                      <a:r>
                        <a:rPr lang="en-US" dirty="0" smtClean="0">
                          <a:solidFill>
                            <a:srgbClr val="FF0000"/>
                          </a:solidFill>
                        </a:rPr>
                        <a:t>                ccc##</a:t>
                      </a:r>
                      <a:endParaRPr lang="en-US" dirty="0">
                        <a:solidFill>
                          <a:srgbClr val="FF0000"/>
                        </a:solidFill>
                      </a:endParaRPr>
                    </a:p>
                  </a:txBody>
                  <a:tcPr/>
                </a:tc>
              </a:tr>
              <a:tr h="370840">
                <a:tc>
                  <a:txBody>
                    <a:bodyPr/>
                    <a:lstStyle/>
                    <a:p>
                      <a:r>
                        <a:rPr lang="en-US" dirty="0" smtClean="0">
                          <a:solidFill>
                            <a:schemeClr val="tx1"/>
                          </a:solidFill>
                        </a:rPr>
                        <a:t>           1.0 – 2.0</a:t>
                      </a:r>
                      <a:endParaRPr lang="en-US" dirty="0">
                        <a:solidFill>
                          <a:schemeClr val="tx1"/>
                        </a:solidFill>
                      </a:endParaRPr>
                    </a:p>
                  </a:txBody>
                  <a:tcPr/>
                </a:tc>
                <a:tc>
                  <a:txBody>
                    <a:bodyPr/>
                    <a:lstStyle/>
                    <a:p>
                      <a:r>
                        <a:rPr lang="en-US" dirty="0" smtClean="0">
                          <a:solidFill>
                            <a:srgbClr val="FF0000"/>
                          </a:solidFill>
                        </a:rPr>
                        <a:t>                aaa##</a:t>
                      </a:r>
                      <a:endParaRPr lang="en-US" dirty="0">
                        <a:solidFill>
                          <a:srgbClr val="FF0000"/>
                        </a:solidFill>
                      </a:endParaRPr>
                    </a:p>
                  </a:txBody>
                  <a:tcPr/>
                </a:tc>
              </a:tr>
              <a:tr h="370840">
                <a:tc>
                  <a:txBody>
                    <a:bodyPr/>
                    <a:lstStyle/>
                    <a:p>
                      <a:r>
                        <a:rPr lang="en-US" dirty="0" smtClean="0">
                          <a:solidFill>
                            <a:schemeClr val="tx1"/>
                          </a:solidFill>
                        </a:rPr>
                        <a:t>           2.0 – 3.0</a:t>
                      </a:r>
                      <a:endParaRPr lang="en-US" dirty="0">
                        <a:solidFill>
                          <a:schemeClr val="tx1"/>
                        </a:solidFill>
                      </a:endParaRPr>
                    </a:p>
                  </a:txBody>
                  <a:tcPr/>
                </a:tc>
                <a:tc>
                  <a:txBody>
                    <a:bodyPr/>
                    <a:lstStyle/>
                    <a:p>
                      <a:r>
                        <a:rPr lang="en-US" dirty="0" smtClean="0">
                          <a:solidFill>
                            <a:srgbClr val="FF0000"/>
                          </a:solidFill>
                        </a:rPr>
                        <a:t>               </a:t>
                      </a:r>
                      <a:r>
                        <a:rPr lang="en-US" baseline="0" dirty="0" smtClean="0">
                          <a:solidFill>
                            <a:srgbClr val="FF0000"/>
                          </a:solidFill>
                        </a:rPr>
                        <a:t> </a:t>
                      </a:r>
                      <a:r>
                        <a:rPr lang="en-US" dirty="0" smtClean="0">
                          <a:solidFill>
                            <a:srgbClr val="FF0000"/>
                          </a:solidFill>
                        </a:rPr>
                        <a:t>ddd##</a:t>
                      </a:r>
                      <a:endParaRPr lang="en-US" dirty="0">
                        <a:solidFill>
                          <a:srgbClr val="FF0000"/>
                        </a:solidFill>
                      </a:endParaRPr>
                    </a:p>
                  </a:txBody>
                  <a:tcPr/>
                </a:tc>
              </a:tr>
              <a:tr h="370840">
                <a:tc>
                  <a:txBody>
                    <a:bodyPr/>
                    <a:lstStyle/>
                    <a:p>
                      <a:r>
                        <a:rPr lang="en-US" dirty="0" smtClean="0">
                          <a:solidFill>
                            <a:schemeClr val="tx1"/>
                          </a:solidFill>
                        </a:rPr>
                        <a:t>           3.0 –</a:t>
                      </a:r>
                      <a:r>
                        <a:rPr lang="en-US" baseline="0" dirty="0" smtClean="0">
                          <a:solidFill>
                            <a:schemeClr val="tx1"/>
                          </a:solidFill>
                        </a:rPr>
                        <a:t> 4.0</a:t>
                      </a:r>
                      <a:endParaRPr lang="en-US" dirty="0">
                        <a:solidFill>
                          <a:schemeClr val="tx1"/>
                        </a:solidFill>
                      </a:endParaRPr>
                    </a:p>
                  </a:txBody>
                  <a:tcPr/>
                </a:tc>
                <a:tc>
                  <a:txBody>
                    <a:bodyPr/>
                    <a:lstStyle/>
                    <a:p>
                      <a:r>
                        <a:rPr lang="en-US" dirty="0" smtClean="0">
                          <a:solidFill>
                            <a:srgbClr val="FF0000"/>
                          </a:solidFill>
                        </a:rPr>
                        <a:t>                bbb##</a:t>
                      </a:r>
                      <a:endParaRPr lang="en-US" dirty="0">
                        <a:solidFill>
                          <a:srgbClr val="FF0000"/>
                        </a:solidFill>
                      </a:endParaRPr>
                    </a:p>
                  </a:txBody>
                  <a:tcPr/>
                </a:tc>
              </a:tr>
            </a:tbl>
          </a:graphicData>
        </a:graphic>
      </p:graphicFrame>
      <p:sp>
        <p:nvSpPr>
          <p:cNvPr id="7" name="TextBox 6"/>
          <p:cNvSpPr txBox="1"/>
          <p:nvPr/>
        </p:nvSpPr>
        <p:spPr>
          <a:xfrm>
            <a:off x="4128609" y="6324600"/>
            <a:ext cx="886781" cy="338554"/>
          </a:xfrm>
          <a:prstGeom prst="rect">
            <a:avLst/>
          </a:prstGeom>
          <a:noFill/>
        </p:spPr>
        <p:txBody>
          <a:bodyPr wrap="none" rtlCol="0">
            <a:spAutoFit/>
          </a:bodyPr>
          <a:lstStyle/>
          <a:p>
            <a:r>
              <a:rPr lang="en-US" sz="1600" dirty="0" smtClean="0"/>
              <a:t>[HIL+02]</a:t>
            </a:r>
            <a:endParaRPr lang="en-US" sz="1600" dirty="0">
              <a:solidFill>
                <a:schemeClr val="accent2"/>
              </a:solidFill>
            </a:endParaRPr>
          </a:p>
        </p:txBody>
      </p:sp>
    </p:spTree>
    <p:extLst>
      <p:ext uri="{BB962C8B-B14F-4D97-AF65-F5344CB8AC3E}">
        <p14:creationId xmlns:p14="http://schemas.microsoft.com/office/powerpoint/2010/main" val="35365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Blob Store: Query Processing</a:t>
            </a:r>
            <a:endParaRPr lang="en-US" dirty="0"/>
          </a:p>
        </p:txBody>
      </p:sp>
      <p:sp>
        <p:nvSpPr>
          <p:cNvPr id="5" name="Rectangle 3"/>
          <p:cNvSpPr>
            <a:spLocks noChangeArrowheads="1"/>
          </p:cNvSpPr>
          <p:nvPr/>
        </p:nvSpPr>
        <p:spPr bwMode="auto">
          <a:xfrm>
            <a:off x="1628568" y="3273384"/>
            <a:ext cx="1600200" cy="1069488"/>
          </a:xfrm>
          <a:prstGeom prst="rect">
            <a:avLst/>
          </a:prstGeom>
          <a:solidFill>
            <a:schemeClr val="accent5"/>
          </a:solidFill>
          <a:ln>
            <a:noFill/>
          </a:ln>
          <a:effectLst/>
        </p:spPr>
        <p:txBody>
          <a:bodyPr wrap="none"/>
          <a:lstStyle/>
          <a:p>
            <a:pPr algn="ctr">
              <a:defRPr/>
            </a:pPr>
            <a:r>
              <a:rPr lang="en-US" sz="1600" b="1" dirty="0" smtClean="0"/>
              <a:t>DBMS</a:t>
            </a:r>
          </a:p>
          <a:p>
            <a:pPr algn="ctr">
              <a:defRPr/>
            </a:pPr>
            <a:r>
              <a:rPr lang="en-US" sz="1600" b="1" dirty="0" smtClean="0"/>
              <a:t>Shell</a:t>
            </a:r>
            <a:endParaRPr lang="en-US" sz="1600" b="1" dirty="0"/>
          </a:p>
          <a:p>
            <a:pPr algn="ctr">
              <a:defRPr/>
            </a:pPr>
            <a:endParaRPr lang="en-US" b="1" dirty="0" smtClean="0"/>
          </a:p>
        </p:txBody>
      </p:sp>
      <p:sp>
        <p:nvSpPr>
          <p:cNvPr id="6" name="Rectangle 3"/>
          <p:cNvSpPr>
            <a:spLocks noChangeArrowheads="1"/>
          </p:cNvSpPr>
          <p:nvPr/>
        </p:nvSpPr>
        <p:spPr bwMode="auto">
          <a:xfrm>
            <a:off x="1987864" y="1974024"/>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7" name="Straight Arrow Connector 6"/>
          <p:cNvCxnSpPr/>
          <p:nvPr/>
        </p:nvCxnSpPr>
        <p:spPr>
          <a:xfrm>
            <a:off x="2436680" y="2583624"/>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5145208" y="2361673"/>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3"/>
          <p:cNvSpPr>
            <a:spLocks noChangeArrowheads="1"/>
          </p:cNvSpPr>
          <p:nvPr/>
        </p:nvSpPr>
        <p:spPr bwMode="auto">
          <a:xfrm>
            <a:off x="5395850" y="2752847"/>
            <a:ext cx="1846153" cy="1287887"/>
          </a:xfrm>
          <a:prstGeom prst="rect">
            <a:avLst/>
          </a:prstGeom>
          <a:solidFill>
            <a:srgbClr val="FF0000"/>
          </a:solidFill>
          <a:ln>
            <a:noFill/>
          </a:ln>
          <a:effectLst/>
        </p:spPr>
        <p:txBody>
          <a:bodyPr wrap="none"/>
          <a:lstStyle/>
          <a:p>
            <a:pPr algn="ctr">
              <a:defRPr/>
            </a:pPr>
            <a:endParaRPr lang="en-US" sz="1000" dirty="0"/>
          </a:p>
        </p:txBody>
      </p:sp>
      <p:sp>
        <p:nvSpPr>
          <p:cNvPr id="10" name="Rectangle 2"/>
          <p:cNvSpPr>
            <a:spLocks noChangeArrowheads="1"/>
          </p:cNvSpPr>
          <p:nvPr/>
        </p:nvSpPr>
        <p:spPr bwMode="auto">
          <a:xfrm>
            <a:off x="5549838" y="3085017"/>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cxnSp>
        <p:nvCxnSpPr>
          <p:cNvPr id="11" name="Straight Connector 10"/>
          <p:cNvCxnSpPr/>
          <p:nvPr/>
        </p:nvCxnSpPr>
        <p:spPr>
          <a:xfrm flipH="1">
            <a:off x="4107527" y="1676400"/>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29376" y="3718762"/>
            <a:ext cx="1728192"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8" name="Rectangle 2"/>
          <p:cNvSpPr>
            <a:spLocks noChangeArrowheads="1"/>
          </p:cNvSpPr>
          <p:nvPr/>
        </p:nvSpPr>
        <p:spPr bwMode="auto">
          <a:xfrm>
            <a:off x="1933368" y="3846910"/>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20" name="Content Placeholder 2"/>
          <p:cNvSpPr>
            <a:spLocks noGrp="1"/>
          </p:cNvSpPr>
          <p:nvPr>
            <p:ph idx="1"/>
          </p:nvPr>
        </p:nvSpPr>
        <p:spPr>
          <a:xfrm>
            <a:off x="304800" y="4953000"/>
            <a:ext cx="8229600" cy="1295400"/>
          </a:xfrm>
        </p:spPr>
        <p:txBody>
          <a:bodyPr>
            <a:normAutofit fontScale="55000" lnSpcReduction="20000"/>
          </a:bodyPr>
          <a:lstStyle/>
          <a:p>
            <a:r>
              <a:rPr lang="en-US" sz="3300" dirty="0"/>
              <a:t>D</a:t>
            </a:r>
            <a:r>
              <a:rPr lang="en-US" sz="3300" dirty="0" smtClean="0"/>
              <a:t>istributed query processing</a:t>
            </a:r>
          </a:p>
          <a:p>
            <a:pPr lvl="1"/>
            <a:r>
              <a:rPr lang="en-US" sz="3300" dirty="0" smtClean="0"/>
              <a:t>Choosing appropriate partitioning</a:t>
            </a:r>
          </a:p>
          <a:p>
            <a:pPr lvl="1"/>
            <a:r>
              <a:rPr lang="en-US" sz="3300" dirty="0" smtClean="0"/>
              <a:t>“Optimal” Query Splitting  </a:t>
            </a:r>
          </a:p>
          <a:p>
            <a:pPr marL="0" indent="0">
              <a:buNone/>
            </a:pPr>
            <a:endParaRPr lang="en-US" dirty="0" smtClean="0"/>
          </a:p>
          <a:p>
            <a:pPr marL="0" indent="0">
              <a:buNone/>
            </a:pPr>
            <a:endParaRPr lang="en-US" dirty="0" smtClean="0"/>
          </a:p>
          <a:p>
            <a:pPr marL="0" indent="0">
              <a:buNone/>
            </a:pPr>
            <a:endParaRPr lang="en-US" dirty="0"/>
          </a:p>
        </p:txBody>
      </p:sp>
      <p:sp>
        <p:nvSpPr>
          <p:cNvPr id="25" name="TextBox 24"/>
          <p:cNvSpPr txBox="1"/>
          <p:nvPr/>
        </p:nvSpPr>
        <p:spPr>
          <a:xfrm>
            <a:off x="4644244" y="4343400"/>
            <a:ext cx="3890156" cy="338554"/>
          </a:xfrm>
          <a:prstGeom prst="rect">
            <a:avLst/>
          </a:prstGeom>
          <a:noFill/>
        </p:spPr>
        <p:txBody>
          <a:bodyPr wrap="square" rtlCol="0">
            <a:spAutoFit/>
          </a:bodyPr>
          <a:lstStyle/>
          <a:p>
            <a:r>
              <a:rPr lang="en-US" sz="1600" b="1" dirty="0" smtClean="0">
                <a:solidFill>
                  <a:srgbClr val="FF0000"/>
                </a:solidFill>
              </a:rPr>
              <a:t>   students(ID, grade_blob, partition##) </a:t>
            </a:r>
            <a:endParaRPr lang="en-US" sz="16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4496"/>
            <a:ext cx="2547640" cy="50952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813" y="1719260"/>
            <a:ext cx="2261987" cy="521997"/>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96" y="3846910"/>
            <a:ext cx="2928640" cy="43491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57400" y="6367046"/>
            <a:ext cx="886781" cy="338554"/>
          </a:xfrm>
          <a:prstGeom prst="rect">
            <a:avLst/>
          </a:prstGeom>
          <a:noFill/>
        </p:spPr>
        <p:txBody>
          <a:bodyPr wrap="none" rtlCol="0">
            <a:spAutoFit/>
          </a:bodyPr>
          <a:lstStyle/>
          <a:p>
            <a:r>
              <a:rPr lang="en-US" sz="1600" dirty="0" smtClean="0"/>
              <a:t>[HIL+02]</a:t>
            </a:r>
            <a:endParaRPr lang="en-US" sz="1600" dirty="0">
              <a:solidFill>
                <a:schemeClr val="accent2"/>
              </a:solidFill>
            </a:endParaRPr>
          </a:p>
        </p:txBody>
      </p:sp>
      <p:sp>
        <p:nvSpPr>
          <p:cNvPr id="19" name="TextBox 18"/>
          <p:cNvSpPr txBox="1"/>
          <p:nvPr/>
        </p:nvSpPr>
        <p:spPr>
          <a:xfrm>
            <a:off x="3569416" y="6367046"/>
            <a:ext cx="872355" cy="338554"/>
          </a:xfrm>
          <a:prstGeom prst="rect">
            <a:avLst/>
          </a:prstGeom>
          <a:noFill/>
        </p:spPr>
        <p:txBody>
          <a:bodyPr wrap="none" rtlCol="0">
            <a:spAutoFit/>
          </a:bodyPr>
          <a:lstStyle/>
          <a:p>
            <a:r>
              <a:rPr lang="en-US" sz="1600" dirty="0" smtClean="0"/>
              <a:t>[HIM05]</a:t>
            </a:r>
            <a:endParaRPr lang="en-US" sz="1600" dirty="0">
              <a:solidFill>
                <a:schemeClr val="accent2"/>
              </a:solidFill>
            </a:endParaRPr>
          </a:p>
        </p:txBody>
      </p:sp>
      <p:sp>
        <p:nvSpPr>
          <p:cNvPr id="21" name="TextBox 20"/>
          <p:cNvSpPr txBox="1"/>
          <p:nvPr/>
        </p:nvSpPr>
        <p:spPr>
          <a:xfrm>
            <a:off x="5169616" y="6367046"/>
            <a:ext cx="920445" cy="338554"/>
          </a:xfrm>
          <a:prstGeom prst="rect">
            <a:avLst/>
          </a:prstGeom>
          <a:noFill/>
        </p:spPr>
        <p:txBody>
          <a:bodyPr wrap="none" rtlCol="0">
            <a:spAutoFit/>
          </a:bodyPr>
          <a:lstStyle/>
          <a:p>
            <a:r>
              <a:rPr lang="en-US" sz="1600" dirty="0" smtClean="0"/>
              <a:t>[HMT04]</a:t>
            </a:r>
            <a:endParaRPr lang="en-US" sz="1600" dirty="0">
              <a:solidFill>
                <a:schemeClr val="accent2"/>
              </a:solidFill>
            </a:endParaRPr>
          </a:p>
        </p:txBody>
      </p:sp>
    </p:spTree>
    <p:extLst>
      <p:ext uri="{BB962C8B-B14F-4D97-AF65-F5344CB8AC3E}">
        <p14:creationId xmlns:p14="http://schemas.microsoft.com/office/powerpoint/2010/main" val="7675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 </a:t>
            </a:r>
            <a:br>
              <a:rPr lang="en-US" sz="5400" dirty="0" smtClean="0"/>
            </a:br>
            <a:r>
              <a:rPr lang="en-US" dirty="0" smtClean="0"/>
              <a:t>Trusted Client based Systems</a:t>
            </a:r>
            <a:br>
              <a:rPr lang="en-US" dirty="0" smtClean="0"/>
            </a:br>
            <a:endParaRPr lang="en-US" dirty="0"/>
          </a:p>
        </p:txBody>
      </p:sp>
      <p:grpSp>
        <p:nvGrpSpPr>
          <p:cNvPr id="19" name="Group 18"/>
          <p:cNvGrpSpPr/>
          <p:nvPr/>
        </p:nvGrpSpPr>
        <p:grpSpPr>
          <a:xfrm>
            <a:off x="1199367" y="2493717"/>
            <a:ext cx="6258774" cy="2161636"/>
            <a:chOff x="1513626" y="3172364"/>
            <a:chExt cx="6258774" cy="2161636"/>
          </a:xfrm>
        </p:grpSpPr>
        <p:sp>
          <p:nvSpPr>
            <p:cNvPr id="4" name="TextBox 3"/>
            <p:cNvSpPr txBox="1"/>
            <p:nvPr/>
          </p:nvSpPr>
          <p:spPr>
            <a:xfrm>
              <a:off x="1513626" y="4561587"/>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6" name="TextBox 5"/>
            <p:cNvSpPr txBox="1"/>
            <p:nvPr/>
          </p:nvSpPr>
          <p:spPr>
            <a:xfrm>
              <a:off x="2310143" y="3212279"/>
              <a:ext cx="1912656" cy="664205"/>
            </a:xfrm>
            <a:prstGeom prst="rect">
              <a:avLst/>
            </a:prstGeom>
            <a:noFill/>
          </p:spPr>
          <p:txBody>
            <a:bodyPr wrap="square" rtlCol="0">
              <a:spAutoFit/>
            </a:bodyPr>
            <a:lstStyle/>
            <a:p>
              <a:r>
                <a:rPr lang="en-US" b="1" dirty="0" smtClean="0"/>
                <a:t>  </a:t>
              </a:r>
              <a:r>
                <a:rPr lang="en-US" sz="1400" b="1" dirty="0" smtClean="0"/>
                <a:t>COMPUTE ON </a:t>
              </a:r>
            </a:p>
            <a:p>
              <a:r>
                <a:rPr lang="en-US" sz="1400" b="1" dirty="0" smtClean="0"/>
                <a:t>ENCRYPTED</a:t>
              </a:r>
              <a:r>
                <a:rPr lang="en-US" sz="1400" b="1" dirty="0"/>
                <a:t> </a:t>
              </a:r>
              <a:r>
                <a:rPr lang="en-US" sz="1400" b="1" dirty="0" smtClean="0"/>
                <a:t>DATA</a:t>
              </a:r>
              <a:r>
                <a:rPr lang="en-US" sz="1400" dirty="0" smtClean="0"/>
                <a:t> </a:t>
              </a:r>
              <a:endParaRPr lang="en-US" sz="1400" dirty="0"/>
            </a:p>
          </p:txBody>
        </p:sp>
        <p:cxnSp>
          <p:nvCxnSpPr>
            <p:cNvPr id="7" name="Straight Connector 6"/>
            <p:cNvCxnSpPr/>
            <p:nvPr/>
          </p:nvCxnSpPr>
          <p:spPr>
            <a:xfrm>
              <a:off x="3045780" y="3861170"/>
              <a:ext cx="809201" cy="640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310143" y="3861215"/>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19345" y="4561587"/>
              <a:ext cx="1765529" cy="295148"/>
            </a:xfrm>
            <a:prstGeom prst="rect">
              <a:avLst/>
            </a:prstGeom>
            <a:noFill/>
          </p:spPr>
          <p:txBody>
            <a:bodyPr wrap="square" rtlCol="0">
              <a:spAutoFit/>
            </a:bodyPr>
            <a:lstStyle/>
            <a:p>
              <a:r>
                <a:rPr lang="en-US" b="1" dirty="0" smtClean="0"/>
                <a:t>          P.H.E </a:t>
              </a:r>
              <a:endParaRPr lang="en-US" b="1" dirty="0"/>
            </a:p>
          </p:txBody>
        </p:sp>
        <p:sp>
          <p:nvSpPr>
            <p:cNvPr id="11" name="TextBox 10"/>
            <p:cNvSpPr txBox="1"/>
            <p:nvPr/>
          </p:nvSpPr>
          <p:spPr>
            <a:xfrm>
              <a:off x="5179128" y="3298830"/>
              <a:ext cx="1912656" cy="664205"/>
            </a:xfrm>
            <a:prstGeom prst="rect">
              <a:avLst/>
            </a:prstGeom>
            <a:noFill/>
          </p:spPr>
          <p:txBody>
            <a:bodyPr wrap="square" rtlCol="0">
              <a:spAutoFit/>
            </a:bodyPr>
            <a:lstStyle/>
            <a:p>
              <a:r>
                <a:rPr lang="en-US" b="1" dirty="0" smtClean="0">
                  <a:solidFill>
                    <a:schemeClr val="bg2"/>
                  </a:solidFill>
                </a:rPr>
                <a:t>      </a:t>
              </a:r>
              <a:r>
                <a:rPr lang="en-US" sz="1400" b="1" dirty="0" smtClean="0"/>
                <a:t>USE  SECURE</a:t>
              </a:r>
            </a:p>
            <a:p>
              <a:r>
                <a:rPr lang="en-US" sz="1400" b="1" dirty="0"/>
                <a:t> </a:t>
              </a:r>
              <a:r>
                <a:rPr lang="en-US" sz="1400" b="1" dirty="0" smtClean="0"/>
                <a:t>      LOCATION</a:t>
              </a:r>
              <a:r>
                <a:rPr lang="en-US" sz="1400" dirty="0" smtClean="0"/>
                <a:t> </a:t>
              </a:r>
              <a:endParaRPr lang="en-US" sz="1400" dirty="0"/>
            </a:p>
          </p:txBody>
        </p:sp>
        <p:cxnSp>
          <p:nvCxnSpPr>
            <p:cNvPr id="12" name="Straight Connector 11"/>
            <p:cNvCxnSpPr/>
            <p:nvPr/>
          </p:nvCxnSpPr>
          <p:spPr>
            <a:xfrm flipH="1">
              <a:off x="5289473" y="4002969"/>
              <a:ext cx="845983" cy="492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35456" y="3991232"/>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3400" y="4581652"/>
              <a:ext cx="1765529" cy="295148"/>
            </a:xfrm>
            <a:prstGeom prst="rect">
              <a:avLst/>
            </a:prstGeom>
            <a:noFill/>
          </p:spPr>
          <p:txBody>
            <a:bodyPr wrap="square" rtlCol="0">
              <a:spAutoFit/>
            </a:bodyPr>
            <a:lstStyle/>
            <a:p>
              <a:r>
                <a:rPr lang="en-US" b="1" dirty="0" smtClean="0">
                  <a:solidFill>
                    <a:schemeClr val="bg2"/>
                  </a:solidFill>
                </a:rPr>
                <a:t>          </a:t>
              </a:r>
              <a:r>
                <a:rPr lang="en-US" b="1" dirty="0" smtClean="0"/>
                <a:t>Client </a:t>
              </a:r>
              <a:endParaRPr lang="en-US" b="1" dirty="0"/>
            </a:p>
          </p:txBody>
        </p:sp>
        <p:sp>
          <p:nvSpPr>
            <p:cNvPr id="15" name="TextBox 14"/>
            <p:cNvSpPr txBox="1"/>
            <p:nvPr/>
          </p:nvSpPr>
          <p:spPr>
            <a:xfrm>
              <a:off x="6006871" y="4599877"/>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16" name="Oval 15"/>
            <p:cNvSpPr/>
            <p:nvPr/>
          </p:nvSpPr>
          <p:spPr>
            <a:xfrm>
              <a:off x="3450381" y="4510534"/>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42514" y="4511160"/>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ket 17"/>
            <p:cNvSpPr/>
            <p:nvPr/>
          </p:nvSpPr>
          <p:spPr>
            <a:xfrm rot="5400000">
              <a:off x="4654574" y="1741646"/>
              <a:ext cx="79830" cy="2941265"/>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1170140" y="2498076"/>
            <a:ext cx="6258774" cy="2161636"/>
            <a:chOff x="1536648" y="3198462"/>
            <a:chExt cx="6258774" cy="2161636"/>
          </a:xfrm>
        </p:grpSpPr>
        <p:sp>
          <p:nvSpPr>
            <p:cNvPr id="21" name="TextBox 20"/>
            <p:cNvSpPr txBox="1"/>
            <p:nvPr/>
          </p:nvSpPr>
          <p:spPr>
            <a:xfrm>
              <a:off x="1536648" y="4587685"/>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22" name="TextBox 21"/>
            <p:cNvSpPr txBox="1"/>
            <p:nvPr/>
          </p:nvSpPr>
          <p:spPr>
            <a:xfrm>
              <a:off x="2369818" y="3238377"/>
              <a:ext cx="1912656" cy="664205"/>
            </a:xfrm>
            <a:prstGeom prst="rect">
              <a:avLst/>
            </a:prstGeom>
            <a:noFill/>
          </p:spPr>
          <p:txBody>
            <a:bodyPr wrap="square" rtlCol="0">
              <a:spAutoFit/>
            </a:bodyPr>
            <a:lstStyle/>
            <a:p>
              <a:r>
                <a:rPr lang="en-US" b="1" dirty="0" smtClean="0"/>
                <a:t>  </a:t>
              </a:r>
              <a:r>
                <a:rPr lang="en-US" sz="1400" b="1" dirty="0" smtClean="0"/>
                <a:t>COMPUTE ON </a:t>
              </a:r>
            </a:p>
            <a:p>
              <a:r>
                <a:rPr lang="en-US" sz="1400" b="1" dirty="0" smtClean="0"/>
                <a:t>ENCRYPTED</a:t>
              </a:r>
              <a:r>
                <a:rPr lang="en-US" sz="1400" b="1" dirty="0"/>
                <a:t> </a:t>
              </a:r>
              <a:r>
                <a:rPr lang="en-US" sz="1400" b="1" dirty="0" smtClean="0"/>
                <a:t>DATA</a:t>
              </a:r>
              <a:r>
                <a:rPr lang="en-US" sz="1400" dirty="0" smtClean="0"/>
                <a:t> </a:t>
              </a:r>
              <a:endParaRPr lang="en-US" sz="1400" dirty="0"/>
            </a:p>
          </p:txBody>
        </p:sp>
        <p:cxnSp>
          <p:nvCxnSpPr>
            <p:cNvPr id="23" name="Straight Connector 22"/>
            <p:cNvCxnSpPr/>
            <p:nvPr/>
          </p:nvCxnSpPr>
          <p:spPr>
            <a:xfrm>
              <a:off x="3068802" y="3887268"/>
              <a:ext cx="809201" cy="640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33165" y="3887313"/>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42367" y="4587685"/>
              <a:ext cx="1765529" cy="295148"/>
            </a:xfrm>
            <a:prstGeom prst="rect">
              <a:avLst/>
            </a:prstGeom>
            <a:noFill/>
          </p:spPr>
          <p:txBody>
            <a:bodyPr wrap="square" rtlCol="0">
              <a:spAutoFit/>
            </a:bodyPr>
            <a:lstStyle/>
            <a:p>
              <a:r>
                <a:rPr lang="en-US" b="1" dirty="0" smtClean="0"/>
                <a:t>          P.H.E </a:t>
              </a:r>
              <a:endParaRPr lang="en-US" b="1" dirty="0"/>
            </a:p>
          </p:txBody>
        </p:sp>
        <p:sp>
          <p:nvSpPr>
            <p:cNvPr id="27" name="TextBox 26"/>
            <p:cNvSpPr txBox="1"/>
            <p:nvPr/>
          </p:nvSpPr>
          <p:spPr>
            <a:xfrm>
              <a:off x="5202150" y="3324928"/>
              <a:ext cx="1912656" cy="584775"/>
            </a:xfrm>
            <a:prstGeom prst="rect">
              <a:avLst/>
            </a:prstGeom>
            <a:noFill/>
          </p:spPr>
          <p:txBody>
            <a:bodyPr wrap="square" rtlCol="0">
              <a:spAutoFit/>
            </a:bodyPr>
            <a:lstStyle/>
            <a:p>
              <a:r>
                <a:rPr lang="en-US" b="1" dirty="0" smtClean="0">
                  <a:solidFill>
                    <a:schemeClr val="bg2"/>
                  </a:solidFill>
                </a:rPr>
                <a:t>      </a:t>
              </a:r>
              <a:r>
                <a:rPr lang="en-US" sz="1400" b="1" dirty="0" smtClean="0">
                  <a:solidFill>
                    <a:schemeClr val="bg2"/>
                  </a:solidFill>
                </a:rPr>
                <a:t>USE  SECURE</a:t>
              </a:r>
            </a:p>
            <a:p>
              <a:r>
                <a:rPr lang="en-US" sz="1400" b="1" dirty="0">
                  <a:solidFill>
                    <a:schemeClr val="bg2"/>
                  </a:solidFill>
                </a:rPr>
                <a:t> </a:t>
              </a:r>
              <a:r>
                <a:rPr lang="en-US" sz="1400" b="1" dirty="0" smtClean="0">
                  <a:solidFill>
                    <a:schemeClr val="bg2"/>
                  </a:solidFill>
                </a:rPr>
                <a:t>      LOCATION</a:t>
              </a:r>
              <a:r>
                <a:rPr lang="en-US" sz="1400" dirty="0" smtClean="0">
                  <a:solidFill>
                    <a:schemeClr val="bg2"/>
                  </a:solidFill>
                </a:rPr>
                <a:t> </a:t>
              </a:r>
              <a:endParaRPr lang="en-US" sz="1400" dirty="0">
                <a:solidFill>
                  <a:schemeClr val="bg2"/>
                </a:solidFill>
              </a:endParaRPr>
            </a:p>
          </p:txBody>
        </p:sp>
        <p:cxnSp>
          <p:nvCxnSpPr>
            <p:cNvPr id="28" name="Straight Connector 27"/>
            <p:cNvCxnSpPr/>
            <p:nvPr/>
          </p:nvCxnSpPr>
          <p:spPr>
            <a:xfrm flipH="1">
              <a:off x="5312495" y="4029067"/>
              <a:ext cx="845983" cy="49283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58478" y="4017330"/>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66422" y="4607750"/>
              <a:ext cx="1765529" cy="369332"/>
            </a:xfrm>
            <a:prstGeom prst="rect">
              <a:avLst/>
            </a:prstGeom>
            <a:noFill/>
          </p:spPr>
          <p:txBody>
            <a:bodyPr wrap="square" rtlCol="0">
              <a:spAutoFit/>
            </a:bodyPr>
            <a:lstStyle/>
            <a:p>
              <a:r>
                <a:rPr lang="en-US" b="1" dirty="0" smtClean="0">
                  <a:solidFill>
                    <a:schemeClr val="bg2"/>
                  </a:solidFill>
                </a:rPr>
                <a:t>          Client </a:t>
              </a:r>
              <a:endParaRPr lang="en-US" b="1" dirty="0">
                <a:solidFill>
                  <a:schemeClr val="bg2"/>
                </a:solidFill>
              </a:endParaRPr>
            </a:p>
          </p:txBody>
        </p:sp>
        <p:sp>
          <p:nvSpPr>
            <p:cNvPr id="31" name="TextBox 30"/>
            <p:cNvSpPr txBox="1"/>
            <p:nvPr/>
          </p:nvSpPr>
          <p:spPr>
            <a:xfrm>
              <a:off x="6029893" y="4625975"/>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32" name="Oval 31"/>
            <p:cNvSpPr/>
            <p:nvPr/>
          </p:nvSpPr>
          <p:spPr>
            <a:xfrm>
              <a:off x="3473403" y="4536632"/>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765536" y="4537258"/>
              <a:ext cx="1029892" cy="472480"/>
            </a:xfrm>
            <a:prstGeom prst="ellipse">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4" name="Left Bracket 33"/>
            <p:cNvSpPr/>
            <p:nvPr/>
          </p:nvSpPr>
          <p:spPr>
            <a:xfrm rot="5400000">
              <a:off x="4677596" y="1767744"/>
              <a:ext cx="79830" cy="2941265"/>
            </a:xfrm>
            <a:prstGeom prst="lef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1199367" y="2493523"/>
            <a:ext cx="6276975" cy="2143639"/>
            <a:chOff x="1376875" y="3904197"/>
            <a:chExt cx="6276975" cy="2143639"/>
          </a:xfrm>
        </p:grpSpPr>
        <p:sp>
          <p:nvSpPr>
            <p:cNvPr id="45" name="TextBox 44"/>
            <p:cNvSpPr txBox="1"/>
            <p:nvPr/>
          </p:nvSpPr>
          <p:spPr>
            <a:xfrm>
              <a:off x="5888321" y="5313713"/>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36" name="TextBox 35"/>
            <p:cNvSpPr txBox="1"/>
            <p:nvPr/>
          </p:nvSpPr>
          <p:spPr>
            <a:xfrm>
              <a:off x="1376875" y="5293420"/>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37" name="TextBox 36"/>
            <p:cNvSpPr txBox="1"/>
            <p:nvPr/>
          </p:nvSpPr>
          <p:spPr>
            <a:xfrm>
              <a:off x="2210045" y="3944112"/>
              <a:ext cx="1912656" cy="584775"/>
            </a:xfrm>
            <a:prstGeom prst="rect">
              <a:avLst/>
            </a:prstGeom>
            <a:noFill/>
          </p:spPr>
          <p:txBody>
            <a:bodyPr wrap="square" rtlCol="0">
              <a:spAutoFit/>
            </a:bodyPr>
            <a:lstStyle/>
            <a:p>
              <a:r>
                <a:rPr lang="en-US" b="1" dirty="0" smtClean="0"/>
                <a:t>  </a:t>
              </a:r>
              <a:r>
                <a:rPr lang="en-US" sz="1400" b="1" dirty="0" smtClean="0">
                  <a:solidFill>
                    <a:schemeClr val="bg2"/>
                  </a:solidFill>
                </a:rPr>
                <a:t>COMPUTE ON </a:t>
              </a:r>
            </a:p>
            <a:p>
              <a:r>
                <a:rPr lang="en-US" sz="1400" b="1" dirty="0" smtClean="0">
                  <a:solidFill>
                    <a:schemeClr val="bg2"/>
                  </a:solidFill>
                </a:rPr>
                <a:t>ENCRYPTED</a:t>
              </a:r>
              <a:r>
                <a:rPr lang="en-US" sz="1400" b="1" dirty="0">
                  <a:solidFill>
                    <a:schemeClr val="bg2"/>
                  </a:solidFill>
                </a:rPr>
                <a:t> </a:t>
              </a:r>
              <a:r>
                <a:rPr lang="en-US" sz="1400" b="1" dirty="0" smtClean="0">
                  <a:solidFill>
                    <a:schemeClr val="bg2"/>
                  </a:solidFill>
                </a:rPr>
                <a:t>DATA</a:t>
              </a:r>
              <a:r>
                <a:rPr lang="en-US" sz="1400" dirty="0" smtClean="0">
                  <a:solidFill>
                    <a:schemeClr val="bg2"/>
                  </a:solidFill>
                </a:rPr>
                <a:t> </a:t>
              </a:r>
              <a:endParaRPr lang="en-US" sz="1400" dirty="0">
                <a:solidFill>
                  <a:schemeClr val="bg2"/>
                </a:solidFill>
              </a:endParaRPr>
            </a:p>
          </p:txBody>
        </p:sp>
        <p:cxnSp>
          <p:nvCxnSpPr>
            <p:cNvPr id="38" name="Straight Connector 37"/>
            <p:cNvCxnSpPr/>
            <p:nvPr/>
          </p:nvCxnSpPr>
          <p:spPr>
            <a:xfrm>
              <a:off x="2909029" y="4593003"/>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173392" y="4593048"/>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82594" y="5293420"/>
              <a:ext cx="1765529" cy="369332"/>
            </a:xfrm>
            <a:prstGeom prst="rect">
              <a:avLst/>
            </a:prstGeom>
            <a:noFill/>
          </p:spPr>
          <p:txBody>
            <a:bodyPr wrap="square" rtlCol="0">
              <a:spAutoFit/>
            </a:bodyPr>
            <a:lstStyle/>
            <a:p>
              <a:r>
                <a:rPr lang="en-US" b="1" dirty="0" smtClean="0"/>
                <a:t>          </a:t>
              </a:r>
              <a:r>
                <a:rPr lang="en-US" b="1" dirty="0" smtClean="0">
                  <a:solidFill>
                    <a:schemeClr val="bg2"/>
                  </a:solidFill>
                </a:rPr>
                <a:t>P.H.E </a:t>
              </a:r>
              <a:endParaRPr lang="en-US" b="1" dirty="0">
                <a:solidFill>
                  <a:schemeClr val="bg2"/>
                </a:solidFill>
              </a:endParaRPr>
            </a:p>
          </p:txBody>
        </p:sp>
        <p:sp>
          <p:nvSpPr>
            <p:cNvPr id="41" name="TextBox 40"/>
            <p:cNvSpPr txBox="1"/>
            <p:nvPr/>
          </p:nvSpPr>
          <p:spPr>
            <a:xfrm>
              <a:off x="5042377" y="4030663"/>
              <a:ext cx="1912656" cy="584775"/>
            </a:xfrm>
            <a:prstGeom prst="rect">
              <a:avLst/>
            </a:prstGeom>
            <a:noFill/>
          </p:spPr>
          <p:txBody>
            <a:bodyPr wrap="square" rtlCol="0">
              <a:spAutoFit/>
            </a:bodyPr>
            <a:lstStyle/>
            <a:p>
              <a:r>
                <a:rPr lang="en-US" b="1" dirty="0" smtClean="0">
                  <a:solidFill>
                    <a:schemeClr val="bg2"/>
                  </a:solidFill>
                </a:rPr>
                <a:t>        </a:t>
              </a:r>
              <a:r>
                <a:rPr lang="en-US" sz="1400" b="1" dirty="0" smtClean="0"/>
                <a:t>USE  SECURE</a:t>
              </a:r>
            </a:p>
            <a:p>
              <a:r>
                <a:rPr lang="en-US" sz="1400" b="1" dirty="0"/>
                <a:t> </a:t>
              </a:r>
              <a:r>
                <a:rPr lang="en-US" sz="1400" b="1" dirty="0" smtClean="0"/>
                <a:t>          LOCATION</a:t>
              </a:r>
              <a:r>
                <a:rPr lang="en-US" sz="1400" dirty="0" smtClean="0"/>
                <a:t> </a:t>
              </a:r>
              <a:endParaRPr lang="en-US" sz="1400" dirty="0"/>
            </a:p>
          </p:txBody>
        </p:sp>
        <p:cxnSp>
          <p:nvCxnSpPr>
            <p:cNvPr id="42" name="Straight Connector 41"/>
            <p:cNvCxnSpPr/>
            <p:nvPr/>
          </p:nvCxnSpPr>
          <p:spPr>
            <a:xfrm flipH="1">
              <a:off x="5152722" y="4734802"/>
              <a:ext cx="845983" cy="492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98705" y="4723065"/>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06649" y="5313485"/>
              <a:ext cx="1765529" cy="369332"/>
            </a:xfrm>
            <a:prstGeom prst="rect">
              <a:avLst/>
            </a:prstGeom>
            <a:noFill/>
          </p:spPr>
          <p:txBody>
            <a:bodyPr wrap="square" rtlCol="0">
              <a:spAutoFit/>
            </a:bodyPr>
            <a:lstStyle/>
            <a:p>
              <a:r>
                <a:rPr lang="en-US" b="1" dirty="0" smtClean="0">
                  <a:solidFill>
                    <a:schemeClr val="bg2"/>
                  </a:solidFill>
                </a:rPr>
                <a:t>          </a:t>
              </a:r>
              <a:r>
                <a:rPr lang="en-US" b="1" dirty="0" smtClean="0"/>
                <a:t>Client</a:t>
              </a:r>
              <a:r>
                <a:rPr lang="en-US" b="1" dirty="0" smtClean="0">
                  <a:solidFill>
                    <a:schemeClr val="bg2"/>
                  </a:solidFill>
                </a:rPr>
                <a:t> </a:t>
              </a:r>
              <a:endParaRPr lang="en-US" b="1" dirty="0">
                <a:solidFill>
                  <a:schemeClr val="bg2"/>
                </a:solidFill>
              </a:endParaRPr>
            </a:p>
          </p:txBody>
        </p:sp>
        <p:sp>
          <p:nvSpPr>
            <p:cNvPr id="46" name="Oval 45"/>
            <p:cNvSpPr/>
            <p:nvPr/>
          </p:nvSpPr>
          <p:spPr>
            <a:xfrm>
              <a:off x="3313630" y="5242367"/>
              <a:ext cx="1029892" cy="472480"/>
            </a:xfrm>
            <a:prstGeom prst="ellipse">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605763" y="5242993"/>
              <a:ext cx="1029892" cy="472480"/>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8" name="Left Bracket 47"/>
            <p:cNvSpPr/>
            <p:nvPr/>
          </p:nvSpPr>
          <p:spPr>
            <a:xfrm rot="5400000">
              <a:off x="4517823" y="2473479"/>
              <a:ext cx="79830" cy="2941265"/>
            </a:xfrm>
            <a:prstGeom prst="lef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1998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Augmenting Blob Store</a:t>
            </a:r>
            <a:endParaRPr lang="en-US" dirty="0"/>
          </a:p>
        </p:txBody>
      </p:sp>
      <p:sp>
        <p:nvSpPr>
          <p:cNvPr id="5" name="Rectangle 3"/>
          <p:cNvSpPr>
            <a:spLocks noChangeArrowheads="1"/>
          </p:cNvSpPr>
          <p:nvPr/>
        </p:nvSpPr>
        <p:spPr bwMode="auto">
          <a:xfrm>
            <a:off x="1628568" y="3273384"/>
            <a:ext cx="1600200" cy="1069488"/>
          </a:xfrm>
          <a:prstGeom prst="rect">
            <a:avLst/>
          </a:prstGeom>
          <a:solidFill>
            <a:schemeClr val="accent5"/>
          </a:solidFill>
          <a:ln>
            <a:noFill/>
          </a:ln>
          <a:effectLst/>
        </p:spPr>
        <p:txBody>
          <a:bodyPr wrap="none"/>
          <a:lstStyle/>
          <a:p>
            <a:pPr algn="ctr">
              <a:defRPr/>
            </a:pPr>
            <a:r>
              <a:rPr lang="en-US" sz="1600" b="1" dirty="0" smtClean="0"/>
              <a:t>DBMS</a:t>
            </a:r>
          </a:p>
          <a:p>
            <a:pPr algn="ctr">
              <a:defRPr/>
            </a:pPr>
            <a:r>
              <a:rPr lang="en-US" sz="1600" b="1" dirty="0" smtClean="0"/>
              <a:t>Shell</a:t>
            </a:r>
            <a:endParaRPr lang="en-US" sz="1600" b="1" dirty="0"/>
          </a:p>
          <a:p>
            <a:pPr algn="ctr">
              <a:defRPr/>
            </a:pPr>
            <a:endParaRPr lang="en-US" b="1" dirty="0" smtClean="0"/>
          </a:p>
        </p:txBody>
      </p:sp>
      <p:sp>
        <p:nvSpPr>
          <p:cNvPr id="6" name="Rectangle 3"/>
          <p:cNvSpPr>
            <a:spLocks noChangeArrowheads="1"/>
          </p:cNvSpPr>
          <p:nvPr/>
        </p:nvSpPr>
        <p:spPr bwMode="auto">
          <a:xfrm>
            <a:off x="1987864" y="1974024"/>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7" name="Straight Arrow Connector 6"/>
          <p:cNvCxnSpPr/>
          <p:nvPr/>
        </p:nvCxnSpPr>
        <p:spPr>
          <a:xfrm>
            <a:off x="2436680" y="2583624"/>
            <a:ext cx="0" cy="565071"/>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5145208" y="2361673"/>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3"/>
          <p:cNvSpPr>
            <a:spLocks noChangeArrowheads="1"/>
          </p:cNvSpPr>
          <p:nvPr/>
        </p:nvSpPr>
        <p:spPr bwMode="auto">
          <a:xfrm>
            <a:off x="5395850" y="2752847"/>
            <a:ext cx="1846153" cy="1287887"/>
          </a:xfrm>
          <a:prstGeom prst="rect">
            <a:avLst/>
          </a:prstGeom>
          <a:solidFill>
            <a:srgbClr val="FF0000"/>
          </a:solidFill>
          <a:ln>
            <a:noFill/>
          </a:ln>
          <a:effectLst/>
        </p:spPr>
        <p:txBody>
          <a:bodyPr wrap="none"/>
          <a:lstStyle/>
          <a:p>
            <a:pPr algn="ctr">
              <a:defRPr/>
            </a:pPr>
            <a:endParaRPr lang="en-US" sz="1000" dirty="0"/>
          </a:p>
        </p:txBody>
      </p:sp>
      <p:sp>
        <p:nvSpPr>
          <p:cNvPr id="10" name="Rectangle 2"/>
          <p:cNvSpPr>
            <a:spLocks noChangeArrowheads="1"/>
          </p:cNvSpPr>
          <p:nvPr/>
        </p:nvSpPr>
        <p:spPr bwMode="auto">
          <a:xfrm>
            <a:off x="5549838" y="3085017"/>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cxnSp>
        <p:nvCxnSpPr>
          <p:cNvPr id="11" name="Straight Connector 10"/>
          <p:cNvCxnSpPr/>
          <p:nvPr/>
        </p:nvCxnSpPr>
        <p:spPr>
          <a:xfrm flipH="1">
            <a:off x="4107527" y="1676400"/>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258838" y="3888334"/>
            <a:ext cx="1886370"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8" name="Rectangle 2"/>
          <p:cNvSpPr>
            <a:spLocks noChangeArrowheads="1"/>
          </p:cNvSpPr>
          <p:nvPr/>
        </p:nvSpPr>
        <p:spPr bwMode="auto">
          <a:xfrm>
            <a:off x="1933368" y="3846910"/>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20" name="Content Placeholder 2"/>
          <p:cNvSpPr>
            <a:spLocks noGrp="1"/>
          </p:cNvSpPr>
          <p:nvPr>
            <p:ph idx="1"/>
          </p:nvPr>
        </p:nvSpPr>
        <p:spPr>
          <a:xfrm>
            <a:off x="304800" y="5105400"/>
            <a:ext cx="8229600" cy="990600"/>
          </a:xfrm>
        </p:spPr>
        <p:txBody>
          <a:bodyPr>
            <a:normAutofit fontScale="70000" lnSpcReduction="20000"/>
          </a:bodyPr>
          <a:lstStyle/>
          <a:p>
            <a:r>
              <a:rPr lang="en-US" dirty="0"/>
              <a:t>Use P.H.E to push more computation to DBMS</a:t>
            </a:r>
          </a:p>
          <a:p>
            <a:pPr lvl="1"/>
            <a:r>
              <a:rPr lang="en-US" dirty="0" smtClean="0"/>
              <a:t> </a:t>
            </a:r>
            <a:r>
              <a:rPr lang="en-US" dirty="0" err="1" smtClean="0"/>
              <a:t>Monomi</a:t>
            </a:r>
            <a:r>
              <a:rPr lang="en-US" dirty="0" smtClean="0"/>
              <a:t> </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25" name="TextBox 24"/>
          <p:cNvSpPr txBox="1"/>
          <p:nvPr/>
        </p:nvSpPr>
        <p:spPr>
          <a:xfrm>
            <a:off x="4505576" y="4383908"/>
            <a:ext cx="3890156" cy="338554"/>
          </a:xfrm>
          <a:prstGeom prst="rect">
            <a:avLst/>
          </a:prstGeom>
          <a:noFill/>
        </p:spPr>
        <p:txBody>
          <a:bodyPr wrap="square" rtlCol="0">
            <a:spAutoFit/>
          </a:bodyPr>
          <a:lstStyle/>
          <a:p>
            <a:r>
              <a:rPr lang="en-US" sz="1600" b="1" dirty="0" smtClean="0">
                <a:solidFill>
                  <a:srgbClr val="FF0000"/>
                </a:solidFill>
              </a:rPr>
              <a:t>   students(ID, grade_blob, partition##) </a:t>
            </a:r>
            <a:endParaRPr lang="en-US" sz="16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096" y="1486696"/>
            <a:ext cx="2547640" cy="50952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286592"/>
            <a:ext cx="812348" cy="1177904"/>
          </a:xfrm>
          <a:prstGeom prst="rect">
            <a:avLst/>
          </a:prstGeom>
        </p:spPr>
      </p:pic>
      <p:sp>
        <p:nvSpPr>
          <p:cNvPr id="19" name="TextBox 18"/>
          <p:cNvSpPr txBox="1"/>
          <p:nvPr/>
        </p:nvSpPr>
        <p:spPr>
          <a:xfrm>
            <a:off x="5177644" y="4385846"/>
            <a:ext cx="3890156" cy="338554"/>
          </a:xfrm>
          <a:prstGeom prst="rect">
            <a:avLst/>
          </a:prstGeom>
          <a:noFill/>
        </p:spPr>
        <p:txBody>
          <a:bodyPr wrap="square" rtlCol="0">
            <a:spAutoFit/>
          </a:bodyPr>
          <a:lstStyle/>
          <a:p>
            <a:r>
              <a:rPr lang="en-US" sz="1600" b="1" dirty="0" smtClean="0">
                <a:solidFill>
                  <a:srgbClr val="FF0000"/>
                </a:solidFill>
              </a:rPr>
              <a:t>   students(ID, grade_OPE) </a:t>
            </a:r>
            <a:endParaRPr lang="en-US" sz="1600" b="1" dirty="0">
              <a:solidFill>
                <a:srgbClr val="FF0000"/>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584" y="2583624"/>
            <a:ext cx="3194685" cy="4953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190" y="3273384"/>
            <a:ext cx="2971765" cy="38500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707890" y="6400800"/>
            <a:ext cx="886781" cy="338554"/>
          </a:xfrm>
          <a:prstGeom prst="rect">
            <a:avLst/>
          </a:prstGeom>
          <a:noFill/>
        </p:spPr>
        <p:txBody>
          <a:bodyPr wrap="none" rtlCol="0">
            <a:spAutoFit/>
          </a:bodyPr>
          <a:lstStyle/>
          <a:p>
            <a:r>
              <a:rPr lang="en-US" sz="1600" dirty="0" smtClean="0"/>
              <a:t>[TFM13]</a:t>
            </a:r>
            <a:endParaRPr lang="en-US" sz="1600" dirty="0">
              <a:solidFill>
                <a:schemeClr val="accent2"/>
              </a:solidFill>
            </a:endParaRPr>
          </a:p>
        </p:txBody>
      </p:sp>
    </p:spTree>
    <p:extLst>
      <p:ext uri="{BB962C8B-B14F-4D97-AF65-F5344CB8AC3E}">
        <p14:creationId xmlns:p14="http://schemas.microsoft.com/office/powerpoint/2010/main" val="19278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Pre-computation for complex queries  </a:t>
            </a:r>
            <a:endParaRPr lang="en-US" dirty="0"/>
          </a:p>
        </p:txBody>
      </p:sp>
      <p:sp>
        <p:nvSpPr>
          <p:cNvPr id="3" name="Content Placeholder 2"/>
          <p:cNvSpPr>
            <a:spLocks noGrp="1"/>
          </p:cNvSpPr>
          <p:nvPr>
            <p:ph idx="1"/>
          </p:nvPr>
        </p:nvSpPr>
        <p:spPr>
          <a:xfrm>
            <a:off x="533400" y="1575459"/>
            <a:ext cx="8382000" cy="939141"/>
          </a:xfrm>
        </p:spPr>
        <p:txBody>
          <a:bodyPr>
            <a:normAutofit fontScale="25000" lnSpcReduction="20000"/>
          </a:bodyPr>
          <a:lstStyle/>
          <a:p>
            <a:r>
              <a:rPr lang="en-US" sz="11200" dirty="0" smtClean="0"/>
              <a:t>Find student submissions that have been handled in a day late</a:t>
            </a:r>
          </a:p>
          <a:p>
            <a:pPr marL="0" indent="0">
              <a:buNone/>
            </a:pPr>
            <a:endParaRPr lang="en-US" sz="9600" dirty="0" smtClean="0">
              <a:solidFill>
                <a:srgbClr val="FF0000"/>
              </a:solidFill>
            </a:endParaRPr>
          </a:p>
          <a:p>
            <a:pPr marL="0" indent="0">
              <a:buNone/>
            </a:pPr>
            <a:endParaRPr lang="en-US" sz="9600" dirty="0" smtClean="0">
              <a:solidFill>
                <a:srgbClr val="FF0000"/>
              </a:solidFill>
            </a:endParaRPr>
          </a:p>
          <a:p>
            <a:pPr marL="0" indent="0">
              <a:buNone/>
            </a:pPr>
            <a:endParaRPr lang="en-US" sz="9600" dirty="0">
              <a:solidFill>
                <a:srgbClr val="FF0000"/>
              </a:solidFill>
            </a:endParaRPr>
          </a:p>
          <a:p>
            <a:endParaRPr lang="en-US" dirty="0" smtClean="0"/>
          </a:p>
          <a:p>
            <a:pPr marL="457200" lvl="1"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11245"/>
            <a:ext cx="4304389" cy="94635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155869" y="2916028"/>
            <a:ext cx="990600" cy="3605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5334000" y="2916028"/>
            <a:ext cx="990600" cy="360572"/>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68829" y="3771901"/>
            <a:ext cx="8382000" cy="114299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t>Students(ID_DET,  submissiondate_DET,  </a:t>
            </a:r>
            <a:r>
              <a:rPr lang="en-US" sz="3300" dirty="0" smtClean="0">
                <a:solidFill>
                  <a:srgbClr val="FF0000"/>
                </a:solidFill>
              </a:rPr>
              <a:t>deadline_DET</a:t>
            </a:r>
            <a:r>
              <a:rPr lang="en-US" sz="3300" dirty="0" smtClean="0"/>
              <a:t>, </a:t>
            </a:r>
            <a:r>
              <a:rPr lang="en-US" sz="3300" dirty="0" err="1" smtClean="0">
                <a:solidFill>
                  <a:schemeClr val="accent1"/>
                </a:solidFill>
              </a:rPr>
              <a:t>deadline_PAILLIER</a:t>
            </a:r>
            <a:r>
              <a:rPr lang="en-US" sz="3300" dirty="0" smtClean="0"/>
              <a:t>)</a:t>
            </a:r>
          </a:p>
          <a:p>
            <a:pPr lvl="1"/>
            <a:r>
              <a:rPr lang="en-US" sz="2900" dirty="0" smtClean="0"/>
              <a:t>Cannot “Mix and Match” different encryptions</a:t>
            </a:r>
          </a:p>
          <a:p>
            <a:pPr marL="0" indent="0">
              <a:buFont typeface="Arial" pitchFamily="34" charset="0"/>
              <a:buNone/>
            </a:pPr>
            <a:endParaRPr lang="en-US" sz="9600" dirty="0" smtClean="0">
              <a:solidFill>
                <a:srgbClr val="FF0000"/>
              </a:solidFill>
            </a:endParaRPr>
          </a:p>
          <a:p>
            <a:pPr marL="0" indent="0">
              <a:buFont typeface="Arial" pitchFamily="34" charset="0"/>
              <a:buNone/>
            </a:pPr>
            <a:endParaRPr lang="en-US" sz="9600" dirty="0" smtClean="0">
              <a:solidFill>
                <a:srgbClr val="FF0000"/>
              </a:solidFill>
            </a:endParaRPr>
          </a:p>
          <a:p>
            <a:endParaRPr lang="en-US" dirty="0" smtClean="0"/>
          </a:p>
          <a:p>
            <a:pPr marL="457200" lvl="1" indent="0">
              <a:buFont typeface="Arial" pitchFamily="34" charset="0"/>
              <a:buNone/>
            </a:pPr>
            <a:endParaRPr lang="en-US" dirty="0"/>
          </a:p>
        </p:txBody>
      </p:sp>
      <p:sp>
        <p:nvSpPr>
          <p:cNvPr id="17" name="Content Placeholder 2"/>
          <p:cNvSpPr txBox="1">
            <a:spLocks/>
          </p:cNvSpPr>
          <p:nvPr/>
        </p:nvSpPr>
        <p:spPr>
          <a:xfrm>
            <a:off x="468829" y="3691417"/>
            <a:ext cx="83820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Students(ID_DET,  submissiondate_DET,  </a:t>
            </a:r>
            <a:r>
              <a:rPr lang="en-US" sz="2600" dirty="0" smtClean="0">
                <a:solidFill>
                  <a:srgbClr val="FF0000"/>
                </a:solidFill>
              </a:rPr>
              <a:t>deadline_DET</a:t>
            </a:r>
            <a:r>
              <a:rPr lang="en-US" sz="2600" dirty="0" smtClean="0"/>
              <a:t>, </a:t>
            </a:r>
            <a:r>
              <a:rPr lang="en-US" sz="2600" dirty="0" err="1" smtClean="0">
                <a:solidFill>
                  <a:schemeClr val="accent1"/>
                </a:solidFill>
              </a:rPr>
              <a:t>deadlineplusone_DET</a:t>
            </a:r>
            <a:r>
              <a:rPr lang="en-US" sz="2600" dirty="0" smtClean="0"/>
              <a:t>)</a:t>
            </a:r>
          </a:p>
          <a:p>
            <a:pPr marL="457200" lvl="1" indent="0">
              <a:buNone/>
            </a:pPr>
            <a:endParaRPr lang="en-US" sz="2900" dirty="0" smtClean="0"/>
          </a:p>
          <a:p>
            <a:pPr marL="0" indent="0">
              <a:buFont typeface="Arial" pitchFamily="34" charset="0"/>
              <a:buNone/>
            </a:pPr>
            <a:endParaRPr lang="en-US" sz="9600" dirty="0" smtClean="0">
              <a:solidFill>
                <a:srgbClr val="FF0000"/>
              </a:solidFill>
            </a:endParaRPr>
          </a:p>
          <a:p>
            <a:pPr marL="0" indent="0">
              <a:buFont typeface="Arial" pitchFamily="34" charset="0"/>
              <a:buNone/>
            </a:pPr>
            <a:endParaRPr lang="en-US" sz="9600" dirty="0" smtClean="0">
              <a:solidFill>
                <a:srgbClr val="FF0000"/>
              </a:solidFill>
            </a:endParaRPr>
          </a:p>
          <a:p>
            <a:endParaRPr lang="en-US" dirty="0" smtClean="0"/>
          </a:p>
          <a:p>
            <a:pPr marL="457200" lvl="1" indent="0">
              <a:buFont typeface="Arial" pitchFamily="34" charset="0"/>
              <a:buNone/>
            </a:pP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029200"/>
            <a:ext cx="4419600" cy="93887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707890" y="6400800"/>
            <a:ext cx="886781" cy="338554"/>
          </a:xfrm>
          <a:prstGeom prst="rect">
            <a:avLst/>
          </a:prstGeom>
          <a:noFill/>
        </p:spPr>
        <p:txBody>
          <a:bodyPr wrap="none" rtlCol="0">
            <a:spAutoFit/>
          </a:bodyPr>
          <a:lstStyle/>
          <a:p>
            <a:r>
              <a:rPr lang="en-US" sz="1600" dirty="0" smtClean="0"/>
              <a:t>[TFM13]</a:t>
            </a:r>
            <a:endParaRPr lang="en-US" sz="1600" dirty="0">
              <a:solidFill>
                <a:schemeClr val="accent2"/>
              </a:solidFill>
            </a:endParaRPr>
          </a:p>
        </p:txBody>
      </p:sp>
    </p:spTree>
    <p:extLst>
      <p:ext uri="{BB962C8B-B14F-4D97-AF65-F5344CB8AC3E}">
        <p14:creationId xmlns:p14="http://schemas.microsoft.com/office/powerpoint/2010/main" val="10351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3" grpId="0" build="allAtOnce"/>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Client: Summary </a:t>
            </a: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No Server changes required to DBMS</a:t>
            </a:r>
          </a:p>
          <a:p>
            <a:r>
              <a:rPr lang="en-US" sz="3200" dirty="0" smtClean="0"/>
              <a:t>Works well </a:t>
            </a:r>
            <a:r>
              <a:rPr lang="en-US" sz="3200" dirty="0"/>
              <a:t>for </a:t>
            </a:r>
            <a:r>
              <a:rPr lang="en-US" dirty="0" smtClean="0"/>
              <a:t>workloads where amount of data shipped is small</a:t>
            </a:r>
          </a:p>
          <a:p>
            <a:pPr lvl="1"/>
            <a:r>
              <a:rPr lang="en-US" sz="2400" dirty="0" smtClean="0"/>
              <a:t>Physical Design is important for</a:t>
            </a:r>
            <a:r>
              <a:rPr lang="en-US" sz="2400" dirty="0"/>
              <a:t> </a:t>
            </a:r>
            <a:r>
              <a:rPr lang="en-US" sz="2400" dirty="0" smtClean="0"/>
              <a:t>distributed queries</a:t>
            </a:r>
          </a:p>
          <a:p>
            <a:pPr lvl="1"/>
            <a:r>
              <a:rPr lang="en-US" sz="2400" dirty="0" smtClean="0"/>
              <a:t>Pre-computation is not free</a:t>
            </a:r>
          </a:p>
          <a:p>
            <a:r>
              <a:rPr lang="en-US" dirty="0" smtClean="0"/>
              <a:t>Generality of approach is unproven</a:t>
            </a:r>
          </a:p>
          <a:p>
            <a:pPr lvl="1"/>
            <a:r>
              <a:rPr lang="en-US" sz="2400" dirty="0" smtClean="0"/>
              <a:t>Integrity constraints, Triggers etc.</a:t>
            </a:r>
          </a:p>
          <a:p>
            <a:pPr lvl="1"/>
            <a:r>
              <a:rPr lang="en-US" sz="2400" dirty="0" smtClean="0"/>
              <a:t>Automated tools to migrate database applications</a:t>
            </a:r>
          </a:p>
          <a:p>
            <a:pPr marL="0" indent="0">
              <a:buNone/>
            </a:pP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286592"/>
            <a:ext cx="812348" cy="11779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2400"/>
            <a:ext cx="716463" cy="10966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818" y="5042667"/>
            <a:ext cx="1219200" cy="1219200"/>
          </a:xfrm>
          <a:prstGeom prst="rect">
            <a:avLst/>
          </a:prstGeom>
        </p:spPr>
      </p:pic>
    </p:spTree>
    <p:extLst>
      <p:ext uri="{BB962C8B-B14F-4D97-AF65-F5344CB8AC3E}">
        <p14:creationId xmlns:p14="http://schemas.microsoft.com/office/powerpoint/2010/main" val="1930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Limitation: Robustness</a:t>
            </a:r>
            <a:endParaRPr lang="en-US" dirty="0"/>
          </a:p>
        </p:txBody>
      </p:sp>
      <p:sp>
        <p:nvSpPr>
          <p:cNvPr id="3" name="Content Placeholder 2"/>
          <p:cNvSpPr>
            <a:spLocks noGrp="1"/>
          </p:cNvSpPr>
          <p:nvPr>
            <p:ph idx="1"/>
          </p:nvPr>
        </p:nvSpPr>
        <p:spPr>
          <a:xfrm>
            <a:off x="457200" y="1676400"/>
            <a:ext cx="8229600" cy="4525963"/>
          </a:xfrm>
        </p:spPr>
        <p:txBody>
          <a:bodyPr>
            <a:normAutofit fontScale="85000" lnSpcReduction="10000"/>
          </a:bodyPr>
          <a:lstStyle/>
          <a:p>
            <a:r>
              <a:rPr lang="en-US" dirty="0" smtClean="0"/>
              <a:t>Stored procedure to find student submissions that have been handed in late (with delay as a parameter)</a:t>
            </a:r>
          </a:p>
          <a:p>
            <a:pPr marL="0" indent="0">
              <a:buNone/>
            </a:pPr>
            <a:endParaRPr lang="en-US" dirty="0" smtClean="0"/>
          </a:p>
          <a:p>
            <a:pPr marL="0" indent="0">
              <a:buNone/>
            </a:pPr>
            <a:endParaRPr lang="en-US" dirty="0"/>
          </a:p>
          <a:p>
            <a:pPr marL="0" indent="0">
              <a:buNone/>
            </a:pPr>
            <a:endParaRPr lang="en-US" dirty="0" smtClean="0"/>
          </a:p>
          <a:p>
            <a:r>
              <a:rPr lang="en-US" dirty="0" smtClean="0"/>
              <a:t>Cannot pre-compute all possible input values</a:t>
            </a:r>
          </a:p>
          <a:p>
            <a:pPr lvl="1"/>
            <a:r>
              <a:rPr lang="en-US" dirty="0" smtClean="0"/>
              <a:t> why store the table in the cloud!</a:t>
            </a:r>
            <a:endParaRPr lang="en-US" dirty="0"/>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94613"/>
            <a:ext cx="4989351" cy="13507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TakeAway</a:t>
            </a:r>
            <a:r>
              <a:rPr lang="en-US" dirty="0" smtClean="0"/>
              <a:t> Quiz</a:t>
            </a:r>
            <a:endParaRPr lang="en-US" dirty="0"/>
          </a:p>
        </p:txBody>
      </p:sp>
      <p:sp>
        <p:nvSpPr>
          <p:cNvPr id="3" name="Content Placeholder 2"/>
          <p:cNvSpPr>
            <a:spLocks noGrp="1"/>
          </p:cNvSpPr>
          <p:nvPr>
            <p:ph idx="1"/>
          </p:nvPr>
        </p:nvSpPr>
        <p:spPr>
          <a:xfrm>
            <a:off x="420456" y="1600200"/>
            <a:ext cx="8418744" cy="4724400"/>
          </a:xfrm>
        </p:spPr>
        <p:txBody>
          <a:bodyPr>
            <a:normAutofit fontScale="92500" lnSpcReduction="10000"/>
          </a:bodyPr>
          <a:lstStyle/>
          <a:p>
            <a:pPr marL="0" indent="0">
              <a:buNone/>
            </a:pPr>
            <a:r>
              <a:rPr lang="en-US" dirty="0" smtClean="0"/>
              <a:t>The Trusted Client approach:</a:t>
            </a:r>
          </a:p>
          <a:p>
            <a:pPr marL="971550" lvl="1" indent="-514350">
              <a:buAutoNum type="alphaLcParenR"/>
            </a:pPr>
            <a:r>
              <a:rPr lang="en-US" dirty="0" smtClean="0"/>
              <a:t>Is “Dead” on arrival</a:t>
            </a:r>
          </a:p>
          <a:p>
            <a:pPr marL="971550" lvl="1" indent="-514350">
              <a:buAutoNum type="alphaLcParenR"/>
            </a:pPr>
            <a:r>
              <a:rPr lang="en-US" dirty="0"/>
              <a:t>Adding BLOB() keyword to SQL</a:t>
            </a:r>
            <a:endParaRPr lang="en-US" dirty="0" smtClean="0"/>
          </a:p>
          <a:p>
            <a:pPr marL="457200" lvl="1" indent="0">
              <a:buNone/>
            </a:pPr>
            <a:r>
              <a:rPr lang="en-US" dirty="0"/>
              <a:t>c</a:t>
            </a:r>
            <a:r>
              <a:rPr lang="en-US" dirty="0" smtClean="0"/>
              <a:t>)  Is effective when most work can be</a:t>
            </a:r>
          </a:p>
          <a:p>
            <a:pPr marL="457200" lvl="1" indent="0">
              <a:buNone/>
            </a:pPr>
            <a:r>
              <a:rPr lang="en-US" dirty="0" smtClean="0"/>
              <a:t>offloaded to the server </a:t>
            </a:r>
          </a:p>
          <a:p>
            <a:pPr marL="457200" lvl="1" indent="0">
              <a:buNone/>
            </a:pPr>
            <a:r>
              <a:rPr lang="en-US" dirty="0"/>
              <a:t>d</a:t>
            </a:r>
            <a:r>
              <a:rPr lang="en-US" dirty="0" smtClean="0"/>
              <a:t>)  Is not a </a:t>
            </a:r>
            <a:r>
              <a:rPr lang="en-US" dirty="0"/>
              <a:t>r</a:t>
            </a:r>
            <a:r>
              <a:rPr lang="en-US" dirty="0" smtClean="0"/>
              <a:t>obust solution for </a:t>
            </a:r>
          </a:p>
          <a:p>
            <a:pPr marL="457200" lvl="1" indent="0">
              <a:buNone/>
            </a:pPr>
            <a:r>
              <a:rPr lang="en-US" dirty="0"/>
              <a:t>g</a:t>
            </a:r>
            <a:r>
              <a:rPr lang="en-US" dirty="0" smtClean="0"/>
              <a:t>eneral purpose queries</a:t>
            </a:r>
          </a:p>
          <a:p>
            <a:pPr lvl="1"/>
            <a:endParaRPr lang="en-US" dirty="0" smtClean="0"/>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701" y="1272417"/>
            <a:ext cx="949319" cy="1318383"/>
          </a:xfrm>
          <a:prstGeom prst="rect">
            <a:avLst/>
          </a:prstGeom>
        </p:spPr>
      </p:pic>
      <p:cxnSp>
        <p:nvCxnSpPr>
          <p:cNvPr id="6" name="Straight Connector 5"/>
          <p:cNvCxnSpPr/>
          <p:nvPr/>
        </p:nvCxnSpPr>
        <p:spPr>
          <a:xfrm>
            <a:off x="1371600" y="2627376"/>
            <a:ext cx="3200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8717" y="4876800"/>
            <a:ext cx="998483" cy="1447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060" y="2967644"/>
            <a:ext cx="990600" cy="1516225"/>
          </a:xfrm>
          <a:prstGeom prst="rect">
            <a:avLst/>
          </a:prstGeom>
        </p:spPr>
      </p:pic>
      <p:cxnSp>
        <p:nvCxnSpPr>
          <p:cNvPr id="10" name="Straight Connector 9"/>
          <p:cNvCxnSpPr/>
          <p:nvPr/>
        </p:nvCxnSpPr>
        <p:spPr>
          <a:xfrm>
            <a:off x="1447800" y="3276600"/>
            <a:ext cx="457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30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to come …</a:t>
            </a:r>
            <a:endParaRPr lang="en-US" dirty="0"/>
          </a:p>
        </p:txBody>
      </p:sp>
      <p:sp>
        <p:nvSpPr>
          <p:cNvPr id="3" name="Content Placeholder 2"/>
          <p:cNvSpPr>
            <a:spLocks noGrp="1"/>
          </p:cNvSpPr>
          <p:nvPr>
            <p:ph idx="1"/>
          </p:nvPr>
        </p:nvSpPr>
        <p:spPr>
          <a:xfrm>
            <a:off x="381000" y="1573143"/>
            <a:ext cx="8229600" cy="1551057"/>
          </a:xfrm>
          <a:solidFill>
            <a:schemeClr val="accent2">
              <a:alpha val="73000"/>
            </a:schemeClr>
          </a:solidFill>
        </p:spPr>
        <p:txBody>
          <a:bodyPr>
            <a:normAutofit fontScale="85000" lnSpcReduction="10000"/>
          </a:bodyPr>
          <a:lstStyle/>
          <a:p>
            <a:pPr marL="0" indent="0">
              <a:buNone/>
            </a:pPr>
            <a:r>
              <a:rPr lang="en-US" dirty="0" smtClean="0"/>
              <a:t>Is it possible to design a system where only the results are shipped to the client irrespective of query complexity ?</a:t>
            </a:r>
            <a:endParaRPr lang="en-US" dirty="0"/>
          </a:p>
        </p:txBody>
      </p:sp>
      <p:grpSp>
        <p:nvGrpSpPr>
          <p:cNvPr id="11" name="Group 10"/>
          <p:cNvGrpSpPr/>
          <p:nvPr/>
        </p:nvGrpSpPr>
        <p:grpSpPr>
          <a:xfrm>
            <a:off x="2590800" y="3324225"/>
            <a:ext cx="4038600" cy="3028950"/>
            <a:chOff x="2209800" y="3324225"/>
            <a:chExt cx="4038600" cy="302895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324225"/>
              <a:ext cx="4038600" cy="3028950"/>
            </a:xfrm>
            <a:prstGeom prst="rect">
              <a:avLst/>
            </a:prstGeom>
          </p:spPr>
        </p:pic>
        <p:sp>
          <p:nvSpPr>
            <p:cNvPr id="9" name="TextBox 8"/>
            <p:cNvSpPr txBox="1"/>
            <p:nvPr/>
          </p:nvSpPr>
          <p:spPr>
            <a:xfrm>
              <a:off x="2743200" y="5588913"/>
              <a:ext cx="2940228" cy="430887"/>
            </a:xfrm>
            <a:prstGeom prst="rect">
              <a:avLst/>
            </a:prstGeom>
            <a:solidFill>
              <a:schemeClr val="tx1"/>
            </a:solidFill>
          </p:spPr>
          <p:txBody>
            <a:bodyPr wrap="none" rtlCol="0">
              <a:spAutoFit/>
            </a:bodyPr>
            <a:lstStyle/>
            <a:p>
              <a:r>
                <a:rPr lang="en-US" sz="2200" b="1" dirty="0" smtClean="0">
                  <a:solidFill>
                    <a:srgbClr val="FF0000"/>
                  </a:solidFill>
                </a:rPr>
                <a:t>MISSION:IMPOSSIBLE V</a:t>
              </a:r>
              <a:endParaRPr lang="en-US" sz="2200" b="1" dirty="0">
                <a:solidFill>
                  <a:srgbClr val="FF0000"/>
                </a:solidFill>
              </a:endParaRPr>
            </a:p>
          </p:txBody>
        </p:sp>
        <p:sp>
          <p:nvSpPr>
            <p:cNvPr id="10" name="TextBox 9"/>
            <p:cNvSpPr txBox="1"/>
            <p:nvPr/>
          </p:nvSpPr>
          <p:spPr>
            <a:xfrm>
              <a:off x="3125977" y="5922288"/>
              <a:ext cx="2206245" cy="430887"/>
            </a:xfrm>
            <a:prstGeom prst="rect">
              <a:avLst/>
            </a:prstGeom>
            <a:solidFill>
              <a:schemeClr val="tx1"/>
            </a:solidFill>
          </p:spPr>
          <p:txBody>
            <a:bodyPr wrap="none" rtlCol="0">
              <a:spAutoFit/>
            </a:bodyPr>
            <a:lstStyle/>
            <a:p>
              <a:r>
                <a:rPr lang="en-US" sz="2200" b="1" dirty="0" smtClean="0">
                  <a:solidFill>
                    <a:schemeClr val="bg1"/>
                  </a:solidFill>
                </a:rPr>
                <a:t>TRUSTED SERVER</a:t>
              </a:r>
              <a:endParaRPr lang="en-US" sz="2200" b="1" dirty="0">
                <a:solidFill>
                  <a:schemeClr val="bg1"/>
                </a:solidFill>
              </a:endParaRPr>
            </a:p>
          </p:txBody>
        </p:sp>
      </p:grpSp>
    </p:spTree>
    <p:extLst>
      <p:ext uri="{BB962C8B-B14F-4D97-AF65-F5344CB8AC3E}">
        <p14:creationId xmlns:p14="http://schemas.microsoft.com/office/powerpoint/2010/main" val="172855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4400" y="3886200"/>
            <a:ext cx="67056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3505200"/>
            <a:ext cx="7467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15200" y="3200400"/>
            <a:ext cx="1066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AWS Security Advice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a:t>
            </a:fld>
            <a:endParaRPr lang="en-US"/>
          </a:p>
        </p:txBody>
      </p:sp>
      <p:sp>
        <p:nvSpPr>
          <p:cNvPr id="5" name="Rectangle 1"/>
          <p:cNvSpPr>
            <a:spLocks noChangeArrowheads="1"/>
          </p:cNvSpPr>
          <p:nvPr/>
        </p:nvSpPr>
        <p:spPr bwMode="auto">
          <a:xfrm flipH="1">
            <a:off x="914400" y="2089665"/>
            <a:ext cx="7467600" cy="290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 tIns="-60306" rIns="6348" bIns="7935"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7.2. Security.</a:t>
            </a:r>
            <a:r>
              <a:rPr kumimoji="0" lang="en-US" sz="160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We strive to keep Your Content secure, but cannot guarantee that we will be successful at doing so, given the nature of the Internet.  Accordingly, without limitation to Section 4.3 above and Section 11.5 below, you acknowledge that you bear sole responsibility for adequate security, protection and backup of Your Content.  We strongly encourage you, where available and appropriate, to use encryption technology to protect Your Content from unauthorized access and to routinely archive Your Content.  We will have no liability to you for any unauthorized access or use, corruption, deletion, destruction or loss of any of Your Content.</a:t>
            </a:r>
            <a:endParaRPr kumimoji="0" lang="en-US" sz="3600" i="0" u="none" strike="noStrike" cap="none" normalizeH="0" baseline="0" dirty="0" smtClean="0">
              <a:ln>
                <a:noFill/>
              </a:ln>
              <a:solidFill>
                <a:schemeClr val="tx1"/>
              </a:solidFill>
              <a:effectLst/>
              <a:latin typeface="Calibri" panose="020F0502020204030204" pitchFamily="34" charset="0"/>
            </a:endParaRPr>
          </a:p>
        </p:txBody>
      </p:sp>
      <p:sp>
        <p:nvSpPr>
          <p:cNvPr id="10" name="TextBox 9"/>
          <p:cNvSpPr txBox="1"/>
          <p:nvPr/>
        </p:nvSpPr>
        <p:spPr>
          <a:xfrm>
            <a:off x="995341" y="5806073"/>
            <a:ext cx="7305718" cy="338554"/>
          </a:xfrm>
          <a:prstGeom prst="rect">
            <a:avLst/>
          </a:prstGeom>
          <a:noFill/>
        </p:spPr>
        <p:txBody>
          <a:bodyPr wrap="none" rtlCol="0">
            <a:spAutoFit/>
          </a:bodyPr>
          <a:lstStyle/>
          <a:p>
            <a:r>
              <a:rPr lang="en-US" sz="1600" dirty="0">
                <a:latin typeface="Calibri" panose="020F0502020204030204" pitchFamily="34" charset="0"/>
              </a:rPr>
              <a:t>Source: http://aws-portal.amazon.com/gp/aws/developer/terms-and-conditions.html</a:t>
            </a:r>
          </a:p>
        </p:txBody>
      </p:sp>
    </p:spTree>
    <p:extLst>
      <p:ext uri="{BB962C8B-B14F-4D97-AF65-F5344CB8AC3E}">
        <p14:creationId xmlns:p14="http://schemas.microsoft.com/office/powerpoint/2010/main" val="20933847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solidFill>
                  <a:schemeClr val="bg1">
                    <a:lumMod val="65000"/>
                  </a:schemeClr>
                </a:solidFill>
              </a:rPr>
              <a:t>Basics of Encryption</a:t>
            </a:r>
          </a:p>
          <a:p>
            <a:r>
              <a:rPr lang="en-US" dirty="0" smtClean="0">
                <a:solidFill>
                  <a:schemeClr val="bg1">
                    <a:lumMod val="65000"/>
                  </a:schemeClr>
                </a:solidFill>
              </a:rPr>
              <a:t>Trusted Client based Systems</a:t>
            </a:r>
          </a:p>
          <a:p>
            <a:r>
              <a:rPr lang="en-US" dirty="0" smtClean="0"/>
              <a:t>Secure In-Cloud 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70</a:t>
            </a:fld>
            <a:endParaRPr lang="en-US"/>
          </a:p>
        </p:txBody>
      </p:sp>
    </p:spTree>
    <p:extLst>
      <p:ext uri="{BB962C8B-B14F-4D97-AF65-F5344CB8AC3E}">
        <p14:creationId xmlns:p14="http://schemas.microsoft.com/office/powerpoint/2010/main" val="834218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In-Cloud Processing</a:t>
            </a:r>
          </a:p>
        </p:txBody>
      </p:sp>
      <p:sp>
        <p:nvSpPr>
          <p:cNvPr id="3" name="Slide Number Placeholder 2"/>
          <p:cNvSpPr>
            <a:spLocks noGrp="1"/>
          </p:cNvSpPr>
          <p:nvPr>
            <p:ph type="sldNum" sz="quarter" idx="12"/>
          </p:nvPr>
        </p:nvSpPr>
        <p:spPr/>
        <p:txBody>
          <a:bodyPr/>
          <a:lstStyle/>
          <a:p>
            <a:fld id="{BACC0D7D-E0FC-49BF-B4A2-5B13217C58F0}" type="slidenum">
              <a:rPr lang="en-US" smtClean="0"/>
              <a:t>71</a:t>
            </a:fld>
            <a:endParaRPr lang="en-US"/>
          </a:p>
        </p:txBody>
      </p:sp>
      <p:sp>
        <p:nvSpPr>
          <p:cNvPr id="15" name="TextBox 14"/>
          <p:cNvSpPr txBox="1"/>
          <p:nvPr/>
        </p:nvSpPr>
        <p:spPr>
          <a:xfrm>
            <a:off x="1295400" y="3051464"/>
            <a:ext cx="1828800" cy="400110"/>
          </a:xfrm>
          <a:prstGeom prst="rect">
            <a:avLst/>
          </a:prstGeom>
          <a:noFill/>
        </p:spPr>
        <p:txBody>
          <a:bodyPr wrap="square" rtlCol="0">
            <a:spAutoFit/>
          </a:bodyPr>
          <a:lstStyle/>
          <a:p>
            <a:r>
              <a:rPr lang="en-US" b="1" dirty="0" smtClean="0">
                <a:solidFill>
                  <a:schemeClr val="bg1">
                    <a:lumMod val="65000"/>
                  </a:schemeClr>
                </a:solidFill>
              </a:rPr>
              <a:t>        </a:t>
            </a:r>
            <a:r>
              <a:rPr lang="en-US" sz="2000" b="1" dirty="0" smtClean="0">
                <a:solidFill>
                  <a:schemeClr val="bg1">
                    <a:lumMod val="65000"/>
                  </a:schemeClr>
                </a:solidFill>
              </a:rPr>
              <a:t>F.H.E </a:t>
            </a:r>
            <a:endParaRPr lang="en-US" sz="2000" b="1" dirty="0">
              <a:solidFill>
                <a:schemeClr val="bg1">
                  <a:lumMod val="65000"/>
                </a:schemeClr>
              </a:solidFill>
            </a:endParaRPr>
          </a:p>
        </p:txBody>
      </p:sp>
      <p:sp>
        <p:nvSpPr>
          <p:cNvPr id="16" name="TextBox 15"/>
          <p:cNvSpPr txBox="1"/>
          <p:nvPr/>
        </p:nvSpPr>
        <p:spPr>
          <a:xfrm>
            <a:off x="2120462" y="1572813"/>
            <a:ext cx="1981200" cy="646331"/>
          </a:xfrm>
          <a:prstGeom prst="rect">
            <a:avLst/>
          </a:prstGeom>
          <a:noFill/>
        </p:spPr>
        <p:txBody>
          <a:bodyPr wrap="square" rtlCol="0">
            <a:spAutoFit/>
          </a:bodyPr>
          <a:lstStyle/>
          <a:p>
            <a:r>
              <a:rPr lang="en-US" b="1" dirty="0" smtClean="0">
                <a:solidFill>
                  <a:schemeClr val="bg1">
                    <a:lumMod val="65000"/>
                  </a:schemeClr>
                </a:solidFill>
              </a:rPr>
              <a:t>  COMPUTE ON </a:t>
            </a:r>
          </a:p>
          <a:p>
            <a:r>
              <a:rPr lang="en-US" b="1" dirty="0" smtClean="0">
                <a:solidFill>
                  <a:schemeClr val="bg1">
                    <a:lumMod val="65000"/>
                  </a:schemeClr>
                </a:solidFill>
              </a:rPr>
              <a:t>ENCRYPTED</a:t>
            </a:r>
            <a:r>
              <a:rPr lang="en-US" b="1" dirty="0">
                <a:solidFill>
                  <a:schemeClr val="bg1">
                    <a:lumMod val="65000"/>
                  </a:schemeClr>
                </a:solidFill>
              </a:rPr>
              <a:t> </a:t>
            </a:r>
            <a:r>
              <a:rPr lang="en-US" b="1" dirty="0" smtClean="0">
                <a:solidFill>
                  <a:schemeClr val="bg1">
                    <a:lumMod val="65000"/>
                  </a:schemeClr>
                </a:solidFill>
              </a:rPr>
              <a:t>DATA</a:t>
            </a:r>
            <a:r>
              <a:rPr lang="en-US" dirty="0" smtClean="0">
                <a:solidFill>
                  <a:schemeClr val="bg1">
                    <a:lumMod val="65000"/>
                  </a:schemeClr>
                </a:solidFill>
              </a:rPr>
              <a:t> </a:t>
            </a:r>
            <a:endParaRPr lang="en-US" dirty="0">
              <a:solidFill>
                <a:schemeClr val="bg1">
                  <a:lumMod val="65000"/>
                </a:schemeClr>
              </a:solidFill>
            </a:endParaRPr>
          </a:p>
        </p:txBody>
      </p:sp>
      <p:cxnSp>
        <p:nvCxnSpPr>
          <p:cNvPr id="18" name="Straight Connector 17"/>
          <p:cNvCxnSpPr/>
          <p:nvPr/>
        </p:nvCxnSpPr>
        <p:spPr>
          <a:xfrm>
            <a:off x="2882462" y="2219089"/>
            <a:ext cx="8382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120462" y="2219144"/>
            <a:ext cx="7620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58662" y="3058667"/>
            <a:ext cx="1828800" cy="400110"/>
          </a:xfrm>
          <a:prstGeom prst="rect">
            <a:avLst/>
          </a:prstGeom>
          <a:noFill/>
        </p:spPr>
        <p:txBody>
          <a:bodyPr wrap="square" rtlCol="0">
            <a:spAutoFit/>
          </a:bodyPr>
          <a:lstStyle/>
          <a:p>
            <a:r>
              <a:rPr lang="en-US" sz="2000" b="1" dirty="0" smtClean="0">
                <a:solidFill>
                  <a:schemeClr val="bg1">
                    <a:lumMod val="65000"/>
                  </a:schemeClr>
                </a:solidFill>
              </a:rPr>
              <a:t>         P.H.E </a:t>
            </a:r>
            <a:endParaRPr lang="en-US" sz="2000" b="1" dirty="0">
              <a:solidFill>
                <a:schemeClr val="bg1">
                  <a:lumMod val="65000"/>
                </a:schemeClr>
              </a:solidFill>
            </a:endParaRPr>
          </a:p>
        </p:txBody>
      </p:sp>
      <p:sp>
        <p:nvSpPr>
          <p:cNvPr id="24" name="TextBox 23"/>
          <p:cNvSpPr txBox="1"/>
          <p:nvPr/>
        </p:nvSpPr>
        <p:spPr>
          <a:xfrm>
            <a:off x="5092262" y="1572813"/>
            <a:ext cx="1981200" cy="646331"/>
          </a:xfrm>
          <a:prstGeom prst="rect">
            <a:avLst/>
          </a:prstGeom>
          <a:noFill/>
        </p:spPr>
        <p:txBody>
          <a:bodyPr wrap="square" rtlCol="0">
            <a:spAutoFit/>
          </a:bodyPr>
          <a:lstStyle/>
          <a:p>
            <a:r>
              <a:rPr lang="en-US" b="1" dirty="0" smtClean="0"/>
              <a:t>      USE  TRUSTED</a:t>
            </a:r>
          </a:p>
          <a:p>
            <a:r>
              <a:rPr lang="en-US" b="1" dirty="0"/>
              <a:t> </a:t>
            </a:r>
            <a:r>
              <a:rPr lang="en-US" b="1" dirty="0" smtClean="0"/>
              <a:t>        MODULE</a:t>
            </a:r>
            <a:endParaRPr lang="en-US" dirty="0"/>
          </a:p>
        </p:txBody>
      </p:sp>
      <p:cxnSp>
        <p:nvCxnSpPr>
          <p:cNvPr id="25" name="Straight Connector 24"/>
          <p:cNvCxnSpPr>
            <a:stCxn id="24" idx="2"/>
          </p:cNvCxnSpPr>
          <p:nvPr/>
        </p:nvCxnSpPr>
        <p:spPr>
          <a:xfrm flipH="1">
            <a:off x="5206562" y="2219144"/>
            <a:ext cx="8763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82862" y="2219089"/>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30262" y="3020613"/>
            <a:ext cx="1828800" cy="707886"/>
          </a:xfrm>
          <a:prstGeom prst="rect">
            <a:avLst/>
          </a:prstGeom>
          <a:noFill/>
        </p:spPr>
        <p:txBody>
          <a:bodyPr wrap="square" rtlCol="0">
            <a:spAutoFit/>
          </a:bodyPr>
          <a:lstStyle/>
          <a:p>
            <a:pPr algn="ctr"/>
            <a:r>
              <a:rPr lang="en-US" sz="2000" b="1" dirty="0" smtClean="0">
                <a:solidFill>
                  <a:schemeClr val="bg1">
                    <a:lumMod val="65000"/>
                  </a:schemeClr>
                </a:solidFill>
              </a:rPr>
              <a:t>Client-End</a:t>
            </a:r>
            <a:br>
              <a:rPr lang="en-US" sz="2000" b="1" dirty="0" smtClean="0">
                <a:solidFill>
                  <a:schemeClr val="bg1">
                    <a:lumMod val="65000"/>
                  </a:schemeClr>
                </a:solidFill>
              </a:rPr>
            </a:br>
            <a:r>
              <a:rPr lang="en-US" sz="2000" b="1" dirty="0" smtClean="0">
                <a:solidFill>
                  <a:schemeClr val="bg1">
                    <a:lumMod val="65000"/>
                  </a:schemeClr>
                </a:solidFill>
              </a:rPr>
              <a:t>Solution </a:t>
            </a:r>
            <a:endParaRPr lang="en-US" sz="2000" b="1" dirty="0">
              <a:solidFill>
                <a:schemeClr val="bg1">
                  <a:lumMod val="65000"/>
                </a:schemeClr>
              </a:solidFill>
            </a:endParaRPr>
          </a:p>
        </p:txBody>
      </p:sp>
      <p:sp>
        <p:nvSpPr>
          <p:cNvPr id="31" name="TextBox 30"/>
          <p:cNvSpPr txBox="1"/>
          <p:nvPr/>
        </p:nvSpPr>
        <p:spPr>
          <a:xfrm>
            <a:off x="6030311" y="3040504"/>
            <a:ext cx="1828800" cy="707886"/>
          </a:xfrm>
          <a:prstGeom prst="rect">
            <a:avLst/>
          </a:prstGeom>
          <a:noFill/>
        </p:spPr>
        <p:txBody>
          <a:bodyPr wrap="square" rtlCol="0">
            <a:spAutoFit/>
          </a:bodyPr>
          <a:lstStyle/>
          <a:p>
            <a:pPr algn="ctr"/>
            <a:r>
              <a:rPr lang="en-US" sz="2000" b="1" dirty="0" smtClean="0"/>
              <a:t>In-Cloud</a:t>
            </a:r>
            <a:br>
              <a:rPr lang="en-US" sz="2000" b="1" dirty="0" smtClean="0"/>
            </a:br>
            <a:r>
              <a:rPr lang="en-US" sz="2000" b="1" dirty="0" smtClean="0"/>
              <a:t>Solution</a:t>
            </a:r>
            <a:endParaRPr lang="en-US" b="1" dirty="0"/>
          </a:p>
        </p:txBody>
      </p:sp>
      <p:sp>
        <p:nvSpPr>
          <p:cNvPr id="34" name="Left Bracket 33"/>
          <p:cNvSpPr/>
          <p:nvPr/>
        </p:nvSpPr>
        <p:spPr>
          <a:xfrm rot="5400000">
            <a:off x="4415989" y="80344"/>
            <a:ext cx="70283" cy="2832537"/>
          </a:xfrm>
          <a:prstGeom prst="leftBracket">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24066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In-Cloud Processing</a:t>
            </a:r>
          </a:p>
        </p:txBody>
      </p:sp>
      <p:sp>
        <p:nvSpPr>
          <p:cNvPr id="17" name="TextBox 16"/>
          <p:cNvSpPr txBox="1"/>
          <p:nvPr/>
        </p:nvSpPr>
        <p:spPr>
          <a:xfrm>
            <a:off x="1295400" y="3051464"/>
            <a:ext cx="1828800" cy="400110"/>
          </a:xfrm>
          <a:prstGeom prst="rect">
            <a:avLst/>
          </a:prstGeom>
          <a:noFill/>
        </p:spPr>
        <p:txBody>
          <a:bodyPr wrap="square" rtlCol="0">
            <a:spAutoFit/>
          </a:bodyPr>
          <a:lstStyle/>
          <a:p>
            <a:r>
              <a:rPr lang="en-US" b="1" dirty="0" smtClean="0">
                <a:solidFill>
                  <a:schemeClr val="bg1">
                    <a:lumMod val="65000"/>
                  </a:schemeClr>
                </a:solidFill>
              </a:rPr>
              <a:t>        </a:t>
            </a:r>
            <a:r>
              <a:rPr lang="en-US" sz="2000" b="1" dirty="0" smtClean="0">
                <a:solidFill>
                  <a:schemeClr val="bg1">
                    <a:lumMod val="65000"/>
                  </a:schemeClr>
                </a:solidFill>
              </a:rPr>
              <a:t>F.H.E </a:t>
            </a:r>
            <a:endParaRPr lang="en-US" sz="2000" b="1" dirty="0">
              <a:solidFill>
                <a:schemeClr val="bg1">
                  <a:lumMod val="65000"/>
                </a:schemeClr>
              </a:solidFill>
            </a:endParaRPr>
          </a:p>
        </p:txBody>
      </p:sp>
      <p:sp>
        <p:nvSpPr>
          <p:cNvPr id="10" name="TextBox 9"/>
          <p:cNvSpPr txBox="1"/>
          <p:nvPr/>
        </p:nvSpPr>
        <p:spPr>
          <a:xfrm>
            <a:off x="2120462" y="1572813"/>
            <a:ext cx="1981200" cy="646331"/>
          </a:xfrm>
          <a:prstGeom prst="rect">
            <a:avLst/>
          </a:prstGeom>
          <a:noFill/>
        </p:spPr>
        <p:txBody>
          <a:bodyPr wrap="square" rtlCol="0">
            <a:spAutoFit/>
          </a:bodyPr>
          <a:lstStyle/>
          <a:p>
            <a:r>
              <a:rPr lang="en-US" b="1" dirty="0" smtClean="0">
                <a:solidFill>
                  <a:schemeClr val="bg1">
                    <a:lumMod val="65000"/>
                  </a:schemeClr>
                </a:solidFill>
              </a:rPr>
              <a:t>  COMPUTE ON </a:t>
            </a:r>
          </a:p>
          <a:p>
            <a:r>
              <a:rPr lang="en-US" b="1" dirty="0" smtClean="0">
                <a:solidFill>
                  <a:schemeClr val="bg1">
                    <a:lumMod val="65000"/>
                  </a:schemeClr>
                </a:solidFill>
              </a:rPr>
              <a:t>ENCRYPTED</a:t>
            </a:r>
            <a:r>
              <a:rPr lang="en-US" b="1" dirty="0">
                <a:solidFill>
                  <a:schemeClr val="bg1">
                    <a:lumMod val="65000"/>
                  </a:schemeClr>
                </a:solidFill>
              </a:rPr>
              <a:t> </a:t>
            </a:r>
            <a:r>
              <a:rPr lang="en-US" b="1" dirty="0" smtClean="0">
                <a:solidFill>
                  <a:schemeClr val="bg1">
                    <a:lumMod val="65000"/>
                  </a:schemeClr>
                </a:solidFill>
              </a:rPr>
              <a:t>DATA</a:t>
            </a:r>
            <a:r>
              <a:rPr lang="en-US" dirty="0" smtClean="0">
                <a:solidFill>
                  <a:schemeClr val="bg1">
                    <a:lumMod val="65000"/>
                  </a:schemeClr>
                </a:solidFill>
              </a:rPr>
              <a:t> </a:t>
            </a:r>
            <a:endParaRPr lang="en-US" dirty="0">
              <a:solidFill>
                <a:schemeClr val="bg1">
                  <a:lumMod val="65000"/>
                </a:schemeClr>
              </a:solidFill>
            </a:endParaRPr>
          </a:p>
        </p:txBody>
      </p:sp>
      <p:cxnSp>
        <p:nvCxnSpPr>
          <p:cNvPr id="12" name="Straight Connector 11"/>
          <p:cNvCxnSpPr/>
          <p:nvPr/>
        </p:nvCxnSpPr>
        <p:spPr>
          <a:xfrm>
            <a:off x="2882462" y="2219089"/>
            <a:ext cx="8382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0462" y="2219144"/>
            <a:ext cx="7620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58662" y="3058667"/>
            <a:ext cx="1828800" cy="400110"/>
          </a:xfrm>
          <a:prstGeom prst="rect">
            <a:avLst/>
          </a:prstGeom>
          <a:noFill/>
        </p:spPr>
        <p:txBody>
          <a:bodyPr wrap="square" rtlCol="0">
            <a:spAutoFit/>
          </a:bodyPr>
          <a:lstStyle/>
          <a:p>
            <a:r>
              <a:rPr lang="en-US" sz="2000" b="1" dirty="0" smtClean="0">
                <a:solidFill>
                  <a:schemeClr val="bg1">
                    <a:lumMod val="65000"/>
                  </a:schemeClr>
                </a:solidFill>
              </a:rPr>
              <a:t>         P.H.E </a:t>
            </a:r>
            <a:endParaRPr lang="en-US" sz="2000" b="1" dirty="0">
              <a:solidFill>
                <a:schemeClr val="bg1">
                  <a:lumMod val="65000"/>
                </a:schemeClr>
              </a:solidFill>
            </a:endParaRPr>
          </a:p>
        </p:txBody>
      </p:sp>
      <p:sp>
        <p:nvSpPr>
          <p:cNvPr id="26" name="TextBox 25"/>
          <p:cNvSpPr txBox="1"/>
          <p:nvPr/>
        </p:nvSpPr>
        <p:spPr>
          <a:xfrm>
            <a:off x="5092262" y="1572813"/>
            <a:ext cx="1981200" cy="646331"/>
          </a:xfrm>
          <a:prstGeom prst="rect">
            <a:avLst/>
          </a:prstGeom>
          <a:noFill/>
        </p:spPr>
        <p:txBody>
          <a:bodyPr wrap="square" rtlCol="0">
            <a:spAutoFit/>
          </a:bodyPr>
          <a:lstStyle/>
          <a:p>
            <a:r>
              <a:rPr lang="en-US" b="1" dirty="0" smtClean="0"/>
              <a:t>      USE  TRUSTED</a:t>
            </a:r>
          </a:p>
          <a:p>
            <a:r>
              <a:rPr lang="en-US" b="1" dirty="0"/>
              <a:t> </a:t>
            </a:r>
            <a:r>
              <a:rPr lang="en-US" b="1" dirty="0" smtClean="0"/>
              <a:t>        MODULE</a:t>
            </a:r>
            <a:endParaRPr lang="en-US" dirty="0"/>
          </a:p>
        </p:txBody>
      </p:sp>
      <p:cxnSp>
        <p:nvCxnSpPr>
          <p:cNvPr id="27" name="Straight Connector 26"/>
          <p:cNvCxnSpPr>
            <a:stCxn id="26" idx="2"/>
          </p:cNvCxnSpPr>
          <p:nvPr/>
        </p:nvCxnSpPr>
        <p:spPr>
          <a:xfrm flipH="1">
            <a:off x="5206562" y="2219144"/>
            <a:ext cx="8763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2862" y="2219089"/>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30262" y="3020613"/>
            <a:ext cx="1828800" cy="707886"/>
          </a:xfrm>
          <a:prstGeom prst="rect">
            <a:avLst/>
          </a:prstGeom>
          <a:noFill/>
        </p:spPr>
        <p:txBody>
          <a:bodyPr wrap="square" rtlCol="0">
            <a:spAutoFit/>
          </a:bodyPr>
          <a:lstStyle/>
          <a:p>
            <a:pPr algn="ctr"/>
            <a:r>
              <a:rPr lang="en-US" sz="2000" b="1" dirty="0" smtClean="0">
                <a:solidFill>
                  <a:schemeClr val="bg1">
                    <a:lumMod val="65000"/>
                  </a:schemeClr>
                </a:solidFill>
              </a:rPr>
              <a:t>Client-End</a:t>
            </a:r>
            <a:br>
              <a:rPr lang="en-US" sz="2000" b="1" dirty="0" smtClean="0">
                <a:solidFill>
                  <a:schemeClr val="bg1">
                    <a:lumMod val="65000"/>
                  </a:schemeClr>
                </a:solidFill>
              </a:rPr>
            </a:br>
            <a:r>
              <a:rPr lang="en-US" sz="2000" b="1" dirty="0" smtClean="0">
                <a:solidFill>
                  <a:schemeClr val="bg1">
                    <a:lumMod val="65000"/>
                  </a:schemeClr>
                </a:solidFill>
              </a:rPr>
              <a:t>Solution </a:t>
            </a:r>
            <a:endParaRPr lang="en-US" sz="2000" b="1" dirty="0">
              <a:solidFill>
                <a:schemeClr val="bg1">
                  <a:lumMod val="65000"/>
                </a:schemeClr>
              </a:solidFill>
            </a:endParaRPr>
          </a:p>
        </p:txBody>
      </p:sp>
      <p:sp>
        <p:nvSpPr>
          <p:cNvPr id="33" name="TextBox 32"/>
          <p:cNvSpPr txBox="1"/>
          <p:nvPr/>
        </p:nvSpPr>
        <p:spPr>
          <a:xfrm>
            <a:off x="6030311" y="3040504"/>
            <a:ext cx="1828800" cy="707886"/>
          </a:xfrm>
          <a:prstGeom prst="rect">
            <a:avLst/>
          </a:prstGeom>
          <a:noFill/>
        </p:spPr>
        <p:txBody>
          <a:bodyPr wrap="square" rtlCol="0">
            <a:spAutoFit/>
          </a:bodyPr>
          <a:lstStyle/>
          <a:p>
            <a:pPr algn="ctr"/>
            <a:r>
              <a:rPr lang="en-US" sz="2000" b="1" dirty="0" smtClean="0"/>
              <a:t>In-Cloud</a:t>
            </a:r>
            <a:br>
              <a:rPr lang="en-US" sz="2000" b="1" dirty="0" smtClean="0"/>
            </a:br>
            <a:r>
              <a:rPr lang="en-US" sz="2000" b="1" dirty="0" smtClean="0"/>
              <a:t>Solution</a:t>
            </a:r>
            <a:endParaRPr lang="en-US" b="1" dirty="0"/>
          </a:p>
        </p:txBody>
      </p:sp>
      <p:sp>
        <p:nvSpPr>
          <p:cNvPr id="20" name="Left Bracket 19"/>
          <p:cNvSpPr/>
          <p:nvPr/>
        </p:nvSpPr>
        <p:spPr>
          <a:xfrm rot="5400000">
            <a:off x="4415989" y="80344"/>
            <a:ext cx="70283" cy="2832537"/>
          </a:xfrm>
          <a:prstGeom prst="leftBracket">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ACC0D7D-E0FC-49BF-B4A2-5B13217C58F0}" type="slidenum">
              <a:rPr lang="en-US" smtClean="0"/>
              <a:t>72</a:t>
            </a:fld>
            <a:endParaRPr lang="en-US"/>
          </a:p>
        </p:txBody>
      </p:sp>
      <p:cxnSp>
        <p:nvCxnSpPr>
          <p:cNvPr id="15" name="Straight Connector 14"/>
          <p:cNvCxnSpPr/>
          <p:nvPr/>
        </p:nvCxnSpPr>
        <p:spPr>
          <a:xfrm flipH="1">
            <a:off x="6150128" y="3728554"/>
            <a:ext cx="8763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26428" y="3728499"/>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73828" y="4530023"/>
            <a:ext cx="1828800" cy="707886"/>
          </a:xfrm>
          <a:prstGeom prst="rect">
            <a:avLst/>
          </a:prstGeom>
          <a:noFill/>
        </p:spPr>
        <p:txBody>
          <a:bodyPr wrap="square" rtlCol="0">
            <a:spAutoFit/>
          </a:bodyPr>
          <a:lstStyle/>
          <a:p>
            <a:pPr algn="ctr"/>
            <a:r>
              <a:rPr lang="en-US" sz="2000" b="1" dirty="0" smtClean="0"/>
              <a:t>Traditional</a:t>
            </a:r>
            <a:br>
              <a:rPr lang="en-US" sz="2000" b="1" dirty="0" smtClean="0"/>
            </a:br>
            <a:r>
              <a:rPr lang="en-US" sz="2000" b="1" dirty="0" smtClean="0"/>
              <a:t>Servers</a:t>
            </a:r>
            <a:endParaRPr lang="en-US" sz="2000" b="1" dirty="0"/>
          </a:p>
        </p:txBody>
      </p:sp>
      <p:sp>
        <p:nvSpPr>
          <p:cNvPr id="22" name="TextBox 21"/>
          <p:cNvSpPr txBox="1"/>
          <p:nvPr/>
        </p:nvSpPr>
        <p:spPr>
          <a:xfrm>
            <a:off x="6973877" y="4495800"/>
            <a:ext cx="1828800" cy="707886"/>
          </a:xfrm>
          <a:prstGeom prst="rect">
            <a:avLst/>
          </a:prstGeom>
          <a:noFill/>
        </p:spPr>
        <p:txBody>
          <a:bodyPr wrap="square" rtlCol="0">
            <a:spAutoFit/>
          </a:bodyPr>
          <a:lstStyle/>
          <a:p>
            <a:pPr algn="ctr"/>
            <a:r>
              <a:rPr lang="en-US" sz="2000" b="1" dirty="0" smtClean="0"/>
              <a:t>Secure</a:t>
            </a:r>
            <a:br>
              <a:rPr lang="en-US" sz="2000" b="1" dirty="0" smtClean="0"/>
            </a:br>
            <a:r>
              <a:rPr lang="en-US" sz="2000" b="1" dirty="0" smtClean="0"/>
              <a:t>Hardware</a:t>
            </a:r>
            <a:endParaRPr lang="en-US" b="1" dirty="0"/>
          </a:p>
        </p:txBody>
      </p:sp>
    </p:spTree>
    <p:extLst>
      <p:ext uri="{BB962C8B-B14F-4D97-AF65-F5344CB8AC3E}">
        <p14:creationId xmlns:p14="http://schemas.microsoft.com/office/powerpoint/2010/main" val="13014120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In-Cloud Processing</a:t>
            </a:r>
          </a:p>
        </p:txBody>
      </p:sp>
      <p:sp>
        <p:nvSpPr>
          <p:cNvPr id="17" name="TextBox 16"/>
          <p:cNvSpPr txBox="1"/>
          <p:nvPr/>
        </p:nvSpPr>
        <p:spPr>
          <a:xfrm>
            <a:off x="1295400" y="3051464"/>
            <a:ext cx="1828800" cy="400110"/>
          </a:xfrm>
          <a:prstGeom prst="rect">
            <a:avLst/>
          </a:prstGeom>
          <a:noFill/>
        </p:spPr>
        <p:txBody>
          <a:bodyPr wrap="square" rtlCol="0">
            <a:spAutoFit/>
          </a:bodyPr>
          <a:lstStyle/>
          <a:p>
            <a:r>
              <a:rPr lang="en-US" b="1" dirty="0" smtClean="0">
                <a:solidFill>
                  <a:schemeClr val="bg1">
                    <a:lumMod val="65000"/>
                  </a:schemeClr>
                </a:solidFill>
              </a:rPr>
              <a:t>        </a:t>
            </a:r>
            <a:r>
              <a:rPr lang="en-US" sz="2000" b="1" dirty="0" smtClean="0">
                <a:solidFill>
                  <a:schemeClr val="bg1">
                    <a:lumMod val="65000"/>
                  </a:schemeClr>
                </a:solidFill>
              </a:rPr>
              <a:t>F.H.E </a:t>
            </a:r>
            <a:endParaRPr lang="en-US" sz="2000" b="1" dirty="0">
              <a:solidFill>
                <a:schemeClr val="bg1">
                  <a:lumMod val="65000"/>
                </a:schemeClr>
              </a:solidFill>
            </a:endParaRPr>
          </a:p>
        </p:txBody>
      </p:sp>
      <p:sp>
        <p:nvSpPr>
          <p:cNvPr id="10" name="TextBox 9"/>
          <p:cNvSpPr txBox="1"/>
          <p:nvPr/>
        </p:nvSpPr>
        <p:spPr>
          <a:xfrm>
            <a:off x="2120462" y="1572813"/>
            <a:ext cx="1981200" cy="646331"/>
          </a:xfrm>
          <a:prstGeom prst="rect">
            <a:avLst/>
          </a:prstGeom>
          <a:noFill/>
        </p:spPr>
        <p:txBody>
          <a:bodyPr wrap="square" rtlCol="0">
            <a:spAutoFit/>
          </a:bodyPr>
          <a:lstStyle/>
          <a:p>
            <a:r>
              <a:rPr lang="en-US" b="1" dirty="0" smtClean="0">
                <a:solidFill>
                  <a:schemeClr val="bg1">
                    <a:lumMod val="65000"/>
                  </a:schemeClr>
                </a:solidFill>
              </a:rPr>
              <a:t>  COMPUTE ON </a:t>
            </a:r>
          </a:p>
          <a:p>
            <a:r>
              <a:rPr lang="en-US" b="1" dirty="0" smtClean="0">
                <a:solidFill>
                  <a:schemeClr val="bg1">
                    <a:lumMod val="65000"/>
                  </a:schemeClr>
                </a:solidFill>
              </a:rPr>
              <a:t>ENCRYPTED</a:t>
            </a:r>
            <a:r>
              <a:rPr lang="en-US" b="1" dirty="0">
                <a:solidFill>
                  <a:schemeClr val="bg1">
                    <a:lumMod val="65000"/>
                  </a:schemeClr>
                </a:solidFill>
              </a:rPr>
              <a:t> </a:t>
            </a:r>
            <a:r>
              <a:rPr lang="en-US" b="1" dirty="0" smtClean="0">
                <a:solidFill>
                  <a:schemeClr val="bg1">
                    <a:lumMod val="65000"/>
                  </a:schemeClr>
                </a:solidFill>
              </a:rPr>
              <a:t>DATA</a:t>
            </a:r>
            <a:r>
              <a:rPr lang="en-US" dirty="0" smtClean="0">
                <a:solidFill>
                  <a:schemeClr val="bg1">
                    <a:lumMod val="65000"/>
                  </a:schemeClr>
                </a:solidFill>
              </a:rPr>
              <a:t> </a:t>
            </a:r>
            <a:endParaRPr lang="en-US" dirty="0">
              <a:solidFill>
                <a:schemeClr val="bg1">
                  <a:lumMod val="65000"/>
                </a:schemeClr>
              </a:solidFill>
            </a:endParaRPr>
          </a:p>
        </p:txBody>
      </p:sp>
      <p:cxnSp>
        <p:nvCxnSpPr>
          <p:cNvPr id="12" name="Straight Connector 11"/>
          <p:cNvCxnSpPr/>
          <p:nvPr/>
        </p:nvCxnSpPr>
        <p:spPr>
          <a:xfrm>
            <a:off x="2882462" y="2219089"/>
            <a:ext cx="8382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0462" y="2219144"/>
            <a:ext cx="7620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58662" y="3058667"/>
            <a:ext cx="1828800" cy="400110"/>
          </a:xfrm>
          <a:prstGeom prst="rect">
            <a:avLst/>
          </a:prstGeom>
          <a:noFill/>
        </p:spPr>
        <p:txBody>
          <a:bodyPr wrap="square" rtlCol="0">
            <a:spAutoFit/>
          </a:bodyPr>
          <a:lstStyle/>
          <a:p>
            <a:r>
              <a:rPr lang="en-US" sz="2000" b="1" dirty="0" smtClean="0">
                <a:solidFill>
                  <a:schemeClr val="bg1">
                    <a:lumMod val="65000"/>
                  </a:schemeClr>
                </a:solidFill>
              </a:rPr>
              <a:t>         P.H.E </a:t>
            </a:r>
            <a:endParaRPr lang="en-US" sz="2000" b="1" dirty="0">
              <a:solidFill>
                <a:schemeClr val="bg1">
                  <a:lumMod val="65000"/>
                </a:schemeClr>
              </a:solidFill>
            </a:endParaRPr>
          </a:p>
        </p:txBody>
      </p:sp>
      <p:sp>
        <p:nvSpPr>
          <p:cNvPr id="26" name="TextBox 25"/>
          <p:cNvSpPr txBox="1"/>
          <p:nvPr/>
        </p:nvSpPr>
        <p:spPr>
          <a:xfrm>
            <a:off x="5092262" y="1572813"/>
            <a:ext cx="1981200" cy="646331"/>
          </a:xfrm>
          <a:prstGeom prst="rect">
            <a:avLst/>
          </a:prstGeom>
          <a:noFill/>
        </p:spPr>
        <p:txBody>
          <a:bodyPr wrap="square" rtlCol="0">
            <a:spAutoFit/>
          </a:bodyPr>
          <a:lstStyle/>
          <a:p>
            <a:r>
              <a:rPr lang="en-US" b="1" dirty="0" smtClean="0"/>
              <a:t>      USE  TRUSTED</a:t>
            </a:r>
          </a:p>
          <a:p>
            <a:r>
              <a:rPr lang="en-US" b="1" dirty="0"/>
              <a:t> </a:t>
            </a:r>
            <a:r>
              <a:rPr lang="en-US" b="1" dirty="0" smtClean="0"/>
              <a:t>        MODULE</a:t>
            </a:r>
            <a:endParaRPr lang="en-US" dirty="0"/>
          </a:p>
        </p:txBody>
      </p:sp>
      <p:cxnSp>
        <p:nvCxnSpPr>
          <p:cNvPr id="27" name="Straight Connector 26"/>
          <p:cNvCxnSpPr>
            <a:stCxn id="26" idx="2"/>
          </p:cNvCxnSpPr>
          <p:nvPr/>
        </p:nvCxnSpPr>
        <p:spPr>
          <a:xfrm flipH="1">
            <a:off x="5206562" y="2219144"/>
            <a:ext cx="8763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2862" y="2219089"/>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30262" y="3020613"/>
            <a:ext cx="1828800" cy="707886"/>
          </a:xfrm>
          <a:prstGeom prst="rect">
            <a:avLst/>
          </a:prstGeom>
          <a:noFill/>
        </p:spPr>
        <p:txBody>
          <a:bodyPr wrap="square" rtlCol="0">
            <a:spAutoFit/>
          </a:bodyPr>
          <a:lstStyle/>
          <a:p>
            <a:pPr algn="ctr"/>
            <a:r>
              <a:rPr lang="en-US" sz="2000" b="1" dirty="0" smtClean="0">
                <a:solidFill>
                  <a:schemeClr val="bg1">
                    <a:lumMod val="65000"/>
                  </a:schemeClr>
                </a:solidFill>
              </a:rPr>
              <a:t>Client-End</a:t>
            </a:r>
            <a:br>
              <a:rPr lang="en-US" sz="2000" b="1" dirty="0" smtClean="0">
                <a:solidFill>
                  <a:schemeClr val="bg1">
                    <a:lumMod val="65000"/>
                  </a:schemeClr>
                </a:solidFill>
              </a:rPr>
            </a:br>
            <a:r>
              <a:rPr lang="en-US" sz="2000" b="1" dirty="0" smtClean="0">
                <a:solidFill>
                  <a:schemeClr val="bg1">
                    <a:lumMod val="65000"/>
                  </a:schemeClr>
                </a:solidFill>
              </a:rPr>
              <a:t>Solution </a:t>
            </a:r>
            <a:endParaRPr lang="en-US" sz="2000" b="1" dirty="0">
              <a:solidFill>
                <a:schemeClr val="bg1">
                  <a:lumMod val="65000"/>
                </a:schemeClr>
              </a:solidFill>
            </a:endParaRPr>
          </a:p>
        </p:txBody>
      </p:sp>
      <p:sp>
        <p:nvSpPr>
          <p:cNvPr id="33" name="TextBox 32"/>
          <p:cNvSpPr txBox="1"/>
          <p:nvPr/>
        </p:nvSpPr>
        <p:spPr>
          <a:xfrm>
            <a:off x="6030311" y="3040504"/>
            <a:ext cx="1828800" cy="707886"/>
          </a:xfrm>
          <a:prstGeom prst="rect">
            <a:avLst/>
          </a:prstGeom>
          <a:noFill/>
        </p:spPr>
        <p:txBody>
          <a:bodyPr wrap="square" rtlCol="0">
            <a:spAutoFit/>
          </a:bodyPr>
          <a:lstStyle/>
          <a:p>
            <a:pPr algn="ctr"/>
            <a:r>
              <a:rPr lang="en-US" sz="2000" b="1" dirty="0" smtClean="0"/>
              <a:t>In-Cloud</a:t>
            </a:r>
            <a:br>
              <a:rPr lang="en-US" sz="2000" b="1" dirty="0" smtClean="0"/>
            </a:br>
            <a:r>
              <a:rPr lang="en-US" sz="2000" b="1" dirty="0" smtClean="0"/>
              <a:t>Solution</a:t>
            </a:r>
            <a:endParaRPr lang="en-US" b="1" dirty="0"/>
          </a:p>
        </p:txBody>
      </p:sp>
      <p:sp>
        <p:nvSpPr>
          <p:cNvPr id="20" name="Left Bracket 19"/>
          <p:cNvSpPr/>
          <p:nvPr/>
        </p:nvSpPr>
        <p:spPr>
          <a:xfrm rot="5400000">
            <a:off x="4415989" y="80344"/>
            <a:ext cx="70283" cy="2832537"/>
          </a:xfrm>
          <a:prstGeom prst="leftBracket">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ACC0D7D-E0FC-49BF-B4A2-5B13217C58F0}" type="slidenum">
              <a:rPr lang="en-US" smtClean="0"/>
              <a:t>73</a:t>
            </a:fld>
            <a:endParaRPr lang="en-US"/>
          </a:p>
        </p:txBody>
      </p:sp>
      <p:cxnSp>
        <p:nvCxnSpPr>
          <p:cNvPr id="15" name="Straight Connector 14"/>
          <p:cNvCxnSpPr/>
          <p:nvPr/>
        </p:nvCxnSpPr>
        <p:spPr>
          <a:xfrm flipH="1">
            <a:off x="6150128" y="3728554"/>
            <a:ext cx="8763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26428" y="3728499"/>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73828" y="4530023"/>
            <a:ext cx="1828800" cy="707886"/>
          </a:xfrm>
          <a:prstGeom prst="rect">
            <a:avLst/>
          </a:prstGeom>
          <a:noFill/>
        </p:spPr>
        <p:txBody>
          <a:bodyPr wrap="square" rtlCol="0">
            <a:spAutoFit/>
          </a:bodyPr>
          <a:lstStyle/>
          <a:p>
            <a:pPr algn="ctr"/>
            <a:r>
              <a:rPr lang="en-US" sz="2000" b="1" dirty="0" smtClean="0"/>
              <a:t>Traditional</a:t>
            </a:r>
            <a:br>
              <a:rPr lang="en-US" sz="2000" b="1" dirty="0" smtClean="0"/>
            </a:br>
            <a:r>
              <a:rPr lang="en-US" sz="2000" b="1" dirty="0" smtClean="0"/>
              <a:t>Servers</a:t>
            </a:r>
            <a:endParaRPr lang="en-US" sz="2000" b="1" dirty="0"/>
          </a:p>
        </p:txBody>
      </p:sp>
      <p:cxnSp>
        <p:nvCxnSpPr>
          <p:cNvPr id="23" name="Straight Connector 22"/>
          <p:cNvCxnSpPr/>
          <p:nvPr/>
        </p:nvCxnSpPr>
        <p:spPr>
          <a:xfrm flipH="1">
            <a:off x="5222590" y="5191520"/>
            <a:ext cx="8763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98890" y="5191465"/>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6290" y="5992989"/>
            <a:ext cx="1828800" cy="400110"/>
          </a:xfrm>
          <a:prstGeom prst="rect">
            <a:avLst/>
          </a:prstGeom>
          <a:noFill/>
        </p:spPr>
        <p:txBody>
          <a:bodyPr wrap="square" rtlCol="0">
            <a:spAutoFit/>
          </a:bodyPr>
          <a:lstStyle/>
          <a:p>
            <a:pPr algn="ctr"/>
            <a:r>
              <a:rPr lang="en-US" sz="2000" b="1" dirty="0" smtClean="0"/>
              <a:t>Isolation</a:t>
            </a:r>
            <a:endParaRPr lang="en-US" sz="2000" b="1" dirty="0"/>
          </a:p>
        </p:txBody>
      </p:sp>
      <p:sp>
        <p:nvSpPr>
          <p:cNvPr id="29" name="TextBox 28"/>
          <p:cNvSpPr txBox="1"/>
          <p:nvPr/>
        </p:nvSpPr>
        <p:spPr>
          <a:xfrm>
            <a:off x="6046339" y="6012880"/>
            <a:ext cx="1828800" cy="400110"/>
          </a:xfrm>
          <a:prstGeom prst="rect">
            <a:avLst/>
          </a:prstGeom>
          <a:noFill/>
        </p:spPr>
        <p:txBody>
          <a:bodyPr wrap="square" rtlCol="0">
            <a:spAutoFit/>
          </a:bodyPr>
          <a:lstStyle/>
          <a:p>
            <a:pPr algn="ctr"/>
            <a:r>
              <a:rPr lang="en-US" sz="2000" b="1" dirty="0" smtClean="0"/>
              <a:t>Verification</a:t>
            </a:r>
            <a:endParaRPr lang="en-US" b="1" dirty="0"/>
          </a:p>
        </p:txBody>
      </p:sp>
      <p:sp>
        <p:nvSpPr>
          <p:cNvPr id="30" name="Oval 29"/>
          <p:cNvSpPr/>
          <p:nvPr/>
        </p:nvSpPr>
        <p:spPr>
          <a:xfrm>
            <a:off x="4596961" y="6012880"/>
            <a:ext cx="1270437" cy="360572"/>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188228" y="6046492"/>
            <a:ext cx="1507972" cy="360572"/>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973877" y="4495800"/>
            <a:ext cx="1828800" cy="707886"/>
          </a:xfrm>
          <a:prstGeom prst="rect">
            <a:avLst/>
          </a:prstGeom>
          <a:noFill/>
        </p:spPr>
        <p:txBody>
          <a:bodyPr wrap="square" rtlCol="0">
            <a:spAutoFit/>
          </a:bodyPr>
          <a:lstStyle/>
          <a:p>
            <a:pPr algn="ctr"/>
            <a:r>
              <a:rPr lang="en-US" sz="2000" b="1" dirty="0" smtClean="0"/>
              <a:t>Secure</a:t>
            </a:r>
            <a:br>
              <a:rPr lang="en-US" sz="2000" b="1" dirty="0" smtClean="0"/>
            </a:br>
            <a:r>
              <a:rPr lang="en-US" sz="2000" b="1" dirty="0" smtClean="0"/>
              <a:t>Hardware</a:t>
            </a:r>
            <a:endParaRPr lang="en-US" b="1" dirty="0"/>
          </a:p>
        </p:txBody>
      </p:sp>
    </p:spTree>
    <p:extLst>
      <p:ext uri="{BB962C8B-B14F-4D97-AF65-F5344CB8AC3E}">
        <p14:creationId xmlns:p14="http://schemas.microsoft.com/office/powerpoint/2010/main" val="170253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Traditional Servers</a:t>
            </a:r>
            <a:endParaRPr lang="en-US" dirty="0"/>
          </a:p>
        </p:txBody>
      </p:sp>
      <p:sp>
        <p:nvSpPr>
          <p:cNvPr id="3" name="Content Placeholder 2"/>
          <p:cNvSpPr>
            <a:spLocks noGrp="1"/>
          </p:cNvSpPr>
          <p:nvPr>
            <p:ph idx="1"/>
          </p:nvPr>
        </p:nvSpPr>
        <p:spPr/>
        <p:txBody>
          <a:bodyPr/>
          <a:lstStyle/>
          <a:p>
            <a:r>
              <a:rPr lang="en-US" dirty="0"/>
              <a:t>Isolation</a:t>
            </a:r>
          </a:p>
          <a:p>
            <a:pPr lvl="1"/>
            <a:r>
              <a:rPr lang="en-US" dirty="0"/>
              <a:t>Physical (location, network)</a:t>
            </a:r>
          </a:p>
          <a:p>
            <a:pPr lvl="1"/>
            <a:r>
              <a:rPr lang="en-US" dirty="0"/>
              <a:t>Logical (hypervisor/VM, </a:t>
            </a:r>
            <a:r>
              <a:rPr lang="en-US" dirty="0" smtClean="0"/>
              <a:t>strict policies)</a:t>
            </a:r>
          </a:p>
          <a:p>
            <a:r>
              <a:rPr lang="en-US" dirty="0" smtClean="0">
                <a:solidFill>
                  <a:schemeClr val="bg1">
                    <a:lumMod val="50000"/>
                  </a:schemeClr>
                </a:solidFill>
              </a:rPr>
              <a:t>Verification</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74</a:t>
            </a:fld>
            <a:endParaRPr lang="en-US"/>
          </a:p>
        </p:txBody>
      </p:sp>
      <p:sp>
        <p:nvSpPr>
          <p:cNvPr id="5" name="TextBox 4"/>
          <p:cNvSpPr txBox="1"/>
          <p:nvPr/>
        </p:nvSpPr>
        <p:spPr>
          <a:xfrm>
            <a:off x="1905000" y="5779591"/>
            <a:ext cx="4879926" cy="461665"/>
          </a:xfrm>
          <a:prstGeom prst="rect">
            <a:avLst/>
          </a:prstGeom>
          <a:noFill/>
        </p:spPr>
        <p:txBody>
          <a:bodyPr wrap="none" rtlCol="0">
            <a:spAutoFit/>
          </a:bodyPr>
          <a:lstStyle/>
          <a:p>
            <a:r>
              <a:rPr lang="en-US" sz="2400" dirty="0" smtClean="0"/>
              <a:t>Example: Amazon </a:t>
            </a:r>
            <a:r>
              <a:rPr lang="en-US" sz="2400" dirty="0" err="1" smtClean="0"/>
              <a:t>GovCloud</a:t>
            </a:r>
            <a:r>
              <a:rPr lang="en-US" sz="2400" dirty="0" smtClean="0"/>
              <a:t> [AWSGC]</a:t>
            </a:r>
            <a:endParaRPr lang="en-US" sz="2400" dirty="0"/>
          </a:p>
        </p:txBody>
      </p:sp>
    </p:spTree>
    <p:extLst>
      <p:ext uri="{BB962C8B-B14F-4D97-AF65-F5344CB8AC3E}">
        <p14:creationId xmlns:p14="http://schemas.microsoft.com/office/powerpoint/2010/main" val="4049831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Traditional Servers</a:t>
            </a:r>
            <a:endParaRPr lang="en-US" dirty="0"/>
          </a:p>
        </p:txBody>
      </p:sp>
      <p:sp>
        <p:nvSpPr>
          <p:cNvPr id="3" name="Content Placeholder 2"/>
          <p:cNvSpPr>
            <a:spLocks noGrp="1"/>
          </p:cNvSpPr>
          <p:nvPr>
            <p:ph idx="1"/>
          </p:nvPr>
        </p:nvSpPr>
        <p:spPr/>
        <p:txBody>
          <a:bodyPr/>
          <a:lstStyle/>
          <a:p>
            <a:r>
              <a:rPr lang="en-US" dirty="0">
                <a:solidFill>
                  <a:schemeClr val="bg1">
                    <a:lumMod val="50000"/>
                  </a:schemeClr>
                </a:solidFill>
              </a:rPr>
              <a:t>Isolation</a:t>
            </a:r>
          </a:p>
          <a:p>
            <a:r>
              <a:rPr lang="en-US" dirty="0" smtClean="0"/>
              <a:t>Verification</a:t>
            </a:r>
            <a:endParaRPr lang="en-US" dirty="0"/>
          </a:p>
          <a:p>
            <a:pPr lvl="1"/>
            <a:r>
              <a:rPr lang="en-US" dirty="0" smtClean="0"/>
              <a:t>Static (TPM authenticated boot) </a:t>
            </a:r>
            <a:endParaRPr lang="en-US" dirty="0" smtClean="0">
              <a:sym typeface="Wingdings" pitchFamily="2" charset="2"/>
            </a:endParaRPr>
          </a:p>
          <a:p>
            <a:pPr lvl="1"/>
            <a:r>
              <a:rPr lang="en-US" dirty="0" smtClean="0">
                <a:sym typeface="Wingdings" pitchFamily="2" charset="2"/>
              </a:rPr>
              <a:t>Dynamic </a:t>
            </a:r>
            <a:r>
              <a:rPr lang="en-US" dirty="0">
                <a:sym typeface="Wingdings" pitchFamily="2" charset="2"/>
              </a:rPr>
              <a:t>(malware detectors)</a:t>
            </a:r>
          </a:p>
        </p:txBody>
      </p:sp>
      <p:sp>
        <p:nvSpPr>
          <p:cNvPr id="4" name="Slide Number Placeholder 3"/>
          <p:cNvSpPr>
            <a:spLocks noGrp="1"/>
          </p:cNvSpPr>
          <p:nvPr>
            <p:ph type="sldNum" sz="quarter" idx="12"/>
          </p:nvPr>
        </p:nvSpPr>
        <p:spPr/>
        <p:txBody>
          <a:bodyPr/>
          <a:lstStyle/>
          <a:p>
            <a:fld id="{BACC0D7D-E0FC-49BF-B4A2-5B13217C58F0}" type="slidenum">
              <a:rPr lang="en-US" smtClean="0"/>
              <a:t>75</a:t>
            </a:fld>
            <a:endParaRPr lang="en-US"/>
          </a:p>
        </p:txBody>
      </p:sp>
      <p:sp>
        <p:nvSpPr>
          <p:cNvPr id="5" name="TextBox 4"/>
          <p:cNvSpPr txBox="1"/>
          <p:nvPr/>
        </p:nvSpPr>
        <p:spPr>
          <a:xfrm>
            <a:off x="2743200" y="5562600"/>
            <a:ext cx="2230419" cy="369332"/>
          </a:xfrm>
          <a:prstGeom prst="rect">
            <a:avLst/>
          </a:prstGeom>
          <a:noFill/>
        </p:spPr>
        <p:txBody>
          <a:bodyPr wrap="none" rtlCol="0">
            <a:spAutoFit/>
          </a:bodyPr>
          <a:lstStyle/>
          <a:p>
            <a:r>
              <a:rPr lang="en-US" dirty="0" smtClean="0"/>
              <a:t>[</a:t>
            </a:r>
            <a:r>
              <a:rPr lang="en-US" dirty="0" err="1" smtClean="0"/>
              <a:t>TCGNotes</a:t>
            </a:r>
            <a:r>
              <a:rPr lang="en-US" dirty="0" smtClean="0"/>
              <a:t>, </a:t>
            </a:r>
            <a:r>
              <a:rPr lang="en-US" dirty="0" err="1" smtClean="0"/>
              <a:t>TPMSpec</a:t>
            </a:r>
            <a:r>
              <a:rPr lang="en-US" dirty="0" smtClean="0"/>
              <a:t>]</a:t>
            </a:r>
            <a:endParaRPr lang="en-US" dirty="0"/>
          </a:p>
        </p:txBody>
      </p:sp>
    </p:spTree>
    <p:extLst>
      <p:ext uri="{BB962C8B-B14F-4D97-AF65-F5344CB8AC3E}">
        <p14:creationId xmlns:p14="http://schemas.microsoft.com/office/powerpoint/2010/main" val="12257296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Server Advantages</a:t>
            </a:r>
            <a:endParaRPr lang="en-US" dirty="0"/>
          </a:p>
        </p:txBody>
      </p:sp>
      <p:sp>
        <p:nvSpPr>
          <p:cNvPr id="3" name="Content Placeholder 2"/>
          <p:cNvSpPr>
            <a:spLocks noGrp="1"/>
          </p:cNvSpPr>
          <p:nvPr>
            <p:ph idx="1"/>
          </p:nvPr>
        </p:nvSpPr>
        <p:spPr>
          <a:xfrm>
            <a:off x="457200" y="1600200"/>
            <a:ext cx="5410200" cy="4525963"/>
          </a:xfrm>
        </p:spPr>
        <p:txBody>
          <a:bodyPr>
            <a:normAutofit/>
          </a:bodyPr>
          <a:lstStyle/>
          <a:p>
            <a:r>
              <a:rPr lang="en-US" dirty="0" smtClean="0"/>
              <a:t>Lowest impact solution</a:t>
            </a:r>
            <a:endParaRPr lang="en-US" dirty="0"/>
          </a:p>
          <a:p>
            <a:pPr lvl="1"/>
            <a:r>
              <a:rPr lang="en-US" dirty="0" smtClean="0"/>
              <a:t>Use existing components, software and policies </a:t>
            </a:r>
            <a:br>
              <a:rPr lang="en-US" dirty="0" smtClean="0"/>
            </a:br>
            <a:endParaRPr lang="en-US" dirty="0" smtClean="0"/>
          </a:p>
          <a:p>
            <a:pPr lvl="1"/>
            <a:r>
              <a:rPr lang="en-US" dirty="0" smtClean="0"/>
              <a:t>We can all go home!</a:t>
            </a:r>
          </a:p>
        </p:txBody>
      </p:sp>
      <p:sp>
        <p:nvSpPr>
          <p:cNvPr id="4" name="Up-Down Arrow 3"/>
          <p:cNvSpPr/>
          <p:nvPr/>
        </p:nvSpPr>
        <p:spPr>
          <a:xfrm>
            <a:off x="7277100" y="4161337"/>
            <a:ext cx="228600" cy="475295"/>
          </a:xfrm>
          <a:prstGeom prst="upDownArrow">
            <a:avLst/>
          </a:prstGeom>
          <a:solidFill>
            <a:schemeClr val="accent1">
              <a:alpha val="2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gnetic Disk 4"/>
          <p:cNvSpPr/>
          <p:nvPr/>
        </p:nvSpPr>
        <p:spPr>
          <a:xfrm>
            <a:off x="6172200" y="4636632"/>
            <a:ext cx="2438400" cy="1905000"/>
          </a:xfrm>
          <a:prstGeom prst="flowChartMagneticDisk">
            <a:avLst/>
          </a:prstGeom>
          <a:solidFill>
            <a:schemeClr val="accent1">
              <a:alpha val="20000"/>
            </a:schemeClr>
          </a:solidFill>
          <a:ln>
            <a:solidFill>
              <a:schemeClr val="accent1">
                <a:shade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72200" y="1664832"/>
            <a:ext cx="2438400" cy="247793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DBMS</a:t>
            </a:r>
          </a:p>
          <a:p>
            <a:pPr algn="ctr"/>
            <a:r>
              <a:rPr lang="en-US" dirty="0" smtClean="0"/>
              <a:t>(Commodity H/W)</a:t>
            </a:r>
            <a:endParaRPr lang="en-US" dirty="0"/>
          </a:p>
        </p:txBody>
      </p:sp>
      <p:graphicFrame>
        <p:nvGraphicFramePr>
          <p:cNvPr id="7" name="Table 6"/>
          <p:cNvGraphicFramePr>
            <a:graphicFrameLocks noGrp="1"/>
          </p:cNvGraphicFramePr>
          <p:nvPr>
            <p:extLst/>
          </p:nvPr>
        </p:nvGraphicFramePr>
        <p:xfrm>
          <a:off x="6477000" y="4923337"/>
          <a:ext cx="1828799" cy="1371600"/>
        </p:xfrm>
        <a:graphic>
          <a:graphicData uri="http://schemas.openxmlformats.org/drawingml/2006/table">
            <a:tbl>
              <a:tblPr firstRow="1" bandRow="1">
                <a:tableStyleId>{5C22544A-7EE6-4342-B048-85BDC9FD1C3A}</a:tableStyleId>
              </a:tblPr>
              <a:tblGrid>
                <a:gridCol w="558012"/>
                <a:gridCol w="508788"/>
                <a:gridCol w="761999"/>
              </a:tblGrid>
              <a:tr h="266700">
                <a:tc>
                  <a:txBody>
                    <a:bodyPr/>
                    <a:lstStyle/>
                    <a:p>
                      <a:r>
                        <a:rPr lang="en-US" sz="1200" dirty="0" smtClean="0"/>
                        <a:t>Name</a:t>
                      </a:r>
                      <a:endParaRPr lang="en-US" sz="1200" dirty="0"/>
                    </a:p>
                  </a:txBody>
                  <a:tcPr/>
                </a:tc>
                <a:tc>
                  <a:txBody>
                    <a:bodyPr/>
                    <a:lstStyle/>
                    <a:p>
                      <a:r>
                        <a:rPr lang="en-US" sz="1200" dirty="0" smtClean="0"/>
                        <a:t>Age</a:t>
                      </a:r>
                      <a:endParaRPr lang="en-US" sz="1200" dirty="0"/>
                    </a:p>
                  </a:txBody>
                  <a:tcPr/>
                </a:tc>
                <a:tc>
                  <a:txBody>
                    <a:bodyPr/>
                    <a:lstStyle/>
                    <a:p>
                      <a:r>
                        <a:rPr lang="en-US" sz="1200" dirty="0" smtClean="0"/>
                        <a:t>Disease</a:t>
                      </a:r>
                      <a:endParaRPr lang="en-US" sz="1200" dirty="0"/>
                    </a:p>
                  </a:txBody>
                  <a:tcPr/>
                </a:tc>
              </a:tr>
              <a:tr h="266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X%*!</a:t>
                      </a:r>
                    </a:p>
                  </a:txBody>
                  <a:tcPr/>
                </a:tc>
                <a:tc>
                  <a:txBody>
                    <a:bodyPr/>
                    <a:lstStyle/>
                    <a:p>
                      <a:r>
                        <a:rPr lang="en-US" sz="1200" dirty="0" smtClean="0"/>
                        <a:t>)C</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!x8J</a:t>
                      </a:r>
                    </a:p>
                  </a:txBody>
                  <a:tcPr/>
                </a:tc>
              </a:tr>
              <a:tr h="266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~4Yz</a:t>
                      </a:r>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zFr#x</a:t>
                      </a:r>
                      <a:endParaRPr lang="en-US" sz="1200" dirty="0" smtClean="0"/>
                    </a:p>
                  </a:txBody>
                  <a:tcPr/>
                </a:tc>
              </a:tr>
              <a:tr h="266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T$H2</a:t>
                      </a:r>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tG</a:t>
                      </a:r>
                      <a:endParaRPr lang="en-US" sz="1200" dirty="0" smtClean="0"/>
                    </a:p>
                  </a:txBody>
                  <a:tcPr/>
                </a:tc>
              </a:tr>
              <a:tr h="266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&lt;*</a:t>
                      </a:r>
                      <a:r>
                        <a:rPr lang="en-US" sz="1200" dirty="0" err="1" smtClean="0"/>
                        <a:t>fB</a:t>
                      </a:r>
                      <a:endParaRPr lang="en-US" sz="1200" dirty="0" smtClean="0"/>
                    </a:p>
                  </a:txBody>
                  <a:tcPr/>
                </a:tc>
                <a:tc>
                  <a:txBody>
                    <a:bodyPr/>
                    <a:lstStyle/>
                    <a:p>
                      <a:r>
                        <a:rPr lang="en-US" sz="1200" dirty="0" smtClean="0"/>
                        <a: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BxU3</a:t>
                      </a:r>
                    </a:p>
                  </a:txBody>
                  <a:tcPr/>
                </a:tc>
              </a:tr>
            </a:tbl>
          </a:graphicData>
        </a:graphic>
      </p:graphicFrame>
      <p:sp>
        <p:nvSpPr>
          <p:cNvPr id="8" name="Rectangle 7"/>
          <p:cNvSpPr/>
          <p:nvPr/>
        </p:nvSpPr>
        <p:spPr>
          <a:xfrm>
            <a:off x="6295787" y="2045832"/>
            <a:ext cx="2162413" cy="2006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nvPr>
        </p:nvGraphicFramePr>
        <p:xfrm>
          <a:off x="6477000" y="2362200"/>
          <a:ext cx="1828799" cy="1371600"/>
        </p:xfrm>
        <a:graphic>
          <a:graphicData uri="http://schemas.openxmlformats.org/drawingml/2006/table">
            <a:tbl>
              <a:tblPr firstRow="1" bandRow="1">
                <a:tableStyleId>{5C22544A-7EE6-4342-B048-85BDC9FD1C3A}</a:tableStyleId>
              </a:tblPr>
              <a:tblGrid>
                <a:gridCol w="558012"/>
                <a:gridCol w="508788"/>
                <a:gridCol w="761999"/>
              </a:tblGrid>
              <a:tr h="266700">
                <a:tc>
                  <a:txBody>
                    <a:bodyPr/>
                    <a:lstStyle/>
                    <a:p>
                      <a:r>
                        <a:rPr lang="en-US" sz="1200" dirty="0" smtClean="0"/>
                        <a:t>Name</a:t>
                      </a:r>
                      <a:endParaRPr lang="en-US" sz="1200" dirty="0"/>
                    </a:p>
                  </a:txBody>
                  <a:tcPr/>
                </a:tc>
                <a:tc>
                  <a:txBody>
                    <a:bodyPr/>
                    <a:lstStyle/>
                    <a:p>
                      <a:r>
                        <a:rPr lang="en-US" sz="1200" dirty="0" smtClean="0"/>
                        <a:t>Age</a:t>
                      </a:r>
                      <a:endParaRPr lang="en-US" sz="1200" dirty="0"/>
                    </a:p>
                  </a:txBody>
                  <a:tcPr/>
                </a:tc>
                <a:tc>
                  <a:txBody>
                    <a:bodyPr/>
                    <a:lstStyle/>
                    <a:p>
                      <a:r>
                        <a:rPr lang="en-US" sz="1200" dirty="0" smtClean="0"/>
                        <a:t>Disease</a:t>
                      </a:r>
                      <a:endParaRPr lang="en-US" sz="1200" dirty="0"/>
                    </a:p>
                  </a:txBody>
                  <a:tcPr/>
                </a:tc>
              </a:tr>
              <a:tr h="266700">
                <a:tc>
                  <a:txBody>
                    <a:bodyPr/>
                    <a:lstStyle/>
                    <a:p>
                      <a:r>
                        <a:rPr lang="en-US" sz="1200" dirty="0" smtClean="0"/>
                        <a:t>Alice</a:t>
                      </a:r>
                      <a:endParaRPr lang="en-US" sz="1200" dirty="0"/>
                    </a:p>
                  </a:txBody>
                  <a:tcPr/>
                </a:tc>
                <a:tc>
                  <a:txBody>
                    <a:bodyPr/>
                    <a:lstStyle/>
                    <a:p>
                      <a:r>
                        <a:rPr lang="en-US" sz="1200" dirty="0" smtClean="0"/>
                        <a:t>12</a:t>
                      </a:r>
                      <a:endParaRPr lang="en-US" sz="1200" dirty="0"/>
                    </a:p>
                  </a:txBody>
                  <a:tcPr/>
                </a:tc>
                <a:tc>
                  <a:txBody>
                    <a:bodyPr/>
                    <a:lstStyle/>
                    <a:p>
                      <a:r>
                        <a:rPr lang="en-US" sz="1200" dirty="0" smtClean="0"/>
                        <a:t>Flu</a:t>
                      </a:r>
                      <a:endParaRPr lang="en-US" sz="1200" dirty="0"/>
                    </a:p>
                  </a:txBody>
                  <a:tcPr/>
                </a:tc>
              </a:tr>
              <a:tr h="266700">
                <a:tc>
                  <a:txBody>
                    <a:bodyPr/>
                    <a:lstStyle/>
                    <a:p>
                      <a:r>
                        <a:rPr lang="en-US" sz="1200" dirty="0" smtClean="0"/>
                        <a:t>Bob</a:t>
                      </a:r>
                      <a:endParaRPr lang="en-US" sz="1200" dirty="0"/>
                    </a:p>
                  </a:txBody>
                  <a:tcPr/>
                </a:tc>
                <a:tc>
                  <a:txBody>
                    <a:bodyPr/>
                    <a:lstStyle/>
                    <a:p>
                      <a:r>
                        <a:rPr lang="en-US" sz="1200" dirty="0" smtClean="0"/>
                        <a:t>51</a:t>
                      </a:r>
                      <a:endParaRPr lang="en-US" sz="1200" dirty="0"/>
                    </a:p>
                  </a:txBody>
                  <a:tcPr/>
                </a:tc>
                <a:tc>
                  <a:txBody>
                    <a:bodyPr/>
                    <a:lstStyle/>
                    <a:p>
                      <a:r>
                        <a:rPr lang="en-US" sz="1200" dirty="0" smtClean="0"/>
                        <a:t>Diabetes</a:t>
                      </a:r>
                      <a:endParaRPr lang="en-US" sz="1200" dirty="0"/>
                    </a:p>
                  </a:txBody>
                  <a:tcPr/>
                </a:tc>
              </a:tr>
              <a:tr h="266700">
                <a:tc>
                  <a:txBody>
                    <a:bodyPr/>
                    <a:lstStyle/>
                    <a:p>
                      <a:r>
                        <a:rPr lang="en-US" sz="1200" dirty="0" smtClean="0"/>
                        <a:t>Chen</a:t>
                      </a:r>
                      <a:endParaRPr lang="en-US" sz="1200" dirty="0"/>
                    </a:p>
                  </a:txBody>
                  <a:tcPr/>
                </a:tc>
                <a:tc>
                  <a:txBody>
                    <a:bodyPr/>
                    <a:lstStyle/>
                    <a:p>
                      <a:r>
                        <a:rPr lang="en-US" sz="1200" dirty="0" smtClean="0"/>
                        <a:t>24</a:t>
                      </a:r>
                      <a:endParaRPr lang="en-US" sz="1200" dirty="0"/>
                    </a:p>
                  </a:txBody>
                  <a:tcPr/>
                </a:tc>
                <a:tc>
                  <a:txBody>
                    <a:bodyPr/>
                    <a:lstStyle/>
                    <a:p>
                      <a:r>
                        <a:rPr lang="en-US" sz="1200" dirty="0" smtClean="0"/>
                        <a:t>Flu</a:t>
                      </a:r>
                      <a:endParaRPr lang="en-US" sz="1200" dirty="0"/>
                    </a:p>
                  </a:txBody>
                  <a:tcPr/>
                </a:tc>
              </a:tr>
              <a:tr h="266700">
                <a:tc>
                  <a:txBody>
                    <a:bodyPr/>
                    <a:lstStyle/>
                    <a:p>
                      <a:r>
                        <a:rPr lang="en-US" sz="1200" dirty="0" smtClean="0"/>
                        <a:t>Dan</a:t>
                      </a:r>
                      <a:endParaRPr lang="en-US" sz="1200" dirty="0"/>
                    </a:p>
                  </a:txBody>
                  <a:tcPr/>
                </a:tc>
                <a:tc>
                  <a:txBody>
                    <a:bodyPr/>
                    <a:lstStyle/>
                    <a:p>
                      <a:r>
                        <a:rPr lang="en-US" sz="1200" dirty="0" smtClean="0"/>
                        <a:t>36</a:t>
                      </a:r>
                      <a:endParaRPr lang="en-US" sz="1200" dirty="0"/>
                    </a:p>
                  </a:txBody>
                  <a:tcPr/>
                </a:tc>
                <a:tc>
                  <a:txBody>
                    <a:bodyPr/>
                    <a:lstStyle/>
                    <a:p>
                      <a:r>
                        <a:rPr lang="en-US" sz="1200" dirty="0" smtClean="0"/>
                        <a:t>Cold</a:t>
                      </a:r>
                      <a:endParaRPr lang="en-US" sz="1200" dirty="0"/>
                    </a:p>
                  </a:txBody>
                  <a:tcPr/>
                </a:tc>
              </a:tr>
            </a:tbl>
          </a:graphicData>
        </a:graphic>
      </p:graphicFrame>
      <p:sp>
        <p:nvSpPr>
          <p:cNvPr id="10" name="TextBox 9"/>
          <p:cNvSpPr txBox="1"/>
          <p:nvPr/>
        </p:nvSpPr>
        <p:spPr>
          <a:xfrm>
            <a:off x="6629400" y="1664832"/>
            <a:ext cx="1197636" cy="369332"/>
          </a:xfrm>
          <a:prstGeom prst="rect">
            <a:avLst/>
          </a:prstGeom>
          <a:noFill/>
        </p:spPr>
        <p:txBody>
          <a:bodyPr wrap="none" rtlCol="0">
            <a:spAutoFit/>
          </a:bodyPr>
          <a:lstStyle/>
          <a:p>
            <a:r>
              <a:rPr lang="en-US" dirty="0" smtClean="0">
                <a:solidFill>
                  <a:schemeClr val="bg1"/>
                </a:solidFill>
              </a:rPr>
              <a:t>SQL Server</a:t>
            </a:r>
            <a:endParaRPr lang="en-US" dirty="0">
              <a:solidFill>
                <a:schemeClr val="bg1"/>
              </a:solidFill>
            </a:endParaRPr>
          </a:p>
        </p:txBody>
      </p:sp>
      <p:sp>
        <p:nvSpPr>
          <p:cNvPr id="11" name="TextBox 10"/>
          <p:cNvSpPr txBox="1"/>
          <p:nvPr/>
        </p:nvSpPr>
        <p:spPr>
          <a:xfrm>
            <a:off x="6780012" y="2042855"/>
            <a:ext cx="992388" cy="307777"/>
          </a:xfrm>
          <a:prstGeom prst="rect">
            <a:avLst/>
          </a:prstGeom>
          <a:noFill/>
        </p:spPr>
        <p:txBody>
          <a:bodyPr wrap="none" rtlCol="0">
            <a:spAutoFit/>
          </a:bodyPr>
          <a:lstStyle/>
          <a:p>
            <a:r>
              <a:rPr lang="en-US" sz="1400" dirty="0" smtClean="0"/>
              <a:t>Buffer Pool</a:t>
            </a:r>
            <a:endParaRPr lang="en-US" sz="1400" dirty="0"/>
          </a:p>
        </p:txBody>
      </p:sp>
    </p:spTree>
    <p:extLst>
      <p:ext uri="{BB962C8B-B14F-4D97-AF65-F5344CB8AC3E}">
        <p14:creationId xmlns:p14="http://schemas.microsoft.com/office/powerpoint/2010/main" val="29456244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Securing a Server is HARD!</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77</a:t>
            </a:fld>
            <a:endParaRPr lang="en-US"/>
          </a:p>
        </p:txBody>
      </p:sp>
      <p:pic>
        <p:nvPicPr>
          <p:cNvPr id="3074" name="Picture 2" descr="http://www.mobiliance.com/images/hacker_headlines_web.jpg"/>
          <p:cNvPicPr>
            <a:picLocks noChangeAspect="1" noChangeArrowheads="1"/>
          </p:cNvPicPr>
          <p:nvPr/>
        </p:nvPicPr>
        <p:blipFill rotWithShape="1">
          <a:blip r:embed="rId3">
            <a:extLst>
              <a:ext uri="{28A0092B-C50C-407E-A947-70E740481C1C}">
                <a14:useLocalDpi xmlns:a14="http://schemas.microsoft.com/office/drawing/2010/main" val="0"/>
              </a:ext>
            </a:extLst>
          </a:blip>
          <a:srcRect b="13012"/>
          <a:stretch/>
        </p:blipFill>
        <p:spPr bwMode="auto">
          <a:xfrm>
            <a:off x="876300" y="3390899"/>
            <a:ext cx="4762500" cy="27508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t="43911" r="35579" b="9989"/>
          <a:stretch/>
        </p:blipFill>
        <p:spPr bwMode="auto">
          <a:xfrm>
            <a:off x="594360" y="1580674"/>
            <a:ext cx="4289107" cy="2076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l="2289" t="39535" r="44277" b="-9830"/>
          <a:stretch/>
        </p:blipFill>
        <p:spPr bwMode="auto">
          <a:xfrm>
            <a:off x="5074920" y="1557337"/>
            <a:ext cx="3557587" cy="3167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3533" t="20232" r="16596" b="23552"/>
          <a:stretch/>
        </p:blipFill>
        <p:spPr bwMode="auto">
          <a:xfrm>
            <a:off x="3505199" y="2514600"/>
            <a:ext cx="5317807" cy="25326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kyledefranco.com/wp-content/uploads/2012/06/linkedin_hacked.jpg"/>
          <p:cNvPicPr>
            <a:picLocks noChangeAspect="1" noChangeArrowheads="1"/>
          </p:cNvPicPr>
          <p:nvPr/>
        </p:nvPicPr>
        <p:blipFill rotWithShape="1">
          <a:blip r:embed="rId7">
            <a:extLst>
              <a:ext uri="{28A0092B-C50C-407E-A947-70E740481C1C}">
                <a14:useLocalDpi xmlns:a14="http://schemas.microsoft.com/office/drawing/2010/main" val="0"/>
              </a:ext>
            </a:extLst>
          </a:blip>
          <a:srcRect t="15568" r="21975"/>
          <a:stretch/>
        </p:blipFill>
        <p:spPr bwMode="auto">
          <a:xfrm>
            <a:off x="229553" y="2667000"/>
            <a:ext cx="3199447" cy="2231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2618" t="33732" r="9256" b="33600"/>
          <a:stretch/>
        </p:blipFill>
        <p:spPr bwMode="auto">
          <a:xfrm>
            <a:off x="3048000" y="4495800"/>
            <a:ext cx="5867400" cy="147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6987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it Hard to</a:t>
            </a:r>
            <a:br>
              <a:rPr lang="en-US" dirty="0"/>
            </a:br>
            <a:r>
              <a:rPr lang="en-US" dirty="0"/>
              <a:t>Secure a Server?</a:t>
            </a:r>
          </a:p>
        </p:txBody>
      </p:sp>
      <p:sp>
        <p:nvSpPr>
          <p:cNvPr id="3" name="Content Placeholder 2"/>
          <p:cNvSpPr>
            <a:spLocks noGrp="1"/>
          </p:cNvSpPr>
          <p:nvPr>
            <p:ph idx="1"/>
          </p:nvPr>
        </p:nvSpPr>
        <p:spPr/>
        <p:txBody>
          <a:bodyPr>
            <a:normAutofit/>
          </a:bodyPr>
          <a:lstStyle/>
          <a:p>
            <a:r>
              <a:rPr lang="en-US" dirty="0" smtClean="0"/>
              <a:t>Built for flexibility &amp; adaptability</a:t>
            </a:r>
          </a:p>
          <a:p>
            <a:pPr lvl="1"/>
            <a:r>
              <a:rPr lang="en-US" dirty="0"/>
              <a:t>G</a:t>
            </a:r>
            <a:r>
              <a:rPr lang="en-US" dirty="0" smtClean="0"/>
              <a:t>eneral-purpose processors</a:t>
            </a:r>
          </a:p>
          <a:p>
            <a:pPr lvl="2"/>
            <a:r>
              <a:rPr lang="en-US" dirty="0"/>
              <a:t>A</a:t>
            </a:r>
            <a:r>
              <a:rPr lang="en-US" dirty="0" smtClean="0"/>
              <a:t> unified-memory space </a:t>
            </a:r>
            <a:r>
              <a:rPr lang="en-US" dirty="0" smtClean="0">
                <a:sym typeface="Wingdings" pitchFamily="2" charset="2"/>
              </a:rPr>
              <a:t>is a serious vulnerability</a:t>
            </a:r>
          </a:p>
          <a:p>
            <a:pPr lvl="2"/>
            <a:r>
              <a:rPr lang="en-US" dirty="0" smtClean="0"/>
              <a:t>Security guarantees require 100% bug-free software</a:t>
            </a:r>
          </a:p>
        </p:txBody>
      </p:sp>
      <p:sp>
        <p:nvSpPr>
          <p:cNvPr id="4" name="Slide Number Placeholder 3"/>
          <p:cNvSpPr>
            <a:spLocks noGrp="1"/>
          </p:cNvSpPr>
          <p:nvPr>
            <p:ph type="sldNum" sz="quarter" idx="12"/>
          </p:nvPr>
        </p:nvSpPr>
        <p:spPr/>
        <p:txBody>
          <a:bodyPr/>
          <a:lstStyle/>
          <a:p>
            <a:fld id="{BACC0D7D-E0FC-49BF-B4A2-5B13217C58F0}" type="slidenum">
              <a:rPr lang="en-US" smtClean="0"/>
              <a:t>78</a:t>
            </a:fld>
            <a:endParaRPr lang="en-US" dirty="0"/>
          </a:p>
        </p:txBody>
      </p:sp>
    </p:spTree>
    <p:extLst>
      <p:ext uri="{BB962C8B-B14F-4D97-AF65-F5344CB8AC3E}">
        <p14:creationId xmlns:p14="http://schemas.microsoft.com/office/powerpoint/2010/main" val="13126570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it Hard to</a:t>
            </a:r>
            <a:br>
              <a:rPr lang="en-US" dirty="0"/>
            </a:br>
            <a:r>
              <a:rPr lang="en-US" dirty="0"/>
              <a:t>Secure a Server?</a:t>
            </a:r>
          </a:p>
        </p:txBody>
      </p:sp>
      <p:sp>
        <p:nvSpPr>
          <p:cNvPr id="3" name="Content Placeholder 2"/>
          <p:cNvSpPr>
            <a:spLocks noGrp="1"/>
          </p:cNvSpPr>
          <p:nvPr>
            <p:ph idx="1"/>
          </p:nvPr>
        </p:nvSpPr>
        <p:spPr/>
        <p:txBody>
          <a:bodyPr>
            <a:normAutofit/>
          </a:bodyPr>
          <a:lstStyle/>
          <a:p>
            <a:r>
              <a:rPr lang="en-US" dirty="0" smtClean="0"/>
              <a:t>Complex software </a:t>
            </a:r>
            <a:r>
              <a:rPr lang="en-US" dirty="0"/>
              <a:t>stacks make </a:t>
            </a:r>
            <a:r>
              <a:rPr lang="en-US" dirty="0" smtClean="0"/>
              <a:t>rigorous </a:t>
            </a:r>
            <a:r>
              <a:rPr lang="en-US" dirty="0"/>
              <a:t>security </a:t>
            </a:r>
            <a:r>
              <a:rPr lang="en-US" dirty="0" smtClean="0"/>
              <a:t>guarantees impossible</a:t>
            </a:r>
          </a:p>
          <a:p>
            <a:pPr lvl="1"/>
            <a:r>
              <a:rPr lang="en-US" dirty="0" smtClean="0"/>
              <a:t>Largest formally verified OS kernel in literature is 8,700 lines of C and 600 lines of assembly</a:t>
            </a:r>
          </a:p>
          <a:p>
            <a:pPr lvl="1"/>
            <a:r>
              <a:rPr lang="en-US" dirty="0" smtClean="0"/>
              <a:t>i.e. ‘Why </a:t>
            </a:r>
            <a:r>
              <a:rPr lang="en-US" dirty="0"/>
              <a:t>don’t they make the whole plane out of that “black box” stuff</a:t>
            </a:r>
            <a:r>
              <a:rPr lang="en-US" dirty="0" smtClean="0"/>
              <a:t>?’</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79</a:t>
            </a:fld>
            <a:endParaRPr lang="en-US" dirty="0"/>
          </a:p>
        </p:txBody>
      </p:sp>
      <p:sp>
        <p:nvSpPr>
          <p:cNvPr id="5" name="TextBox 4"/>
          <p:cNvSpPr txBox="1"/>
          <p:nvPr/>
        </p:nvSpPr>
        <p:spPr>
          <a:xfrm>
            <a:off x="3960312" y="6270115"/>
            <a:ext cx="679994" cy="369332"/>
          </a:xfrm>
          <a:prstGeom prst="rect">
            <a:avLst/>
          </a:prstGeom>
          <a:noFill/>
        </p:spPr>
        <p:txBody>
          <a:bodyPr wrap="none" rtlCol="0">
            <a:spAutoFit/>
          </a:bodyPr>
          <a:lstStyle/>
          <a:p>
            <a:r>
              <a:rPr lang="en-US" dirty="0" smtClean="0"/>
              <a:t>[K09]</a:t>
            </a:r>
            <a:endParaRPr lang="en-US" dirty="0"/>
          </a:p>
        </p:txBody>
      </p:sp>
    </p:spTree>
    <p:extLst>
      <p:ext uri="{BB962C8B-B14F-4D97-AF65-F5344CB8AC3E}">
        <p14:creationId xmlns:p14="http://schemas.microsoft.com/office/powerpoint/2010/main" val="57965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Encryption and </a:t>
            </a:r>
            <a:r>
              <a:rPr lang="en-US" sz="4000" dirty="0" err="1" smtClean="0"/>
              <a:t>DbaaS</a:t>
            </a:r>
            <a:r>
              <a:rPr lang="en-US" sz="4000" dirty="0" smtClean="0"/>
              <a:t>: Functionality</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8</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spTree>
    <p:extLst>
      <p:ext uri="{BB962C8B-B14F-4D97-AF65-F5344CB8AC3E}">
        <p14:creationId xmlns:p14="http://schemas.microsoft.com/office/powerpoint/2010/main" val="37414519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it Hard to</a:t>
            </a:r>
            <a:br>
              <a:rPr lang="en-US" dirty="0"/>
            </a:br>
            <a:r>
              <a:rPr lang="en-US" dirty="0"/>
              <a:t>Secure a Server?</a:t>
            </a:r>
          </a:p>
        </p:txBody>
      </p:sp>
      <p:sp>
        <p:nvSpPr>
          <p:cNvPr id="3" name="Content Placeholder 2"/>
          <p:cNvSpPr>
            <a:spLocks noGrp="1"/>
          </p:cNvSpPr>
          <p:nvPr>
            <p:ph idx="1"/>
          </p:nvPr>
        </p:nvSpPr>
        <p:spPr/>
        <p:txBody>
          <a:bodyPr/>
          <a:lstStyle/>
          <a:p>
            <a:r>
              <a:rPr lang="en-US" dirty="0" smtClean="0"/>
              <a:t>We need to simplify the trusted computing platform!</a:t>
            </a:r>
          </a:p>
          <a:p>
            <a:r>
              <a:rPr lang="en-US" dirty="0" smtClean="0"/>
              <a:t>Better architectural isolation will also help!</a:t>
            </a:r>
          </a:p>
        </p:txBody>
      </p:sp>
      <p:sp>
        <p:nvSpPr>
          <p:cNvPr id="4" name="Slide Number Placeholder 3"/>
          <p:cNvSpPr>
            <a:spLocks noGrp="1"/>
          </p:cNvSpPr>
          <p:nvPr>
            <p:ph type="sldNum" sz="quarter" idx="12"/>
          </p:nvPr>
        </p:nvSpPr>
        <p:spPr/>
        <p:txBody>
          <a:bodyPr/>
          <a:lstStyle/>
          <a:p>
            <a:fld id="{BACC0D7D-E0FC-49BF-B4A2-5B13217C58F0}" type="slidenum">
              <a:rPr lang="en-US" smtClean="0"/>
              <a:t>80</a:t>
            </a:fld>
            <a:endParaRPr lang="en-US"/>
          </a:p>
        </p:txBody>
      </p:sp>
    </p:spTree>
    <p:extLst>
      <p:ext uri="{BB962C8B-B14F-4D97-AF65-F5344CB8AC3E}">
        <p14:creationId xmlns:p14="http://schemas.microsoft.com/office/powerpoint/2010/main" val="14296072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In-Cloud Processing</a:t>
            </a:r>
          </a:p>
        </p:txBody>
      </p:sp>
      <p:sp>
        <p:nvSpPr>
          <p:cNvPr id="17" name="TextBox 16"/>
          <p:cNvSpPr txBox="1"/>
          <p:nvPr/>
        </p:nvSpPr>
        <p:spPr>
          <a:xfrm>
            <a:off x="457200" y="2883898"/>
            <a:ext cx="1828800" cy="400110"/>
          </a:xfrm>
          <a:prstGeom prst="rect">
            <a:avLst/>
          </a:prstGeom>
          <a:noFill/>
        </p:spPr>
        <p:txBody>
          <a:bodyPr wrap="square" rtlCol="0">
            <a:spAutoFit/>
          </a:bodyPr>
          <a:lstStyle/>
          <a:p>
            <a:r>
              <a:rPr lang="en-US" b="1" dirty="0" smtClean="0">
                <a:solidFill>
                  <a:schemeClr val="bg1">
                    <a:lumMod val="65000"/>
                  </a:schemeClr>
                </a:solidFill>
              </a:rPr>
              <a:t>        </a:t>
            </a:r>
            <a:r>
              <a:rPr lang="en-US" sz="2000" b="1" dirty="0" smtClean="0">
                <a:solidFill>
                  <a:schemeClr val="bg1">
                    <a:lumMod val="65000"/>
                  </a:schemeClr>
                </a:solidFill>
              </a:rPr>
              <a:t>F.H.E </a:t>
            </a:r>
            <a:endParaRPr lang="en-US" sz="2000" b="1" dirty="0">
              <a:solidFill>
                <a:schemeClr val="bg1">
                  <a:lumMod val="65000"/>
                </a:schemeClr>
              </a:solidFill>
            </a:endParaRPr>
          </a:p>
        </p:txBody>
      </p:sp>
      <p:sp>
        <p:nvSpPr>
          <p:cNvPr id="10" name="TextBox 9"/>
          <p:cNvSpPr txBox="1"/>
          <p:nvPr/>
        </p:nvSpPr>
        <p:spPr>
          <a:xfrm>
            <a:off x="1282262" y="1405247"/>
            <a:ext cx="1981200" cy="646331"/>
          </a:xfrm>
          <a:prstGeom prst="rect">
            <a:avLst/>
          </a:prstGeom>
          <a:noFill/>
        </p:spPr>
        <p:txBody>
          <a:bodyPr wrap="square" rtlCol="0">
            <a:spAutoFit/>
          </a:bodyPr>
          <a:lstStyle/>
          <a:p>
            <a:r>
              <a:rPr lang="en-US" b="1" dirty="0" smtClean="0">
                <a:solidFill>
                  <a:schemeClr val="bg1">
                    <a:lumMod val="65000"/>
                  </a:schemeClr>
                </a:solidFill>
              </a:rPr>
              <a:t>  COMPUTE ON </a:t>
            </a:r>
          </a:p>
          <a:p>
            <a:r>
              <a:rPr lang="en-US" b="1" dirty="0" smtClean="0">
                <a:solidFill>
                  <a:schemeClr val="bg1">
                    <a:lumMod val="65000"/>
                  </a:schemeClr>
                </a:solidFill>
              </a:rPr>
              <a:t>ENCRYPTED</a:t>
            </a:r>
            <a:r>
              <a:rPr lang="en-US" b="1" dirty="0">
                <a:solidFill>
                  <a:schemeClr val="bg1">
                    <a:lumMod val="65000"/>
                  </a:schemeClr>
                </a:solidFill>
              </a:rPr>
              <a:t> </a:t>
            </a:r>
            <a:r>
              <a:rPr lang="en-US" b="1" dirty="0" smtClean="0">
                <a:solidFill>
                  <a:schemeClr val="bg1">
                    <a:lumMod val="65000"/>
                  </a:schemeClr>
                </a:solidFill>
              </a:rPr>
              <a:t>DATA</a:t>
            </a:r>
            <a:r>
              <a:rPr lang="en-US" dirty="0" smtClean="0">
                <a:solidFill>
                  <a:schemeClr val="bg1">
                    <a:lumMod val="65000"/>
                  </a:schemeClr>
                </a:solidFill>
              </a:rPr>
              <a:t> </a:t>
            </a:r>
            <a:endParaRPr lang="en-US" dirty="0">
              <a:solidFill>
                <a:schemeClr val="bg1">
                  <a:lumMod val="65000"/>
                </a:schemeClr>
              </a:solidFill>
            </a:endParaRPr>
          </a:p>
        </p:txBody>
      </p:sp>
      <p:cxnSp>
        <p:nvCxnSpPr>
          <p:cNvPr id="12" name="Straight Connector 11"/>
          <p:cNvCxnSpPr/>
          <p:nvPr/>
        </p:nvCxnSpPr>
        <p:spPr>
          <a:xfrm>
            <a:off x="2044262" y="2051523"/>
            <a:ext cx="8382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282262" y="2051578"/>
            <a:ext cx="7620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120462" y="2891101"/>
            <a:ext cx="1828800" cy="400110"/>
          </a:xfrm>
          <a:prstGeom prst="rect">
            <a:avLst/>
          </a:prstGeom>
          <a:noFill/>
        </p:spPr>
        <p:txBody>
          <a:bodyPr wrap="square" rtlCol="0">
            <a:spAutoFit/>
          </a:bodyPr>
          <a:lstStyle/>
          <a:p>
            <a:r>
              <a:rPr lang="en-US" sz="2000" b="1" dirty="0" smtClean="0">
                <a:solidFill>
                  <a:schemeClr val="bg1">
                    <a:lumMod val="65000"/>
                  </a:schemeClr>
                </a:solidFill>
              </a:rPr>
              <a:t>         P.H.E </a:t>
            </a:r>
            <a:endParaRPr lang="en-US" sz="2000" b="1" dirty="0">
              <a:solidFill>
                <a:schemeClr val="bg1">
                  <a:lumMod val="65000"/>
                </a:schemeClr>
              </a:solidFill>
            </a:endParaRPr>
          </a:p>
        </p:txBody>
      </p:sp>
      <p:sp>
        <p:nvSpPr>
          <p:cNvPr id="26" name="TextBox 25"/>
          <p:cNvSpPr txBox="1"/>
          <p:nvPr/>
        </p:nvSpPr>
        <p:spPr>
          <a:xfrm>
            <a:off x="4254062" y="1405247"/>
            <a:ext cx="1981200" cy="646331"/>
          </a:xfrm>
          <a:prstGeom prst="rect">
            <a:avLst/>
          </a:prstGeom>
          <a:noFill/>
        </p:spPr>
        <p:txBody>
          <a:bodyPr wrap="square" rtlCol="0">
            <a:spAutoFit/>
          </a:bodyPr>
          <a:lstStyle/>
          <a:p>
            <a:r>
              <a:rPr lang="en-US" b="1" dirty="0" smtClean="0"/>
              <a:t>      USE  TRUSTED</a:t>
            </a:r>
          </a:p>
          <a:p>
            <a:r>
              <a:rPr lang="en-US" b="1" dirty="0"/>
              <a:t> </a:t>
            </a:r>
            <a:r>
              <a:rPr lang="en-US" b="1" dirty="0" smtClean="0"/>
              <a:t>        MODULE</a:t>
            </a:r>
            <a:endParaRPr lang="en-US" dirty="0"/>
          </a:p>
        </p:txBody>
      </p:sp>
      <p:cxnSp>
        <p:nvCxnSpPr>
          <p:cNvPr id="27" name="Straight Connector 26"/>
          <p:cNvCxnSpPr>
            <a:stCxn id="26" idx="2"/>
          </p:cNvCxnSpPr>
          <p:nvPr/>
        </p:nvCxnSpPr>
        <p:spPr>
          <a:xfrm flipH="1">
            <a:off x="4368362" y="2051578"/>
            <a:ext cx="8763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44662" y="2051523"/>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92062" y="2853047"/>
            <a:ext cx="1828800" cy="707886"/>
          </a:xfrm>
          <a:prstGeom prst="rect">
            <a:avLst/>
          </a:prstGeom>
          <a:noFill/>
        </p:spPr>
        <p:txBody>
          <a:bodyPr wrap="square" rtlCol="0">
            <a:spAutoFit/>
          </a:bodyPr>
          <a:lstStyle/>
          <a:p>
            <a:pPr algn="ctr"/>
            <a:r>
              <a:rPr lang="en-US" sz="2000" b="1" dirty="0" smtClean="0">
                <a:solidFill>
                  <a:schemeClr val="bg1">
                    <a:lumMod val="65000"/>
                  </a:schemeClr>
                </a:solidFill>
              </a:rPr>
              <a:t>Client-End</a:t>
            </a:r>
            <a:br>
              <a:rPr lang="en-US" sz="2000" b="1" dirty="0" smtClean="0">
                <a:solidFill>
                  <a:schemeClr val="bg1">
                    <a:lumMod val="65000"/>
                  </a:schemeClr>
                </a:solidFill>
              </a:rPr>
            </a:br>
            <a:r>
              <a:rPr lang="en-US" sz="2000" b="1" dirty="0" smtClean="0">
                <a:solidFill>
                  <a:schemeClr val="bg1">
                    <a:lumMod val="65000"/>
                  </a:schemeClr>
                </a:solidFill>
              </a:rPr>
              <a:t>Solution </a:t>
            </a:r>
            <a:endParaRPr lang="en-US" sz="2000" b="1" dirty="0">
              <a:solidFill>
                <a:schemeClr val="bg1">
                  <a:lumMod val="65000"/>
                </a:schemeClr>
              </a:solidFill>
            </a:endParaRPr>
          </a:p>
        </p:txBody>
      </p:sp>
      <p:sp>
        <p:nvSpPr>
          <p:cNvPr id="33" name="TextBox 32"/>
          <p:cNvSpPr txBox="1"/>
          <p:nvPr/>
        </p:nvSpPr>
        <p:spPr>
          <a:xfrm>
            <a:off x="5192111" y="2872938"/>
            <a:ext cx="1828800" cy="707886"/>
          </a:xfrm>
          <a:prstGeom prst="rect">
            <a:avLst/>
          </a:prstGeom>
          <a:noFill/>
        </p:spPr>
        <p:txBody>
          <a:bodyPr wrap="square" rtlCol="0">
            <a:spAutoFit/>
          </a:bodyPr>
          <a:lstStyle/>
          <a:p>
            <a:pPr algn="ctr"/>
            <a:r>
              <a:rPr lang="en-US" sz="2000" b="1" dirty="0" smtClean="0"/>
              <a:t>In-Cloud</a:t>
            </a:r>
            <a:br>
              <a:rPr lang="en-US" sz="2000" b="1" dirty="0" smtClean="0"/>
            </a:br>
            <a:r>
              <a:rPr lang="en-US" sz="2000" b="1" dirty="0" smtClean="0"/>
              <a:t>Solution</a:t>
            </a:r>
            <a:endParaRPr lang="en-US" b="1" dirty="0"/>
          </a:p>
        </p:txBody>
      </p:sp>
      <p:sp>
        <p:nvSpPr>
          <p:cNvPr id="20" name="Left Bracket 19"/>
          <p:cNvSpPr/>
          <p:nvPr/>
        </p:nvSpPr>
        <p:spPr>
          <a:xfrm rot="5400000">
            <a:off x="3577789" y="-87222"/>
            <a:ext cx="70283" cy="2832537"/>
          </a:xfrm>
          <a:prstGeom prst="leftBracket">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ACC0D7D-E0FC-49BF-B4A2-5B13217C58F0}" type="slidenum">
              <a:rPr lang="en-US" smtClean="0"/>
              <a:t>81</a:t>
            </a:fld>
            <a:endParaRPr lang="en-US"/>
          </a:p>
        </p:txBody>
      </p:sp>
      <p:cxnSp>
        <p:nvCxnSpPr>
          <p:cNvPr id="15" name="Straight Connector 14"/>
          <p:cNvCxnSpPr/>
          <p:nvPr/>
        </p:nvCxnSpPr>
        <p:spPr>
          <a:xfrm flipH="1">
            <a:off x="5311928" y="3560988"/>
            <a:ext cx="876300" cy="80152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88228" y="3560933"/>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35628" y="4362457"/>
            <a:ext cx="1828800" cy="707886"/>
          </a:xfrm>
          <a:prstGeom prst="rect">
            <a:avLst/>
          </a:prstGeom>
          <a:noFill/>
        </p:spPr>
        <p:txBody>
          <a:bodyPr wrap="square" rtlCol="0">
            <a:spAutoFit/>
          </a:bodyPr>
          <a:lstStyle/>
          <a:p>
            <a:pPr algn="ctr"/>
            <a:r>
              <a:rPr lang="en-US" sz="2000" b="1" dirty="0" smtClean="0">
                <a:solidFill>
                  <a:schemeClr val="bg1">
                    <a:lumMod val="65000"/>
                  </a:schemeClr>
                </a:solidFill>
              </a:rPr>
              <a:t>Traditional</a:t>
            </a:r>
            <a:br>
              <a:rPr lang="en-US" sz="2000" b="1" dirty="0" smtClean="0">
                <a:solidFill>
                  <a:schemeClr val="bg1">
                    <a:lumMod val="65000"/>
                  </a:schemeClr>
                </a:solidFill>
              </a:rPr>
            </a:br>
            <a:r>
              <a:rPr lang="en-US" sz="2000" b="1" dirty="0" smtClean="0">
                <a:solidFill>
                  <a:schemeClr val="bg1">
                    <a:lumMod val="65000"/>
                  </a:schemeClr>
                </a:solidFill>
              </a:rPr>
              <a:t>Servers</a:t>
            </a:r>
            <a:endParaRPr lang="en-US" sz="2000" b="1" dirty="0">
              <a:solidFill>
                <a:schemeClr val="bg1">
                  <a:lumMod val="65000"/>
                </a:schemeClr>
              </a:solidFill>
            </a:endParaRPr>
          </a:p>
        </p:txBody>
      </p:sp>
      <p:cxnSp>
        <p:nvCxnSpPr>
          <p:cNvPr id="23" name="Straight Connector 22"/>
          <p:cNvCxnSpPr/>
          <p:nvPr/>
        </p:nvCxnSpPr>
        <p:spPr>
          <a:xfrm flipH="1">
            <a:off x="6186651" y="5023954"/>
            <a:ext cx="8763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62951" y="5023899"/>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10351" y="5825423"/>
            <a:ext cx="1828800" cy="707886"/>
          </a:xfrm>
          <a:prstGeom prst="rect">
            <a:avLst/>
          </a:prstGeom>
          <a:noFill/>
        </p:spPr>
        <p:txBody>
          <a:bodyPr wrap="square" rtlCol="0">
            <a:spAutoFit/>
          </a:bodyPr>
          <a:lstStyle/>
          <a:p>
            <a:pPr algn="ctr"/>
            <a:r>
              <a:rPr lang="en-US" sz="2000" b="1" dirty="0" smtClean="0"/>
              <a:t>Secure</a:t>
            </a:r>
          </a:p>
          <a:p>
            <a:pPr algn="ctr"/>
            <a:r>
              <a:rPr lang="en-US" sz="2000" b="1" dirty="0" smtClean="0"/>
              <a:t>Processors</a:t>
            </a:r>
            <a:endParaRPr lang="en-US" sz="2000" b="1" dirty="0"/>
          </a:p>
        </p:txBody>
      </p:sp>
      <p:sp>
        <p:nvSpPr>
          <p:cNvPr id="29" name="TextBox 28"/>
          <p:cNvSpPr txBox="1"/>
          <p:nvPr/>
        </p:nvSpPr>
        <p:spPr>
          <a:xfrm>
            <a:off x="7010400" y="5845314"/>
            <a:ext cx="1828800" cy="707886"/>
          </a:xfrm>
          <a:prstGeom prst="rect">
            <a:avLst/>
          </a:prstGeom>
          <a:noFill/>
        </p:spPr>
        <p:txBody>
          <a:bodyPr wrap="square" rtlCol="0">
            <a:spAutoFit/>
          </a:bodyPr>
          <a:lstStyle/>
          <a:p>
            <a:pPr algn="ctr"/>
            <a:r>
              <a:rPr lang="en-US" sz="2000" b="1" dirty="0" smtClean="0"/>
              <a:t>Dedicated</a:t>
            </a:r>
            <a:br>
              <a:rPr lang="en-US" sz="2000" b="1" dirty="0" smtClean="0"/>
            </a:br>
            <a:r>
              <a:rPr lang="en-US" sz="2000" b="1" dirty="0" smtClean="0"/>
              <a:t>Hardware</a:t>
            </a:r>
            <a:endParaRPr lang="en-US" b="1" dirty="0"/>
          </a:p>
        </p:txBody>
      </p:sp>
      <p:sp>
        <p:nvSpPr>
          <p:cNvPr id="30" name="Oval 29"/>
          <p:cNvSpPr/>
          <p:nvPr/>
        </p:nvSpPr>
        <p:spPr>
          <a:xfrm>
            <a:off x="5561022" y="5845314"/>
            <a:ext cx="1270437" cy="687994"/>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152289" y="5878925"/>
            <a:ext cx="1507972" cy="654383"/>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135677" y="4328234"/>
            <a:ext cx="1828800" cy="707886"/>
          </a:xfrm>
          <a:prstGeom prst="rect">
            <a:avLst/>
          </a:prstGeom>
          <a:noFill/>
        </p:spPr>
        <p:txBody>
          <a:bodyPr wrap="square" rtlCol="0">
            <a:spAutoFit/>
          </a:bodyPr>
          <a:lstStyle/>
          <a:p>
            <a:pPr algn="ctr"/>
            <a:r>
              <a:rPr lang="en-US" sz="2000" b="1" dirty="0" smtClean="0"/>
              <a:t>Secure</a:t>
            </a:r>
            <a:br>
              <a:rPr lang="en-US" sz="2000" b="1" dirty="0" smtClean="0"/>
            </a:br>
            <a:r>
              <a:rPr lang="en-US" sz="2000" b="1" dirty="0" smtClean="0"/>
              <a:t>Hardware</a:t>
            </a:r>
            <a:endParaRPr lang="en-US" b="1" dirty="0"/>
          </a:p>
        </p:txBody>
      </p:sp>
    </p:spTree>
    <p:extLst>
      <p:ext uri="{BB962C8B-B14F-4D97-AF65-F5344CB8AC3E}">
        <p14:creationId xmlns:p14="http://schemas.microsoft.com/office/powerpoint/2010/main" val="11242910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 Use of Secure Hardware</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smtClean="0"/>
              <a:t>Secure Co-Processor</a:t>
            </a:r>
          </a:p>
          <a:p>
            <a:pPr lvl="1">
              <a:lnSpc>
                <a:spcPct val="110000"/>
              </a:lnSpc>
            </a:pPr>
            <a:r>
              <a:rPr lang="en-US" dirty="0" smtClean="0"/>
              <a:t>ATM, smart cards </a:t>
            </a:r>
            <a:endParaRPr lang="en-US" dirty="0"/>
          </a:p>
          <a:p>
            <a:pPr>
              <a:lnSpc>
                <a:spcPct val="110000"/>
              </a:lnSpc>
            </a:pPr>
            <a:r>
              <a:rPr lang="en-US" dirty="0" smtClean="0"/>
              <a:t>Hardware Security Modules</a:t>
            </a:r>
          </a:p>
          <a:p>
            <a:pPr lvl="1">
              <a:lnSpc>
                <a:spcPct val="110000"/>
              </a:lnSpc>
            </a:pPr>
            <a:r>
              <a:rPr lang="en-US" dirty="0" smtClean="0"/>
              <a:t>Tamper-proof crypto acceleration</a:t>
            </a:r>
          </a:p>
          <a:p>
            <a:pPr>
              <a:lnSpc>
                <a:spcPct val="110000"/>
              </a:lnSpc>
            </a:pPr>
            <a:r>
              <a:rPr lang="en-US" dirty="0" smtClean="0"/>
              <a:t>FPGAs</a:t>
            </a:r>
          </a:p>
          <a:p>
            <a:pPr lvl="1">
              <a:lnSpc>
                <a:spcPct val="110000"/>
              </a:lnSpc>
            </a:pPr>
            <a:r>
              <a:rPr lang="en-US" dirty="0" smtClean="0"/>
              <a:t>Military use</a:t>
            </a:r>
          </a:p>
          <a:p>
            <a:pPr>
              <a:lnSpc>
                <a:spcPct val="110000"/>
              </a:lnSpc>
            </a:pPr>
            <a:r>
              <a:rPr lang="en-US" dirty="0" smtClean="0"/>
              <a:t>Limited Resources!</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82</a:t>
            </a:fld>
            <a:endParaRPr lang="en-US"/>
          </a:p>
        </p:txBody>
      </p:sp>
      <p:sp>
        <p:nvSpPr>
          <p:cNvPr id="5" name="TextBox 4"/>
          <p:cNvSpPr txBox="1"/>
          <p:nvPr/>
        </p:nvSpPr>
        <p:spPr>
          <a:xfrm>
            <a:off x="2743200" y="5879068"/>
            <a:ext cx="1250983" cy="369332"/>
          </a:xfrm>
          <a:prstGeom prst="rect">
            <a:avLst/>
          </a:prstGeom>
          <a:noFill/>
        </p:spPr>
        <p:txBody>
          <a:bodyPr wrap="none" rtlCol="0">
            <a:spAutoFit/>
          </a:bodyPr>
          <a:lstStyle/>
          <a:p>
            <a:r>
              <a:rPr lang="en-US" dirty="0" smtClean="0"/>
              <a:t>[</a:t>
            </a:r>
            <a:r>
              <a:rPr lang="en-US" dirty="0" err="1" smtClean="0"/>
              <a:t>TCGNotes</a:t>
            </a:r>
            <a:r>
              <a:rPr lang="en-US" dirty="0" smtClean="0"/>
              <a:t>]</a:t>
            </a:r>
            <a:endParaRPr lang="en-US" dirty="0"/>
          </a:p>
        </p:txBody>
      </p:sp>
      <p:grpSp>
        <p:nvGrpSpPr>
          <p:cNvPr id="6" name="Group 5"/>
          <p:cNvGrpSpPr/>
          <p:nvPr/>
        </p:nvGrpSpPr>
        <p:grpSpPr>
          <a:xfrm>
            <a:off x="5715000" y="4114800"/>
            <a:ext cx="3020046" cy="2606675"/>
            <a:chOff x="2362200" y="3323593"/>
            <a:chExt cx="3643313" cy="3305807"/>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56785"/>
              <a:ext cx="3643313" cy="27726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78629" y="3323593"/>
              <a:ext cx="1392369" cy="369331"/>
            </a:xfrm>
            <a:prstGeom prst="rect">
              <a:avLst/>
            </a:prstGeom>
            <a:noFill/>
          </p:spPr>
          <p:txBody>
            <a:bodyPr wrap="none" rtlCol="0">
              <a:spAutoFit/>
            </a:bodyPr>
            <a:lstStyle/>
            <a:p>
              <a:r>
                <a:rPr lang="en-US" b="1" dirty="0" smtClean="0"/>
                <a:t>Secure FPGA</a:t>
              </a:r>
              <a:endParaRPr lang="en-US" b="1" dirty="0"/>
            </a:p>
          </p:txBody>
        </p:sp>
      </p:grpSp>
      <p:grpSp>
        <p:nvGrpSpPr>
          <p:cNvPr id="9" name="Group 8"/>
          <p:cNvGrpSpPr/>
          <p:nvPr/>
        </p:nvGrpSpPr>
        <p:grpSpPr>
          <a:xfrm>
            <a:off x="6336999" y="1676400"/>
            <a:ext cx="2654601" cy="1986048"/>
            <a:chOff x="990600" y="3452727"/>
            <a:chExt cx="2654601" cy="1986048"/>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43400"/>
              <a:ext cx="17621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66800" y="3452727"/>
              <a:ext cx="2578401" cy="923330"/>
            </a:xfrm>
            <a:prstGeom prst="rect">
              <a:avLst/>
            </a:prstGeom>
          </p:spPr>
          <p:txBody>
            <a:bodyPr wrap="square">
              <a:spAutoFit/>
            </a:bodyPr>
            <a:lstStyle/>
            <a:p>
              <a:r>
                <a:rPr lang="en-US" b="1" dirty="0"/>
                <a:t>IBM 4764 PCI-X Cryptographic Coprocessor</a:t>
              </a:r>
              <a:endParaRPr lang="en-US" dirty="0"/>
            </a:p>
          </p:txBody>
        </p:sp>
      </p:grpSp>
    </p:spTree>
    <p:extLst>
      <p:ext uri="{BB962C8B-B14F-4D97-AF65-F5344CB8AC3E}">
        <p14:creationId xmlns:p14="http://schemas.microsoft.com/office/powerpoint/2010/main" val="24105003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Client Architecture</a:t>
            </a:r>
            <a:endParaRPr lang="en-US" dirty="0"/>
          </a:p>
        </p:txBody>
      </p:sp>
      <p:cxnSp>
        <p:nvCxnSpPr>
          <p:cNvPr id="11" name="Straight Connector 10"/>
          <p:cNvCxnSpPr/>
          <p:nvPr/>
        </p:nvCxnSpPr>
        <p:spPr>
          <a:xfrm flipH="1">
            <a:off x="4155359" y="1531176"/>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52800" y="2426578"/>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7" name="Content Placeholder 2"/>
          <p:cNvSpPr>
            <a:spLocks noGrp="1"/>
          </p:cNvSpPr>
          <p:nvPr>
            <p:ph idx="1"/>
          </p:nvPr>
        </p:nvSpPr>
        <p:spPr>
          <a:xfrm>
            <a:off x="533400" y="4800600"/>
            <a:ext cx="8229600" cy="1295400"/>
          </a:xfrm>
        </p:spPr>
        <p:txBody>
          <a:bodyPr>
            <a:normAutofit fontScale="92500" lnSpcReduction="20000"/>
          </a:bodyPr>
          <a:lstStyle/>
          <a:p>
            <a:r>
              <a:rPr lang="en-US" dirty="0" smtClean="0"/>
              <a:t>Distributed query processing between </a:t>
            </a:r>
            <a:r>
              <a:rPr lang="en-US" dirty="0"/>
              <a:t>untrusted DBMS </a:t>
            </a:r>
            <a:r>
              <a:rPr lang="en-US" dirty="0" smtClean="0"/>
              <a:t>and client-end DBMS shell</a:t>
            </a:r>
          </a:p>
          <a:p>
            <a:pPr marL="0" indent="0">
              <a:buNone/>
            </a:pPr>
            <a:endParaRPr lang="en-US" dirty="0" smtClean="0"/>
          </a:p>
          <a:p>
            <a:pPr marL="0" indent="0">
              <a:buNone/>
            </a:pPr>
            <a:endParaRPr lang="en-US" dirty="0" smtClean="0"/>
          </a:p>
          <a:p>
            <a:pPr marL="0" indent="0">
              <a:buNone/>
            </a:pPr>
            <a:endParaRPr lang="en-US" dirty="0"/>
          </a:p>
        </p:txBody>
      </p:sp>
      <p:sp>
        <p:nvSpPr>
          <p:cNvPr id="5" name="Rectangle 3"/>
          <p:cNvSpPr>
            <a:spLocks noChangeArrowheads="1"/>
          </p:cNvSpPr>
          <p:nvPr/>
        </p:nvSpPr>
        <p:spPr bwMode="auto">
          <a:xfrm>
            <a:off x="1566296" y="1752600"/>
            <a:ext cx="1600200" cy="1069488"/>
          </a:xfrm>
          <a:prstGeom prst="rect">
            <a:avLst/>
          </a:prstGeom>
          <a:solidFill>
            <a:schemeClr val="accent5"/>
          </a:solidFill>
          <a:ln>
            <a:noFill/>
          </a:ln>
          <a:effectLst/>
        </p:spPr>
        <p:txBody>
          <a:bodyPr wrap="none"/>
          <a:lstStyle/>
          <a:p>
            <a:pPr algn="ctr">
              <a:defRPr/>
            </a:pPr>
            <a:r>
              <a:rPr lang="en-US" b="1" dirty="0" smtClean="0"/>
              <a:t>DBMS</a:t>
            </a:r>
          </a:p>
          <a:p>
            <a:pPr algn="ctr">
              <a:defRPr/>
            </a:pPr>
            <a:r>
              <a:rPr lang="en-US" b="1" dirty="0" smtClean="0"/>
              <a:t>Shell</a:t>
            </a:r>
            <a:endParaRPr lang="en-US" b="1" dirty="0"/>
          </a:p>
          <a:p>
            <a:pPr algn="ctr">
              <a:defRPr/>
            </a:pPr>
            <a:endParaRPr lang="en-US" b="1" dirty="0" smtClean="0"/>
          </a:p>
        </p:txBody>
      </p:sp>
      <p:sp>
        <p:nvSpPr>
          <p:cNvPr id="15" name="Text Box 30"/>
          <p:cNvSpPr txBox="1">
            <a:spLocks noChangeArrowheads="1"/>
          </p:cNvSpPr>
          <p:nvPr/>
        </p:nvSpPr>
        <p:spPr bwMode="auto">
          <a:xfrm>
            <a:off x="1432583" y="1353979"/>
            <a:ext cx="1927042"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Client Query Fragment</a:t>
            </a:r>
            <a:endParaRPr lang="en-US" sz="1000" b="1" dirty="0"/>
          </a:p>
        </p:txBody>
      </p:sp>
      <p:sp>
        <p:nvSpPr>
          <p:cNvPr id="18" name="Rectangle 2"/>
          <p:cNvSpPr>
            <a:spLocks noChangeArrowheads="1"/>
          </p:cNvSpPr>
          <p:nvPr/>
        </p:nvSpPr>
        <p:spPr bwMode="auto">
          <a:xfrm>
            <a:off x="1871096" y="2351592"/>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cxnSp>
        <p:nvCxnSpPr>
          <p:cNvPr id="24" name="Straight Arrow Connector 23"/>
          <p:cNvCxnSpPr/>
          <p:nvPr/>
        </p:nvCxnSpPr>
        <p:spPr>
          <a:xfrm>
            <a:off x="3306670" y="212964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nvGrpSpPr>
          <p:cNvPr id="46" name="Group 45"/>
          <p:cNvGrpSpPr/>
          <p:nvPr/>
        </p:nvGrpSpPr>
        <p:grpSpPr>
          <a:xfrm>
            <a:off x="5105400" y="1755369"/>
            <a:ext cx="2378968" cy="1209015"/>
            <a:chOff x="5193040" y="2600218"/>
            <a:chExt cx="2378968" cy="1209015"/>
          </a:xfrm>
        </p:grpSpPr>
        <p:sp>
          <p:nvSpPr>
            <p:cNvPr id="47" name="Rectangle 46"/>
            <p:cNvSpPr/>
            <p:nvPr/>
          </p:nvSpPr>
          <p:spPr>
            <a:xfrm>
              <a:off x="5193040" y="2600218"/>
              <a:ext cx="2378968" cy="120901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3"/>
            <p:cNvSpPr>
              <a:spLocks noChangeArrowheads="1"/>
            </p:cNvSpPr>
            <p:nvPr/>
          </p:nvSpPr>
          <p:spPr bwMode="auto">
            <a:xfrm>
              <a:off x="5443682" y="2826049"/>
              <a:ext cx="1846153" cy="799213"/>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49" name="Rectangle 2"/>
            <p:cNvSpPr>
              <a:spLocks noChangeArrowheads="1"/>
            </p:cNvSpPr>
            <p:nvPr/>
          </p:nvSpPr>
          <p:spPr bwMode="auto">
            <a:xfrm>
              <a:off x="5597670" y="2939793"/>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grpSp>
      <p:sp>
        <p:nvSpPr>
          <p:cNvPr id="53" name="Text Box 30"/>
          <p:cNvSpPr txBox="1">
            <a:spLocks noChangeArrowheads="1"/>
          </p:cNvSpPr>
          <p:nvPr/>
        </p:nvSpPr>
        <p:spPr bwMode="auto">
          <a:xfrm>
            <a:off x="5234170" y="1353979"/>
            <a:ext cx="2233430"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Server Query Fragment </a:t>
            </a:r>
            <a:endParaRPr lang="en-US" sz="1000" b="1" dirty="0"/>
          </a:p>
        </p:txBody>
      </p:sp>
      <p:sp>
        <p:nvSpPr>
          <p:cNvPr id="58" name="Text Box 30"/>
          <p:cNvSpPr txBox="1">
            <a:spLocks noChangeArrowheads="1"/>
          </p:cNvSpPr>
          <p:nvPr/>
        </p:nvSpPr>
        <p:spPr bwMode="auto">
          <a:xfrm>
            <a:off x="3562476" y="2192179"/>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59" name="Rectangle 3"/>
          <p:cNvSpPr>
            <a:spLocks noChangeArrowheads="1"/>
          </p:cNvSpPr>
          <p:nvPr/>
        </p:nvSpPr>
        <p:spPr bwMode="auto">
          <a:xfrm>
            <a:off x="1849392" y="3394656"/>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60" name="Straight Arrow Connector 59"/>
          <p:cNvCxnSpPr/>
          <p:nvPr/>
        </p:nvCxnSpPr>
        <p:spPr>
          <a:xfrm>
            <a:off x="2099696" y="2895600"/>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61" name="Text Box 30"/>
          <p:cNvSpPr txBox="1">
            <a:spLocks noChangeArrowheads="1"/>
          </p:cNvSpPr>
          <p:nvPr/>
        </p:nvSpPr>
        <p:spPr bwMode="auto">
          <a:xfrm>
            <a:off x="2570566" y="3077289"/>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Query </a:t>
            </a:r>
            <a:endParaRPr lang="en-US" sz="1000" b="1" dirty="0"/>
          </a:p>
        </p:txBody>
      </p:sp>
      <p:sp>
        <p:nvSpPr>
          <p:cNvPr id="62" name="Text Box 30"/>
          <p:cNvSpPr txBox="1">
            <a:spLocks noChangeArrowheads="1"/>
          </p:cNvSpPr>
          <p:nvPr/>
        </p:nvSpPr>
        <p:spPr bwMode="auto">
          <a:xfrm>
            <a:off x="609600" y="3011885"/>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Results </a:t>
            </a:r>
            <a:endParaRPr lang="en-US" sz="1000" b="1" dirty="0"/>
          </a:p>
        </p:txBody>
      </p:sp>
      <p:cxnSp>
        <p:nvCxnSpPr>
          <p:cNvPr id="63" name="Straight Arrow Connector 62"/>
          <p:cNvCxnSpPr/>
          <p:nvPr/>
        </p:nvCxnSpPr>
        <p:spPr>
          <a:xfrm flipV="1">
            <a:off x="2480696" y="2895600"/>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997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1" nodeType="clickEffect">
                                  <p:stCondLst>
                                    <p:cond delay="0"/>
                                  </p:stCondLst>
                                  <p:childTnLst>
                                    <p:animMotion origin="layout" path="M 0 0 L 0.25 0.25 E" pathEditMode="relative" ptsTypes="">
                                      <p:cBhvr>
                                        <p:cTn id="24" dur="2000" fill="hold"/>
                                        <p:tgtEl>
                                          <p:spTgt spid="15"/>
                                        </p:tgtEl>
                                        <p:attrNameLst>
                                          <p:attrName>ppt_x</p:attrName>
                                          <p:attrName>ppt_y</p:attrName>
                                        </p:attrNameLst>
                                      </p:cBhvr>
                                    </p:animMotion>
                                  </p:childTnLst>
                                </p:cTn>
                              </p:par>
                              <p:par>
                                <p:cTn id="25" presetID="49" presetClass="path" presetSubtype="0" accel="50000" decel="50000" fill="hold" grpId="0" nodeType="withEffect">
                                  <p:stCondLst>
                                    <p:cond delay="0"/>
                                  </p:stCondLst>
                                  <p:childTnLst>
                                    <p:animMotion origin="layout" path="M 0 0 L 0.25 0.25 E" pathEditMode="relative" ptsTypes="">
                                      <p:cBhvr>
                                        <p:cTn id="26" dur="2000" fill="hold"/>
                                        <p:tgtEl>
                                          <p:spTgt spid="5"/>
                                        </p:tgtEl>
                                        <p:attrNameLst>
                                          <p:attrName>ppt_x</p:attrName>
                                          <p:attrName>ppt_y</p:attrName>
                                        </p:attrNameLst>
                                      </p:cBhvr>
                                    </p:animMotion>
                                  </p:childTnLst>
                                </p:cTn>
                              </p:par>
                              <p:par>
                                <p:cTn id="27" presetID="49" presetClass="path" presetSubtype="0" accel="50000" decel="50000" fill="hold" grpId="0" nodeType="withEffect">
                                  <p:stCondLst>
                                    <p:cond delay="0"/>
                                  </p:stCondLst>
                                  <p:childTnLst>
                                    <p:animMotion origin="layout" path="M 0 0 L 0.25 0.25 E" pathEditMode="relative" ptsTypes="">
                                      <p:cBhvr>
                                        <p:cTn id="28"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5" grpId="1" animBg="1"/>
      <p:bldP spid="18" grpId="0" animBg="1"/>
      <p:bldP spid="53" grpId="0" animBg="1"/>
      <p:bldP spid="58" grpId="0"/>
      <p:bldP spid="6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Secure In-Cloud Compute Architecture</a:t>
            </a:r>
            <a:endParaRPr lang="en-US" dirty="0"/>
          </a:p>
        </p:txBody>
      </p:sp>
      <p:cxnSp>
        <p:nvCxnSpPr>
          <p:cNvPr id="11" name="Straight Connector 10"/>
          <p:cNvCxnSpPr/>
          <p:nvPr/>
        </p:nvCxnSpPr>
        <p:spPr>
          <a:xfrm flipH="1">
            <a:off x="4155359" y="1531176"/>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17" name="Content Placeholder 2"/>
          <p:cNvSpPr>
            <a:spLocks noGrp="1"/>
          </p:cNvSpPr>
          <p:nvPr>
            <p:ph idx="1"/>
          </p:nvPr>
        </p:nvSpPr>
        <p:spPr>
          <a:xfrm>
            <a:off x="533400" y="4800600"/>
            <a:ext cx="8229600" cy="2057400"/>
          </a:xfrm>
        </p:spPr>
        <p:txBody>
          <a:bodyPr>
            <a:normAutofit fontScale="92500" lnSpcReduction="20000"/>
          </a:bodyPr>
          <a:lstStyle/>
          <a:p>
            <a:r>
              <a:rPr lang="en-US" dirty="0" smtClean="0"/>
              <a:t>Distributed query processing between untrusted DBMS and trusted cloud compute </a:t>
            </a:r>
          </a:p>
          <a:p>
            <a:r>
              <a:rPr lang="en-US" dirty="0" smtClean="0"/>
              <a:t>Solutions differ in </a:t>
            </a:r>
            <a:r>
              <a:rPr lang="en-US" u="sng" dirty="0" smtClean="0"/>
              <a:t>granularity of integration</a:t>
            </a:r>
          </a:p>
          <a:p>
            <a:pPr marL="0" indent="0">
              <a:buNone/>
            </a:pPr>
            <a:endParaRPr lang="en-US" dirty="0" smtClean="0"/>
          </a:p>
          <a:p>
            <a:pPr marL="0" indent="0">
              <a:buNone/>
            </a:pPr>
            <a:endParaRPr lang="en-US" dirty="0" smtClean="0"/>
          </a:p>
          <a:p>
            <a:pPr marL="0" indent="0">
              <a:buNone/>
            </a:pPr>
            <a:endParaRPr lang="en-US" dirty="0"/>
          </a:p>
        </p:txBody>
      </p:sp>
      <p:grpSp>
        <p:nvGrpSpPr>
          <p:cNvPr id="19" name="Group 18"/>
          <p:cNvGrpSpPr/>
          <p:nvPr/>
        </p:nvGrpSpPr>
        <p:grpSpPr>
          <a:xfrm>
            <a:off x="5105400" y="1755369"/>
            <a:ext cx="2378968" cy="1209015"/>
            <a:chOff x="5193040" y="2600218"/>
            <a:chExt cx="2378968" cy="1209015"/>
          </a:xfrm>
        </p:grpSpPr>
        <p:sp>
          <p:nvSpPr>
            <p:cNvPr id="20" name="Rectangle 19"/>
            <p:cNvSpPr/>
            <p:nvPr/>
          </p:nvSpPr>
          <p:spPr>
            <a:xfrm>
              <a:off x="5193040" y="2600218"/>
              <a:ext cx="2378968" cy="120901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3"/>
            <p:cNvSpPr>
              <a:spLocks noChangeArrowheads="1"/>
            </p:cNvSpPr>
            <p:nvPr/>
          </p:nvSpPr>
          <p:spPr bwMode="auto">
            <a:xfrm>
              <a:off x="5443682" y="2826049"/>
              <a:ext cx="1846153" cy="799213"/>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22" name="Rectangle 2"/>
            <p:cNvSpPr>
              <a:spLocks noChangeArrowheads="1"/>
            </p:cNvSpPr>
            <p:nvPr/>
          </p:nvSpPr>
          <p:spPr bwMode="auto">
            <a:xfrm>
              <a:off x="5597670" y="2939793"/>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grpSp>
      <p:grpSp>
        <p:nvGrpSpPr>
          <p:cNvPr id="3" name="Group 2"/>
          <p:cNvGrpSpPr/>
          <p:nvPr/>
        </p:nvGrpSpPr>
        <p:grpSpPr>
          <a:xfrm rot="5400000">
            <a:off x="5980232" y="2779832"/>
            <a:ext cx="619298" cy="374238"/>
            <a:chOff x="3306670" y="3276600"/>
            <a:chExt cx="1774322" cy="296938"/>
          </a:xfrm>
        </p:grpSpPr>
        <p:cxnSp>
          <p:nvCxnSpPr>
            <p:cNvPr id="14" name="Straight Arrow Connector 13"/>
            <p:cNvCxnSpPr/>
            <p:nvPr/>
          </p:nvCxnSpPr>
          <p:spPr>
            <a:xfrm>
              <a:off x="3352800" y="3573538"/>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sp>
        <p:nvSpPr>
          <p:cNvPr id="26" name="Text Box 30"/>
          <p:cNvSpPr txBox="1">
            <a:spLocks noChangeArrowheads="1"/>
          </p:cNvSpPr>
          <p:nvPr/>
        </p:nvSpPr>
        <p:spPr bwMode="auto">
          <a:xfrm>
            <a:off x="5234170" y="1353979"/>
            <a:ext cx="2233430"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smtClean="0"/>
              <a:t>Untrusted Query Fragment </a:t>
            </a:r>
            <a:endParaRPr lang="en-US" sz="1000" b="1" dirty="0"/>
          </a:p>
        </p:txBody>
      </p:sp>
      <p:sp>
        <p:nvSpPr>
          <p:cNvPr id="27" name="Text Box 30"/>
          <p:cNvSpPr txBox="1">
            <a:spLocks noChangeArrowheads="1"/>
          </p:cNvSpPr>
          <p:nvPr/>
        </p:nvSpPr>
        <p:spPr bwMode="auto">
          <a:xfrm>
            <a:off x="6534276" y="2971800"/>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25" name="Rectangle 3"/>
          <p:cNvSpPr>
            <a:spLocks noChangeArrowheads="1"/>
          </p:cNvSpPr>
          <p:nvPr/>
        </p:nvSpPr>
        <p:spPr bwMode="auto">
          <a:xfrm>
            <a:off x="5403375" y="3276600"/>
            <a:ext cx="1798820" cy="1069488"/>
          </a:xfrm>
          <a:prstGeom prst="rect">
            <a:avLst/>
          </a:prstGeom>
          <a:solidFill>
            <a:schemeClr val="accent5"/>
          </a:solidFill>
          <a:ln>
            <a:noFill/>
          </a:ln>
          <a:effectLst/>
        </p:spPr>
        <p:txBody>
          <a:bodyPr wrap="none"/>
          <a:lstStyle/>
          <a:p>
            <a:pPr algn="ctr">
              <a:defRPr/>
            </a:pPr>
            <a:r>
              <a:rPr lang="en-US" b="1" dirty="0" smtClean="0"/>
              <a:t>Trusted</a:t>
            </a:r>
            <a:br>
              <a:rPr lang="en-US" b="1" dirty="0" smtClean="0"/>
            </a:br>
            <a:r>
              <a:rPr lang="en-US" b="1" dirty="0" smtClean="0"/>
              <a:t>Compute</a:t>
            </a:r>
            <a:endParaRPr lang="en-US" b="1" dirty="0"/>
          </a:p>
          <a:p>
            <a:pPr algn="ctr">
              <a:defRPr/>
            </a:pPr>
            <a:endParaRPr lang="en-US" b="1" dirty="0" smtClean="0"/>
          </a:p>
        </p:txBody>
      </p:sp>
      <p:sp>
        <p:nvSpPr>
          <p:cNvPr id="31" name="Text Box 30"/>
          <p:cNvSpPr txBox="1">
            <a:spLocks noChangeArrowheads="1"/>
          </p:cNvSpPr>
          <p:nvPr/>
        </p:nvSpPr>
        <p:spPr bwMode="auto">
          <a:xfrm>
            <a:off x="5311958" y="4478179"/>
            <a:ext cx="1927042"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dirty="0" smtClean="0"/>
              <a:t>Trusted Query Fragment</a:t>
            </a:r>
            <a:endParaRPr lang="en-US" sz="1000" b="1" dirty="0"/>
          </a:p>
        </p:txBody>
      </p:sp>
      <p:sp>
        <p:nvSpPr>
          <p:cNvPr id="32" name="Rectangle 2"/>
          <p:cNvSpPr>
            <a:spLocks noChangeArrowheads="1"/>
          </p:cNvSpPr>
          <p:nvPr/>
        </p:nvSpPr>
        <p:spPr bwMode="auto">
          <a:xfrm>
            <a:off x="5510031" y="3875592"/>
            <a:ext cx="1538178"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sz="1600" b="1" dirty="0" smtClean="0"/>
              <a:t>Key</a:t>
            </a:r>
            <a:endParaRPr lang="en-US" b="1" dirty="0" smtClean="0"/>
          </a:p>
        </p:txBody>
      </p:sp>
      <p:cxnSp>
        <p:nvCxnSpPr>
          <p:cNvPr id="41" name="Straight Arrow Connector 40"/>
          <p:cNvCxnSpPr/>
          <p:nvPr/>
        </p:nvCxnSpPr>
        <p:spPr>
          <a:xfrm>
            <a:off x="3352800" y="2426578"/>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a:off x="3306670" y="212964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43" name="Text Box 30"/>
          <p:cNvSpPr txBox="1">
            <a:spLocks noChangeArrowheads="1"/>
          </p:cNvSpPr>
          <p:nvPr/>
        </p:nvSpPr>
        <p:spPr bwMode="auto">
          <a:xfrm>
            <a:off x="3562476" y="2192179"/>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45" name="Rectangle 3"/>
          <p:cNvSpPr>
            <a:spLocks noChangeArrowheads="1"/>
          </p:cNvSpPr>
          <p:nvPr/>
        </p:nvSpPr>
        <p:spPr bwMode="auto">
          <a:xfrm>
            <a:off x="1566296" y="1752600"/>
            <a:ext cx="1600200" cy="1069488"/>
          </a:xfrm>
          <a:prstGeom prst="rect">
            <a:avLst/>
          </a:prstGeom>
          <a:solidFill>
            <a:schemeClr val="accent5"/>
          </a:solidFill>
          <a:ln>
            <a:noFill/>
          </a:ln>
          <a:effectLst/>
        </p:spPr>
        <p:txBody>
          <a:bodyPr wrap="none"/>
          <a:lstStyle/>
          <a:p>
            <a:pPr algn="ctr">
              <a:defRPr/>
            </a:pPr>
            <a:r>
              <a:rPr lang="en-US" b="1" dirty="0" smtClean="0"/>
              <a:t>Query</a:t>
            </a:r>
            <a:br>
              <a:rPr lang="en-US" b="1" dirty="0" smtClean="0"/>
            </a:br>
            <a:r>
              <a:rPr lang="en-US" b="1" dirty="0" smtClean="0"/>
              <a:t>Translation</a:t>
            </a:r>
            <a:endParaRPr lang="en-US" b="1" dirty="0"/>
          </a:p>
          <a:p>
            <a:pPr algn="ctr">
              <a:defRPr/>
            </a:pPr>
            <a:r>
              <a:rPr lang="en-US" b="1" dirty="0" smtClean="0"/>
              <a:t>&amp; Splitting</a:t>
            </a:r>
          </a:p>
        </p:txBody>
      </p:sp>
      <p:sp>
        <p:nvSpPr>
          <p:cNvPr id="48" name="Rectangle 3"/>
          <p:cNvSpPr>
            <a:spLocks noChangeArrowheads="1"/>
          </p:cNvSpPr>
          <p:nvPr/>
        </p:nvSpPr>
        <p:spPr bwMode="auto">
          <a:xfrm>
            <a:off x="1849392" y="3394656"/>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49" name="Straight Arrow Connector 48"/>
          <p:cNvCxnSpPr/>
          <p:nvPr/>
        </p:nvCxnSpPr>
        <p:spPr>
          <a:xfrm>
            <a:off x="2099696" y="2895600"/>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50" name="Text Box 30"/>
          <p:cNvSpPr txBox="1">
            <a:spLocks noChangeArrowheads="1"/>
          </p:cNvSpPr>
          <p:nvPr/>
        </p:nvSpPr>
        <p:spPr bwMode="auto">
          <a:xfrm>
            <a:off x="609600" y="3011885"/>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Results </a:t>
            </a:r>
            <a:endParaRPr lang="en-US" sz="1000" b="1" dirty="0"/>
          </a:p>
        </p:txBody>
      </p:sp>
      <p:cxnSp>
        <p:nvCxnSpPr>
          <p:cNvPr id="51" name="Straight Arrow Connector 50"/>
          <p:cNvCxnSpPr/>
          <p:nvPr/>
        </p:nvCxnSpPr>
        <p:spPr>
          <a:xfrm flipV="1">
            <a:off x="2480696" y="2895600"/>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52" name="Text Box 30"/>
          <p:cNvSpPr txBox="1">
            <a:spLocks noChangeArrowheads="1"/>
          </p:cNvSpPr>
          <p:nvPr/>
        </p:nvSpPr>
        <p:spPr bwMode="auto">
          <a:xfrm>
            <a:off x="2570566" y="3077289"/>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Query </a:t>
            </a:r>
            <a:endParaRPr lang="en-US" sz="1000" b="1" dirty="0"/>
          </a:p>
        </p:txBody>
      </p:sp>
    </p:spTree>
    <p:extLst>
      <p:ext uri="{BB962C8B-B14F-4D97-AF65-F5344CB8AC3E}">
        <p14:creationId xmlns:p14="http://schemas.microsoft.com/office/powerpoint/2010/main" val="37506891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Processors</a:t>
            </a:r>
            <a:endParaRPr lang="en-US" dirty="0"/>
          </a:p>
        </p:txBody>
      </p:sp>
      <p:sp>
        <p:nvSpPr>
          <p:cNvPr id="3" name="Content Placeholder 2"/>
          <p:cNvSpPr>
            <a:spLocks noGrp="1"/>
          </p:cNvSpPr>
          <p:nvPr>
            <p:ph idx="1"/>
          </p:nvPr>
        </p:nvSpPr>
        <p:spPr/>
        <p:txBody>
          <a:bodyPr/>
          <a:lstStyle/>
          <a:p>
            <a:r>
              <a:rPr lang="en-US" dirty="0" err="1" smtClean="0"/>
              <a:t>TrustedDB</a:t>
            </a:r>
            <a:r>
              <a:rPr lang="en-US" dirty="0" smtClean="0"/>
              <a:t> </a:t>
            </a:r>
          </a:p>
          <a:p>
            <a:pPr lvl="1"/>
            <a:r>
              <a:rPr lang="en-US" dirty="0"/>
              <a:t>T</a:t>
            </a:r>
            <a:r>
              <a:rPr lang="en-US" dirty="0" smtClean="0"/>
              <a:t>rusted compute is</a:t>
            </a:r>
            <a:br>
              <a:rPr lang="en-US" dirty="0" smtClean="0"/>
            </a:br>
            <a:r>
              <a:rPr lang="en-US" dirty="0" smtClean="0"/>
              <a:t>a full DBMS</a:t>
            </a:r>
          </a:p>
        </p:txBody>
      </p:sp>
      <p:sp>
        <p:nvSpPr>
          <p:cNvPr id="11" name="Rectangle 3"/>
          <p:cNvSpPr>
            <a:spLocks noChangeArrowheads="1"/>
          </p:cNvSpPr>
          <p:nvPr/>
        </p:nvSpPr>
        <p:spPr bwMode="auto">
          <a:xfrm>
            <a:off x="2340551" y="5201905"/>
            <a:ext cx="926016" cy="664333"/>
          </a:xfrm>
          <a:prstGeom prst="rect">
            <a:avLst/>
          </a:prstGeom>
          <a:solidFill>
            <a:schemeClr val="bg1"/>
          </a:solidFill>
          <a:ln>
            <a:solidFill>
              <a:schemeClr val="tx1"/>
            </a:solidFill>
          </a:ln>
          <a:effectLst/>
        </p:spPr>
        <p:txBody>
          <a:bodyPr wrap="none"/>
          <a:lstStyle/>
          <a:p>
            <a:pPr algn="ctr">
              <a:defRPr/>
            </a:pPr>
            <a:r>
              <a:rPr lang="en-US" b="1" dirty="0" smtClean="0"/>
              <a:t>Client </a:t>
            </a:r>
          </a:p>
          <a:p>
            <a:pPr algn="ctr">
              <a:defRPr/>
            </a:pPr>
            <a:r>
              <a:rPr lang="en-US" b="1" dirty="0" smtClean="0"/>
              <a:t>App</a:t>
            </a:r>
            <a:endParaRPr lang="en-US" b="1" dirty="0"/>
          </a:p>
          <a:p>
            <a:pPr algn="ctr">
              <a:defRPr/>
            </a:pPr>
            <a:endParaRPr lang="en-US" b="1" dirty="0" smtClean="0"/>
          </a:p>
        </p:txBody>
      </p:sp>
      <p:sp>
        <p:nvSpPr>
          <p:cNvPr id="12" name="Rectangle 11"/>
          <p:cNvSpPr/>
          <p:nvPr/>
        </p:nvSpPr>
        <p:spPr>
          <a:xfrm>
            <a:off x="5183781" y="2438400"/>
            <a:ext cx="3122019" cy="217059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13" name="Rectangle 3"/>
          <p:cNvSpPr>
            <a:spLocks noChangeArrowheads="1"/>
          </p:cNvSpPr>
          <p:nvPr/>
        </p:nvSpPr>
        <p:spPr bwMode="auto">
          <a:xfrm>
            <a:off x="5431721" y="5112385"/>
            <a:ext cx="1654879" cy="872768"/>
          </a:xfrm>
          <a:prstGeom prst="rect">
            <a:avLst/>
          </a:prstGeom>
          <a:solidFill>
            <a:srgbClr val="FF0000"/>
          </a:solidFill>
          <a:ln>
            <a:noFill/>
          </a:ln>
          <a:effectLst/>
        </p:spPr>
        <p:txBody>
          <a:bodyPr wrap="none"/>
          <a:lstStyle/>
          <a:p>
            <a:pPr algn="ctr">
              <a:defRPr/>
            </a:pPr>
            <a:endParaRPr lang="en-US" dirty="0">
              <a:solidFill>
                <a:srgbClr val="FF0000"/>
              </a:solidFill>
            </a:endParaRPr>
          </a:p>
        </p:txBody>
      </p:sp>
      <p:sp>
        <p:nvSpPr>
          <p:cNvPr id="14" name="Rectangle 2"/>
          <p:cNvSpPr>
            <a:spLocks noChangeArrowheads="1"/>
          </p:cNvSpPr>
          <p:nvPr/>
        </p:nvSpPr>
        <p:spPr bwMode="auto">
          <a:xfrm>
            <a:off x="5584049" y="5226881"/>
            <a:ext cx="1273951" cy="56502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Cloud</a:t>
            </a:r>
          </a:p>
          <a:p>
            <a:pPr algn="ctr"/>
            <a:r>
              <a:rPr lang="en-US" b="1" dirty="0" smtClean="0"/>
              <a:t>DBMS</a:t>
            </a:r>
          </a:p>
        </p:txBody>
      </p:sp>
      <p:cxnSp>
        <p:nvCxnSpPr>
          <p:cNvPr id="15" name="Straight Arrow Connector 14"/>
          <p:cNvCxnSpPr/>
          <p:nvPr/>
        </p:nvCxnSpPr>
        <p:spPr>
          <a:xfrm>
            <a:off x="3353533" y="5455374"/>
            <a:ext cx="1709567" cy="0"/>
          </a:xfrm>
          <a:prstGeom prst="straightConnector1">
            <a:avLst/>
          </a:prstGeom>
          <a:ln w="3810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16" name="Text Box 30"/>
          <p:cNvSpPr txBox="1">
            <a:spLocks noChangeArrowheads="1"/>
          </p:cNvSpPr>
          <p:nvPr/>
        </p:nvSpPr>
        <p:spPr bwMode="auto">
          <a:xfrm>
            <a:off x="3610998" y="5181600"/>
            <a:ext cx="14740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Query</a:t>
            </a:r>
            <a:endParaRPr lang="en-US" sz="1400" b="1" dirty="0"/>
          </a:p>
        </p:txBody>
      </p:sp>
      <p:sp>
        <p:nvSpPr>
          <p:cNvPr id="17" name="Text Box 30"/>
          <p:cNvSpPr txBox="1">
            <a:spLocks noChangeArrowheads="1"/>
          </p:cNvSpPr>
          <p:nvPr/>
        </p:nvSpPr>
        <p:spPr bwMode="auto">
          <a:xfrm>
            <a:off x="3513285" y="5730725"/>
            <a:ext cx="1526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Results</a:t>
            </a:r>
            <a:endParaRPr lang="en-US" sz="1400" b="1" dirty="0"/>
          </a:p>
        </p:txBody>
      </p:sp>
      <p:cxnSp>
        <p:nvCxnSpPr>
          <p:cNvPr id="18" name="Straight Arrow Connector 17"/>
          <p:cNvCxnSpPr/>
          <p:nvPr/>
        </p:nvCxnSpPr>
        <p:spPr>
          <a:xfrm>
            <a:off x="3353533" y="5708844"/>
            <a:ext cx="1709567" cy="0"/>
          </a:xfrm>
          <a:prstGeom prst="straightConnector1">
            <a:avLst/>
          </a:prstGeom>
          <a:ln w="3810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9" name="Rectangle 3"/>
          <p:cNvSpPr>
            <a:spLocks noChangeArrowheads="1"/>
          </p:cNvSpPr>
          <p:nvPr/>
        </p:nvSpPr>
        <p:spPr bwMode="auto">
          <a:xfrm>
            <a:off x="5431720" y="2590800"/>
            <a:ext cx="2645480" cy="1917473"/>
          </a:xfrm>
          <a:prstGeom prst="rect">
            <a:avLst/>
          </a:prstGeom>
          <a:solidFill>
            <a:schemeClr val="accent5"/>
          </a:solidFill>
          <a:ln>
            <a:noFill/>
          </a:ln>
          <a:effectLst/>
        </p:spPr>
        <p:txBody>
          <a:bodyPr wrap="none"/>
          <a:lstStyle/>
          <a:p>
            <a:pPr algn="ctr">
              <a:defRPr/>
            </a:pPr>
            <a:r>
              <a:rPr lang="en-US" b="1" dirty="0" smtClean="0"/>
              <a:t>IBM Secure</a:t>
            </a:r>
            <a:br>
              <a:rPr lang="en-US" b="1" dirty="0" smtClean="0"/>
            </a:br>
            <a:r>
              <a:rPr lang="en-US" b="1" dirty="0" smtClean="0"/>
              <a:t>Co-processor</a:t>
            </a:r>
            <a:endParaRPr lang="en-US" b="1" dirty="0"/>
          </a:p>
        </p:txBody>
      </p:sp>
      <p:sp>
        <p:nvSpPr>
          <p:cNvPr id="20" name="Rectangle 2"/>
          <p:cNvSpPr>
            <a:spLocks noChangeArrowheads="1"/>
          </p:cNvSpPr>
          <p:nvPr/>
        </p:nvSpPr>
        <p:spPr bwMode="auto">
          <a:xfrm>
            <a:off x="5575088" y="3276600"/>
            <a:ext cx="2349712" cy="35967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Key</a:t>
            </a:r>
          </a:p>
          <a:p>
            <a:r>
              <a:rPr lang="en-US" b="1" dirty="0" smtClean="0"/>
              <a:t>   </a:t>
            </a:r>
          </a:p>
        </p:txBody>
      </p:sp>
      <p:cxnSp>
        <p:nvCxnSpPr>
          <p:cNvPr id="22" name="Straight Arrow Connector 21"/>
          <p:cNvCxnSpPr/>
          <p:nvPr/>
        </p:nvCxnSpPr>
        <p:spPr>
          <a:xfrm>
            <a:off x="6553200" y="4480285"/>
            <a:ext cx="0" cy="582962"/>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23" name="Rectangle 2"/>
          <p:cNvSpPr>
            <a:spLocks noChangeArrowheads="1"/>
          </p:cNvSpPr>
          <p:nvPr/>
        </p:nvSpPr>
        <p:spPr bwMode="auto">
          <a:xfrm>
            <a:off x="5613804" y="3810000"/>
            <a:ext cx="2310996" cy="61957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Embedded</a:t>
            </a:r>
            <a:br>
              <a:rPr lang="en-US" b="1" dirty="0" smtClean="0"/>
            </a:br>
            <a:r>
              <a:rPr lang="en-US" b="1" dirty="0" smtClean="0"/>
              <a:t>Linux &amp; SQL Lite</a:t>
            </a:r>
          </a:p>
        </p:txBody>
      </p:sp>
      <p:sp>
        <p:nvSpPr>
          <p:cNvPr id="24" name="Rectangle 23"/>
          <p:cNvSpPr/>
          <p:nvPr/>
        </p:nvSpPr>
        <p:spPr>
          <a:xfrm>
            <a:off x="5183781" y="4909748"/>
            <a:ext cx="3122019" cy="124817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25" name="Rectangle 24"/>
          <p:cNvSpPr/>
          <p:nvPr/>
        </p:nvSpPr>
        <p:spPr>
          <a:xfrm>
            <a:off x="5052388" y="2286000"/>
            <a:ext cx="3558212" cy="40243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26" name="Can 25"/>
          <p:cNvSpPr/>
          <p:nvPr/>
        </p:nvSpPr>
        <p:spPr>
          <a:xfrm>
            <a:off x="7329959" y="5139184"/>
            <a:ext cx="869161" cy="740415"/>
          </a:xfrm>
          <a:prstGeom prst="ca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Storage</a:t>
            </a:r>
            <a:endParaRPr lang="en-US" sz="1600" dirty="0">
              <a:solidFill>
                <a:schemeClr val="tx1"/>
              </a:solidFill>
            </a:endParaRPr>
          </a:p>
        </p:txBody>
      </p:sp>
      <p:cxnSp>
        <p:nvCxnSpPr>
          <p:cNvPr id="27" name="Straight Arrow Connector 26"/>
          <p:cNvCxnSpPr>
            <a:stCxn id="26" idx="2"/>
            <a:endCxn id="14" idx="3"/>
          </p:cNvCxnSpPr>
          <p:nvPr/>
        </p:nvCxnSpPr>
        <p:spPr>
          <a:xfrm flipH="1">
            <a:off x="6858000" y="5509392"/>
            <a:ext cx="471959" cy="1"/>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3642047" y="6379632"/>
            <a:ext cx="790601" cy="369332"/>
          </a:xfrm>
          <a:prstGeom prst="rect">
            <a:avLst/>
          </a:prstGeom>
          <a:noFill/>
        </p:spPr>
        <p:txBody>
          <a:bodyPr wrap="none" rtlCol="0">
            <a:spAutoFit/>
          </a:bodyPr>
          <a:lstStyle/>
          <a:p>
            <a:r>
              <a:rPr lang="en-US" dirty="0" smtClean="0"/>
              <a:t>[BS11]</a:t>
            </a:r>
            <a:endParaRPr lang="en-US" dirty="0"/>
          </a:p>
        </p:txBody>
      </p:sp>
    </p:spTree>
    <p:extLst>
      <p:ext uri="{BB962C8B-B14F-4D97-AF65-F5344CB8AC3E}">
        <p14:creationId xmlns:p14="http://schemas.microsoft.com/office/powerpoint/2010/main" val="1007001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Advantages of Loosely-Coupled Arch.</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t>Full trusted DBMS </a:t>
            </a:r>
            <a:r>
              <a:rPr lang="en-US" dirty="0" smtClean="0">
                <a:sym typeface="Wingdings" pitchFamily="2" charset="2"/>
              </a:rPr>
              <a:t> </a:t>
            </a:r>
            <a:br>
              <a:rPr lang="en-US" dirty="0" smtClean="0">
                <a:sym typeface="Wingdings" pitchFamily="2" charset="2"/>
              </a:rPr>
            </a:br>
            <a:r>
              <a:rPr lang="en-US" dirty="0" smtClean="0">
                <a:sym typeface="Wingdings" pitchFamily="2" charset="2"/>
              </a:rPr>
              <a:t>l</a:t>
            </a:r>
            <a:r>
              <a:rPr lang="en-US" dirty="0" smtClean="0"/>
              <a:t>oosely coupled system</a:t>
            </a:r>
          </a:p>
          <a:p>
            <a:pPr lvl="1"/>
            <a:r>
              <a:rPr lang="en-US" dirty="0" smtClean="0"/>
              <a:t>Simple division of labor</a:t>
            </a:r>
          </a:p>
          <a:p>
            <a:pPr lvl="1"/>
            <a:r>
              <a:rPr lang="en-US" dirty="0" smtClean="0"/>
              <a:t>Simple to build</a:t>
            </a:r>
          </a:p>
        </p:txBody>
      </p:sp>
      <p:sp>
        <p:nvSpPr>
          <p:cNvPr id="4" name="Slide Number Placeholder 3"/>
          <p:cNvSpPr>
            <a:spLocks noGrp="1"/>
          </p:cNvSpPr>
          <p:nvPr>
            <p:ph type="sldNum" sz="quarter" idx="12"/>
          </p:nvPr>
        </p:nvSpPr>
        <p:spPr/>
        <p:txBody>
          <a:bodyPr/>
          <a:lstStyle/>
          <a:p>
            <a:fld id="{BACC0D7D-E0FC-49BF-B4A2-5B13217C58F0}" type="slidenum">
              <a:rPr lang="en-US" smtClean="0"/>
              <a:t>86</a:t>
            </a:fld>
            <a:endParaRPr lang="en-US"/>
          </a:p>
        </p:txBody>
      </p:sp>
      <p:sp>
        <p:nvSpPr>
          <p:cNvPr id="6" name="Rectangle 3"/>
          <p:cNvSpPr>
            <a:spLocks noChangeArrowheads="1"/>
          </p:cNvSpPr>
          <p:nvPr/>
        </p:nvSpPr>
        <p:spPr bwMode="auto">
          <a:xfrm>
            <a:off x="2340551" y="5201905"/>
            <a:ext cx="926016" cy="664333"/>
          </a:xfrm>
          <a:prstGeom prst="rect">
            <a:avLst/>
          </a:prstGeom>
          <a:solidFill>
            <a:schemeClr val="bg1"/>
          </a:solidFill>
          <a:ln>
            <a:solidFill>
              <a:schemeClr val="tx1"/>
            </a:solidFill>
          </a:ln>
          <a:effectLst/>
        </p:spPr>
        <p:txBody>
          <a:bodyPr wrap="none"/>
          <a:lstStyle/>
          <a:p>
            <a:pPr algn="ctr">
              <a:defRPr/>
            </a:pPr>
            <a:r>
              <a:rPr lang="en-US" b="1" dirty="0" smtClean="0"/>
              <a:t>Client </a:t>
            </a:r>
          </a:p>
          <a:p>
            <a:pPr algn="ctr">
              <a:defRPr/>
            </a:pPr>
            <a:r>
              <a:rPr lang="en-US" b="1" dirty="0" smtClean="0"/>
              <a:t>App</a:t>
            </a:r>
            <a:endParaRPr lang="en-US" b="1" dirty="0"/>
          </a:p>
          <a:p>
            <a:pPr algn="ctr">
              <a:defRPr/>
            </a:pPr>
            <a:endParaRPr lang="en-US" b="1" dirty="0" smtClean="0"/>
          </a:p>
        </p:txBody>
      </p:sp>
      <p:sp>
        <p:nvSpPr>
          <p:cNvPr id="7" name="Rectangle 6"/>
          <p:cNvSpPr/>
          <p:nvPr/>
        </p:nvSpPr>
        <p:spPr>
          <a:xfrm>
            <a:off x="5183781" y="2438400"/>
            <a:ext cx="3122019" cy="217059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8" name="Rectangle 3"/>
          <p:cNvSpPr>
            <a:spLocks noChangeArrowheads="1"/>
          </p:cNvSpPr>
          <p:nvPr/>
        </p:nvSpPr>
        <p:spPr bwMode="auto">
          <a:xfrm>
            <a:off x="5431721" y="5112385"/>
            <a:ext cx="1654879" cy="872768"/>
          </a:xfrm>
          <a:prstGeom prst="rect">
            <a:avLst/>
          </a:prstGeom>
          <a:solidFill>
            <a:srgbClr val="FF0000"/>
          </a:solidFill>
          <a:ln>
            <a:noFill/>
          </a:ln>
          <a:effectLst/>
        </p:spPr>
        <p:txBody>
          <a:bodyPr wrap="none"/>
          <a:lstStyle/>
          <a:p>
            <a:pPr algn="ctr">
              <a:defRPr/>
            </a:pPr>
            <a:endParaRPr lang="en-US" dirty="0">
              <a:solidFill>
                <a:srgbClr val="FF0000"/>
              </a:solidFill>
            </a:endParaRPr>
          </a:p>
        </p:txBody>
      </p:sp>
      <p:sp>
        <p:nvSpPr>
          <p:cNvPr id="9" name="Rectangle 2"/>
          <p:cNvSpPr>
            <a:spLocks noChangeArrowheads="1"/>
          </p:cNvSpPr>
          <p:nvPr/>
        </p:nvSpPr>
        <p:spPr bwMode="auto">
          <a:xfrm>
            <a:off x="5584049" y="5226881"/>
            <a:ext cx="1273951" cy="56502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Cloud</a:t>
            </a:r>
          </a:p>
          <a:p>
            <a:pPr algn="ctr"/>
            <a:r>
              <a:rPr lang="en-US" b="1" dirty="0" smtClean="0"/>
              <a:t>DBMS</a:t>
            </a:r>
          </a:p>
        </p:txBody>
      </p:sp>
      <p:cxnSp>
        <p:nvCxnSpPr>
          <p:cNvPr id="10" name="Straight Arrow Connector 9"/>
          <p:cNvCxnSpPr/>
          <p:nvPr/>
        </p:nvCxnSpPr>
        <p:spPr>
          <a:xfrm>
            <a:off x="3353533" y="5455374"/>
            <a:ext cx="1709567" cy="0"/>
          </a:xfrm>
          <a:prstGeom prst="straightConnector1">
            <a:avLst/>
          </a:prstGeom>
          <a:ln w="3810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11" name="Text Box 30"/>
          <p:cNvSpPr txBox="1">
            <a:spLocks noChangeArrowheads="1"/>
          </p:cNvSpPr>
          <p:nvPr/>
        </p:nvSpPr>
        <p:spPr bwMode="auto">
          <a:xfrm>
            <a:off x="3610998" y="5181600"/>
            <a:ext cx="14740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Query</a:t>
            </a:r>
            <a:endParaRPr lang="en-US" sz="1400" b="1" dirty="0"/>
          </a:p>
        </p:txBody>
      </p:sp>
      <p:sp>
        <p:nvSpPr>
          <p:cNvPr id="12" name="Text Box 30"/>
          <p:cNvSpPr txBox="1">
            <a:spLocks noChangeArrowheads="1"/>
          </p:cNvSpPr>
          <p:nvPr/>
        </p:nvSpPr>
        <p:spPr bwMode="auto">
          <a:xfrm>
            <a:off x="3513285" y="5730725"/>
            <a:ext cx="1526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Results</a:t>
            </a:r>
            <a:endParaRPr lang="en-US" sz="1400" b="1" dirty="0"/>
          </a:p>
        </p:txBody>
      </p:sp>
      <p:cxnSp>
        <p:nvCxnSpPr>
          <p:cNvPr id="13" name="Straight Arrow Connector 12"/>
          <p:cNvCxnSpPr/>
          <p:nvPr/>
        </p:nvCxnSpPr>
        <p:spPr>
          <a:xfrm>
            <a:off x="3353533" y="5708844"/>
            <a:ext cx="1709567" cy="0"/>
          </a:xfrm>
          <a:prstGeom prst="straightConnector1">
            <a:avLst/>
          </a:prstGeom>
          <a:ln w="3810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4" name="Rectangle 3"/>
          <p:cNvSpPr>
            <a:spLocks noChangeArrowheads="1"/>
          </p:cNvSpPr>
          <p:nvPr/>
        </p:nvSpPr>
        <p:spPr bwMode="auto">
          <a:xfrm>
            <a:off x="5431720" y="2590800"/>
            <a:ext cx="2645480" cy="1917473"/>
          </a:xfrm>
          <a:prstGeom prst="rect">
            <a:avLst/>
          </a:prstGeom>
          <a:solidFill>
            <a:schemeClr val="accent5"/>
          </a:solidFill>
          <a:ln>
            <a:noFill/>
          </a:ln>
          <a:effectLst/>
        </p:spPr>
        <p:txBody>
          <a:bodyPr wrap="none"/>
          <a:lstStyle/>
          <a:p>
            <a:pPr algn="ctr">
              <a:defRPr/>
            </a:pPr>
            <a:r>
              <a:rPr lang="en-US" b="1" dirty="0" smtClean="0"/>
              <a:t>IBM Secure</a:t>
            </a:r>
            <a:br>
              <a:rPr lang="en-US" b="1" dirty="0" smtClean="0"/>
            </a:br>
            <a:r>
              <a:rPr lang="en-US" b="1" dirty="0" smtClean="0"/>
              <a:t>Co-processor</a:t>
            </a:r>
            <a:endParaRPr lang="en-US" b="1" dirty="0"/>
          </a:p>
        </p:txBody>
      </p:sp>
      <p:sp>
        <p:nvSpPr>
          <p:cNvPr id="15" name="Rectangle 2"/>
          <p:cNvSpPr>
            <a:spLocks noChangeArrowheads="1"/>
          </p:cNvSpPr>
          <p:nvPr/>
        </p:nvSpPr>
        <p:spPr bwMode="auto">
          <a:xfrm>
            <a:off x="5575088" y="3276600"/>
            <a:ext cx="2349712" cy="35967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Key</a:t>
            </a:r>
          </a:p>
          <a:p>
            <a:r>
              <a:rPr lang="en-US" b="1" dirty="0" smtClean="0"/>
              <a:t>   </a:t>
            </a:r>
          </a:p>
        </p:txBody>
      </p:sp>
      <p:cxnSp>
        <p:nvCxnSpPr>
          <p:cNvPr id="16" name="Straight Arrow Connector 15"/>
          <p:cNvCxnSpPr/>
          <p:nvPr/>
        </p:nvCxnSpPr>
        <p:spPr>
          <a:xfrm>
            <a:off x="6553200" y="4480285"/>
            <a:ext cx="0" cy="582962"/>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17" name="Rectangle 2"/>
          <p:cNvSpPr>
            <a:spLocks noChangeArrowheads="1"/>
          </p:cNvSpPr>
          <p:nvPr/>
        </p:nvSpPr>
        <p:spPr bwMode="auto">
          <a:xfrm>
            <a:off x="5613804" y="3810000"/>
            <a:ext cx="2310996" cy="61957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Embedded</a:t>
            </a:r>
            <a:br>
              <a:rPr lang="en-US" b="1" dirty="0" smtClean="0"/>
            </a:br>
            <a:r>
              <a:rPr lang="en-US" b="1" dirty="0" smtClean="0"/>
              <a:t>Linux &amp; SQL Lite</a:t>
            </a:r>
          </a:p>
        </p:txBody>
      </p:sp>
      <p:sp>
        <p:nvSpPr>
          <p:cNvPr id="18" name="Rectangle 17"/>
          <p:cNvSpPr/>
          <p:nvPr/>
        </p:nvSpPr>
        <p:spPr>
          <a:xfrm>
            <a:off x="5183781" y="4909748"/>
            <a:ext cx="3122019" cy="124817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19" name="Rectangle 18"/>
          <p:cNvSpPr/>
          <p:nvPr/>
        </p:nvSpPr>
        <p:spPr>
          <a:xfrm>
            <a:off x="5052388" y="2286000"/>
            <a:ext cx="3558212" cy="40243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20" name="Can 19"/>
          <p:cNvSpPr/>
          <p:nvPr/>
        </p:nvSpPr>
        <p:spPr>
          <a:xfrm>
            <a:off x="7329959" y="5139184"/>
            <a:ext cx="869161" cy="740415"/>
          </a:xfrm>
          <a:prstGeom prst="ca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Storage</a:t>
            </a:r>
            <a:endParaRPr lang="en-US" sz="1600" dirty="0">
              <a:solidFill>
                <a:schemeClr val="tx1"/>
              </a:solidFill>
            </a:endParaRPr>
          </a:p>
        </p:txBody>
      </p:sp>
      <p:cxnSp>
        <p:nvCxnSpPr>
          <p:cNvPr id="21" name="Straight Arrow Connector 20"/>
          <p:cNvCxnSpPr>
            <a:stCxn id="20" idx="2"/>
            <a:endCxn id="9" idx="3"/>
          </p:cNvCxnSpPr>
          <p:nvPr/>
        </p:nvCxnSpPr>
        <p:spPr>
          <a:xfrm flipH="1">
            <a:off x="6858000" y="5509392"/>
            <a:ext cx="471959" cy="1"/>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447800" y="4608993"/>
            <a:ext cx="2044149" cy="461665"/>
          </a:xfrm>
          <a:prstGeom prst="rect">
            <a:avLst/>
          </a:prstGeom>
          <a:noFill/>
          <a:ln>
            <a:solidFill>
              <a:schemeClr val="tx1"/>
            </a:solidFill>
          </a:ln>
        </p:spPr>
        <p:txBody>
          <a:bodyPr wrap="none" rtlCol="0">
            <a:spAutoFit/>
          </a:bodyPr>
          <a:lstStyle/>
          <a:p>
            <a:r>
              <a:rPr lang="en-US" sz="1200" b="1" dirty="0" smtClean="0">
                <a:solidFill>
                  <a:schemeClr val="tx2">
                    <a:lumMod val="60000"/>
                    <a:lumOff val="40000"/>
                  </a:schemeClr>
                </a:solidFill>
                <a:latin typeface="Courier New" pitchFamily="49" charset="0"/>
                <a:cs typeface="Courier New" pitchFamily="49" charset="0"/>
              </a:rPr>
              <a:t>select</a:t>
            </a:r>
            <a:r>
              <a:rPr lang="en-US" sz="1200" b="1" dirty="0" smtClean="0">
                <a:latin typeface="Courier New" pitchFamily="49" charset="0"/>
                <a:cs typeface="Courier New" pitchFamily="49" charset="0"/>
              </a:rPr>
              <a:t> (</a:t>
            </a:r>
            <a:r>
              <a:rPr lang="en-US" sz="1200" b="1" dirty="0" smtClean="0">
                <a:solidFill>
                  <a:schemeClr val="accent5">
                    <a:lumMod val="60000"/>
                    <a:lumOff val="40000"/>
                  </a:schemeClr>
                </a:solidFill>
                <a:latin typeface="Courier New" pitchFamily="49" charset="0"/>
                <a:cs typeface="Courier New" pitchFamily="49" charset="0"/>
              </a:rPr>
              <a:t>*</a:t>
            </a:r>
            <a:r>
              <a:rPr lang="en-US" sz="1200" b="1" dirty="0" smtClean="0">
                <a:latin typeface="Courier New" pitchFamily="49" charset="0"/>
                <a:cs typeface="Courier New" pitchFamily="49" charset="0"/>
              </a:rPr>
              <a:t>) </a:t>
            </a:r>
            <a:r>
              <a:rPr lang="en-US" sz="1200" b="1" dirty="0" smtClean="0">
                <a:solidFill>
                  <a:schemeClr val="accent1">
                    <a:lumMod val="75000"/>
                  </a:schemeClr>
                </a:solidFill>
                <a:latin typeface="Courier New" pitchFamily="49" charset="0"/>
                <a:cs typeface="Courier New" pitchFamily="49" charset="0"/>
              </a:rPr>
              <a:t>where</a:t>
            </a:r>
          </a:p>
          <a:p>
            <a:r>
              <a:rPr lang="en-US" sz="1200" b="1" smtClean="0">
                <a:solidFill>
                  <a:schemeClr val="accent5">
                    <a:lumMod val="60000"/>
                    <a:lumOff val="40000"/>
                  </a:schemeClr>
                </a:solidFill>
                <a:latin typeface="Courier New" pitchFamily="49" charset="0"/>
                <a:cs typeface="Courier New" pitchFamily="49" charset="0"/>
              </a:rPr>
              <a:t>SSN_NDET</a:t>
            </a:r>
            <a:r>
              <a:rPr lang="en-US" sz="1200" b="1" smtClean="0">
                <a:latin typeface="Courier New" pitchFamily="49" charset="0"/>
                <a:cs typeface="Courier New" pitchFamily="49" charset="0"/>
              </a:rPr>
              <a:t> </a:t>
            </a:r>
            <a:r>
              <a:rPr lang="en-US" sz="1200" b="1" dirty="0">
                <a:latin typeface="Courier New" pitchFamily="49" charset="0"/>
                <a:cs typeface="Courier New" pitchFamily="49" charset="0"/>
              </a:rPr>
              <a:t>=</a:t>
            </a:r>
            <a:r>
              <a:rPr lang="en-US" sz="1200" b="1" dirty="0" smtClean="0">
                <a:latin typeface="Courier New" pitchFamily="49" charset="0"/>
                <a:cs typeface="Courier New" pitchFamily="49" charset="0"/>
              </a:rPr>
              <a:t> ‘ad&amp;*$</a:t>
            </a:r>
            <a:r>
              <a:rPr lang="en-US" sz="1200" b="1" dirty="0" err="1" smtClean="0">
                <a:latin typeface="Courier New" pitchFamily="49" charset="0"/>
                <a:cs typeface="Courier New" pitchFamily="49" charset="0"/>
              </a:rPr>
              <a:t>jk</a:t>
            </a:r>
            <a:r>
              <a:rPr lang="en-US" sz="1200" b="1" dirty="0" smtClean="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26" name="TextBox 25"/>
          <p:cNvSpPr txBox="1"/>
          <p:nvPr/>
        </p:nvSpPr>
        <p:spPr>
          <a:xfrm>
            <a:off x="1226212" y="6352401"/>
            <a:ext cx="3624710" cy="276999"/>
          </a:xfrm>
          <a:prstGeom prst="rect">
            <a:avLst/>
          </a:prstGeom>
          <a:noFill/>
          <a:ln>
            <a:solidFill>
              <a:schemeClr val="tx1"/>
            </a:solidFill>
          </a:ln>
        </p:spPr>
        <p:txBody>
          <a:bodyPr wrap="none" rtlCol="0">
            <a:spAutoFit/>
          </a:bodyPr>
          <a:lstStyle/>
          <a:p>
            <a:r>
              <a:rPr lang="en-US" sz="1200" b="1" dirty="0" smtClean="0">
                <a:solidFill>
                  <a:schemeClr val="tx2">
                    <a:lumMod val="60000"/>
                    <a:lumOff val="40000"/>
                  </a:schemeClr>
                </a:solidFill>
                <a:latin typeface="Courier New" pitchFamily="49" charset="0"/>
                <a:cs typeface="Courier New" pitchFamily="49" charset="0"/>
              </a:rPr>
              <a:t>select</a:t>
            </a:r>
            <a:r>
              <a:rPr lang="en-US" sz="1200" b="1" dirty="0" smtClean="0">
                <a:latin typeface="Courier New" pitchFamily="49" charset="0"/>
                <a:cs typeface="Courier New" pitchFamily="49" charset="0"/>
              </a:rPr>
              <a:t> (*) </a:t>
            </a:r>
            <a:r>
              <a:rPr lang="en-US" sz="1200" b="1" dirty="0" smtClean="0">
                <a:solidFill>
                  <a:schemeClr val="accent1">
                    <a:lumMod val="75000"/>
                  </a:schemeClr>
                </a:solidFill>
                <a:latin typeface="Courier New" pitchFamily="49" charset="0"/>
                <a:cs typeface="Courier New" pitchFamily="49" charset="0"/>
              </a:rPr>
              <a:t>where </a:t>
            </a:r>
            <a:r>
              <a:rPr lang="en-US" sz="1200" b="1" dirty="0" err="1" smtClean="0">
                <a:solidFill>
                  <a:schemeClr val="accent5">
                    <a:lumMod val="60000"/>
                    <a:lumOff val="40000"/>
                  </a:schemeClr>
                </a:solidFill>
                <a:latin typeface="Courier New" pitchFamily="49" charset="0"/>
                <a:cs typeface="Courier New" pitchFamily="49" charset="0"/>
              </a:rPr>
              <a:t>name_PT</a:t>
            </a:r>
            <a:r>
              <a:rPr lang="en-US" sz="1200" b="1" dirty="0" smtClean="0">
                <a:latin typeface="Courier New" pitchFamily="49" charset="0"/>
                <a:cs typeface="Courier New" pitchFamily="49" charset="0"/>
              </a:rPr>
              <a:t> = ‘John Doe’</a:t>
            </a:r>
            <a:endParaRPr lang="en-US" sz="1200" b="1" dirty="0">
              <a:latin typeface="Courier New" pitchFamily="49" charset="0"/>
              <a:cs typeface="Courier New" pitchFamily="49" charset="0"/>
            </a:endParaRPr>
          </a:p>
        </p:txBody>
      </p:sp>
    </p:spTree>
    <p:extLst>
      <p:ext uri="{BB962C8B-B14F-4D97-AF65-F5344CB8AC3E}">
        <p14:creationId xmlns:p14="http://schemas.microsoft.com/office/powerpoint/2010/main" val="36517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1" nodeType="clickEffect">
                                  <p:stCondLst>
                                    <p:cond delay="0"/>
                                  </p:stCondLst>
                                  <p:childTnLst>
                                    <p:animMotion origin="layout" path="M 1.11111E-6 4.44444E-6 L 0.44618 -0.42778 " pathEditMode="relative" rAng="0" ptsTypes="AA">
                                      <p:cBhvr>
                                        <p:cTn id="10" dur="2000" fill="hold"/>
                                        <p:tgtEl>
                                          <p:spTgt spid="24"/>
                                        </p:tgtEl>
                                        <p:attrNameLst>
                                          <p:attrName>ppt_x</p:attrName>
                                          <p:attrName>ppt_y</p:attrName>
                                        </p:attrNameLst>
                                      </p:cBhvr>
                                      <p:rCtr x="22309" y="-2138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1" nodeType="clickEffect">
                                  <p:stCondLst>
                                    <p:cond delay="0"/>
                                  </p:stCondLst>
                                  <p:childTnLst>
                                    <p:animMotion origin="layout" path="M -3.88889E-6 2.22222E-6 L 0.39966 -0.00209 " pathEditMode="relative" rAng="0" ptsTypes="AA">
                                      <p:cBhvr>
                                        <p:cTn id="18" dur="2000" fill="hold"/>
                                        <p:tgtEl>
                                          <p:spTgt spid="26"/>
                                        </p:tgtEl>
                                        <p:attrNameLst>
                                          <p:attrName>ppt_x</p:attrName>
                                          <p:attrName>ppt_y</p:attrName>
                                        </p:attrNameLst>
                                      </p:cBhvr>
                                      <p:rCtr x="1998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TrustedDB</a:t>
            </a:r>
            <a:r>
              <a:rPr lang="en-US" dirty="0" smtClean="0"/>
              <a:t> Hybrid </a:t>
            </a:r>
            <a:r>
              <a:rPr lang="en-US" dirty="0"/>
              <a:t>E</a:t>
            </a:r>
            <a:r>
              <a:rPr lang="en-US" dirty="0" smtClean="0"/>
              <a:t>xample</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87</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1447800" cy="353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357312"/>
            <a:ext cx="3743325" cy="481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42047" y="6379632"/>
            <a:ext cx="790601" cy="369332"/>
          </a:xfrm>
          <a:prstGeom prst="rect">
            <a:avLst/>
          </a:prstGeom>
          <a:noFill/>
        </p:spPr>
        <p:txBody>
          <a:bodyPr wrap="none" rtlCol="0">
            <a:spAutoFit/>
          </a:bodyPr>
          <a:lstStyle/>
          <a:p>
            <a:r>
              <a:rPr lang="en-US" dirty="0" smtClean="0"/>
              <a:t>[BS11]</a:t>
            </a:r>
            <a:endParaRPr lang="en-US" dirty="0"/>
          </a:p>
        </p:txBody>
      </p:sp>
    </p:spTree>
    <p:extLst>
      <p:ext uri="{BB962C8B-B14F-4D97-AF65-F5344CB8AC3E}">
        <p14:creationId xmlns:p14="http://schemas.microsoft.com/office/powerpoint/2010/main" val="40232187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Limitations of Loosely-Coupled Arch.</a:t>
            </a:r>
            <a:endParaRPr lang="en-US" dirty="0"/>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dirty="0" smtClean="0"/>
              <a:t>Full trusted DBMS </a:t>
            </a:r>
            <a:r>
              <a:rPr lang="en-US" dirty="0" smtClean="0">
                <a:sym typeface="Wingdings" pitchFamily="2" charset="2"/>
              </a:rPr>
              <a:t> </a:t>
            </a:r>
            <a:br>
              <a:rPr lang="en-US" dirty="0" smtClean="0">
                <a:sym typeface="Wingdings" pitchFamily="2" charset="2"/>
              </a:rPr>
            </a:br>
            <a:r>
              <a:rPr lang="en-US" dirty="0" smtClean="0">
                <a:sym typeface="Wingdings" pitchFamily="2" charset="2"/>
              </a:rPr>
              <a:t>l</a:t>
            </a:r>
            <a:r>
              <a:rPr lang="en-US" dirty="0" smtClean="0"/>
              <a:t>oosely coupled system</a:t>
            </a:r>
          </a:p>
          <a:p>
            <a:pPr lvl="1"/>
            <a:r>
              <a:rPr lang="en-US" dirty="0" smtClean="0"/>
              <a:t>How about everything </a:t>
            </a:r>
            <a:br>
              <a:rPr lang="en-US" dirty="0" smtClean="0"/>
            </a:br>
            <a:r>
              <a:rPr lang="en-US" dirty="0" smtClean="0"/>
              <a:t>else?</a:t>
            </a:r>
          </a:p>
        </p:txBody>
      </p:sp>
      <p:sp>
        <p:nvSpPr>
          <p:cNvPr id="4" name="Slide Number Placeholder 3"/>
          <p:cNvSpPr>
            <a:spLocks noGrp="1"/>
          </p:cNvSpPr>
          <p:nvPr>
            <p:ph type="sldNum" sz="quarter" idx="12"/>
          </p:nvPr>
        </p:nvSpPr>
        <p:spPr/>
        <p:txBody>
          <a:bodyPr/>
          <a:lstStyle/>
          <a:p>
            <a:fld id="{BACC0D7D-E0FC-49BF-B4A2-5B13217C58F0}" type="slidenum">
              <a:rPr lang="en-US" smtClean="0"/>
              <a:t>88</a:t>
            </a:fld>
            <a:endParaRPr lang="en-US"/>
          </a:p>
        </p:txBody>
      </p:sp>
      <p:sp>
        <p:nvSpPr>
          <p:cNvPr id="6" name="Rectangle 3"/>
          <p:cNvSpPr>
            <a:spLocks noChangeArrowheads="1"/>
          </p:cNvSpPr>
          <p:nvPr/>
        </p:nvSpPr>
        <p:spPr bwMode="auto">
          <a:xfrm>
            <a:off x="2340551" y="5201905"/>
            <a:ext cx="926016" cy="664333"/>
          </a:xfrm>
          <a:prstGeom prst="rect">
            <a:avLst/>
          </a:prstGeom>
          <a:solidFill>
            <a:schemeClr val="bg1"/>
          </a:solidFill>
          <a:ln>
            <a:solidFill>
              <a:schemeClr val="tx1"/>
            </a:solidFill>
          </a:ln>
          <a:effectLst/>
        </p:spPr>
        <p:txBody>
          <a:bodyPr wrap="none"/>
          <a:lstStyle/>
          <a:p>
            <a:pPr algn="ctr">
              <a:defRPr/>
            </a:pPr>
            <a:r>
              <a:rPr lang="en-US" b="1" dirty="0" smtClean="0"/>
              <a:t>Client </a:t>
            </a:r>
          </a:p>
          <a:p>
            <a:pPr algn="ctr">
              <a:defRPr/>
            </a:pPr>
            <a:r>
              <a:rPr lang="en-US" b="1" dirty="0" smtClean="0"/>
              <a:t>App</a:t>
            </a:r>
            <a:endParaRPr lang="en-US" b="1" dirty="0"/>
          </a:p>
          <a:p>
            <a:pPr algn="ctr">
              <a:defRPr/>
            </a:pPr>
            <a:endParaRPr lang="en-US" b="1" dirty="0" smtClean="0"/>
          </a:p>
        </p:txBody>
      </p:sp>
      <p:sp>
        <p:nvSpPr>
          <p:cNvPr id="7" name="Rectangle 6"/>
          <p:cNvSpPr/>
          <p:nvPr/>
        </p:nvSpPr>
        <p:spPr>
          <a:xfrm>
            <a:off x="5183781" y="2438400"/>
            <a:ext cx="3122019" cy="217059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8" name="Rectangle 3"/>
          <p:cNvSpPr>
            <a:spLocks noChangeArrowheads="1"/>
          </p:cNvSpPr>
          <p:nvPr/>
        </p:nvSpPr>
        <p:spPr bwMode="auto">
          <a:xfrm>
            <a:off x="5431721" y="5112385"/>
            <a:ext cx="1654879" cy="872768"/>
          </a:xfrm>
          <a:prstGeom prst="rect">
            <a:avLst/>
          </a:prstGeom>
          <a:solidFill>
            <a:srgbClr val="FF0000"/>
          </a:solidFill>
          <a:ln>
            <a:noFill/>
          </a:ln>
          <a:effectLst/>
        </p:spPr>
        <p:txBody>
          <a:bodyPr wrap="none"/>
          <a:lstStyle/>
          <a:p>
            <a:pPr algn="ctr">
              <a:defRPr/>
            </a:pPr>
            <a:endParaRPr lang="en-US" dirty="0">
              <a:solidFill>
                <a:srgbClr val="FF0000"/>
              </a:solidFill>
            </a:endParaRPr>
          </a:p>
        </p:txBody>
      </p:sp>
      <p:sp>
        <p:nvSpPr>
          <p:cNvPr id="9" name="Rectangle 2"/>
          <p:cNvSpPr>
            <a:spLocks noChangeArrowheads="1"/>
          </p:cNvSpPr>
          <p:nvPr/>
        </p:nvSpPr>
        <p:spPr bwMode="auto">
          <a:xfrm>
            <a:off x="5584049" y="5226881"/>
            <a:ext cx="1273951" cy="56502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Cloud</a:t>
            </a:r>
          </a:p>
          <a:p>
            <a:pPr algn="ctr"/>
            <a:r>
              <a:rPr lang="en-US" b="1" dirty="0" smtClean="0"/>
              <a:t>DBMS</a:t>
            </a:r>
          </a:p>
        </p:txBody>
      </p:sp>
      <p:cxnSp>
        <p:nvCxnSpPr>
          <p:cNvPr id="10" name="Straight Arrow Connector 9"/>
          <p:cNvCxnSpPr/>
          <p:nvPr/>
        </p:nvCxnSpPr>
        <p:spPr>
          <a:xfrm>
            <a:off x="3353533" y="5455374"/>
            <a:ext cx="1709567" cy="0"/>
          </a:xfrm>
          <a:prstGeom prst="straightConnector1">
            <a:avLst/>
          </a:prstGeom>
          <a:ln w="3810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11" name="Text Box 30"/>
          <p:cNvSpPr txBox="1">
            <a:spLocks noChangeArrowheads="1"/>
          </p:cNvSpPr>
          <p:nvPr/>
        </p:nvSpPr>
        <p:spPr bwMode="auto">
          <a:xfrm>
            <a:off x="3610998" y="5181600"/>
            <a:ext cx="14740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Query</a:t>
            </a:r>
            <a:endParaRPr lang="en-US" sz="1400" b="1" dirty="0"/>
          </a:p>
        </p:txBody>
      </p:sp>
      <p:sp>
        <p:nvSpPr>
          <p:cNvPr id="12" name="Text Box 30"/>
          <p:cNvSpPr txBox="1">
            <a:spLocks noChangeArrowheads="1"/>
          </p:cNvSpPr>
          <p:nvPr/>
        </p:nvSpPr>
        <p:spPr bwMode="auto">
          <a:xfrm>
            <a:off x="3513285" y="5730725"/>
            <a:ext cx="1526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Results</a:t>
            </a:r>
            <a:endParaRPr lang="en-US" sz="1400" b="1" dirty="0"/>
          </a:p>
        </p:txBody>
      </p:sp>
      <p:cxnSp>
        <p:nvCxnSpPr>
          <p:cNvPr id="13" name="Straight Arrow Connector 12"/>
          <p:cNvCxnSpPr/>
          <p:nvPr/>
        </p:nvCxnSpPr>
        <p:spPr>
          <a:xfrm>
            <a:off x="3353533" y="5708844"/>
            <a:ext cx="1709567" cy="0"/>
          </a:xfrm>
          <a:prstGeom prst="straightConnector1">
            <a:avLst/>
          </a:prstGeom>
          <a:ln w="3810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4" name="Rectangle 3"/>
          <p:cNvSpPr>
            <a:spLocks noChangeArrowheads="1"/>
          </p:cNvSpPr>
          <p:nvPr/>
        </p:nvSpPr>
        <p:spPr bwMode="auto">
          <a:xfrm>
            <a:off x="5431720" y="2590800"/>
            <a:ext cx="2645480" cy="1917473"/>
          </a:xfrm>
          <a:prstGeom prst="rect">
            <a:avLst/>
          </a:prstGeom>
          <a:solidFill>
            <a:schemeClr val="accent5"/>
          </a:solidFill>
          <a:ln>
            <a:noFill/>
          </a:ln>
          <a:effectLst/>
        </p:spPr>
        <p:txBody>
          <a:bodyPr wrap="none"/>
          <a:lstStyle/>
          <a:p>
            <a:pPr algn="ctr">
              <a:defRPr/>
            </a:pPr>
            <a:r>
              <a:rPr lang="en-US" b="1" dirty="0" smtClean="0"/>
              <a:t>IBM Secure</a:t>
            </a:r>
            <a:br>
              <a:rPr lang="en-US" b="1" dirty="0" smtClean="0"/>
            </a:br>
            <a:r>
              <a:rPr lang="en-US" b="1" dirty="0" smtClean="0"/>
              <a:t>Co-processor</a:t>
            </a:r>
            <a:endParaRPr lang="en-US" b="1" dirty="0"/>
          </a:p>
        </p:txBody>
      </p:sp>
      <p:sp>
        <p:nvSpPr>
          <p:cNvPr id="15" name="Rectangle 2"/>
          <p:cNvSpPr>
            <a:spLocks noChangeArrowheads="1"/>
          </p:cNvSpPr>
          <p:nvPr/>
        </p:nvSpPr>
        <p:spPr bwMode="auto">
          <a:xfrm>
            <a:off x="5575088" y="3276600"/>
            <a:ext cx="2349712" cy="35967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Key</a:t>
            </a:r>
          </a:p>
          <a:p>
            <a:r>
              <a:rPr lang="en-US" b="1" dirty="0" smtClean="0"/>
              <a:t>   </a:t>
            </a:r>
          </a:p>
        </p:txBody>
      </p:sp>
      <p:cxnSp>
        <p:nvCxnSpPr>
          <p:cNvPr id="16" name="Straight Arrow Connector 15"/>
          <p:cNvCxnSpPr/>
          <p:nvPr/>
        </p:nvCxnSpPr>
        <p:spPr>
          <a:xfrm>
            <a:off x="6553200" y="4480285"/>
            <a:ext cx="0" cy="582962"/>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17" name="Rectangle 2"/>
          <p:cNvSpPr>
            <a:spLocks noChangeArrowheads="1"/>
          </p:cNvSpPr>
          <p:nvPr/>
        </p:nvSpPr>
        <p:spPr bwMode="auto">
          <a:xfrm>
            <a:off x="5613804" y="3810000"/>
            <a:ext cx="2310996" cy="61957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Embedded</a:t>
            </a:r>
            <a:br>
              <a:rPr lang="en-US" b="1" dirty="0" smtClean="0"/>
            </a:br>
            <a:r>
              <a:rPr lang="en-US" b="1" dirty="0" smtClean="0"/>
              <a:t>Linux &amp; SQL Lite</a:t>
            </a:r>
          </a:p>
        </p:txBody>
      </p:sp>
      <p:sp>
        <p:nvSpPr>
          <p:cNvPr id="18" name="Rectangle 17"/>
          <p:cNvSpPr/>
          <p:nvPr/>
        </p:nvSpPr>
        <p:spPr>
          <a:xfrm>
            <a:off x="5183781" y="4909748"/>
            <a:ext cx="3122019" cy="124817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19" name="Rectangle 18"/>
          <p:cNvSpPr/>
          <p:nvPr/>
        </p:nvSpPr>
        <p:spPr>
          <a:xfrm>
            <a:off x="5052388" y="2286000"/>
            <a:ext cx="3558212" cy="40243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20" name="Can 19"/>
          <p:cNvSpPr/>
          <p:nvPr/>
        </p:nvSpPr>
        <p:spPr>
          <a:xfrm>
            <a:off x="7329959" y="5139184"/>
            <a:ext cx="869161" cy="740415"/>
          </a:xfrm>
          <a:prstGeom prst="ca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Storage</a:t>
            </a:r>
            <a:endParaRPr lang="en-US" sz="1600" dirty="0">
              <a:solidFill>
                <a:schemeClr val="tx1"/>
              </a:solidFill>
            </a:endParaRPr>
          </a:p>
        </p:txBody>
      </p:sp>
      <p:cxnSp>
        <p:nvCxnSpPr>
          <p:cNvPr id="21" name="Straight Arrow Connector 20"/>
          <p:cNvCxnSpPr>
            <a:stCxn id="20" idx="2"/>
            <a:endCxn id="9" idx="3"/>
          </p:cNvCxnSpPr>
          <p:nvPr/>
        </p:nvCxnSpPr>
        <p:spPr>
          <a:xfrm flipH="1">
            <a:off x="6858000" y="5509392"/>
            <a:ext cx="471959" cy="1"/>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5" name="Rectangle 4"/>
          <p:cNvSpPr/>
          <p:nvPr/>
        </p:nvSpPr>
        <p:spPr>
          <a:xfrm>
            <a:off x="5183781" y="2590800"/>
            <a:ext cx="3122019" cy="1815882"/>
          </a:xfrm>
          <a:prstGeom prst="rect">
            <a:avLst/>
          </a:prstGeom>
          <a:solidFill>
            <a:schemeClr val="bg1">
              <a:alpha val="85000"/>
            </a:schemeClr>
          </a:solidFill>
        </p:spPr>
        <p:txBody>
          <a:bodyPr wrap="square">
            <a:spAutoFit/>
          </a:bodyPr>
          <a:lstStyle/>
          <a:p>
            <a:pPr marL="0" lvl="2" algn="ctr"/>
            <a:r>
              <a:rPr lang="en-US" sz="1600" b="1" dirty="0">
                <a:solidFill>
                  <a:srgbClr val="FF0000"/>
                </a:solidFill>
              </a:rPr>
              <a:t>Inter-query memory governance</a:t>
            </a:r>
          </a:p>
          <a:p>
            <a:pPr marL="0" lvl="2" algn="ctr"/>
            <a:r>
              <a:rPr lang="en-US" sz="1600" b="1" dirty="0">
                <a:solidFill>
                  <a:srgbClr val="FF0000"/>
                </a:solidFill>
              </a:rPr>
              <a:t>Admission control</a:t>
            </a:r>
          </a:p>
          <a:p>
            <a:pPr marL="0" lvl="2" algn="ctr"/>
            <a:r>
              <a:rPr lang="en-US" sz="1600" b="1" dirty="0">
                <a:solidFill>
                  <a:srgbClr val="FF0000"/>
                </a:solidFill>
              </a:rPr>
              <a:t>Memory management</a:t>
            </a:r>
          </a:p>
          <a:p>
            <a:pPr marL="0" lvl="2" algn="ctr"/>
            <a:r>
              <a:rPr lang="en-US" sz="1600" b="1" dirty="0">
                <a:solidFill>
                  <a:srgbClr val="FF0000"/>
                </a:solidFill>
              </a:rPr>
              <a:t>Spooling</a:t>
            </a:r>
          </a:p>
          <a:p>
            <a:pPr marL="0" lvl="2" algn="ctr"/>
            <a:r>
              <a:rPr lang="en-US" sz="1600" b="1" dirty="0">
                <a:solidFill>
                  <a:srgbClr val="FF0000"/>
                </a:solidFill>
              </a:rPr>
              <a:t>Join/sort algorithms?</a:t>
            </a:r>
          </a:p>
          <a:p>
            <a:pPr marL="0" lvl="2" algn="ctr"/>
            <a:r>
              <a:rPr lang="en-US" sz="1600" b="1" dirty="0" err="1" smtClean="0">
                <a:solidFill>
                  <a:srgbClr val="FF0000"/>
                </a:solidFill>
              </a:rPr>
              <a:t>GetNext</a:t>
            </a:r>
            <a:r>
              <a:rPr lang="en-US" sz="1600" b="1" dirty="0" smtClean="0">
                <a:solidFill>
                  <a:srgbClr val="FF0000"/>
                </a:solidFill>
              </a:rPr>
              <a:t> calls, Storage </a:t>
            </a:r>
            <a:r>
              <a:rPr lang="en-US" sz="1600" b="1" dirty="0">
                <a:solidFill>
                  <a:srgbClr val="FF0000"/>
                </a:solidFill>
              </a:rPr>
              <a:t>engine (buffer pool, locking)</a:t>
            </a:r>
          </a:p>
        </p:txBody>
      </p:sp>
    </p:spTree>
    <p:extLst>
      <p:ext uri="{BB962C8B-B14F-4D97-AF65-F5344CB8AC3E}">
        <p14:creationId xmlns:p14="http://schemas.microsoft.com/office/powerpoint/2010/main" val="35348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Dedicated Expression Evaluation</a:t>
            </a:r>
            <a:endParaRPr lang="en-US" dirty="0"/>
          </a:p>
        </p:txBody>
      </p:sp>
      <p:sp>
        <p:nvSpPr>
          <p:cNvPr id="3" name="Content Placeholder 2"/>
          <p:cNvSpPr>
            <a:spLocks noGrp="1"/>
          </p:cNvSpPr>
          <p:nvPr>
            <p:ph idx="1"/>
          </p:nvPr>
        </p:nvSpPr>
        <p:spPr/>
        <p:txBody>
          <a:bodyPr/>
          <a:lstStyle/>
          <a:p>
            <a:r>
              <a:rPr lang="en-US" dirty="0" smtClean="0"/>
              <a:t>Cipherbase</a:t>
            </a:r>
          </a:p>
          <a:p>
            <a:pPr lvl="1"/>
            <a:r>
              <a:rPr lang="en-US" dirty="0" smtClean="0"/>
              <a:t>Trusted compute is</a:t>
            </a:r>
            <a:br>
              <a:rPr lang="en-US" dirty="0" smtClean="0"/>
            </a:br>
            <a:r>
              <a:rPr lang="en-US" dirty="0" smtClean="0"/>
              <a:t>only expression</a:t>
            </a:r>
            <a:br>
              <a:rPr lang="en-US" dirty="0" smtClean="0"/>
            </a:br>
            <a:r>
              <a:rPr lang="en-US" dirty="0" smtClean="0"/>
              <a:t>evaluation</a:t>
            </a:r>
          </a:p>
        </p:txBody>
      </p:sp>
      <p:sp>
        <p:nvSpPr>
          <p:cNvPr id="11" name="Rectangle 3"/>
          <p:cNvSpPr>
            <a:spLocks noChangeArrowheads="1"/>
          </p:cNvSpPr>
          <p:nvPr/>
        </p:nvSpPr>
        <p:spPr bwMode="auto">
          <a:xfrm>
            <a:off x="2340551" y="5201905"/>
            <a:ext cx="926016" cy="664333"/>
          </a:xfrm>
          <a:prstGeom prst="rect">
            <a:avLst/>
          </a:prstGeom>
          <a:solidFill>
            <a:schemeClr val="bg1"/>
          </a:solidFill>
          <a:ln>
            <a:solidFill>
              <a:schemeClr val="tx1"/>
            </a:solidFill>
          </a:ln>
          <a:effectLst/>
        </p:spPr>
        <p:txBody>
          <a:bodyPr wrap="none"/>
          <a:lstStyle/>
          <a:p>
            <a:pPr algn="ctr">
              <a:defRPr/>
            </a:pPr>
            <a:r>
              <a:rPr lang="en-US" b="1" dirty="0" smtClean="0"/>
              <a:t>Client </a:t>
            </a:r>
          </a:p>
          <a:p>
            <a:pPr algn="ctr">
              <a:defRPr/>
            </a:pPr>
            <a:r>
              <a:rPr lang="en-US" b="1" dirty="0" smtClean="0"/>
              <a:t>App</a:t>
            </a:r>
            <a:endParaRPr lang="en-US" b="1" dirty="0"/>
          </a:p>
          <a:p>
            <a:pPr algn="ctr">
              <a:defRPr/>
            </a:pPr>
            <a:endParaRPr lang="en-US" b="1" dirty="0" smtClean="0"/>
          </a:p>
        </p:txBody>
      </p:sp>
      <p:sp>
        <p:nvSpPr>
          <p:cNvPr id="12" name="Rectangle 11"/>
          <p:cNvSpPr/>
          <p:nvPr/>
        </p:nvSpPr>
        <p:spPr>
          <a:xfrm>
            <a:off x="5183781" y="2438400"/>
            <a:ext cx="3122019" cy="217059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13" name="Rectangle 3"/>
          <p:cNvSpPr>
            <a:spLocks noChangeArrowheads="1"/>
          </p:cNvSpPr>
          <p:nvPr/>
        </p:nvSpPr>
        <p:spPr bwMode="auto">
          <a:xfrm>
            <a:off x="5431721" y="5112385"/>
            <a:ext cx="1654879" cy="872768"/>
          </a:xfrm>
          <a:prstGeom prst="rect">
            <a:avLst/>
          </a:prstGeom>
          <a:solidFill>
            <a:srgbClr val="FF0000"/>
          </a:solidFill>
          <a:ln>
            <a:noFill/>
          </a:ln>
          <a:effectLst/>
        </p:spPr>
        <p:txBody>
          <a:bodyPr wrap="none"/>
          <a:lstStyle/>
          <a:p>
            <a:pPr algn="ctr">
              <a:defRPr/>
            </a:pPr>
            <a:endParaRPr lang="en-US" dirty="0">
              <a:solidFill>
                <a:srgbClr val="FF0000"/>
              </a:solidFill>
            </a:endParaRPr>
          </a:p>
        </p:txBody>
      </p:sp>
      <p:sp>
        <p:nvSpPr>
          <p:cNvPr id="14" name="Rectangle 2"/>
          <p:cNvSpPr>
            <a:spLocks noChangeArrowheads="1"/>
          </p:cNvSpPr>
          <p:nvPr/>
        </p:nvSpPr>
        <p:spPr bwMode="auto">
          <a:xfrm>
            <a:off x="5584049" y="5226881"/>
            <a:ext cx="1273951" cy="56502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Cloud</a:t>
            </a:r>
          </a:p>
          <a:p>
            <a:pPr algn="ctr"/>
            <a:r>
              <a:rPr lang="en-US" b="1" dirty="0" smtClean="0"/>
              <a:t>DBMS</a:t>
            </a:r>
          </a:p>
        </p:txBody>
      </p:sp>
      <p:cxnSp>
        <p:nvCxnSpPr>
          <p:cNvPr id="15" name="Straight Arrow Connector 14"/>
          <p:cNvCxnSpPr/>
          <p:nvPr/>
        </p:nvCxnSpPr>
        <p:spPr>
          <a:xfrm>
            <a:off x="3353533" y="5455374"/>
            <a:ext cx="1709567" cy="0"/>
          </a:xfrm>
          <a:prstGeom prst="straightConnector1">
            <a:avLst/>
          </a:prstGeom>
          <a:ln w="3810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16" name="Text Box 30"/>
          <p:cNvSpPr txBox="1">
            <a:spLocks noChangeArrowheads="1"/>
          </p:cNvSpPr>
          <p:nvPr/>
        </p:nvSpPr>
        <p:spPr bwMode="auto">
          <a:xfrm>
            <a:off x="3610998" y="5181600"/>
            <a:ext cx="14740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Query</a:t>
            </a:r>
            <a:endParaRPr lang="en-US" sz="1400" b="1" dirty="0"/>
          </a:p>
        </p:txBody>
      </p:sp>
      <p:sp>
        <p:nvSpPr>
          <p:cNvPr id="17" name="Text Box 30"/>
          <p:cNvSpPr txBox="1">
            <a:spLocks noChangeArrowheads="1"/>
          </p:cNvSpPr>
          <p:nvPr/>
        </p:nvSpPr>
        <p:spPr bwMode="auto">
          <a:xfrm>
            <a:off x="3513285" y="5730725"/>
            <a:ext cx="15262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b="1" dirty="0" smtClean="0"/>
              <a:t>Results</a:t>
            </a:r>
            <a:endParaRPr lang="en-US" sz="1400" b="1" dirty="0"/>
          </a:p>
        </p:txBody>
      </p:sp>
      <p:cxnSp>
        <p:nvCxnSpPr>
          <p:cNvPr id="18" name="Straight Arrow Connector 17"/>
          <p:cNvCxnSpPr/>
          <p:nvPr/>
        </p:nvCxnSpPr>
        <p:spPr>
          <a:xfrm>
            <a:off x="3353533" y="5708844"/>
            <a:ext cx="1709567" cy="0"/>
          </a:xfrm>
          <a:prstGeom prst="straightConnector1">
            <a:avLst/>
          </a:prstGeom>
          <a:ln w="3810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9" name="Rectangle 3"/>
          <p:cNvSpPr>
            <a:spLocks noChangeArrowheads="1"/>
          </p:cNvSpPr>
          <p:nvPr/>
        </p:nvSpPr>
        <p:spPr bwMode="auto">
          <a:xfrm>
            <a:off x="5431720" y="2590800"/>
            <a:ext cx="2645480" cy="1917473"/>
          </a:xfrm>
          <a:prstGeom prst="rect">
            <a:avLst/>
          </a:prstGeom>
          <a:solidFill>
            <a:schemeClr val="accent5"/>
          </a:solidFill>
          <a:ln>
            <a:noFill/>
          </a:ln>
          <a:effectLst/>
        </p:spPr>
        <p:txBody>
          <a:bodyPr wrap="none"/>
          <a:lstStyle/>
          <a:p>
            <a:pPr algn="ctr">
              <a:defRPr/>
            </a:pPr>
            <a:r>
              <a:rPr lang="en-US" b="1" dirty="0" smtClean="0"/>
              <a:t>Secure</a:t>
            </a:r>
            <a:br>
              <a:rPr lang="en-US" b="1" dirty="0" smtClean="0"/>
            </a:br>
            <a:r>
              <a:rPr lang="en-US" b="1" dirty="0" smtClean="0"/>
              <a:t>Expression Evaluation</a:t>
            </a:r>
            <a:endParaRPr lang="en-US" b="1" dirty="0"/>
          </a:p>
        </p:txBody>
      </p:sp>
      <p:sp>
        <p:nvSpPr>
          <p:cNvPr id="20" name="Rectangle 2"/>
          <p:cNvSpPr>
            <a:spLocks noChangeArrowheads="1"/>
          </p:cNvSpPr>
          <p:nvPr/>
        </p:nvSpPr>
        <p:spPr bwMode="auto">
          <a:xfrm>
            <a:off x="5575088" y="3276600"/>
            <a:ext cx="2349712" cy="359674"/>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Key</a:t>
            </a:r>
          </a:p>
          <a:p>
            <a:r>
              <a:rPr lang="en-US" b="1" dirty="0" smtClean="0"/>
              <a:t>   </a:t>
            </a:r>
          </a:p>
        </p:txBody>
      </p:sp>
      <p:cxnSp>
        <p:nvCxnSpPr>
          <p:cNvPr id="22" name="Straight Arrow Connector 21"/>
          <p:cNvCxnSpPr/>
          <p:nvPr/>
        </p:nvCxnSpPr>
        <p:spPr>
          <a:xfrm>
            <a:off x="6553200" y="4480285"/>
            <a:ext cx="0" cy="582962"/>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23" name="Rectangle 2"/>
          <p:cNvSpPr>
            <a:spLocks noChangeArrowheads="1"/>
          </p:cNvSpPr>
          <p:nvPr/>
        </p:nvSpPr>
        <p:spPr bwMode="auto">
          <a:xfrm>
            <a:off x="5613804" y="3810000"/>
            <a:ext cx="2310996" cy="619573"/>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r>
              <a:rPr lang="en-US" b="1" dirty="0" smtClean="0"/>
              <a:t>Dedicated</a:t>
            </a:r>
            <a:br>
              <a:rPr lang="en-US" b="1" dirty="0" smtClean="0"/>
            </a:br>
            <a:r>
              <a:rPr lang="en-US" b="1" dirty="0" smtClean="0"/>
              <a:t>Stack Machine</a:t>
            </a:r>
          </a:p>
        </p:txBody>
      </p:sp>
      <p:sp>
        <p:nvSpPr>
          <p:cNvPr id="24" name="Rectangle 23"/>
          <p:cNvSpPr/>
          <p:nvPr/>
        </p:nvSpPr>
        <p:spPr>
          <a:xfrm>
            <a:off x="5183781" y="4909748"/>
            <a:ext cx="3122019" cy="124817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25" name="Rectangle 24"/>
          <p:cNvSpPr/>
          <p:nvPr/>
        </p:nvSpPr>
        <p:spPr>
          <a:xfrm>
            <a:off x="5052388" y="2286000"/>
            <a:ext cx="3558212" cy="40243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a:p>
        </p:txBody>
      </p:sp>
      <p:sp>
        <p:nvSpPr>
          <p:cNvPr id="26" name="Can 25"/>
          <p:cNvSpPr/>
          <p:nvPr/>
        </p:nvSpPr>
        <p:spPr>
          <a:xfrm>
            <a:off x="7329959" y="5139184"/>
            <a:ext cx="869161" cy="740415"/>
          </a:xfrm>
          <a:prstGeom prst="can">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Storage</a:t>
            </a:r>
            <a:endParaRPr lang="en-US" sz="1600" dirty="0">
              <a:solidFill>
                <a:schemeClr val="tx1"/>
              </a:solidFill>
            </a:endParaRPr>
          </a:p>
        </p:txBody>
      </p:sp>
      <p:cxnSp>
        <p:nvCxnSpPr>
          <p:cNvPr id="27" name="Straight Arrow Connector 26"/>
          <p:cNvCxnSpPr>
            <a:stCxn id="26" idx="2"/>
            <a:endCxn id="14" idx="3"/>
          </p:cNvCxnSpPr>
          <p:nvPr/>
        </p:nvCxnSpPr>
        <p:spPr>
          <a:xfrm flipH="1">
            <a:off x="6858000" y="5509392"/>
            <a:ext cx="471959" cy="1"/>
          </a:xfrm>
          <a:prstGeom prst="straightConnector1">
            <a:avLst/>
          </a:prstGeom>
          <a:ln w="38100">
            <a:solidFill>
              <a:schemeClr val="tx1"/>
            </a:solidFill>
            <a:headEnd type="arrow" w="sm" len="sm"/>
            <a:tailEnd type="arrow" w="sm" len="sm"/>
          </a:ln>
          <a:effectLst/>
        </p:spPr>
        <p:style>
          <a:lnRef idx="2">
            <a:schemeClr val="dk1"/>
          </a:lnRef>
          <a:fillRef idx="0">
            <a:schemeClr val="dk1"/>
          </a:fillRef>
          <a:effectRef idx="1">
            <a:schemeClr val="dk1"/>
          </a:effectRef>
          <a:fontRef idx="minor">
            <a:schemeClr val="tx1"/>
          </a:fontRef>
        </p:style>
      </p:cxnSp>
      <p:sp>
        <p:nvSpPr>
          <p:cNvPr id="4" name="TextBox 3"/>
          <p:cNvSpPr txBox="1"/>
          <p:nvPr/>
        </p:nvSpPr>
        <p:spPr>
          <a:xfrm>
            <a:off x="3048000" y="6426033"/>
            <a:ext cx="1875835" cy="369332"/>
          </a:xfrm>
          <a:prstGeom prst="rect">
            <a:avLst/>
          </a:prstGeom>
          <a:noFill/>
        </p:spPr>
        <p:txBody>
          <a:bodyPr wrap="none" rtlCol="0">
            <a:spAutoFit/>
          </a:bodyPr>
          <a:lstStyle/>
          <a:p>
            <a:r>
              <a:rPr lang="en-US" dirty="0" smtClean="0"/>
              <a:t>[ABE+12, ABE+13]</a:t>
            </a:r>
            <a:endParaRPr lang="en-US" dirty="0"/>
          </a:p>
        </p:txBody>
      </p:sp>
    </p:spTree>
    <p:extLst>
      <p:ext uri="{BB962C8B-B14F-4D97-AF65-F5344CB8AC3E}">
        <p14:creationId xmlns:p14="http://schemas.microsoft.com/office/powerpoint/2010/main" val="2698699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0"/>
            <a:ext cx="8229600" cy="1143000"/>
          </a:xfrm>
        </p:spPr>
        <p:txBody>
          <a:bodyPr>
            <a:noAutofit/>
          </a:bodyPr>
          <a:lstStyle/>
          <a:p>
            <a:r>
              <a:rPr lang="en-US" sz="3600" dirty="0" smtClean="0"/>
              <a:t>Example: Online Course Database</a:t>
            </a:r>
            <a:endParaRPr lang="en-US" sz="3600" dirty="0"/>
          </a:p>
        </p:txBody>
      </p:sp>
      <p:sp>
        <p:nvSpPr>
          <p:cNvPr id="3" name="Slide Number Placeholder 2"/>
          <p:cNvSpPr>
            <a:spLocks noGrp="1"/>
          </p:cNvSpPr>
          <p:nvPr>
            <p:ph type="sldNum" sz="quarter" idx="12"/>
          </p:nvPr>
        </p:nvSpPr>
        <p:spPr/>
        <p:txBody>
          <a:bodyPr/>
          <a:lstStyle/>
          <a:p>
            <a:fld id="{BACC0D7D-E0FC-49BF-B4A2-5B13217C58F0}" type="slidenum">
              <a:rPr lang="en-US" smtClean="0"/>
              <a:t>9</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68128711"/>
              </p:ext>
            </p:extLst>
          </p:nvPr>
        </p:nvGraphicFramePr>
        <p:xfrm>
          <a:off x="4953000" y="1600200"/>
          <a:ext cx="4191000" cy="370840"/>
        </p:xfrm>
        <a:graphic>
          <a:graphicData uri="http://schemas.openxmlformats.org/drawingml/2006/table">
            <a:tbl>
              <a:tblPr bandRow="1">
                <a:tableStyleId>{5940675A-B579-460E-94D1-54222C63F5DA}</a:tableStyleId>
              </a:tblPr>
              <a:tblGrid>
                <a:gridCol w="838200"/>
                <a:gridCol w="609600"/>
                <a:gridCol w="838200"/>
                <a:gridCol w="457200"/>
                <a:gridCol w="1219200"/>
                <a:gridCol w="228600"/>
              </a:tblGrid>
              <a:tr h="370840">
                <a:tc>
                  <a:txBody>
                    <a:bodyPr/>
                    <a:lstStyle/>
                    <a:p>
                      <a:pPr algn="ctr"/>
                      <a:r>
                        <a:rPr lang="en-US" sz="1200" dirty="0" err="1" smtClean="0"/>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Addr</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GPA</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Credit</a:t>
                      </a:r>
                      <a:r>
                        <a:rPr lang="en-US" sz="1200" baseline="0" dirty="0" err="1" smtClean="0"/>
                        <a:t>Card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6" name="TextBox 5"/>
          <p:cNvSpPr txBox="1"/>
          <p:nvPr/>
        </p:nvSpPr>
        <p:spPr>
          <a:xfrm>
            <a:off x="4948042" y="1303201"/>
            <a:ext cx="843158" cy="276999"/>
          </a:xfrm>
          <a:prstGeom prst="rect">
            <a:avLst/>
          </a:prstGeom>
          <a:noFill/>
          <a:ln w="12700">
            <a:solidFill>
              <a:schemeClr val="tx1"/>
            </a:solidFill>
          </a:ln>
        </p:spPr>
        <p:txBody>
          <a:bodyPr wrap="square" rtlCol="0">
            <a:spAutoFit/>
          </a:bodyPr>
          <a:lstStyle/>
          <a:p>
            <a:r>
              <a:rPr lang="en-US" sz="1200" b="1" dirty="0" smtClean="0">
                <a:latin typeface="Consolas" panose="020B0609020204030204" pitchFamily="49" charset="0"/>
                <a:cs typeface="Consolas" panose="020B0609020204030204" pitchFamily="49" charset="0"/>
              </a:rPr>
              <a:t>Student</a:t>
            </a:r>
            <a:endParaRPr lang="en-US" sz="1200" b="1" dirty="0">
              <a:latin typeface="Consolas" panose="020B0609020204030204" pitchFamily="49" charset="0"/>
              <a:cs typeface="Consolas" panose="020B0609020204030204" pitchFamily="49"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140690577"/>
              </p:ext>
            </p:extLst>
          </p:nvPr>
        </p:nvGraphicFramePr>
        <p:xfrm>
          <a:off x="4953000" y="2506799"/>
          <a:ext cx="2514600" cy="370840"/>
        </p:xfrm>
        <a:graphic>
          <a:graphicData uri="http://schemas.openxmlformats.org/drawingml/2006/table">
            <a:tbl>
              <a:tblPr bandRow="1">
                <a:tableStyleId>{5940675A-B579-460E-94D1-54222C63F5DA}</a:tableStyleId>
              </a:tblPr>
              <a:tblGrid>
                <a:gridCol w="838200"/>
                <a:gridCol w="609600"/>
                <a:gridCol w="8382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InstrId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6" name="TextBox 25"/>
          <p:cNvSpPr txBox="1"/>
          <p:nvPr/>
        </p:nvSpPr>
        <p:spPr>
          <a:xfrm>
            <a:off x="4948042" y="2209800"/>
            <a:ext cx="843158" cy="276999"/>
          </a:xfrm>
          <a:prstGeom prst="rect">
            <a:avLst/>
          </a:prstGeom>
          <a:noFill/>
          <a:ln w="12700">
            <a:solidFill>
              <a:schemeClr val="tx1"/>
            </a:solidFill>
          </a:ln>
        </p:spPr>
        <p:txBody>
          <a:bodyPr wrap="square" rtlCol="0" anchor="ctr">
            <a:spAutoFit/>
          </a:bodyPr>
          <a:lstStyle/>
          <a:p>
            <a:pPr algn="ctr"/>
            <a:r>
              <a:rPr lang="en-US" sz="1200" b="1" dirty="0" smtClean="0">
                <a:latin typeface="Consolas" panose="020B0609020204030204" pitchFamily="49" charset="0"/>
                <a:cs typeface="Consolas" panose="020B0609020204030204" pitchFamily="49" charset="0"/>
              </a:rPr>
              <a:t>Course</a:t>
            </a:r>
            <a:endParaRPr lang="en-US" sz="1200" b="1" dirty="0">
              <a:latin typeface="Consolas" panose="020B0609020204030204" pitchFamily="49" charset="0"/>
              <a:cs typeface="Consolas" panose="020B0609020204030204" pitchFamily="49"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785821501"/>
              </p:ext>
            </p:extLst>
          </p:nvPr>
        </p:nvGraphicFramePr>
        <p:xfrm>
          <a:off x="4953000" y="3286760"/>
          <a:ext cx="2514600" cy="370840"/>
        </p:xfrm>
        <a:graphic>
          <a:graphicData uri="http://schemas.openxmlformats.org/drawingml/2006/table">
            <a:tbl>
              <a:tblPr bandRow="1">
                <a:tableStyleId>{5940675A-B579-460E-94D1-54222C63F5DA}</a:tableStyleId>
              </a:tblPr>
              <a:tblGrid>
                <a:gridCol w="838200"/>
                <a:gridCol w="838200"/>
                <a:gridCol w="6096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latin typeface="+mn-lt"/>
                          <a:cs typeface="+mn-cs"/>
                        </a:rPr>
                        <a:t>Grade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8" name="TextBox 27"/>
          <p:cNvSpPr txBox="1"/>
          <p:nvPr/>
        </p:nvSpPr>
        <p:spPr>
          <a:xfrm>
            <a:off x="4948042" y="2989761"/>
            <a:ext cx="1300358" cy="276999"/>
          </a:xfrm>
          <a:prstGeom prst="rect">
            <a:avLst/>
          </a:prstGeom>
          <a:noFill/>
          <a:ln w="12700">
            <a:solidFill>
              <a:schemeClr val="tx1"/>
            </a:solidFill>
          </a:ln>
        </p:spPr>
        <p:txBody>
          <a:bodyPr wrap="square" rtlCol="0" anchor="ctr">
            <a:spAutoFit/>
          </a:bodyPr>
          <a:lstStyle/>
          <a:p>
            <a:pPr algn="ctr"/>
            <a:r>
              <a:rPr lang="en-US" sz="1200" b="1" dirty="0" err="1" smtClean="0">
                <a:latin typeface="Consolas" panose="020B0609020204030204" pitchFamily="49" charset="0"/>
                <a:cs typeface="Consolas" panose="020B0609020204030204" pitchFamily="49" charset="0"/>
              </a:rPr>
              <a:t>StudentCourse</a:t>
            </a:r>
            <a:endParaRPr lang="en-US" sz="1200" b="1" dirty="0">
              <a:latin typeface="Consolas" panose="020B0609020204030204" pitchFamily="49" charset="0"/>
              <a:cs typeface="Consolas" panose="020B0609020204030204" pitchFamily="49" charset="0"/>
            </a:endParaRPr>
          </a:p>
        </p:txBody>
      </p:sp>
      <p:sp>
        <p:nvSpPr>
          <p:cNvPr id="4" name="Oval 3"/>
          <p:cNvSpPr/>
          <p:nvPr/>
        </p:nvSpPr>
        <p:spPr>
          <a:xfrm>
            <a:off x="7772400" y="1580200"/>
            <a:ext cx="10668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39000" y="1580200"/>
            <a:ext cx="4572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48042" y="3266760"/>
            <a:ext cx="1681358"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9400" y="3276203"/>
            <a:ext cx="571500"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1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
          <p:cNvSpPr>
            <a:spLocks noChangeArrowheads="1"/>
          </p:cNvSpPr>
          <p:nvPr/>
        </p:nvSpPr>
        <p:spPr bwMode="auto">
          <a:xfrm>
            <a:off x="5203120" y="990600"/>
            <a:ext cx="3940880" cy="4267200"/>
          </a:xfrm>
          <a:prstGeom prst="rect">
            <a:avLst/>
          </a:prstGeom>
          <a:solidFill>
            <a:schemeClr val="accent5"/>
          </a:solidFill>
          <a:ln>
            <a:noFill/>
          </a:ln>
          <a:effectLst/>
        </p:spPr>
        <p:txBody>
          <a:bodyPr wrap="none"/>
          <a:lstStyle/>
          <a:p>
            <a:pPr algn="ctr">
              <a:defRPr/>
            </a:pPr>
            <a:r>
              <a:rPr lang="en-US" b="1" dirty="0" smtClean="0"/>
              <a:t>Secure</a:t>
            </a:r>
            <a:br>
              <a:rPr lang="en-US" b="1" dirty="0" smtClean="0"/>
            </a:br>
            <a:r>
              <a:rPr lang="en-US" b="1" dirty="0" smtClean="0"/>
              <a:t>Expression Evaluation</a:t>
            </a:r>
            <a:endParaRPr lang="en-US" b="1" dirty="0"/>
          </a:p>
        </p:txBody>
      </p:sp>
      <p:sp>
        <p:nvSpPr>
          <p:cNvPr id="37" name="Rectangle 36"/>
          <p:cNvSpPr/>
          <p:nvPr/>
        </p:nvSpPr>
        <p:spPr>
          <a:xfrm>
            <a:off x="0" y="838200"/>
            <a:ext cx="4953000" cy="548138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Dedicated Expression Evaluation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90</a:t>
            </a:fld>
            <a:endParaRPr lang="en-US"/>
          </a:p>
        </p:txBody>
      </p:sp>
      <mc:AlternateContent xmlns:mc="http://schemas.openxmlformats.org/markup-compatibility/2006" xmlns:a14="http://schemas.microsoft.com/office/drawing/2010/main">
        <mc:Choice Requires="a14">
          <p:sp>
            <p:nvSpPr>
              <p:cNvPr id="30" name="Rounded Rectangle 29"/>
              <p:cNvSpPr/>
              <p:nvPr/>
            </p:nvSpPr>
            <p:spPr>
              <a:xfrm>
                <a:off x="1749760" y="2537038"/>
                <a:ext cx="1346800" cy="48039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panose="02040503050406030204" pitchFamily="18" charset="0"/>
                          <a:ea typeface="Cambria Math" panose="02040503050406030204" pitchFamily="18" charset="0"/>
                        </a:rPr>
                        <m:t>⋈</m:t>
                      </m:r>
                      <m:r>
                        <a:rPr lang="en-US" sz="2400" i="1" baseline="-25000">
                          <a:solidFill>
                            <a:schemeClr val="bg1"/>
                          </a:solidFill>
                          <a:latin typeface="Cambria Math"/>
                          <a:ea typeface="Cambria Math" panose="02040503050406030204" pitchFamily="18" charset="0"/>
                        </a:rPr>
                        <m:t>h𝑎𝑠h</m:t>
                      </m:r>
                    </m:oMath>
                  </m:oMathPara>
                </a14:m>
                <a:endParaRPr lang="en-US" sz="2400" dirty="0"/>
              </a:p>
            </p:txBody>
          </p:sp>
        </mc:Choice>
        <mc:Fallback xmlns="">
          <p:sp>
            <p:nvSpPr>
              <p:cNvPr id="30" name="Rounded Rectangle 29"/>
              <p:cNvSpPr>
                <a:spLocks noRot="1" noChangeAspect="1" noMove="1" noResize="1" noEditPoints="1" noAdjustHandles="1" noChangeArrowheads="1" noChangeShapeType="1" noTextEdit="1"/>
              </p:cNvSpPr>
              <p:nvPr/>
            </p:nvSpPr>
            <p:spPr>
              <a:xfrm>
                <a:off x="1749760" y="2537038"/>
                <a:ext cx="1346800" cy="480397"/>
              </a:xfrm>
              <a:prstGeom prst="round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p:cNvSpPr/>
              <p:nvPr/>
            </p:nvSpPr>
            <p:spPr>
              <a:xfrm>
                <a:off x="469600" y="3414578"/>
                <a:ext cx="18164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i="1" smtClean="0">
                        <a:latin typeface="Cambria Math" panose="02040503050406030204" pitchFamily="18" charset="0"/>
                        <a:ea typeface="Cambria Math" panose="02040503050406030204" pitchFamily="18" charset="0"/>
                      </a:rPr>
                      <m:t>𝜎</m:t>
                    </m:r>
                  </m:oMath>
                </a14:m>
                <a:r>
                  <a:rPr lang="en-US" sz="2400" baseline="-25000" dirty="0" err="1" smtClean="0"/>
                  <a:t>C_Nationkey</a:t>
                </a:r>
                <a:r>
                  <a:rPr lang="en-US" sz="2400" baseline="-25000" dirty="0" smtClean="0"/>
                  <a:t>=x</a:t>
                </a:r>
                <a:endParaRPr lang="en-US" sz="2400" baseline="-25000" dirty="0"/>
              </a:p>
            </p:txBody>
          </p:sp>
        </mc:Choice>
        <mc:Fallback xmlns="">
          <p:sp>
            <p:nvSpPr>
              <p:cNvPr id="18" name="Rounded Rectangle 17"/>
              <p:cNvSpPr>
                <a:spLocks noRot="1" noChangeAspect="1" noMove="1" noResize="1" noEditPoints="1" noAdjustHandles="1" noChangeArrowheads="1" noChangeShapeType="1" noTextEdit="1"/>
              </p:cNvSpPr>
              <p:nvPr/>
            </p:nvSpPr>
            <p:spPr>
              <a:xfrm>
                <a:off x="469600" y="3414578"/>
                <a:ext cx="1816400" cy="609600"/>
              </a:xfrm>
              <a:prstGeom prst="roundRect">
                <a:avLst/>
              </a:prstGeom>
              <a:blipFill rotWithShape="0">
                <a:blip r:embed="rId4"/>
                <a:stretch>
                  <a:fillRect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p:cNvSpPr/>
              <p:nvPr/>
            </p:nvSpPr>
            <p:spPr>
              <a:xfrm>
                <a:off x="2703680" y="3393974"/>
                <a:ext cx="19050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i="1" smtClean="0">
                        <a:latin typeface="Cambria Math" panose="02040503050406030204" pitchFamily="18" charset="0"/>
                        <a:ea typeface="Cambria Math" panose="02040503050406030204" pitchFamily="18" charset="0"/>
                      </a:rPr>
                      <m:t>𝜎</m:t>
                    </m:r>
                  </m:oMath>
                </a14:m>
                <a:r>
                  <a:rPr lang="en-US" sz="2400" baseline="-25000" dirty="0" smtClean="0"/>
                  <a:t>O_Orderdate&gt;y</a:t>
                </a:r>
                <a:endParaRPr lang="en-US" sz="2400" baseline="-25000" dirty="0"/>
              </a:p>
            </p:txBody>
          </p:sp>
        </mc:Choice>
        <mc:Fallback xmlns="">
          <p:sp>
            <p:nvSpPr>
              <p:cNvPr id="19" name="Rounded Rectangle 18"/>
              <p:cNvSpPr>
                <a:spLocks noRot="1" noChangeAspect="1" noMove="1" noResize="1" noEditPoints="1" noAdjustHandles="1" noChangeArrowheads="1" noChangeShapeType="1" noTextEdit="1"/>
              </p:cNvSpPr>
              <p:nvPr/>
            </p:nvSpPr>
            <p:spPr>
              <a:xfrm>
                <a:off x="2703680" y="3393974"/>
                <a:ext cx="1905000" cy="609600"/>
              </a:xfrm>
              <a:prstGeom prst="roundRect">
                <a:avLst/>
              </a:prstGeom>
              <a:blipFill rotWithShape="0">
                <a:blip r:embed="rId5"/>
                <a:stretch>
                  <a:fillRect b="-7692"/>
                </a:stretch>
              </a:blipFill>
            </p:spPr>
            <p:txBody>
              <a:bodyPr/>
              <a:lstStyle/>
              <a:p>
                <a:r>
                  <a:rPr lang="en-US">
                    <a:noFill/>
                  </a:rPr>
                  <a:t> </a:t>
                </a:r>
              </a:p>
            </p:txBody>
          </p:sp>
        </mc:Fallback>
      </mc:AlternateContent>
      <p:grpSp>
        <p:nvGrpSpPr>
          <p:cNvPr id="20" name="Group 19"/>
          <p:cNvGrpSpPr/>
          <p:nvPr/>
        </p:nvGrpSpPr>
        <p:grpSpPr>
          <a:xfrm>
            <a:off x="838200" y="1598203"/>
            <a:ext cx="3307536" cy="556596"/>
            <a:chOff x="7434942" y="1981200"/>
            <a:chExt cx="2755213" cy="556596"/>
          </a:xfrm>
          <a:solidFill>
            <a:srgbClr val="92D050"/>
          </a:solidFill>
        </p:grpSpPr>
        <p:sp>
          <p:nvSpPr>
            <p:cNvPr id="28" name="Rounded Rectangle 27"/>
            <p:cNvSpPr/>
            <p:nvPr/>
          </p:nvSpPr>
          <p:spPr>
            <a:xfrm>
              <a:off x="7434942" y="2057399"/>
              <a:ext cx="2743200" cy="48039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p:cNvSpPr txBox="1"/>
                <p:nvPr/>
              </p:nvSpPr>
              <p:spPr>
                <a:xfrm>
                  <a:off x="7467600" y="1981200"/>
                  <a:ext cx="2722555" cy="46166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a:rPr>
                          <m:t>𝛾</m:t>
                        </m:r>
                        <m:r>
                          <a:rPr lang="en-US" sz="2400" b="0" i="1" baseline="-25000" smtClean="0">
                            <a:solidFill>
                              <a:schemeClr val="bg1"/>
                            </a:solidFill>
                            <a:latin typeface="Cambria Math"/>
                          </a:rPr>
                          <m:t>𝑠𝑜𝑟𝑡</m:t>
                        </m:r>
                        <m:r>
                          <a:rPr lang="en-US" sz="2400" b="0" i="1" baseline="-25000" smtClean="0">
                            <a:solidFill>
                              <a:schemeClr val="bg1"/>
                            </a:solidFill>
                            <a:latin typeface="Cambria Math"/>
                          </a:rPr>
                          <m:t>, </m:t>
                        </m:r>
                        <m:r>
                          <m:rPr>
                            <m:sty m:val="p"/>
                          </m:rPr>
                          <a:rPr lang="en-US" sz="2400" b="0" i="0" smtClean="0">
                            <a:solidFill>
                              <a:schemeClr val="bg1"/>
                            </a:solidFill>
                            <a:latin typeface="Cambria Math"/>
                          </a:rPr>
                          <m:t>sum</m:t>
                        </m:r>
                        <m:r>
                          <a:rPr lang="en-US" sz="2400" b="0" i="0" smtClean="0">
                            <a:solidFill>
                              <a:schemeClr val="bg1"/>
                            </a:solidFill>
                            <a:latin typeface="Cambria Math"/>
                          </a:rPr>
                          <m:t>(</m:t>
                        </m:r>
                        <m:r>
                          <m:rPr>
                            <m:sty m:val="p"/>
                          </m:rPr>
                          <a:rPr lang="en-US" sz="2400" b="0" i="0" smtClean="0">
                            <a:solidFill>
                              <a:schemeClr val="bg1"/>
                            </a:solidFill>
                            <a:latin typeface="Cambria Math"/>
                          </a:rPr>
                          <m:t>o</m:t>
                        </m:r>
                        <m:r>
                          <m:rPr>
                            <m:lit/>
                          </m:rPr>
                          <a:rPr lang="en-US" sz="2400" b="0" i="0" smtClean="0">
                            <a:solidFill>
                              <a:schemeClr val="bg1"/>
                            </a:solidFill>
                            <a:latin typeface="Cambria Math"/>
                          </a:rPr>
                          <m:t>_</m:t>
                        </m:r>
                        <m:r>
                          <m:rPr>
                            <m:sty m:val="p"/>
                          </m:rPr>
                          <a:rPr lang="en-US" sz="2400" b="0" i="0" smtClean="0">
                            <a:solidFill>
                              <a:schemeClr val="bg1"/>
                            </a:solidFill>
                            <a:latin typeface="Cambria Math"/>
                          </a:rPr>
                          <m:t>totalprice</m:t>
                        </m:r>
                        <m:r>
                          <a:rPr lang="en-US" sz="2400" b="0" i="0" smtClean="0">
                            <a:solidFill>
                              <a:schemeClr val="bg1"/>
                            </a:solidFill>
                            <a:latin typeface="Cambria Math"/>
                          </a:rPr>
                          <m:t>)</m:t>
                        </m:r>
                      </m:oMath>
                    </m:oMathPara>
                  </a14:m>
                  <a:endParaRPr lang="en-US" sz="24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467600" y="1981200"/>
                  <a:ext cx="2722555" cy="461665"/>
                </a:xfrm>
                <a:prstGeom prst="rect">
                  <a:avLst/>
                </a:prstGeom>
                <a:blipFill rotWithShape="0">
                  <a:blip r:embed="rId6"/>
                  <a:stretch>
                    <a:fillRect r="-187" b="-1710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ounded Rectangle 20"/>
              <p:cNvSpPr/>
              <p:nvPr/>
            </p:nvSpPr>
            <p:spPr>
              <a:xfrm>
                <a:off x="457200" y="4495800"/>
                <a:ext cx="18164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ea typeface="Cambria Math" panose="02040503050406030204" pitchFamily="18" charset="0"/>
                        </a:rPr>
                        <m:t>𝐶𝑢𝑠𝑡𝑜𝑚𝑒𝑟</m:t>
                      </m:r>
                    </m:oMath>
                  </m:oMathPara>
                </a14:m>
                <a:endParaRPr lang="en-US" sz="2400" baseline="-25000" dirty="0"/>
              </a:p>
            </p:txBody>
          </p:sp>
        </mc:Choice>
        <mc:Fallback xmlns="">
          <p:sp>
            <p:nvSpPr>
              <p:cNvPr id="21" name="Rounded Rectangle 20"/>
              <p:cNvSpPr>
                <a:spLocks noRot="1" noChangeAspect="1" noMove="1" noResize="1" noEditPoints="1" noAdjustHandles="1" noChangeArrowheads="1" noChangeShapeType="1" noTextEdit="1"/>
              </p:cNvSpPr>
              <p:nvPr/>
            </p:nvSpPr>
            <p:spPr>
              <a:xfrm>
                <a:off x="457200" y="4495800"/>
                <a:ext cx="1816400" cy="609600"/>
              </a:xfrm>
              <a:prstGeom prst="round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p:cNvSpPr/>
              <p:nvPr/>
            </p:nvSpPr>
            <p:spPr>
              <a:xfrm>
                <a:off x="2743200" y="4495800"/>
                <a:ext cx="18164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ea typeface="Cambria Math" panose="02040503050406030204" pitchFamily="18" charset="0"/>
                        </a:rPr>
                        <m:t>𝑂𝑟𝑑𝑒𝑟𝑠</m:t>
                      </m:r>
                    </m:oMath>
                  </m:oMathPara>
                </a14:m>
                <a:endParaRPr lang="en-US" sz="2400" baseline="-25000" dirty="0"/>
              </a:p>
            </p:txBody>
          </p:sp>
        </mc:Choice>
        <mc:Fallback xmlns="">
          <p:sp>
            <p:nvSpPr>
              <p:cNvPr id="22" name="Rounded Rectangle 21"/>
              <p:cNvSpPr>
                <a:spLocks noRot="1" noChangeAspect="1" noMove="1" noResize="1" noEditPoints="1" noAdjustHandles="1" noChangeArrowheads="1" noChangeShapeType="1" noTextEdit="1"/>
              </p:cNvSpPr>
              <p:nvPr/>
            </p:nvSpPr>
            <p:spPr>
              <a:xfrm>
                <a:off x="2743200" y="4495800"/>
                <a:ext cx="1816400" cy="609600"/>
              </a:xfrm>
              <a:prstGeom prst="roundRect">
                <a:avLst/>
              </a:prstGeom>
              <a:blipFill rotWithShape="0">
                <a:blip r:embed="rId8"/>
                <a:stretch>
                  <a:fillRect/>
                </a:stretch>
              </a:blipFill>
            </p:spPr>
            <p:txBody>
              <a:bodyPr/>
              <a:lstStyle/>
              <a:p>
                <a:r>
                  <a:rPr lang="en-US">
                    <a:noFill/>
                  </a:rPr>
                  <a:t> </a:t>
                </a:r>
              </a:p>
            </p:txBody>
          </p:sp>
        </mc:Fallback>
      </mc:AlternateContent>
      <p:cxnSp>
        <p:nvCxnSpPr>
          <p:cNvPr id="23" name="Straight Arrow Connector 22"/>
          <p:cNvCxnSpPr>
            <a:stCxn id="21" idx="0"/>
            <a:endCxn id="18" idx="2"/>
          </p:cNvCxnSpPr>
          <p:nvPr/>
        </p:nvCxnSpPr>
        <p:spPr>
          <a:xfrm flipV="1">
            <a:off x="1365400" y="4024178"/>
            <a:ext cx="12400" cy="471622"/>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0"/>
            <a:endCxn id="19" idx="2"/>
          </p:cNvCxnSpPr>
          <p:nvPr/>
        </p:nvCxnSpPr>
        <p:spPr>
          <a:xfrm flipV="1">
            <a:off x="3651400" y="4003574"/>
            <a:ext cx="4780" cy="492226"/>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0"/>
            <a:endCxn id="30" idx="2"/>
          </p:cNvCxnSpPr>
          <p:nvPr/>
        </p:nvCxnSpPr>
        <p:spPr>
          <a:xfrm flipH="1" flipV="1">
            <a:off x="2423160" y="3017435"/>
            <a:ext cx="1233020" cy="376539"/>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0"/>
            <a:endCxn id="30" idx="2"/>
          </p:cNvCxnSpPr>
          <p:nvPr/>
        </p:nvCxnSpPr>
        <p:spPr>
          <a:xfrm flipV="1">
            <a:off x="1377800" y="3017435"/>
            <a:ext cx="1045360" cy="397143"/>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2"/>
          </p:cNvCxnSpPr>
          <p:nvPr/>
        </p:nvCxnSpPr>
        <p:spPr>
          <a:xfrm flipV="1">
            <a:off x="2484757" y="2154799"/>
            <a:ext cx="1" cy="382239"/>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019800" y="4495800"/>
            <a:ext cx="2578143" cy="369332"/>
          </a:xfrm>
          <a:prstGeom prst="rect">
            <a:avLst/>
          </a:prstGeom>
          <a:solidFill>
            <a:srgbClr val="92D050"/>
          </a:solidFill>
        </p:spPr>
        <p:txBody>
          <a:bodyPr wrap="none">
            <a:spAutoFit/>
          </a:bodyPr>
          <a:lstStyle/>
          <a:p>
            <a:pPr algn="ctr"/>
            <a:r>
              <a:rPr lang="en-US" dirty="0" smtClean="0">
                <a:solidFill>
                  <a:schemeClr val="bg1"/>
                </a:solidFill>
              </a:rPr>
              <a:t>Dec(</a:t>
            </a:r>
            <a:r>
              <a:rPr lang="en-US" dirty="0" err="1" smtClean="0">
                <a:solidFill>
                  <a:schemeClr val="bg1"/>
                </a:solidFill>
              </a:rPr>
              <a:t>C_Nationkey</a:t>
            </a:r>
            <a:r>
              <a:rPr lang="en-US" dirty="0" smtClean="0">
                <a:solidFill>
                  <a:schemeClr val="bg1"/>
                </a:solidFill>
              </a:rPr>
              <a:t>)=Dec(x)</a:t>
            </a:r>
            <a:endParaRPr lang="en-US" dirty="0">
              <a:solidFill>
                <a:schemeClr val="bg1"/>
              </a:solidFill>
            </a:endParaRPr>
          </a:p>
        </p:txBody>
      </p:sp>
      <p:sp>
        <p:nvSpPr>
          <p:cNvPr id="34" name="Rectangle 33"/>
          <p:cNvSpPr/>
          <p:nvPr/>
        </p:nvSpPr>
        <p:spPr>
          <a:xfrm>
            <a:off x="6019800" y="3962400"/>
            <a:ext cx="2629567" cy="369332"/>
          </a:xfrm>
          <a:prstGeom prst="rect">
            <a:avLst/>
          </a:prstGeom>
          <a:solidFill>
            <a:srgbClr val="92D050"/>
          </a:solidFill>
        </p:spPr>
        <p:txBody>
          <a:bodyPr wrap="none">
            <a:spAutoFit/>
          </a:bodyPr>
          <a:lstStyle/>
          <a:p>
            <a:pPr algn="ctr"/>
            <a:r>
              <a:rPr lang="en-US" dirty="0" smtClean="0">
                <a:solidFill>
                  <a:schemeClr val="bg1"/>
                </a:solidFill>
              </a:rPr>
              <a:t>Dec(</a:t>
            </a:r>
            <a:r>
              <a:rPr lang="en-US" dirty="0" err="1" smtClean="0">
                <a:solidFill>
                  <a:schemeClr val="bg1"/>
                </a:solidFill>
              </a:rPr>
              <a:t>O_Orderdate</a:t>
            </a:r>
            <a:r>
              <a:rPr lang="en-US" dirty="0" smtClean="0">
                <a:solidFill>
                  <a:schemeClr val="bg1"/>
                </a:solidFill>
              </a:rPr>
              <a:t>)&gt;Dec(y)</a:t>
            </a:r>
            <a:endParaRPr lang="en-US" dirty="0">
              <a:solidFill>
                <a:schemeClr val="bg1"/>
              </a:solidFill>
            </a:endParaRPr>
          </a:p>
        </p:txBody>
      </p:sp>
      <p:sp>
        <p:nvSpPr>
          <p:cNvPr id="35" name="Rectangle 34"/>
          <p:cNvSpPr/>
          <p:nvPr/>
        </p:nvSpPr>
        <p:spPr>
          <a:xfrm>
            <a:off x="5486400" y="2590800"/>
            <a:ext cx="3293979" cy="923330"/>
          </a:xfrm>
          <a:prstGeom prst="rect">
            <a:avLst/>
          </a:prstGeom>
          <a:solidFill>
            <a:srgbClr val="92D050"/>
          </a:solidFill>
        </p:spPr>
        <p:txBody>
          <a:bodyPr wrap="none">
            <a:spAutoFit/>
          </a:bodyPr>
          <a:lstStyle/>
          <a:p>
            <a:pPr algn="ctr"/>
            <a:r>
              <a:rPr lang="en-US" dirty="0" smtClean="0">
                <a:solidFill>
                  <a:schemeClr val="bg1"/>
                </a:solidFill>
              </a:rPr>
              <a:t>Hash(Dec(</a:t>
            </a:r>
            <a:r>
              <a:rPr lang="en-US" dirty="0" err="1" smtClean="0">
                <a:solidFill>
                  <a:schemeClr val="bg1"/>
                </a:solidFill>
              </a:rPr>
              <a:t>C_Custkey</a:t>
            </a:r>
            <a:r>
              <a:rPr lang="en-US" dirty="0" smtClean="0">
                <a:solidFill>
                  <a:schemeClr val="bg1"/>
                </a:solidFill>
              </a:rPr>
              <a:t>))</a:t>
            </a:r>
          </a:p>
          <a:p>
            <a:pPr algn="ctr"/>
            <a:r>
              <a:rPr lang="en-US" dirty="0" smtClean="0">
                <a:solidFill>
                  <a:schemeClr val="bg1"/>
                </a:solidFill>
              </a:rPr>
              <a:t>Hash(Dec(</a:t>
            </a:r>
            <a:r>
              <a:rPr lang="en-US" dirty="0" err="1" smtClean="0">
                <a:solidFill>
                  <a:schemeClr val="bg1"/>
                </a:solidFill>
              </a:rPr>
              <a:t>O_Custkey</a:t>
            </a:r>
            <a:r>
              <a:rPr lang="en-US" dirty="0" smtClean="0">
                <a:solidFill>
                  <a:schemeClr val="bg1"/>
                </a:solidFill>
              </a:rPr>
              <a:t>))</a:t>
            </a:r>
          </a:p>
          <a:p>
            <a:pPr algn="ctr"/>
            <a:r>
              <a:rPr lang="en-US" dirty="0" smtClean="0">
                <a:solidFill>
                  <a:schemeClr val="bg1"/>
                </a:solidFill>
              </a:rPr>
              <a:t>Dec(</a:t>
            </a:r>
            <a:r>
              <a:rPr lang="en-US" dirty="0" err="1" smtClean="0">
                <a:solidFill>
                  <a:schemeClr val="bg1"/>
                </a:solidFill>
              </a:rPr>
              <a:t>O_Custkey</a:t>
            </a:r>
            <a:r>
              <a:rPr lang="en-US" dirty="0" smtClean="0">
                <a:solidFill>
                  <a:schemeClr val="bg1"/>
                </a:solidFill>
              </a:rPr>
              <a:t>)=Dec(</a:t>
            </a:r>
            <a:r>
              <a:rPr lang="en-US" dirty="0" err="1" smtClean="0">
                <a:solidFill>
                  <a:schemeClr val="bg1"/>
                </a:solidFill>
              </a:rPr>
              <a:t>C_Custkey</a:t>
            </a:r>
            <a:r>
              <a:rPr lang="en-US" dirty="0">
                <a:solidFill>
                  <a:schemeClr val="bg1"/>
                </a:solidFill>
              </a:rPr>
              <a:t>)</a:t>
            </a:r>
          </a:p>
        </p:txBody>
      </p:sp>
      <p:sp>
        <p:nvSpPr>
          <p:cNvPr id="36" name="Rectangle 35"/>
          <p:cNvSpPr/>
          <p:nvPr/>
        </p:nvSpPr>
        <p:spPr>
          <a:xfrm>
            <a:off x="5461121" y="1371600"/>
            <a:ext cx="3454279" cy="1061829"/>
          </a:xfrm>
          <a:prstGeom prst="rect">
            <a:avLst/>
          </a:prstGeom>
          <a:solidFill>
            <a:srgbClr val="92D050"/>
          </a:solidFill>
        </p:spPr>
        <p:txBody>
          <a:bodyPr wrap="none">
            <a:spAutoFit/>
          </a:bodyPr>
          <a:lstStyle/>
          <a:p>
            <a:pPr algn="ctr">
              <a:lnSpc>
                <a:spcPct val="150000"/>
              </a:lnSpc>
            </a:pPr>
            <a:r>
              <a:rPr lang="en-US" dirty="0" smtClean="0">
                <a:solidFill>
                  <a:schemeClr val="bg1"/>
                </a:solidFill>
              </a:rPr>
              <a:t>Dec(C_Custkey1)&gt;Dec(C_Custkey2)</a:t>
            </a:r>
          </a:p>
          <a:p>
            <a:pPr algn="ctr"/>
            <a:r>
              <a:rPr lang="en-US" dirty="0" err="1" smtClean="0">
                <a:solidFill>
                  <a:schemeClr val="bg1"/>
                </a:solidFill>
              </a:rPr>
              <a:t>Enc</a:t>
            </a:r>
            <a:r>
              <a:rPr lang="en-US" dirty="0" smtClean="0">
                <a:solidFill>
                  <a:schemeClr val="bg1"/>
                </a:solidFill>
              </a:rPr>
              <a:t>(Dec(</a:t>
            </a:r>
            <a:r>
              <a:rPr lang="en-US" dirty="0" err="1" smtClean="0">
                <a:solidFill>
                  <a:schemeClr val="bg1"/>
                </a:solidFill>
              </a:rPr>
              <a:t>O_totalprice</a:t>
            </a:r>
            <a:r>
              <a:rPr lang="en-US" dirty="0" smtClean="0">
                <a:solidFill>
                  <a:schemeClr val="bg1"/>
                </a:solidFill>
              </a:rPr>
              <a:t>) + </a:t>
            </a:r>
          </a:p>
          <a:p>
            <a:pPr algn="ctr"/>
            <a:r>
              <a:rPr lang="en-US" dirty="0" smtClean="0">
                <a:solidFill>
                  <a:schemeClr val="bg1"/>
                </a:solidFill>
              </a:rPr>
              <a:t>Dec(</a:t>
            </a:r>
            <a:r>
              <a:rPr lang="en-US" dirty="0" err="1" smtClean="0">
                <a:solidFill>
                  <a:schemeClr val="bg1"/>
                </a:solidFill>
              </a:rPr>
              <a:t>currentSum</a:t>
            </a:r>
            <a:r>
              <a:rPr lang="en-US" dirty="0" smtClean="0">
                <a:solidFill>
                  <a:schemeClr val="bg1"/>
                </a:solidFill>
              </a:rPr>
              <a:t>))</a:t>
            </a:r>
            <a:endParaRPr lang="en-US" dirty="0">
              <a:solidFill>
                <a:schemeClr val="bg1"/>
              </a:solidFill>
            </a:endParaRPr>
          </a:p>
        </p:txBody>
      </p:sp>
      <p:cxnSp>
        <p:nvCxnSpPr>
          <p:cNvPr id="38" name="Curved Connector 37"/>
          <p:cNvCxnSpPr>
            <a:stCxn id="18" idx="2"/>
          </p:cNvCxnSpPr>
          <p:nvPr/>
        </p:nvCxnSpPr>
        <p:spPr>
          <a:xfrm rot="16200000" flipH="1">
            <a:off x="3497294" y="1904684"/>
            <a:ext cx="656290" cy="4895278"/>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9" idx="2"/>
          </p:cNvCxnSpPr>
          <p:nvPr/>
        </p:nvCxnSpPr>
        <p:spPr>
          <a:xfrm rot="16200000" flipH="1">
            <a:off x="4816682" y="2843072"/>
            <a:ext cx="143492" cy="2464496"/>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3"/>
          </p:cNvCxnSpPr>
          <p:nvPr/>
        </p:nvCxnSpPr>
        <p:spPr>
          <a:xfrm>
            <a:off x="3096560" y="2777237"/>
            <a:ext cx="2871717" cy="2401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3"/>
          </p:cNvCxnSpPr>
          <p:nvPr/>
        </p:nvCxnSpPr>
        <p:spPr>
          <a:xfrm>
            <a:off x="4131315" y="1914601"/>
            <a:ext cx="18369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52399" y="2133600"/>
            <a:ext cx="2006179" cy="1200329"/>
          </a:xfrm>
          <a:prstGeom prst="rect">
            <a:avLst/>
          </a:prstGeom>
          <a:noFill/>
        </p:spPr>
        <p:txBody>
          <a:bodyPr wrap="square" rtlCol="0">
            <a:spAutoFit/>
          </a:bodyPr>
          <a:lstStyle/>
          <a:p>
            <a:r>
              <a:rPr lang="en-US" b="1" dirty="0" smtClean="0"/>
              <a:t>Memory </a:t>
            </a:r>
            <a:r>
              <a:rPr lang="en-US" b="1" dirty="0" err="1" smtClean="0"/>
              <a:t>Mgmt</a:t>
            </a:r>
            <a:endParaRPr lang="en-US" b="1" dirty="0" smtClean="0"/>
          </a:p>
          <a:p>
            <a:r>
              <a:rPr lang="en-US" b="1" dirty="0" smtClean="0"/>
              <a:t>Spooling</a:t>
            </a:r>
          </a:p>
          <a:p>
            <a:r>
              <a:rPr lang="en-US" b="1" dirty="0" smtClean="0"/>
              <a:t>Specifics of join/sort algorithm</a:t>
            </a:r>
            <a:endParaRPr lang="en-US" b="1" dirty="0"/>
          </a:p>
        </p:txBody>
      </p:sp>
      <p:sp>
        <p:nvSpPr>
          <p:cNvPr id="50" name="TextBox 49"/>
          <p:cNvSpPr txBox="1"/>
          <p:nvPr/>
        </p:nvSpPr>
        <p:spPr>
          <a:xfrm>
            <a:off x="762000" y="5715000"/>
            <a:ext cx="3654142" cy="369332"/>
          </a:xfrm>
          <a:prstGeom prst="rect">
            <a:avLst/>
          </a:prstGeom>
          <a:noFill/>
        </p:spPr>
        <p:txBody>
          <a:bodyPr wrap="none" rtlCol="0">
            <a:spAutoFit/>
          </a:bodyPr>
          <a:lstStyle/>
          <a:p>
            <a:r>
              <a:rPr lang="en-US" b="1" dirty="0" smtClean="0"/>
              <a:t>Storage engine (buffer pool, locking)</a:t>
            </a:r>
            <a:endParaRPr lang="en-US" b="1" dirty="0"/>
          </a:p>
        </p:txBody>
      </p:sp>
      <p:sp>
        <p:nvSpPr>
          <p:cNvPr id="51" name="TextBox 50"/>
          <p:cNvSpPr txBox="1"/>
          <p:nvPr/>
        </p:nvSpPr>
        <p:spPr>
          <a:xfrm>
            <a:off x="762000" y="5257800"/>
            <a:ext cx="2582630" cy="369332"/>
          </a:xfrm>
          <a:prstGeom prst="rect">
            <a:avLst/>
          </a:prstGeom>
          <a:noFill/>
        </p:spPr>
        <p:txBody>
          <a:bodyPr wrap="none" rtlCol="0">
            <a:spAutoFit/>
          </a:bodyPr>
          <a:lstStyle/>
          <a:p>
            <a:r>
              <a:rPr lang="en-US" b="1" dirty="0" smtClean="0"/>
              <a:t>Data-flow (</a:t>
            </a:r>
            <a:r>
              <a:rPr lang="en-US" b="1" dirty="0" err="1" smtClean="0"/>
              <a:t>GetNext</a:t>
            </a:r>
            <a:r>
              <a:rPr lang="en-US" b="1" dirty="0" smtClean="0"/>
              <a:t> calls)</a:t>
            </a:r>
            <a:endParaRPr lang="en-US" b="1" dirty="0"/>
          </a:p>
        </p:txBody>
      </p:sp>
      <p:sp>
        <p:nvSpPr>
          <p:cNvPr id="52" name="TextBox 51"/>
          <p:cNvSpPr txBox="1"/>
          <p:nvPr/>
        </p:nvSpPr>
        <p:spPr>
          <a:xfrm>
            <a:off x="596089" y="838200"/>
            <a:ext cx="3265702" cy="646331"/>
          </a:xfrm>
          <a:prstGeom prst="rect">
            <a:avLst/>
          </a:prstGeom>
          <a:noFill/>
        </p:spPr>
        <p:txBody>
          <a:bodyPr wrap="none" rtlCol="0">
            <a:spAutoFit/>
          </a:bodyPr>
          <a:lstStyle/>
          <a:p>
            <a:r>
              <a:rPr lang="en-US" b="1" dirty="0" smtClean="0"/>
              <a:t>Inter query memory governance</a:t>
            </a:r>
          </a:p>
          <a:p>
            <a:r>
              <a:rPr lang="en-US" b="1" dirty="0" smtClean="0"/>
              <a:t>Admission control</a:t>
            </a:r>
            <a:endParaRPr lang="en-US" b="1" dirty="0"/>
          </a:p>
        </p:txBody>
      </p:sp>
      <p:sp>
        <p:nvSpPr>
          <p:cNvPr id="7" name="Left-Right Arrow 6"/>
          <p:cNvSpPr/>
          <p:nvPr/>
        </p:nvSpPr>
        <p:spPr>
          <a:xfrm>
            <a:off x="4724400" y="3312918"/>
            <a:ext cx="685800" cy="26848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48000" y="6426033"/>
            <a:ext cx="1875835" cy="369332"/>
          </a:xfrm>
          <a:prstGeom prst="rect">
            <a:avLst/>
          </a:prstGeom>
          <a:noFill/>
        </p:spPr>
        <p:txBody>
          <a:bodyPr wrap="none" rtlCol="0">
            <a:spAutoFit/>
          </a:bodyPr>
          <a:lstStyle/>
          <a:p>
            <a:r>
              <a:rPr lang="en-US" dirty="0" smtClean="0"/>
              <a:t>[ABE+12, ABE+13]</a:t>
            </a:r>
            <a:endParaRPr lang="en-US" dirty="0"/>
          </a:p>
        </p:txBody>
      </p:sp>
    </p:spTree>
    <p:extLst>
      <p:ext uri="{BB962C8B-B14F-4D97-AF65-F5344CB8AC3E}">
        <p14:creationId xmlns:p14="http://schemas.microsoft.com/office/powerpoint/2010/main" val="12764288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Dedicated Expression Evaluation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Advantages</a:t>
            </a:r>
          </a:p>
          <a:p>
            <a:pPr lvl="1"/>
            <a:r>
              <a:rPr lang="en-US" dirty="0" smtClean="0"/>
              <a:t>Efficiency of trusted compute resources </a:t>
            </a:r>
          </a:p>
          <a:p>
            <a:pPr lvl="1"/>
            <a:r>
              <a:rPr lang="en-US" dirty="0" smtClean="0"/>
              <a:t>Dedicated circuits </a:t>
            </a:r>
            <a:r>
              <a:rPr lang="en-US" dirty="0" smtClean="0">
                <a:sym typeface="Wingdings" pitchFamily="2" charset="2"/>
              </a:rPr>
              <a:t> virus-proof</a:t>
            </a:r>
            <a:endParaRPr lang="en-US" dirty="0" smtClean="0"/>
          </a:p>
          <a:p>
            <a:pPr lvl="1"/>
            <a:r>
              <a:rPr lang="en-US" dirty="0" smtClean="0"/>
              <a:t>Small footprint </a:t>
            </a:r>
            <a:r>
              <a:rPr lang="en-US" dirty="0" smtClean="0">
                <a:sym typeface="Wingdings" pitchFamily="2" charset="2"/>
              </a:rPr>
              <a:t> formal verification</a:t>
            </a:r>
            <a:endParaRPr lang="en-US" dirty="0" smtClean="0"/>
          </a:p>
          <a:p>
            <a:r>
              <a:rPr lang="en-US" dirty="0" smtClean="0"/>
              <a:t>Drawbacks</a:t>
            </a:r>
            <a:endParaRPr lang="en-US" dirty="0"/>
          </a:p>
          <a:p>
            <a:pPr lvl="1"/>
            <a:r>
              <a:rPr lang="en-US" dirty="0"/>
              <a:t>F</a:t>
            </a:r>
            <a:r>
              <a:rPr lang="en-US" dirty="0" smtClean="0"/>
              <a:t>undamentally changes expression evaluation </a:t>
            </a:r>
            <a:r>
              <a:rPr lang="en-US" dirty="0" smtClean="0">
                <a:sym typeface="Wingdings" pitchFamily="2" charset="2"/>
              </a:rPr>
              <a:t> non-trivial changes to host DBMS</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91</a:t>
            </a:fld>
            <a:endParaRPr lang="en-US"/>
          </a:p>
        </p:txBody>
      </p:sp>
      <p:sp>
        <p:nvSpPr>
          <p:cNvPr id="5" name="TextBox 4"/>
          <p:cNvSpPr txBox="1"/>
          <p:nvPr/>
        </p:nvSpPr>
        <p:spPr>
          <a:xfrm>
            <a:off x="3048000" y="6426033"/>
            <a:ext cx="1875835" cy="369332"/>
          </a:xfrm>
          <a:prstGeom prst="rect">
            <a:avLst/>
          </a:prstGeom>
          <a:noFill/>
        </p:spPr>
        <p:txBody>
          <a:bodyPr wrap="none" rtlCol="0">
            <a:spAutoFit/>
          </a:bodyPr>
          <a:lstStyle/>
          <a:p>
            <a:r>
              <a:rPr lang="en-US" dirty="0" smtClean="0"/>
              <a:t>[ABE+12, ABE+13]</a:t>
            </a:r>
            <a:endParaRPr lang="en-US" dirty="0"/>
          </a:p>
        </p:txBody>
      </p:sp>
    </p:spTree>
    <p:extLst>
      <p:ext uri="{BB962C8B-B14F-4D97-AF65-F5344CB8AC3E}">
        <p14:creationId xmlns:p14="http://schemas.microsoft.com/office/powerpoint/2010/main" val="16472584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Secure in-cloud trusted compute resources</a:t>
            </a:r>
          </a:p>
          <a:p>
            <a:r>
              <a:rPr lang="en-US" dirty="0" smtClean="0"/>
              <a:t>Open issues</a:t>
            </a:r>
          </a:p>
          <a:p>
            <a:pPr lvl="1"/>
            <a:r>
              <a:rPr lang="en-US" dirty="0" smtClean="0"/>
              <a:t>Query optimization</a:t>
            </a:r>
          </a:p>
          <a:p>
            <a:pPr lvl="2"/>
            <a:r>
              <a:rPr lang="en-US" dirty="0" smtClean="0"/>
              <a:t>e.g. Statistics on encrypted data, security-aware type matching</a:t>
            </a:r>
            <a:endParaRPr lang="en-US" dirty="0"/>
          </a:p>
          <a:p>
            <a:pPr lvl="1"/>
            <a:r>
              <a:rPr lang="en-US" dirty="0" smtClean="0"/>
              <a:t>Execution engine</a:t>
            </a:r>
            <a:endParaRPr lang="en-US" dirty="0"/>
          </a:p>
          <a:p>
            <a:pPr lvl="2"/>
            <a:r>
              <a:rPr lang="en-US" dirty="0" smtClean="0"/>
              <a:t>e.g. Data/computation reuse, masking latency to trusted computation</a:t>
            </a:r>
          </a:p>
          <a:p>
            <a:pPr lvl="1"/>
            <a:r>
              <a:rPr lang="en-US" dirty="0" smtClean="0"/>
              <a:t>Physical Design</a:t>
            </a:r>
          </a:p>
          <a:p>
            <a:pPr lvl="2"/>
            <a:r>
              <a:rPr lang="en-US" dirty="0" smtClean="0"/>
              <a:t>e.g. Leveraging stronger encryption </a:t>
            </a:r>
          </a:p>
        </p:txBody>
      </p:sp>
      <p:sp>
        <p:nvSpPr>
          <p:cNvPr id="4" name="Slide Number Placeholder 3"/>
          <p:cNvSpPr>
            <a:spLocks noGrp="1"/>
          </p:cNvSpPr>
          <p:nvPr>
            <p:ph type="sldNum" sz="quarter" idx="12"/>
          </p:nvPr>
        </p:nvSpPr>
        <p:spPr/>
        <p:txBody>
          <a:bodyPr/>
          <a:lstStyle/>
          <a:p>
            <a:fld id="{BACC0D7D-E0FC-49BF-B4A2-5B13217C58F0}" type="slidenum">
              <a:rPr lang="en-US" smtClean="0"/>
              <a:t>92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614" y="2057400"/>
            <a:ext cx="1219200" cy="1219200"/>
          </a:xfrm>
          <a:prstGeom prst="rect">
            <a:avLst/>
          </a:prstGeom>
        </p:spPr>
      </p:pic>
    </p:spTree>
    <p:extLst>
      <p:ext uri="{BB962C8B-B14F-4D97-AF65-F5344CB8AC3E}">
        <p14:creationId xmlns:p14="http://schemas.microsoft.com/office/powerpoint/2010/main" val="32013186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solidFill>
                  <a:schemeClr val="bg1">
                    <a:lumMod val="65000"/>
                  </a:schemeClr>
                </a:solidFill>
              </a:rPr>
              <a:t>Basics of Encryption</a:t>
            </a:r>
          </a:p>
          <a:p>
            <a:r>
              <a:rPr lang="en-US" dirty="0" smtClean="0">
                <a:solidFill>
                  <a:schemeClr val="bg1">
                    <a:lumMod val="65000"/>
                  </a:schemeClr>
                </a:solidFill>
              </a:rPr>
              <a:t>Trusted Client based Systems</a:t>
            </a:r>
          </a:p>
          <a:p>
            <a:r>
              <a:rPr lang="en-US" dirty="0" smtClean="0">
                <a:solidFill>
                  <a:schemeClr val="bg1">
                    <a:lumMod val="65000"/>
                  </a:schemeClr>
                </a:solidFill>
              </a:rPr>
              <a:t>Secure In-Cloud 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93</a:t>
            </a:fld>
            <a:endParaRPr lang="en-US"/>
          </a:p>
        </p:txBody>
      </p:sp>
    </p:spTree>
    <p:extLst>
      <p:ext uri="{BB962C8B-B14F-4D97-AF65-F5344CB8AC3E}">
        <p14:creationId xmlns:p14="http://schemas.microsoft.com/office/powerpoint/2010/main" val="201443649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762000"/>
            <a:ext cx="8196349" cy="4419600"/>
          </a:xfrm>
          <a:prstGeom prst="rect">
            <a:avLst/>
          </a:prstGeom>
        </p:spPr>
      </p:pic>
      <p:sp>
        <p:nvSpPr>
          <p:cNvPr id="6" name="TextBox 5"/>
          <p:cNvSpPr txBox="1"/>
          <p:nvPr/>
        </p:nvSpPr>
        <p:spPr>
          <a:xfrm>
            <a:off x="5791200" y="2895600"/>
            <a:ext cx="2367956" cy="707886"/>
          </a:xfrm>
          <a:prstGeom prst="rect">
            <a:avLst/>
          </a:prstGeom>
          <a:solidFill>
            <a:schemeClr val="bg1"/>
          </a:solidFill>
        </p:spPr>
        <p:txBody>
          <a:bodyPr wrap="none" rtlCol="0">
            <a:spAutoFit/>
          </a:bodyPr>
          <a:lstStyle/>
          <a:p>
            <a:r>
              <a:rPr lang="en-US" sz="4000" dirty="0" smtClean="0">
                <a:latin typeface="Britannic Bold" pitchFamily="34" charset="0"/>
              </a:rPr>
              <a:t>SECURITY</a:t>
            </a:r>
            <a:endParaRPr lang="en-US" sz="4000" dirty="0">
              <a:latin typeface="Britannic Bold" pitchFamily="34" charset="0"/>
            </a:endParaRPr>
          </a:p>
        </p:txBody>
      </p:sp>
    </p:spTree>
    <p:extLst>
      <p:ext uri="{BB962C8B-B14F-4D97-AF65-F5344CB8AC3E}">
        <p14:creationId xmlns:p14="http://schemas.microsoft.com/office/powerpoint/2010/main" val="35388319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98688" y="2498868"/>
            <a:ext cx="276870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6" name="TextBox 6"/>
          <p:cNvSpPr txBox="1"/>
          <p:nvPr/>
        </p:nvSpPr>
        <p:spPr>
          <a:xfrm>
            <a:off x="2724864" y="1499765"/>
            <a:ext cx="336502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000102030405060708090a0b0c0d0e0f</a:t>
            </a: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stCxn id="6" idx="2"/>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a:off x="3067395" y="2760478"/>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Tree>
    <p:extLst>
      <p:ext uri="{BB962C8B-B14F-4D97-AF65-F5344CB8AC3E}">
        <p14:creationId xmlns:p14="http://schemas.microsoft.com/office/powerpoint/2010/main" val="1973791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362200" y="2587823"/>
            <a:ext cx="32573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flipV="1">
            <a:off x="2687930" y="2760478"/>
            <a:ext cx="1268358" cy="2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Tree>
    <p:extLst>
      <p:ext uri="{BB962C8B-B14F-4D97-AF65-F5344CB8AC3E}">
        <p14:creationId xmlns:p14="http://schemas.microsoft.com/office/powerpoint/2010/main" val="38169529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362200" y="2587823"/>
            <a:ext cx="32573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flipV="1">
            <a:off x="2687930" y="2760478"/>
            <a:ext cx="1268358" cy="2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
        <p:nvSpPr>
          <p:cNvPr id="12" name="Content Placeholder 2"/>
          <p:cNvSpPr>
            <a:spLocks noGrp="1"/>
          </p:cNvSpPr>
          <p:nvPr>
            <p:ph idx="1"/>
          </p:nvPr>
        </p:nvSpPr>
        <p:spPr>
          <a:xfrm>
            <a:off x="457200" y="3551237"/>
            <a:ext cx="5867400" cy="2239963"/>
          </a:xfrm>
        </p:spPr>
        <p:txBody>
          <a:bodyPr>
            <a:normAutofit fontScale="77500" lnSpcReduction="20000"/>
          </a:bodyPr>
          <a:lstStyle/>
          <a:p>
            <a:r>
              <a:rPr lang="en-US" b="1" dirty="0" smtClean="0"/>
              <a:t>Semantic security</a:t>
            </a:r>
            <a:r>
              <a:rPr lang="en-US" dirty="0" smtClean="0"/>
              <a:t>:</a:t>
            </a:r>
          </a:p>
          <a:p>
            <a:pPr lvl="1"/>
            <a:r>
              <a:rPr lang="en-US" dirty="0" smtClean="0"/>
              <a:t>No information leakage except input length</a:t>
            </a:r>
          </a:p>
          <a:p>
            <a:r>
              <a:rPr lang="en-US" dirty="0" smtClean="0"/>
              <a:t>Winner of this year’s Turing Award</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495800"/>
            <a:ext cx="2286000" cy="1524000"/>
          </a:xfrm>
          <a:prstGeom prst="rect">
            <a:avLst/>
          </a:prstGeom>
        </p:spPr>
      </p:pic>
      <p:sp>
        <p:nvSpPr>
          <p:cNvPr id="6" name="TextBox 5"/>
          <p:cNvSpPr txBox="1"/>
          <p:nvPr/>
        </p:nvSpPr>
        <p:spPr>
          <a:xfrm>
            <a:off x="4151051" y="6111652"/>
            <a:ext cx="841897" cy="400110"/>
          </a:xfrm>
          <a:prstGeom prst="rect">
            <a:avLst/>
          </a:prstGeom>
          <a:noFill/>
        </p:spPr>
        <p:txBody>
          <a:bodyPr wrap="none" rtlCol="0">
            <a:spAutoFit/>
          </a:bodyPr>
          <a:lstStyle/>
          <a:p>
            <a:r>
              <a:rPr lang="en-US" sz="2000" dirty="0" smtClean="0"/>
              <a:t>[KL07]</a:t>
            </a:r>
            <a:endParaRPr lang="en-US" sz="2000" dirty="0"/>
          </a:p>
        </p:txBody>
      </p:sp>
    </p:spTree>
    <p:extLst>
      <p:ext uri="{BB962C8B-B14F-4D97-AF65-F5344CB8AC3E}">
        <p14:creationId xmlns:p14="http://schemas.microsoft.com/office/powerpoint/2010/main" val="33002163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362200" y="2587823"/>
            <a:ext cx="32573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flipV="1">
            <a:off x="2687930" y="2760478"/>
            <a:ext cx="1268358" cy="2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
        <p:nvSpPr>
          <p:cNvPr id="13" name="Content Placeholder 2"/>
          <p:cNvSpPr>
            <a:spLocks noGrp="1"/>
          </p:cNvSpPr>
          <p:nvPr>
            <p:ph idx="1"/>
          </p:nvPr>
        </p:nvSpPr>
        <p:spPr>
          <a:xfrm>
            <a:off x="457200" y="3429000"/>
            <a:ext cx="8229600" cy="2697163"/>
          </a:xfrm>
        </p:spPr>
        <p:txBody>
          <a:bodyPr>
            <a:normAutofit/>
          </a:bodyPr>
          <a:lstStyle/>
          <a:p>
            <a:r>
              <a:rPr lang="en-US" dirty="0" smtClean="0"/>
              <a:t>Encryption schemes such as AES in CBC mode (non-deterministic) are believed to be semantically secure</a:t>
            </a:r>
          </a:p>
        </p:txBody>
      </p:sp>
    </p:spTree>
    <p:extLst>
      <p:ext uri="{BB962C8B-B14F-4D97-AF65-F5344CB8AC3E}">
        <p14:creationId xmlns:p14="http://schemas.microsoft.com/office/powerpoint/2010/main" val="270913202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of Database Encryption</a:t>
            </a:r>
            <a:endParaRPr lang="en-US" dirty="0"/>
          </a:p>
        </p:txBody>
      </p:sp>
      <p:sp>
        <p:nvSpPr>
          <p:cNvPr id="3" name="Content Placeholder 2"/>
          <p:cNvSpPr>
            <a:spLocks noGrp="1"/>
          </p:cNvSpPr>
          <p:nvPr>
            <p:ph idx="1"/>
          </p:nvPr>
        </p:nvSpPr>
        <p:spPr>
          <a:xfrm>
            <a:off x="457200" y="3733800"/>
            <a:ext cx="8229600" cy="2392363"/>
          </a:xfrm>
        </p:spPr>
        <p:txBody>
          <a:bodyPr/>
          <a:lstStyle/>
          <a:p>
            <a:r>
              <a:rPr lang="en-US" dirty="0" smtClean="0"/>
              <a:t>Apply AES-CBC to every cell</a:t>
            </a:r>
          </a:p>
          <a:p>
            <a:r>
              <a:rPr lang="en-US" dirty="0" smtClean="0"/>
              <a:t>Leaks cell lengths</a:t>
            </a:r>
            <a:endParaRPr lang="en-US" dirty="0"/>
          </a:p>
        </p:txBody>
      </p:sp>
      <p:graphicFrame>
        <p:nvGraphicFramePr>
          <p:cNvPr id="4" name="Table 3"/>
          <p:cNvGraphicFramePr>
            <a:graphicFrameLocks noGrp="1"/>
          </p:cNvGraphicFramePr>
          <p:nvPr>
            <p:extLst/>
          </p:nvPr>
        </p:nvGraphicFramePr>
        <p:xfrm>
          <a:off x="1752600" y="1676400"/>
          <a:ext cx="838200" cy="1548066"/>
        </p:xfrm>
        <a:graphic>
          <a:graphicData uri="http://schemas.openxmlformats.org/drawingml/2006/table">
            <a:tbl>
              <a:tblPr firstRow="1" bandRow="1">
                <a:tableStyleId>{5C22544A-7EE6-4342-B048-85BDC9FD1C3A}</a:tableStyleId>
              </a:tblPr>
              <a:tblGrid>
                <a:gridCol w="838200"/>
              </a:tblGrid>
              <a:tr h="172405">
                <a:tc>
                  <a:txBody>
                    <a:bodyPr/>
                    <a:lstStyle/>
                    <a:p>
                      <a:r>
                        <a:rPr lang="en-US" sz="1400" dirty="0" smtClean="0"/>
                        <a:t>Disease</a:t>
                      </a:r>
                      <a:endParaRPr lang="en-US" sz="1400" dirty="0"/>
                    </a:p>
                  </a:txBody>
                  <a:tcPr marL="115506" marR="115506" marT="57753" marB="57753"/>
                </a:tc>
              </a:tr>
              <a:tr h="301622">
                <a:tc>
                  <a:txBody>
                    <a:bodyPr/>
                    <a:lstStyle/>
                    <a:p>
                      <a:r>
                        <a:rPr lang="en-US" sz="1400" dirty="0" smtClean="0"/>
                        <a:t>Flu</a:t>
                      </a:r>
                      <a:endParaRPr lang="en-US" sz="1400" dirty="0"/>
                    </a:p>
                  </a:txBody>
                  <a:tcPr/>
                </a:tc>
              </a:tr>
              <a:tr h="277556">
                <a:tc>
                  <a:txBody>
                    <a:bodyPr/>
                    <a:lstStyle/>
                    <a:p>
                      <a:r>
                        <a:rPr lang="en-US" sz="1400" dirty="0" smtClean="0"/>
                        <a:t>Diabetes</a:t>
                      </a:r>
                      <a:endParaRPr lang="en-US" sz="1400" dirty="0"/>
                    </a:p>
                  </a:txBody>
                  <a:tcPr/>
                </a:tc>
              </a:tr>
              <a:tr h="294384">
                <a:tc>
                  <a:txBody>
                    <a:bodyPr/>
                    <a:lstStyle/>
                    <a:p>
                      <a:r>
                        <a:rPr lang="en-US" sz="1400" dirty="0" smtClean="0"/>
                        <a:t>Flu</a:t>
                      </a:r>
                      <a:endParaRPr lang="en-US" sz="1400" dirty="0"/>
                    </a:p>
                  </a:txBody>
                  <a:tcPr/>
                </a:tc>
              </a:tr>
              <a:tr h="229424">
                <a:tc>
                  <a:txBody>
                    <a:bodyPr/>
                    <a:lstStyle/>
                    <a:p>
                      <a:r>
                        <a:rPr lang="en-US" sz="1400" dirty="0" smtClean="0"/>
                        <a:t>Cold</a:t>
                      </a:r>
                      <a:endParaRPr lang="en-US" sz="1400" dirty="0"/>
                    </a:p>
                  </a:txBody>
                  <a:tcPr/>
                </a:tc>
              </a:tr>
            </a:tbl>
          </a:graphicData>
        </a:graphic>
      </p:graphicFrame>
      <p:graphicFrame>
        <p:nvGraphicFramePr>
          <p:cNvPr id="5" name="Table 4"/>
          <p:cNvGraphicFramePr>
            <a:graphicFrameLocks noGrp="1"/>
          </p:cNvGraphicFramePr>
          <p:nvPr>
            <p:extLst/>
          </p:nvPr>
        </p:nvGraphicFramePr>
        <p:xfrm>
          <a:off x="5105400" y="1632270"/>
          <a:ext cx="1295400" cy="1644330"/>
        </p:xfrm>
        <a:graphic>
          <a:graphicData uri="http://schemas.openxmlformats.org/drawingml/2006/table">
            <a:tbl>
              <a:tblPr firstRow="1" bandRow="1">
                <a:tableStyleId>{5C22544A-7EE6-4342-B048-85BDC9FD1C3A}</a:tableStyleId>
              </a:tblPr>
              <a:tblGrid>
                <a:gridCol w="1295400"/>
              </a:tblGrid>
              <a:tr h="172405">
                <a:tc>
                  <a:txBody>
                    <a:bodyPr/>
                    <a:lstStyle/>
                    <a:p>
                      <a:r>
                        <a:rPr lang="en-US" sz="1400" dirty="0" err="1" smtClean="0"/>
                        <a:t>Disease_NDET</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cxnSp>
        <p:nvCxnSpPr>
          <p:cNvPr id="7" name="Straight Arrow Connector 6"/>
          <p:cNvCxnSpPr/>
          <p:nvPr/>
        </p:nvCxnSpPr>
        <p:spPr>
          <a:xfrm>
            <a:off x="2667000" y="2438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5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ontrol xmlns="http://schemas.microsoft.com/VisualStudio/2011/storyboarding/control">
  <Id Name="System.Storyboarding.Media.TagCloud" Revision="1" Stencil="System.Storyboarding.Media" StencilVersion="0.1"/>
</Contro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ontrol xmlns="http://schemas.microsoft.com/VisualStudio/2011/storyboarding/control">
  <Id Name="System.Storyboarding.Icons.Folder" Revision="1" Stencil="System.Storyboarding.Icons" StencilVersion="0.1"/>
</Control>
</file>

<file path=customXml/item4.xml><?xml version="1.0" encoding="utf-8"?>
<ct:contentTypeSchema xmlns:ct="http://schemas.microsoft.com/office/2006/metadata/contentType" xmlns:ma="http://schemas.microsoft.com/office/2006/metadata/properties/metaAttributes" ct:_="" ma:_="" ma:contentTypeName="Document" ma:contentTypeID="0x01010087997C529A873B41A5FB54688D9ED96C" ma:contentTypeVersion="0" ma:contentTypeDescription="Create a new document." ma:contentTypeScope="" ma:versionID="8df9fadeeae105fe7053932b81a8ebab">
  <xsd:schema xmlns:xsd="http://www.w3.org/2001/XMLSchema" xmlns:xs="http://www.w3.org/2001/XMLSchema" xmlns:p="http://schemas.microsoft.com/office/2006/metadata/properties" targetNamespace="http://schemas.microsoft.com/office/2006/metadata/properties" ma:root="true" ma:fieldsID="526e1aa3f9dc79cf795f86dd070f2af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CFDF9A-EC88-4964-A052-78A3B682657B}">
  <ds:schemaRefs>
    <ds:schemaRef ds:uri="http://schemas.microsoft.com/VisualStudio/2011/storyboarding/control"/>
  </ds:schemaRefs>
</ds:datastoreItem>
</file>

<file path=customXml/itemProps2.xml><?xml version="1.0" encoding="utf-8"?>
<ds:datastoreItem xmlns:ds="http://schemas.openxmlformats.org/officeDocument/2006/customXml" ds:itemID="{CB5DBF71-CCB3-4A4A-958E-E8EC1D6F0709}">
  <ds:schemaRefs>
    <ds:schemaRef ds:uri="http://schemas.microsoft.com/sharepoint/v3/contenttype/forms"/>
  </ds:schemaRefs>
</ds:datastoreItem>
</file>

<file path=customXml/itemProps3.xml><?xml version="1.0" encoding="utf-8"?>
<ds:datastoreItem xmlns:ds="http://schemas.openxmlformats.org/officeDocument/2006/customXml" ds:itemID="{41E9343B-3098-4379-981A-0F4DDFC0D5B4}">
  <ds:schemaRefs>
    <ds:schemaRef ds:uri="http://schemas.microsoft.com/VisualStudio/2011/storyboarding/control"/>
  </ds:schemaRefs>
</ds:datastoreItem>
</file>

<file path=customXml/itemProps4.xml><?xml version="1.0" encoding="utf-8"?>
<ds:datastoreItem xmlns:ds="http://schemas.openxmlformats.org/officeDocument/2006/customXml" ds:itemID="{ABC4C69B-4030-4453-90FB-B04953FA6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11503584-BB60-4CD5-9B3F-AC9CDBBE44BF}">
  <ds:schemaRefs>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TC104033921[[fn=Damask]]</Template>
  <TotalTime>8020</TotalTime>
  <Words>9456</Words>
  <Application>Microsoft Office PowerPoint</Application>
  <PresentationFormat>On-screen Show (4:3)</PresentationFormat>
  <Paragraphs>1967</Paragraphs>
  <Slides>127</Slides>
  <Notes>100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127</vt:i4>
      </vt:variant>
    </vt:vector>
  </HeadingPairs>
  <TitlesOfParts>
    <vt:vector size="138" baseType="lpstr">
      <vt:lpstr>Arial</vt:lpstr>
      <vt:lpstr>Britannic Bold</vt:lpstr>
      <vt:lpstr>Calibri</vt:lpstr>
      <vt:lpstr>Calibri Light</vt:lpstr>
      <vt:lpstr>Cambria Math</vt:lpstr>
      <vt:lpstr>Consolas</vt:lpstr>
      <vt:lpstr>Courier New</vt:lpstr>
      <vt:lpstr>Segoe Light</vt:lpstr>
      <vt:lpstr>Segoe UI Light</vt:lpstr>
      <vt:lpstr>Wingdings</vt:lpstr>
      <vt:lpstr>Office Theme</vt:lpstr>
      <vt:lpstr>Querying Encrypted Data</vt:lpstr>
      <vt:lpstr>Cloud Computing </vt:lpstr>
      <vt:lpstr>Security Concerns </vt:lpstr>
      <vt:lpstr>What are your main cloud computing concerns?</vt:lpstr>
      <vt:lpstr>Sensitive Data in the Cloud: Examples</vt:lpstr>
      <vt:lpstr>Data Encryption</vt:lpstr>
      <vt:lpstr>AWS Security Advice</vt:lpstr>
      <vt:lpstr>Encryption and DbaaS: Functionality</vt:lpstr>
      <vt:lpstr>Example: Online Course Database</vt:lpstr>
      <vt:lpstr>Encryption and DbaaS: Functionality</vt:lpstr>
      <vt:lpstr>Encryption and DbaaS: Functionality</vt:lpstr>
      <vt:lpstr>Tutorial Overview</vt:lpstr>
      <vt:lpstr>Tutorial Goals &amp; Non-Goals</vt:lpstr>
      <vt:lpstr>Roadmap</vt:lpstr>
      <vt:lpstr>Passive Adversary</vt:lpstr>
      <vt:lpstr>Encryption: Fundamental Challenge</vt:lpstr>
      <vt:lpstr>Encryption: Fundamental Challenge</vt:lpstr>
      <vt:lpstr>Encryption: Fundamental Challenge</vt:lpstr>
      <vt:lpstr>Solution Landscape</vt:lpstr>
      <vt:lpstr>Homomorphic Encryption</vt:lpstr>
      <vt:lpstr>Solution Landscape</vt:lpstr>
      <vt:lpstr>Secure Location </vt:lpstr>
      <vt:lpstr>Solution Landscape</vt:lpstr>
      <vt:lpstr>Systems Landscape</vt:lpstr>
      <vt:lpstr>Encryption == Security?</vt:lpstr>
      <vt:lpstr>Roadmap</vt:lpstr>
      <vt:lpstr>Encryption Scheme</vt:lpstr>
      <vt:lpstr>Encryption Scheme</vt:lpstr>
      <vt:lpstr>AES + CBC Mode</vt:lpstr>
      <vt:lpstr>AES + CBC Mode</vt:lpstr>
      <vt:lpstr>Nondeterministic Encryption Scheme</vt:lpstr>
      <vt:lpstr>AES + ECB Mode</vt:lpstr>
      <vt:lpstr>Deterministic Encryption Scheme</vt:lpstr>
      <vt:lpstr>Strong Security =&gt; Non-Deterministic</vt:lpstr>
      <vt:lpstr>Deterministic Encryption</vt:lpstr>
      <vt:lpstr>Deterministic Encryption</vt:lpstr>
      <vt:lpstr>Homomorphic Encryption</vt:lpstr>
      <vt:lpstr>Order Preserving Encryption</vt:lpstr>
      <vt:lpstr>Order-Preserving Encryption</vt:lpstr>
      <vt:lpstr>Order-Preserving Encryption</vt:lpstr>
      <vt:lpstr>Homomorphic Encryption Schemes</vt:lpstr>
      <vt:lpstr>Homomorphic Encryption Schemes</vt:lpstr>
      <vt:lpstr>Homomorphic Encryption Schemes</vt:lpstr>
      <vt:lpstr>Homomorphic Encryption Schemes: Performance</vt:lpstr>
      <vt:lpstr>Homomorphic Encryption Schemes: Notation</vt:lpstr>
      <vt:lpstr>How do I Encrypt a Database?</vt:lpstr>
      <vt:lpstr>Mix n Match Encryption</vt:lpstr>
      <vt:lpstr>Example: Online Course Database</vt:lpstr>
      <vt:lpstr>Roadmap</vt:lpstr>
      <vt:lpstr>Design Choices</vt:lpstr>
      <vt:lpstr>  Trusted Client based Systems </vt:lpstr>
      <vt:lpstr>Trusted Client Architecture</vt:lpstr>
      <vt:lpstr>Systems</vt:lpstr>
      <vt:lpstr>CryptDB Architecture</vt:lpstr>
      <vt:lpstr>Database Design</vt:lpstr>
      <vt:lpstr>Query Processing</vt:lpstr>
      <vt:lpstr>Dynamic Database Design</vt:lpstr>
      <vt:lpstr>Summary</vt:lpstr>
      <vt:lpstr>Systems</vt:lpstr>
      <vt:lpstr>Computation in Trusted Client</vt:lpstr>
      <vt:lpstr>Blob Store: Database Design</vt:lpstr>
      <vt:lpstr>Blob Store: Query Processing</vt:lpstr>
      <vt:lpstr>  Trusted Client based Systems </vt:lpstr>
      <vt:lpstr>Augmenting Blob Store</vt:lpstr>
      <vt:lpstr>Pre-computation for complex queries  </vt:lpstr>
      <vt:lpstr>Trusted Client: Summary </vt:lpstr>
      <vt:lpstr>“Key” Limitation: Robustness</vt:lpstr>
      <vt:lpstr>TakeAway Quiz</vt:lpstr>
      <vt:lpstr>Still to come …</vt:lpstr>
      <vt:lpstr>Roadmap</vt:lpstr>
      <vt:lpstr>Secure In-Cloud Processing</vt:lpstr>
      <vt:lpstr>Secure In-Cloud Processing</vt:lpstr>
      <vt:lpstr>Secure In-Cloud Processing</vt:lpstr>
      <vt:lpstr>Securing Traditional Servers</vt:lpstr>
      <vt:lpstr>Securing Traditional Servers</vt:lpstr>
      <vt:lpstr>Secure Server Advantages</vt:lpstr>
      <vt:lpstr>Securing a Server is HARD!</vt:lpstr>
      <vt:lpstr>What Makes it Hard to Secure a Server?</vt:lpstr>
      <vt:lpstr>What Makes it Hard to Secure a Server?</vt:lpstr>
      <vt:lpstr>What Makes it Hard to Secure a Server?</vt:lpstr>
      <vt:lpstr>Secure In-Cloud Processing</vt:lpstr>
      <vt:lpstr>Previous Use of Secure Hardware</vt:lpstr>
      <vt:lpstr>Trusted Client Architecture</vt:lpstr>
      <vt:lpstr>Secure In-Cloud Compute Architecture</vt:lpstr>
      <vt:lpstr>Secure Processors</vt:lpstr>
      <vt:lpstr>Advantages of Loosely-Coupled Arch.</vt:lpstr>
      <vt:lpstr>TrustedDB Hybrid Example</vt:lpstr>
      <vt:lpstr>Limitations of Loosely-Coupled Arch.</vt:lpstr>
      <vt:lpstr>Dedicated Expression Evaluation</vt:lpstr>
      <vt:lpstr>Dedicated Expression Evaluation</vt:lpstr>
      <vt:lpstr>Dedicated Expression Evaluation</vt:lpstr>
      <vt:lpstr>Summary</vt:lpstr>
      <vt:lpstr>Roadmap</vt:lpstr>
      <vt:lpstr>PowerPoint Presentation</vt:lpstr>
      <vt:lpstr>Encryption and Security</vt:lpstr>
      <vt:lpstr>Encryption and Security</vt:lpstr>
      <vt:lpstr>Encryption and Security</vt:lpstr>
      <vt:lpstr>Encryption and Security</vt:lpstr>
      <vt:lpstr>Security of Database Encryption</vt:lpstr>
      <vt:lpstr>Deterministic Encryption</vt:lpstr>
      <vt:lpstr>Order-Preserving Encryption</vt:lpstr>
      <vt:lpstr>Overall Security of Data Encryption</vt:lpstr>
      <vt:lpstr>Impact of Querying &amp; Updating</vt:lpstr>
      <vt:lpstr>Impact of Querying &amp; Updating</vt:lpstr>
      <vt:lpstr>Impact of Querying &amp; Updating</vt:lpstr>
      <vt:lpstr>Impact of Querying &amp; Updating</vt:lpstr>
      <vt:lpstr>Impact of Querying &amp; Updating</vt:lpstr>
      <vt:lpstr>Impact of Querying &amp; Updating</vt:lpstr>
      <vt:lpstr>Design Space</vt:lpstr>
      <vt:lpstr>No Leakage</vt:lpstr>
      <vt:lpstr>Design Space</vt:lpstr>
      <vt:lpstr>Access Patterns Leak Information</vt:lpstr>
      <vt:lpstr>Oblivious Simulation</vt:lpstr>
      <vt:lpstr>Application to DBMS</vt:lpstr>
      <vt:lpstr>But…</vt:lpstr>
      <vt:lpstr>But…</vt:lpstr>
      <vt:lpstr>Design Space</vt:lpstr>
      <vt:lpstr>Summary</vt:lpstr>
      <vt:lpstr>Summary</vt:lpstr>
      <vt:lpstr>Summary</vt:lpstr>
      <vt:lpstr>Other Challenges</vt:lpstr>
      <vt:lpstr>Bibliography</vt:lpstr>
      <vt:lpstr>Bibliography</vt:lpstr>
      <vt:lpstr>Bibliography</vt:lpstr>
      <vt:lpstr>Bibliography</vt:lpstr>
      <vt:lpstr>Bibliography</vt:lpstr>
      <vt:lpstr>Bibliography</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Eguro</dc:creator>
  <cp:lastModifiedBy>Ken Eguro</cp:lastModifiedBy>
  <cp:revision>631</cp:revision>
  <dcterms:created xsi:type="dcterms:W3CDTF">2013-03-11T21:36:41Z</dcterms:created>
  <dcterms:modified xsi:type="dcterms:W3CDTF">2013-11-20T19:02:21Z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0x01010087997C529A873B41A5FB54688D9ED96C</vt:lpwstr>
  </property>
  <property fmtid="{D5CDD505-2E9C-101B-9397-08002B2CF9AE}" pid="4" name="IsMyDocuments">
    <vt:bool>true</vt:bool>
  </property>
  <property fmtid="{D5CDD505-2E9C-101B-9397-08002B2CF9AE}" pid="5" name="Tfs.LastKnownPath">
    <vt:lpwstr>\\eguro1\eguro\Docs\trustworthy\ICDE\ICDE-tutorial_finalA.pptx</vt:lpwstr>
  </property>
</Properties>
</file>