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82" r:id="rId3"/>
    <p:sldId id="329" r:id="rId4"/>
    <p:sldId id="357" r:id="rId5"/>
    <p:sldId id="360" r:id="rId6"/>
    <p:sldId id="361" r:id="rId7"/>
    <p:sldId id="358" r:id="rId8"/>
    <p:sldId id="364" r:id="rId9"/>
    <p:sldId id="363" r:id="rId10"/>
    <p:sldId id="376" r:id="rId11"/>
    <p:sldId id="377" r:id="rId12"/>
    <p:sldId id="378" r:id="rId13"/>
    <p:sldId id="365" r:id="rId14"/>
    <p:sldId id="366" r:id="rId15"/>
    <p:sldId id="367" r:id="rId16"/>
    <p:sldId id="381" r:id="rId17"/>
    <p:sldId id="304" r:id="rId18"/>
    <p:sldId id="331" r:id="rId19"/>
    <p:sldId id="368" r:id="rId20"/>
    <p:sldId id="374" r:id="rId21"/>
    <p:sldId id="371" r:id="rId22"/>
    <p:sldId id="373" r:id="rId23"/>
    <p:sldId id="37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0000FF" mc:Ignorable=""/>
    <a:srgbClr xmlns:mc="http://schemas.openxmlformats.org/markup-compatibility/2006" xmlns:a14="http://schemas.microsoft.com/office/drawing/2010/main" val="F4FE9A" mc:Ignorable=""/>
    <a:srgbClr xmlns:mc="http://schemas.openxmlformats.org/markup-compatibility/2006" xmlns:a14="http://schemas.microsoft.com/office/drawing/2010/main" val="FFCC66" mc:Ignorable=""/>
    <a:srgbClr xmlns:mc="http://schemas.openxmlformats.org/markup-compatibility/2006" xmlns:a14="http://schemas.microsoft.com/office/drawing/2010/main" val="FFFF99" mc:Ignorable=""/>
    <a:srgbClr xmlns:mc="http://schemas.openxmlformats.org/markup-compatibility/2006" xmlns:a14="http://schemas.microsoft.com/office/drawing/2010/main" val="B9FDFB" mc:Ignorable=""/>
    <a:srgbClr xmlns:mc="http://schemas.openxmlformats.org/markup-compatibility/2006" xmlns:a14="http://schemas.microsoft.com/office/drawing/2010/main" val="B9E8FD" mc:Ignorable=""/>
    <a:srgbClr xmlns:mc="http://schemas.openxmlformats.org/markup-compatibility/2006" xmlns:a14="http://schemas.microsoft.com/office/drawing/2010/main" val="A8FCFA" mc:Ignorable=""/>
    <a:srgbClr xmlns:mc="http://schemas.openxmlformats.org/markup-compatibility/2006" xmlns:a14="http://schemas.microsoft.com/office/drawing/2010/main" val="81F7F7" mc:Ignorable=""/>
    <a:srgbClr xmlns:mc="http://schemas.openxmlformats.org/markup-compatibility/2006" xmlns:a14="http://schemas.microsoft.com/office/drawing/2010/main" val="15EBE6" mc:Ignorable=""/>
    <a:srgbClr xmlns:mc="http://schemas.openxmlformats.org/markup-compatibility/2006" xmlns:a14="http://schemas.microsoft.com/office/drawing/2010/main" val="12EED9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8" autoAdjust="0"/>
    <p:restoredTop sz="88477" autoAdjust="0"/>
  </p:normalViewPr>
  <p:slideViewPr>
    <p:cSldViewPr>
      <p:cViewPr varScale="1">
        <p:scale>
          <a:sx n="119" d="100"/>
          <a:sy n="119" d="100"/>
        </p:scale>
        <p:origin x="-108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xmlns:mc="http://schemas.openxmlformats.org/markup-compatibility/2006" xmlns:a14="http://schemas.microsoft.com/office/drawing/2010/main" val="C00000" mc:Ignorable="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2000">
                    <a:latin typeface="Georg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Sheet1!$A$1:$A$2</c:f>
              <c:strCache>
                <c:ptCount val="2"/>
                <c:pt idx="0">
                  <c:v>apples</c:v>
                </c:pt>
                <c:pt idx="1">
                  <c:v>oranges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43"/>
          <c:dPt>
            <c:idx val="0"/>
            <c:bubble3D val="0"/>
            <c:spPr>
              <a:solidFill>
                <a:srgbClr xmlns:mc="http://schemas.openxmlformats.org/markup-compatibility/2006" xmlns:a14="http://schemas.microsoft.com/office/drawing/2010/main" val="C00000" mc:Ignorable="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cat>
            <c:strRef>
              <c:f>Sheet1!$A$1:$A$2</c:f>
              <c:strCache>
                <c:ptCount val="2"/>
                <c:pt idx="0">
                  <c:v>apples</c:v>
                </c:pt>
                <c:pt idx="1">
                  <c:v>oranges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43"/>
          <c:dPt>
            <c:idx val="0"/>
            <c:bubble3D val="0"/>
            <c:spPr>
              <a:solidFill>
                <a:srgbClr xmlns:mc="http://schemas.openxmlformats.org/markup-compatibility/2006" xmlns:a14="http://schemas.microsoft.com/office/drawing/2010/main" val="C00000" mc:Ignorable="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cat>
            <c:strRef>
              <c:f>Sheet1!$A$1:$A$2</c:f>
              <c:strCache>
                <c:ptCount val="2"/>
                <c:pt idx="0">
                  <c:v>apples</c:v>
                </c:pt>
                <c:pt idx="1">
                  <c:v>oranges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1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D54793-07A9-4BDB-8F79-E3B60C28AFCC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4E3599-CB47-475D-872C-992820B2F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60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E69ADB-4A79-4860-9DAD-87696228A83F}" type="slidenum">
              <a:rPr lang="en-US">
                <a:latin typeface="Arial" pitchFamily="34" charset="0"/>
              </a:rPr>
              <a:pPr>
                <a:defRPr/>
              </a:pPr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xmlns:mc="http://schemas.openxmlformats.org/markup-compatibility/2006" xmlns:a14="http://schemas.microsoft.com/office/drawing/2010/main" val="FFFFFF" mc:Ignorable=""/>
          </a:solidFill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xmlns:mc="http://schemas.openxmlformats.org/markup-compatibility/2006" xmlns:a14="http://schemas.microsoft.com/office/drawing/2010/main" val="FFFFFF" mc:Ignorable=""/>
          </a:solidFill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E69ADB-4A79-4860-9DAD-87696228A83F}" type="slidenum">
              <a:rPr lang="en-US">
                <a:latin typeface="Arial" pitchFamily="34" charset="0"/>
              </a:rPr>
              <a:pPr>
                <a:defRPr/>
              </a:pPr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xmlns:mc="http://schemas.openxmlformats.org/markup-compatibility/2006" xmlns:a14="http://schemas.microsoft.com/office/drawing/2010/main" val="FFFFFF" mc:Ignorable=""/>
          </a:solidFill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xmlns:mc="http://schemas.openxmlformats.org/markup-compatibility/2006" xmlns:a14="http://schemas.microsoft.com/office/drawing/2010/main" val="FFFFFF" mc:Ignorable=""/>
          </a:solidFill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E3599-CB47-475D-872C-992820B2FF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CF2A-C18D-4200-88AA-68DF87E9A7B7}" type="datetime1">
              <a:rPr lang="en-US" smtClean="0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D4E6-D453-4DEA-B886-A33DAB32A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4C80-C8B6-4C48-ADBE-E838991CFFA4}" type="datetime1">
              <a:rPr lang="en-US" smtClean="0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FEBC-EBDB-4CEE-BEAA-1FDE54E79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FFC2-E42A-45D0-A5B3-56E432CE3047}" type="datetime1">
              <a:rPr lang="en-US" smtClean="0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9C7E-DAB2-442A-9802-CBC4F89F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7F6D-94B5-41B7-9AEB-3E71A694C523}" type="datetime1">
              <a:rPr lang="en-US" smtClean="0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1DAA-1960-427D-A7A3-932CBA9F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85F6-04AE-4FBD-91AD-271A94889149}" type="datetime1">
              <a:rPr lang="en-US" smtClean="0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4C6E-7196-4F53-8B01-8C7F58CFF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8E69-3B67-46FE-8E54-591C2E701795}" type="datetime1">
              <a:rPr lang="en-US" smtClean="0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D9AE-E06D-4FFD-AB7E-A226E8D01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3F76-B693-48C4-BD7B-4FB447666B12}" type="datetime1">
              <a:rPr lang="en-US" smtClean="0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6288-8A77-4DFC-93F8-E1F3EBDCA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7"/>
            <a:ext cx="9144000" cy="940628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E1ACE-8747-4455-A035-7651C4A559A1}" type="datetime1">
              <a:rPr lang="en-US" smtClean="0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4E83-EC7B-4AF9-81FF-7E07B4E68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62DF-DA3F-42C6-BAC6-23426C186FF4}" type="datetime1">
              <a:rPr lang="en-US" smtClean="0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F4B6-917C-4258-BC98-E9A36B443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51313-C501-4710-B121-D9BDA71E8BBA}" type="datetime1">
              <a:rPr lang="en-US" smtClean="0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CE55B-AB34-4951-92F1-CE9A6DDC7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B726-B6D9-4BFC-8B77-957FB9DA6945}" type="datetime1">
              <a:rPr lang="en-US" smtClean="0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01C5-8BC7-4E54-945B-3938E2D8B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871E3-5453-419F-B517-4FC475CACE36}" type="datetime1">
              <a:rPr lang="en-US" smtClean="0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32993-FA61-45FD-A7E0-7DEFBFBB6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8"/>
          <p:cNvGrpSpPr>
            <a:grpSpLocks/>
          </p:cNvGrpSpPr>
          <p:nvPr/>
        </p:nvGrpSpPr>
        <p:grpSpPr bwMode="auto">
          <a:xfrm>
            <a:off x="3098800" y="5730875"/>
            <a:ext cx="2920999" cy="1085850"/>
            <a:chOff x="5715000" y="194366"/>
            <a:chExt cx="3276600" cy="1405833"/>
          </a:xfrm>
        </p:grpSpPr>
        <p:pic>
          <p:nvPicPr>
            <p:cNvPr id="8199" name="Picture 5" descr="MSRLogoTag_Black_SMALL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194366"/>
              <a:ext cx="3276600" cy="1329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715000" y="1140535"/>
              <a:ext cx="3276600" cy="459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0" y="19812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/>
            <a:r>
              <a:rPr lang="en-US" sz="4200" dirty="0" smtClean="0">
                <a:solidFill>
                  <a:srgbClr xmlns:mc="http://schemas.openxmlformats.org/markup-compatibility/2006" xmlns:a14="http://schemas.microsoft.com/office/drawing/2010/main" val="800040" mc:Ignorable=""/>
                </a:solidFill>
                <a:latin typeface="Calibri" pitchFamily="34" charset="0"/>
              </a:rPr>
              <a:t>Unbiasing Network Path Measurements</a:t>
            </a:r>
            <a:endParaRPr lang="en-US" sz="4200" dirty="0">
              <a:solidFill>
                <a:srgbClr xmlns:mc="http://schemas.openxmlformats.org/markup-compatibility/2006" xmlns:a14="http://schemas.microsoft.com/office/drawing/2010/main" val="CC0066" mc:Ignorable=""/>
              </a:solidFill>
              <a:latin typeface="Calibri" pitchFamily="34" charset="0"/>
            </a:endParaRPr>
          </a:p>
        </p:txBody>
      </p:sp>
      <p:sp>
        <p:nvSpPr>
          <p:cNvPr id="8198" name="Rectangle 3"/>
          <p:cNvSpPr txBox="1">
            <a:spLocks noChangeArrowheads="1"/>
          </p:cNvSpPr>
          <p:nvPr/>
        </p:nvSpPr>
        <p:spPr bwMode="auto">
          <a:xfrm>
            <a:off x="914400" y="3521075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Srikanth </a:t>
            </a: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Kandula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Ratul Mahajan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315200" y="76200"/>
            <a:ext cx="1752600" cy="1967144"/>
            <a:chOff x="4953000" y="533400"/>
            <a:chExt cx="1752600" cy="19671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8201" name="Picture 9" descr="C:\Users\srkandul\AppData\Local\Microsoft\Windows\Temporary Internet Files\Content.IE5\C7B46ZGD\MCj0078805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1219200"/>
              <a:ext cx="1434548" cy="1281344"/>
            </a:xfrm>
            <a:prstGeom prst="rect">
              <a:avLst/>
            </a:prstGeom>
            <a:noFill/>
          </p:spPr>
        </p:pic>
        <p:pic>
          <p:nvPicPr>
            <p:cNvPr id="11" name="Picture 5" descr="C:\Users\srkandul\AppData\Local\Microsoft\Windows\Temporary Internet Files\Content.IE5\NALGCJL1\MCj0434788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800" y="533400"/>
              <a:ext cx="1447800" cy="1447800"/>
            </a:xfrm>
            <a:prstGeom prst="rect">
              <a:avLst/>
            </a:prstGeom>
            <a:noFill/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6F4B6-917C-4258-BC98-E9A36B443C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Bias Removal, Elsewhere</a:t>
            </a:r>
            <a:endParaRPr lang="en-US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325" y="758825"/>
            <a:ext cx="1514910" cy="120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5"/>
          <p:cNvSpPr txBox="1">
            <a:spLocks/>
          </p:cNvSpPr>
          <p:nvPr/>
        </p:nvSpPr>
        <p:spPr>
          <a:xfrm>
            <a:off x="244475" y="1219200"/>
            <a:ext cx="8655050" cy="3406775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Remove impact due to source selection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Re-weigh using properties of the system</a:t>
            </a:r>
          </a:p>
        </p:txBody>
      </p:sp>
      <p:pic>
        <p:nvPicPr>
          <p:cNvPr id="1026" name="Picture 2" descr="C:\Users\srikanth\AppData\Local\Microsoft\Windows\Temporary Internet Files\Content.IE5\P3Z6QJ3M\MCj044170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205" y="3163926"/>
            <a:ext cx="1554480" cy="1554480"/>
          </a:xfrm>
          <a:prstGeom prst="rect">
            <a:avLst/>
          </a:prstGeom>
          <a:noFill/>
        </p:spPr>
      </p:pic>
      <p:pic>
        <p:nvPicPr>
          <p:cNvPr id="1027" name="Picture 3" descr="C:\Users\srikanth\AppData\Local\Microsoft\Windows\Temporary Internet Files\Content.IE5\P3Z6QJ3M\MCj0441720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3480" y="3384396"/>
            <a:ext cx="1371600" cy="1371600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/>
          <p:nvPr/>
        </p:nvGraphicFramePr>
        <p:xfrm>
          <a:off x="4051300" y="269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0280" y="4637126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Obama 	2</a:t>
            </a:r>
          </a:p>
          <a:p>
            <a:r>
              <a:rPr lang="en-US" dirty="0" smtClean="0"/>
              <a:t>McCain 	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43253" y="4639993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Obama 	1</a:t>
            </a:r>
          </a:p>
          <a:p>
            <a:r>
              <a:rPr lang="en-US" dirty="0" smtClean="0"/>
              <a:t>McCain 	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80255" y="5097501"/>
            <a:ext cx="1569660" cy="646331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Obama 	55%</a:t>
            </a:r>
          </a:p>
          <a:p>
            <a:r>
              <a:rPr lang="en-US" dirty="0" smtClean="0">
                <a:latin typeface="Georgia" pitchFamily="18" charset="0"/>
              </a:rPr>
              <a:t>McCain 	45%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14980" y="3992601"/>
            <a:ext cx="552450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C:\Users\srikanth\AppData\Local\Microsoft\Windows\Temporary Internet Files\Content.IE5\P3Z6QJ3M\MCj0441720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7805" y="3348076"/>
            <a:ext cx="736600" cy="736600"/>
          </a:xfrm>
          <a:prstGeom prst="rect">
            <a:avLst/>
          </a:prstGeom>
          <a:noFill/>
        </p:spPr>
      </p:pic>
      <p:pic>
        <p:nvPicPr>
          <p:cNvPr id="14" name="Picture 2" descr="C:\Users\srikanth\AppData\Local\Microsoft\Windows\Temporary Internet Files\Content.IE5\P3Z6QJ3M\MCj044170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3455" y="3532226"/>
            <a:ext cx="725805" cy="72580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3150" y="388937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26297" y="388937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2x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373" y="2784475"/>
            <a:ext cx="6904002" cy="350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Bias Removal, Elsewhere</a:t>
            </a:r>
            <a:endParaRPr lang="en-US" dirty="0"/>
          </a:p>
        </p:txBody>
      </p:sp>
      <p:sp>
        <p:nvSpPr>
          <p:cNvPr id="5" name="Content Placeholder 25"/>
          <p:cNvSpPr txBox="1">
            <a:spLocks/>
          </p:cNvSpPr>
          <p:nvPr/>
        </p:nvSpPr>
        <p:spPr>
          <a:xfrm>
            <a:off x="244475" y="1219200"/>
            <a:ext cx="8655050" cy="3406775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Remove impact due to source selection</a:t>
            </a:r>
          </a:p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Re-weigh using properties of the system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Compute source contribution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6325" y="755340"/>
            <a:ext cx="1514910" cy="120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7426325" y="1127125"/>
          <a:ext cx="1565275" cy="136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3887" y="6283325"/>
            <a:ext cx="678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Miller and Jain. Information Processing in Medical Imaging. 2005</a:t>
            </a:r>
            <a:endParaRPr lang="en-US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125" y="2139950"/>
            <a:ext cx="1920875" cy="97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Bias Removal, Elsewhere</a:t>
            </a:r>
            <a:endParaRPr lang="en-US" dirty="0"/>
          </a:p>
        </p:txBody>
      </p:sp>
      <p:sp>
        <p:nvSpPr>
          <p:cNvPr id="5" name="Content Placeholder 25"/>
          <p:cNvSpPr txBox="1">
            <a:spLocks/>
          </p:cNvSpPr>
          <p:nvPr/>
        </p:nvSpPr>
        <p:spPr>
          <a:xfrm>
            <a:off x="244475" y="1219200"/>
            <a:ext cx="8655050" cy="3406775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Remove impact due to source selection</a:t>
            </a:r>
          </a:p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Re-weigh using properties of the system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source contribution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6325" y="755340"/>
            <a:ext cx="1514910" cy="120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7426325" y="1127125"/>
          <a:ext cx="1565275" cy="136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4851" y="4072235"/>
            <a:ext cx="745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Details are domain specific, yet flavors translate.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(Bad) Idea 1: Only use the tail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85975" y="1515745"/>
            <a:ext cx="1783080" cy="716280"/>
            <a:chOff x="1371600" y="1219200"/>
            <a:chExt cx="1783080" cy="71628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971800" y="13716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1371600" y="13716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1447800" y="17526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057400" y="12192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981200" y="17526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8" idx="6"/>
              <a:endCxn id="4" idx="2"/>
            </p:cNvCxnSpPr>
            <p:nvPr/>
          </p:nvCxnSpPr>
          <p:spPr>
            <a:xfrm flipV="1">
              <a:off x="2164080" y="1463040"/>
              <a:ext cx="80772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7"/>
              <a:endCxn id="4" idx="2"/>
            </p:cNvCxnSpPr>
            <p:nvPr/>
          </p:nvCxnSpPr>
          <p:spPr>
            <a:xfrm rot="5400000" flipH="1" flipV="1">
              <a:off x="2129678" y="937260"/>
              <a:ext cx="316342" cy="1367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6"/>
              <a:endCxn id="4" idx="2"/>
            </p:cNvCxnSpPr>
            <p:nvPr/>
          </p:nvCxnSpPr>
          <p:spPr>
            <a:xfrm>
              <a:off x="2240280" y="1310640"/>
              <a:ext cx="73152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6"/>
              <a:endCxn id="4" idx="2"/>
            </p:cNvCxnSpPr>
            <p:nvPr/>
          </p:nvCxnSpPr>
          <p:spPr>
            <a:xfrm>
              <a:off x="1554480" y="1463040"/>
              <a:ext cx="141732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Notched Right Arrow 12"/>
          <p:cNvSpPr/>
          <p:nvPr/>
        </p:nvSpPr>
        <p:spPr>
          <a:xfrm>
            <a:off x="4059680" y="1721485"/>
            <a:ext cx="4572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843665" y="1515745"/>
            <a:ext cx="1783080" cy="716280"/>
            <a:chOff x="4312920" y="1219200"/>
            <a:chExt cx="1783080" cy="71628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5913120" y="13716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312920" y="13716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389120" y="17526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998720" y="12192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922520" y="17526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9" idx="6"/>
              <a:endCxn id="15" idx="2"/>
            </p:cNvCxnSpPr>
            <p:nvPr/>
          </p:nvCxnSpPr>
          <p:spPr>
            <a:xfrm flipV="1">
              <a:off x="5105400" y="1463040"/>
              <a:ext cx="80772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7"/>
              <a:endCxn id="15" idx="2"/>
            </p:cNvCxnSpPr>
            <p:nvPr/>
          </p:nvCxnSpPr>
          <p:spPr>
            <a:xfrm rot="5400000" flipH="1" flipV="1">
              <a:off x="5070998" y="937260"/>
              <a:ext cx="316342" cy="1367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6"/>
              <a:endCxn id="15" idx="2"/>
            </p:cNvCxnSpPr>
            <p:nvPr/>
          </p:nvCxnSpPr>
          <p:spPr>
            <a:xfrm>
              <a:off x="5181600" y="1310640"/>
              <a:ext cx="73152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6" idx="6"/>
              <a:endCxn id="15" idx="2"/>
            </p:cNvCxnSpPr>
            <p:nvPr/>
          </p:nvCxnSpPr>
          <p:spPr>
            <a:xfrm>
              <a:off x="4495800" y="1463040"/>
              <a:ext cx="141732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488305" y="1462790"/>
              <a:ext cx="713232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cxnSpLocks noChangeAspect="1"/>
            </p:cNvCxnSpPr>
            <p:nvPr/>
          </p:nvCxnSpPr>
          <p:spPr>
            <a:xfrm rot="5400000" flipH="1" flipV="1">
              <a:off x="4796165" y="1359795"/>
              <a:ext cx="158171" cy="68395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5097530" y="1660160"/>
              <a:ext cx="403860" cy="19050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>
              <a:off x="5174105" y="1302895"/>
              <a:ext cx="365760" cy="7620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ontent Placeholder 25"/>
          <p:cNvSpPr txBox="1">
            <a:spLocks/>
          </p:cNvSpPr>
          <p:nvPr/>
        </p:nvSpPr>
        <p:spPr>
          <a:xfrm>
            <a:off x="336550" y="2600326"/>
            <a:ext cx="8655050" cy="55245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Impact due to the source lessens as you go further away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25"/>
          <p:cNvSpPr txBox="1">
            <a:spLocks/>
          </p:cNvSpPr>
          <p:nvPr/>
        </p:nvSpPr>
        <p:spPr>
          <a:xfrm>
            <a:off x="314248" y="3613150"/>
            <a:ext cx="8655050" cy="644525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dirty="0" smtClean="0">
                <a:latin typeface="+mn-lt"/>
                <a:cs typeface="+mn-cs"/>
              </a:rPr>
              <a:t>Use the tail half of each path &amp; extrapolate (as needed)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5399" y="333692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Proposal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1" name="Content Placeholder 25"/>
          <p:cNvSpPr txBox="1">
            <a:spLocks/>
          </p:cNvSpPr>
          <p:nvPr/>
        </p:nvSpPr>
        <p:spPr>
          <a:xfrm>
            <a:off x="336550" y="4720917"/>
            <a:ext cx="8655050" cy="110490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noProof="0" dirty="0" smtClean="0">
                <a:latin typeface="+mn-lt"/>
                <a:cs typeface="+mn-cs"/>
              </a:rPr>
              <a:t>Expt. should have hop-by-hop breakdown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noProof="0" dirty="0" smtClean="0">
                <a:latin typeface="+mn-lt"/>
                <a:cs typeface="+mn-cs"/>
              </a:rPr>
              <a:t>Sampled paths should have a representative # of hops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701" y="444469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For this to work: </a:t>
            </a:r>
            <a:endParaRPr lang="en-US" u="sng" dirty="0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0" y="5915025"/>
            <a:ext cx="9144000" cy="9429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80" mc:Ignorable="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90488" indent="-457200" algn="ctr" eaLnBrk="0" hangingPunct="0">
              <a:spcAft>
                <a:spcPts val="400"/>
              </a:spcAft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00FFFF" mc:Ignorable=""/>
                </a:solidFill>
                <a:latin typeface="Calibri" pitchFamily="34" charset="0"/>
                <a:ea typeface="ＭＳ Ｐゴシック" pitchFamily="1" charset="-128"/>
                <a:cs typeface="ＭＳ Ｐゴシック" pitchFamily="1" charset="-128"/>
                <a:sym typeface="Symbol" pitchFamily="1" charset="2"/>
              </a:rPr>
              <a:t>Helps, iff vantage points are chosen at random</a:t>
            </a:r>
            <a:endParaRPr lang="en-US" sz="2800" b="1" dirty="0">
              <a:solidFill>
                <a:srgbClr xmlns:mc="http://schemas.openxmlformats.org/markup-compatibility/2006" xmlns:a14="http://schemas.microsoft.com/office/drawing/2010/main" val="00FFFF" mc:Ignorable=""/>
              </a:solidFill>
              <a:latin typeface="Calibri" pitchFamily="34" charset="0"/>
              <a:ea typeface="ＭＳ Ｐゴシック" pitchFamily="1" charset="-128"/>
              <a:cs typeface="ＭＳ Ｐゴシック" pitchFamily="1" charset="-128"/>
              <a:sym typeface="Symbol" pitchFamily="1" charset="2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/>
      <p:bldP spid="31" grpId="0" uiExpand="1" build="p"/>
      <p:bldP spid="32" grpId="0"/>
      <p:bldP spid="3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Idea 2: Coordinate Embedding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498817" y="168837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898617" y="168837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974817" y="206937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584417" y="153597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508217" y="206937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/>
          </a:p>
        </p:txBody>
      </p:sp>
      <p:cxnSp>
        <p:nvCxnSpPr>
          <p:cNvPr id="8" name="Straight Connector 7"/>
          <p:cNvCxnSpPr>
            <a:stCxn id="7" idx="6"/>
            <a:endCxn id="3" idx="2"/>
          </p:cNvCxnSpPr>
          <p:nvPr/>
        </p:nvCxnSpPr>
        <p:spPr>
          <a:xfrm flipV="1">
            <a:off x="2736817" y="1802670"/>
            <a:ext cx="762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7"/>
            <a:endCxn id="3" idx="2"/>
          </p:cNvCxnSpPr>
          <p:nvPr/>
        </p:nvCxnSpPr>
        <p:spPr>
          <a:xfrm rot="5400000" flipH="1" flipV="1">
            <a:off x="2684289" y="1288320"/>
            <a:ext cx="300178" cy="132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6"/>
            <a:endCxn id="3" idx="2"/>
          </p:cNvCxnSpPr>
          <p:nvPr/>
        </p:nvCxnSpPr>
        <p:spPr>
          <a:xfrm>
            <a:off x="2813017" y="1650270"/>
            <a:ext cx="685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6"/>
            <a:endCxn id="3" idx="2"/>
          </p:cNvCxnSpPr>
          <p:nvPr/>
        </p:nvCxnSpPr>
        <p:spPr>
          <a:xfrm>
            <a:off x="2127217" y="1802670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otched Right Arrow 11"/>
          <p:cNvSpPr/>
          <p:nvPr/>
        </p:nvSpPr>
        <p:spPr>
          <a:xfrm>
            <a:off x="3872322" y="1724782"/>
            <a:ext cx="4572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069523" y="1955070"/>
            <a:ext cx="991394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65617" y="2450370"/>
            <a:ext cx="2057400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71290" y="213932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Albertus MT" pitchFamily="18" charset="0"/>
              </a:rPr>
              <a:t>x</a:t>
            </a:r>
            <a:r>
              <a:rPr lang="en-US" sz="2800" i="1" baseline="-25000" dirty="0" smtClean="0">
                <a:latin typeface="Albertus MT" pitchFamily="18" charset="0"/>
              </a:rPr>
              <a:t>1</a:t>
            </a:r>
            <a:endParaRPr lang="en-US" sz="2800" i="1" baseline="-25000" dirty="0">
              <a:latin typeface="Albertus M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05722" y="103505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Albertus MT" pitchFamily="18" charset="0"/>
              </a:rPr>
              <a:t>x</a:t>
            </a:r>
            <a:r>
              <a:rPr lang="en-US" sz="2800" i="1" baseline="-25000" dirty="0" smtClean="0">
                <a:latin typeface="Albertus MT" pitchFamily="18" charset="0"/>
              </a:rPr>
              <a:t>2</a:t>
            </a:r>
            <a:endParaRPr lang="en-US" sz="2800" i="1" baseline="-25000" dirty="0">
              <a:latin typeface="Albertus MT" pitchFamily="18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394417" y="168837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794217" y="168837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870417" y="206937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480017" y="153597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403817" y="206937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/>
          </a:p>
        </p:txBody>
      </p:sp>
      <p:cxnSp>
        <p:nvCxnSpPr>
          <p:cNvPr id="22" name="Straight Connector 21"/>
          <p:cNvCxnSpPr>
            <a:stCxn id="21" idx="6"/>
            <a:endCxn id="17" idx="2"/>
          </p:cNvCxnSpPr>
          <p:nvPr/>
        </p:nvCxnSpPr>
        <p:spPr>
          <a:xfrm flipV="1">
            <a:off x="5632417" y="1802670"/>
            <a:ext cx="762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9" idx="7"/>
            <a:endCxn id="17" idx="2"/>
          </p:cNvCxnSpPr>
          <p:nvPr/>
        </p:nvCxnSpPr>
        <p:spPr>
          <a:xfrm rot="5400000" flipH="1" flipV="1">
            <a:off x="5579889" y="1288320"/>
            <a:ext cx="300178" cy="132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6"/>
            <a:endCxn id="17" idx="2"/>
          </p:cNvCxnSpPr>
          <p:nvPr/>
        </p:nvCxnSpPr>
        <p:spPr>
          <a:xfrm>
            <a:off x="5708617" y="1650270"/>
            <a:ext cx="685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6"/>
            <a:endCxn id="17" idx="2"/>
          </p:cNvCxnSpPr>
          <p:nvPr/>
        </p:nvCxnSpPr>
        <p:spPr>
          <a:xfrm>
            <a:off x="5022817" y="1802670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4"/>
            <a:endCxn id="19" idx="0"/>
          </p:cNvCxnSpPr>
          <p:nvPr/>
        </p:nvCxnSpPr>
        <p:spPr>
          <a:xfrm rot="16200000" flipH="1">
            <a:off x="4870417" y="1955070"/>
            <a:ext cx="152400" cy="76200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8" idx="5"/>
            <a:endCxn id="21" idx="1"/>
          </p:cNvCxnSpPr>
          <p:nvPr/>
        </p:nvCxnSpPr>
        <p:spPr>
          <a:xfrm rot="16200000" flipH="1">
            <a:off x="5103639" y="1769192"/>
            <a:ext cx="219356" cy="447956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6"/>
            <a:endCxn id="21" idx="2"/>
          </p:cNvCxnSpPr>
          <p:nvPr/>
        </p:nvCxnSpPr>
        <p:spPr>
          <a:xfrm>
            <a:off x="5099017" y="2183670"/>
            <a:ext cx="304800" cy="1588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1" idx="0"/>
            <a:endCxn id="20" idx="4"/>
          </p:cNvCxnSpPr>
          <p:nvPr/>
        </p:nvCxnSpPr>
        <p:spPr>
          <a:xfrm rot="5400000" flipH="1" flipV="1">
            <a:off x="5403817" y="1878870"/>
            <a:ext cx="304800" cy="76200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7"/>
            <a:endCxn id="20" idx="2"/>
          </p:cNvCxnSpPr>
          <p:nvPr/>
        </p:nvCxnSpPr>
        <p:spPr>
          <a:xfrm rot="5400000" flipH="1" flipV="1">
            <a:off x="5198889" y="1440720"/>
            <a:ext cx="71578" cy="490678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9" idx="7"/>
            <a:endCxn id="20" idx="3"/>
          </p:cNvCxnSpPr>
          <p:nvPr/>
        </p:nvCxnSpPr>
        <p:spPr>
          <a:xfrm rot="5400000" flipH="1" flipV="1">
            <a:off x="5103639" y="1692992"/>
            <a:ext cx="371756" cy="447956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5"/>
          <p:cNvSpPr txBox="1">
            <a:spLocks/>
          </p:cNvSpPr>
          <p:nvPr/>
        </p:nvSpPr>
        <p:spPr>
          <a:xfrm>
            <a:off x="314248" y="2876549"/>
            <a:ext cx="8655050" cy="828675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ts val="29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dirty="0" smtClean="0">
                <a:latin typeface="+mn-lt"/>
                <a:cs typeface="+mn-cs"/>
              </a:rPr>
              <a:t>Use measurements to embed in metric space</a:t>
            </a:r>
          </a:p>
          <a:p>
            <a:pPr marL="514350" marR="0" lvl="0" indent="-514350" algn="l" defTabSz="914400" rtl="0" eaLnBrk="0" fontAlgn="base" latinLnBrk="0" hangingPunct="0">
              <a:lnSpc>
                <a:spcPts val="29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dirty="0" smtClean="0">
                <a:latin typeface="+mn-lt"/>
                <a:cs typeface="+mn-cs"/>
              </a:rPr>
              <a:t>For unmeasured paths, use co-ordinates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5399" y="260032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Proposal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4" name="Content Placeholder 25"/>
          <p:cNvSpPr txBox="1">
            <a:spLocks/>
          </p:cNvSpPr>
          <p:nvPr/>
        </p:nvSpPr>
        <p:spPr>
          <a:xfrm>
            <a:off x="336550" y="4812992"/>
            <a:ext cx="8655050" cy="641658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dirty="0" smtClean="0">
                <a:latin typeface="+mn-lt"/>
                <a:cs typeface="+mn-cs"/>
              </a:rPr>
              <a:t>Measured property must be embeddable in metric space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7701" y="453676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For this to work: </a:t>
            </a:r>
            <a:endParaRPr lang="en-US" u="sng" dirty="0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0" y="5454651"/>
            <a:ext cx="9144000" cy="14033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80" mc:Ignorable="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1097280" indent="-457200" eaLnBrk="0" hangingPunct="0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00FFFF" mc:Ignorable=""/>
                </a:solidFill>
                <a:latin typeface="Calibri" pitchFamily="34" charset="0"/>
                <a:ea typeface="ＭＳ Ｐゴシック" pitchFamily="1" charset="-128"/>
                <a:cs typeface="ＭＳ Ｐゴシック" pitchFamily="1" charset="-128"/>
                <a:sym typeface="Symbol" pitchFamily="1" charset="2"/>
              </a:rPr>
              <a:t>can unbias latency experiments</a:t>
            </a:r>
          </a:p>
          <a:p>
            <a:pPr marL="1554480" lvl="1" indent="-457200" eaLnBrk="0" hangingPunct="0">
              <a:lnSpc>
                <a:spcPts val="3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00FFFF" mc:Ignorable=""/>
                </a:solidFill>
                <a:latin typeface="Calibri" pitchFamily="34" charset="0"/>
                <a:ea typeface="ＭＳ Ｐゴシック" pitchFamily="1" charset="-128"/>
                <a:cs typeface="ＭＳ Ｐゴシック" pitchFamily="1" charset="-128"/>
                <a:sym typeface="Symbol" pitchFamily="1" charset="2"/>
              </a:rPr>
              <a:t>robust to several sources of bias</a:t>
            </a:r>
          </a:p>
          <a:p>
            <a:pPr marL="1554480" lvl="1" indent="-457200" eaLnBrk="0" hangingPunct="0">
              <a:lnSpc>
                <a:spcPts val="3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00FFFF" mc:Ignorable=""/>
                </a:solidFill>
                <a:latin typeface="Calibri" pitchFamily="34" charset="0"/>
                <a:ea typeface="ＭＳ Ｐゴシック" pitchFamily="1" charset="-128"/>
                <a:cs typeface="ＭＳ Ｐゴシック" pitchFamily="1" charset="-128"/>
                <a:sym typeface="Symbol" pitchFamily="1" charset="2"/>
              </a:rPr>
              <a:t>can estimate mean, percentiles, knees etc.</a:t>
            </a:r>
            <a:endParaRPr lang="en-US" sz="2800" b="1" dirty="0">
              <a:solidFill>
                <a:srgbClr xmlns:mc="http://schemas.openxmlformats.org/markup-compatibility/2006" xmlns:a14="http://schemas.microsoft.com/office/drawing/2010/main" val="00FFFF" mc:Ignorable=""/>
              </a:solidFill>
              <a:latin typeface="Calibri" pitchFamily="34" charset="0"/>
              <a:ea typeface="ＭＳ Ｐゴシック" pitchFamily="1" charset="-128"/>
              <a:cs typeface="ＭＳ Ｐゴシック" pitchFamily="1" charset="-128"/>
              <a:sym typeface="Symbol" pitchFamily="1" charset="2"/>
            </a:endParaRPr>
          </a:p>
        </p:txBody>
      </p:sp>
      <p:sp>
        <p:nvSpPr>
          <p:cNvPr id="37" name="Content Placeholder 25"/>
          <p:cNvSpPr txBox="1">
            <a:spLocks/>
          </p:cNvSpPr>
          <p:nvPr/>
        </p:nvSpPr>
        <p:spPr>
          <a:xfrm>
            <a:off x="1073150" y="3889375"/>
            <a:ext cx="8010525" cy="55245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dirty="0" smtClean="0">
                <a:latin typeface="+mn-lt"/>
                <a:cs typeface="+mn-cs"/>
              </a:rPr>
              <a:t>Pipe measurements into Vivaldi</a:t>
            </a:r>
            <a:endParaRPr lang="en-US" sz="2600" i="1" dirty="0" smtClean="0">
              <a:latin typeface="+mn-lt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7701" y="393581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How?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33" grpId="0"/>
      <p:bldP spid="34" grpId="0" build="p"/>
      <p:bldP spid="35" grpId="0"/>
      <p:bldP spid="36" grpId="0" uiExpand="1" build="p" animBg="1"/>
      <p:bldP spid="37" grpId="0" build="p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Idea 3: Path Decomposition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71600" y="1123950"/>
            <a:ext cx="1783080" cy="716280"/>
            <a:chOff x="1371600" y="1219200"/>
            <a:chExt cx="1783080" cy="71628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971800" y="13716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1371600" y="13716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1447800" y="17526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057400" y="12192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981200" y="17526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8" idx="6"/>
              <a:endCxn id="4" idx="2"/>
            </p:cNvCxnSpPr>
            <p:nvPr/>
          </p:nvCxnSpPr>
          <p:spPr>
            <a:xfrm flipV="1">
              <a:off x="2164080" y="1463040"/>
              <a:ext cx="80772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7"/>
              <a:endCxn id="4" idx="2"/>
            </p:cNvCxnSpPr>
            <p:nvPr/>
          </p:nvCxnSpPr>
          <p:spPr>
            <a:xfrm rot="5400000" flipH="1" flipV="1">
              <a:off x="2129678" y="937260"/>
              <a:ext cx="316342" cy="1367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6"/>
              <a:endCxn id="4" idx="2"/>
            </p:cNvCxnSpPr>
            <p:nvPr/>
          </p:nvCxnSpPr>
          <p:spPr>
            <a:xfrm>
              <a:off x="2240280" y="1310640"/>
              <a:ext cx="73152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6"/>
              <a:endCxn id="4" idx="2"/>
            </p:cNvCxnSpPr>
            <p:nvPr/>
          </p:nvCxnSpPr>
          <p:spPr>
            <a:xfrm>
              <a:off x="1554480" y="1463040"/>
              <a:ext cx="141732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Notched Right Arrow 12"/>
          <p:cNvSpPr/>
          <p:nvPr/>
        </p:nvSpPr>
        <p:spPr>
          <a:xfrm>
            <a:off x="3352800" y="1329690"/>
            <a:ext cx="4572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6246812" y="1919196"/>
            <a:ext cx="152400" cy="1588"/>
          </a:xfrm>
          <a:prstGeom prst="line">
            <a:avLst/>
          </a:prstGeom>
          <a:ln w="222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476206" y="1919196"/>
            <a:ext cx="152400" cy="1588"/>
          </a:xfrm>
          <a:prstGeom prst="line">
            <a:avLst/>
          </a:prstGeom>
          <a:ln w="222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786913" y="1919196"/>
            <a:ext cx="152400" cy="1588"/>
          </a:xfrm>
          <a:prstGeom prst="line">
            <a:avLst/>
          </a:prstGeom>
          <a:ln w="222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847806" y="1919196"/>
            <a:ext cx="152400" cy="1588"/>
          </a:xfrm>
          <a:prstGeom prst="line">
            <a:avLst/>
          </a:prstGeom>
          <a:ln w="222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58997" y="2080219"/>
            <a:ext cx="279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</a:t>
            </a:r>
            <a:r>
              <a:rPr lang="en-US" baseline="-25000" dirty="0" smtClean="0"/>
              <a:t>ij</a:t>
            </a:r>
            <a:r>
              <a:rPr lang="en-US" dirty="0" smtClean="0"/>
              <a:t>=  D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/>
              <a:t>  U[C</a:t>
            </a:r>
            <a:r>
              <a:rPr lang="en-US" baseline="-25000" dirty="0" smtClean="0"/>
              <a:t>r</a:t>
            </a:r>
            <a:r>
              <a:rPr lang="en-US" dirty="0" smtClean="0"/>
              <a:t>] </a:t>
            </a:r>
            <a:r>
              <a:rPr lang="en-US" dirty="0" smtClean="0">
                <a:sym typeface="Symbol"/>
              </a:rPr>
              <a:t> </a:t>
            </a:r>
            <a:r>
              <a:rPr lang="en-US" dirty="0" smtClean="0"/>
              <a:t>D</a:t>
            </a:r>
            <a:r>
              <a:rPr lang="en-US" baseline="-25000" dirty="0" smtClean="0"/>
              <a:t>j</a:t>
            </a:r>
            <a:endParaRPr lang="en-US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23012" y="1912495"/>
            <a:ext cx="228600" cy="1588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51612" y="1912495"/>
            <a:ext cx="304800" cy="1588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872652" y="1912495"/>
            <a:ext cx="105056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038600" y="1123950"/>
            <a:ext cx="1783080" cy="716280"/>
            <a:chOff x="5410200" y="533400"/>
            <a:chExt cx="1783080" cy="71628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683770" y="708285"/>
              <a:ext cx="381000" cy="381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7010400" y="6858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410200" y="6858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486400" y="10668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6096000" y="5334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019800" y="10668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8" idx="6"/>
              <a:endCxn id="24" idx="2"/>
            </p:cNvCxnSpPr>
            <p:nvPr/>
          </p:nvCxnSpPr>
          <p:spPr>
            <a:xfrm flipV="1">
              <a:off x="6202680" y="777240"/>
              <a:ext cx="80772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7"/>
              <a:endCxn id="24" idx="2"/>
            </p:cNvCxnSpPr>
            <p:nvPr/>
          </p:nvCxnSpPr>
          <p:spPr>
            <a:xfrm rot="5400000" flipH="1" flipV="1">
              <a:off x="6168278" y="251460"/>
              <a:ext cx="316342" cy="1367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6"/>
              <a:endCxn id="24" idx="2"/>
            </p:cNvCxnSpPr>
            <p:nvPr/>
          </p:nvCxnSpPr>
          <p:spPr>
            <a:xfrm>
              <a:off x="6278880" y="624840"/>
              <a:ext cx="73152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5" idx="6"/>
              <a:endCxn id="24" idx="2"/>
            </p:cNvCxnSpPr>
            <p:nvPr/>
          </p:nvCxnSpPr>
          <p:spPr>
            <a:xfrm>
              <a:off x="5593080" y="777240"/>
              <a:ext cx="141732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 rot="12060000">
              <a:off x="5569817" y="806548"/>
              <a:ext cx="128016" cy="6400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 rot="8280000">
              <a:off x="6001115" y="693489"/>
              <a:ext cx="137160" cy="6400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 rot="13500000">
              <a:off x="5992992" y="1053310"/>
              <a:ext cx="73152" cy="6400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 rot="19380000">
              <a:off x="5621766" y="1032924"/>
              <a:ext cx="137160" cy="6400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 rot="10440000">
              <a:off x="6056463" y="816713"/>
              <a:ext cx="960120" cy="6400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48400" y="1123950"/>
            <a:ext cx="1783080" cy="716280"/>
            <a:chOff x="6248400" y="1066800"/>
            <a:chExt cx="1783080" cy="716280"/>
          </a:xfrm>
        </p:grpSpPr>
        <p:grpSp>
          <p:nvGrpSpPr>
            <p:cNvPr id="39" name="Group 73"/>
            <p:cNvGrpSpPr/>
            <p:nvPr/>
          </p:nvGrpSpPr>
          <p:grpSpPr>
            <a:xfrm>
              <a:off x="6248400" y="1066800"/>
              <a:ext cx="1783080" cy="716280"/>
              <a:chOff x="5410200" y="533400"/>
              <a:chExt cx="1783080" cy="716280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5683770" y="708285"/>
                <a:ext cx="381000" cy="381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7010400" y="685800"/>
                <a:ext cx="182880" cy="1828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5410200" y="685800"/>
                <a:ext cx="182880" cy="1828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5486400" y="1066800"/>
                <a:ext cx="182880" cy="1828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096000" y="533400"/>
                <a:ext cx="182880" cy="1828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6019800" y="1066800"/>
                <a:ext cx="182880" cy="1828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/>
              <p:cNvCxnSpPr>
                <a:stCxn id="46" idx="6"/>
                <a:endCxn id="42" idx="2"/>
              </p:cNvCxnSpPr>
              <p:nvPr/>
            </p:nvCxnSpPr>
            <p:spPr>
              <a:xfrm flipV="1">
                <a:off x="6202680" y="777240"/>
                <a:ext cx="80772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4" idx="7"/>
                <a:endCxn id="42" idx="2"/>
              </p:cNvCxnSpPr>
              <p:nvPr/>
            </p:nvCxnSpPr>
            <p:spPr>
              <a:xfrm rot="5400000" flipH="1" flipV="1">
                <a:off x="6168278" y="251460"/>
                <a:ext cx="316342" cy="13679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5" idx="6"/>
                <a:endCxn id="42" idx="2"/>
              </p:cNvCxnSpPr>
              <p:nvPr/>
            </p:nvCxnSpPr>
            <p:spPr>
              <a:xfrm>
                <a:off x="6278880" y="624840"/>
                <a:ext cx="73152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3" idx="6"/>
                <a:endCxn id="42" idx="2"/>
              </p:cNvCxnSpPr>
              <p:nvPr/>
            </p:nvCxnSpPr>
            <p:spPr>
              <a:xfrm>
                <a:off x="5593080" y="777240"/>
                <a:ext cx="141732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ounded Rectangle 50"/>
              <p:cNvSpPr/>
              <p:nvPr/>
            </p:nvSpPr>
            <p:spPr>
              <a:xfrm rot="12060000">
                <a:off x="5569817" y="806548"/>
                <a:ext cx="128016" cy="6400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8280000">
                <a:off x="6001115" y="693489"/>
                <a:ext cx="137160" cy="6400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 rot="13500000">
                <a:off x="5992992" y="1053310"/>
                <a:ext cx="73152" cy="6400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rot="19380000">
                <a:off x="5621766" y="1032924"/>
                <a:ext cx="137160" cy="6400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 rot="10440000">
                <a:off x="6056463" y="816713"/>
                <a:ext cx="960120" cy="6400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6324600" y="1295400"/>
              <a:ext cx="1573967" cy="158646"/>
            </a:xfrm>
            <a:custGeom>
              <a:avLst/>
              <a:gdLst>
                <a:gd name="connsiteX0" fmla="*/ 0 w 1573967"/>
                <a:gd name="connsiteY0" fmla="*/ 0 h 158646"/>
                <a:gd name="connsiteX1" fmla="*/ 187377 w 1573967"/>
                <a:gd name="connsiteY1" fmla="*/ 82446 h 158646"/>
                <a:gd name="connsiteX2" fmla="*/ 367259 w 1573967"/>
                <a:gd name="connsiteY2" fmla="*/ 149902 h 158646"/>
                <a:gd name="connsiteX3" fmla="*/ 584616 w 1573967"/>
                <a:gd name="connsiteY3" fmla="*/ 134912 h 158646"/>
                <a:gd name="connsiteX4" fmla="*/ 1573967 w 1573967"/>
                <a:gd name="connsiteY4" fmla="*/ 22486 h 1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3967" h="158646">
                  <a:moveTo>
                    <a:pt x="0" y="0"/>
                  </a:moveTo>
                  <a:cubicBezTo>
                    <a:pt x="63083" y="28731"/>
                    <a:pt x="126167" y="57462"/>
                    <a:pt x="187377" y="82446"/>
                  </a:cubicBezTo>
                  <a:cubicBezTo>
                    <a:pt x="248587" y="107430"/>
                    <a:pt x="301053" y="141158"/>
                    <a:pt x="367259" y="149902"/>
                  </a:cubicBezTo>
                  <a:cubicBezTo>
                    <a:pt x="433466" y="158646"/>
                    <a:pt x="584616" y="134912"/>
                    <a:pt x="584616" y="134912"/>
                  </a:cubicBezTo>
                  <a:lnTo>
                    <a:pt x="1573967" y="22486"/>
                  </a:lnTo>
                </a:path>
              </a:pathLst>
            </a:custGeom>
            <a:ln w="25400">
              <a:solidFill>
                <a:srgbClr xmlns:mc="http://schemas.openxmlformats.org/markup-compatibility/2006" xmlns:a14="http://schemas.microsoft.com/office/drawing/2010/main" val="FF0000" mc:Ignorable="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/>
          <p:cNvCxnSpPr/>
          <p:nvPr/>
        </p:nvCxnSpPr>
        <p:spPr>
          <a:xfrm rot="5400000">
            <a:off x="63246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05600" y="1981200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315200" y="1981200"/>
            <a:ext cx="38735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Content Placeholder 25"/>
          <p:cNvSpPr txBox="1">
            <a:spLocks/>
          </p:cNvSpPr>
          <p:nvPr/>
        </p:nvSpPr>
        <p:spPr>
          <a:xfrm>
            <a:off x="612775" y="2508250"/>
            <a:ext cx="6721475" cy="55245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Exploit hierarchical nature of Internet paths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8" name="Content Placeholder 25"/>
          <p:cNvSpPr txBox="1">
            <a:spLocks/>
          </p:cNvSpPr>
          <p:nvPr/>
        </p:nvSpPr>
        <p:spPr>
          <a:xfrm>
            <a:off x="152400" y="3417570"/>
            <a:ext cx="8991599" cy="828675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dirty="0" smtClean="0">
                <a:latin typeface="+mn-lt"/>
                <a:cs typeface="+mn-cs"/>
              </a:rPr>
              <a:t>Decompose into values of components along path</a:t>
            </a:r>
          </a:p>
          <a:p>
            <a:pPr marL="514350" marR="0" lvl="0" indent="-514350" algn="l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dirty="0" smtClean="0">
                <a:latin typeface="+mn-lt"/>
                <a:cs typeface="+mn-cs"/>
              </a:rPr>
              <a:t>For unmeasured paths, stitch components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52400" y="314134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Proposal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50" name="Text Box 7"/>
          <p:cNvSpPr txBox="1"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80" mc:Ignorable="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274320" indent="-182880" eaLnBrk="0" hangingPunct="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00FFFF" mc:Ignorable=""/>
                </a:solidFill>
                <a:latin typeface="Calibri" pitchFamily="34" charset="0"/>
                <a:ea typeface="ＭＳ Ｐゴシック" pitchFamily="1" charset="-128"/>
                <a:cs typeface="ＭＳ Ｐゴシック" pitchFamily="1" charset="-128"/>
                <a:sym typeface="Symbol" pitchFamily="1" charset="2"/>
              </a:rPr>
              <a:t>for several sources of  bias, can fix latency, min(capacity) …</a:t>
            </a:r>
          </a:p>
          <a:p>
            <a:pPr marL="274320" indent="-182880" eaLnBrk="0" hangingPunct="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00FFFF" mc:Ignorable=""/>
                </a:solidFill>
                <a:latin typeface="Calibri" pitchFamily="34" charset="0"/>
                <a:ea typeface="ＭＳ Ｐゴシック" pitchFamily="1" charset="-128"/>
                <a:cs typeface="ＭＳ Ｐゴシック" pitchFamily="1" charset="-128"/>
                <a:sym typeface="Symbol" pitchFamily="1" charset="2"/>
              </a:rPr>
              <a:t>beyond mean, imprecise (i.e., for percentiles, knees…)</a:t>
            </a:r>
            <a:endParaRPr lang="en-US" sz="2800" b="1" dirty="0">
              <a:solidFill>
                <a:srgbClr xmlns:mc="http://schemas.openxmlformats.org/markup-compatibility/2006" xmlns:a14="http://schemas.microsoft.com/office/drawing/2010/main" val="00FFFF" mc:Ignorable=""/>
              </a:solidFill>
              <a:latin typeface="Calibri" pitchFamily="34" charset="0"/>
              <a:ea typeface="ＭＳ Ｐゴシック" pitchFamily="1" charset="-128"/>
              <a:cs typeface="ＭＳ Ｐゴシック" pitchFamily="1" charset="-128"/>
              <a:sym typeface="Symbol" pitchFamily="1" charset="2"/>
            </a:endParaRPr>
          </a:p>
        </p:txBody>
      </p:sp>
      <p:sp>
        <p:nvSpPr>
          <p:cNvPr id="151" name="Content Placeholder 25"/>
          <p:cNvSpPr txBox="1">
            <a:spLocks/>
          </p:cNvSpPr>
          <p:nvPr/>
        </p:nvSpPr>
        <p:spPr>
          <a:xfrm>
            <a:off x="889000" y="4718050"/>
            <a:ext cx="2670175" cy="644525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dirty="0" smtClean="0">
                <a:latin typeface="+mn-lt"/>
                <a:cs typeface="+mn-cs"/>
              </a:rPr>
              <a:t>an optimization: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163551" y="475831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How?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257781" y="4498975"/>
            <a:ext cx="4873898" cy="83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920"/>
              </a:lnSpc>
            </a:pPr>
            <a:r>
              <a:rPr lang="en-US" sz="2600" dirty="0" smtClean="0">
                <a:latin typeface="+mn-lt"/>
              </a:rPr>
              <a:t>goal = approximate measurements</a:t>
            </a:r>
          </a:p>
          <a:p>
            <a:pPr>
              <a:lnSpc>
                <a:spcPts val="2920"/>
              </a:lnSpc>
            </a:pPr>
            <a:r>
              <a:rPr lang="en-US" sz="2600" dirty="0" smtClean="0">
                <a:latin typeface="+mn-lt"/>
              </a:rPr>
              <a:t>constraints = succinctness</a:t>
            </a:r>
            <a:endParaRPr lang="en-US" sz="2600" dirty="0">
              <a:latin typeface="+mn-lt"/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build="p"/>
      <p:bldP spid="149" grpId="0"/>
      <p:bldP spid="150" grpId="0" build="p" animBg="1"/>
      <p:bldP spid="151" grpId="0" build="p"/>
      <p:bldP spid="152" grpId="0"/>
      <p:bldP spid="1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unded Rectangle 148"/>
          <p:cNvSpPr/>
          <p:nvPr/>
        </p:nvSpPr>
        <p:spPr>
          <a:xfrm>
            <a:off x="1349376" y="2273762"/>
            <a:ext cx="2946400" cy="101282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Co-ordinates,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Path Component Val.</a:t>
            </a:r>
            <a:endParaRPr lang="en-US" sz="2200" dirty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3" name="Group 200"/>
          <p:cNvGrpSpPr/>
          <p:nvPr/>
        </p:nvGrpSpPr>
        <p:grpSpPr>
          <a:xfrm>
            <a:off x="60326" y="2232025"/>
            <a:ext cx="8916933" cy="1104900"/>
            <a:chOff x="60326" y="4257675"/>
            <a:chExt cx="8916933" cy="1104900"/>
          </a:xfrm>
        </p:grpSpPr>
        <p:cxnSp>
          <p:nvCxnSpPr>
            <p:cNvPr id="163" name="Straight Arrow Connector 162"/>
            <p:cNvCxnSpPr>
              <a:stCxn id="158" idx="3"/>
              <a:endCxn id="166" idx="1"/>
            </p:cNvCxnSpPr>
            <p:nvPr/>
          </p:nvCxnSpPr>
          <p:spPr>
            <a:xfrm flipV="1">
              <a:off x="7035725" y="4763944"/>
              <a:ext cx="66682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60326" y="4486429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Measured</a:t>
              </a:r>
            </a:p>
            <a:p>
              <a:r>
                <a:rPr lang="en-US" dirty="0" smtClean="0"/>
                <a:t>Paths</a:t>
              </a:r>
              <a:endParaRPr lang="en-US" dirty="0"/>
            </a:p>
          </p:txBody>
        </p:sp>
        <p:cxnSp>
          <p:nvCxnSpPr>
            <p:cNvPr id="151" name="Straight Arrow Connector 150"/>
            <p:cNvCxnSpPr>
              <a:stCxn id="154" idx="1"/>
              <a:endCxn id="178" idx="1"/>
            </p:cNvCxnSpPr>
            <p:nvPr/>
          </p:nvCxnSpPr>
          <p:spPr>
            <a:xfrm rot="10800000" flipH="1">
              <a:off x="60326" y="4802111"/>
              <a:ext cx="1285336" cy="74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49" idx="3"/>
              <a:endCxn id="158" idx="1"/>
            </p:cNvCxnSpPr>
            <p:nvPr/>
          </p:nvCxnSpPr>
          <p:spPr>
            <a:xfrm>
              <a:off x="4295776" y="4713750"/>
              <a:ext cx="368301" cy="963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7702551" y="4302279"/>
              <a:ext cx="12747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Mean, </a:t>
              </a:r>
            </a:p>
            <a:p>
              <a:r>
                <a:rPr lang="en-US" dirty="0" smtClean="0"/>
                <a:t>Percentile,</a:t>
              </a:r>
            </a:p>
            <a:p>
              <a:r>
                <a:rPr lang="en-US" dirty="0" smtClean="0"/>
                <a:t>Knee …</a:t>
              </a:r>
            </a:p>
          </p:txBody>
        </p:sp>
        <p:sp>
          <p:nvSpPr>
            <p:cNvPr id="158" name="Flowchart: Document 157"/>
            <p:cNvSpPr/>
            <p:nvPr/>
          </p:nvSpPr>
          <p:spPr>
            <a:xfrm>
              <a:off x="4664077" y="4257675"/>
              <a:ext cx="2371648" cy="1104900"/>
            </a:xfrm>
            <a:prstGeom prst="flowChartDocumen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Georgia" pitchFamily="18" charset="0"/>
                </a:rPr>
                <a:t>Estimated Values for each path</a:t>
              </a:r>
              <a:endParaRPr lang="en-US" sz="22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</p:grpSp>
      <p:sp>
        <p:nvSpPr>
          <p:cNvPr id="178" name="Rounded Rectangle 177"/>
          <p:cNvSpPr/>
          <p:nvPr/>
        </p:nvSpPr>
        <p:spPr>
          <a:xfrm>
            <a:off x="1345662" y="2270048"/>
            <a:ext cx="2946400" cy="101282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bg1"/>
                </a:solidFill>
                <a:latin typeface="Georgia" pitchFamily="18" charset="0"/>
              </a:rPr>
              <a:t>Randomized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Co-ordinates,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Path Component Val.</a:t>
            </a:r>
            <a:endParaRPr lang="en-US" sz="2200" dirty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4" name="Group 199"/>
          <p:cNvGrpSpPr/>
          <p:nvPr/>
        </p:nvGrpSpPr>
        <p:grpSpPr>
          <a:xfrm>
            <a:off x="4292062" y="2295217"/>
            <a:ext cx="3000145" cy="1287039"/>
            <a:chOff x="4292062" y="4320867"/>
            <a:chExt cx="3000145" cy="1287039"/>
          </a:xfrm>
        </p:grpSpPr>
        <p:cxnSp>
          <p:nvCxnSpPr>
            <p:cNvPr id="179" name="Straight Arrow Connector 178"/>
            <p:cNvCxnSpPr>
              <a:stCxn id="178" idx="3"/>
              <a:endCxn id="181" idx="1"/>
            </p:cNvCxnSpPr>
            <p:nvPr/>
          </p:nvCxnSpPr>
          <p:spPr>
            <a:xfrm>
              <a:off x="4292062" y="4710036"/>
              <a:ext cx="457509" cy="1632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Flowchart: Document 180"/>
            <p:cNvSpPr/>
            <p:nvPr/>
          </p:nvSpPr>
          <p:spPr>
            <a:xfrm>
              <a:off x="4749571" y="4320867"/>
              <a:ext cx="2371648" cy="1104900"/>
            </a:xfrm>
            <a:prstGeom prst="flowChartDocumen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Georgia" pitchFamily="18" charset="0"/>
                </a:rPr>
                <a:t>Estimated Values for each path</a:t>
              </a:r>
              <a:endParaRPr lang="en-US" sz="22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182" name="Flowchart: Document 181"/>
            <p:cNvSpPr/>
            <p:nvPr/>
          </p:nvSpPr>
          <p:spPr>
            <a:xfrm>
              <a:off x="4835065" y="4406361"/>
              <a:ext cx="2371648" cy="1104900"/>
            </a:xfrm>
            <a:prstGeom prst="flowChartDocumen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Georgia" pitchFamily="18" charset="0"/>
                </a:rPr>
                <a:t>Estimated Values for each path</a:t>
              </a:r>
              <a:endParaRPr lang="en-US" sz="22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183" name="Flowchart: Document 182"/>
            <p:cNvSpPr/>
            <p:nvPr/>
          </p:nvSpPr>
          <p:spPr>
            <a:xfrm>
              <a:off x="4920559" y="4503006"/>
              <a:ext cx="2371648" cy="1104900"/>
            </a:xfrm>
            <a:prstGeom prst="flowChartDocumen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Georgia" pitchFamily="18" charset="0"/>
                </a:rPr>
                <a:t>Estimated Values for each path</a:t>
              </a:r>
              <a:endParaRPr lang="en-US" sz="22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cxnSp>
          <p:nvCxnSpPr>
            <p:cNvPr id="184" name="Straight Arrow Connector 183"/>
            <p:cNvCxnSpPr>
              <a:stCxn id="178" idx="3"/>
              <a:endCxn id="182" idx="1"/>
            </p:cNvCxnSpPr>
            <p:nvPr/>
          </p:nvCxnSpPr>
          <p:spPr>
            <a:xfrm>
              <a:off x="4292062" y="4710036"/>
              <a:ext cx="543003" cy="2487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78" idx="3"/>
              <a:endCxn id="183" idx="1"/>
            </p:cNvCxnSpPr>
            <p:nvPr/>
          </p:nvCxnSpPr>
          <p:spPr>
            <a:xfrm>
              <a:off x="4292062" y="4710036"/>
              <a:ext cx="628497" cy="3454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Further details</a:t>
            </a:r>
            <a:endParaRPr lang="en-US" dirty="0"/>
          </a:p>
        </p:txBody>
      </p:sp>
      <p:sp>
        <p:nvSpPr>
          <p:cNvPr id="148" name="Content Placeholder 25"/>
          <p:cNvSpPr txBox="1">
            <a:spLocks/>
          </p:cNvSpPr>
          <p:nvPr/>
        </p:nvSpPr>
        <p:spPr>
          <a:xfrm>
            <a:off x="244475" y="666750"/>
            <a:ext cx="8655050" cy="3406775"/>
          </a:xfrm>
          <a:prstGeom prst="rect">
            <a:avLst/>
          </a:prstGeom>
        </p:spPr>
        <p:txBody>
          <a:bodyPr/>
          <a:lstStyle/>
          <a:p>
            <a:pPr marL="4171950" lvl="8" indent="-514350" eaLnBrk="0" hangingPunct="0">
              <a:defRPr/>
            </a:pPr>
            <a:endParaRPr lang="en-US" sz="2800" dirty="0" smtClean="0">
              <a:latin typeface="+mn-lt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Estimating intervals of high confidence</a:t>
            </a:r>
          </a:p>
        </p:txBody>
      </p:sp>
      <p:cxnSp>
        <p:nvCxnSpPr>
          <p:cNvPr id="195" name="Straight Arrow Connector 194"/>
          <p:cNvCxnSpPr/>
          <p:nvPr/>
        </p:nvCxnSpPr>
        <p:spPr>
          <a:xfrm rot="5400000">
            <a:off x="5541145" y="3276666"/>
            <a:ext cx="332694" cy="797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rot="16200000" flipH="1">
            <a:off x="6369820" y="3245773"/>
            <a:ext cx="332694" cy="859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Flowchart: Document 197"/>
          <p:cNvSpPr/>
          <p:nvPr/>
        </p:nvSpPr>
        <p:spPr>
          <a:xfrm>
            <a:off x="3467102" y="3635529"/>
            <a:ext cx="1841500" cy="758825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Path-wise Min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for low end</a:t>
            </a:r>
            <a:endParaRPr lang="en-US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9" name="Flowchart: Document 198"/>
          <p:cNvSpPr/>
          <p:nvPr/>
        </p:nvSpPr>
        <p:spPr>
          <a:xfrm>
            <a:off x="6965952" y="3635529"/>
            <a:ext cx="2025649" cy="758825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Path-wise Max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for high end</a:t>
            </a:r>
            <a:endParaRPr lang="en-US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78" grpId="0" animBg="1"/>
      <p:bldP spid="198" grpId="0" animBg="1"/>
      <p:bldP spid="1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Evaluation Setup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Arial" pitchFamily="34" charset="0"/>
                <a:cs typeface="Arial" pitchFamily="34" charset="0"/>
              </a:rPr>
              <a:t>Topologies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Arial" pitchFamily="34" charset="0"/>
                <a:cs typeface="Arial" pitchFamily="34" charset="0"/>
              </a:rPr>
              <a:t>Metrics</a:t>
            </a:r>
            <a:endParaRPr lang="en-US" dirty="0" smtClean="0">
              <a:solidFill>
                <a:srgbClr xmlns:mc="http://schemas.openxmlformats.org/markup-compatibility/2006" xmlns:a14="http://schemas.microsoft.com/office/drawing/2010/main" val="0000FF" mc:Ignorable="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Relative Error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Prob(true value within 99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conf. interval)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For measurements 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Arial" pitchFamily="34" charset="0"/>
                <a:cs typeface="Arial" pitchFamily="34" charset="0"/>
              </a:rPr>
              <a:t>in the wild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(from other work)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 compare reported measurements w. bias corrected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38400" y="1411251"/>
            <a:ext cx="5360146" cy="1324746"/>
            <a:chOff x="3962400" y="1411251"/>
            <a:chExt cx="5360146" cy="1324746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3962400" y="1644316"/>
              <a:ext cx="609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962400" y="1949116"/>
              <a:ext cx="609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704348" y="1411251"/>
              <a:ext cx="30748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ISPs from Rocketfuel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91150" y="1905000"/>
              <a:ext cx="46313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BRITE, 100 nodes</a:t>
              </a:r>
            </a:p>
            <a:p>
              <a:r>
                <a:rPr lang="en-US" sz="2400" dirty="0" smtClean="0"/>
                <a:t>expo | heavy tailed degree distr.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C1DAA-1960-427D-A7A3-932CBA9F16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sz="3800" dirty="0" smtClean="0"/>
              <a:t>Estimating Latency, Degree Biased Sampling</a:t>
            </a:r>
            <a:endParaRPr lang="en-US" sz="3800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03350"/>
            <a:ext cx="8324850" cy="442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0" y="6046287"/>
            <a:ext cx="9144000" cy="8286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0000" mc:Ignorable="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365760" tIns="182880" rIns="182880"/>
          <a:lstStyle/>
          <a:p>
            <a:pPr algn="ctr" eaLnBrk="0" hangingPunct="0">
              <a:spcAft>
                <a:spcPct val="30000"/>
              </a:spcAft>
              <a:defRPr/>
            </a:pPr>
            <a:r>
              <a:rPr lang="en-US" sz="2700" b="1" dirty="0" smtClean="0">
                <a:solidFill>
                  <a:srgbClr xmlns:mc="http://schemas.openxmlformats.org/markup-compatibility/2006" xmlns:a14="http://schemas.microsoft.com/office/drawing/2010/main" val="FFFF66" mc:Ignorable=""/>
                </a:solidFill>
                <a:latin typeface="Georgia" pitchFamily="18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Biased Samples + Broom ~ Ideal Sampling</a:t>
            </a:r>
            <a:endParaRPr lang="en-US" sz="2700" b="1" dirty="0">
              <a:solidFill>
                <a:srgbClr xmlns:mc="http://schemas.openxmlformats.org/markup-compatibility/2006" xmlns:a14="http://schemas.microsoft.com/office/drawing/2010/main" val="FFFF66" mc:Ignorable=""/>
              </a:solidFill>
              <a:latin typeface="Georgia" pitchFamily="18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79164" y="1439670"/>
            <a:ext cx="6844136" cy="3554605"/>
            <a:chOff x="1779164" y="1439670"/>
            <a:chExt cx="6844136" cy="3554605"/>
          </a:xfrm>
        </p:grpSpPr>
        <p:sp>
          <p:nvSpPr>
            <p:cNvPr id="5" name="Rectangle 4"/>
            <p:cNvSpPr/>
            <p:nvPr/>
          </p:nvSpPr>
          <p:spPr>
            <a:xfrm>
              <a:off x="1901825" y="1495425"/>
              <a:ext cx="2854325" cy="3498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56150" y="1439670"/>
              <a:ext cx="3867150" cy="424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56150" y="3336925"/>
              <a:ext cx="3867150" cy="1657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779164" y="1528878"/>
              <a:ext cx="675206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6793867" y="3255087"/>
              <a:ext cx="3474720" cy="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rot="10800000">
            <a:off x="1901825" y="4971973"/>
            <a:ext cx="66294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6F4B6-917C-4258-BC98-E9A36B443C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9001" y="1587500"/>
            <a:ext cx="6445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+mj-lt"/>
              <a:buAutoNum type="romanUcPeriod"/>
            </a:pPr>
            <a:r>
              <a:rPr lang="en-US" sz="2800" dirty="0" smtClean="0"/>
              <a:t>Current Internet Path Measurements </a:t>
            </a:r>
          </a:p>
          <a:p>
            <a:pPr marL="339725" indent="-339725"/>
            <a:r>
              <a:rPr lang="en-US" sz="2800" dirty="0" smtClean="0"/>
              <a:t>    suffer from bias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5564" y="3244850"/>
            <a:ext cx="424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romanUcPeriod" startAt="2"/>
            </a:pPr>
            <a:r>
              <a:rPr lang="en-US" sz="28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Correct</a:t>
            </a:r>
            <a:r>
              <a:rPr lang="en-US" sz="2800" dirty="0" smtClean="0"/>
              <a:t> bias post facto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Why does Broom help?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453" y="1778625"/>
            <a:ext cx="3890963" cy="368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653" y="1771188"/>
            <a:ext cx="3895344" cy="372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46228" y="5552459"/>
            <a:ext cx="3498850" cy="46037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Coordinate Embedding</a:t>
            </a: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89603" y="5566477"/>
            <a:ext cx="3498850" cy="46037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Path Decomposition</a:t>
            </a: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Content Placeholder 26"/>
          <p:cNvSpPr txBox="1">
            <a:spLocks/>
          </p:cNvSpPr>
          <p:nvPr/>
        </p:nvSpPr>
        <p:spPr>
          <a:xfrm>
            <a:off x="92075" y="1060219"/>
            <a:ext cx="9083675" cy="66682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Degree biased samples</a:t>
            </a:r>
            <a:r>
              <a:rPr lang="en-US" sz="2900" dirty="0" smtClean="0">
                <a:latin typeface="+mn-lt"/>
                <a:cs typeface="+mn-cs"/>
              </a:rPr>
              <a:t>, 10% of all paths sampled, latency</a:t>
            </a:r>
            <a:endParaRPr kumimoji="0" lang="en-US" sz="29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0" y="6046287"/>
            <a:ext cx="9144000" cy="8286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0000" mc:Ignorable="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365760" tIns="182880" rIns="182880"/>
          <a:lstStyle/>
          <a:p>
            <a:pPr algn="ctr" eaLnBrk="0" hangingPunct="0">
              <a:spcAft>
                <a:spcPct val="30000"/>
              </a:spcAft>
              <a:defRPr/>
            </a:pPr>
            <a:r>
              <a:rPr lang="en-US" sz="2700" b="1" dirty="0" smtClean="0">
                <a:solidFill>
                  <a:srgbClr xmlns:mc="http://schemas.openxmlformats.org/markup-compatibility/2006" xmlns:a14="http://schemas.microsoft.com/office/drawing/2010/main" val="FFFF66" mc:Ignorable=""/>
                </a:solidFill>
                <a:latin typeface="Georgia" pitchFamily="18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By reasonably estimating unmeasured paths!</a:t>
            </a:r>
            <a:endParaRPr lang="en-US" sz="2700" b="1" dirty="0">
              <a:solidFill>
                <a:srgbClr xmlns:mc="http://schemas.openxmlformats.org/markup-compatibility/2006" xmlns:a14="http://schemas.microsoft.com/office/drawing/2010/main" val="FFFF66" mc:Ignorable=""/>
              </a:solidFill>
              <a:latin typeface="Georgia" pitchFamily="18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Estimating min(Capacity), Degree Bias</a:t>
            </a:r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50" y="1403350"/>
            <a:ext cx="8410575" cy="446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0" y="6046287"/>
            <a:ext cx="9144000" cy="8286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0000" mc:Ignorable="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40" tIns="182880" rIns="91440"/>
          <a:lstStyle/>
          <a:p>
            <a:pPr eaLnBrk="0" hangingPunct="0">
              <a:spcAft>
                <a:spcPct val="30000"/>
              </a:spcAft>
              <a:defRPr/>
            </a:pPr>
            <a:r>
              <a:rPr lang="en-US" sz="2700" dirty="0" smtClean="0">
                <a:solidFill>
                  <a:srgbClr xmlns:mc="http://schemas.openxmlformats.org/markup-compatibility/2006" xmlns:a14="http://schemas.microsoft.com/office/drawing/2010/main" val="FFFF66" mc:Ignorable=""/>
                </a:solidFill>
                <a:latin typeface="Georgia" pitchFamily="18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For non-embeddable metrics, path decomposition is better</a:t>
            </a:r>
            <a:endParaRPr lang="en-US" sz="2700" dirty="0">
              <a:solidFill>
                <a:srgbClr xmlns:mc="http://schemas.openxmlformats.org/markup-compatibility/2006" xmlns:a14="http://schemas.microsoft.com/office/drawing/2010/main" val="FFFF66" mc:Ignorable=""/>
              </a:solidFill>
              <a:latin typeface="Georgia" pitchFamily="18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152400" y="1127125"/>
            <a:ext cx="8839200" cy="21447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NetDiff: by probing from many vantage points,</a:t>
            </a:r>
          </a:p>
          <a:p>
            <a:pPr marL="548640" lvl="1" indent="-182880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measure paths inside the ISP and  ISP – destinations</a:t>
            </a:r>
          </a:p>
          <a:p>
            <a:pPr marL="548640" lvl="1" indent="-182880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rank ISP performance (backbone, connectivity to a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sz="3300" dirty="0" smtClean="0"/>
              <a:t>Reported Measurements     vs.     Bias Corrected</a:t>
            </a:r>
            <a:endParaRPr lang="en-US" sz="33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8413" y="3175326"/>
            <a:ext cx="8416962" cy="2739699"/>
            <a:chOff x="298413" y="1219200"/>
            <a:chExt cx="8416962" cy="2739699"/>
          </a:xfrm>
        </p:grpSpPr>
        <p:pic>
          <p:nvPicPr>
            <p:cNvPr id="942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413" y="1219200"/>
              <a:ext cx="8416962" cy="2739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3428964" y="1380799"/>
              <a:ext cx="2854324" cy="460375"/>
            </a:xfrm>
            <a:prstGeom prst="round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Georgia" pitchFamily="18" charset="0"/>
                </a:rPr>
                <a:t>ISP Internal Paths</a:t>
              </a:r>
              <a:endParaRPr lang="en-US" sz="24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025" y="3152775"/>
            <a:ext cx="8388350" cy="2748867"/>
            <a:chOff x="298413" y="3994507"/>
            <a:chExt cx="8388350" cy="2748867"/>
          </a:xfrm>
        </p:grpSpPr>
        <p:pic>
          <p:nvPicPr>
            <p:cNvPr id="942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413" y="3994507"/>
              <a:ext cx="8388350" cy="2748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ounded Rectangle 5"/>
            <p:cNvSpPr/>
            <p:nvPr/>
          </p:nvSpPr>
          <p:spPr>
            <a:xfrm>
              <a:off x="3336889" y="4165600"/>
              <a:ext cx="2854324" cy="460375"/>
            </a:xfrm>
            <a:prstGeom prst="round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Georgia" pitchFamily="18" charset="0"/>
                </a:rPr>
                <a:t>ISP – Destination</a:t>
              </a:r>
              <a:endParaRPr lang="en-US" sz="24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6"/>
            <a:ext cx="9144000" cy="1401003"/>
          </a:xfrm>
          <a:solidFill>
            <a:schemeClr val="tx2">
              <a:lumMod val="50000"/>
            </a:schemeClr>
          </a:solidFill>
        </p:spPr>
        <p:txBody>
          <a:bodyPr lIns="365760"/>
          <a:lstStyle/>
          <a:p>
            <a:pPr algn="l"/>
            <a:r>
              <a:rPr lang="en-US" dirty="0" smtClean="0"/>
              <a:t>Broom: A Toolkit to Unbias Network Path Measurements</a:t>
            </a:r>
            <a:endParaRPr lang="en-US" dirty="0"/>
          </a:p>
        </p:txBody>
      </p:sp>
      <p:sp>
        <p:nvSpPr>
          <p:cNvPr id="4" name="Content Placeholder 25"/>
          <p:cNvSpPr txBox="1">
            <a:spLocks/>
          </p:cNvSpPr>
          <p:nvPr/>
        </p:nvSpPr>
        <p:spPr>
          <a:xfrm>
            <a:off x="152400" y="1771650"/>
            <a:ext cx="8899525" cy="40512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200" dirty="0" smtClean="0">
                <a:latin typeface="+mn-lt"/>
                <a:cs typeface="+mn-cs"/>
              </a:rPr>
              <a:t>biased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sampling messes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up measurements</a:t>
            </a:r>
          </a:p>
          <a:p>
            <a:pPr marL="548640" lvl="1" indent="-3429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aseline="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+mn-lt"/>
                <a:cs typeface="+mn-cs"/>
              </a:rPr>
              <a:t>4x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+mn-lt"/>
                <a:cs typeface="+mn-cs"/>
              </a:rPr>
              <a:t> higher error </a:t>
            </a:r>
            <a:r>
              <a:rPr lang="en-US" sz="2800" dirty="0" smtClean="0">
                <a:latin typeface="+mn-lt"/>
                <a:cs typeface="+mn-cs"/>
              </a:rPr>
              <a:t>than ideal</a:t>
            </a:r>
          </a:p>
          <a:p>
            <a:pPr marL="548640" lvl="1" indent="-3429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99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confidence interval contains answer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the time</a:t>
            </a:r>
          </a:p>
          <a:p>
            <a:pPr marL="342900" indent="-342900" eaLnBrk="0" hangingPunct="0">
              <a:spcBef>
                <a:spcPct val="20000"/>
              </a:spcBef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3200" noProof="0" dirty="0" smtClean="0">
                <a:latin typeface="+mn-lt"/>
                <a:cs typeface="+mn-cs"/>
              </a:rPr>
              <a:t>first to present techniques that </a:t>
            </a:r>
            <a:r>
              <a:rPr lang="en-US" sz="3200" dirty="0" smtClean="0">
                <a:latin typeface="+mn-lt"/>
                <a:cs typeface="+mn-cs"/>
              </a:rPr>
              <a:t>(</a:t>
            </a:r>
            <a:r>
              <a:rPr lang="en-US" sz="3200" noProof="0" dirty="0" smtClean="0">
                <a:latin typeface="+mn-lt"/>
                <a:cs typeface="+mn-cs"/>
              </a:rPr>
              <a:t>post facto) correct biased internet path measurements</a:t>
            </a:r>
          </a:p>
          <a:p>
            <a:pPr marL="54864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+mn-lt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FF" mc:Ignorable="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pproximates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FF" mc:Ignorable="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ideal sampling 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a variety of cases</a:t>
            </a:r>
          </a:p>
          <a:p>
            <a:pPr marL="54864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+mn-lt"/>
                <a:cs typeface="+mn-cs"/>
              </a:rPr>
              <a:t>stochastic </a:t>
            </a:r>
            <a:r>
              <a:rPr lang="en-US" sz="2800" noProof="0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+mn-lt"/>
                <a:cs typeface="+mn-cs"/>
              </a:rPr>
              <a:t>imputation </a:t>
            </a:r>
            <a:r>
              <a:rPr lang="en-US" sz="2800" noProof="0" dirty="0" smtClean="0">
                <a:latin typeface="+mn-lt"/>
                <a:cs typeface="+mn-cs"/>
              </a:rPr>
              <a:t>(ok estimates for un-sampled)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2925" y="662365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Property of Interest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latency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loss rate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capacity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352800" y="1200679"/>
            <a:ext cx="2133600" cy="914400"/>
          </a:xfrm>
          <a:prstGeom prst="roundRect">
            <a:avLst/>
          </a:prstGeom>
          <a:solidFill>
            <a:srgbClr xmlns:mc="http://schemas.openxmlformats.org/markup-compatibility/2006" xmlns:a14="http://schemas.microsoft.com/office/drawing/2010/main" val="FFC000" mc:Ignorable=""/>
          </a:solidFill>
          <a:ln w="25400">
            <a:solidFill>
              <a:srgbClr xmlns:mc="http://schemas.openxmlformats.org/markup-compatibility/2006" xmlns:a14="http://schemas.microsoft.com/office/drawing/2010/main" val="C00000" mc:Ignorable="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Sample Paths &amp; Measure</a:t>
            </a:r>
            <a:endParaRPr lang="en-US" sz="2400" dirty="0"/>
          </a:p>
        </p:txBody>
      </p:sp>
      <p:cxnSp>
        <p:nvCxnSpPr>
          <p:cNvPr id="4" name="Straight Arrow Connector 3"/>
          <p:cNvCxnSpPr>
            <a:endCxn id="2" idx="1"/>
          </p:cNvCxnSpPr>
          <p:nvPr/>
        </p:nvCxnSpPr>
        <p:spPr>
          <a:xfrm flipV="1">
            <a:off x="2178050" y="1657879"/>
            <a:ext cx="117475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5486400" y="1657879"/>
            <a:ext cx="74295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29350" y="662365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 Estimate…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Mean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X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percentile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Knee in distrib.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>
          <a:xfrm>
            <a:off x="336550" y="2876550"/>
            <a:ext cx="4327525" cy="34067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Widely Used</a:t>
            </a:r>
          </a:p>
          <a:p>
            <a:pPr marL="339725" indent="-222250">
              <a:spcBef>
                <a:spcPts val="300"/>
              </a:spcBef>
            </a:pPr>
            <a:r>
              <a:rPr lang="en-US" dirty="0" smtClean="0"/>
              <a:t>characterize</a:t>
            </a:r>
          </a:p>
          <a:p>
            <a:pPr marL="339725" indent="-222250">
              <a:spcBef>
                <a:spcPts val="300"/>
              </a:spcBef>
            </a:pPr>
            <a:r>
              <a:rPr lang="en-US" dirty="0" smtClean="0"/>
              <a:t>optimize common case</a:t>
            </a:r>
          </a:p>
          <a:p>
            <a:pPr marL="339725" indent="-222250">
              <a:spcBef>
                <a:spcPts val="300"/>
              </a:spcBef>
            </a:pPr>
            <a:r>
              <a:rPr lang="en-US" dirty="0" smtClean="0"/>
              <a:t>evaluate ideas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>
          <a:xfrm>
            <a:off x="4664075" y="2876551"/>
            <a:ext cx="4479925" cy="33147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marL="339725" indent="-222250">
              <a:spcBef>
                <a:spcPts val="300"/>
              </a:spcBef>
            </a:pPr>
            <a:r>
              <a:rPr lang="en-US" dirty="0" smtClean="0"/>
              <a:t>measure every path?...</a:t>
            </a:r>
          </a:p>
          <a:p>
            <a:pPr marL="339725" indent="-222250">
              <a:spcBef>
                <a:spcPts val="300"/>
              </a:spcBef>
            </a:pPr>
            <a:r>
              <a:rPr lang="en-US" dirty="0" smtClean="0"/>
              <a:t>only a few vantage points</a:t>
            </a:r>
          </a:p>
          <a:p>
            <a:pPr marL="339725" indent="-222250">
              <a:spcBef>
                <a:spcPts val="300"/>
              </a:spcBef>
            </a:pPr>
            <a:r>
              <a:rPr lang="en-US" dirty="0" smtClean="0"/>
              <a:t>pick whatever is available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9D9AE-E06D-4FFD-AB7E-A226E8D01F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2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" y="942975"/>
            <a:ext cx="8971563" cy="41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Donut 5"/>
          <p:cNvSpPr/>
          <p:nvPr/>
        </p:nvSpPr>
        <p:spPr>
          <a:xfrm>
            <a:off x="7242175" y="4718050"/>
            <a:ext cx="368300" cy="368300"/>
          </a:xfrm>
          <a:prstGeom prst="donut">
            <a:avLst/>
          </a:prstGeom>
          <a:solidFill>
            <a:srgbClr xmlns:mc="http://schemas.openxmlformats.org/markup-compatibility/2006" xmlns:a14="http://schemas.microsoft.com/office/drawing/2010/main" val="FFFF00" mc:Ignorable="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44809" y="1283936"/>
            <a:ext cx="368300" cy="368300"/>
          </a:xfrm>
          <a:prstGeom prst="donut">
            <a:avLst/>
          </a:prstGeom>
          <a:solidFill>
            <a:srgbClr xmlns:mc="http://schemas.openxmlformats.org/markup-compatibility/2006" xmlns:a14="http://schemas.microsoft.com/office/drawing/2010/main" val="FFFF00" mc:Ignorable="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996648" y="2215841"/>
            <a:ext cx="368300" cy="368300"/>
          </a:xfrm>
          <a:prstGeom prst="donu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8179109" y="2408083"/>
            <a:ext cx="368300" cy="368300"/>
          </a:xfrm>
          <a:prstGeom prst="donu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98450"/>
            <a:ext cx="8384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Q: What is the average path latency in AT&amp;T’s backbone network?</a:t>
            </a:r>
            <a:endParaRPr lang="en-US" sz="2200" dirty="0"/>
          </a:p>
        </p:txBody>
      </p:sp>
      <p:sp>
        <p:nvSpPr>
          <p:cNvPr id="12" name="Donut 11"/>
          <p:cNvSpPr/>
          <p:nvPr/>
        </p:nvSpPr>
        <p:spPr>
          <a:xfrm>
            <a:off x="5595976" y="2706418"/>
            <a:ext cx="368300" cy="368300"/>
          </a:xfrm>
          <a:prstGeom prst="donut">
            <a:avLst/>
          </a:prstGeom>
          <a:solidFill>
            <a:srgbClr xmlns:mc="http://schemas.openxmlformats.org/markup-compatibility/2006" xmlns:a14="http://schemas.microsoft.com/office/drawing/2010/main" val="FFFF00" mc:Ignorable="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428625" y="2876550"/>
            <a:ext cx="368300" cy="368300"/>
          </a:xfrm>
          <a:prstGeom prst="donu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1073150" y="3429000"/>
            <a:ext cx="368300" cy="368300"/>
          </a:xfrm>
          <a:prstGeom prst="donu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5"/>
          <p:cNvSpPr txBox="1">
            <a:spLocks/>
          </p:cNvSpPr>
          <p:nvPr/>
        </p:nvSpPr>
        <p:spPr>
          <a:xfrm>
            <a:off x="244475" y="5270500"/>
            <a:ext cx="8470900" cy="12890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+mn-lt"/>
                <a:cs typeface="+mn-cs"/>
              </a:rPr>
              <a:t>any vantage point contributes some bias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FF" mc:Ignorable="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bias decreases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FF" mc:Ignorable="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FF" mc:Ignorable="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you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FF" mc:Ignorable="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more vantage points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+mn-lt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d-hoc choices likely more biased than random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8473" y="942975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circa  2001 from Rocketfuel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6F4B6-917C-4258-BC98-E9A36B443C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7" grpId="3" animBg="1"/>
      <p:bldP spid="9" grpId="0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2042838"/>
            <a:ext cx="7454437" cy="39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26"/>
          <p:cNvSpPr txBox="1">
            <a:spLocks/>
          </p:cNvSpPr>
          <p:nvPr/>
        </p:nvSpPr>
        <p:spPr>
          <a:xfrm>
            <a:off x="612775" y="790562"/>
            <a:ext cx="8010526" cy="1165238"/>
          </a:xfrm>
          <a:prstGeom prst="rect">
            <a:avLst/>
          </a:prstGeom>
        </p:spPr>
        <p:txBody>
          <a:bodyPr/>
          <a:lstStyle/>
          <a:p>
            <a:pPr indent="-342900" eaLnBrk="0" hangingPunct="0">
              <a:spcBef>
                <a:spcPts val="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To measure average path latency in the network.</a:t>
            </a:r>
          </a:p>
          <a:p>
            <a:pPr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Rocketfuel topologies of eight ISPs</a:t>
            </a:r>
          </a:p>
          <a:p>
            <a:pPr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Ideal + 2 biased sampling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099174"/>
            <a:ext cx="9144000" cy="73660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80" mc:Ignorable="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90488" indent="-457200" algn="ctr" eaLnBrk="0" hangingPunct="0">
              <a:spcAft>
                <a:spcPts val="400"/>
              </a:spcAft>
              <a:buFont typeface="Arial" charset="0"/>
              <a:buNone/>
              <a:defRPr/>
            </a:pPr>
            <a:r>
              <a:rPr lang="en-US" sz="2500" b="1" dirty="0" smtClean="0">
                <a:solidFill>
                  <a:srgbClr xmlns:mc="http://schemas.openxmlformats.org/markup-compatibility/2006" xmlns:a14="http://schemas.microsoft.com/office/drawing/2010/main" val="00FFFF" mc:Ignorable=""/>
                </a:solidFill>
                <a:latin typeface="Calibri" pitchFamily="34" charset="0"/>
                <a:ea typeface="ＭＳ Ｐゴシック" pitchFamily="1" charset="-128"/>
                <a:cs typeface="ＭＳ Ｐゴシック" pitchFamily="1" charset="-128"/>
                <a:sym typeface="Symbol" pitchFamily="1" charset="2"/>
              </a:rPr>
              <a:t>  Median error is 4x higher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347"/>
            <a:ext cx="9144000" cy="756478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Error due to biased samples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1824" y="2545706"/>
            <a:ext cx="2117725" cy="267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74946" y="3050686"/>
            <a:ext cx="4143375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65505" y="5229879"/>
            <a:ext cx="6169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6894744" y="4079514"/>
            <a:ext cx="230187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766" y="1587500"/>
            <a:ext cx="7722309" cy="453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sz="3500" dirty="0" smtClean="0"/>
              <a:t>To err is ok, if one can estimate how much error… </a:t>
            </a:r>
            <a:endParaRPr lang="en-US" sz="3500" dirty="0"/>
          </a:p>
        </p:txBody>
      </p:sp>
      <p:sp>
        <p:nvSpPr>
          <p:cNvPr id="4" name="Content Placeholder 26"/>
          <p:cNvSpPr txBox="1">
            <a:spLocks/>
          </p:cNvSpPr>
          <p:nvPr/>
        </p:nvSpPr>
        <p:spPr>
          <a:xfrm>
            <a:off x="276225" y="1012748"/>
            <a:ext cx="8807450" cy="92075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99</a:t>
            </a:r>
            <a:r>
              <a:rPr lang="en-US" sz="2400" baseline="30000" dirty="0" smtClean="0">
                <a:latin typeface="+mn-lt"/>
                <a:cs typeface="+mn-cs"/>
              </a:rPr>
              <a:t>th</a:t>
            </a:r>
            <a:r>
              <a:rPr lang="en-US" sz="2400" dirty="0" smtClean="0">
                <a:latin typeface="+mn-lt"/>
                <a:cs typeface="+mn-cs"/>
              </a:rPr>
              <a:t> percent confidence intervals using the student’s t-distribution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32" y="3244850"/>
            <a:ext cx="4629193" cy="255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1449" y="3339792"/>
            <a:ext cx="4511675" cy="27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347"/>
            <a:ext cx="9144000" cy="84855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Why do biased samples hurt?</a:t>
            </a:r>
            <a:endParaRPr lang="en-US" dirty="0"/>
          </a:p>
        </p:txBody>
      </p:sp>
      <p:sp>
        <p:nvSpPr>
          <p:cNvPr id="7" name="Content Placeholder 25"/>
          <p:cNvSpPr txBox="1">
            <a:spLocks/>
          </p:cNvSpPr>
          <p:nvPr/>
        </p:nvSpPr>
        <p:spPr>
          <a:xfrm>
            <a:off x="428625" y="1219200"/>
            <a:ext cx="7918450" cy="17494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not representative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can’t tell what they missed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may </a:t>
            </a:r>
            <a:r>
              <a:rPr lang="en-US" sz="2800" noProof="0" dirty="0" smtClean="0">
                <a:latin typeface="+mn-lt"/>
                <a:cs typeface="+mn-cs"/>
              </a:rPr>
              <a:t>systematically miss some </a:t>
            </a:r>
            <a:r>
              <a:rPr lang="en-US" sz="2800" i="1" noProof="0" dirty="0" smtClean="0">
                <a:latin typeface="+mn-lt"/>
                <a:cs typeface="+mn-cs"/>
              </a:rPr>
              <a:t>types</a:t>
            </a:r>
            <a:r>
              <a:rPr lang="en-US" sz="2800" noProof="0" dirty="0" smtClean="0">
                <a:latin typeface="+mn-lt"/>
                <a:cs typeface="+mn-cs"/>
              </a:rPr>
              <a:t> of paths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16525" y="3257779"/>
            <a:ext cx="2619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 Estimate…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Mean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X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percentile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Knee in distrib.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25" y="3161319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Property of Interest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latency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loss rate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capacity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32050" y="3699633"/>
            <a:ext cx="2133600" cy="914400"/>
          </a:xfrm>
          <a:prstGeom prst="roundRect">
            <a:avLst/>
          </a:prstGeom>
          <a:solidFill>
            <a:srgbClr xmlns:mc="http://schemas.openxmlformats.org/markup-compatibility/2006" xmlns:a14="http://schemas.microsoft.com/office/drawing/2010/main" val="FFC000" mc:Ignorable=""/>
          </a:solidFill>
          <a:ln w="25400">
            <a:solidFill>
              <a:srgbClr xmlns:mc="http://schemas.openxmlformats.org/markup-compatibility/2006" xmlns:a14="http://schemas.microsoft.com/office/drawing/2010/main" val="C00000" mc:Ignorable="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Sample Paths &amp; Measure</a:t>
            </a:r>
            <a:endParaRPr lang="en-US" sz="2400" dirty="0"/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1809750" y="4156833"/>
            <a:ext cx="6223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4565650" y="4156833"/>
            <a:ext cx="5588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36550" y="1488476"/>
            <a:ext cx="8470900" cy="9406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Goal: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Correct for bias, post facto.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3" descr="C:\Users\srkandul\AppData\Local\Microsoft\Windows\Temporary Internet Files\Content.IE5\NALGCJL1\MCj043621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075" y="3371590"/>
            <a:ext cx="1315182" cy="1552347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5768975" y="4178529"/>
            <a:ext cx="6223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84825" y="4994275"/>
            <a:ext cx="2762249" cy="82867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Better estimate + Confidence Range</a:t>
            </a: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6F4B6-917C-4258-BC98-E9A36B443C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13628 0.003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Bias Removal, Elsewhere</a:t>
            </a:r>
            <a:endParaRPr lang="en-US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0" y="2047875"/>
            <a:ext cx="5062421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96925" y="6099175"/>
            <a:ext cx="758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Respondent driven sampling, D. Heckathorn et al. J Urban Health. 2006 </a:t>
            </a:r>
            <a:endParaRPr lang="en-US" i="1" dirty="0"/>
          </a:p>
        </p:txBody>
      </p:sp>
      <p:sp>
        <p:nvSpPr>
          <p:cNvPr id="5" name="Content Placeholder 25"/>
          <p:cNvSpPr txBox="1">
            <a:spLocks/>
          </p:cNvSpPr>
          <p:nvPr/>
        </p:nvSpPr>
        <p:spPr>
          <a:xfrm>
            <a:off x="244475" y="1219200"/>
            <a:ext cx="8655050" cy="3406775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Remove impact due to source selection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4E83-EC7B-4AF9-81FF-7E07B4E68A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xmlns:mc="http://schemas.openxmlformats.org/markup-compatibility/2006" xmlns:a14="http://schemas.microsoft.com/office/drawing/2010/main" val="1F497D" mc:Ignorable=""/>
    </a:dk2>
    <a:lt2>
      <a:srgbClr xmlns:mc="http://schemas.openxmlformats.org/markup-compatibility/2006" xmlns:a14="http://schemas.microsoft.com/office/drawing/2010/main" val="EEECE1" mc:Ignorable=""/>
    </a:lt2>
    <a:accent1>
      <a:srgbClr xmlns:mc="http://schemas.openxmlformats.org/markup-compatibility/2006" xmlns:a14="http://schemas.microsoft.com/office/drawing/2010/main" val="4F81BD" mc:Ignorable=""/>
    </a:accent1>
    <a:accent2>
      <a:srgbClr xmlns:mc="http://schemas.openxmlformats.org/markup-compatibility/2006" xmlns:a14="http://schemas.microsoft.com/office/drawing/2010/main" val="C0504D" mc:Ignorable=""/>
    </a:accent2>
    <a:accent3>
      <a:srgbClr xmlns:mc="http://schemas.openxmlformats.org/markup-compatibility/2006" xmlns:a14="http://schemas.microsoft.com/office/drawing/2010/main" val="9BBB59" mc:Ignorable=""/>
    </a:accent3>
    <a:accent4>
      <a:srgbClr xmlns:mc="http://schemas.openxmlformats.org/markup-compatibility/2006" xmlns:a14="http://schemas.microsoft.com/office/drawing/2010/main" val="8064A2" mc:Ignorable=""/>
    </a:accent4>
    <a:accent5>
      <a:srgbClr xmlns:mc="http://schemas.openxmlformats.org/markup-compatibility/2006" xmlns:a14="http://schemas.microsoft.com/office/drawing/2010/main" val="4BACC6" mc:Ignorable=""/>
    </a:accent5>
    <a:accent6>
      <a:srgbClr xmlns:mc="http://schemas.openxmlformats.org/markup-compatibility/2006" xmlns:a14="http://schemas.microsoft.com/office/drawing/2010/main" val="F79646" mc:Ignorable=""/>
    </a:accent6>
    <a:hlink>
      <a:srgbClr xmlns:mc="http://schemas.openxmlformats.org/markup-compatibility/2006" xmlns:a14="http://schemas.microsoft.com/office/drawing/2010/main" val="0000FF" mc:Ignorable=""/>
    </a:hlink>
    <a:folHlink>
      <a:srgbClr xmlns:mc="http://schemas.openxmlformats.org/markup-compatibility/2006" xmlns:a14="http://schemas.microsoft.com/office/drawing/2010/main" val="800080" mc:Ignorable="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9631</TotalTime>
  <Words>816</Words>
  <Application>Microsoft Office PowerPoint</Application>
  <PresentationFormat>On-screen Show (4:3)</PresentationFormat>
  <Paragraphs>203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Error due to biased samples</vt:lpstr>
      <vt:lpstr>To err is ok, if one can estimate how much error… </vt:lpstr>
      <vt:lpstr>Why do biased samples hurt?</vt:lpstr>
      <vt:lpstr>PowerPoint Presentation</vt:lpstr>
      <vt:lpstr>Bias Removal, Elsewhere</vt:lpstr>
      <vt:lpstr>Bias Removal, Elsewhere</vt:lpstr>
      <vt:lpstr>Bias Removal, Elsewhere</vt:lpstr>
      <vt:lpstr>Bias Removal, Elsewhere</vt:lpstr>
      <vt:lpstr>(Bad) Idea 1: Only use the tail</vt:lpstr>
      <vt:lpstr>Idea 2: Coordinate Embedding</vt:lpstr>
      <vt:lpstr>Idea 3: Path Decomposition</vt:lpstr>
      <vt:lpstr>Further details</vt:lpstr>
      <vt:lpstr>Results</vt:lpstr>
      <vt:lpstr>Evaluation Setup</vt:lpstr>
      <vt:lpstr>Estimating Latency, Degree Biased Sampling</vt:lpstr>
      <vt:lpstr>Why does Broom help?</vt:lpstr>
      <vt:lpstr>Estimating min(Capacity), Degree Bias</vt:lpstr>
      <vt:lpstr>Reported Measurements     vs.     Bias Corrected</vt:lpstr>
      <vt:lpstr>Broom: A Toolkit to Unbias Network Path Measurements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Communication Rules</dc:title>
  <dc:creator>Srikanth Kandula</dc:creator>
  <cp:lastModifiedBy>Srikanth Kandula</cp:lastModifiedBy>
  <cp:revision>728</cp:revision>
  <dcterms:created xsi:type="dcterms:W3CDTF">2008-08-11T18:00:19Z</dcterms:created>
  <dcterms:modified xsi:type="dcterms:W3CDTF">2009-11-23T18:09:21Z</dcterms:modified>
</cp:coreProperties>
</file>