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7" r:id="rId1"/>
  </p:sldMasterIdLst>
  <p:notesMasterIdLst>
    <p:notesMasterId r:id="rId20"/>
  </p:notesMasterIdLst>
  <p:handoutMasterIdLst>
    <p:handoutMasterId r:id="rId21"/>
  </p:handoutMasterIdLst>
  <p:sldIdLst>
    <p:sldId id="261" r:id="rId2"/>
    <p:sldId id="299" r:id="rId3"/>
    <p:sldId id="285" r:id="rId4"/>
    <p:sldId id="320" r:id="rId5"/>
    <p:sldId id="319" r:id="rId6"/>
    <p:sldId id="321" r:id="rId7"/>
    <p:sldId id="322" r:id="rId8"/>
    <p:sldId id="323" r:id="rId9"/>
    <p:sldId id="262" r:id="rId10"/>
    <p:sldId id="324" r:id="rId11"/>
    <p:sldId id="265" r:id="rId12"/>
    <p:sldId id="325" r:id="rId13"/>
    <p:sldId id="326" r:id="rId14"/>
    <p:sldId id="327" r:id="rId15"/>
    <p:sldId id="328" r:id="rId16"/>
    <p:sldId id="307" r:id="rId17"/>
    <p:sldId id="330" r:id="rId18"/>
    <p:sldId id="309" r:id="rId19"/>
  </p:sldIdLst>
  <p:sldSz cx="9144000" cy="6858000" type="screen4x3"/>
  <p:notesSz cx="7010400" cy="9296400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ssandro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0099FF"/>
    <a:srgbClr val="009900"/>
    <a:srgbClr val="008000"/>
    <a:srgbClr val="E1F0FF"/>
    <a:srgbClr val="0066CC"/>
    <a:srgbClr val="FF6600"/>
    <a:srgbClr val="C9E4FF"/>
    <a:srgbClr val="FFC39B"/>
    <a:srgbClr val="0099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404" autoAdjust="0"/>
    <p:restoredTop sz="94564" autoAdjust="0"/>
  </p:normalViewPr>
  <p:slideViewPr>
    <p:cSldViewPr>
      <p:cViewPr>
        <p:scale>
          <a:sx n="73" d="100"/>
          <a:sy n="73" d="100"/>
        </p:scale>
        <p:origin x="-46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2142" y="-90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fr-FR" dirty="0"/>
              <a:t>Institut Eurécom - BP 193 - F-06904 Sophia Antipolis cedex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746690-FD3E-4B4C-94EC-8D146CD82A52}" type="slidenum">
              <a:rPr lang="fr-FR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6425"/>
            <a:ext cx="56102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fr-FR" dirty="0" smtClean="0"/>
              <a:t>Institut Eurécom - BP 193 - F-06904 Sophia Antipolis cedex</a:t>
            </a:r>
            <a:endParaRPr lang="fr-FR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0B85FB-E9A3-4DA1-A7D2-1E32AC6F4141}" type="slidenum">
              <a:rPr lang="fr-FR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85FB-E9A3-4DA1-A7D2-1E32AC6F4141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85FB-E9A3-4DA1-A7D2-1E32AC6F4141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85FB-E9A3-4DA1-A7D2-1E32AC6F4141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4797425"/>
            <a:ext cx="7192963" cy="7921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92275" y="2924175"/>
            <a:ext cx="7196138" cy="16573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0F667A-C235-4D16-806A-3A074BBDCD15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- p </a:t>
            </a:r>
            <a:fld id="{47F503D7-BEA0-451C-BD51-3EADBAE7958B}" type="slidenum">
              <a:rPr lang="fr-FR" smtClean="0"/>
              <a:pPr/>
              <a:t>‹#›</a:t>
            </a:fld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2588" y="188913"/>
            <a:ext cx="2160587" cy="6048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188913"/>
            <a:ext cx="6329363" cy="6048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6C3E86-8DE4-4193-B9E5-8FDF8AB1C9EE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- p </a:t>
            </a:r>
            <a:fld id="{E8847CFC-EF77-4ABD-9B41-418E6FB978B0}" type="slidenum">
              <a:rPr lang="fr-FR" smtClean="0"/>
              <a:pPr/>
              <a:t>‹#›</a:t>
            </a:fld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000628" y="0"/>
            <a:ext cx="4143372" cy="642918"/>
          </a:xfrm>
        </p:spPr>
        <p:txBody>
          <a:bodyPr/>
          <a:lstStyle>
            <a:lvl1pPr algn="r">
              <a:buNone/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GB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4DE9A5C-FEE8-4604-A99C-8CEC3B83083D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3A79B149-20F1-45DB-A25E-C8477818A579}" type="slidenum">
              <a:rPr lang="fr-FR" smtClean="0"/>
              <a:pPr/>
              <a:t>‹#›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5E6AA7-4BC7-4252-9FAC-2A9BBFDBA646}" type="datetime1">
              <a:rPr lang="fr-FR"/>
              <a:pPr/>
              <a:t>13/07/2008</a:t>
            </a:fld>
            <a:r>
              <a:rPr lang="fr-FR" dirty="0"/>
              <a:t> -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EURECOM RESEARCH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- p </a:t>
            </a:r>
            <a:fld id="{F313A0B1-EB7F-420B-B3B2-BE88578181AB}" type="slidenum">
              <a:rPr lang="fr-FR"/>
              <a:pPr/>
              <a:t>‹#›</a:t>
            </a:fld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000628" y="0"/>
            <a:ext cx="4143372" cy="642918"/>
          </a:xfrm>
        </p:spPr>
        <p:txBody>
          <a:bodyPr/>
          <a:lstStyle>
            <a:lvl1pPr algn="r">
              <a:buNone/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GB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4DE9A5C-FEE8-4604-A99C-8CEC3B83083D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3A79B149-20F1-45DB-A25E-C8477818A579}" type="slidenum">
              <a:rPr lang="fr-FR" smtClean="0"/>
              <a:pPr/>
              <a:t>‹#›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EURECOM RESEARCH</a:t>
            </a:r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F505EE-1679-4189-856E-C2A35DDDAD63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- p </a:t>
            </a:r>
            <a:fld id="{C4CB3326-9DCE-46FE-8CBA-020F43C48165}" type="slidenum">
              <a:rPr lang="fr-FR" smtClean="0"/>
              <a:pPr/>
              <a:t>‹#›</a:t>
            </a:fld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244975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244975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BC7115-7F83-47DB-A99B-2C2827F346D4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- p </a:t>
            </a:r>
            <a:fld id="{35239A2B-F135-4C61-9E7E-7541BCD410FA}" type="slidenum">
              <a:rPr lang="fr-FR" smtClean="0"/>
              <a:pPr/>
              <a:t>‹#›</a:t>
            </a:fld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524625"/>
            <a:ext cx="2519363" cy="19685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A. DUMINUCO, E. BIERSACK, T. EN-NAJJARY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5E6AA7-4BC7-4252-9FAC-2A9BBFDBA646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- p </a:t>
            </a:r>
            <a:fld id="{F313A0B1-EB7F-420B-B3B2-BE88578181AB}" type="slidenum">
              <a:rPr lang="fr-FR" smtClean="0"/>
              <a:pPr/>
              <a:t>‹#›</a:t>
            </a:fld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417E24-95E5-491B-A728-9922C9EC30A3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- p </a:t>
            </a:r>
            <a:fld id="{6C1735B3-6378-4A8C-A72A-B56D3A551D2F}" type="slidenum">
              <a:rPr lang="fr-FR" smtClean="0"/>
              <a:pPr/>
              <a:t>‹#›</a:t>
            </a:fld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C5A701-7BDF-4B8E-8DC0-E26F391C9E2F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- p </a:t>
            </a:r>
            <a:fld id="{AF20101C-DEC5-472C-951D-060FA2511120}" type="slidenum">
              <a:rPr lang="fr-FR" smtClean="0"/>
              <a:pPr/>
              <a:t>‹#›</a:t>
            </a:fld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BFFC6B-100C-43C5-A89E-5315078F50FB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- p </a:t>
            </a:r>
            <a:fld id="{A4EB6C75-5723-4E8D-B3C5-C70BF55B0890}" type="slidenum">
              <a:rPr lang="fr-FR" smtClean="0"/>
              <a:pPr/>
              <a:t>‹#›</a:t>
            </a:fld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pp://www.eurecom.fr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642350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8807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188913"/>
            <a:ext cx="85693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88080" name="Rectangle 16"/>
          <p:cNvSpPr>
            <a:spLocks noChangeArrowheads="1"/>
          </p:cNvSpPr>
          <p:nvPr/>
        </p:nvSpPr>
        <p:spPr bwMode="auto">
          <a:xfrm rot="16200000" flipV="1">
            <a:off x="4537075" y="-3375025"/>
            <a:ext cx="69850" cy="8642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99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88081" name="Picture 17" descr="logo_Eurecom">
            <a:hlinkClick r:id="rId15"/>
          </p:cNvPr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885113" y="6389688"/>
            <a:ext cx="1116012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8082" name="Line 18"/>
          <p:cNvSpPr>
            <a:spLocks noChangeShapeType="1"/>
          </p:cNvSpPr>
          <p:nvPr/>
        </p:nvSpPr>
        <p:spPr bwMode="auto">
          <a:xfrm>
            <a:off x="0" y="6327775"/>
            <a:ext cx="9144000" cy="0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88083" name="Line 19"/>
          <p:cNvSpPr>
            <a:spLocks noChangeShapeType="1"/>
          </p:cNvSpPr>
          <p:nvPr/>
        </p:nvSpPr>
        <p:spPr bwMode="auto">
          <a:xfrm>
            <a:off x="0" y="6362700"/>
            <a:ext cx="9144000" cy="0"/>
          </a:xfrm>
          <a:prstGeom prst="line">
            <a:avLst/>
          </a:prstGeom>
          <a:noFill/>
          <a:ln w="19050">
            <a:solidFill>
              <a:srgbClr val="0099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8808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24075" y="6524625"/>
            <a:ext cx="10795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fld id="{E4DE9A5C-FEE8-4604-A99C-8CEC3B83083D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8808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524625"/>
            <a:ext cx="2519363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8809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524625"/>
            <a:ext cx="719138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fr-FR" dirty="0" smtClean="0"/>
              <a:t>- p </a:t>
            </a:r>
            <a:fld id="{3A79B149-20F1-45DB-A25E-C8477818A579}" type="slidenum">
              <a:rPr lang="fr-FR" smtClean="0"/>
              <a:pPr/>
              <a:t>‹#›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1" name="Rectangle 16"/>
          <p:cNvSpPr>
            <a:spLocks noChangeArrowheads="1"/>
          </p:cNvSpPr>
          <p:nvPr userDrawn="1"/>
        </p:nvSpPr>
        <p:spPr bwMode="auto">
          <a:xfrm rot="16200000" flipV="1">
            <a:off x="4537075" y="-3375025"/>
            <a:ext cx="69850" cy="8642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99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2" name="Picture 17" descr="logo_Eurecom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7885113" y="6389688"/>
            <a:ext cx="1116012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Line 18"/>
          <p:cNvSpPr>
            <a:spLocks noChangeShapeType="1"/>
          </p:cNvSpPr>
          <p:nvPr userDrawn="1"/>
        </p:nvSpPr>
        <p:spPr bwMode="auto">
          <a:xfrm>
            <a:off x="0" y="6327775"/>
            <a:ext cx="9144000" cy="0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14" name="Line 19"/>
          <p:cNvSpPr>
            <a:spLocks noChangeShapeType="1"/>
          </p:cNvSpPr>
          <p:nvPr userDrawn="1"/>
        </p:nvSpPr>
        <p:spPr bwMode="auto">
          <a:xfrm>
            <a:off x="0" y="6362700"/>
            <a:ext cx="9144000" cy="0"/>
          </a:xfrm>
          <a:prstGeom prst="line">
            <a:avLst/>
          </a:prstGeom>
          <a:noFill/>
          <a:ln w="19050">
            <a:solidFill>
              <a:srgbClr val="0099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55" r:id="rId12"/>
    <p:sldLayoutId id="2147483659" r:id="rId13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99CC"/>
          </a:solidFill>
          <a:effectLst>
            <a:outerShdw blurRad="38100" dist="38100" dir="2700000" algn="tl">
              <a:srgbClr val="C0C0C0"/>
            </a:outerShdw>
          </a:effectLst>
          <a:latin typeface="Eurostile LT Std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rgbClr val="0099CC"/>
        </a:buClr>
        <a:buFont typeface="Wingdings" pitchFamily="2" charset="2"/>
        <a:buChar char="§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F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Eurostile LT Std" pitchFamily="34" charset="0"/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Eurostile LT Std" pitchFamily="34" charset="0"/>
        <a:buChar char="–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Eurostile LT Std" pitchFamily="34" charset="0"/>
        <a:buChar char="–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Eurostile LT Std" pitchFamily="34" charset="0"/>
        <a:buChar char="–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99CC"/>
        </a:buClr>
        <a:buFont typeface="Eurostile LT Std" pitchFamily="34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3944928"/>
            <a:ext cx="7192963" cy="792163"/>
          </a:xfrm>
        </p:spPr>
        <p:txBody>
          <a:bodyPr/>
          <a:lstStyle/>
          <a:p>
            <a:r>
              <a:rPr lang="en-US" sz="1800" dirty="0" smtClean="0"/>
              <a:t>Alessandro </a:t>
            </a:r>
            <a:r>
              <a:rPr lang="en-US" sz="1800" dirty="0" err="1" smtClean="0"/>
              <a:t>Duminuco</a:t>
            </a:r>
            <a:endParaRPr lang="en-US" sz="1800" dirty="0" smtClean="0"/>
          </a:p>
          <a:p>
            <a:r>
              <a:rPr lang="en-US" sz="1800" dirty="0" smtClean="0"/>
              <a:t>EURECOM</a:t>
            </a:r>
          </a:p>
          <a:p>
            <a:r>
              <a:rPr lang="en-US" sz="1800" dirty="0" smtClean="0"/>
              <a:t>Sophia </a:t>
            </a:r>
            <a:r>
              <a:rPr lang="en-US" sz="1800" dirty="0" err="1" smtClean="0"/>
              <a:t>Antipolis</a:t>
            </a:r>
            <a:r>
              <a:rPr lang="en-US" sz="1800" dirty="0" smtClean="0"/>
              <a:t> - France</a:t>
            </a:r>
            <a:endParaRPr lang="en-US" sz="1800" dirty="0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2071678"/>
            <a:ext cx="7196138" cy="1657350"/>
          </a:xfrm>
        </p:spPr>
        <p:txBody>
          <a:bodyPr/>
          <a:lstStyle/>
          <a:p>
            <a:r>
              <a:rPr lang="en-US" dirty="0" smtClean="0"/>
              <a:t>Towards a peer-to-peer file backup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ounded Rectangle 59"/>
          <p:cNvSpPr/>
          <p:nvPr/>
        </p:nvSpPr>
        <p:spPr bwMode="auto">
          <a:xfrm>
            <a:off x="1496220" y="2046057"/>
            <a:ext cx="706996" cy="112281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492528" y="3286124"/>
            <a:ext cx="689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better solution: coding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285720" y="-544508"/>
            <a:ext cx="8642350" cy="1089016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Challenges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6418A2C-03AD-42D0-BC21-7F45A44B432E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A99C0EE9-734B-4756-A5ED-6493B1B6F6E0}" type="slidenum">
              <a:rPr lang="fr-FR" smtClean="0"/>
              <a:pPr/>
              <a:t>10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pic>
        <p:nvPicPr>
          <p:cNvPr id="129077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32066" y="1190110"/>
            <a:ext cx="504548" cy="310064"/>
          </a:xfrm>
          <a:prstGeom prst="rect">
            <a:avLst/>
          </a:prstGeom>
          <a:noFill/>
        </p:spPr>
      </p:pic>
      <p:pic>
        <p:nvPicPr>
          <p:cNvPr id="175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31430" y="1690176"/>
            <a:ext cx="504548" cy="310064"/>
          </a:xfrm>
          <a:prstGeom prst="rect">
            <a:avLst/>
          </a:prstGeom>
          <a:noFill/>
        </p:spPr>
      </p:pic>
      <p:pic>
        <p:nvPicPr>
          <p:cNvPr id="176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32066" y="2118804"/>
            <a:ext cx="504548" cy="310064"/>
          </a:xfrm>
          <a:prstGeom prst="rect">
            <a:avLst/>
          </a:prstGeom>
          <a:noFill/>
        </p:spPr>
      </p:pic>
      <p:pic>
        <p:nvPicPr>
          <p:cNvPr id="177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31430" y="2618870"/>
            <a:ext cx="504548" cy="310064"/>
          </a:xfrm>
          <a:prstGeom prst="rect">
            <a:avLst/>
          </a:prstGeom>
          <a:noFill/>
        </p:spPr>
      </p:pic>
      <p:pic>
        <p:nvPicPr>
          <p:cNvPr id="179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3788" y="3047498"/>
            <a:ext cx="504548" cy="310064"/>
          </a:xfrm>
          <a:prstGeom prst="rect">
            <a:avLst/>
          </a:prstGeom>
          <a:noFill/>
        </p:spPr>
      </p:pic>
      <p:pic>
        <p:nvPicPr>
          <p:cNvPr id="180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4424" y="3569954"/>
            <a:ext cx="504548" cy="310064"/>
          </a:xfrm>
          <a:prstGeom prst="rect">
            <a:avLst/>
          </a:prstGeom>
          <a:noFill/>
        </p:spPr>
      </p:pic>
      <p:pic>
        <p:nvPicPr>
          <p:cNvPr id="181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3788" y="4047630"/>
            <a:ext cx="504548" cy="310064"/>
          </a:xfrm>
          <a:prstGeom prst="rect">
            <a:avLst/>
          </a:prstGeom>
          <a:noFill/>
        </p:spPr>
      </p:pic>
      <p:pic>
        <p:nvPicPr>
          <p:cNvPr id="183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5750" y="1475862"/>
            <a:ext cx="504548" cy="310064"/>
          </a:xfrm>
          <a:prstGeom prst="rect">
            <a:avLst/>
          </a:prstGeom>
          <a:noFill/>
        </p:spPr>
      </p:pic>
      <p:pic>
        <p:nvPicPr>
          <p:cNvPr id="184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6386" y="1904490"/>
            <a:ext cx="504548" cy="310064"/>
          </a:xfrm>
          <a:prstGeom prst="rect">
            <a:avLst/>
          </a:prstGeom>
          <a:noFill/>
        </p:spPr>
      </p:pic>
      <p:pic>
        <p:nvPicPr>
          <p:cNvPr id="185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5750" y="2333118"/>
            <a:ext cx="504548" cy="310064"/>
          </a:xfrm>
          <a:prstGeom prst="rect">
            <a:avLst/>
          </a:prstGeom>
          <a:noFill/>
        </p:spPr>
      </p:pic>
      <p:pic>
        <p:nvPicPr>
          <p:cNvPr id="186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38108" y="2761746"/>
            <a:ext cx="504548" cy="310064"/>
          </a:xfrm>
          <a:prstGeom prst="rect">
            <a:avLst/>
          </a:prstGeom>
          <a:noFill/>
        </p:spPr>
      </p:pic>
      <p:pic>
        <p:nvPicPr>
          <p:cNvPr id="187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38744" y="3214686"/>
            <a:ext cx="504548" cy="310064"/>
          </a:xfrm>
          <a:prstGeom prst="rect">
            <a:avLst/>
          </a:prstGeom>
          <a:noFill/>
        </p:spPr>
      </p:pic>
      <p:pic>
        <p:nvPicPr>
          <p:cNvPr id="188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5750" y="3645042"/>
            <a:ext cx="504548" cy="310064"/>
          </a:xfrm>
          <a:prstGeom prst="rect">
            <a:avLst/>
          </a:prstGeom>
          <a:noFill/>
        </p:spPr>
      </p:pic>
      <p:grpSp>
        <p:nvGrpSpPr>
          <p:cNvPr id="2" name="Group 71"/>
          <p:cNvGrpSpPr/>
          <p:nvPr/>
        </p:nvGrpSpPr>
        <p:grpSpPr>
          <a:xfrm>
            <a:off x="4564362" y="1553730"/>
            <a:ext cx="1615992" cy="2089584"/>
            <a:chOff x="4500562" y="2174850"/>
            <a:chExt cx="2286016" cy="3323704"/>
          </a:xfrm>
        </p:grpSpPr>
        <p:sp>
          <p:nvSpPr>
            <p:cNvPr id="117" name="Right Arrow 116"/>
            <p:cNvSpPr/>
            <p:nvPr/>
          </p:nvSpPr>
          <p:spPr bwMode="auto">
            <a:xfrm>
              <a:off x="4500562" y="3745942"/>
              <a:ext cx="2286016" cy="681042"/>
            </a:xfrm>
            <a:prstGeom prst="rightArrow">
              <a:avLst/>
            </a:prstGeom>
            <a:solidFill>
              <a:srgbClr val="FF0000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3" name="Right Arrow 212"/>
            <p:cNvSpPr/>
            <p:nvPr/>
          </p:nvSpPr>
          <p:spPr bwMode="auto">
            <a:xfrm>
              <a:off x="4500562" y="4817512"/>
              <a:ext cx="2286016" cy="681042"/>
            </a:xfrm>
            <a:prstGeom prst="rightArrow">
              <a:avLst/>
            </a:prstGeom>
            <a:solidFill>
              <a:srgbClr val="FF0000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4" name="Right Arrow 213"/>
            <p:cNvSpPr/>
            <p:nvPr/>
          </p:nvSpPr>
          <p:spPr bwMode="auto">
            <a:xfrm>
              <a:off x="4500562" y="2712472"/>
              <a:ext cx="2286016" cy="681042"/>
            </a:xfrm>
            <a:prstGeom prst="rightArrow">
              <a:avLst/>
            </a:prstGeom>
            <a:solidFill>
              <a:srgbClr val="FF0000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643437" y="2174850"/>
              <a:ext cx="17620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99FF"/>
                  </a:solidFill>
                </a:rPr>
                <a:t>Dissemination</a:t>
              </a:r>
              <a:endParaRPr lang="en-US" b="1" dirty="0">
                <a:solidFill>
                  <a:srgbClr val="0099FF"/>
                </a:solidFill>
              </a:endParaRPr>
            </a:p>
          </p:txBody>
        </p:sp>
      </p:grpSp>
      <p:grpSp>
        <p:nvGrpSpPr>
          <p:cNvPr id="3" name="Group 57"/>
          <p:cNvGrpSpPr/>
          <p:nvPr/>
        </p:nvGrpSpPr>
        <p:grpSpPr>
          <a:xfrm>
            <a:off x="1428728" y="2258477"/>
            <a:ext cx="1168706" cy="673688"/>
            <a:chOff x="571472" y="3559734"/>
            <a:chExt cx="1653278" cy="1071570"/>
          </a:xfrm>
        </p:grpSpPr>
        <p:grpSp>
          <p:nvGrpSpPr>
            <p:cNvPr id="7" name="Group 45"/>
            <p:cNvGrpSpPr/>
            <p:nvPr/>
          </p:nvGrpSpPr>
          <p:grpSpPr>
            <a:xfrm>
              <a:off x="571472" y="3559734"/>
              <a:ext cx="1285884" cy="1071570"/>
              <a:chOff x="1000100" y="3214686"/>
              <a:chExt cx="2428892" cy="1071570"/>
            </a:xfrm>
          </p:grpSpPr>
          <p:cxnSp>
            <p:nvCxnSpPr>
              <p:cNvPr id="41" name="Straight Connector 40"/>
              <p:cNvCxnSpPr/>
              <p:nvPr/>
            </p:nvCxnSpPr>
            <p:spPr bwMode="auto">
              <a:xfrm>
                <a:off x="1000100" y="3214686"/>
                <a:ext cx="2428892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99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2" name="Straight Connector 41"/>
              <p:cNvCxnSpPr/>
              <p:nvPr/>
            </p:nvCxnSpPr>
            <p:spPr bwMode="auto">
              <a:xfrm>
                <a:off x="1000100" y="3570288"/>
                <a:ext cx="2428892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99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3" name="Straight Connector 42"/>
              <p:cNvCxnSpPr/>
              <p:nvPr/>
            </p:nvCxnSpPr>
            <p:spPr bwMode="auto">
              <a:xfrm>
                <a:off x="1000100" y="3927478"/>
                <a:ext cx="2428892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99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4" name="Straight Connector 43"/>
              <p:cNvCxnSpPr/>
              <p:nvPr/>
            </p:nvCxnSpPr>
            <p:spPr bwMode="auto">
              <a:xfrm>
                <a:off x="1000100" y="4284668"/>
                <a:ext cx="2428892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99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56" name="TextBox 55"/>
            <p:cNvSpPr txBox="1"/>
            <p:nvPr/>
          </p:nvSpPr>
          <p:spPr>
            <a:xfrm>
              <a:off x="1924668" y="3959538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</a:t>
              </a:r>
              <a:endParaRPr lang="en-US" dirty="0"/>
            </a:p>
          </p:txBody>
        </p:sp>
      </p:grpSp>
      <p:grpSp>
        <p:nvGrpSpPr>
          <p:cNvPr id="8" name="Group 70"/>
          <p:cNvGrpSpPr/>
          <p:nvPr/>
        </p:nvGrpSpPr>
        <p:grpSpPr>
          <a:xfrm>
            <a:off x="2538398" y="1620142"/>
            <a:ext cx="1922943" cy="2380362"/>
            <a:chOff x="1889766" y="2428868"/>
            <a:chExt cx="2720235" cy="3786214"/>
          </a:xfrm>
        </p:grpSpPr>
        <p:sp>
          <p:nvSpPr>
            <p:cNvPr id="57" name="TextBox 56"/>
            <p:cNvSpPr txBox="1"/>
            <p:nvPr/>
          </p:nvSpPr>
          <p:spPr>
            <a:xfrm>
              <a:off x="2602800" y="3844011"/>
              <a:ext cx="796398" cy="5874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k+h</a:t>
              </a:r>
              <a:endParaRPr lang="en-US" dirty="0"/>
            </a:p>
          </p:txBody>
        </p:sp>
        <p:sp>
          <p:nvSpPr>
            <p:cNvPr id="212" name="Right Arrow 211"/>
            <p:cNvSpPr/>
            <p:nvPr/>
          </p:nvSpPr>
          <p:spPr bwMode="auto">
            <a:xfrm>
              <a:off x="2041812" y="3774048"/>
              <a:ext cx="642942" cy="681043"/>
            </a:xfrm>
            <a:prstGeom prst="rightArrow">
              <a:avLst/>
            </a:prstGeom>
            <a:solidFill>
              <a:srgbClr val="FF0000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322471" y="5845750"/>
              <a:ext cx="1287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Fragments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889766" y="3260713"/>
              <a:ext cx="9797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99FF"/>
                  </a:solidFill>
                </a:rPr>
                <a:t>Coding</a:t>
              </a:r>
              <a:endParaRPr lang="en-US" b="1" dirty="0">
                <a:solidFill>
                  <a:srgbClr val="0099FF"/>
                </a:solidFill>
              </a:endParaRPr>
            </a:p>
          </p:txBody>
        </p:sp>
        <p:grpSp>
          <p:nvGrpSpPr>
            <p:cNvPr id="9" name="Group 68"/>
            <p:cNvGrpSpPr/>
            <p:nvPr/>
          </p:nvGrpSpPr>
          <p:grpSpPr>
            <a:xfrm>
              <a:off x="3357554" y="2428868"/>
              <a:ext cx="1000132" cy="3357586"/>
              <a:chOff x="2214546" y="2428868"/>
              <a:chExt cx="1000132" cy="3357586"/>
            </a:xfrm>
          </p:grpSpPr>
          <p:sp>
            <p:nvSpPr>
              <p:cNvPr id="54" name="Rounded Rectangle 53"/>
              <p:cNvSpPr/>
              <p:nvPr/>
            </p:nvSpPr>
            <p:spPr bwMode="auto">
              <a:xfrm>
                <a:off x="2214546" y="2428868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2" name="Rounded Rectangle 61"/>
              <p:cNvSpPr/>
              <p:nvPr/>
            </p:nvSpPr>
            <p:spPr bwMode="auto">
              <a:xfrm>
                <a:off x="2214546" y="2857496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3" name="Rounded Rectangle 62"/>
              <p:cNvSpPr/>
              <p:nvPr/>
            </p:nvSpPr>
            <p:spPr bwMode="auto">
              <a:xfrm>
                <a:off x="2214546" y="3286124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4" name="Rounded Rectangle 63"/>
              <p:cNvSpPr/>
              <p:nvPr/>
            </p:nvSpPr>
            <p:spPr bwMode="auto">
              <a:xfrm>
                <a:off x="2214546" y="3714752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5" name="Rounded Rectangle 64"/>
              <p:cNvSpPr/>
              <p:nvPr/>
            </p:nvSpPr>
            <p:spPr bwMode="auto">
              <a:xfrm>
                <a:off x="2214546" y="4143380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6" name="Rounded Rectangle 65"/>
              <p:cNvSpPr/>
              <p:nvPr/>
            </p:nvSpPr>
            <p:spPr bwMode="auto">
              <a:xfrm>
                <a:off x="2214546" y="4572008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7" name="Rounded Rectangle 66"/>
              <p:cNvSpPr/>
              <p:nvPr/>
            </p:nvSpPr>
            <p:spPr bwMode="auto">
              <a:xfrm>
                <a:off x="2214546" y="5000636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8" name="Rounded Rectangle 67"/>
              <p:cNvSpPr/>
              <p:nvPr/>
            </p:nvSpPr>
            <p:spPr bwMode="auto">
              <a:xfrm>
                <a:off x="2214546" y="5429264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73" name="Oval 72"/>
          <p:cNvSpPr/>
          <p:nvPr/>
        </p:nvSpPr>
        <p:spPr bwMode="auto">
          <a:xfrm>
            <a:off x="6278874" y="3575526"/>
            <a:ext cx="573102" cy="42497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6921816" y="3500438"/>
            <a:ext cx="573102" cy="42497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8" name="Content Placeholder 18"/>
          <p:cNvSpPr txBox="1">
            <a:spLocks/>
          </p:cNvSpPr>
          <p:nvPr/>
        </p:nvSpPr>
        <p:spPr bwMode="auto">
          <a:xfrm>
            <a:off x="252382" y="4857760"/>
            <a:ext cx="8642350" cy="1089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9" name="Content Placeholder 18"/>
          <p:cNvSpPr txBox="1">
            <a:spLocks/>
          </p:cNvSpPr>
          <p:nvPr/>
        </p:nvSpPr>
        <p:spPr bwMode="auto">
          <a:xfrm>
            <a:off x="252382" y="4357694"/>
            <a:ext cx="8642350" cy="1089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US" sz="2400" b="1" kern="0" dirty="0" smtClean="0">
                <a:solidFill>
                  <a:srgbClr val="FF0000"/>
                </a:solidFill>
              </a:rPr>
              <a:t>Any</a:t>
            </a:r>
            <a:r>
              <a:rPr lang="en-US" sz="2400" b="1" kern="0" dirty="0" smtClean="0"/>
              <a:t> k fragments are sufficient to reconstruct the file: we can sustain any h losses.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Every</a:t>
            </a:r>
            <a:r>
              <a:rPr kumimoji="0" lang="en-US" sz="24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file consumes storage for (k+h</a:t>
            </a:r>
            <a:r>
              <a:rPr lang="en-US" sz="2400" b="1" kern="0" dirty="0" smtClean="0">
                <a:latin typeface="+mn-lt"/>
              </a:rPr>
              <a:t>)</a:t>
            </a:r>
            <a:r>
              <a:rPr kumimoji="0" lang="en-US" sz="24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/k times its size</a:t>
            </a:r>
            <a:r>
              <a:rPr lang="en-US" sz="2400" b="1" kern="0" noProof="0" dirty="0" smtClean="0">
                <a:latin typeface="+mn-lt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0" cap="none" spc="0" normalizeH="0" baseline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If</a:t>
            </a:r>
            <a:r>
              <a:rPr kumimoji="0" lang="en-US" sz="2400" b="1" i="0" u="none" strike="noStrike" kern="0" cap="none" spc="0" normalizeH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k=6 and h=3, (k+h)/k=1.5 </a:t>
            </a:r>
            <a:r>
              <a:rPr kumimoji="0" lang="en-US" sz="2400" b="1" i="0" u="none" strike="noStrike" kern="0" cap="none" spc="0" normalizeH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…. Instead of 4!!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9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Repair Process</a:t>
            </a:r>
            <a:endParaRPr lang="en-US" dirty="0"/>
          </a:p>
        </p:txBody>
      </p:sp>
      <p:sp>
        <p:nvSpPr>
          <p:cNvPr id="7" name="Content Placeholder 2"/>
          <p:cNvSpPr txBox="1"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/>
              <a:t>Initial redundancy can only deal with temporary disconnections of peers.</a:t>
            </a:r>
          </a:p>
          <a:p>
            <a:pPr lvl="0" algn="l"/>
            <a:r>
              <a:rPr lang="en-US" kern="0" dirty="0" smtClean="0">
                <a:solidFill>
                  <a:srgbClr val="000000"/>
                </a:solidFill>
                <a:latin typeface="Eurostile LT Std"/>
              </a:rPr>
              <a:t>When peers abandon the overlay, we need to introduce new fragments </a:t>
            </a:r>
            <a:r>
              <a:rPr lang="en-US" kern="0" dirty="0" smtClean="0">
                <a:solidFill>
                  <a:srgbClr val="FF0000"/>
                </a:solidFill>
                <a:latin typeface="Eurostile LT Std"/>
              </a:rPr>
              <a:t>(Repair).</a:t>
            </a:r>
          </a:p>
          <a:p>
            <a:pPr lvl="0" algn="l"/>
            <a:endParaRPr lang="en-US" kern="0" dirty="0" smtClean="0">
              <a:solidFill>
                <a:srgbClr val="000000"/>
              </a:solidFill>
              <a:latin typeface="Eurostile LT Std"/>
            </a:endParaRPr>
          </a:p>
          <a:p>
            <a:pPr lvl="0" algn="l"/>
            <a:endParaRPr lang="en-US" kern="0" dirty="0" smtClean="0">
              <a:solidFill>
                <a:srgbClr val="000000"/>
              </a:solidFill>
              <a:latin typeface="Eurostile LT Std"/>
            </a:endParaRPr>
          </a:p>
          <a:p>
            <a:pPr lvl="0" algn="l"/>
            <a:endParaRPr lang="en-US" kern="0" dirty="0" smtClean="0">
              <a:solidFill>
                <a:srgbClr val="000000"/>
              </a:solidFill>
              <a:latin typeface="Eurostile LT Std"/>
            </a:endParaRPr>
          </a:p>
          <a:p>
            <a:pPr lvl="0" algn="l">
              <a:buNone/>
            </a:pPr>
            <a:endParaRPr lang="en-US" kern="0" dirty="0" smtClean="0">
              <a:solidFill>
                <a:srgbClr val="000000"/>
              </a:solidFill>
              <a:latin typeface="Eurostile LT Std"/>
            </a:endParaRPr>
          </a:p>
          <a:p>
            <a:pPr algn="l"/>
            <a:r>
              <a:rPr lang="en-US" kern="0" dirty="0" smtClean="0">
                <a:solidFill>
                  <a:srgbClr val="000000"/>
                </a:solidFill>
                <a:latin typeface="Eurostile LT Std"/>
              </a:rPr>
              <a:t>Repair process: replace abandons by repairs. </a:t>
            </a:r>
          </a:p>
          <a:p>
            <a:pPr algn="l"/>
            <a:endParaRPr lang="en-US" dirty="0" smtClean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Challenges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9815B5-D8F3-41E2-93B0-F2E856F59BD9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1498B26F-F07F-473E-9F8E-8C70CCD4B87F}" type="slidenum">
              <a:rPr lang="fr-FR" smtClean="0"/>
              <a:pPr/>
              <a:t>11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3889762" y="4231443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99FF"/>
                </a:solidFill>
              </a:rPr>
              <a:t>Fragments</a:t>
            </a:r>
            <a:endParaRPr lang="en-US" b="1" dirty="0">
              <a:solidFill>
                <a:srgbClr val="0099FF"/>
              </a:solidFill>
            </a:endParaRPr>
          </a:p>
        </p:txBody>
      </p:sp>
      <p:sp>
        <p:nvSpPr>
          <p:cNvPr id="12" name="Right Arrow 11"/>
          <p:cNvSpPr/>
          <p:nvPr/>
        </p:nvSpPr>
        <p:spPr bwMode="auto">
          <a:xfrm>
            <a:off x="1438253" y="3659939"/>
            <a:ext cx="714380" cy="142876"/>
          </a:xfrm>
          <a:prstGeom prst="rightArrow">
            <a:avLst/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2901" y="3546711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99FF"/>
                </a:solidFill>
              </a:rPr>
              <a:t>Abandons</a:t>
            </a:r>
            <a:endParaRPr lang="en-US" b="1" dirty="0">
              <a:solidFill>
                <a:srgbClr val="0099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90048" y="3546711"/>
            <a:ext cx="1031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99FF"/>
                </a:solidFill>
              </a:rPr>
              <a:t>Repairs</a:t>
            </a:r>
            <a:endParaRPr lang="en-US" b="1" dirty="0">
              <a:solidFill>
                <a:srgbClr val="0099FF"/>
              </a:solidFill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2357422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2786050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3214678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3643306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4071934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4500562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4929190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5357818" y="3231311"/>
            <a:ext cx="357190" cy="1000132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5786446" y="3231311"/>
            <a:ext cx="357190" cy="1000132"/>
          </a:xfrm>
          <a:prstGeom prst="roundRect">
            <a:avLst/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6215074" y="3231311"/>
            <a:ext cx="357190" cy="1000132"/>
          </a:xfrm>
          <a:prstGeom prst="roundRect">
            <a:avLst/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6643702" y="3231311"/>
            <a:ext cx="357190" cy="1000132"/>
          </a:xfrm>
          <a:prstGeom prst="roundRect">
            <a:avLst/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Multiply 25"/>
          <p:cNvSpPr/>
          <p:nvPr/>
        </p:nvSpPr>
        <p:spPr bwMode="auto">
          <a:xfrm>
            <a:off x="2071670" y="3088435"/>
            <a:ext cx="928694" cy="1285884"/>
          </a:xfrm>
          <a:prstGeom prst="mathMultiply">
            <a:avLst>
              <a:gd name="adj1" fmla="val 16341"/>
            </a:avLst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7" name="Multiply 26"/>
          <p:cNvSpPr/>
          <p:nvPr/>
        </p:nvSpPr>
        <p:spPr bwMode="auto">
          <a:xfrm>
            <a:off x="2500298" y="3088435"/>
            <a:ext cx="928694" cy="1285884"/>
          </a:xfrm>
          <a:prstGeom prst="mathMultiply">
            <a:avLst>
              <a:gd name="adj1" fmla="val 16341"/>
            </a:avLst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8" name="Multiply 27"/>
          <p:cNvSpPr/>
          <p:nvPr/>
        </p:nvSpPr>
        <p:spPr bwMode="auto">
          <a:xfrm>
            <a:off x="2928926" y="3088435"/>
            <a:ext cx="928694" cy="1285884"/>
          </a:xfrm>
          <a:prstGeom prst="mathMultiply">
            <a:avLst>
              <a:gd name="adj1" fmla="val 16341"/>
            </a:avLst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9" name="Right Arrow 28"/>
          <p:cNvSpPr/>
          <p:nvPr/>
        </p:nvSpPr>
        <p:spPr bwMode="auto">
          <a:xfrm rot="10800000">
            <a:off x="7143768" y="3659939"/>
            <a:ext cx="714380" cy="142876"/>
          </a:xfrm>
          <a:prstGeom prst="rightArrow">
            <a:avLst/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28596" y="5167326"/>
            <a:ext cx="8358246" cy="928694"/>
            <a:chOff x="-1143040" y="3000372"/>
            <a:chExt cx="4429156" cy="2714644"/>
          </a:xfrm>
        </p:grpSpPr>
        <p:sp>
          <p:nvSpPr>
            <p:cNvPr id="33" name="Rounded Rectangle 32"/>
            <p:cNvSpPr/>
            <p:nvPr/>
          </p:nvSpPr>
          <p:spPr bwMode="auto">
            <a:xfrm>
              <a:off x="-1143040" y="3000372"/>
              <a:ext cx="4429156" cy="2714644"/>
            </a:xfrm>
            <a:prstGeom prst="roundRect">
              <a:avLst/>
            </a:prstGeom>
            <a:solidFill>
              <a:srgbClr val="FF0000"/>
            </a:solidFill>
            <a:ln w="381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-1107321" y="3176908"/>
              <a:ext cx="4357718" cy="18575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Challenge 1: How to recognize abandons? Can we do repairs smoothly?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8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8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58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23" grpId="0" animBg="1"/>
      <p:bldP spid="24" grpId="0" animBg="1"/>
      <p:bldP spid="25" grpId="0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Coding is cool but…</a:t>
            </a:r>
            <a:endParaRPr lang="en-US" dirty="0"/>
          </a:p>
        </p:txBody>
      </p:sp>
      <p:sp>
        <p:nvSpPr>
          <p:cNvPr id="7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250825" y="1125538"/>
            <a:ext cx="8642350" cy="130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/>
              <a:t>A repair in replication means copying one replica from one peer to another.</a:t>
            </a:r>
          </a:p>
          <a:p>
            <a:pPr algn="l"/>
            <a:r>
              <a:rPr lang="en-US" sz="2400" dirty="0" smtClean="0"/>
              <a:t>In coding…</a:t>
            </a:r>
          </a:p>
          <a:p>
            <a:pPr algn="l"/>
            <a:endParaRPr lang="en-US" dirty="0" smtClean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Challenges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9815B5-D8F3-41E2-93B0-F2E856F59BD9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1498B26F-F07F-473E-9F8E-8C70CCD4B87F}" type="slidenum">
              <a:rPr lang="fr-FR" smtClean="0"/>
              <a:pPr/>
              <a:t>12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grpSp>
        <p:nvGrpSpPr>
          <p:cNvPr id="30" name="Group 70"/>
          <p:cNvGrpSpPr/>
          <p:nvPr/>
        </p:nvGrpSpPr>
        <p:grpSpPr>
          <a:xfrm>
            <a:off x="1000100" y="2500306"/>
            <a:ext cx="1351439" cy="1737420"/>
            <a:chOff x="2698227" y="3714752"/>
            <a:chExt cx="1911774" cy="2500330"/>
          </a:xfrm>
        </p:grpSpPr>
        <p:sp>
          <p:nvSpPr>
            <p:cNvPr id="32" name="TextBox 56"/>
            <p:cNvSpPr txBox="1"/>
            <p:nvPr/>
          </p:nvSpPr>
          <p:spPr>
            <a:xfrm>
              <a:off x="2698227" y="4537205"/>
              <a:ext cx="424502" cy="5874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36" name="TextBox 46"/>
            <p:cNvSpPr txBox="1"/>
            <p:nvPr/>
          </p:nvSpPr>
          <p:spPr>
            <a:xfrm>
              <a:off x="3322471" y="5845750"/>
              <a:ext cx="1287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Fragments</a:t>
              </a:r>
              <a:endParaRPr lang="en-US" dirty="0"/>
            </a:p>
          </p:txBody>
        </p:sp>
        <p:grpSp>
          <p:nvGrpSpPr>
            <p:cNvPr id="38" name="Group 68"/>
            <p:cNvGrpSpPr/>
            <p:nvPr/>
          </p:nvGrpSpPr>
          <p:grpSpPr>
            <a:xfrm>
              <a:off x="3357554" y="3714752"/>
              <a:ext cx="1000132" cy="2071702"/>
              <a:chOff x="2214546" y="3714752"/>
              <a:chExt cx="1000132" cy="2071702"/>
            </a:xfrm>
          </p:grpSpPr>
          <p:sp>
            <p:nvSpPr>
              <p:cNvPr id="42" name="Rounded Rectangle 63"/>
              <p:cNvSpPr/>
              <p:nvPr/>
            </p:nvSpPr>
            <p:spPr bwMode="auto">
              <a:xfrm>
                <a:off x="2214546" y="3714752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3" name="Rounded Rectangle 64"/>
              <p:cNvSpPr/>
              <p:nvPr/>
            </p:nvSpPr>
            <p:spPr bwMode="auto">
              <a:xfrm>
                <a:off x="2214546" y="4143380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4" name="Rounded Rectangle 65"/>
              <p:cNvSpPr/>
              <p:nvPr/>
            </p:nvSpPr>
            <p:spPr bwMode="auto">
              <a:xfrm>
                <a:off x="2214546" y="4572008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5" name="Rounded Rectangle 66"/>
              <p:cNvSpPr/>
              <p:nvPr/>
            </p:nvSpPr>
            <p:spPr bwMode="auto">
              <a:xfrm>
                <a:off x="2214546" y="5000636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6" name="Rounded Rectangle 67"/>
              <p:cNvSpPr/>
              <p:nvPr/>
            </p:nvSpPr>
            <p:spPr bwMode="auto">
              <a:xfrm>
                <a:off x="2214546" y="5429264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47" name="Rounded Rectangle 67"/>
          <p:cNvSpPr/>
          <p:nvPr/>
        </p:nvSpPr>
        <p:spPr bwMode="auto">
          <a:xfrm>
            <a:off x="3293500" y="3114673"/>
            <a:ext cx="706996" cy="248203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9" name="Connettore 2 48"/>
          <p:cNvCxnSpPr>
            <a:stCxn id="42" idx="3"/>
            <a:endCxn id="47" idx="1"/>
          </p:cNvCxnSpPr>
          <p:nvPr/>
        </p:nvCxnSpPr>
        <p:spPr bwMode="auto">
          <a:xfrm>
            <a:off x="2173176" y="2624408"/>
            <a:ext cx="1120324" cy="61436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Connettore 2 50"/>
          <p:cNvCxnSpPr>
            <a:stCxn id="43" idx="3"/>
            <a:endCxn id="47" idx="1"/>
          </p:cNvCxnSpPr>
          <p:nvPr/>
        </p:nvCxnSpPr>
        <p:spPr bwMode="auto">
          <a:xfrm>
            <a:off x="2173176" y="2922252"/>
            <a:ext cx="1120324" cy="3165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Connettore 2 53"/>
          <p:cNvCxnSpPr>
            <a:stCxn id="44" idx="3"/>
            <a:endCxn id="47" idx="1"/>
          </p:cNvCxnSpPr>
          <p:nvPr/>
        </p:nvCxnSpPr>
        <p:spPr bwMode="auto">
          <a:xfrm>
            <a:off x="2173176" y="3220095"/>
            <a:ext cx="1120324" cy="186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Connettore 2 56"/>
          <p:cNvCxnSpPr>
            <a:stCxn id="45" idx="3"/>
            <a:endCxn id="47" idx="1"/>
          </p:cNvCxnSpPr>
          <p:nvPr/>
        </p:nvCxnSpPr>
        <p:spPr bwMode="auto">
          <a:xfrm flipV="1">
            <a:off x="2173176" y="3238775"/>
            <a:ext cx="1120324" cy="27916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Connettore 2 59"/>
          <p:cNvCxnSpPr>
            <a:stCxn id="46" idx="3"/>
            <a:endCxn id="47" idx="1"/>
          </p:cNvCxnSpPr>
          <p:nvPr/>
        </p:nvCxnSpPr>
        <p:spPr bwMode="auto">
          <a:xfrm flipV="1">
            <a:off x="2173176" y="3238775"/>
            <a:ext cx="1120324" cy="57700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Content Placeholder 2"/>
          <p:cNvSpPr txBox="1">
            <a:spLocks/>
          </p:cNvSpPr>
          <p:nvPr/>
        </p:nvSpPr>
        <p:spPr bwMode="auto">
          <a:xfrm>
            <a:off x="4214810" y="3429000"/>
            <a:ext cx="5070450" cy="1017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  <a:buSzTx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…a repair means combining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k fragments into a new one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 bwMode="auto">
          <a:xfrm>
            <a:off x="250825" y="4429132"/>
            <a:ext cx="8642350" cy="1017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 create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a single fragment and we transfer the whole file!!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pSp>
        <p:nvGrpSpPr>
          <p:cNvPr id="65" name="Group 31"/>
          <p:cNvGrpSpPr/>
          <p:nvPr/>
        </p:nvGrpSpPr>
        <p:grpSpPr>
          <a:xfrm>
            <a:off x="428596" y="5343538"/>
            <a:ext cx="8358246" cy="714380"/>
            <a:chOff x="-1143040" y="3000372"/>
            <a:chExt cx="4429156" cy="2714644"/>
          </a:xfrm>
        </p:grpSpPr>
        <p:sp>
          <p:nvSpPr>
            <p:cNvPr id="66" name="Rounded Rectangle 32"/>
            <p:cNvSpPr/>
            <p:nvPr/>
          </p:nvSpPr>
          <p:spPr bwMode="auto">
            <a:xfrm>
              <a:off x="-1143040" y="3000372"/>
              <a:ext cx="4429156" cy="2714644"/>
            </a:xfrm>
            <a:prstGeom prst="roundRect">
              <a:avLst/>
            </a:prstGeom>
            <a:solidFill>
              <a:srgbClr val="FF0000"/>
            </a:solidFill>
            <a:ln w="381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7" name="TextBox 33"/>
            <p:cNvSpPr txBox="1"/>
            <p:nvPr/>
          </p:nvSpPr>
          <p:spPr>
            <a:xfrm>
              <a:off x="-1107321" y="3427488"/>
              <a:ext cx="4357718" cy="187128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GB" sz="2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Challenge 2: Can we afford it?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505EE-1679-4189-856E-C2A35DDDAD63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C4CB3326-9DCE-46FE-8CBA-020F43C48165}" type="slidenum">
              <a:rPr lang="fr-FR" smtClean="0"/>
              <a:pPr/>
              <a:t>13</a:t>
            </a:fld>
            <a:r>
              <a:rPr lang="fr-FR" dirty="0" smtClean="0"/>
              <a:t> </a:t>
            </a:r>
            <a:endParaRPr lang="fr-FR" dirty="0"/>
          </a:p>
        </p:txBody>
      </p:sp>
      <p:grpSp>
        <p:nvGrpSpPr>
          <p:cNvPr id="2" name="Group 15"/>
          <p:cNvGrpSpPr/>
          <p:nvPr/>
        </p:nvGrpSpPr>
        <p:grpSpPr>
          <a:xfrm>
            <a:off x="1489827" y="2143118"/>
            <a:ext cx="6939825" cy="3214710"/>
            <a:chOff x="4507979" y="3857628"/>
            <a:chExt cx="3921674" cy="1487913"/>
          </a:xfrm>
        </p:grpSpPr>
        <p:sp>
          <p:nvSpPr>
            <p:cNvPr id="15" name="Down Arrow 14"/>
            <p:cNvSpPr/>
            <p:nvPr/>
          </p:nvSpPr>
          <p:spPr bwMode="auto">
            <a:xfrm>
              <a:off x="7358083" y="3857628"/>
              <a:ext cx="1071570" cy="1487913"/>
            </a:xfrm>
            <a:prstGeom prst="downArrow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dbl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507979" y="3857628"/>
              <a:ext cx="2921554" cy="954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2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Motivation</a:t>
              </a:r>
            </a:p>
            <a:p>
              <a:pPr algn="r"/>
              <a:r>
                <a:rPr lang="en-GB" sz="2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Challenges</a:t>
              </a:r>
            </a:p>
            <a:p>
              <a:pPr algn="r"/>
              <a:r>
                <a:rPr lang="en-GB" sz="4400" b="1" dirty="0" smtClean="0">
                  <a:solidFill>
                    <a:srgbClr val="FF6600"/>
                  </a:solidFill>
                </a:rPr>
                <a:t>Hints on Solutions</a:t>
              </a:r>
            </a:p>
            <a:p>
              <a:pPr algn="r"/>
              <a:r>
                <a:rPr lang="en-GB" sz="2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Conclusion</a:t>
              </a:r>
              <a:endParaRPr lang="en-GB" sz="2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Statistical estimator	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1874834"/>
          </a:xfrm>
        </p:spPr>
        <p:txBody>
          <a:bodyPr/>
          <a:lstStyle/>
          <a:p>
            <a:r>
              <a:rPr lang="en-GB" sz="2400" dirty="0" smtClean="0"/>
              <a:t>We observe </a:t>
            </a:r>
            <a:r>
              <a:rPr lang="en-GB" sz="2400" kern="1200" dirty="0" smtClean="0">
                <a:solidFill>
                  <a:srgbClr val="0066CC"/>
                </a:solidFill>
                <a:latin typeface="Arial" charset="0"/>
              </a:rPr>
              <a:t>reconnections</a:t>
            </a:r>
            <a:r>
              <a:rPr lang="en-GB" sz="2400" dirty="0" smtClean="0"/>
              <a:t> and </a:t>
            </a:r>
            <a:r>
              <a:rPr lang="en-GB" sz="2400" kern="1200" dirty="0" smtClean="0">
                <a:solidFill>
                  <a:srgbClr val="0066CC"/>
                </a:solidFill>
                <a:latin typeface="Arial" charset="0"/>
              </a:rPr>
              <a:t>disconnections</a:t>
            </a:r>
            <a:r>
              <a:rPr lang="en-GB" sz="2400" dirty="0" smtClean="0"/>
              <a:t> and we decide the rate of the </a:t>
            </a:r>
            <a:r>
              <a:rPr lang="en-GB" sz="2400" dirty="0" smtClean="0">
                <a:solidFill>
                  <a:srgbClr val="FF0000"/>
                </a:solidFill>
              </a:rPr>
              <a:t>repairs</a:t>
            </a:r>
            <a:r>
              <a:rPr lang="en-GB" sz="2400" dirty="0" smtClean="0"/>
              <a:t>.</a:t>
            </a:r>
          </a:p>
          <a:p>
            <a:pPr lvl="1"/>
            <a:endParaRPr lang="en-GB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Hints on Solutions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F313A0B1-EB7F-420B-B3B2-BE88578181AB}" type="slidenum">
              <a:rPr lang="fr-FR" smtClean="0"/>
              <a:pPr/>
              <a:t>14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cxnSp>
        <p:nvCxnSpPr>
          <p:cNvPr id="46" name="Elbow Connector 76"/>
          <p:cNvCxnSpPr/>
          <p:nvPr/>
        </p:nvCxnSpPr>
        <p:spPr bwMode="auto">
          <a:xfrm>
            <a:off x="1928794" y="2428868"/>
            <a:ext cx="1214446" cy="428628"/>
          </a:xfrm>
          <a:prstGeom prst="bentConnector3">
            <a:avLst>
              <a:gd name="adj1" fmla="val 100196"/>
            </a:avLst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50"/>
          <p:cNvSpPr txBox="1"/>
          <p:nvPr/>
        </p:nvSpPr>
        <p:spPr>
          <a:xfrm>
            <a:off x="1065726" y="2285992"/>
            <a:ext cx="9345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Repairs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49" name="TextBox 98"/>
          <p:cNvSpPr txBox="1"/>
          <p:nvPr/>
        </p:nvSpPr>
        <p:spPr>
          <a:xfrm>
            <a:off x="7145488" y="2640207"/>
            <a:ext cx="1284164" cy="523220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66CC"/>
                </a:solidFill>
              </a:rPr>
              <a:t>Lost </a:t>
            </a:r>
          </a:p>
          <a:p>
            <a:r>
              <a:rPr lang="en-US" sz="1400" dirty="0" smtClean="0">
                <a:solidFill>
                  <a:srgbClr val="0066CC"/>
                </a:solidFill>
              </a:rPr>
              <a:t>Fragments</a:t>
            </a:r>
            <a:endParaRPr lang="en-US" sz="1400" dirty="0">
              <a:solidFill>
                <a:srgbClr val="0066CC"/>
              </a:solidFill>
            </a:endParaRPr>
          </a:p>
        </p:txBody>
      </p:sp>
      <p:sp>
        <p:nvSpPr>
          <p:cNvPr id="50" name="TextBox 59"/>
          <p:cNvSpPr txBox="1"/>
          <p:nvPr/>
        </p:nvSpPr>
        <p:spPr>
          <a:xfrm>
            <a:off x="3071802" y="2071678"/>
            <a:ext cx="18132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66CC"/>
                </a:solidFill>
              </a:rPr>
              <a:t>Available Fragments</a:t>
            </a:r>
            <a:endParaRPr lang="en-US" sz="1400" dirty="0">
              <a:solidFill>
                <a:srgbClr val="0066CC"/>
              </a:solidFill>
            </a:endParaRPr>
          </a:p>
        </p:txBody>
      </p:sp>
      <p:sp>
        <p:nvSpPr>
          <p:cNvPr id="51" name="TextBox 60"/>
          <p:cNvSpPr txBox="1"/>
          <p:nvPr/>
        </p:nvSpPr>
        <p:spPr>
          <a:xfrm>
            <a:off x="3032517" y="4764297"/>
            <a:ext cx="2074607" cy="307777"/>
          </a:xfrm>
          <a:prstGeom prst="rect">
            <a:avLst/>
          </a:prstGeom>
          <a:solidFill>
            <a:schemeClr val="lt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66CC"/>
                </a:solidFill>
              </a:rPr>
              <a:t>Unavailable  Fragments</a:t>
            </a:r>
            <a:endParaRPr lang="en-US" sz="1400" dirty="0">
              <a:solidFill>
                <a:srgbClr val="0066CC"/>
              </a:solidFill>
            </a:endParaRPr>
          </a:p>
        </p:txBody>
      </p:sp>
      <p:cxnSp>
        <p:nvCxnSpPr>
          <p:cNvPr id="53" name="Elbow Connector 119"/>
          <p:cNvCxnSpPr/>
          <p:nvPr/>
        </p:nvCxnSpPr>
        <p:spPr bwMode="auto">
          <a:xfrm>
            <a:off x="4788034" y="2863988"/>
            <a:ext cx="114304" cy="1357322"/>
          </a:xfrm>
          <a:prstGeom prst="bentConnector3">
            <a:avLst>
              <a:gd name="adj1" fmla="val 1333291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Elbow Connector 124"/>
          <p:cNvCxnSpPr/>
          <p:nvPr/>
        </p:nvCxnSpPr>
        <p:spPr bwMode="auto">
          <a:xfrm rot="10800000" flipH="1" flipV="1">
            <a:off x="3144959" y="2863988"/>
            <a:ext cx="114304" cy="1357322"/>
          </a:xfrm>
          <a:prstGeom prst="bentConnector3">
            <a:avLst>
              <a:gd name="adj1" fmla="val -1333287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55" name="Straight Arrow Connector 161"/>
          <p:cNvCxnSpPr/>
          <p:nvPr/>
        </p:nvCxnSpPr>
        <p:spPr bwMode="auto">
          <a:xfrm>
            <a:off x="5054501" y="2863988"/>
            <a:ext cx="2376739" cy="14329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2" name="Group 37"/>
          <p:cNvGrpSpPr/>
          <p:nvPr/>
        </p:nvGrpSpPr>
        <p:grpSpPr>
          <a:xfrm>
            <a:off x="3144959" y="2399464"/>
            <a:ext cx="1643075" cy="977731"/>
            <a:chOff x="4000496" y="2252654"/>
            <a:chExt cx="1928826" cy="1147771"/>
          </a:xfrm>
        </p:grpSpPr>
        <p:sp>
          <p:nvSpPr>
            <p:cNvPr id="73" name="Oval 38"/>
            <p:cNvSpPr/>
            <p:nvPr/>
          </p:nvSpPr>
          <p:spPr bwMode="auto">
            <a:xfrm>
              <a:off x="4786314" y="2252654"/>
              <a:ext cx="357190" cy="35719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4" name="Oval 39"/>
            <p:cNvSpPr/>
            <p:nvPr/>
          </p:nvSpPr>
          <p:spPr bwMode="auto">
            <a:xfrm>
              <a:off x="4776789" y="3043235"/>
              <a:ext cx="357190" cy="35719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75" name="Straight Connector 41"/>
            <p:cNvCxnSpPr/>
            <p:nvPr/>
          </p:nvCxnSpPr>
          <p:spPr bwMode="auto">
            <a:xfrm rot="5400000">
              <a:off x="4820446" y="2828127"/>
              <a:ext cx="285752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Connector 42"/>
            <p:cNvCxnSpPr>
              <a:stCxn id="73" idx="2"/>
              <a:endCxn id="78" idx="7"/>
            </p:cNvCxnSpPr>
            <p:nvPr/>
          </p:nvCxnSpPr>
          <p:spPr bwMode="auto">
            <a:xfrm rot="10800000" flipV="1">
              <a:off x="4061472" y="2431249"/>
              <a:ext cx="724842" cy="34145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43"/>
            <p:cNvCxnSpPr>
              <a:stCxn id="74" idx="2"/>
              <a:endCxn id="78" idx="5"/>
            </p:cNvCxnSpPr>
            <p:nvPr/>
          </p:nvCxnSpPr>
          <p:spPr bwMode="auto">
            <a:xfrm rot="10800000">
              <a:off x="4061473" y="2823222"/>
              <a:ext cx="715317" cy="39860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8" name="Oval 44"/>
            <p:cNvSpPr/>
            <p:nvPr/>
          </p:nvSpPr>
          <p:spPr bwMode="auto">
            <a:xfrm>
              <a:off x="4000496" y="2762245"/>
              <a:ext cx="71438" cy="71438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9" name="Oval 45"/>
            <p:cNvSpPr/>
            <p:nvPr/>
          </p:nvSpPr>
          <p:spPr bwMode="auto">
            <a:xfrm>
              <a:off x="5857884" y="2762245"/>
              <a:ext cx="71438" cy="71438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80" name="Straight Connector 46"/>
            <p:cNvCxnSpPr>
              <a:stCxn id="73" idx="6"/>
              <a:endCxn id="79" idx="1"/>
            </p:cNvCxnSpPr>
            <p:nvPr/>
          </p:nvCxnSpPr>
          <p:spPr bwMode="auto">
            <a:xfrm>
              <a:off x="5143504" y="2431249"/>
              <a:ext cx="724842" cy="34145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47"/>
            <p:cNvCxnSpPr>
              <a:stCxn id="79" idx="3"/>
              <a:endCxn id="74" idx="6"/>
            </p:cNvCxnSpPr>
            <p:nvPr/>
          </p:nvCxnSpPr>
          <p:spPr bwMode="auto">
            <a:xfrm rot="5400000">
              <a:off x="5301859" y="2655342"/>
              <a:ext cx="398609" cy="734367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2" name="TextBox 48"/>
            <p:cNvSpPr txBox="1"/>
            <p:nvPr/>
          </p:nvSpPr>
          <p:spPr>
            <a:xfrm>
              <a:off x="4401969" y="2611990"/>
              <a:ext cx="312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</a:t>
              </a:r>
              <a:endParaRPr lang="en-US" dirty="0"/>
            </a:p>
          </p:txBody>
        </p:sp>
      </p:grpSp>
      <p:grpSp>
        <p:nvGrpSpPr>
          <p:cNvPr id="63" name="Group 82"/>
          <p:cNvGrpSpPr/>
          <p:nvPr/>
        </p:nvGrpSpPr>
        <p:grpSpPr>
          <a:xfrm>
            <a:off x="3259263" y="3756786"/>
            <a:ext cx="1643075" cy="977731"/>
            <a:chOff x="4000496" y="2252654"/>
            <a:chExt cx="1928826" cy="1147771"/>
          </a:xfrm>
        </p:grpSpPr>
        <p:sp>
          <p:nvSpPr>
            <p:cNvPr id="64" name="Oval 83"/>
            <p:cNvSpPr/>
            <p:nvPr/>
          </p:nvSpPr>
          <p:spPr bwMode="auto">
            <a:xfrm>
              <a:off x="4786314" y="2252654"/>
              <a:ext cx="357190" cy="35719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5" name="Oval 84"/>
            <p:cNvSpPr/>
            <p:nvPr/>
          </p:nvSpPr>
          <p:spPr bwMode="auto">
            <a:xfrm>
              <a:off x="4776789" y="3043235"/>
              <a:ext cx="357190" cy="357190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66" name="Straight Connector 85"/>
            <p:cNvCxnSpPr/>
            <p:nvPr/>
          </p:nvCxnSpPr>
          <p:spPr bwMode="auto">
            <a:xfrm rot="5400000">
              <a:off x="4820446" y="2828127"/>
              <a:ext cx="285752" cy="158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86"/>
            <p:cNvCxnSpPr>
              <a:stCxn id="64" idx="2"/>
              <a:endCxn id="69" idx="7"/>
            </p:cNvCxnSpPr>
            <p:nvPr/>
          </p:nvCxnSpPr>
          <p:spPr bwMode="auto">
            <a:xfrm rot="10800000" flipV="1">
              <a:off x="4061472" y="2431249"/>
              <a:ext cx="724842" cy="34145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87"/>
            <p:cNvCxnSpPr>
              <a:stCxn id="65" idx="2"/>
              <a:endCxn id="69" idx="5"/>
            </p:cNvCxnSpPr>
            <p:nvPr/>
          </p:nvCxnSpPr>
          <p:spPr bwMode="auto">
            <a:xfrm rot="10800000">
              <a:off x="4061473" y="2823222"/>
              <a:ext cx="715317" cy="39860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9" name="Oval 88"/>
            <p:cNvSpPr/>
            <p:nvPr/>
          </p:nvSpPr>
          <p:spPr bwMode="auto">
            <a:xfrm>
              <a:off x="4000496" y="2762245"/>
              <a:ext cx="71438" cy="71438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0" name="Oval 89"/>
            <p:cNvSpPr/>
            <p:nvPr/>
          </p:nvSpPr>
          <p:spPr bwMode="auto">
            <a:xfrm>
              <a:off x="5857884" y="2762245"/>
              <a:ext cx="71438" cy="71438"/>
            </a:xfrm>
            <a:prstGeom prst="ellips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71" name="Straight Connector 90"/>
            <p:cNvCxnSpPr>
              <a:stCxn id="64" idx="6"/>
              <a:endCxn id="70" idx="1"/>
            </p:cNvCxnSpPr>
            <p:nvPr/>
          </p:nvCxnSpPr>
          <p:spPr bwMode="auto">
            <a:xfrm>
              <a:off x="5143504" y="2431249"/>
              <a:ext cx="724842" cy="34145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91"/>
            <p:cNvCxnSpPr>
              <a:stCxn id="70" idx="3"/>
              <a:endCxn id="65" idx="6"/>
            </p:cNvCxnSpPr>
            <p:nvPr/>
          </p:nvCxnSpPr>
          <p:spPr bwMode="auto">
            <a:xfrm rot="5400000">
              <a:off x="5301859" y="2655342"/>
              <a:ext cx="398609" cy="734367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extBox 59"/>
          <p:cNvSpPr txBox="1"/>
          <p:nvPr/>
        </p:nvSpPr>
        <p:spPr>
          <a:xfrm>
            <a:off x="4817052" y="2906909"/>
            <a:ext cx="1399742" cy="307777"/>
          </a:xfrm>
          <a:prstGeom prst="rect">
            <a:avLst/>
          </a:prstGeom>
          <a:solidFill>
            <a:schemeClr val="lt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66CC"/>
                </a:solidFill>
              </a:rPr>
              <a:t>Disconnections</a:t>
            </a:r>
            <a:endParaRPr lang="en-US" dirty="0">
              <a:solidFill>
                <a:srgbClr val="0066CC"/>
              </a:solidFill>
            </a:endParaRPr>
          </a:p>
        </p:txBody>
      </p:sp>
      <p:sp>
        <p:nvSpPr>
          <p:cNvPr id="100" name="TextBox 59"/>
          <p:cNvSpPr txBox="1"/>
          <p:nvPr/>
        </p:nvSpPr>
        <p:spPr>
          <a:xfrm>
            <a:off x="1704236" y="2928934"/>
            <a:ext cx="1369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66CC"/>
                </a:solidFill>
              </a:rPr>
              <a:t>Reconnections</a:t>
            </a:r>
            <a:endParaRPr lang="en-US" dirty="0">
              <a:solidFill>
                <a:srgbClr val="0066CC"/>
              </a:solidFill>
            </a:endParaRPr>
          </a:p>
        </p:txBody>
      </p:sp>
      <p:grpSp>
        <p:nvGrpSpPr>
          <p:cNvPr id="129" name="Group 31"/>
          <p:cNvGrpSpPr/>
          <p:nvPr/>
        </p:nvGrpSpPr>
        <p:grpSpPr>
          <a:xfrm>
            <a:off x="428596" y="5343538"/>
            <a:ext cx="8358246" cy="714380"/>
            <a:chOff x="-1143040" y="3000372"/>
            <a:chExt cx="4429156" cy="2714644"/>
          </a:xfrm>
          <a:solidFill>
            <a:srgbClr val="009900"/>
          </a:solidFill>
        </p:grpSpPr>
        <p:sp>
          <p:nvSpPr>
            <p:cNvPr id="130" name="Rounded Rectangle 32"/>
            <p:cNvSpPr/>
            <p:nvPr/>
          </p:nvSpPr>
          <p:spPr bwMode="auto">
            <a:xfrm>
              <a:off x="-1143040" y="3000372"/>
              <a:ext cx="4429156" cy="2714644"/>
            </a:xfrm>
            <a:prstGeom prst="roundRect">
              <a:avLst/>
            </a:prstGeom>
            <a:grpFill/>
            <a:ln w="381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1" name="TextBox 33"/>
            <p:cNvSpPr txBox="1"/>
            <p:nvPr/>
          </p:nvSpPr>
          <p:spPr>
            <a:xfrm>
              <a:off x="-1107321" y="3427488"/>
              <a:ext cx="4357718" cy="18712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GB" sz="2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Repairs balance the abandons in a smooth way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Hierarchical Codes	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111750"/>
          </a:xfrm>
          <a:ln w="19050"/>
        </p:spPr>
        <p:txBody>
          <a:bodyPr/>
          <a:lstStyle/>
          <a:p>
            <a:r>
              <a:rPr lang="en-GB" sz="2400" dirty="0" smtClean="0"/>
              <a:t>We proposed a class of linear codes where the number of fragments to read for a repair is in average lower than k.</a:t>
            </a:r>
          </a:p>
          <a:p>
            <a:endParaRPr lang="en-GB" sz="2400" dirty="0" smtClean="0"/>
          </a:p>
          <a:p>
            <a:pPr>
              <a:buNone/>
            </a:pPr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 smtClean="0"/>
              <a:t>The price to pay is a higher number of repairs, which results however in a low communication cost. </a:t>
            </a:r>
          </a:p>
          <a:p>
            <a:pPr lvl="1"/>
            <a:endParaRPr lang="en-GB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Hints on Solutions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F313A0B1-EB7F-420B-B3B2-BE88578181AB}" type="slidenum">
              <a:rPr lang="fr-FR" smtClean="0"/>
              <a:pPr/>
              <a:t>15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grpSp>
        <p:nvGrpSpPr>
          <p:cNvPr id="8" name="Group 70"/>
          <p:cNvGrpSpPr/>
          <p:nvPr/>
        </p:nvGrpSpPr>
        <p:grpSpPr>
          <a:xfrm>
            <a:off x="642910" y="2285992"/>
            <a:ext cx="1351439" cy="1737420"/>
            <a:chOff x="2698227" y="3714752"/>
            <a:chExt cx="1911774" cy="2500330"/>
          </a:xfrm>
        </p:grpSpPr>
        <p:sp>
          <p:nvSpPr>
            <p:cNvPr id="9" name="TextBox 56"/>
            <p:cNvSpPr txBox="1"/>
            <p:nvPr/>
          </p:nvSpPr>
          <p:spPr>
            <a:xfrm>
              <a:off x="2698227" y="4434400"/>
              <a:ext cx="505288" cy="531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10" name="TextBox 46"/>
            <p:cNvSpPr txBox="1"/>
            <p:nvPr/>
          </p:nvSpPr>
          <p:spPr>
            <a:xfrm>
              <a:off x="3322471" y="5845750"/>
              <a:ext cx="1287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Fragments</a:t>
              </a:r>
              <a:endParaRPr lang="en-US" dirty="0"/>
            </a:p>
          </p:txBody>
        </p:sp>
        <p:grpSp>
          <p:nvGrpSpPr>
            <p:cNvPr id="11" name="Group 68"/>
            <p:cNvGrpSpPr/>
            <p:nvPr/>
          </p:nvGrpSpPr>
          <p:grpSpPr>
            <a:xfrm>
              <a:off x="3357554" y="3714752"/>
              <a:ext cx="1000132" cy="2071702"/>
              <a:chOff x="2214546" y="3714752"/>
              <a:chExt cx="1000132" cy="2071702"/>
            </a:xfrm>
          </p:grpSpPr>
          <p:sp>
            <p:nvSpPr>
              <p:cNvPr id="12" name="Rounded Rectangle 63"/>
              <p:cNvSpPr/>
              <p:nvPr/>
            </p:nvSpPr>
            <p:spPr bwMode="auto">
              <a:xfrm>
                <a:off x="2214546" y="3714752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Rounded Rectangle 64"/>
              <p:cNvSpPr/>
              <p:nvPr/>
            </p:nvSpPr>
            <p:spPr bwMode="auto">
              <a:xfrm>
                <a:off x="2214546" y="4143380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4" name="Rounded Rectangle 65"/>
              <p:cNvSpPr/>
              <p:nvPr/>
            </p:nvSpPr>
            <p:spPr bwMode="auto">
              <a:xfrm>
                <a:off x="2214546" y="4572008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Rounded Rectangle 66"/>
              <p:cNvSpPr/>
              <p:nvPr/>
            </p:nvSpPr>
            <p:spPr bwMode="auto">
              <a:xfrm>
                <a:off x="2214546" y="5000636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6" name="Rounded Rectangle 67"/>
              <p:cNvSpPr/>
              <p:nvPr/>
            </p:nvSpPr>
            <p:spPr bwMode="auto">
              <a:xfrm>
                <a:off x="2214546" y="5429264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17" name="Rounded Rectangle 67"/>
          <p:cNvSpPr/>
          <p:nvPr/>
        </p:nvSpPr>
        <p:spPr bwMode="auto">
          <a:xfrm>
            <a:off x="2936310" y="2900359"/>
            <a:ext cx="706996" cy="248203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" name="Connettore 2 17"/>
          <p:cNvCxnSpPr>
            <a:endCxn id="17" idx="1"/>
          </p:cNvCxnSpPr>
          <p:nvPr/>
        </p:nvCxnSpPr>
        <p:spPr bwMode="auto">
          <a:xfrm>
            <a:off x="1815986" y="2410094"/>
            <a:ext cx="1120324" cy="61436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Connettore 2 18"/>
          <p:cNvCxnSpPr>
            <a:endCxn id="17" idx="1"/>
          </p:cNvCxnSpPr>
          <p:nvPr/>
        </p:nvCxnSpPr>
        <p:spPr bwMode="auto">
          <a:xfrm>
            <a:off x="1815986" y="2707938"/>
            <a:ext cx="1120324" cy="3165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Connettore 2 19"/>
          <p:cNvCxnSpPr>
            <a:endCxn id="17" idx="1"/>
          </p:cNvCxnSpPr>
          <p:nvPr/>
        </p:nvCxnSpPr>
        <p:spPr bwMode="auto">
          <a:xfrm>
            <a:off x="1815986" y="3005781"/>
            <a:ext cx="1120324" cy="186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Connettore 2 20"/>
          <p:cNvCxnSpPr>
            <a:endCxn id="17" idx="1"/>
          </p:cNvCxnSpPr>
          <p:nvPr/>
        </p:nvCxnSpPr>
        <p:spPr bwMode="auto">
          <a:xfrm flipV="1">
            <a:off x="1815986" y="3024461"/>
            <a:ext cx="1120324" cy="27916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onnettore 2 21"/>
          <p:cNvCxnSpPr>
            <a:endCxn id="17" idx="1"/>
          </p:cNvCxnSpPr>
          <p:nvPr/>
        </p:nvCxnSpPr>
        <p:spPr bwMode="auto">
          <a:xfrm flipV="1">
            <a:off x="1815986" y="3024461"/>
            <a:ext cx="1120324" cy="57700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3" name="Group 70"/>
          <p:cNvGrpSpPr/>
          <p:nvPr/>
        </p:nvGrpSpPr>
        <p:grpSpPr>
          <a:xfrm>
            <a:off x="4572001" y="2583836"/>
            <a:ext cx="1422880" cy="1439577"/>
            <a:chOff x="2597167" y="4143380"/>
            <a:chExt cx="2012834" cy="2071702"/>
          </a:xfrm>
        </p:grpSpPr>
        <p:sp>
          <p:nvSpPr>
            <p:cNvPr id="24" name="TextBox 56"/>
            <p:cNvSpPr txBox="1"/>
            <p:nvPr/>
          </p:nvSpPr>
          <p:spPr>
            <a:xfrm>
              <a:off x="2597167" y="4496083"/>
              <a:ext cx="909519" cy="531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d&lt;k</a:t>
              </a:r>
              <a:endParaRPr lang="en-US" dirty="0"/>
            </a:p>
          </p:txBody>
        </p:sp>
        <p:sp>
          <p:nvSpPr>
            <p:cNvPr id="25" name="TextBox 46"/>
            <p:cNvSpPr txBox="1"/>
            <p:nvPr/>
          </p:nvSpPr>
          <p:spPr>
            <a:xfrm>
              <a:off x="3322471" y="5845750"/>
              <a:ext cx="1287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Fragments</a:t>
              </a:r>
              <a:endParaRPr lang="en-US" dirty="0"/>
            </a:p>
          </p:txBody>
        </p:sp>
        <p:grpSp>
          <p:nvGrpSpPr>
            <p:cNvPr id="26" name="Group 68"/>
            <p:cNvGrpSpPr/>
            <p:nvPr/>
          </p:nvGrpSpPr>
          <p:grpSpPr>
            <a:xfrm>
              <a:off x="3357554" y="4143380"/>
              <a:ext cx="1000132" cy="1214446"/>
              <a:chOff x="2214546" y="4143380"/>
              <a:chExt cx="1000132" cy="1214446"/>
            </a:xfrm>
          </p:grpSpPr>
          <p:sp>
            <p:nvSpPr>
              <p:cNvPr id="28" name="Rounded Rectangle 64"/>
              <p:cNvSpPr/>
              <p:nvPr/>
            </p:nvSpPr>
            <p:spPr bwMode="auto">
              <a:xfrm>
                <a:off x="2214546" y="4143380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9" name="Rounded Rectangle 65"/>
              <p:cNvSpPr/>
              <p:nvPr/>
            </p:nvSpPr>
            <p:spPr bwMode="auto">
              <a:xfrm>
                <a:off x="2214546" y="4572008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0" name="Rounded Rectangle 66"/>
              <p:cNvSpPr/>
              <p:nvPr/>
            </p:nvSpPr>
            <p:spPr bwMode="auto">
              <a:xfrm>
                <a:off x="2214546" y="5000636"/>
                <a:ext cx="1000132" cy="357190"/>
              </a:xfrm>
              <a:prstGeom prst="roundRect">
                <a:avLst/>
              </a:prstGeom>
              <a:solidFill>
                <a:srgbClr val="C9E4FF"/>
              </a:solidFill>
              <a:ln w="25400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32" name="Rounded Rectangle 67"/>
          <p:cNvSpPr/>
          <p:nvPr/>
        </p:nvSpPr>
        <p:spPr bwMode="auto">
          <a:xfrm>
            <a:off x="6936838" y="2900359"/>
            <a:ext cx="706996" cy="248203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4" name="Connettore 2 33"/>
          <p:cNvCxnSpPr>
            <a:endCxn id="32" idx="1"/>
          </p:cNvCxnSpPr>
          <p:nvPr/>
        </p:nvCxnSpPr>
        <p:spPr bwMode="auto">
          <a:xfrm>
            <a:off x="5816514" y="2707938"/>
            <a:ext cx="1120324" cy="3165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Connettore 2 34"/>
          <p:cNvCxnSpPr>
            <a:endCxn id="32" idx="1"/>
          </p:cNvCxnSpPr>
          <p:nvPr/>
        </p:nvCxnSpPr>
        <p:spPr bwMode="auto">
          <a:xfrm>
            <a:off x="5816514" y="3005781"/>
            <a:ext cx="1120324" cy="186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Connettore 2 35"/>
          <p:cNvCxnSpPr>
            <a:endCxn id="32" idx="1"/>
          </p:cNvCxnSpPr>
          <p:nvPr/>
        </p:nvCxnSpPr>
        <p:spPr bwMode="auto">
          <a:xfrm flipV="1">
            <a:off x="5816514" y="3024461"/>
            <a:ext cx="1120324" cy="27916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Right Arrow 211"/>
          <p:cNvSpPr/>
          <p:nvPr/>
        </p:nvSpPr>
        <p:spPr bwMode="auto">
          <a:xfrm>
            <a:off x="4046064" y="2786520"/>
            <a:ext cx="454498" cy="428166"/>
          </a:xfrm>
          <a:prstGeom prst="rightArrow">
            <a:avLst/>
          </a:prstGeom>
          <a:solidFill>
            <a:srgbClr val="FF0000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39" name="Group 31"/>
          <p:cNvGrpSpPr/>
          <p:nvPr/>
        </p:nvGrpSpPr>
        <p:grpSpPr>
          <a:xfrm>
            <a:off x="428596" y="5343538"/>
            <a:ext cx="8358246" cy="714380"/>
            <a:chOff x="-1143040" y="3000372"/>
            <a:chExt cx="4429156" cy="2714644"/>
          </a:xfrm>
          <a:solidFill>
            <a:srgbClr val="009900"/>
          </a:solidFill>
        </p:grpSpPr>
        <p:sp>
          <p:nvSpPr>
            <p:cNvPr id="40" name="Rounded Rectangle 32"/>
            <p:cNvSpPr/>
            <p:nvPr/>
          </p:nvSpPr>
          <p:spPr bwMode="auto">
            <a:xfrm>
              <a:off x="-1143040" y="3000372"/>
              <a:ext cx="4429156" cy="2714644"/>
            </a:xfrm>
            <a:prstGeom prst="roundRect">
              <a:avLst/>
            </a:prstGeom>
            <a:grpFill/>
            <a:ln w="381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1" name="TextBox 33"/>
            <p:cNvSpPr txBox="1"/>
            <p:nvPr/>
          </p:nvSpPr>
          <p:spPr>
            <a:xfrm>
              <a:off x="-1107321" y="3427488"/>
              <a:ext cx="4357718" cy="181280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GB" sz="25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We can use coding with affordable bandwidth needs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505EE-1679-4189-856E-C2A35DDDAD63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C4CB3326-9DCE-46FE-8CBA-020F43C48165}" type="slidenum">
              <a:rPr lang="fr-FR" smtClean="0"/>
              <a:pPr/>
              <a:t>16</a:t>
            </a:fld>
            <a:r>
              <a:rPr lang="fr-FR" dirty="0" smtClean="0"/>
              <a:t> </a:t>
            </a:r>
            <a:endParaRPr lang="fr-FR" dirty="0"/>
          </a:p>
        </p:txBody>
      </p:sp>
      <p:grpSp>
        <p:nvGrpSpPr>
          <p:cNvPr id="2" name="Group 10"/>
          <p:cNvGrpSpPr/>
          <p:nvPr/>
        </p:nvGrpSpPr>
        <p:grpSpPr>
          <a:xfrm>
            <a:off x="2428860" y="2362794"/>
            <a:ext cx="5929354" cy="2209214"/>
            <a:chOff x="2428860" y="2362794"/>
            <a:chExt cx="5929354" cy="2209214"/>
          </a:xfrm>
        </p:grpSpPr>
        <p:sp>
          <p:nvSpPr>
            <p:cNvPr id="7" name="TextBox 6"/>
            <p:cNvSpPr txBox="1"/>
            <p:nvPr/>
          </p:nvSpPr>
          <p:spPr>
            <a:xfrm>
              <a:off x="2428860" y="3199259"/>
              <a:ext cx="592935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4400" b="1" dirty="0" smtClean="0">
                  <a:solidFill>
                    <a:srgbClr val="FF6600"/>
                  </a:solidFill>
                </a:rPr>
                <a:t>Conclusion</a:t>
              </a:r>
              <a:endParaRPr lang="en-GB" sz="4400" b="1" dirty="0">
                <a:solidFill>
                  <a:srgbClr val="FF66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00796" y="2362794"/>
              <a:ext cx="222368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Motivation</a:t>
              </a:r>
            </a:p>
            <a:p>
              <a:pPr algn="r"/>
              <a:r>
                <a:rPr lang="en-GB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Challenges</a:t>
              </a:r>
            </a:p>
            <a:p>
              <a:pPr algn="r"/>
              <a:r>
                <a:rPr lang="en-GB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Hints on Solutions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7612151" y="3929066"/>
              <a:ext cx="642942" cy="642942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dbl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	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111750"/>
          </a:xfrm>
        </p:spPr>
        <p:txBody>
          <a:bodyPr/>
          <a:lstStyle/>
          <a:p>
            <a:r>
              <a:rPr lang="en-GB" sz="2400" dirty="0" smtClean="0"/>
              <a:t>I gave a lot of questions and almost no answers.</a:t>
            </a:r>
          </a:p>
          <a:p>
            <a:r>
              <a:rPr lang="en-GB" sz="2400" dirty="0" smtClean="0"/>
              <a:t>The objective was attract your interest on my work.</a:t>
            </a: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If I succeeded:</a:t>
            </a:r>
          </a:p>
          <a:p>
            <a:pPr lvl="1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endParaRPr lang="en-GB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F313A0B1-EB7F-420B-B3B2-BE88578181AB}" type="slidenum">
              <a:rPr lang="fr-FR" smtClean="0"/>
              <a:pPr/>
              <a:t>17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grpSp>
        <p:nvGrpSpPr>
          <p:cNvPr id="48" name="Gruppo 47"/>
          <p:cNvGrpSpPr/>
          <p:nvPr/>
        </p:nvGrpSpPr>
        <p:grpSpPr>
          <a:xfrm>
            <a:off x="1071538" y="3071810"/>
            <a:ext cx="7286644" cy="1264947"/>
            <a:chOff x="428596" y="3307061"/>
            <a:chExt cx="7286644" cy="1264947"/>
          </a:xfrm>
        </p:grpSpPr>
        <p:sp>
          <p:nvSpPr>
            <p:cNvPr id="47" name="Rounded Rectangle 67"/>
            <p:cNvSpPr/>
            <p:nvPr/>
          </p:nvSpPr>
          <p:spPr bwMode="auto">
            <a:xfrm>
              <a:off x="428596" y="3307061"/>
              <a:ext cx="7215238" cy="1243021"/>
            </a:xfrm>
            <a:prstGeom prst="roundRect">
              <a:avLst/>
            </a:prstGeom>
            <a:solidFill>
              <a:srgbClr val="C9E4FF"/>
            </a:solidFill>
            <a:ln w="50800" cap="flat" cmpd="sng" algn="ctr">
              <a:solidFill>
                <a:srgbClr val="99CCF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Text Box 107"/>
            <p:cNvSpPr txBox="1">
              <a:spLocks noChangeArrowheads="1"/>
            </p:cNvSpPr>
            <p:nvPr/>
          </p:nvSpPr>
          <p:spPr bwMode="auto">
            <a:xfrm>
              <a:off x="500034" y="3407074"/>
              <a:ext cx="7215206" cy="11649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2952750">
                <a:lnSpc>
                  <a:spcPct val="85000"/>
                </a:lnSpc>
              </a:pPr>
              <a:endParaRPr lang="en-US" sz="800" b="1" dirty="0"/>
            </a:p>
            <a:p>
              <a:pPr defTabSz="2952750">
                <a:lnSpc>
                  <a:spcPct val="85000"/>
                </a:lnSpc>
              </a:pPr>
              <a:r>
                <a:rPr lang="en-US" i="1" dirty="0"/>
                <a:t>Alessandro Duminuco, Ernst Biersack, Taoufik En-Najjary</a:t>
              </a:r>
              <a:r>
                <a:rPr lang="en-US" dirty="0"/>
                <a:t/>
              </a:r>
              <a:br>
                <a:rPr lang="en-US" dirty="0"/>
              </a:br>
              <a:r>
                <a:rPr lang="en-US" b="1" dirty="0"/>
                <a:t>Proactive Replication in Distributed Storage Systems Using Machine Availability Estimation</a:t>
              </a:r>
              <a:r>
                <a:rPr lang="en-US" dirty="0"/>
                <a:t>. </a:t>
              </a:r>
              <a:endParaRPr lang="en-US" dirty="0" smtClean="0"/>
            </a:p>
            <a:p>
              <a:pPr defTabSz="2952750">
                <a:lnSpc>
                  <a:spcPct val="85000"/>
                </a:lnSpc>
              </a:pPr>
              <a:r>
                <a:rPr lang="en-US" dirty="0" smtClean="0"/>
                <a:t>CoNEXT</a:t>
              </a:r>
              <a:r>
                <a:rPr lang="en-US" dirty="0"/>
                <a:t>, December 2007, New York - USA</a:t>
              </a:r>
              <a:endParaRPr lang="en-US" sz="2000" b="1" dirty="0"/>
            </a:p>
          </p:txBody>
        </p:sp>
      </p:grpSp>
      <p:grpSp>
        <p:nvGrpSpPr>
          <p:cNvPr id="49" name="Gruppo 48"/>
          <p:cNvGrpSpPr/>
          <p:nvPr/>
        </p:nvGrpSpPr>
        <p:grpSpPr>
          <a:xfrm>
            <a:off x="1071570" y="4500570"/>
            <a:ext cx="7286644" cy="1264947"/>
            <a:chOff x="428596" y="3307061"/>
            <a:chExt cx="7286644" cy="1264947"/>
          </a:xfrm>
        </p:grpSpPr>
        <p:sp>
          <p:nvSpPr>
            <p:cNvPr id="50" name="Rounded Rectangle 67"/>
            <p:cNvSpPr/>
            <p:nvPr/>
          </p:nvSpPr>
          <p:spPr bwMode="auto">
            <a:xfrm>
              <a:off x="428596" y="3307061"/>
              <a:ext cx="7215238" cy="1243021"/>
            </a:xfrm>
            <a:prstGeom prst="roundRect">
              <a:avLst/>
            </a:prstGeom>
            <a:solidFill>
              <a:srgbClr val="C9E4FF"/>
            </a:solidFill>
            <a:ln w="50800" cap="flat" cmpd="sng" algn="ctr">
              <a:solidFill>
                <a:srgbClr val="99CCF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1" name="Text Box 107"/>
            <p:cNvSpPr txBox="1">
              <a:spLocks noChangeArrowheads="1"/>
            </p:cNvSpPr>
            <p:nvPr/>
          </p:nvSpPr>
          <p:spPr bwMode="auto">
            <a:xfrm>
              <a:off x="500034" y="3407074"/>
              <a:ext cx="7215206" cy="11649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2952750">
                <a:lnSpc>
                  <a:spcPct val="85000"/>
                </a:lnSpc>
              </a:pPr>
              <a:endParaRPr lang="en-US" sz="800" b="1" dirty="0"/>
            </a:p>
            <a:p>
              <a:pPr defTabSz="2952750">
                <a:lnSpc>
                  <a:spcPct val="85000"/>
                </a:lnSpc>
              </a:pPr>
              <a:r>
                <a:rPr lang="en-US" i="1" dirty="0"/>
                <a:t>Alessandro Duminuco, Ernst </a:t>
              </a:r>
              <a:r>
                <a:rPr lang="en-US" i="1" dirty="0" smtClean="0"/>
                <a:t>Biersack</a:t>
              </a:r>
              <a:r>
                <a:rPr lang="en-US" dirty="0"/>
                <a:t/>
              </a:r>
              <a:br>
                <a:rPr lang="en-US" dirty="0"/>
              </a:br>
              <a:r>
                <a:rPr lang="en-US" b="1" dirty="0" smtClean="0"/>
                <a:t> Hierarchical Codes: How to Make Erasure Codes Attractive for Peer-to-Peer Storage Systems.</a:t>
              </a:r>
              <a:endParaRPr lang="en-US" dirty="0" smtClean="0"/>
            </a:p>
            <a:p>
              <a:pPr defTabSz="2952750">
                <a:lnSpc>
                  <a:spcPct val="85000"/>
                </a:lnSpc>
              </a:pPr>
              <a:r>
                <a:rPr lang="en-US" dirty="0" smtClean="0"/>
                <a:t>P2P, September 2008, Aachen </a:t>
              </a:r>
              <a:r>
                <a:rPr lang="en-US" dirty="0"/>
                <a:t>- </a:t>
              </a:r>
              <a:r>
                <a:rPr lang="en-US" dirty="0" smtClean="0"/>
                <a:t>Germany</a:t>
              </a:r>
              <a:endParaRPr lang="en-US" sz="20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7E24-95E5-491B-A728-9922C9EC30A3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6C1735B3-6378-4A8C-A72A-B56D3A551D2F}" type="slidenum">
              <a:rPr lang="fr-FR" smtClean="0"/>
              <a:pPr/>
              <a:t>18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TextBox 4"/>
          <p:cNvSpPr txBox="1"/>
          <p:nvPr/>
        </p:nvSpPr>
        <p:spPr>
          <a:xfrm>
            <a:off x="2428860" y="3199259"/>
            <a:ext cx="59293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400" b="1" dirty="0" smtClean="0">
                <a:solidFill>
                  <a:srgbClr val="FF6600"/>
                </a:solidFill>
              </a:rPr>
              <a:t>Questions</a:t>
            </a:r>
            <a:endParaRPr lang="en-GB" sz="4400" b="1" dirty="0">
              <a:solidFill>
                <a:srgbClr val="FF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53267" y="3286124"/>
            <a:ext cx="148470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6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?</a:t>
            </a:r>
            <a:endParaRPr lang="en-GB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505EE-1679-4189-856E-C2A35DDDAD63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C4CB3326-9DCE-46FE-8CBA-020F43C48165}" type="slidenum">
              <a:rPr lang="fr-FR" smtClean="0"/>
              <a:pPr/>
              <a:t>2</a:t>
            </a:fld>
            <a:r>
              <a:rPr lang="fr-FR" dirty="0" smtClean="0"/>
              <a:t> </a:t>
            </a:r>
            <a:endParaRPr lang="fr-FR" dirty="0"/>
          </a:p>
        </p:txBody>
      </p:sp>
      <p:grpSp>
        <p:nvGrpSpPr>
          <p:cNvPr id="2" name="Group 15"/>
          <p:cNvGrpSpPr/>
          <p:nvPr/>
        </p:nvGrpSpPr>
        <p:grpSpPr>
          <a:xfrm>
            <a:off x="3301220" y="2143118"/>
            <a:ext cx="5128431" cy="3214710"/>
            <a:chOff x="5531592" y="3857628"/>
            <a:chExt cx="2898061" cy="1487913"/>
          </a:xfrm>
        </p:grpSpPr>
        <p:sp>
          <p:nvSpPr>
            <p:cNvPr id="15" name="Down Arrow 14"/>
            <p:cNvSpPr/>
            <p:nvPr/>
          </p:nvSpPr>
          <p:spPr bwMode="auto">
            <a:xfrm>
              <a:off x="7358083" y="3857628"/>
              <a:ext cx="1071570" cy="1487913"/>
            </a:xfrm>
            <a:prstGeom prst="downArrow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dbl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31592" y="3857628"/>
              <a:ext cx="1897942" cy="954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4400" b="1" dirty="0" smtClean="0">
                  <a:solidFill>
                    <a:srgbClr val="FF6600"/>
                  </a:solidFill>
                </a:rPr>
                <a:t>Motivation</a:t>
              </a:r>
            </a:p>
            <a:p>
              <a:pPr algn="r"/>
              <a:r>
                <a:rPr lang="en-GB" sz="2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Challenges</a:t>
              </a:r>
            </a:p>
            <a:p>
              <a:pPr algn="r"/>
              <a:r>
                <a:rPr lang="en-GB" sz="2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Hints on Solutions</a:t>
              </a:r>
            </a:p>
            <a:p>
              <a:pPr algn="r"/>
              <a:r>
                <a:rPr lang="en-GB" sz="2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Conclusion</a:t>
              </a:r>
              <a:endParaRPr lang="en-GB" sz="2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09532"/>
            <a:ext cx="8569325" cy="647700"/>
          </a:xfrm>
        </p:spPr>
        <p:txBody>
          <a:bodyPr/>
          <a:lstStyle/>
          <a:p>
            <a:r>
              <a:rPr lang="en-GB" dirty="0" smtClean="0"/>
              <a:t>Peer-to-peer Systems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17512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Once upon a time the client-server pattern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i="1" dirty="0" smtClean="0"/>
              <a:t>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F313A0B1-EB7F-420B-B3B2-BE88578181AB}" type="slidenum">
              <a:rPr lang="fr-FR" smtClean="0"/>
              <a:pPr/>
              <a:t>3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pic>
        <p:nvPicPr>
          <p:cNvPr id="14337" name="Picture 1" descr="C:\Users\Alessandro\AppData\Local\Microsoft\Windows\Temporary Internet Files\Content.IE5\GMF2C5DQ\MCj0431616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3358" y="2334338"/>
            <a:ext cx="1308976" cy="1308976"/>
          </a:xfrm>
          <a:prstGeom prst="rect">
            <a:avLst/>
          </a:prstGeom>
          <a:noFill/>
        </p:spPr>
      </p:pic>
      <p:pic>
        <p:nvPicPr>
          <p:cNvPr id="14338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3074672"/>
            <a:ext cx="1041566" cy="640080"/>
          </a:xfrm>
          <a:prstGeom prst="rect">
            <a:avLst/>
          </a:prstGeom>
          <a:noFill/>
        </p:spPr>
      </p:pic>
      <p:pic>
        <p:nvPicPr>
          <p:cNvPr id="11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2074540"/>
            <a:ext cx="1041566" cy="640080"/>
          </a:xfrm>
          <a:prstGeom prst="rect">
            <a:avLst/>
          </a:prstGeom>
          <a:noFill/>
        </p:spPr>
      </p:pic>
      <p:pic>
        <p:nvPicPr>
          <p:cNvPr id="12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074540"/>
            <a:ext cx="1041566" cy="640080"/>
          </a:xfrm>
          <a:prstGeom prst="rect">
            <a:avLst/>
          </a:prstGeom>
          <a:noFill/>
        </p:spPr>
      </p:pic>
      <p:sp>
        <p:nvSpPr>
          <p:cNvPr id="26" name="Content Placeholder 5"/>
          <p:cNvSpPr txBox="1">
            <a:spLocks/>
          </p:cNvSpPr>
          <p:nvPr/>
        </p:nvSpPr>
        <p:spPr bwMode="auto">
          <a:xfrm>
            <a:off x="214282" y="4483124"/>
            <a:ext cx="8715436" cy="2160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 number</a:t>
            </a:r>
            <a:r>
              <a:rPr kumimoji="0" lang="en-GB" sz="2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clients increases</a:t>
            </a: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...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None/>
              <a:tabLst/>
              <a:defRPr/>
            </a:pPr>
            <a:r>
              <a:rPr lang="en-GB" sz="2800" b="1" kern="0" noProof="0" dirty="0" smtClean="0">
                <a:solidFill>
                  <a:srgbClr val="FF0000"/>
                </a:solidFill>
                <a:latin typeface="+mn-lt"/>
              </a:rPr>
              <a:t>...you buy a bigger server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None/>
              <a:tabLst/>
              <a:defRPr/>
            </a:pPr>
            <a:r>
              <a:rPr lang="en-GB" sz="2800" b="1" kern="0" noProof="0" dirty="0" smtClean="0">
                <a:solidFill>
                  <a:srgbClr val="FF0000"/>
                </a:solidFill>
                <a:latin typeface="+mn-lt"/>
              </a:rPr>
              <a:t>...and bigger!</a:t>
            </a:r>
            <a:r>
              <a:rPr kumimoji="0" lang="en-GB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pic>
        <p:nvPicPr>
          <p:cNvPr id="27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3074672"/>
            <a:ext cx="1041566" cy="640080"/>
          </a:xfrm>
          <a:prstGeom prst="rect">
            <a:avLst/>
          </a:prstGeom>
          <a:noFill/>
        </p:spPr>
      </p:pic>
      <p:cxnSp>
        <p:nvCxnSpPr>
          <p:cNvPr id="29" name="Connettore 2 28"/>
          <p:cNvCxnSpPr>
            <a:stCxn id="12" idx="3"/>
            <a:endCxn id="14337" idx="1"/>
          </p:cNvCxnSpPr>
          <p:nvPr/>
        </p:nvCxnSpPr>
        <p:spPr bwMode="auto">
          <a:xfrm>
            <a:off x="2398856" y="2394580"/>
            <a:ext cx="1604502" cy="59424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Connettore 2 30"/>
          <p:cNvCxnSpPr>
            <a:stCxn id="14338" idx="3"/>
            <a:endCxn id="14337" idx="1"/>
          </p:cNvCxnSpPr>
          <p:nvPr/>
        </p:nvCxnSpPr>
        <p:spPr bwMode="auto">
          <a:xfrm flipV="1">
            <a:off x="2398856" y="2988826"/>
            <a:ext cx="1604502" cy="40588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Connettore 2 31"/>
          <p:cNvCxnSpPr>
            <a:stCxn id="11" idx="1"/>
            <a:endCxn id="14337" idx="3"/>
          </p:cNvCxnSpPr>
          <p:nvPr/>
        </p:nvCxnSpPr>
        <p:spPr bwMode="auto">
          <a:xfrm rot="10800000" flipV="1">
            <a:off x="5312334" y="2394580"/>
            <a:ext cx="1545682" cy="59424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Connettore 2 34"/>
          <p:cNvCxnSpPr>
            <a:stCxn id="27" idx="1"/>
            <a:endCxn id="14337" idx="3"/>
          </p:cNvCxnSpPr>
          <p:nvPr/>
        </p:nvCxnSpPr>
        <p:spPr bwMode="auto">
          <a:xfrm rot="10800000">
            <a:off x="5312334" y="2988826"/>
            <a:ext cx="1474244" cy="40588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42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3646176"/>
            <a:ext cx="1041566" cy="640080"/>
          </a:xfrm>
          <a:prstGeom prst="rect">
            <a:avLst/>
          </a:prstGeom>
          <a:noFill/>
        </p:spPr>
      </p:pic>
      <p:pic>
        <p:nvPicPr>
          <p:cNvPr id="43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1788788"/>
            <a:ext cx="1041566" cy="640080"/>
          </a:xfrm>
          <a:prstGeom prst="rect">
            <a:avLst/>
          </a:prstGeom>
          <a:noFill/>
        </p:spPr>
      </p:pic>
      <p:pic>
        <p:nvPicPr>
          <p:cNvPr id="44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1788788"/>
            <a:ext cx="1041566" cy="640080"/>
          </a:xfrm>
          <a:prstGeom prst="rect">
            <a:avLst/>
          </a:prstGeom>
          <a:noFill/>
        </p:spPr>
      </p:pic>
      <p:pic>
        <p:nvPicPr>
          <p:cNvPr id="45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3574738"/>
            <a:ext cx="1041566" cy="640080"/>
          </a:xfrm>
          <a:prstGeom prst="rect">
            <a:avLst/>
          </a:prstGeom>
          <a:noFill/>
        </p:spPr>
      </p:pic>
      <p:cxnSp>
        <p:nvCxnSpPr>
          <p:cNvPr id="46" name="Connettore 2 45"/>
          <p:cNvCxnSpPr>
            <a:stCxn id="44" idx="3"/>
            <a:endCxn id="14337" idx="1"/>
          </p:cNvCxnSpPr>
          <p:nvPr/>
        </p:nvCxnSpPr>
        <p:spPr bwMode="auto">
          <a:xfrm>
            <a:off x="3684740" y="2108828"/>
            <a:ext cx="318618" cy="87999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Connettore 2 46"/>
          <p:cNvCxnSpPr>
            <a:stCxn id="42" idx="3"/>
            <a:endCxn id="14337" idx="1"/>
          </p:cNvCxnSpPr>
          <p:nvPr/>
        </p:nvCxnSpPr>
        <p:spPr bwMode="auto">
          <a:xfrm flipV="1">
            <a:off x="3327550" y="2988826"/>
            <a:ext cx="675808" cy="97739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Connettore 2 47"/>
          <p:cNvCxnSpPr>
            <a:stCxn id="43" idx="1"/>
            <a:endCxn id="14337" idx="3"/>
          </p:cNvCxnSpPr>
          <p:nvPr/>
        </p:nvCxnSpPr>
        <p:spPr bwMode="auto">
          <a:xfrm rot="10800000" flipV="1">
            <a:off x="5312334" y="2108828"/>
            <a:ext cx="331236" cy="87999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Connettore 2 48"/>
          <p:cNvCxnSpPr>
            <a:stCxn id="45" idx="1"/>
            <a:endCxn id="14337" idx="3"/>
          </p:cNvCxnSpPr>
          <p:nvPr/>
        </p:nvCxnSpPr>
        <p:spPr bwMode="auto">
          <a:xfrm rot="10800000">
            <a:off x="5312334" y="2988826"/>
            <a:ext cx="474112" cy="90595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68" name="Picture 1" descr="C:\Users\Alessandro\AppData\Local\Microsoft\Windows\Temporary Internet Files\Content.IE5\GMF2C5DQ\MCj0431616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2071678"/>
            <a:ext cx="1928826" cy="1928826"/>
          </a:xfrm>
          <a:prstGeom prst="rect">
            <a:avLst/>
          </a:prstGeom>
          <a:noFill/>
        </p:spPr>
      </p:pic>
      <p:pic>
        <p:nvPicPr>
          <p:cNvPr id="69" name="Picture 1" descr="C:\Users\Alessandro\AppData\Local\Microsoft\Windows\Temporary Internet Files\Content.IE5\GMF2C5DQ\MCj0431616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1785926"/>
            <a:ext cx="2643206" cy="2643206"/>
          </a:xfrm>
          <a:prstGeom prst="rect">
            <a:avLst/>
          </a:prstGeom>
          <a:noFill/>
        </p:spPr>
      </p:pic>
      <p:pic>
        <p:nvPicPr>
          <p:cNvPr id="70" name="Immagine 69" descr="money_clipart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7818" y="5141054"/>
            <a:ext cx="1003130" cy="1145466"/>
          </a:xfrm>
          <a:prstGeom prst="rect">
            <a:avLst/>
          </a:prstGeom>
        </p:spPr>
      </p:pic>
      <p:pic>
        <p:nvPicPr>
          <p:cNvPr id="71" name="Immagine 70" descr="money_clipart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5143512"/>
            <a:ext cx="1003130" cy="11454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09532"/>
            <a:ext cx="8569325" cy="647700"/>
          </a:xfrm>
        </p:spPr>
        <p:txBody>
          <a:bodyPr/>
          <a:lstStyle/>
          <a:p>
            <a:r>
              <a:rPr lang="en-GB" dirty="0" smtClean="0"/>
              <a:t>Peer-to-peer Systems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17512"/>
          </a:xfrm>
        </p:spPr>
        <p:txBody>
          <a:bodyPr/>
          <a:lstStyle/>
          <a:p>
            <a:pPr>
              <a:buNone/>
            </a:pPr>
            <a:r>
              <a:rPr lang="en-GB" sz="2400" dirty="0" smtClean="0"/>
              <a:t>In P2P systems, peers collaborate sharing resources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i="1" dirty="0" smtClean="0"/>
              <a:t>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F313A0B1-EB7F-420B-B3B2-BE88578181AB}" type="slidenum">
              <a:rPr lang="fr-FR" smtClean="0"/>
              <a:pPr/>
              <a:t>4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pic>
        <p:nvPicPr>
          <p:cNvPr id="14338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074672"/>
            <a:ext cx="1041566" cy="640080"/>
          </a:xfrm>
          <a:prstGeom prst="rect">
            <a:avLst/>
          </a:prstGeom>
          <a:noFill/>
        </p:spPr>
      </p:pic>
      <p:pic>
        <p:nvPicPr>
          <p:cNvPr id="11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2074540"/>
            <a:ext cx="1041566" cy="640080"/>
          </a:xfrm>
          <a:prstGeom prst="rect">
            <a:avLst/>
          </a:prstGeom>
          <a:noFill/>
        </p:spPr>
      </p:pic>
      <p:pic>
        <p:nvPicPr>
          <p:cNvPr id="12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074540"/>
            <a:ext cx="1041566" cy="640080"/>
          </a:xfrm>
          <a:prstGeom prst="rect">
            <a:avLst/>
          </a:prstGeom>
          <a:noFill/>
        </p:spPr>
      </p:pic>
      <p:sp>
        <p:nvSpPr>
          <p:cNvPr id="26" name="Content Placeholder 5"/>
          <p:cNvSpPr txBox="1">
            <a:spLocks/>
          </p:cNvSpPr>
          <p:nvPr/>
        </p:nvSpPr>
        <p:spPr bwMode="auto">
          <a:xfrm>
            <a:off x="214282" y="4483124"/>
            <a:ext cx="8715436" cy="2160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 number</a:t>
            </a:r>
            <a:r>
              <a:rPr kumimoji="0" lang="en-GB" sz="2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clients increases</a:t>
            </a: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...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None/>
              <a:tabLst/>
              <a:defRPr/>
            </a:pPr>
            <a:r>
              <a:rPr lang="en-GB" sz="2800" b="1" kern="0" noProof="0" dirty="0" smtClean="0">
                <a:solidFill>
                  <a:srgbClr val="FF0000"/>
                </a:solidFill>
                <a:latin typeface="+mn-lt"/>
              </a:rPr>
              <a:t>...the resources increase as well!</a:t>
            </a:r>
            <a:endParaRPr kumimoji="0" lang="en-GB" sz="2800" b="1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7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9445" y="3074672"/>
            <a:ext cx="1041566" cy="640080"/>
          </a:xfrm>
          <a:prstGeom prst="rect">
            <a:avLst/>
          </a:prstGeom>
          <a:noFill/>
        </p:spPr>
      </p:pic>
      <p:pic>
        <p:nvPicPr>
          <p:cNvPr id="42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714752"/>
            <a:ext cx="1041566" cy="640080"/>
          </a:xfrm>
          <a:prstGeom prst="rect">
            <a:avLst/>
          </a:prstGeom>
          <a:noFill/>
        </p:spPr>
      </p:pic>
      <p:pic>
        <p:nvPicPr>
          <p:cNvPr id="43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571612"/>
            <a:ext cx="1041566" cy="640080"/>
          </a:xfrm>
          <a:prstGeom prst="rect">
            <a:avLst/>
          </a:prstGeom>
          <a:noFill/>
        </p:spPr>
      </p:pic>
      <p:pic>
        <p:nvPicPr>
          <p:cNvPr id="44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643050"/>
            <a:ext cx="1041566" cy="640080"/>
          </a:xfrm>
          <a:prstGeom prst="rect">
            <a:avLst/>
          </a:prstGeom>
          <a:noFill/>
        </p:spPr>
      </p:pic>
      <p:pic>
        <p:nvPicPr>
          <p:cNvPr id="45" name="Picture 2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3714752"/>
            <a:ext cx="1041566" cy="640080"/>
          </a:xfrm>
          <a:prstGeom prst="rect">
            <a:avLst/>
          </a:prstGeom>
          <a:noFill/>
        </p:spPr>
      </p:pic>
      <p:cxnSp>
        <p:nvCxnSpPr>
          <p:cNvPr id="33" name="Connettore 1 32"/>
          <p:cNvCxnSpPr>
            <a:stCxn id="12" idx="3"/>
            <a:endCxn id="11" idx="1"/>
          </p:cNvCxnSpPr>
          <p:nvPr/>
        </p:nvCxnSpPr>
        <p:spPr bwMode="auto">
          <a:xfrm>
            <a:off x="2398856" y="2394580"/>
            <a:ext cx="4459160" cy="15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34" name="Connettore 1 33"/>
          <p:cNvCxnSpPr>
            <a:stCxn id="14338" idx="3"/>
            <a:endCxn id="27" idx="1"/>
          </p:cNvCxnSpPr>
          <p:nvPr/>
        </p:nvCxnSpPr>
        <p:spPr bwMode="auto">
          <a:xfrm>
            <a:off x="2398856" y="3394712"/>
            <a:ext cx="4460589" cy="15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38" name="Connettore 1 37"/>
          <p:cNvCxnSpPr>
            <a:stCxn id="12" idx="3"/>
            <a:endCxn id="14338" idx="3"/>
          </p:cNvCxnSpPr>
          <p:nvPr/>
        </p:nvCxnSpPr>
        <p:spPr bwMode="auto">
          <a:xfrm>
            <a:off x="2398856" y="2394580"/>
            <a:ext cx="1588" cy="10001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41" name="Connettore 1 40"/>
          <p:cNvCxnSpPr>
            <a:stCxn id="11" idx="1"/>
            <a:endCxn id="27" idx="1"/>
          </p:cNvCxnSpPr>
          <p:nvPr/>
        </p:nvCxnSpPr>
        <p:spPr bwMode="auto">
          <a:xfrm rot="10800000" flipH="1" flipV="1">
            <a:off x="6858015" y="2394580"/>
            <a:ext cx="1429" cy="10001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52" name="Connettore 1 51"/>
          <p:cNvCxnSpPr>
            <a:stCxn id="12" idx="3"/>
            <a:endCxn id="27" idx="1"/>
          </p:cNvCxnSpPr>
          <p:nvPr/>
        </p:nvCxnSpPr>
        <p:spPr bwMode="auto">
          <a:xfrm>
            <a:off x="2398856" y="2394580"/>
            <a:ext cx="4460589" cy="10001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56" name="Connettore 1 55"/>
          <p:cNvCxnSpPr>
            <a:stCxn id="14338" idx="3"/>
            <a:endCxn id="11" idx="1"/>
          </p:cNvCxnSpPr>
          <p:nvPr/>
        </p:nvCxnSpPr>
        <p:spPr bwMode="auto">
          <a:xfrm flipV="1">
            <a:off x="2398856" y="2394580"/>
            <a:ext cx="4459160" cy="10001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75" name="Connettore 1 74"/>
          <p:cNvCxnSpPr>
            <a:stCxn id="44" idx="2"/>
            <a:endCxn id="12" idx="3"/>
          </p:cNvCxnSpPr>
          <p:nvPr/>
        </p:nvCxnSpPr>
        <p:spPr bwMode="auto">
          <a:xfrm rot="5400000">
            <a:off x="3011434" y="1670553"/>
            <a:ext cx="111450" cy="1336605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78" name="Connettore 1 77"/>
          <p:cNvCxnSpPr>
            <a:stCxn id="44" idx="2"/>
            <a:endCxn id="42" idx="0"/>
          </p:cNvCxnSpPr>
          <p:nvPr/>
        </p:nvCxnSpPr>
        <p:spPr bwMode="auto">
          <a:xfrm rot="5400000">
            <a:off x="2948212" y="2927503"/>
            <a:ext cx="1431622" cy="14287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81" name="Connettore 1 80"/>
          <p:cNvCxnSpPr>
            <a:stCxn id="44" idx="2"/>
            <a:endCxn id="45" idx="0"/>
          </p:cNvCxnSpPr>
          <p:nvPr/>
        </p:nvCxnSpPr>
        <p:spPr bwMode="auto">
          <a:xfrm rot="16200000" flipH="1">
            <a:off x="4019782" y="1998809"/>
            <a:ext cx="1431622" cy="200026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84" name="Connettore 1 83"/>
          <p:cNvCxnSpPr>
            <a:stCxn id="44" idx="2"/>
            <a:endCxn id="27" idx="1"/>
          </p:cNvCxnSpPr>
          <p:nvPr/>
        </p:nvCxnSpPr>
        <p:spPr bwMode="auto">
          <a:xfrm rot="16200000" flipH="1">
            <a:off x="4741662" y="1276929"/>
            <a:ext cx="1111582" cy="312398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87" name="Connettore 1 86"/>
          <p:cNvCxnSpPr>
            <a:stCxn id="43" idx="2"/>
            <a:endCxn id="42" idx="0"/>
          </p:cNvCxnSpPr>
          <p:nvPr/>
        </p:nvCxnSpPr>
        <p:spPr bwMode="auto">
          <a:xfrm rot="5400000">
            <a:off x="3912625" y="1891652"/>
            <a:ext cx="1503060" cy="21431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90" name="Connettore 1 89"/>
          <p:cNvCxnSpPr>
            <a:stCxn id="43" idx="2"/>
            <a:endCxn id="14338" idx="3"/>
          </p:cNvCxnSpPr>
          <p:nvPr/>
        </p:nvCxnSpPr>
        <p:spPr bwMode="auto">
          <a:xfrm rot="5400000">
            <a:off x="3475781" y="1134768"/>
            <a:ext cx="1183020" cy="333686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93" name="Connettore 1 92"/>
          <p:cNvCxnSpPr>
            <a:stCxn id="43" idx="2"/>
            <a:endCxn id="45" idx="0"/>
          </p:cNvCxnSpPr>
          <p:nvPr/>
        </p:nvCxnSpPr>
        <p:spPr bwMode="auto">
          <a:xfrm rot="5400000">
            <a:off x="4984195" y="2963222"/>
            <a:ext cx="1503060" cy="15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96" name="Connettore 1 95"/>
          <p:cNvCxnSpPr>
            <a:stCxn id="43" idx="2"/>
            <a:endCxn id="27" idx="1"/>
          </p:cNvCxnSpPr>
          <p:nvPr/>
        </p:nvCxnSpPr>
        <p:spPr bwMode="auto">
          <a:xfrm rot="16200000" flipH="1">
            <a:off x="5706075" y="2241342"/>
            <a:ext cx="1183020" cy="112372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99" name="Connettore 1 98"/>
          <p:cNvCxnSpPr>
            <a:stCxn id="42" idx="0"/>
            <a:endCxn id="45" idx="0"/>
          </p:cNvCxnSpPr>
          <p:nvPr/>
        </p:nvCxnSpPr>
        <p:spPr bwMode="auto">
          <a:xfrm rot="5400000" flipH="1" flipV="1">
            <a:off x="4664155" y="2643182"/>
            <a:ext cx="1588" cy="21431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05" name="Connettore 1 104"/>
          <p:cNvCxnSpPr>
            <a:stCxn id="14338" idx="3"/>
            <a:endCxn id="42" idx="0"/>
          </p:cNvCxnSpPr>
          <p:nvPr/>
        </p:nvCxnSpPr>
        <p:spPr bwMode="auto">
          <a:xfrm>
            <a:off x="2398856" y="3394712"/>
            <a:ext cx="1193729" cy="3200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08" name="Connettore 1 107"/>
          <p:cNvCxnSpPr>
            <a:stCxn id="11" idx="1"/>
            <a:endCxn id="45" idx="0"/>
          </p:cNvCxnSpPr>
          <p:nvPr/>
        </p:nvCxnSpPr>
        <p:spPr bwMode="auto">
          <a:xfrm rot="10800000" flipV="1">
            <a:off x="5735726" y="2394580"/>
            <a:ext cx="1122291" cy="132017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11" name="Connettore 1 110"/>
          <p:cNvCxnSpPr>
            <a:stCxn id="27" idx="1"/>
            <a:endCxn id="45" idx="0"/>
          </p:cNvCxnSpPr>
          <p:nvPr/>
        </p:nvCxnSpPr>
        <p:spPr bwMode="auto">
          <a:xfrm rot="10800000" flipV="1">
            <a:off x="5735725" y="3394712"/>
            <a:ext cx="1123720" cy="3200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14" name="Connettore 1 113"/>
          <p:cNvCxnSpPr>
            <a:stCxn id="11" idx="1"/>
            <a:endCxn id="43" idx="2"/>
          </p:cNvCxnSpPr>
          <p:nvPr/>
        </p:nvCxnSpPr>
        <p:spPr bwMode="auto">
          <a:xfrm rot="10800000">
            <a:off x="5735726" y="2211692"/>
            <a:ext cx="1122291" cy="1828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17" name="Connettore 1 116"/>
          <p:cNvCxnSpPr>
            <a:stCxn id="43" idx="2"/>
            <a:endCxn id="44" idx="2"/>
          </p:cNvCxnSpPr>
          <p:nvPr/>
        </p:nvCxnSpPr>
        <p:spPr bwMode="auto">
          <a:xfrm rot="5400000">
            <a:off x="4699874" y="1247279"/>
            <a:ext cx="71438" cy="200026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20" name="Connettore 1 119"/>
          <p:cNvCxnSpPr>
            <a:stCxn id="42" idx="0"/>
            <a:endCxn id="12" idx="3"/>
          </p:cNvCxnSpPr>
          <p:nvPr/>
        </p:nvCxnSpPr>
        <p:spPr bwMode="auto">
          <a:xfrm rot="16200000" flipV="1">
            <a:off x="2335635" y="2457801"/>
            <a:ext cx="1320172" cy="119372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Peer-to-peer Systems	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111750"/>
          </a:xfrm>
        </p:spPr>
        <p:txBody>
          <a:bodyPr/>
          <a:lstStyle/>
          <a:p>
            <a:r>
              <a:rPr lang="en-GB" dirty="0" smtClean="0"/>
              <a:t>Peers can share all kinds of resources:</a:t>
            </a:r>
          </a:p>
          <a:p>
            <a:pPr lvl="1"/>
            <a:r>
              <a:rPr lang="en-GB" dirty="0" smtClean="0"/>
              <a:t>Bandwidth: Content distribution, video streaming, VoIP.</a:t>
            </a:r>
          </a:p>
          <a:p>
            <a:pPr lvl="1"/>
            <a:r>
              <a:rPr lang="en-GB" dirty="0" smtClean="0"/>
              <a:t>CPU: Grid Computing, Online Gaming.</a:t>
            </a:r>
          </a:p>
          <a:p>
            <a:pPr lvl="1"/>
            <a:r>
              <a:rPr lang="en-GB" dirty="0" smtClean="0"/>
              <a:t>Storage: File Sharing.</a:t>
            </a:r>
          </a:p>
          <a:p>
            <a:r>
              <a:rPr lang="en-GB" dirty="0" smtClean="0"/>
              <a:t>What do these applications have in common?</a:t>
            </a:r>
          </a:p>
          <a:p>
            <a:pPr lvl="1"/>
            <a:r>
              <a:rPr lang="en-GB" dirty="0" smtClean="0"/>
              <a:t>Central Solutions are </a:t>
            </a:r>
            <a:r>
              <a:rPr lang="en-GB" dirty="0" smtClean="0">
                <a:solidFill>
                  <a:srgbClr val="FF0000"/>
                </a:solidFill>
              </a:rPr>
              <a:t>costly.</a:t>
            </a:r>
          </a:p>
          <a:p>
            <a:pPr lvl="1"/>
            <a:r>
              <a:rPr lang="en-GB" dirty="0" smtClean="0"/>
              <a:t>Peers can provide the needed resources at low price:</a:t>
            </a:r>
          </a:p>
          <a:p>
            <a:pPr lvl="2"/>
            <a:r>
              <a:rPr lang="en-GB" dirty="0" smtClean="0"/>
              <a:t>CPUs are mostly idle.</a:t>
            </a:r>
          </a:p>
          <a:p>
            <a:pPr lvl="2"/>
            <a:r>
              <a:rPr lang="en-GB" dirty="0" smtClean="0"/>
              <a:t>Disks are underutilized.</a:t>
            </a:r>
          </a:p>
          <a:p>
            <a:pPr lvl="2"/>
            <a:r>
              <a:rPr lang="en-GB" dirty="0" smtClean="0"/>
              <a:t>They have plenty of bandwidth....</a:t>
            </a:r>
            <a:r>
              <a:rPr lang="en-GB" i="1" dirty="0" smtClean="0"/>
              <a:t>perhaps</a:t>
            </a:r>
          </a:p>
          <a:p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F313A0B1-EB7F-420B-B3B2-BE88578181AB}" type="slidenum">
              <a:rPr lang="fr-FR" smtClean="0"/>
              <a:pPr/>
              <a:t>5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P2P Backup File Backup System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88950"/>
          </a:xfrm>
        </p:spPr>
        <p:txBody>
          <a:bodyPr/>
          <a:lstStyle/>
          <a:p>
            <a:r>
              <a:rPr lang="en-GB" dirty="0" smtClean="0"/>
              <a:t>Does File Backup fit the P2P model?</a:t>
            </a:r>
          </a:p>
          <a:p>
            <a:pPr lvl="1">
              <a:buNone/>
            </a:pPr>
            <a:r>
              <a:rPr lang="en-GB" dirty="0" smtClean="0"/>
              <a:t>(Is it worth working on this?)  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F313A0B1-EB7F-420B-B3B2-BE88578181AB}" type="slidenum">
              <a:rPr lang="fr-FR" smtClean="0"/>
              <a:pPr/>
              <a:t>6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22" name="Content Placeholder 5"/>
          <p:cNvSpPr txBox="1">
            <a:spLocks/>
          </p:cNvSpPr>
          <p:nvPr/>
        </p:nvSpPr>
        <p:spPr bwMode="auto">
          <a:xfrm>
            <a:off x="214282" y="2786058"/>
            <a:ext cx="8715436" cy="5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GB" sz="2800" b="1" kern="0" dirty="0" smtClean="0">
                <a:solidFill>
                  <a:srgbClr val="000000"/>
                </a:solidFill>
                <a:latin typeface="Eurostile LT Std"/>
              </a:rPr>
              <a:t>Of course I believe so, because:</a:t>
            </a:r>
          </a:p>
          <a:p>
            <a:pPr marL="800100" lvl="1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GB" sz="2000" b="1" kern="0" dirty="0" smtClean="0">
                <a:latin typeface="+mn-lt"/>
              </a:rPr>
              <a:t>Everybody is looking for cheap backup (ex. photos)</a:t>
            </a:r>
          </a:p>
          <a:p>
            <a:pPr marL="800100" lvl="1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GB" sz="2000" b="1" kern="0" dirty="0" smtClean="0">
                <a:latin typeface="+mn-lt"/>
              </a:rPr>
              <a:t>Central solutions can be afforded only by companies.</a:t>
            </a:r>
          </a:p>
          <a:p>
            <a:pPr marL="800100" lvl="1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GB" sz="2000" b="1" kern="0" dirty="0" smtClean="0">
                <a:latin typeface="+mn-lt"/>
              </a:rPr>
              <a:t>Users’ PCs are equipped with huge disks.</a:t>
            </a:r>
          </a:p>
          <a:p>
            <a:pPr marL="800100" lvl="1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r>
              <a:rPr lang="en-GB" sz="2000" b="1" kern="0" dirty="0" smtClean="0">
                <a:solidFill>
                  <a:srgbClr val="FF0000"/>
                </a:solidFill>
                <a:latin typeface="+mn-lt"/>
              </a:rPr>
              <a:t>Microsoft supported me: there must be a reason!</a:t>
            </a:r>
          </a:p>
          <a:p>
            <a:pPr marL="800100" lvl="1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endParaRPr lang="en-GB" sz="2400" b="1" kern="0" dirty="0" smtClean="0">
              <a:latin typeface="+mn-lt"/>
            </a:endParaRPr>
          </a:p>
          <a:p>
            <a:pPr marL="800100" lvl="1" indent="-342900" algn="l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</a:pPr>
            <a:endParaRPr kumimoji="0" lang="en-GB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99CC"/>
              </a:buClr>
              <a:buSzTx/>
              <a:buFont typeface="Wingdings" pitchFamily="2" charset="2"/>
              <a:buNone/>
              <a:tabLst/>
              <a:defRPr/>
            </a:pPr>
            <a:endParaRPr kumimoji="0" lang="en-GB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505EE-1679-4189-856E-C2A35DDDAD63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C4CB3326-9DCE-46FE-8CBA-020F43C48165}" type="slidenum">
              <a:rPr lang="fr-FR" smtClean="0"/>
              <a:pPr/>
              <a:t>7</a:t>
            </a:fld>
            <a:r>
              <a:rPr lang="fr-FR" dirty="0" smtClean="0"/>
              <a:t> </a:t>
            </a:r>
            <a:endParaRPr lang="fr-FR" dirty="0"/>
          </a:p>
        </p:txBody>
      </p:sp>
      <p:grpSp>
        <p:nvGrpSpPr>
          <p:cNvPr id="2" name="Group 15"/>
          <p:cNvGrpSpPr/>
          <p:nvPr/>
        </p:nvGrpSpPr>
        <p:grpSpPr>
          <a:xfrm>
            <a:off x="3301223" y="2143118"/>
            <a:ext cx="5128422" cy="3214710"/>
            <a:chOff x="5531596" y="3857628"/>
            <a:chExt cx="2898057" cy="1487913"/>
          </a:xfrm>
        </p:grpSpPr>
        <p:sp>
          <p:nvSpPr>
            <p:cNvPr id="15" name="Down Arrow 14"/>
            <p:cNvSpPr/>
            <p:nvPr/>
          </p:nvSpPr>
          <p:spPr bwMode="auto">
            <a:xfrm>
              <a:off x="7358083" y="3857628"/>
              <a:ext cx="1071570" cy="1487913"/>
            </a:xfrm>
            <a:prstGeom prst="downArrow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dbl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31596" y="3857628"/>
              <a:ext cx="1897942" cy="954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2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Motivation</a:t>
              </a:r>
            </a:p>
            <a:p>
              <a:pPr algn="r"/>
              <a:r>
                <a:rPr lang="en-GB" sz="4400" b="1" dirty="0" smtClean="0">
                  <a:solidFill>
                    <a:srgbClr val="FF6600"/>
                  </a:solidFill>
                </a:rPr>
                <a:t>Challenges</a:t>
              </a:r>
            </a:p>
            <a:p>
              <a:pPr algn="r"/>
              <a:r>
                <a:rPr lang="en-GB" sz="2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Hints on Solutions</a:t>
              </a:r>
            </a:p>
            <a:p>
              <a:pPr algn="r"/>
              <a:r>
                <a:rPr lang="en-GB" sz="2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Conclusion</a:t>
              </a:r>
              <a:endParaRPr lang="en-GB" sz="2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Life is not easy	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4282" y="1125538"/>
            <a:ext cx="8715436" cy="5111750"/>
          </a:xfrm>
        </p:spPr>
        <p:txBody>
          <a:bodyPr/>
          <a:lstStyle/>
          <a:p>
            <a:r>
              <a:rPr lang="en-GB" dirty="0" smtClean="0"/>
              <a:t>Unfortunately... </a:t>
            </a:r>
          </a:p>
          <a:p>
            <a:pPr lvl="1"/>
            <a:r>
              <a:rPr lang="en-GB" dirty="0" smtClean="0"/>
              <a:t>...peers are not always online.</a:t>
            </a:r>
          </a:p>
          <a:p>
            <a:pPr lvl="1"/>
            <a:r>
              <a:rPr lang="en-GB" dirty="0" smtClean="0"/>
              <a:t>...peers can abandon the system.</a:t>
            </a:r>
          </a:p>
          <a:p>
            <a:pPr lvl="1"/>
            <a:r>
              <a:rPr lang="en-GB" dirty="0" smtClean="0"/>
              <a:t>...peers can be evil and deliberately delete data.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We have to cope with all this and ...</a:t>
            </a:r>
          </a:p>
          <a:p>
            <a:pPr lvl="1"/>
            <a:r>
              <a:rPr lang="en-GB" dirty="0" smtClean="0"/>
              <a:t>...with limited bandwidth,</a:t>
            </a:r>
          </a:p>
          <a:p>
            <a:pPr lvl="1"/>
            <a:r>
              <a:rPr lang="en-GB" dirty="0" smtClean="0"/>
              <a:t>...without wasting too much storage,</a:t>
            </a:r>
          </a:p>
          <a:p>
            <a:pPr lvl="1"/>
            <a:r>
              <a:rPr lang="en-GB" b="1" dirty="0" smtClean="0">
                <a:solidFill>
                  <a:srgbClr val="FF0000"/>
                </a:solidFill>
              </a:rPr>
              <a:t>...without losing data!</a:t>
            </a:r>
            <a:r>
              <a:rPr lang="en-GB" dirty="0" smtClean="0"/>
              <a:t> 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Challenges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5E6AA7-4BC7-4252-9FAC-2A9BBFDBA646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F313A0B1-EB7F-420B-B3B2-BE88578181AB}" type="slidenum">
              <a:rPr lang="fr-FR" smtClean="0"/>
              <a:pPr/>
              <a:t>8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ounded Rectangle 59"/>
          <p:cNvSpPr/>
          <p:nvPr/>
        </p:nvSpPr>
        <p:spPr bwMode="auto">
          <a:xfrm>
            <a:off x="2429496" y="1714488"/>
            <a:ext cx="1000132" cy="1785950"/>
          </a:xfrm>
          <a:prstGeom prst="roundRect">
            <a:avLst/>
          </a:prstGeom>
          <a:solidFill>
            <a:srgbClr val="C9E4FF"/>
          </a:solidFill>
          <a:ln w="25400" cap="flat" cmpd="sng" algn="ctr">
            <a:solidFill>
              <a:srgbClr val="99CC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643810" y="3559734"/>
            <a:ext cx="556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solution: Replication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357158" y="4714884"/>
            <a:ext cx="8642350" cy="1089016"/>
          </a:xfrm>
        </p:spPr>
        <p:txBody>
          <a:bodyPr/>
          <a:lstStyle/>
          <a:p>
            <a:r>
              <a:rPr lang="en-US" sz="2400" dirty="0" smtClean="0"/>
              <a:t>With 4 replicas, even if 3 peers are offline we still have the file.</a:t>
            </a:r>
          </a:p>
          <a:p>
            <a:pPr lvl="0"/>
            <a:r>
              <a:rPr lang="en-US" sz="2400" dirty="0" smtClean="0">
                <a:solidFill>
                  <a:srgbClr val="FF0000"/>
                </a:solidFill>
              </a:rPr>
              <a:t>Every file consumes storage for 4 times its size!!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Challenges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6418A2C-03AD-42D0-BC21-7F45A44B432E}" type="datetime1">
              <a:rPr lang="fr-FR" smtClean="0"/>
              <a:pPr/>
              <a:t>13/07/2008</a:t>
            </a:fld>
            <a:r>
              <a:rPr lang="fr-FR" dirty="0" smtClean="0"/>
              <a:t> - 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fr-FR" dirty="0" smtClean="0"/>
              <a:t>- p </a:t>
            </a:r>
            <a:fld id="{A99C0EE9-734B-4756-A5ED-6493B1B6F6E0}" type="slidenum">
              <a:rPr lang="fr-FR" smtClean="0"/>
              <a:pPr/>
              <a:t>9</a:t>
            </a:fld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dirty="0" smtClean="0"/>
              <a:t>EURECOM RESEARCH</a:t>
            </a:r>
            <a:endParaRPr lang="fr-FR" dirty="0"/>
          </a:p>
        </p:txBody>
      </p:sp>
      <p:pic>
        <p:nvPicPr>
          <p:cNvPr id="129077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1462" y="3571876"/>
            <a:ext cx="713744" cy="438622"/>
          </a:xfrm>
          <a:prstGeom prst="rect">
            <a:avLst/>
          </a:prstGeom>
          <a:noFill/>
        </p:spPr>
      </p:pic>
      <p:pic>
        <p:nvPicPr>
          <p:cNvPr id="175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1462" y="2714620"/>
            <a:ext cx="713744" cy="438622"/>
          </a:xfrm>
          <a:prstGeom prst="rect">
            <a:avLst/>
          </a:prstGeom>
          <a:noFill/>
        </p:spPr>
      </p:pic>
      <p:pic>
        <p:nvPicPr>
          <p:cNvPr id="183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1462" y="1214422"/>
            <a:ext cx="713744" cy="438622"/>
          </a:xfrm>
          <a:prstGeom prst="rect">
            <a:avLst/>
          </a:prstGeom>
          <a:noFill/>
        </p:spPr>
      </p:pic>
      <p:pic>
        <p:nvPicPr>
          <p:cNvPr id="184" name="Picture 53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1462" y="1928802"/>
            <a:ext cx="713744" cy="438622"/>
          </a:xfrm>
          <a:prstGeom prst="rect">
            <a:avLst/>
          </a:prstGeom>
          <a:noFill/>
        </p:spPr>
      </p:pic>
      <p:grpSp>
        <p:nvGrpSpPr>
          <p:cNvPr id="81" name="Gruppo 80"/>
          <p:cNvGrpSpPr/>
          <p:nvPr/>
        </p:nvGrpSpPr>
        <p:grpSpPr>
          <a:xfrm>
            <a:off x="3429628" y="1433733"/>
            <a:ext cx="3071834" cy="2357454"/>
            <a:chOff x="3429628" y="1433733"/>
            <a:chExt cx="3071834" cy="2357454"/>
          </a:xfrm>
        </p:grpSpPr>
        <p:cxnSp>
          <p:nvCxnSpPr>
            <p:cNvPr id="55" name="Connettore 2 54"/>
            <p:cNvCxnSpPr>
              <a:stCxn id="60" idx="3"/>
            </p:cNvCxnSpPr>
            <p:nvPr/>
          </p:nvCxnSpPr>
          <p:spPr bwMode="auto">
            <a:xfrm flipV="1">
              <a:off x="3429628" y="1433733"/>
              <a:ext cx="3071834" cy="117373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1" name="Connettore 2 60"/>
            <p:cNvCxnSpPr>
              <a:stCxn id="60" idx="3"/>
            </p:cNvCxnSpPr>
            <p:nvPr/>
          </p:nvCxnSpPr>
          <p:spPr bwMode="auto">
            <a:xfrm flipV="1">
              <a:off x="3429628" y="2148113"/>
              <a:ext cx="3071834" cy="45935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5" name="Connettore 2 74"/>
            <p:cNvCxnSpPr>
              <a:stCxn id="60" idx="3"/>
            </p:cNvCxnSpPr>
            <p:nvPr/>
          </p:nvCxnSpPr>
          <p:spPr bwMode="auto">
            <a:xfrm>
              <a:off x="3429628" y="2607463"/>
              <a:ext cx="3071834" cy="32646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7" name="Connettore 2 76"/>
            <p:cNvCxnSpPr>
              <a:stCxn id="60" idx="3"/>
            </p:cNvCxnSpPr>
            <p:nvPr/>
          </p:nvCxnSpPr>
          <p:spPr bwMode="auto">
            <a:xfrm>
              <a:off x="3429628" y="2607463"/>
              <a:ext cx="3071834" cy="118372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9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urecom">
  <a:themeElements>
    <a:clrScheme name="1_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èle par défaut">
      <a:majorFont>
        <a:latin typeface="Eurostile LT Std"/>
        <a:ea typeface=""/>
        <a:cs typeface=""/>
      </a:majorFont>
      <a:minorFont>
        <a:latin typeface="Eurostile LT St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dbl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Eurecom</Template>
  <TotalTime>7690</TotalTime>
  <Words>753</Words>
  <Application>Microsoft Office PowerPoint</Application>
  <PresentationFormat>On-screen Show (4:3)</PresentationFormat>
  <Paragraphs>198</Paragraphs>
  <Slides>18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Eurecom</vt:lpstr>
      <vt:lpstr>Towards a peer-to-peer file backup system</vt:lpstr>
      <vt:lpstr>Outline</vt:lpstr>
      <vt:lpstr>Peer-to-peer Systems</vt:lpstr>
      <vt:lpstr>Peer-to-peer Systems</vt:lpstr>
      <vt:lpstr>Peer-to-peer Systems </vt:lpstr>
      <vt:lpstr>P2P Backup File Backup System</vt:lpstr>
      <vt:lpstr>Outline</vt:lpstr>
      <vt:lpstr>Life is not easy </vt:lpstr>
      <vt:lpstr>The basic solution: Replication</vt:lpstr>
      <vt:lpstr>A better solution: coding</vt:lpstr>
      <vt:lpstr>Repair Process</vt:lpstr>
      <vt:lpstr>Coding is cool but…</vt:lpstr>
      <vt:lpstr>Outline</vt:lpstr>
      <vt:lpstr>Statistical estimator </vt:lpstr>
      <vt:lpstr>Hierarchical Codes </vt:lpstr>
      <vt:lpstr>Outline</vt:lpstr>
      <vt:lpstr>Conclusion </vt:lpstr>
      <vt:lpstr>Slide 18</vt:lpstr>
    </vt:vector>
  </TitlesOfParts>
  <Company>Institut Eurecom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a peer-to-peer file backup system</dc:title>
  <dc:subject>P2P</dc:subject>
  <dc:creator>Alessandro Duminuco</dc:creator>
  <cp:lastModifiedBy>Nathan Jones (MSRC)</cp:lastModifiedBy>
  <cp:revision>501</cp:revision>
  <dcterms:created xsi:type="dcterms:W3CDTF">2007-06-19T08:15:35Z</dcterms:created>
  <dcterms:modified xsi:type="dcterms:W3CDTF">2008-07-13T11:39:14Z</dcterms:modified>
</cp:coreProperties>
</file>