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customXml/itemProps1.xml" ContentType="application/vnd.openxmlformats-officedocument.customXmlPropertie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customXml/itemProps2.xml" ContentType="application/vnd.openxmlformats-officedocument.customXmlPropertie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660" r:id="rId2"/>
  </p:sldMasterIdLst>
  <p:notesMasterIdLst>
    <p:notesMasterId r:id="rId46"/>
  </p:notesMasterIdLst>
  <p:sldIdLst>
    <p:sldId id="290" r:id="rId3"/>
    <p:sldId id="423" r:id="rId4"/>
    <p:sldId id="424" r:id="rId5"/>
    <p:sldId id="425" r:id="rId6"/>
    <p:sldId id="426" r:id="rId7"/>
    <p:sldId id="427" r:id="rId8"/>
    <p:sldId id="295" r:id="rId9"/>
    <p:sldId id="407" r:id="rId10"/>
    <p:sldId id="360" r:id="rId11"/>
    <p:sldId id="415" r:id="rId12"/>
    <p:sldId id="335" r:id="rId13"/>
    <p:sldId id="341" r:id="rId14"/>
    <p:sldId id="343" r:id="rId15"/>
    <p:sldId id="299" r:id="rId16"/>
    <p:sldId id="302" r:id="rId17"/>
    <p:sldId id="303" r:id="rId18"/>
    <p:sldId id="305" r:id="rId19"/>
    <p:sldId id="304" r:id="rId20"/>
    <p:sldId id="308" r:id="rId21"/>
    <p:sldId id="314" r:id="rId22"/>
    <p:sldId id="317" r:id="rId23"/>
    <p:sldId id="422" r:id="rId24"/>
    <p:sldId id="416" r:id="rId25"/>
    <p:sldId id="417" r:id="rId26"/>
    <p:sldId id="418" r:id="rId27"/>
    <p:sldId id="419" r:id="rId28"/>
    <p:sldId id="420" r:id="rId29"/>
    <p:sldId id="408" r:id="rId30"/>
    <p:sldId id="409" r:id="rId31"/>
    <p:sldId id="410" r:id="rId32"/>
    <p:sldId id="411" r:id="rId33"/>
    <p:sldId id="412" r:id="rId34"/>
    <p:sldId id="316" r:id="rId35"/>
    <p:sldId id="318" r:id="rId36"/>
    <p:sldId id="307" r:id="rId37"/>
    <p:sldId id="421" r:id="rId38"/>
    <p:sldId id="326" r:id="rId39"/>
    <p:sldId id="327" r:id="rId40"/>
    <p:sldId id="328" r:id="rId41"/>
    <p:sldId id="406" r:id="rId42"/>
    <p:sldId id="330" r:id="rId43"/>
    <p:sldId id="356" r:id="rId44"/>
    <p:sldId id="294" r:id="rId4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1F497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0498" autoAdjust="0"/>
    <p:restoredTop sz="86331" autoAdjust="0"/>
  </p:normalViewPr>
  <p:slideViewPr>
    <p:cSldViewPr snapToObjects="1">
      <p:cViewPr varScale="1">
        <p:scale>
          <a:sx n="97" d="100"/>
          <a:sy n="97" d="100"/>
        </p:scale>
        <p:origin x="-114" y="-642"/>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p:cViewPr>
        <p:scale>
          <a:sx n="100" d="100"/>
          <a:sy n="100" d="100"/>
        </p:scale>
        <p:origin x="-1458" y="24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ustomXml" Target="../customXml/item3.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customXml" Target="../customXml/item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93D5E5-99AC-4A91-B295-17D7EB422E0B}" type="doc">
      <dgm:prSet loTypeId="urn:microsoft.com/office/officeart/2005/8/layout/hierarchy4" loCatId="list" qsTypeId="urn:microsoft.com/office/officeart/2005/8/quickstyle/3d2" qsCatId="3D" csTypeId="urn:microsoft.com/office/officeart/2005/8/colors/accent1_2" csCatId="accent1" phldr="1"/>
      <dgm:spPr/>
    </dgm:pt>
    <dgm:pt modelId="{5A7D0526-A87F-4EE9-A8FF-985C2008D28A}">
      <dgm:prSet phldrT="[Text]" custT="1"/>
      <dgm:spPr/>
      <dgm:t>
        <a:bodyPr/>
        <a:lstStyle/>
        <a:p>
          <a:r>
            <a:rPr lang="en-US" sz="1600" b="1" dirty="0" smtClean="0">
              <a:solidFill>
                <a:srgbClr val="0000CC"/>
              </a:solidFill>
              <a:latin typeface="Candara" pitchFamily="34" charset="0"/>
              <a:cs typeface="Arial" pitchFamily="34" charset="0"/>
            </a:rPr>
            <a:t>Core  Computer Science</a:t>
          </a:r>
        </a:p>
        <a:p>
          <a:endParaRPr lang="en-US" sz="1400" b="1" dirty="0" smtClean="0">
            <a:latin typeface="Candara" pitchFamily="34" charset="0"/>
            <a:cs typeface="Arial" pitchFamily="34" charset="0"/>
          </a:endParaRPr>
        </a:p>
        <a:p>
          <a:endParaRPr lang="en-US" sz="1400" b="1" dirty="0" smtClean="0">
            <a:latin typeface="Candara" pitchFamily="34" charset="0"/>
            <a:cs typeface="Arial" pitchFamily="34" charset="0"/>
          </a:endParaRPr>
        </a:p>
        <a:p>
          <a:endParaRPr lang="en-US" sz="1400" b="1" dirty="0" smtClean="0">
            <a:latin typeface="Candara" pitchFamily="34" charset="0"/>
            <a:cs typeface="Arial" pitchFamily="34" charset="0"/>
          </a:endParaRPr>
        </a:p>
        <a:p>
          <a:endParaRPr lang="en-US" sz="1400" b="1" dirty="0" smtClean="0">
            <a:latin typeface="Candara" pitchFamily="34" charset="0"/>
            <a:cs typeface="Arial" pitchFamily="34" charset="0"/>
          </a:endParaRPr>
        </a:p>
        <a:p>
          <a:endParaRPr lang="en-US" sz="1400" b="1" dirty="0">
            <a:latin typeface="Candara" pitchFamily="34" charset="0"/>
            <a:cs typeface="Arial" pitchFamily="34" charset="0"/>
          </a:endParaRPr>
        </a:p>
      </dgm:t>
    </dgm:pt>
    <dgm:pt modelId="{BC093B3F-EF0A-465A-88EA-8ED97901652E}" type="parTrans" cxnId="{4CAAFDE9-5FD7-4A68-984F-53E0E31EE0BD}">
      <dgm:prSet/>
      <dgm:spPr/>
      <dgm:t>
        <a:bodyPr/>
        <a:lstStyle/>
        <a:p>
          <a:endParaRPr lang="en-US">
            <a:latin typeface="Candara" pitchFamily="34" charset="0"/>
            <a:cs typeface="Arial" pitchFamily="34" charset="0"/>
          </a:endParaRPr>
        </a:p>
      </dgm:t>
    </dgm:pt>
    <dgm:pt modelId="{1694CD70-7E06-4384-AC97-C611FEE5EEA9}" type="sibTrans" cxnId="{4CAAFDE9-5FD7-4A68-984F-53E0E31EE0BD}">
      <dgm:prSet/>
      <dgm:spPr/>
      <dgm:t>
        <a:bodyPr/>
        <a:lstStyle/>
        <a:p>
          <a:endParaRPr lang="en-US">
            <a:latin typeface="Candara" pitchFamily="34" charset="0"/>
            <a:cs typeface="Arial" pitchFamily="34" charset="0"/>
          </a:endParaRPr>
        </a:p>
      </dgm:t>
    </dgm:pt>
    <dgm:pt modelId="{279B5D34-CD5D-46FD-9E24-79D1DEA58EA7}">
      <dgm:prSet phldrT="[Text]" custT="1"/>
      <dgm:spPr/>
      <dgm:t>
        <a:bodyPr/>
        <a:lstStyle/>
        <a:p>
          <a:r>
            <a:rPr lang="en-US" sz="1600" b="1" dirty="0" smtClean="0">
              <a:solidFill>
                <a:srgbClr val="0000CC"/>
              </a:solidFill>
              <a:latin typeface="Candara" pitchFamily="34" charset="0"/>
              <a:cs typeface="Arial" pitchFamily="34" charset="0"/>
            </a:rPr>
            <a:t>Earth, Energy and</a:t>
          </a:r>
          <a:br>
            <a:rPr lang="en-US" sz="1600" b="1" dirty="0" smtClean="0">
              <a:solidFill>
                <a:srgbClr val="0000CC"/>
              </a:solidFill>
              <a:latin typeface="Candara" pitchFamily="34" charset="0"/>
              <a:cs typeface="Arial" pitchFamily="34" charset="0"/>
            </a:rPr>
          </a:br>
          <a:r>
            <a:rPr lang="en-US" sz="1600" b="1" dirty="0" smtClean="0">
              <a:solidFill>
                <a:srgbClr val="0000CC"/>
              </a:solidFill>
              <a:latin typeface="Candara" pitchFamily="34" charset="0"/>
              <a:cs typeface="Arial" pitchFamily="34" charset="0"/>
            </a:rPr>
            <a:t>Environment</a:t>
          </a:r>
        </a:p>
        <a:p>
          <a:endParaRPr lang="en-US" sz="1400" b="1" dirty="0" smtClean="0">
            <a:latin typeface="Candara" pitchFamily="34" charset="0"/>
            <a:cs typeface="Arial" pitchFamily="34" charset="0"/>
          </a:endParaRPr>
        </a:p>
        <a:p>
          <a:endParaRPr lang="en-US" sz="1400" b="1" dirty="0" smtClean="0">
            <a:latin typeface="Candara" pitchFamily="34" charset="0"/>
            <a:cs typeface="Arial" pitchFamily="34" charset="0"/>
          </a:endParaRPr>
        </a:p>
        <a:p>
          <a:endParaRPr lang="en-US" sz="1400" b="1" dirty="0" smtClean="0">
            <a:latin typeface="Candara" pitchFamily="34" charset="0"/>
            <a:cs typeface="Arial" pitchFamily="34" charset="0"/>
          </a:endParaRPr>
        </a:p>
        <a:p>
          <a:endParaRPr lang="en-US" sz="1400" b="1" dirty="0" smtClean="0">
            <a:latin typeface="Candara" pitchFamily="34" charset="0"/>
            <a:cs typeface="Arial" pitchFamily="34" charset="0"/>
          </a:endParaRPr>
        </a:p>
        <a:p>
          <a:endParaRPr lang="en-US" sz="1400" b="1" dirty="0" smtClean="0">
            <a:latin typeface="Candara" pitchFamily="34" charset="0"/>
            <a:cs typeface="Arial" pitchFamily="34" charset="0"/>
          </a:endParaRPr>
        </a:p>
        <a:p>
          <a:endParaRPr lang="en-US" sz="1400" b="1" dirty="0">
            <a:latin typeface="Candara" pitchFamily="34" charset="0"/>
            <a:cs typeface="Arial" pitchFamily="34" charset="0"/>
          </a:endParaRPr>
        </a:p>
      </dgm:t>
    </dgm:pt>
    <dgm:pt modelId="{E08339D7-E89D-472C-AF8D-9F9E7D398D31}" type="parTrans" cxnId="{C113BA0E-DD5B-4131-B144-58DA3EB0C2E1}">
      <dgm:prSet/>
      <dgm:spPr/>
      <dgm:t>
        <a:bodyPr/>
        <a:lstStyle/>
        <a:p>
          <a:endParaRPr lang="en-US">
            <a:latin typeface="Candara" pitchFamily="34" charset="0"/>
            <a:cs typeface="Arial" pitchFamily="34" charset="0"/>
          </a:endParaRPr>
        </a:p>
      </dgm:t>
    </dgm:pt>
    <dgm:pt modelId="{8786222F-D483-40FC-931A-63DE1F080FC6}" type="sibTrans" cxnId="{C113BA0E-DD5B-4131-B144-58DA3EB0C2E1}">
      <dgm:prSet/>
      <dgm:spPr/>
      <dgm:t>
        <a:bodyPr/>
        <a:lstStyle/>
        <a:p>
          <a:endParaRPr lang="en-US">
            <a:latin typeface="Candara" pitchFamily="34" charset="0"/>
            <a:cs typeface="Arial" pitchFamily="34" charset="0"/>
          </a:endParaRPr>
        </a:p>
      </dgm:t>
    </dgm:pt>
    <dgm:pt modelId="{2BAC5F03-5703-4E46-B595-A09F3A413879}">
      <dgm:prSet phldrT="[Text]" custT="1"/>
      <dgm:spPr/>
      <dgm:t>
        <a:bodyPr/>
        <a:lstStyle/>
        <a:p>
          <a:r>
            <a:rPr lang="en-US" sz="1600" b="1" dirty="0" smtClean="0">
              <a:solidFill>
                <a:srgbClr val="0000CC"/>
              </a:solidFill>
              <a:latin typeface="Candara" pitchFamily="34" charset="0"/>
              <a:cs typeface="Arial" pitchFamily="34" charset="0"/>
            </a:rPr>
            <a:t>Health &amp; Wellbeing</a:t>
          </a:r>
        </a:p>
        <a:p>
          <a:endParaRPr lang="en-US" sz="1400" b="1" dirty="0" smtClean="0">
            <a:latin typeface="Candara" pitchFamily="34" charset="0"/>
            <a:cs typeface="Arial" pitchFamily="34" charset="0"/>
          </a:endParaRPr>
        </a:p>
        <a:p>
          <a:endParaRPr lang="en-US" sz="1400" b="1" dirty="0" smtClean="0">
            <a:latin typeface="Candara" pitchFamily="34" charset="0"/>
            <a:cs typeface="Arial" pitchFamily="34" charset="0"/>
          </a:endParaRPr>
        </a:p>
        <a:p>
          <a:endParaRPr lang="en-US" sz="1400" b="1" dirty="0" smtClean="0">
            <a:latin typeface="Candara" pitchFamily="34" charset="0"/>
            <a:cs typeface="Arial" pitchFamily="34" charset="0"/>
          </a:endParaRPr>
        </a:p>
        <a:p>
          <a:endParaRPr lang="en-US" sz="1400" b="1" dirty="0" smtClean="0">
            <a:latin typeface="Candara" pitchFamily="34" charset="0"/>
            <a:cs typeface="Arial" pitchFamily="34" charset="0"/>
          </a:endParaRPr>
        </a:p>
        <a:p>
          <a:endParaRPr lang="en-US" sz="1400" b="1" dirty="0" smtClean="0">
            <a:latin typeface="Candara" pitchFamily="34" charset="0"/>
            <a:cs typeface="Arial" pitchFamily="34" charset="0"/>
          </a:endParaRPr>
        </a:p>
        <a:p>
          <a:endParaRPr lang="en-US" sz="1400" b="1" dirty="0">
            <a:latin typeface="Candara" pitchFamily="34" charset="0"/>
            <a:cs typeface="Arial" pitchFamily="34" charset="0"/>
          </a:endParaRPr>
        </a:p>
      </dgm:t>
    </dgm:pt>
    <dgm:pt modelId="{ECB66254-2CA7-4418-B815-F63309F27CEE}" type="parTrans" cxnId="{A6BB1B6C-E62E-46A3-AF30-A29CBF2AA1F8}">
      <dgm:prSet/>
      <dgm:spPr/>
      <dgm:t>
        <a:bodyPr/>
        <a:lstStyle/>
        <a:p>
          <a:endParaRPr lang="en-US">
            <a:latin typeface="Candara" pitchFamily="34" charset="0"/>
            <a:cs typeface="Arial" pitchFamily="34" charset="0"/>
          </a:endParaRPr>
        </a:p>
      </dgm:t>
    </dgm:pt>
    <dgm:pt modelId="{BC0DC066-3A09-46F9-B884-5D6D30D2417C}" type="sibTrans" cxnId="{A6BB1B6C-E62E-46A3-AF30-A29CBF2AA1F8}">
      <dgm:prSet/>
      <dgm:spPr/>
      <dgm:t>
        <a:bodyPr/>
        <a:lstStyle/>
        <a:p>
          <a:endParaRPr lang="en-US">
            <a:latin typeface="Candara" pitchFamily="34" charset="0"/>
            <a:cs typeface="Arial" pitchFamily="34" charset="0"/>
          </a:endParaRPr>
        </a:p>
      </dgm:t>
    </dgm:pt>
    <dgm:pt modelId="{0A3DFEC9-3540-4095-89ED-973A2DF553FB}">
      <dgm:prSet phldrT="[Text]" custT="1"/>
      <dgm:spPr/>
      <dgm:t>
        <a:bodyPr/>
        <a:lstStyle/>
        <a:p>
          <a:r>
            <a:rPr lang="en-US" sz="1600" b="1" dirty="0" smtClean="0">
              <a:solidFill>
                <a:srgbClr val="0000CC"/>
              </a:solidFill>
              <a:latin typeface="Candara" pitchFamily="34" charset="0"/>
              <a:cs typeface="Arial" pitchFamily="34" charset="0"/>
            </a:rPr>
            <a:t>Education &amp; Scholarly Communications</a:t>
          </a:r>
        </a:p>
        <a:p>
          <a:endParaRPr lang="en-US" sz="1400" b="1" dirty="0" smtClean="0">
            <a:latin typeface="Candara" pitchFamily="34" charset="0"/>
            <a:cs typeface="Arial" pitchFamily="34" charset="0"/>
          </a:endParaRPr>
        </a:p>
        <a:p>
          <a:endParaRPr lang="en-US" sz="1400" b="1" dirty="0" smtClean="0">
            <a:latin typeface="Candara" pitchFamily="34" charset="0"/>
            <a:cs typeface="Arial" pitchFamily="34" charset="0"/>
          </a:endParaRPr>
        </a:p>
        <a:p>
          <a:endParaRPr lang="en-US" sz="1400" b="1" dirty="0" smtClean="0">
            <a:latin typeface="Candara" pitchFamily="34" charset="0"/>
            <a:cs typeface="Arial" pitchFamily="34" charset="0"/>
          </a:endParaRPr>
        </a:p>
        <a:p>
          <a:endParaRPr lang="en-US" sz="1400" b="1" dirty="0" smtClean="0">
            <a:latin typeface="Candara" pitchFamily="34" charset="0"/>
            <a:cs typeface="Arial" pitchFamily="34" charset="0"/>
          </a:endParaRPr>
        </a:p>
        <a:p>
          <a:endParaRPr lang="en-US" sz="1400" b="1" dirty="0" smtClean="0">
            <a:latin typeface="Candara" pitchFamily="34" charset="0"/>
            <a:cs typeface="Arial" pitchFamily="34" charset="0"/>
          </a:endParaRPr>
        </a:p>
        <a:p>
          <a:r>
            <a:rPr lang="en-US" sz="1400" b="1" dirty="0" smtClean="0">
              <a:latin typeface="Candara" pitchFamily="34" charset="0"/>
              <a:cs typeface="Arial" pitchFamily="34" charset="0"/>
            </a:rPr>
            <a:t> </a:t>
          </a:r>
          <a:endParaRPr lang="en-US" sz="1400" b="1" dirty="0">
            <a:latin typeface="Candara" pitchFamily="34" charset="0"/>
            <a:cs typeface="Arial" pitchFamily="34" charset="0"/>
          </a:endParaRPr>
        </a:p>
      </dgm:t>
    </dgm:pt>
    <dgm:pt modelId="{581BE32E-18FA-4143-BBFD-39F912DFE6ED}" type="parTrans" cxnId="{3BD99187-AB11-4464-B226-8575C8D03AE5}">
      <dgm:prSet/>
      <dgm:spPr/>
      <dgm:t>
        <a:bodyPr/>
        <a:lstStyle/>
        <a:p>
          <a:endParaRPr lang="en-US">
            <a:latin typeface="Candara" pitchFamily="34" charset="0"/>
            <a:cs typeface="Arial" pitchFamily="34" charset="0"/>
          </a:endParaRPr>
        </a:p>
      </dgm:t>
    </dgm:pt>
    <dgm:pt modelId="{807E2B26-DD56-4865-A933-66F900DA5170}" type="sibTrans" cxnId="{3BD99187-AB11-4464-B226-8575C8D03AE5}">
      <dgm:prSet/>
      <dgm:spPr/>
      <dgm:t>
        <a:bodyPr/>
        <a:lstStyle/>
        <a:p>
          <a:endParaRPr lang="en-US">
            <a:latin typeface="Candara" pitchFamily="34" charset="0"/>
            <a:cs typeface="Arial" pitchFamily="34" charset="0"/>
          </a:endParaRPr>
        </a:p>
      </dgm:t>
    </dgm:pt>
    <dgm:pt modelId="{4141CFEF-36E0-4242-96E0-C678C00904A0}" type="pres">
      <dgm:prSet presAssocID="{8A93D5E5-99AC-4A91-B295-17D7EB422E0B}" presName="Name0" presStyleCnt="0">
        <dgm:presLayoutVars>
          <dgm:chPref val="1"/>
          <dgm:dir/>
          <dgm:animOne val="branch"/>
          <dgm:animLvl val="lvl"/>
          <dgm:resizeHandles/>
        </dgm:presLayoutVars>
      </dgm:prSet>
      <dgm:spPr/>
    </dgm:pt>
    <dgm:pt modelId="{24FC1D55-1433-4A9F-891E-7659EBE5EB3C}" type="pres">
      <dgm:prSet presAssocID="{5A7D0526-A87F-4EE9-A8FF-985C2008D28A}" presName="vertOne" presStyleCnt="0"/>
      <dgm:spPr/>
    </dgm:pt>
    <dgm:pt modelId="{45D288DE-1997-481C-B4AF-63281ECF881E}" type="pres">
      <dgm:prSet presAssocID="{5A7D0526-A87F-4EE9-A8FF-985C2008D28A}" presName="txOne" presStyleLbl="node0" presStyleIdx="0" presStyleCnt="4" custScaleX="62122">
        <dgm:presLayoutVars>
          <dgm:chPref val="3"/>
        </dgm:presLayoutVars>
      </dgm:prSet>
      <dgm:spPr/>
      <dgm:t>
        <a:bodyPr/>
        <a:lstStyle/>
        <a:p>
          <a:endParaRPr lang="en-US"/>
        </a:p>
      </dgm:t>
    </dgm:pt>
    <dgm:pt modelId="{77A465F6-C7F5-4317-A341-52EF779236BD}" type="pres">
      <dgm:prSet presAssocID="{5A7D0526-A87F-4EE9-A8FF-985C2008D28A}" presName="horzOne" presStyleCnt="0"/>
      <dgm:spPr/>
    </dgm:pt>
    <dgm:pt modelId="{D4B5D8D5-2D27-496F-8BD1-94DC36621660}" type="pres">
      <dgm:prSet presAssocID="{1694CD70-7E06-4384-AC97-C611FEE5EEA9}" presName="sibSpaceOne" presStyleCnt="0"/>
      <dgm:spPr/>
    </dgm:pt>
    <dgm:pt modelId="{51E61416-D2A1-4713-BCC1-AB223F8426E4}" type="pres">
      <dgm:prSet presAssocID="{279B5D34-CD5D-46FD-9E24-79D1DEA58EA7}" presName="vertOne" presStyleCnt="0"/>
      <dgm:spPr/>
    </dgm:pt>
    <dgm:pt modelId="{B8A37E08-9FC9-4BDB-9A1F-97BC329946FE}" type="pres">
      <dgm:prSet presAssocID="{279B5D34-CD5D-46FD-9E24-79D1DEA58EA7}" presName="txOne" presStyleLbl="node0" presStyleIdx="1" presStyleCnt="4" custScaleX="71322">
        <dgm:presLayoutVars>
          <dgm:chPref val="3"/>
        </dgm:presLayoutVars>
      </dgm:prSet>
      <dgm:spPr/>
      <dgm:t>
        <a:bodyPr/>
        <a:lstStyle/>
        <a:p>
          <a:endParaRPr lang="en-US"/>
        </a:p>
      </dgm:t>
    </dgm:pt>
    <dgm:pt modelId="{A2D96018-00B0-4657-B51B-97E7EB02D324}" type="pres">
      <dgm:prSet presAssocID="{279B5D34-CD5D-46FD-9E24-79D1DEA58EA7}" presName="horzOne" presStyleCnt="0"/>
      <dgm:spPr/>
    </dgm:pt>
    <dgm:pt modelId="{7B0E08D7-3F4C-41CB-93A8-B3F9C60B699F}" type="pres">
      <dgm:prSet presAssocID="{8786222F-D483-40FC-931A-63DE1F080FC6}" presName="sibSpaceOne" presStyleCnt="0"/>
      <dgm:spPr/>
    </dgm:pt>
    <dgm:pt modelId="{A8436D9A-0712-41A0-9F24-0859191168E2}" type="pres">
      <dgm:prSet presAssocID="{0A3DFEC9-3540-4095-89ED-973A2DF553FB}" presName="vertOne" presStyleCnt="0"/>
      <dgm:spPr/>
    </dgm:pt>
    <dgm:pt modelId="{831AA79F-B7E1-4096-A21F-666ECB7E6D8F}" type="pres">
      <dgm:prSet presAssocID="{0A3DFEC9-3540-4095-89ED-973A2DF553FB}" presName="txOne" presStyleLbl="node0" presStyleIdx="2" presStyleCnt="4" custScaleX="71510" custLinFactNeighborY="237">
        <dgm:presLayoutVars>
          <dgm:chPref val="3"/>
        </dgm:presLayoutVars>
      </dgm:prSet>
      <dgm:spPr/>
      <dgm:t>
        <a:bodyPr/>
        <a:lstStyle/>
        <a:p>
          <a:endParaRPr lang="en-US"/>
        </a:p>
      </dgm:t>
    </dgm:pt>
    <dgm:pt modelId="{6F64C487-15BF-499F-996C-4A30613BEC2B}" type="pres">
      <dgm:prSet presAssocID="{0A3DFEC9-3540-4095-89ED-973A2DF553FB}" presName="horzOne" presStyleCnt="0"/>
      <dgm:spPr/>
    </dgm:pt>
    <dgm:pt modelId="{51A90789-85F0-4E1F-A224-75914C9058AD}" type="pres">
      <dgm:prSet presAssocID="{807E2B26-DD56-4865-A933-66F900DA5170}" presName="sibSpaceOne" presStyleCnt="0"/>
      <dgm:spPr/>
    </dgm:pt>
    <dgm:pt modelId="{4ABDA412-558C-4B67-929A-6199D63F13C4}" type="pres">
      <dgm:prSet presAssocID="{2BAC5F03-5703-4E46-B595-A09F3A413879}" presName="vertOne" presStyleCnt="0"/>
      <dgm:spPr/>
    </dgm:pt>
    <dgm:pt modelId="{C6CC447D-4777-44AA-BB27-425FE1D1D2FF}" type="pres">
      <dgm:prSet presAssocID="{2BAC5F03-5703-4E46-B595-A09F3A413879}" presName="txOne" presStyleLbl="node0" presStyleIdx="3" presStyleCnt="4" custScaleX="67205">
        <dgm:presLayoutVars>
          <dgm:chPref val="3"/>
        </dgm:presLayoutVars>
      </dgm:prSet>
      <dgm:spPr/>
      <dgm:t>
        <a:bodyPr/>
        <a:lstStyle/>
        <a:p>
          <a:endParaRPr lang="en-US"/>
        </a:p>
      </dgm:t>
    </dgm:pt>
    <dgm:pt modelId="{91FE1AB5-C627-41AD-BB0C-6FA3C439CE05}" type="pres">
      <dgm:prSet presAssocID="{2BAC5F03-5703-4E46-B595-A09F3A413879}" presName="horzOne" presStyleCnt="0"/>
      <dgm:spPr/>
    </dgm:pt>
  </dgm:ptLst>
  <dgm:cxnLst>
    <dgm:cxn modelId="{8EDAAD6E-FF54-4B8B-98F2-F12A2FA84AF3}" type="presOf" srcId="{5A7D0526-A87F-4EE9-A8FF-985C2008D28A}" destId="{45D288DE-1997-481C-B4AF-63281ECF881E}" srcOrd="0" destOrd="0" presId="urn:microsoft.com/office/officeart/2005/8/layout/hierarchy4"/>
    <dgm:cxn modelId="{C72DA961-2AF2-4AE6-8D48-61551C0B30C6}" type="presOf" srcId="{279B5D34-CD5D-46FD-9E24-79D1DEA58EA7}" destId="{B8A37E08-9FC9-4BDB-9A1F-97BC329946FE}" srcOrd="0" destOrd="0" presId="urn:microsoft.com/office/officeart/2005/8/layout/hierarchy4"/>
    <dgm:cxn modelId="{A6BB1B6C-E62E-46A3-AF30-A29CBF2AA1F8}" srcId="{8A93D5E5-99AC-4A91-B295-17D7EB422E0B}" destId="{2BAC5F03-5703-4E46-B595-A09F3A413879}" srcOrd="3" destOrd="0" parTransId="{ECB66254-2CA7-4418-B815-F63309F27CEE}" sibTransId="{BC0DC066-3A09-46F9-B884-5D6D30D2417C}"/>
    <dgm:cxn modelId="{B37DEB33-9D2D-4602-B496-A8C487F5208B}" type="presOf" srcId="{8A93D5E5-99AC-4A91-B295-17D7EB422E0B}" destId="{4141CFEF-36E0-4242-96E0-C678C00904A0}" srcOrd="0" destOrd="0" presId="urn:microsoft.com/office/officeart/2005/8/layout/hierarchy4"/>
    <dgm:cxn modelId="{C113BA0E-DD5B-4131-B144-58DA3EB0C2E1}" srcId="{8A93D5E5-99AC-4A91-B295-17D7EB422E0B}" destId="{279B5D34-CD5D-46FD-9E24-79D1DEA58EA7}" srcOrd="1" destOrd="0" parTransId="{E08339D7-E89D-472C-AF8D-9F9E7D398D31}" sibTransId="{8786222F-D483-40FC-931A-63DE1F080FC6}"/>
    <dgm:cxn modelId="{4C634A84-1C02-4E6F-9135-FE424FF529DC}" type="presOf" srcId="{0A3DFEC9-3540-4095-89ED-973A2DF553FB}" destId="{831AA79F-B7E1-4096-A21F-666ECB7E6D8F}" srcOrd="0" destOrd="0" presId="urn:microsoft.com/office/officeart/2005/8/layout/hierarchy4"/>
    <dgm:cxn modelId="{AAE1FDC4-8885-40F7-AA4F-BBBF80374153}" type="presOf" srcId="{2BAC5F03-5703-4E46-B595-A09F3A413879}" destId="{C6CC447D-4777-44AA-BB27-425FE1D1D2FF}" srcOrd="0" destOrd="0" presId="urn:microsoft.com/office/officeart/2005/8/layout/hierarchy4"/>
    <dgm:cxn modelId="{4CAAFDE9-5FD7-4A68-984F-53E0E31EE0BD}" srcId="{8A93D5E5-99AC-4A91-B295-17D7EB422E0B}" destId="{5A7D0526-A87F-4EE9-A8FF-985C2008D28A}" srcOrd="0" destOrd="0" parTransId="{BC093B3F-EF0A-465A-88EA-8ED97901652E}" sibTransId="{1694CD70-7E06-4384-AC97-C611FEE5EEA9}"/>
    <dgm:cxn modelId="{3BD99187-AB11-4464-B226-8575C8D03AE5}" srcId="{8A93D5E5-99AC-4A91-B295-17D7EB422E0B}" destId="{0A3DFEC9-3540-4095-89ED-973A2DF553FB}" srcOrd="2" destOrd="0" parTransId="{581BE32E-18FA-4143-BBFD-39F912DFE6ED}" sibTransId="{807E2B26-DD56-4865-A933-66F900DA5170}"/>
    <dgm:cxn modelId="{F6592E57-4C08-4694-BC07-2410F1418272}" type="presParOf" srcId="{4141CFEF-36E0-4242-96E0-C678C00904A0}" destId="{24FC1D55-1433-4A9F-891E-7659EBE5EB3C}" srcOrd="0" destOrd="0" presId="urn:microsoft.com/office/officeart/2005/8/layout/hierarchy4"/>
    <dgm:cxn modelId="{2C18FA58-3C89-4B72-8094-697D950C2F99}" type="presParOf" srcId="{24FC1D55-1433-4A9F-891E-7659EBE5EB3C}" destId="{45D288DE-1997-481C-B4AF-63281ECF881E}" srcOrd="0" destOrd="0" presId="urn:microsoft.com/office/officeart/2005/8/layout/hierarchy4"/>
    <dgm:cxn modelId="{5E074A2B-0E30-499F-B412-EA92DEF81411}" type="presParOf" srcId="{24FC1D55-1433-4A9F-891E-7659EBE5EB3C}" destId="{77A465F6-C7F5-4317-A341-52EF779236BD}" srcOrd="1" destOrd="0" presId="urn:microsoft.com/office/officeart/2005/8/layout/hierarchy4"/>
    <dgm:cxn modelId="{FB23909B-3B43-4387-AAFD-5DD196FDB943}" type="presParOf" srcId="{4141CFEF-36E0-4242-96E0-C678C00904A0}" destId="{D4B5D8D5-2D27-496F-8BD1-94DC36621660}" srcOrd="1" destOrd="0" presId="urn:microsoft.com/office/officeart/2005/8/layout/hierarchy4"/>
    <dgm:cxn modelId="{ACEE0942-DB15-4434-B7DD-970C7A5F75C4}" type="presParOf" srcId="{4141CFEF-36E0-4242-96E0-C678C00904A0}" destId="{51E61416-D2A1-4713-BCC1-AB223F8426E4}" srcOrd="2" destOrd="0" presId="urn:microsoft.com/office/officeart/2005/8/layout/hierarchy4"/>
    <dgm:cxn modelId="{28DECAAB-35C6-4949-AE1E-6661FDAD0D4F}" type="presParOf" srcId="{51E61416-D2A1-4713-BCC1-AB223F8426E4}" destId="{B8A37E08-9FC9-4BDB-9A1F-97BC329946FE}" srcOrd="0" destOrd="0" presId="urn:microsoft.com/office/officeart/2005/8/layout/hierarchy4"/>
    <dgm:cxn modelId="{7755E5A4-64D7-4E65-9E95-9C2A0B47A7AC}" type="presParOf" srcId="{51E61416-D2A1-4713-BCC1-AB223F8426E4}" destId="{A2D96018-00B0-4657-B51B-97E7EB02D324}" srcOrd="1" destOrd="0" presId="urn:microsoft.com/office/officeart/2005/8/layout/hierarchy4"/>
    <dgm:cxn modelId="{21DBC5BE-7EE4-4B08-8C35-62760A588D60}" type="presParOf" srcId="{4141CFEF-36E0-4242-96E0-C678C00904A0}" destId="{7B0E08D7-3F4C-41CB-93A8-B3F9C60B699F}" srcOrd="3" destOrd="0" presId="urn:microsoft.com/office/officeart/2005/8/layout/hierarchy4"/>
    <dgm:cxn modelId="{FE202457-7C25-40BE-8D37-54E6D5D6D0DC}" type="presParOf" srcId="{4141CFEF-36E0-4242-96E0-C678C00904A0}" destId="{A8436D9A-0712-41A0-9F24-0859191168E2}" srcOrd="4" destOrd="0" presId="urn:microsoft.com/office/officeart/2005/8/layout/hierarchy4"/>
    <dgm:cxn modelId="{306A2238-9C1B-460F-94CB-DC43267740D4}" type="presParOf" srcId="{A8436D9A-0712-41A0-9F24-0859191168E2}" destId="{831AA79F-B7E1-4096-A21F-666ECB7E6D8F}" srcOrd="0" destOrd="0" presId="urn:microsoft.com/office/officeart/2005/8/layout/hierarchy4"/>
    <dgm:cxn modelId="{A82C5821-0AD5-40BD-940F-7B89C525A1C6}" type="presParOf" srcId="{A8436D9A-0712-41A0-9F24-0859191168E2}" destId="{6F64C487-15BF-499F-996C-4A30613BEC2B}" srcOrd="1" destOrd="0" presId="urn:microsoft.com/office/officeart/2005/8/layout/hierarchy4"/>
    <dgm:cxn modelId="{BB81D110-5F8B-4FAC-A110-38CBBD865116}" type="presParOf" srcId="{4141CFEF-36E0-4242-96E0-C678C00904A0}" destId="{51A90789-85F0-4E1F-A224-75914C9058AD}" srcOrd="5" destOrd="0" presId="urn:microsoft.com/office/officeart/2005/8/layout/hierarchy4"/>
    <dgm:cxn modelId="{1294F0BB-DB09-4A25-AC9A-BDC4572C325C}" type="presParOf" srcId="{4141CFEF-36E0-4242-96E0-C678C00904A0}" destId="{4ABDA412-558C-4B67-929A-6199D63F13C4}" srcOrd="6" destOrd="0" presId="urn:microsoft.com/office/officeart/2005/8/layout/hierarchy4"/>
    <dgm:cxn modelId="{107D5BF2-754B-4D57-8126-A308D2D2A457}" type="presParOf" srcId="{4ABDA412-558C-4B67-929A-6199D63F13C4}" destId="{C6CC447D-4777-44AA-BB27-425FE1D1D2FF}" srcOrd="0" destOrd="0" presId="urn:microsoft.com/office/officeart/2005/8/layout/hierarchy4"/>
    <dgm:cxn modelId="{591C88CE-2398-41ED-83AF-72709E104354}" type="presParOf" srcId="{4ABDA412-558C-4B67-929A-6199D63F13C4}" destId="{91FE1AB5-C627-41AD-BB0C-6FA3C439CE05}" srcOrd="1" destOrd="0" presId="urn:microsoft.com/office/officeart/2005/8/layout/hierarchy4"/>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5D288DE-1997-481C-B4AF-63281ECF881E}">
      <dsp:nvSpPr>
        <dsp:cNvPr id="0" name=""/>
        <dsp:cNvSpPr/>
      </dsp:nvSpPr>
      <dsp:spPr>
        <a:xfrm>
          <a:off x="6200" y="0"/>
          <a:ext cx="1641261" cy="2551058"/>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0000CC"/>
              </a:solidFill>
              <a:latin typeface="Candara" pitchFamily="34" charset="0"/>
              <a:cs typeface="Arial" pitchFamily="34" charset="0"/>
            </a:rPr>
            <a:t>Core  Computer Science</a:t>
          </a:r>
        </a:p>
        <a:p>
          <a:pPr lvl="0" algn="ctr" defTabSz="711200">
            <a:lnSpc>
              <a:spcPct val="90000"/>
            </a:lnSpc>
            <a:spcBef>
              <a:spcPct val="0"/>
            </a:spcBef>
            <a:spcAft>
              <a:spcPct val="35000"/>
            </a:spcAft>
          </a:pPr>
          <a:endParaRPr lang="en-US" sz="1400" b="1" kern="1200" dirty="0" smtClean="0">
            <a:latin typeface="Candara" pitchFamily="34" charset="0"/>
            <a:cs typeface="Arial" pitchFamily="34" charset="0"/>
          </a:endParaRPr>
        </a:p>
        <a:p>
          <a:pPr lvl="0" algn="ctr" defTabSz="711200">
            <a:lnSpc>
              <a:spcPct val="90000"/>
            </a:lnSpc>
            <a:spcBef>
              <a:spcPct val="0"/>
            </a:spcBef>
            <a:spcAft>
              <a:spcPct val="35000"/>
            </a:spcAft>
          </a:pPr>
          <a:endParaRPr lang="en-US" sz="1400" b="1" kern="1200" dirty="0" smtClean="0">
            <a:latin typeface="Candara" pitchFamily="34" charset="0"/>
            <a:cs typeface="Arial" pitchFamily="34" charset="0"/>
          </a:endParaRPr>
        </a:p>
        <a:p>
          <a:pPr lvl="0" algn="ctr" defTabSz="711200">
            <a:lnSpc>
              <a:spcPct val="90000"/>
            </a:lnSpc>
            <a:spcBef>
              <a:spcPct val="0"/>
            </a:spcBef>
            <a:spcAft>
              <a:spcPct val="35000"/>
            </a:spcAft>
          </a:pPr>
          <a:endParaRPr lang="en-US" sz="1400" b="1" kern="1200" dirty="0" smtClean="0">
            <a:latin typeface="Candara" pitchFamily="34" charset="0"/>
            <a:cs typeface="Arial" pitchFamily="34" charset="0"/>
          </a:endParaRPr>
        </a:p>
        <a:p>
          <a:pPr lvl="0" algn="ctr" defTabSz="711200">
            <a:lnSpc>
              <a:spcPct val="90000"/>
            </a:lnSpc>
            <a:spcBef>
              <a:spcPct val="0"/>
            </a:spcBef>
            <a:spcAft>
              <a:spcPct val="35000"/>
            </a:spcAft>
          </a:pPr>
          <a:endParaRPr lang="en-US" sz="1400" b="1" kern="1200" dirty="0" smtClean="0">
            <a:latin typeface="Candara" pitchFamily="34" charset="0"/>
            <a:cs typeface="Arial" pitchFamily="34" charset="0"/>
          </a:endParaRPr>
        </a:p>
        <a:p>
          <a:pPr lvl="0" algn="ctr" defTabSz="711200">
            <a:lnSpc>
              <a:spcPct val="90000"/>
            </a:lnSpc>
            <a:spcBef>
              <a:spcPct val="0"/>
            </a:spcBef>
            <a:spcAft>
              <a:spcPct val="35000"/>
            </a:spcAft>
          </a:pPr>
          <a:endParaRPr lang="en-US" sz="1400" b="1" kern="1200" dirty="0">
            <a:latin typeface="Candara" pitchFamily="34" charset="0"/>
            <a:cs typeface="Arial" pitchFamily="34" charset="0"/>
          </a:endParaRPr>
        </a:p>
      </dsp:txBody>
      <dsp:txXfrm>
        <a:off x="6200" y="0"/>
        <a:ext cx="1641261" cy="2551058"/>
      </dsp:txXfrm>
    </dsp:sp>
    <dsp:sp modelId="{B8A37E08-9FC9-4BDB-9A1F-97BC329946FE}">
      <dsp:nvSpPr>
        <dsp:cNvPr id="0" name=""/>
        <dsp:cNvSpPr/>
      </dsp:nvSpPr>
      <dsp:spPr>
        <a:xfrm>
          <a:off x="2091317" y="0"/>
          <a:ext cx="1884325" cy="2551058"/>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0000CC"/>
              </a:solidFill>
              <a:latin typeface="Candara" pitchFamily="34" charset="0"/>
              <a:cs typeface="Arial" pitchFamily="34" charset="0"/>
            </a:rPr>
            <a:t>Earth, Energy and</a:t>
          </a:r>
          <a:br>
            <a:rPr lang="en-US" sz="1600" b="1" kern="1200" dirty="0" smtClean="0">
              <a:solidFill>
                <a:srgbClr val="0000CC"/>
              </a:solidFill>
              <a:latin typeface="Candara" pitchFamily="34" charset="0"/>
              <a:cs typeface="Arial" pitchFamily="34" charset="0"/>
            </a:rPr>
          </a:br>
          <a:r>
            <a:rPr lang="en-US" sz="1600" b="1" kern="1200" dirty="0" smtClean="0">
              <a:solidFill>
                <a:srgbClr val="0000CC"/>
              </a:solidFill>
              <a:latin typeface="Candara" pitchFamily="34" charset="0"/>
              <a:cs typeface="Arial" pitchFamily="34" charset="0"/>
            </a:rPr>
            <a:t>Environment</a:t>
          </a:r>
        </a:p>
        <a:p>
          <a:pPr lvl="0" algn="ctr" defTabSz="711200">
            <a:lnSpc>
              <a:spcPct val="90000"/>
            </a:lnSpc>
            <a:spcBef>
              <a:spcPct val="0"/>
            </a:spcBef>
            <a:spcAft>
              <a:spcPct val="35000"/>
            </a:spcAft>
          </a:pPr>
          <a:endParaRPr lang="en-US" sz="1400" b="1" kern="1200" dirty="0" smtClean="0">
            <a:latin typeface="Candara" pitchFamily="34" charset="0"/>
            <a:cs typeface="Arial" pitchFamily="34" charset="0"/>
          </a:endParaRPr>
        </a:p>
        <a:p>
          <a:pPr lvl="0" algn="ctr" defTabSz="711200">
            <a:lnSpc>
              <a:spcPct val="90000"/>
            </a:lnSpc>
            <a:spcBef>
              <a:spcPct val="0"/>
            </a:spcBef>
            <a:spcAft>
              <a:spcPct val="35000"/>
            </a:spcAft>
          </a:pPr>
          <a:endParaRPr lang="en-US" sz="1400" b="1" kern="1200" dirty="0" smtClean="0">
            <a:latin typeface="Candara" pitchFamily="34" charset="0"/>
            <a:cs typeface="Arial" pitchFamily="34" charset="0"/>
          </a:endParaRPr>
        </a:p>
        <a:p>
          <a:pPr lvl="0" algn="ctr" defTabSz="711200">
            <a:lnSpc>
              <a:spcPct val="90000"/>
            </a:lnSpc>
            <a:spcBef>
              <a:spcPct val="0"/>
            </a:spcBef>
            <a:spcAft>
              <a:spcPct val="35000"/>
            </a:spcAft>
          </a:pPr>
          <a:endParaRPr lang="en-US" sz="1400" b="1" kern="1200" dirty="0" smtClean="0">
            <a:latin typeface="Candara" pitchFamily="34" charset="0"/>
            <a:cs typeface="Arial" pitchFamily="34" charset="0"/>
          </a:endParaRPr>
        </a:p>
        <a:p>
          <a:pPr lvl="0" algn="ctr" defTabSz="711200">
            <a:lnSpc>
              <a:spcPct val="90000"/>
            </a:lnSpc>
            <a:spcBef>
              <a:spcPct val="0"/>
            </a:spcBef>
            <a:spcAft>
              <a:spcPct val="35000"/>
            </a:spcAft>
          </a:pPr>
          <a:endParaRPr lang="en-US" sz="1400" b="1" kern="1200" dirty="0" smtClean="0">
            <a:latin typeface="Candara" pitchFamily="34" charset="0"/>
            <a:cs typeface="Arial" pitchFamily="34" charset="0"/>
          </a:endParaRPr>
        </a:p>
        <a:p>
          <a:pPr lvl="0" algn="ctr" defTabSz="711200">
            <a:lnSpc>
              <a:spcPct val="90000"/>
            </a:lnSpc>
            <a:spcBef>
              <a:spcPct val="0"/>
            </a:spcBef>
            <a:spcAft>
              <a:spcPct val="35000"/>
            </a:spcAft>
          </a:pPr>
          <a:endParaRPr lang="en-US" sz="1400" b="1" kern="1200" dirty="0" smtClean="0">
            <a:latin typeface="Candara" pitchFamily="34" charset="0"/>
            <a:cs typeface="Arial" pitchFamily="34" charset="0"/>
          </a:endParaRPr>
        </a:p>
        <a:p>
          <a:pPr lvl="0" algn="ctr" defTabSz="711200">
            <a:lnSpc>
              <a:spcPct val="90000"/>
            </a:lnSpc>
            <a:spcBef>
              <a:spcPct val="0"/>
            </a:spcBef>
            <a:spcAft>
              <a:spcPct val="35000"/>
            </a:spcAft>
          </a:pPr>
          <a:endParaRPr lang="en-US" sz="1400" b="1" kern="1200" dirty="0">
            <a:latin typeface="Candara" pitchFamily="34" charset="0"/>
            <a:cs typeface="Arial" pitchFamily="34" charset="0"/>
          </a:endParaRPr>
        </a:p>
      </dsp:txBody>
      <dsp:txXfrm>
        <a:off x="2091317" y="0"/>
        <a:ext cx="1884325" cy="2551058"/>
      </dsp:txXfrm>
    </dsp:sp>
    <dsp:sp modelId="{831AA79F-B7E1-4096-A21F-666ECB7E6D8F}">
      <dsp:nvSpPr>
        <dsp:cNvPr id="0" name=""/>
        <dsp:cNvSpPr/>
      </dsp:nvSpPr>
      <dsp:spPr>
        <a:xfrm>
          <a:off x="4419497" y="0"/>
          <a:ext cx="1889291" cy="2551058"/>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0000CC"/>
              </a:solidFill>
              <a:latin typeface="Candara" pitchFamily="34" charset="0"/>
              <a:cs typeface="Arial" pitchFamily="34" charset="0"/>
            </a:rPr>
            <a:t>Education &amp; Scholarly Communications</a:t>
          </a:r>
        </a:p>
        <a:p>
          <a:pPr lvl="0" algn="ctr" defTabSz="711200">
            <a:lnSpc>
              <a:spcPct val="90000"/>
            </a:lnSpc>
            <a:spcBef>
              <a:spcPct val="0"/>
            </a:spcBef>
            <a:spcAft>
              <a:spcPct val="35000"/>
            </a:spcAft>
          </a:pPr>
          <a:endParaRPr lang="en-US" sz="1400" b="1" kern="1200" dirty="0" smtClean="0">
            <a:latin typeface="Candara" pitchFamily="34" charset="0"/>
            <a:cs typeface="Arial" pitchFamily="34" charset="0"/>
          </a:endParaRPr>
        </a:p>
        <a:p>
          <a:pPr lvl="0" algn="ctr" defTabSz="711200">
            <a:lnSpc>
              <a:spcPct val="90000"/>
            </a:lnSpc>
            <a:spcBef>
              <a:spcPct val="0"/>
            </a:spcBef>
            <a:spcAft>
              <a:spcPct val="35000"/>
            </a:spcAft>
          </a:pPr>
          <a:endParaRPr lang="en-US" sz="1400" b="1" kern="1200" dirty="0" smtClean="0">
            <a:latin typeface="Candara" pitchFamily="34" charset="0"/>
            <a:cs typeface="Arial" pitchFamily="34" charset="0"/>
          </a:endParaRPr>
        </a:p>
        <a:p>
          <a:pPr lvl="0" algn="ctr" defTabSz="711200">
            <a:lnSpc>
              <a:spcPct val="90000"/>
            </a:lnSpc>
            <a:spcBef>
              <a:spcPct val="0"/>
            </a:spcBef>
            <a:spcAft>
              <a:spcPct val="35000"/>
            </a:spcAft>
          </a:pPr>
          <a:endParaRPr lang="en-US" sz="1400" b="1" kern="1200" dirty="0" smtClean="0">
            <a:latin typeface="Candara" pitchFamily="34" charset="0"/>
            <a:cs typeface="Arial" pitchFamily="34" charset="0"/>
          </a:endParaRPr>
        </a:p>
        <a:p>
          <a:pPr lvl="0" algn="ctr" defTabSz="711200">
            <a:lnSpc>
              <a:spcPct val="90000"/>
            </a:lnSpc>
            <a:spcBef>
              <a:spcPct val="0"/>
            </a:spcBef>
            <a:spcAft>
              <a:spcPct val="35000"/>
            </a:spcAft>
          </a:pPr>
          <a:endParaRPr lang="en-US" sz="1400" b="1" kern="1200" dirty="0" smtClean="0">
            <a:latin typeface="Candara" pitchFamily="34" charset="0"/>
            <a:cs typeface="Arial" pitchFamily="34" charset="0"/>
          </a:endParaRPr>
        </a:p>
        <a:p>
          <a:pPr lvl="0" algn="ctr" defTabSz="711200">
            <a:lnSpc>
              <a:spcPct val="90000"/>
            </a:lnSpc>
            <a:spcBef>
              <a:spcPct val="0"/>
            </a:spcBef>
            <a:spcAft>
              <a:spcPct val="35000"/>
            </a:spcAft>
          </a:pPr>
          <a:endParaRPr lang="en-US" sz="1400" b="1" kern="1200" dirty="0" smtClean="0">
            <a:latin typeface="Candara" pitchFamily="34" charset="0"/>
            <a:cs typeface="Arial" pitchFamily="34" charset="0"/>
          </a:endParaRPr>
        </a:p>
        <a:p>
          <a:pPr lvl="0" algn="ctr" defTabSz="711200">
            <a:lnSpc>
              <a:spcPct val="90000"/>
            </a:lnSpc>
            <a:spcBef>
              <a:spcPct val="0"/>
            </a:spcBef>
            <a:spcAft>
              <a:spcPct val="35000"/>
            </a:spcAft>
          </a:pPr>
          <a:r>
            <a:rPr lang="en-US" sz="1400" b="1" kern="1200" dirty="0" smtClean="0">
              <a:latin typeface="Candara" pitchFamily="34" charset="0"/>
              <a:cs typeface="Arial" pitchFamily="34" charset="0"/>
            </a:rPr>
            <a:t> </a:t>
          </a:r>
          <a:endParaRPr lang="en-US" sz="1400" b="1" kern="1200" dirty="0">
            <a:latin typeface="Candara" pitchFamily="34" charset="0"/>
            <a:cs typeface="Arial" pitchFamily="34" charset="0"/>
          </a:endParaRPr>
        </a:p>
      </dsp:txBody>
      <dsp:txXfrm>
        <a:off x="4419497" y="0"/>
        <a:ext cx="1889291" cy="2551058"/>
      </dsp:txXfrm>
    </dsp:sp>
    <dsp:sp modelId="{C6CC447D-4777-44AA-BB27-425FE1D1D2FF}">
      <dsp:nvSpPr>
        <dsp:cNvPr id="0" name=""/>
        <dsp:cNvSpPr/>
      </dsp:nvSpPr>
      <dsp:spPr>
        <a:xfrm>
          <a:off x="6752645" y="0"/>
          <a:ext cx="1775553" cy="2551058"/>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0000CC"/>
              </a:solidFill>
              <a:latin typeface="Candara" pitchFamily="34" charset="0"/>
              <a:cs typeface="Arial" pitchFamily="34" charset="0"/>
            </a:rPr>
            <a:t>Health &amp; Wellbeing</a:t>
          </a:r>
        </a:p>
        <a:p>
          <a:pPr lvl="0" algn="ctr" defTabSz="711200">
            <a:lnSpc>
              <a:spcPct val="90000"/>
            </a:lnSpc>
            <a:spcBef>
              <a:spcPct val="0"/>
            </a:spcBef>
            <a:spcAft>
              <a:spcPct val="35000"/>
            </a:spcAft>
          </a:pPr>
          <a:endParaRPr lang="en-US" sz="1400" b="1" kern="1200" dirty="0" smtClean="0">
            <a:latin typeface="Candara" pitchFamily="34" charset="0"/>
            <a:cs typeface="Arial" pitchFamily="34" charset="0"/>
          </a:endParaRPr>
        </a:p>
        <a:p>
          <a:pPr lvl="0" algn="ctr" defTabSz="711200">
            <a:lnSpc>
              <a:spcPct val="90000"/>
            </a:lnSpc>
            <a:spcBef>
              <a:spcPct val="0"/>
            </a:spcBef>
            <a:spcAft>
              <a:spcPct val="35000"/>
            </a:spcAft>
          </a:pPr>
          <a:endParaRPr lang="en-US" sz="1400" b="1" kern="1200" dirty="0" smtClean="0">
            <a:latin typeface="Candara" pitchFamily="34" charset="0"/>
            <a:cs typeface="Arial" pitchFamily="34" charset="0"/>
          </a:endParaRPr>
        </a:p>
        <a:p>
          <a:pPr lvl="0" algn="ctr" defTabSz="711200">
            <a:lnSpc>
              <a:spcPct val="90000"/>
            </a:lnSpc>
            <a:spcBef>
              <a:spcPct val="0"/>
            </a:spcBef>
            <a:spcAft>
              <a:spcPct val="35000"/>
            </a:spcAft>
          </a:pPr>
          <a:endParaRPr lang="en-US" sz="1400" b="1" kern="1200" dirty="0" smtClean="0">
            <a:latin typeface="Candara" pitchFamily="34" charset="0"/>
            <a:cs typeface="Arial" pitchFamily="34" charset="0"/>
          </a:endParaRPr>
        </a:p>
        <a:p>
          <a:pPr lvl="0" algn="ctr" defTabSz="711200">
            <a:lnSpc>
              <a:spcPct val="90000"/>
            </a:lnSpc>
            <a:spcBef>
              <a:spcPct val="0"/>
            </a:spcBef>
            <a:spcAft>
              <a:spcPct val="35000"/>
            </a:spcAft>
          </a:pPr>
          <a:endParaRPr lang="en-US" sz="1400" b="1" kern="1200" dirty="0" smtClean="0">
            <a:latin typeface="Candara" pitchFamily="34" charset="0"/>
            <a:cs typeface="Arial" pitchFamily="34" charset="0"/>
          </a:endParaRPr>
        </a:p>
        <a:p>
          <a:pPr lvl="0" algn="ctr" defTabSz="711200">
            <a:lnSpc>
              <a:spcPct val="90000"/>
            </a:lnSpc>
            <a:spcBef>
              <a:spcPct val="0"/>
            </a:spcBef>
            <a:spcAft>
              <a:spcPct val="35000"/>
            </a:spcAft>
          </a:pPr>
          <a:endParaRPr lang="en-US" sz="1400" b="1" kern="1200" dirty="0" smtClean="0">
            <a:latin typeface="Candara" pitchFamily="34" charset="0"/>
            <a:cs typeface="Arial" pitchFamily="34" charset="0"/>
          </a:endParaRPr>
        </a:p>
        <a:p>
          <a:pPr lvl="0" algn="ctr" defTabSz="711200">
            <a:lnSpc>
              <a:spcPct val="90000"/>
            </a:lnSpc>
            <a:spcBef>
              <a:spcPct val="0"/>
            </a:spcBef>
            <a:spcAft>
              <a:spcPct val="35000"/>
            </a:spcAft>
          </a:pPr>
          <a:endParaRPr lang="en-US" sz="1400" b="1" kern="1200" dirty="0">
            <a:latin typeface="Candara" pitchFamily="34" charset="0"/>
            <a:cs typeface="Arial" pitchFamily="34" charset="0"/>
          </a:endParaRPr>
        </a:p>
      </dsp:txBody>
      <dsp:txXfrm>
        <a:off x="6752645" y="0"/>
        <a:ext cx="1775553" cy="255105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057CCB-4238-43DE-8AD6-1BA971CA3A30}" type="datetimeFigureOut">
              <a:rPr lang="en-US" smtClean="0"/>
              <a:pPr/>
              <a:t>7/9/2009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387BFC-7041-4634-9E26-7C9D7A5F60C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98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4198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312D8EF1-F000-43E0-ADB8-5F7316B8A84F}" type="datetime8">
              <a:rPr lang="en-US"/>
              <a:pPr defTabSz="912813" fontAlgn="base">
                <a:spcBef>
                  <a:spcPct val="0"/>
                </a:spcBef>
                <a:spcAft>
                  <a:spcPct val="0"/>
                </a:spcAft>
              </a:pPr>
              <a:t>7/9/2009 9:58 AM</a:t>
            </a:fld>
            <a:endParaRPr lang="en-US"/>
          </a:p>
        </p:txBody>
      </p:sp>
      <p:sp>
        <p:nvSpPr>
          <p:cNvPr id="4199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4199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6D37DF7-FFB9-455E-B9BE-B7B194863A5C}" type="slidenum">
              <a:rPr lang="en-US"/>
              <a:pPr defTabSz="912813"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A387BFC-7041-4634-9E26-7C9D7A5F60C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A387BFC-7041-4634-9E26-7C9D7A5F60C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A387BFC-7041-4634-9E26-7C9D7A5F60C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2057400"/>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A387BFC-7041-4634-9E26-7C9D7A5F60C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34">
              <a:defRPr/>
            </a:pPr>
            <a:endParaRPr lang="en-US" baseline="0" dirty="0" smtClean="0"/>
          </a:p>
        </p:txBody>
      </p:sp>
      <p:sp>
        <p:nvSpPr>
          <p:cNvPr id="4" name="Slide Number Placeholder 3"/>
          <p:cNvSpPr>
            <a:spLocks noGrp="1"/>
          </p:cNvSpPr>
          <p:nvPr>
            <p:ph type="sldNum" sz="quarter" idx="10"/>
          </p:nvPr>
        </p:nvSpPr>
        <p:spPr/>
        <p:txBody>
          <a:bodyPr/>
          <a:lstStyle/>
          <a:p>
            <a:fld id="{3C4D5C02-3DBF-4D44-978D-FFD5473EA7CD}"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4D5C02-3DBF-4D44-978D-FFD5473EA7CD}"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A387BFC-7041-4634-9E26-7C9D7A5F60C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A387BFC-7041-4634-9E26-7C9D7A5F60C5}"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A387BFC-7041-4634-9E26-7C9D7A5F60C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B7E840-D46B-47CF-ABE3-E28492389B9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defTabSz="897713">
              <a:spcBef>
                <a:spcPct val="0"/>
              </a:spcBef>
              <a:spcAft>
                <a:spcPts val="332"/>
              </a:spcAft>
              <a:defRPr/>
            </a:pPr>
            <a:endParaRPr lang="en-US" dirty="0" smtClean="0"/>
          </a:p>
        </p:txBody>
      </p:sp>
      <p:sp>
        <p:nvSpPr>
          <p:cNvPr id="3277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616" fontAlgn="base">
              <a:spcBef>
                <a:spcPct val="0"/>
              </a:spcBef>
              <a:spcAft>
                <a:spcPct val="0"/>
              </a:spcAft>
            </a:pPr>
            <a:endParaRPr lang="en-US" dirty="0" smtClean="0"/>
          </a:p>
        </p:txBody>
      </p:sp>
      <p:sp>
        <p:nvSpPr>
          <p:cNvPr id="3277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616" fontAlgn="base">
              <a:spcBef>
                <a:spcPct val="0"/>
              </a:spcBef>
              <a:spcAft>
                <a:spcPct val="0"/>
              </a:spcAft>
            </a:pPr>
            <a:fld id="{5E467E42-08AD-432F-8C52-4B97090DB498}" type="datetime8">
              <a:rPr lang="en-US"/>
              <a:pPr defTabSz="912616" fontAlgn="base">
                <a:spcBef>
                  <a:spcPct val="0"/>
                </a:spcBef>
                <a:spcAft>
                  <a:spcPct val="0"/>
                </a:spcAft>
              </a:pPr>
              <a:t>7/9/2009 9:58 AM</a:t>
            </a:fld>
            <a:endParaRPr lang="en-US" dirty="0"/>
          </a:p>
        </p:txBody>
      </p:sp>
      <p:sp>
        <p:nvSpPr>
          <p:cNvPr id="32774"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616" fontAlgn="base">
              <a:spcBef>
                <a:spcPct val="0"/>
              </a:spcBef>
              <a:spcAft>
                <a:spcPct val="0"/>
              </a:spcAft>
            </a:pPr>
            <a:r>
              <a:rPr lang="en-US" dirty="0"/>
              <a:t>© 2007 Microsoft Corporation. All rights reserved. Microsoft, Windows, Windows Vista and other product names are or may be registered trademarks and/or trademarks in the U.S. and/or other countries.</a:t>
            </a:r>
          </a:p>
          <a:p>
            <a:pPr defTabSz="912616" fontAlgn="base">
              <a:spcBef>
                <a:spcPct val="0"/>
              </a:spcBef>
              <a:spcAft>
                <a:spcPct val="0"/>
              </a:spcAft>
            </a:pPr>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a:p>
            <a:pPr defTabSz="912616" fontAlgn="base">
              <a:spcBef>
                <a:spcPct val="0"/>
              </a:spcBef>
              <a:spcAft>
                <a:spcPct val="0"/>
              </a:spcAft>
            </a:pPr>
            <a:endParaRPr lang="en-US" dirty="0">
              <a:solidFill>
                <a:schemeClr val="tx1"/>
              </a:solidFill>
            </a:endParaRPr>
          </a:p>
        </p:txBody>
      </p:sp>
      <p:sp>
        <p:nvSpPr>
          <p:cNvPr id="32775"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616" fontAlgn="base">
              <a:spcBef>
                <a:spcPct val="0"/>
              </a:spcBef>
              <a:spcAft>
                <a:spcPct val="0"/>
              </a:spcAft>
            </a:pPr>
            <a:fld id="{4ED77243-4D8F-4199-834E-C943A6811B18}" type="slidenum">
              <a:rPr lang="en-US"/>
              <a:pPr defTabSz="912616" fontAlgn="base">
                <a:spcBef>
                  <a:spcPct val="0"/>
                </a:spcBef>
                <a:spcAft>
                  <a:spcPct val="0"/>
                </a:spcAft>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B7E840-D46B-47CF-ABE3-E28492389B99}"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B7E840-D46B-47CF-ABE3-E28492389B99}"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0B14B7-253F-49FC-8AC8-B4F71F21EA10}"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B7E840-D46B-47CF-ABE3-E28492389B99}"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0B14B7-253F-49FC-8AC8-B4F71F21EA10}"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0B14B7-253F-49FC-8AC8-B4F71F21EA10}"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A387BFC-7041-4634-9E26-7C9D7A5F60C5}"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A387BFC-7041-4634-9E26-7C9D7A5F60C5}"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AE90B7-D4BF-48BF-8A5A-7276E6721AC5}" type="slidenum">
              <a:rPr lang="en-US"/>
              <a:pPr fontAlgn="base">
                <a:spcBef>
                  <a:spcPct val="0"/>
                </a:spcBef>
                <a:spcAft>
                  <a:spcPct val="0"/>
                </a:spcAft>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4D5C02-3DBF-4D44-978D-FFD5473EA7CD}"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defTabSz="897145"/>
            <a:r>
              <a:rPr lang="en-US" sz="500" dirty="0">
                <a:solidFill>
                  <a:srgbClr val="000000"/>
                </a:solidFill>
                <a:latin typeface="Calibri"/>
              </a:rPr>
              <a:t>Microsoft Confidential - Internal Only</a:t>
            </a:r>
          </a:p>
        </p:txBody>
      </p:sp>
      <p:sp>
        <p:nvSpPr>
          <p:cNvPr id="5" name="Slide Number Placeholder 4"/>
          <p:cNvSpPr>
            <a:spLocks noGrp="1"/>
          </p:cNvSpPr>
          <p:nvPr>
            <p:ph type="sldNum" sz="quarter" idx="11"/>
          </p:nvPr>
        </p:nvSpPr>
        <p:spPr/>
        <p:txBody>
          <a:bodyPr/>
          <a:lstStyle/>
          <a:p>
            <a:pPr defTabSz="897145"/>
            <a:fld id="{8B263312-38AA-4E1E-B2B5-0F8F122B24FE}" type="slidenum">
              <a:rPr lang="en-US">
                <a:solidFill>
                  <a:prstClr val="black"/>
                </a:solidFill>
                <a:latin typeface="Calibri"/>
              </a:rPr>
              <a:pPr defTabSz="897145"/>
              <a:t>3</a:t>
            </a:fld>
            <a:endParaRPr lang="en-US" dirty="0">
              <a:solidFill>
                <a:prstClr val="black"/>
              </a:solidFill>
              <a:latin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4D5C02-3DBF-4D44-978D-FFD5473EA7CD}"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4D5C02-3DBF-4D44-978D-FFD5473EA7CD}"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A387BFC-7041-4634-9E26-7C9D7A5F60C5}"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A387BFC-7041-4634-9E26-7C9D7A5F60C5}"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A387BFC-7041-4634-9E26-7C9D7A5F60C5}"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B7E840-D46B-47CF-ABE3-E28492389B99}"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4D5C02-3DBF-4D44-978D-FFD5473EA7CD}"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B7E840-D46B-47CF-ABE3-E28492389B99}"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4D5C02-3DBF-4D44-978D-FFD5473EA7CD}"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A387BFC-7041-4634-9E26-7C9D7A5F60C5}"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A387BFC-7041-4634-9E26-7C9D7A5F60C5}"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A387BFC-7041-4634-9E26-7C9D7A5F60C5}"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A387BFC-7041-4634-9E26-7C9D7A5F60C5}" type="slidenum">
              <a:rPr lang="en-US" smtClean="0"/>
              <a:pPr/>
              <a:t>43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A387BFC-7041-4634-9E26-7C9D7A5F60C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A387BFC-7041-4634-9E26-7C9D7A5F60C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A387BFC-7041-4634-9E26-7C9D7A5F60C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A387BFC-7041-4634-9E26-7C9D7A5F60C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A387BFC-7041-4634-9E26-7C9D7A5F60C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044" y="1766887"/>
            <a:ext cx="6995214" cy="1142621"/>
          </a:xfrm>
          <a:prstGeom prst="rect">
            <a:avLst/>
          </a:prstGeom>
        </p:spPr>
        <p:txBody>
          <a:bodyPr lIns="68589" tIns="34295" rIns="68589" bIns="34295" anchor="ctr" anchorCtr="0">
            <a:noAutofit/>
          </a:bodyPr>
          <a:lstStyle>
            <a:lvl1pPr algn="l" defTabSz="821642" rtl="0" eaLnBrk="0" fontAlgn="base" latinLnBrk="0" hangingPunct="0">
              <a:lnSpc>
                <a:spcPct val="90000"/>
              </a:lnSpc>
              <a:spcBef>
                <a:spcPct val="0"/>
              </a:spcBef>
              <a:spcAft>
                <a:spcPct val="0"/>
              </a:spcAft>
              <a:buNone/>
              <a:defRPr lang="en-US" sz="4100" b="0" kern="1200" cap="none" spc="-27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417212" y="3258742"/>
            <a:ext cx="6994950" cy="346249"/>
          </a:xfrm>
          <a:prstGeom prst="rect">
            <a:avLst/>
          </a:prstGeom>
        </p:spPr>
        <p:txBody>
          <a:bodyPr lIns="68589" tIns="34295" rIns="68589" bIns="34295">
            <a:noAutofit/>
          </a:bodyPr>
          <a:lstStyle>
            <a:lvl1pPr marL="0" indent="0" algn="l">
              <a:lnSpc>
                <a:spcPct val="90000"/>
              </a:lnSpc>
              <a:spcBef>
                <a:spcPts val="0"/>
              </a:spcBef>
              <a:buNone/>
              <a:defRPr>
                <a:solidFill>
                  <a:schemeClr val="accent2">
                    <a:lumMod val="75000"/>
                  </a:schemeClr>
                </a:soli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229600" cy="762000"/>
          </a:xfrm>
        </p:spPr>
        <p:txBody>
          <a:bodyPr/>
          <a:lstStyle>
            <a:lvl1pPr>
              <a:defRPr>
                <a:solidFill>
                  <a:schemeClr val="tx2"/>
                </a:soli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457200" y="819150"/>
            <a:ext cx="8229600" cy="3962400"/>
          </a:xfrm>
        </p:spPr>
        <p:txBody>
          <a:bodyPr/>
          <a:lstStyle>
            <a:lvl1pPr>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00100"/>
            <a:ext cx="8686800" cy="3886200"/>
          </a:xfrm>
        </p:spPr>
        <p:txBody>
          <a:bodyPr>
            <a:normAutofit/>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228600" y="57150"/>
            <a:ext cx="8686800" cy="571500"/>
          </a:xfrm>
        </p:spPr>
        <p:txBody>
          <a:bodyPr/>
          <a:lstStyle>
            <a:lvl1pPr>
              <a:defRPr sz="3600" b="0">
                <a:solidFill>
                  <a:schemeClr val="tx2"/>
                </a:solidFill>
                <a:effectLst>
                  <a:innerShdw blurRad="114300">
                    <a:prstClr val="black"/>
                  </a:innerShdw>
                </a:effectLst>
                <a:latin typeface="Candara" pitchFamily="34" charset="0"/>
              </a:defRPr>
            </a:lvl1pPr>
          </a:lstStyle>
          <a:p>
            <a:r>
              <a:rPr lang="en-US" dirty="0"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228600" y="-19050"/>
            <a:ext cx="8686800" cy="571500"/>
          </a:xfrm>
        </p:spPr>
        <p:txBody>
          <a:bodyPr/>
          <a:lstStyle>
            <a:lvl1pPr>
              <a:defRPr sz="3600" b="0">
                <a:solidFill>
                  <a:schemeClr val="tx2"/>
                </a:solidFill>
                <a:effectLst>
                  <a:innerShdw blurRad="114300">
                    <a:prstClr val="black"/>
                  </a:innerShdw>
                </a:effectLst>
                <a:latin typeface="Candara" pitchFamily="34" charset="0"/>
              </a:defRPr>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90487"/>
            <a:ext cx="8637588" cy="481013"/>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04800" y="856453"/>
            <a:ext cx="8382000" cy="1658147"/>
          </a:xfrm>
        </p:spPr>
        <p:txBody>
          <a:bodyPr/>
          <a:lstStyle>
            <a:lvl1pPr>
              <a:lnSpc>
                <a:spcPct val="90000"/>
              </a:lnSpc>
              <a:defRPr>
                <a:solidFill>
                  <a:schemeClr val="tx1"/>
                </a:solidFill>
                <a:effectLst/>
              </a:defRPr>
            </a:lvl1pPr>
            <a:lvl2pPr>
              <a:lnSpc>
                <a:spcPct val="90000"/>
              </a:lnSpc>
              <a:defRPr>
                <a:solidFill>
                  <a:schemeClr val="tx1"/>
                </a:solidFill>
                <a:effectLst/>
              </a:defRPr>
            </a:lvl2pPr>
            <a:lvl3pPr>
              <a:lnSpc>
                <a:spcPct val="90000"/>
              </a:lnSpc>
              <a:defRPr sz="2800">
                <a:solidFill>
                  <a:schemeClr val="tx1"/>
                </a:solidFill>
                <a:effectLst/>
              </a:defRPr>
            </a:lvl3pPr>
            <a:lvl4pPr>
              <a:lnSpc>
                <a:spcPct val="90000"/>
              </a:lnSpc>
              <a:defRPr>
                <a:solidFill>
                  <a:schemeClr val="tx1"/>
                </a:solidFill>
                <a:effectLst/>
              </a:defRPr>
            </a:lvl4pPr>
            <a:lvl5pPr>
              <a:lnSpc>
                <a:spcPct val="90000"/>
              </a:lnSpc>
              <a:defRPr>
                <a:solidFill>
                  <a:schemeClr val="tx1"/>
                </a:solidFill>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381000" y="212035"/>
            <a:ext cx="8077200" cy="53091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028700"/>
            <a:ext cx="41148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028700"/>
            <a:ext cx="4114800" cy="3657600"/>
          </a:xfrm>
        </p:spPr>
        <p:txBody>
          <a:bodyPr/>
          <a:lstStyle/>
          <a:p>
            <a:pPr lvl="0"/>
            <a:endParaRPr lang="en-US" noProof="0"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gif"/><Relationship Id="rId5" Type="http://schemas.openxmlformats.org/officeDocument/2006/relationships/image" Target="../media/image1.gi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image" Target="../media/image5.png"/><Relationship Id="rId4" Type="http://schemas.openxmlformats.org/officeDocument/2006/relationships/slideLayout" Target="../slideLayouts/slideLayout7.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FS09White.gif"/>
          <p:cNvPicPr>
            <a:picLocks noChangeAspect="1"/>
          </p:cNvPicPr>
          <p:nvPr userDrawn="1"/>
        </p:nvPicPr>
        <p:blipFill>
          <a:blip r:embed="rId5"/>
          <a:stretch>
            <a:fillRect/>
          </a:stretch>
        </p:blipFill>
        <p:spPr>
          <a:xfrm>
            <a:off x="6451600" y="-57150"/>
            <a:ext cx="2692400" cy="585597"/>
          </a:xfrm>
          <a:prstGeom prst="rect">
            <a:avLst/>
          </a:prstGeom>
        </p:spPr>
      </p:pic>
      <p:pic>
        <p:nvPicPr>
          <p:cNvPr id="11" name="Picture 10" descr="FSWhite.gif"/>
          <p:cNvPicPr>
            <a:picLocks noChangeAspect="1"/>
          </p:cNvPicPr>
          <p:nvPr userDrawn="1"/>
        </p:nvPicPr>
        <p:blipFill>
          <a:blip r:embed="rId6"/>
          <a:stretch>
            <a:fillRect/>
          </a:stretch>
        </p:blipFill>
        <p:spPr>
          <a:xfrm>
            <a:off x="7543801" y="81938"/>
            <a:ext cx="1600199" cy="446509"/>
          </a:xfrm>
          <a:prstGeom prst="rect">
            <a:avLst/>
          </a:prstGeom>
        </p:spPr>
      </p:pic>
      <p:pic>
        <p:nvPicPr>
          <p:cNvPr id="15" name="Picture 14" descr="FS_PPT_Master.jpg"/>
          <p:cNvPicPr>
            <a:picLocks noChangeAspect="1"/>
          </p:cNvPicPr>
          <p:nvPr userDrawn="1"/>
        </p:nvPicPr>
        <p:blipFill>
          <a:blip r:embed="rId7"/>
          <a:srcRect b="3533"/>
          <a:stretch>
            <a:fillRect/>
          </a:stretch>
        </p:blipFill>
        <p:spPr>
          <a:xfrm>
            <a:off x="0" y="-57150"/>
            <a:ext cx="9206898" cy="52006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4" r:id="rId2"/>
    <p:sldLayoutId id="2147483659"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FSWhite.gif"/>
          <p:cNvPicPr>
            <a:picLocks noChangeAspect="1"/>
          </p:cNvPicPr>
          <p:nvPr userDrawn="1"/>
        </p:nvPicPr>
        <p:blipFill>
          <a:blip r:embed="rId8"/>
          <a:stretch>
            <a:fillRect/>
          </a:stretch>
        </p:blipFill>
        <p:spPr>
          <a:xfrm>
            <a:off x="7543801" y="81938"/>
            <a:ext cx="1600199" cy="446509"/>
          </a:xfrm>
          <a:prstGeom prst="rect">
            <a:avLst/>
          </a:prstGeom>
        </p:spPr>
      </p:pic>
      <p:pic>
        <p:nvPicPr>
          <p:cNvPr id="15" name="Picture 14" descr="FS_PPT_Master.jpg"/>
          <p:cNvPicPr>
            <a:picLocks noChangeAspect="1"/>
          </p:cNvPicPr>
          <p:nvPr userDrawn="1"/>
        </p:nvPicPr>
        <p:blipFill>
          <a:blip r:embed="rId9"/>
          <a:srcRect b="3533"/>
          <a:stretch>
            <a:fillRect/>
          </a:stretch>
        </p:blipFill>
        <p:spPr>
          <a:xfrm>
            <a:off x="8686800" y="587864"/>
            <a:ext cx="457199" cy="307486"/>
          </a:xfrm>
          <a:prstGeom prst="rect">
            <a:avLst/>
          </a:prstGeom>
        </p:spPr>
      </p:pic>
      <p:cxnSp>
        <p:nvCxnSpPr>
          <p:cNvPr id="7" name="Straight Connector 6"/>
          <p:cNvCxnSpPr/>
          <p:nvPr userDrawn="1"/>
        </p:nvCxnSpPr>
        <p:spPr>
          <a:xfrm>
            <a:off x="0" y="4933950"/>
            <a:ext cx="69342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itle Placeholder 12"/>
          <p:cNvSpPr>
            <a:spLocks noGrp="1"/>
          </p:cNvSpPr>
          <p:nvPr>
            <p:ph type="title"/>
          </p:nvPr>
        </p:nvSpPr>
        <p:spPr>
          <a:xfrm>
            <a:off x="457200" y="-19050"/>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14" name="Text Placeholder 13"/>
          <p:cNvSpPr>
            <a:spLocks noGrp="1"/>
          </p:cNvSpPr>
          <p:nvPr>
            <p:ph type="body" idx="1"/>
          </p:nvPr>
        </p:nvSpPr>
        <p:spPr>
          <a:xfrm>
            <a:off x="457200" y="971550"/>
            <a:ext cx="8229600" cy="3810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6" name="Picture 15" descr="FS_PPT_title.bmp"/>
          <p:cNvPicPr>
            <a:picLocks noChangeAspect="1"/>
          </p:cNvPicPr>
          <p:nvPr userDrawn="1"/>
        </p:nvPicPr>
        <p:blipFill>
          <a:blip r:embed="rId10"/>
          <a:stretch>
            <a:fillRect/>
          </a:stretch>
        </p:blipFill>
        <p:spPr>
          <a:xfrm>
            <a:off x="8208996" y="-19050"/>
            <a:ext cx="935004" cy="547497"/>
          </a:xfrm>
          <a:prstGeom prst="rect">
            <a:avLst/>
          </a:prstGeom>
        </p:spPr>
      </p:pic>
      <p:pic>
        <p:nvPicPr>
          <p:cNvPr id="19" name="Picture 18" descr="FS_PPT_Master.jpg"/>
          <p:cNvPicPr>
            <a:picLocks noChangeAspect="1"/>
          </p:cNvPicPr>
          <p:nvPr userDrawn="1"/>
        </p:nvPicPr>
        <p:blipFill>
          <a:blip r:embed="rId9"/>
          <a:srcRect b="3533"/>
          <a:stretch>
            <a:fillRect/>
          </a:stretch>
        </p:blipFill>
        <p:spPr>
          <a:xfrm>
            <a:off x="7848600" y="-19050"/>
            <a:ext cx="304799" cy="30748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ctr" defTabSz="457200" rtl="0" eaLnBrk="1" latinLnBrk="0" hangingPunct="1">
        <a:spcBef>
          <a:spcPct val="0"/>
        </a:spcBef>
        <a:buNone/>
        <a:defRPr sz="4000" kern="1200">
          <a:solidFill>
            <a:schemeClr val="tx2"/>
          </a:solidFill>
          <a:latin typeface="Candara"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2"/>
          </a:solidFill>
          <a:latin typeface="Candara"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Candara"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Candara"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Candara"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Candara"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9.jpeg"/><Relationship Id="rId5" Type="http://schemas.openxmlformats.org/officeDocument/2006/relationships/diagramQuickStyle" Target="../diagrams/quickStyle1.xml"/><Relationship Id="rId10" Type="http://schemas.openxmlformats.org/officeDocument/2006/relationships/image" Target="../media/image8.jpeg"/><Relationship Id="rId4" Type="http://schemas.openxmlformats.org/officeDocument/2006/relationships/diagramLayout" Target="../diagrams/layout1.xml"/><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9.wmf"/></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40.jpeg"/></Relationships>
</file>

<file path=ppt/slides/_rels/slide4.xml.rels><?xml version="1.0" encoding="UTF-8" standalone="yes"?>
<Relationships xmlns="http://schemas.openxmlformats.org/package/2006/relationships"><Relationship Id="rId3" Type="http://schemas.openxmlformats.org/officeDocument/2006/relationships/hyperlink" Target="http://www.worldwidetelescope.org/"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1.jpe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hyperlink" Target="http://research.microsoft.com/en-us/collaboration/tools/dryad.aspx" TargetMode="External"/></Relationships>
</file>

<file path=ppt/slides/_rels/slide42.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12" Type="http://schemas.openxmlformats.org/officeDocument/2006/relationships/image" Target="../media/image51.jpeg"/><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image" Target="../media/image45.jpeg"/><Relationship Id="rId11" Type="http://schemas.openxmlformats.org/officeDocument/2006/relationships/image" Target="../media/image50.jpeg"/><Relationship Id="rId5" Type="http://schemas.openxmlformats.org/officeDocument/2006/relationships/image" Target="../media/image44.jpeg"/><Relationship Id="rId10" Type="http://schemas.openxmlformats.org/officeDocument/2006/relationships/image" Target="../media/image49.png"/><Relationship Id="rId4" Type="http://schemas.openxmlformats.org/officeDocument/2006/relationships/image" Target="../media/image43.jpeg"/><Relationship Id="rId9" Type="http://schemas.openxmlformats.org/officeDocument/2006/relationships/image" Target="../media/image48.jpeg"/></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upload.wikimedia.org/wikipedia/commons/0/0f/Dryad11.jpg"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14350"/>
            <a:ext cx="7772400" cy="1447800"/>
          </a:xfrm>
        </p:spPr>
        <p:txBody>
          <a:bodyPr/>
          <a:lstStyle/>
          <a:p>
            <a:pPr>
              <a:defRPr/>
            </a:pPr>
            <a:r>
              <a:rPr sz="4000" smtClean="0">
                <a:solidFill>
                  <a:schemeClr val="bg1"/>
                </a:solidFill>
                <a:effectLst>
                  <a:outerShdw blurRad="38100" dist="38100" dir="2700000" algn="tl">
                    <a:srgbClr val="000000">
                      <a:alpha val="43137"/>
                    </a:srgbClr>
                  </a:outerShdw>
                </a:effectLst>
                <a:latin typeface="Candara" pitchFamily="34" charset="0"/>
              </a:rPr>
              <a:t>Tools and Services for</a:t>
            </a:r>
            <a:r>
              <a:rPr sz="6000" smtClean="0">
                <a:solidFill>
                  <a:schemeClr val="bg1"/>
                </a:solidFill>
                <a:effectLst>
                  <a:outerShdw blurRad="38100" dist="38100" dir="2700000" algn="tl">
                    <a:srgbClr val="000000">
                      <a:alpha val="43137"/>
                    </a:srgbClr>
                  </a:outerShdw>
                </a:effectLst>
                <a:latin typeface="Candara" pitchFamily="34" charset="0"/>
              </a:rPr>
              <a:t/>
            </a:r>
            <a:br>
              <a:rPr sz="6000" smtClean="0">
                <a:solidFill>
                  <a:schemeClr val="bg1"/>
                </a:solidFill>
                <a:effectLst>
                  <a:outerShdw blurRad="38100" dist="38100" dir="2700000" algn="tl">
                    <a:srgbClr val="000000">
                      <a:alpha val="43137"/>
                    </a:srgbClr>
                  </a:outerShdw>
                </a:effectLst>
                <a:latin typeface="Candara" pitchFamily="34" charset="0"/>
              </a:rPr>
            </a:br>
            <a:r>
              <a:rPr sz="6000" smtClean="0">
                <a:solidFill>
                  <a:schemeClr val="bg1"/>
                </a:solidFill>
                <a:effectLst>
                  <a:outerShdw blurRad="38100" dist="38100" dir="2700000" algn="tl">
                    <a:srgbClr val="000000">
                      <a:alpha val="43137"/>
                    </a:srgbClr>
                  </a:outerShdw>
                </a:effectLst>
                <a:latin typeface="Candara" pitchFamily="34" charset="0"/>
              </a:rPr>
              <a:t>Data Intensive Research</a:t>
            </a:r>
            <a:endParaRPr sz="6000">
              <a:solidFill>
                <a:schemeClr val="bg1"/>
              </a:solidFill>
              <a:effectLst>
                <a:outerShdw blurRad="38100" dist="38100" dir="2700000" algn="tl">
                  <a:srgbClr val="000000">
                    <a:alpha val="43137"/>
                  </a:srgbClr>
                </a:outerShdw>
              </a:effectLst>
              <a:latin typeface="Candara" pitchFamily="34" charset="0"/>
            </a:endParaRPr>
          </a:p>
        </p:txBody>
      </p:sp>
      <p:sp>
        <p:nvSpPr>
          <p:cNvPr id="3" name="Subtitle 2"/>
          <p:cNvSpPr>
            <a:spLocks noGrp="1"/>
          </p:cNvSpPr>
          <p:nvPr>
            <p:ph type="subTitle" idx="1"/>
          </p:nvPr>
        </p:nvSpPr>
        <p:spPr>
          <a:xfrm>
            <a:off x="76200" y="2647950"/>
            <a:ext cx="8991600" cy="2495550"/>
          </a:xfrm>
        </p:spPr>
        <p:txBody>
          <a:bodyPr rtlCol="0"/>
          <a:lstStyle/>
          <a:p>
            <a:pPr algn="ctr" defTabSz="685864">
              <a:defRPr/>
            </a:pPr>
            <a:r>
              <a:rPr lang="en-US" dirty="0" smtClean="0">
                <a:solidFill>
                  <a:schemeClr val="bg1"/>
                </a:solidFill>
                <a:latin typeface="Candara" pitchFamily="34" charset="0"/>
                <a:cs typeface="Segoe UI" pitchFamily="34" charset="0"/>
              </a:rPr>
              <a:t> Roger Barga</a:t>
            </a:r>
          </a:p>
          <a:p>
            <a:pPr algn="ctr" defTabSz="685864">
              <a:defRPr/>
            </a:pPr>
            <a:endParaRPr lang="en-US" sz="1400" dirty="0" smtClean="0">
              <a:solidFill>
                <a:schemeClr val="bg1"/>
              </a:solidFill>
              <a:latin typeface="Candara" pitchFamily="34" charset="0"/>
              <a:cs typeface="Segoe UI" pitchFamily="34" charset="0"/>
            </a:endParaRPr>
          </a:p>
          <a:p>
            <a:pPr algn="ctr" defTabSz="685864">
              <a:defRPr/>
            </a:pPr>
            <a:endParaRPr lang="en-US" sz="1800" dirty="0" smtClean="0">
              <a:solidFill>
                <a:schemeClr val="bg1"/>
              </a:solidFill>
              <a:latin typeface="Candara" pitchFamily="34" charset="0"/>
              <a:cs typeface="Segoe UI" pitchFamily="34" charset="0"/>
            </a:endParaRPr>
          </a:p>
          <a:p>
            <a:pPr algn="ctr" defTabSz="685864">
              <a:defRPr/>
            </a:pPr>
            <a:r>
              <a:rPr lang="en-US" sz="3000" dirty="0" smtClean="0">
                <a:solidFill>
                  <a:schemeClr val="bg1"/>
                </a:solidFill>
                <a:latin typeface="Candara" pitchFamily="34" charset="0"/>
                <a:cs typeface="Segoe UI" pitchFamily="34" charset="0"/>
              </a:rPr>
              <a:t>Nelson Araujo, Tim Chou, and Christophe Poulain  </a:t>
            </a:r>
          </a:p>
          <a:p>
            <a:pPr algn="ctr" defTabSz="685864">
              <a:defRPr/>
            </a:pPr>
            <a:r>
              <a:rPr lang="en-US" sz="1200" dirty="0" smtClean="0">
                <a:solidFill>
                  <a:schemeClr val="bg1"/>
                </a:solidFill>
                <a:latin typeface="Candara" pitchFamily="34" charset="0"/>
                <a:cs typeface="Segoe UI" pitchFamily="34" charset="0"/>
              </a:rPr>
              <a:t> </a:t>
            </a:r>
          </a:p>
          <a:p>
            <a:pPr algn="ctr" defTabSz="685864">
              <a:defRPr/>
            </a:pPr>
            <a:r>
              <a:rPr lang="en-US" sz="2400" dirty="0" smtClean="0">
                <a:solidFill>
                  <a:schemeClr val="bg1"/>
                </a:solidFill>
                <a:latin typeface="Candara" pitchFamily="34" charset="0"/>
                <a:cs typeface="Segoe UI" pitchFamily="34" charset="0"/>
              </a:rPr>
              <a:t>Advanced Research Tools and Services Group, Microsoft Research</a:t>
            </a:r>
            <a:endParaRPr lang="en-US" sz="2000" dirty="0">
              <a:solidFill>
                <a:schemeClr val="bg1"/>
              </a:solidFill>
              <a:latin typeface="Candara" pitchFamily="34" charset="0"/>
              <a:cs typeface="Segoe UI"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Programming Model</a:t>
            </a:r>
            <a:endParaRPr lang="en-US" dirty="0"/>
          </a:p>
        </p:txBody>
      </p:sp>
      <p:sp>
        <p:nvSpPr>
          <p:cNvPr id="3" name="Text Placeholder 2"/>
          <p:cNvSpPr>
            <a:spLocks noGrp="1"/>
          </p:cNvSpPr>
          <p:nvPr>
            <p:ph type="body" sz="quarter" idx="10"/>
          </p:nvPr>
        </p:nvSpPr>
        <p:spPr>
          <a:xfrm>
            <a:off x="152400" y="971550"/>
            <a:ext cx="8991600" cy="1600200"/>
          </a:xfrm>
        </p:spPr>
        <p:txBody>
          <a:bodyPr>
            <a:normAutofit/>
          </a:bodyPr>
          <a:lstStyle/>
          <a:p>
            <a:r>
              <a:rPr lang="en-US" sz="2400" dirty="0" err="1" smtClean="0">
                <a:solidFill>
                  <a:srgbClr val="0000CC"/>
                </a:solidFill>
              </a:rPr>
              <a:t>Terasort</a:t>
            </a:r>
            <a:r>
              <a:rPr lang="en-US" sz="2400" dirty="0" smtClean="0"/>
              <a:t>, well known benchmark, time to sort time 1 TB data </a:t>
            </a:r>
            <a:r>
              <a:rPr lang="en-US" sz="1400" dirty="0" smtClean="0"/>
              <a:t>[J. Gray 1985]</a:t>
            </a:r>
            <a:endParaRPr lang="en-US" sz="2000" dirty="0" smtClean="0"/>
          </a:p>
          <a:p>
            <a:pPr indent="-107950">
              <a:buFont typeface="Arial" pitchFamily="34" charset="0"/>
              <a:buChar char="•"/>
            </a:pPr>
            <a:r>
              <a:rPr lang="en-US" sz="2000" dirty="0" smtClean="0"/>
              <a:t> Sequential scan/disk = 4.6 hours</a:t>
            </a:r>
          </a:p>
          <a:p>
            <a:pPr indent="-107950">
              <a:buFont typeface="Arial" pitchFamily="34" charset="0"/>
              <a:buChar char="•"/>
            </a:pPr>
            <a:r>
              <a:rPr lang="en-US" sz="2000" dirty="0" smtClean="0"/>
              <a:t> </a:t>
            </a:r>
            <a:r>
              <a:rPr lang="en-US" sz="2000" dirty="0" err="1" smtClean="0"/>
              <a:t>DryadLINQ</a:t>
            </a:r>
            <a:r>
              <a:rPr lang="en-US" sz="2000" dirty="0" smtClean="0"/>
              <a:t> provides simple but powerful programming model</a:t>
            </a:r>
          </a:p>
          <a:p>
            <a:pPr indent="-107950">
              <a:buFont typeface="Arial" pitchFamily="34" charset="0"/>
              <a:buChar char="•"/>
            </a:pPr>
            <a:r>
              <a:rPr lang="en-US" sz="2000" dirty="0" smtClean="0"/>
              <a:t> Only few lines of code needed to implement </a:t>
            </a:r>
            <a:r>
              <a:rPr lang="en-US" sz="2000" dirty="0" err="1" smtClean="0"/>
              <a:t>Terasort</a:t>
            </a:r>
            <a:endParaRPr lang="en-US" sz="2000" dirty="0" smtClean="0"/>
          </a:p>
          <a:p>
            <a:endParaRPr lang="en-US" sz="1600" dirty="0"/>
          </a:p>
        </p:txBody>
      </p:sp>
      <p:sp>
        <p:nvSpPr>
          <p:cNvPr id="5" name="Rectangle 4"/>
          <p:cNvSpPr/>
          <p:nvPr/>
        </p:nvSpPr>
        <p:spPr>
          <a:xfrm>
            <a:off x="381000" y="2907090"/>
            <a:ext cx="7696200" cy="1569660"/>
          </a:xfrm>
          <a:prstGeom prst="rect">
            <a:avLst/>
          </a:prstGeom>
          <a:solidFill>
            <a:schemeClr val="bg1"/>
          </a:solidFill>
          <a:effectLst>
            <a:outerShdw blurRad="50800" dist="38100" dir="5400000" algn="t" rotWithShape="0">
              <a:prstClr val="black">
                <a:alpha val="40000"/>
              </a:prstClr>
            </a:outerShdw>
            <a:reflection blurRad="6350" stA="50000" endA="295" endPos="92000" dist="101600" dir="5400000" sy="-100000" algn="bl" rotWithShape="0"/>
          </a:effectLst>
        </p:spPr>
        <p:txBody>
          <a:bodyPr wrap="square">
            <a:spAutoFit/>
          </a:bodyPr>
          <a:lstStyle/>
          <a:p>
            <a:r>
              <a:rPr lang="en-US" sz="2400" dirty="0" smtClean="0">
                <a:solidFill>
                  <a:srgbClr val="1F497D"/>
                </a:solidFill>
                <a:latin typeface="Candara" pitchFamily="34" charset="0"/>
              </a:rPr>
              <a:t>Benchmark effort from May 2008 </a:t>
            </a:r>
          </a:p>
          <a:p>
            <a:pPr>
              <a:buFont typeface="Arial" pitchFamily="34" charset="0"/>
              <a:buChar char="•"/>
            </a:pPr>
            <a:r>
              <a:rPr lang="en-US" sz="2400" dirty="0" smtClean="0">
                <a:solidFill>
                  <a:srgbClr val="1F497D"/>
                </a:solidFill>
                <a:latin typeface="Candara" pitchFamily="34" charset="0"/>
              </a:rPr>
              <a:t> </a:t>
            </a:r>
            <a:r>
              <a:rPr lang="en-US" sz="2400" dirty="0" err="1" smtClean="0">
                <a:solidFill>
                  <a:srgbClr val="1F497D"/>
                </a:solidFill>
                <a:latin typeface="Candara" pitchFamily="34" charset="0"/>
              </a:rPr>
              <a:t>DryadLINQ</a:t>
            </a:r>
            <a:r>
              <a:rPr lang="en-US" sz="2400" dirty="0" smtClean="0">
                <a:solidFill>
                  <a:srgbClr val="1F497D"/>
                </a:solidFill>
                <a:latin typeface="Candara" pitchFamily="34" charset="0"/>
              </a:rPr>
              <a:t> result: 349 seconds (</a:t>
            </a:r>
            <a:r>
              <a:rPr lang="en-US" sz="2400" dirty="0" smtClean="0">
                <a:solidFill>
                  <a:srgbClr val="0000CC"/>
                </a:solidFill>
                <a:latin typeface="Candara" pitchFamily="34" charset="0"/>
              </a:rPr>
              <a:t>5.8 min</a:t>
            </a:r>
            <a:r>
              <a:rPr lang="en-US" sz="2400" dirty="0" smtClean="0">
                <a:solidFill>
                  <a:srgbClr val="1F497D"/>
                </a:solidFill>
                <a:latin typeface="Candara" pitchFamily="34" charset="0"/>
              </a:rPr>
              <a:t>)</a:t>
            </a:r>
          </a:p>
          <a:p>
            <a:pPr>
              <a:buFont typeface="Arial" pitchFamily="34" charset="0"/>
              <a:buChar char="•"/>
            </a:pPr>
            <a:r>
              <a:rPr lang="en-US" sz="2400" dirty="0" smtClean="0">
                <a:solidFill>
                  <a:srgbClr val="1F497D"/>
                </a:solidFill>
                <a:latin typeface="Candara" pitchFamily="34" charset="0"/>
              </a:rPr>
              <a:t> Cluster of 240 AMD64 (quad) machines, 920 disks</a:t>
            </a:r>
          </a:p>
          <a:p>
            <a:pPr>
              <a:buFont typeface="Arial" pitchFamily="34" charset="0"/>
              <a:buChar char="•"/>
            </a:pPr>
            <a:r>
              <a:rPr lang="en-US" sz="2400" dirty="0" smtClean="0">
                <a:solidFill>
                  <a:srgbClr val="1F497D"/>
                </a:solidFill>
                <a:latin typeface="Candara" pitchFamily="34" charset="0"/>
              </a:rPr>
              <a:t> Code: 17 lines of LINQ</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srcRect/>
          <a:stretch>
            <a:fillRect/>
          </a:stretch>
        </p:blipFill>
        <p:spPr bwMode="auto">
          <a:xfrm>
            <a:off x="2514600" y="971550"/>
            <a:ext cx="4114800" cy="2057400"/>
          </a:xfrm>
          <a:prstGeom prst="rect">
            <a:avLst/>
          </a:prstGeom>
          <a:noFill/>
          <a:ln w="9525">
            <a:noFill/>
            <a:miter lim="800000"/>
            <a:headEnd/>
            <a:tailEnd/>
          </a:ln>
          <a:effectLst/>
        </p:spPr>
      </p:pic>
      <p:sp>
        <p:nvSpPr>
          <p:cNvPr id="5" name="Content Placeholder 2"/>
          <p:cNvSpPr>
            <a:spLocks noGrp="1"/>
          </p:cNvSpPr>
          <p:nvPr>
            <p:ph idx="1"/>
          </p:nvPr>
        </p:nvSpPr>
        <p:spPr>
          <a:xfrm>
            <a:off x="0" y="3200400"/>
            <a:ext cx="9144000" cy="2038350"/>
          </a:xfrm>
          <a:solidFill>
            <a:schemeClr val="bg1"/>
          </a:solidFill>
        </p:spPr>
        <p:txBody>
          <a:bodyPr>
            <a:normAutofit/>
          </a:bodyPr>
          <a:lstStyle/>
          <a:p>
            <a:pPr marL="0" indent="0" algn="just">
              <a:buNone/>
            </a:pPr>
            <a:r>
              <a:rPr lang="en-US" sz="2400" i="1" dirty="0" smtClean="0">
                <a:solidFill>
                  <a:srgbClr val="0000CC"/>
                </a:solidFill>
                <a:latin typeface="Candara" pitchFamily="34" charset="0"/>
              </a:rPr>
              <a:t>Advanced Research Services and Tools (ARTS) </a:t>
            </a:r>
            <a:r>
              <a:rPr lang="en-US" sz="2400" i="1" dirty="0" smtClean="0"/>
              <a:t>team is</a:t>
            </a:r>
            <a:r>
              <a:rPr lang="en-US" sz="2400" i="1" dirty="0" smtClean="0">
                <a:latin typeface="Candara" pitchFamily="34" charset="0"/>
              </a:rPr>
              <a:t> working with the </a:t>
            </a:r>
            <a:r>
              <a:rPr lang="en-US" sz="2400" i="1" dirty="0" smtClean="0"/>
              <a:t>developers</a:t>
            </a:r>
            <a:r>
              <a:rPr lang="en-US" sz="2400" i="1" dirty="0" smtClean="0">
                <a:latin typeface="Candara" pitchFamily="34" charset="0"/>
              </a:rPr>
              <a:t> of </a:t>
            </a:r>
            <a:r>
              <a:rPr lang="en-US" sz="2400" i="1" dirty="0" smtClean="0">
                <a:solidFill>
                  <a:srgbClr val="0000CC"/>
                </a:solidFill>
                <a:latin typeface="Candara" pitchFamily="34" charset="0"/>
              </a:rPr>
              <a:t>Dryad</a:t>
            </a:r>
            <a:r>
              <a:rPr lang="en-US" sz="2400" i="1" dirty="0" smtClean="0">
                <a:latin typeface="Candara" pitchFamily="34" charset="0"/>
              </a:rPr>
              <a:t> (MSR-SV) to make the same software we use in our search labs available for data intensive research.  We will also provide this same software, along with programming guides and tutorials, </a:t>
            </a:r>
            <a:r>
              <a:rPr lang="en-US" sz="2400" i="1" dirty="0" smtClean="0">
                <a:solidFill>
                  <a:srgbClr val="0000CC"/>
                </a:solidFill>
                <a:latin typeface="Candara" pitchFamily="34" charset="0"/>
              </a:rPr>
              <a:t>free of charge to universities for both academic research and education</a:t>
            </a:r>
            <a:r>
              <a:rPr lang="en-US" sz="2400" i="1" dirty="0" smtClean="0">
                <a:latin typeface="Candara" pitchFamily="34" charset="0"/>
              </a:rPr>
              <a:t>.  </a:t>
            </a:r>
            <a:endParaRPr lang="en-US" sz="2400" dirty="0">
              <a:latin typeface="Candara" pitchFamily="34" charset="0"/>
            </a:endParaRPr>
          </a:p>
        </p:txBody>
      </p:sp>
      <p:sp>
        <p:nvSpPr>
          <p:cNvPr id="6" name="Rectangle 2"/>
          <p:cNvSpPr>
            <a:spLocks noGrp="1" noChangeArrowheads="1"/>
          </p:cNvSpPr>
          <p:nvPr>
            <p:ph type="title"/>
          </p:nvPr>
        </p:nvSpPr>
        <p:spPr>
          <a:xfrm>
            <a:off x="228600" y="0"/>
            <a:ext cx="8686800" cy="819150"/>
          </a:xfrm>
        </p:spPr>
        <p:txBody>
          <a:bodyPr>
            <a:noAutofit/>
          </a:bodyPr>
          <a:lstStyle/>
          <a:p>
            <a:r>
              <a:rPr lang="en-US" dirty="0" smtClean="0">
                <a:solidFill>
                  <a:srgbClr val="0000CC"/>
                </a:solidFill>
              </a:rPr>
              <a:t>Dryad and </a:t>
            </a:r>
            <a:r>
              <a:rPr lang="en-US" dirty="0" err="1" smtClean="0">
                <a:solidFill>
                  <a:srgbClr val="0000CC"/>
                </a:solidFill>
              </a:rPr>
              <a:t>DryadLINQ</a:t>
            </a:r>
            <a:endParaRPr lang="en-US" dirty="0">
              <a:solidFill>
                <a:srgbClr val="0000CC"/>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smtClean="0">
                <a:solidFill>
                  <a:srgbClr val="0000CC"/>
                </a:solidFill>
              </a:rPr>
              <a:t>Programming at Scale</a:t>
            </a:r>
            <a:endParaRPr lang="en-US" dirty="0">
              <a:solidFill>
                <a:srgbClr val="0000CC"/>
              </a:solidFill>
            </a:endParaRPr>
          </a:p>
        </p:txBody>
      </p:sp>
      <p:pic>
        <p:nvPicPr>
          <p:cNvPr id="4" name="Picture 3" descr="C:\Users\v-andyd\Desktop\Picture1.jpg"/>
          <p:cNvPicPr>
            <a:picLocks noChangeAspect="1" noChangeArrowheads="1"/>
          </p:cNvPicPr>
          <p:nvPr/>
        </p:nvPicPr>
        <p:blipFill>
          <a:blip r:embed="rId3">
            <a:duotone>
              <a:prstClr val="black"/>
              <a:schemeClr val="accent1">
                <a:tint val="45000"/>
                <a:satMod val="400000"/>
              </a:schemeClr>
            </a:duotone>
          </a:blip>
          <a:srcRect/>
          <a:stretch>
            <a:fillRect/>
          </a:stretch>
        </p:blipFill>
        <p:spPr bwMode="auto">
          <a:xfrm>
            <a:off x="0" y="1047750"/>
            <a:ext cx="9144000" cy="3733800"/>
          </a:xfrm>
          <a:prstGeom prst="rect">
            <a:avLst/>
          </a:prstGeom>
          <a:noFill/>
        </p:spPr>
      </p:pic>
      <p:pic>
        <p:nvPicPr>
          <p:cNvPr id="5" name="Picture 4" descr="Azure_logo.png"/>
          <p:cNvPicPr>
            <a:picLocks noChangeAspect="1"/>
          </p:cNvPicPr>
          <p:nvPr/>
        </p:nvPicPr>
        <p:blipFill>
          <a:blip r:embed="rId4" cstate="screen"/>
          <a:stretch>
            <a:fillRect/>
          </a:stretch>
        </p:blipFill>
        <p:spPr>
          <a:xfrm>
            <a:off x="152400" y="2243759"/>
            <a:ext cx="1524000" cy="1623391"/>
          </a:xfrm>
          <a:prstGeom prst="rect">
            <a:avLst/>
          </a:prstGeom>
        </p:spPr>
      </p:pic>
      <p:sp>
        <p:nvSpPr>
          <p:cNvPr id="6" name="Subtitle 4"/>
          <p:cNvSpPr txBox="1">
            <a:spLocks/>
          </p:cNvSpPr>
          <p:nvPr/>
        </p:nvSpPr>
        <p:spPr>
          <a:xfrm>
            <a:off x="3810000" y="1123950"/>
            <a:ext cx="5334000" cy="1981200"/>
          </a:xfrm>
          <a:prstGeom prst="rect">
            <a:avLst/>
          </a:prstGeom>
        </p:spPr>
        <p:txBody>
          <a:bodyPr vert="horz" lIns="91440" tIns="45720" rIns="91440" bIns="45720" rtlCol="0">
            <a:normAutofit/>
          </a:bodyPr>
          <a:lstStyle/>
          <a:p>
            <a:pPr lvl="0" indent="-342900" defTabSz="914400">
              <a:lnSpc>
                <a:spcPts val="3000"/>
              </a:lnSpc>
              <a:spcBef>
                <a:spcPct val="20000"/>
              </a:spcBef>
              <a:defRPr/>
            </a:pPr>
            <a:r>
              <a:rPr lang="en-US" sz="2800" dirty="0" smtClean="0">
                <a:solidFill>
                  <a:schemeClr val="bg1"/>
                </a:solidFill>
                <a:latin typeface="Candara" pitchFamily="34" charset="0"/>
              </a:rPr>
              <a:t>3000 node cluster </a:t>
            </a:r>
            <a:r>
              <a:rPr lang="en-US" sz="2000" dirty="0" smtClean="0">
                <a:solidFill>
                  <a:schemeClr val="bg1"/>
                </a:solidFill>
                <a:latin typeface="Candara" pitchFamily="34" charset="0"/>
              </a:rPr>
              <a:t>($2.5k - $4k/per node)</a:t>
            </a:r>
            <a:endParaRPr lang="en-US" sz="2800" dirty="0" smtClean="0">
              <a:solidFill>
                <a:schemeClr val="bg1"/>
              </a:solidFill>
              <a:latin typeface="Candara" pitchFamily="34" charset="0"/>
            </a:endParaRPr>
          </a:p>
          <a:p>
            <a:pPr marL="342900" lvl="0" indent="-342900" defTabSz="914400">
              <a:lnSpc>
                <a:spcPts val="3000"/>
              </a:lnSpc>
              <a:spcBef>
                <a:spcPts val="300"/>
              </a:spcBef>
              <a:buFont typeface="Arial" pitchFamily="34" charset="0"/>
              <a:buChar char="•"/>
              <a:defRPr/>
            </a:pPr>
            <a:r>
              <a:rPr lang="en-US" sz="2400" dirty="0" smtClean="0">
                <a:solidFill>
                  <a:schemeClr val="bg1"/>
                </a:solidFill>
                <a:latin typeface="Candara" pitchFamily="34" charset="0"/>
              </a:rPr>
              <a:t>12,000 cores (36 x 10</a:t>
            </a:r>
            <a:r>
              <a:rPr lang="en-US" sz="2400" baseline="30000" dirty="0" smtClean="0">
                <a:solidFill>
                  <a:schemeClr val="bg1"/>
                </a:solidFill>
                <a:latin typeface="Candara" pitchFamily="34" charset="0"/>
              </a:rPr>
              <a:t>12</a:t>
            </a:r>
            <a:r>
              <a:rPr lang="en-US" sz="2400" dirty="0" smtClean="0">
                <a:solidFill>
                  <a:schemeClr val="bg1"/>
                </a:solidFill>
                <a:latin typeface="Candara" pitchFamily="34" charset="0"/>
              </a:rPr>
              <a:t> cycles/sec)</a:t>
            </a:r>
          </a:p>
          <a:p>
            <a:pPr marL="342900" lvl="0" indent="-342900" defTabSz="914400">
              <a:lnSpc>
                <a:spcPts val="3000"/>
              </a:lnSpc>
              <a:spcBef>
                <a:spcPts val="300"/>
              </a:spcBef>
              <a:buFont typeface="Arial" pitchFamily="34" charset="0"/>
              <a:buChar char="•"/>
              <a:defRPr/>
            </a:pPr>
            <a:r>
              <a:rPr lang="en-US" sz="2400" dirty="0" smtClean="0">
                <a:solidFill>
                  <a:schemeClr val="bg1"/>
                </a:solidFill>
                <a:latin typeface="Candara" pitchFamily="34" charset="0"/>
              </a:rPr>
              <a:t>48 terabytes of RAM</a:t>
            </a:r>
          </a:p>
          <a:p>
            <a:pPr marL="342900" lvl="0" indent="-342900" defTabSz="914400">
              <a:lnSpc>
                <a:spcPts val="3000"/>
              </a:lnSpc>
              <a:spcBef>
                <a:spcPts val="300"/>
              </a:spcBef>
              <a:buFont typeface="Arial" pitchFamily="34" charset="0"/>
              <a:buChar char="•"/>
              <a:defRPr/>
            </a:pPr>
            <a:r>
              <a:rPr lang="en-US" sz="2400" dirty="0" smtClean="0">
                <a:solidFill>
                  <a:schemeClr val="bg1"/>
                </a:solidFill>
                <a:latin typeface="Candara" pitchFamily="34" charset="0"/>
              </a:rPr>
              <a:t>9 </a:t>
            </a:r>
            <a:r>
              <a:rPr lang="en-US" sz="2400" dirty="0" err="1" smtClean="0">
                <a:solidFill>
                  <a:schemeClr val="bg1"/>
                </a:solidFill>
                <a:latin typeface="Candara" pitchFamily="34" charset="0"/>
              </a:rPr>
              <a:t>petabytes</a:t>
            </a:r>
            <a:r>
              <a:rPr lang="en-US" sz="2400" dirty="0" smtClean="0">
                <a:solidFill>
                  <a:schemeClr val="bg1"/>
                </a:solidFill>
                <a:latin typeface="Candara" pitchFamily="34" charset="0"/>
              </a:rPr>
              <a:t> of persistent storage </a:t>
            </a:r>
          </a:p>
        </p:txBody>
      </p:sp>
      <p:sp>
        <p:nvSpPr>
          <p:cNvPr id="7" name="Subtitle 4"/>
          <p:cNvSpPr txBox="1">
            <a:spLocks/>
          </p:cNvSpPr>
          <p:nvPr/>
        </p:nvSpPr>
        <p:spPr>
          <a:xfrm>
            <a:off x="3810000" y="3028950"/>
            <a:ext cx="5334000" cy="1828800"/>
          </a:xfrm>
          <a:prstGeom prst="rect">
            <a:avLst/>
          </a:prstGeom>
        </p:spPr>
        <p:txBody>
          <a:bodyPr vert="horz" lIns="91440" tIns="45720" rIns="91440" bIns="45720" rtlCol="0">
            <a:normAutofit/>
          </a:bodyPr>
          <a:lstStyle/>
          <a:p>
            <a:pPr lvl="0" indent="-342900" defTabSz="914400">
              <a:lnSpc>
                <a:spcPts val="3000"/>
              </a:lnSpc>
              <a:spcBef>
                <a:spcPct val="20000"/>
              </a:spcBef>
              <a:defRPr/>
            </a:pPr>
            <a:r>
              <a:rPr lang="en-US" sz="2800" dirty="0" smtClean="0">
                <a:solidFill>
                  <a:schemeClr val="bg1"/>
                </a:solidFill>
                <a:latin typeface="Candara" pitchFamily="34" charset="0"/>
              </a:rPr>
              <a:t>But, very hard to utilize</a:t>
            </a:r>
          </a:p>
          <a:p>
            <a:pPr marL="342900" lvl="0" indent="-342900" defTabSz="914400">
              <a:lnSpc>
                <a:spcPts val="3000"/>
              </a:lnSpc>
              <a:spcBef>
                <a:spcPts val="300"/>
              </a:spcBef>
              <a:buFont typeface="Arial" pitchFamily="34" charset="0"/>
              <a:buChar char="•"/>
              <a:defRPr/>
            </a:pPr>
            <a:r>
              <a:rPr lang="en-US" sz="2400" dirty="0" smtClean="0">
                <a:solidFill>
                  <a:schemeClr val="bg1"/>
                </a:solidFill>
                <a:latin typeface="Candara" pitchFamily="34" charset="0"/>
              </a:rPr>
              <a:t>Hard to program 12,000 cores</a:t>
            </a:r>
          </a:p>
          <a:p>
            <a:pPr marL="342900" lvl="0" indent="-342900" defTabSz="914400">
              <a:lnSpc>
                <a:spcPts val="3000"/>
              </a:lnSpc>
              <a:spcBef>
                <a:spcPts val="300"/>
              </a:spcBef>
              <a:buFont typeface="Arial" pitchFamily="34" charset="0"/>
              <a:buChar char="•"/>
              <a:defRPr/>
            </a:pPr>
            <a:r>
              <a:rPr lang="en-US" sz="2400" dirty="0" smtClean="0">
                <a:solidFill>
                  <a:schemeClr val="bg1"/>
                </a:solidFill>
                <a:latin typeface="Candara" pitchFamily="34" charset="0"/>
              </a:rPr>
              <a:t>Something breaks every day</a:t>
            </a:r>
          </a:p>
          <a:p>
            <a:pPr marL="342900" lvl="0" indent="-342900" defTabSz="914400">
              <a:lnSpc>
                <a:spcPts val="3000"/>
              </a:lnSpc>
              <a:spcBef>
                <a:spcPts val="300"/>
              </a:spcBef>
              <a:buFont typeface="Arial" pitchFamily="34" charset="0"/>
              <a:buChar char="•"/>
              <a:defRPr/>
            </a:pPr>
            <a:r>
              <a:rPr lang="en-US" sz="2400" dirty="0" smtClean="0">
                <a:solidFill>
                  <a:schemeClr val="bg1"/>
                </a:solidFill>
                <a:latin typeface="Candara" pitchFamily="34" charset="0"/>
              </a:rPr>
              <a:t>Challenge to deploy and manage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9050"/>
            <a:ext cx="8686800" cy="571500"/>
          </a:xfrm>
        </p:spPr>
        <p:txBody>
          <a:bodyPr>
            <a:normAutofit fontScale="90000"/>
          </a:bodyPr>
          <a:lstStyle/>
          <a:p>
            <a:r>
              <a:rPr lang="en-US" dirty="0" smtClean="0"/>
              <a:t>Challenges of Large Scale Computing</a:t>
            </a:r>
            <a:endParaRPr lang="en-US" dirty="0"/>
          </a:p>
        </p:txBody>
      </p:sp>
      <p:pic>
        <p:nvPicPr>
          <p:cNvPr id="6" name="Picture 5" descr="Server_wmonitors.png"/>
          <p:cNvPicPr>
            <a:picLocks noChangeAspect="1"/>
          </p:cNvPicPr>
          <p:nvPr/>
        </p:nvPicPr>
        <p:blipFill>
          <a:blip r:embed="rId3" cstate="screen"/>
          <a:stretch>
            <a:fillRect/>
          </a:stretch>
        </p:blipFill>
        <p:spPr>
          <a:xfrm>
            <a:off x="7218482" y="2571750"/>
            <a:ext cx="1925518" cy="2286000"/>
          </a:xfrm>
          <a:prstGeom prst="rect">
            <a:avLst/>
          </a:prstGeom>
        </p:spPr>
      </p:pic>
      <p:sp>
        <p:nvSpPr>
          <p:cNvPr id="7" name="Title 16"/>
          <p:cNvSpPr txBox="1">
            <a:spLocks/>
          </p:cNvSpPr>
          <p:nvPr/>
        </p:nvSpPr>
        <p:spPr>
          <a:xfrm>
            <a:off x="-1" y="457200"/>
            <a:ext cx="7848601" cy="4552950"/>
          </a:xfrm>
          <a:prstGeom prst="rect">
            <a:avLst/>
          </a:prstGeom>
        </p:spPr>
        <p:txBody>
          <a:bodyPr vert="horz" lIns="91440" tIns="45720" rIns="91440" bIns="45720" rtlCol="0" anchor="ctr">
            <a:normAutofit fontScale="97500"/>
          </a:bodyPr>
          <a:lstStyle/>
          <a:p>
            <a:pPr>
              <a:spcBef>
                <a:spcPct val="0"/>
              </a:spcBef>
              <a:defRPr/>
            </a:pPr>
            <a:r>
              <a:rPr kumimoji="0" lang="en-US" sz="1800" b="1" i="0" u="none" strike="noStrike" kern="1200" cap="none" spc="0" normalizeH="0" baseline="0" noProof="0" dirty="0" err="1" smtClean="0">
                <a:ln>
                  <a:noFill/>
                </a:ln>
                <a:solidFill>
                  <a:schemeClr val="tx2"/>
                </a:solidFill>
                <a:effectLst>
                  <a:innerShdw blurRad="114300">
                    <a:prstClr val="black"/>
                  </a:innerShdw>
                </a:effectLst>
                <a:uLnTx/>
                <a:uFillTx/>
                <a:latin typeface="Candara" pitchFamily="34" charset="0"/>
                <a:ea typeface="+mj-ea"/>
                <a:cs typeface="+mj-cs"/>
              </a:rPr>
              <a:t>Scala</a:t>
            </a:r>
            <a:r>
              <a:rPr lang="en-US" b="1" dirty="0" err="1" smtClean="0">
                <a:solidFill>
                  <a:schemeClr val="tx2"/>
                </a:solidFill>
                <a:effectLst>
                  <a:innerShdw blurRad="114300">
                    <a:prstClr val="black"/>
                  </a:innerShdw>
                </a:effectLst>
                <a:latin typeface="Candara" pitchFamily="34" charset="0"/>
                <a:ea typeface="+mj-ea"/>
                <a:cs typeface="+mj-cs"/>
              </a:rPr>
              <a:t>bility</a:t>
            </a:r>
            <a:r>
              <a:rPr kumimoji="0" lang="en-US" sz="1800" b="1" i="0" u="none" strike="noStrike" kern="1200" cap="none" spc="0" normalizeH="0" baseline="0" noProof="0" dirty="0" smtClean="0">
                <a:ln>
                  <a:noFill/>
                </a:ln>
                <a:solidFill>
                  <a:schemeClr val="tx2"/>
                </a:solidFill>
                <a:effectLst>
                  <a:innerShdw blurRad="114300">
                    <a:prstClr val="black"/>
                  </a:innerShdw>
                </a:effectLst>
                <a:uLnTx/>
                <a:uFillTx/>
                <a:latin typeface="Candara" pitchFamily="34" charset="0"/>
                <a:ea typeface="+mj-ea"/>
                <a:cs typeface="+mj-cs"/>
              </a:rPr>
              <a:t/>
            </a:r>
            <a:br>
              <a:rPr kumimoji="0" lang="en-US" sz="1800" b="1" i="0" u="none" strike="noStrike" kern="1200" cap="none" spc="0" normalizeH="0" baseline="0" noProof="0" dirty="0" smtClean="0">
                <a:ln>
                  <a:noFill/>
                </a:ln>
                <a:solidFill>
                  <a:schemeClr val="tx2"/>
                </a:solidFill>
                <a:effectLst>
                  <a:innerShdw blurRad="114300">
                    <a:prstClr val="black"/>
                  </a:innerShdw>
                </a:effectLst>
                <a:uLnTx/>
                <a:uFillTx/>
                <a:latin typeface="Candara" pitchFamily="34" charset="0"/>
                <a:ea typeface="+mj-ea"/>
                <a:cs typeface="+mj-cs"/>
              </a:rPr>
            </a:br>
            <a:r>
              <a:rPr lang="en-US" dirty="0" smtClean="0">
                <a:solidFill>
                  <a:schemeClr val="tx1">
                    <a:lumMod val="50000"/>
                    <a:lumOff val="50000"/>
                  </a:schemeClr>
                </a:solidFill>
                <a:effectLst>
                  <a:innerShdw blurRad="114300">
                    <a:prstClr val="black"/>
                  </a:innerShdw>
                </a:effectLst>
                <a:latin typeface="Candara" pitchFamily="34" charset="0"/>
                <a:ea typeface="+mj-ea"/>
                <a:cs typeface="+mj-cs"/>
              </a:rPr>
              <a:t>Adding load to a system should not cause outright failure but graceful decline. </a:t>
            </a:r>
          </a:p>
          <a:p>
            <a:pPr>
              <a:spcBef>
                <a:spcPct val="0"/>
              </a:spcBef>
              <a:defRPr/>
            </a:pPr>
            <a:endParaRPr kumimoji="0" lang="en-US" sz="1000" b="0" i="0" u="none" strike="noStrike" kern="1200" cap="none" spc="0" normalizeH="0" baseline="0" noProof="0" dirty="0" smtClean="0">
              <a:ln>
                <a:noFill/>
              </a:ln>
              <a:solidFill>
                <a:schemeClr val="tx1">
                  <a:lumMod val="50000"/>
                  <a:lumOff val="50000"/>
                </a:schemeClr>
              </a:solidFill>
              <a:effectLst>
                <a:innerShdw blurRad="114300">
                  <a:prstClr val="black"/>
                </a:innerShdw>
              </a:effectLst>
              <a:uLnTx/>
              <a:uFillTx/>
              <a:latin typeface="Candara" pitchFamily="34" charset="0"/>
              <a:ea typeface="+mj-ea"/>
              <a:cs typeface="+mj-cs"/>
            </a:endParaRPr>
          </a:p>
          <a:p>
            <a:pPr>
              <a:spcBef>
                <a:spcPct val="0"/>
              </a:spcBef>
              <a:defRPr/>
            </a:pPr>
            <a:r>
              <a:rPr lang="en-US" b="1" dirty="0" smtClean="0">
                <a:solidFill>
                  <a:schemeClr val="tx2"/>
                </a:solidFill>
                <a:effectLst>
                  <a:innerShdw blurRad="114300">
                    <a:prstClr val="black"/>
                  </a:innerShdw>
                </a:effectLst>
                <a:latin typeface="Candara" pitchFamily="34" charset="0"/>
              </a:rPr>
              <a:t>Reliability</a:t>
            </a:r>
            <a:br>
              <a:rPr lang="en-US" b="1" dirty="0" smtClean="0">
                <a:solidFill>
                  <a:schemeClr val="tx2"/>
                </a:solidFill>
                <a:effectLst>
                  <a:innerShdw blurRad="114300">
                    <a:prstClr val="black"/>
                  </a:innerShdw>
                </a:effectLst>
                <a:latin typeface="Candara" pitchFamily="34" charset="0"/>
              </a:rPr>
            </a:br>
            <a:r>
              <a:rPr lang="en-US" dirty="0" smtClean="0">
                <a:solidFill>
                  <a:schemeClr val="tx1">
                    <a:lumMod val="50000"/>
                    <a:lumOff val="50000"/>
                  </a:schemeClr>
                </a:solidFill>
                <a:effectLst>
                  <a:innerShdw blurRad="114300">
                    <a:prstClr val="black"/>
                  </a:innerShdw>
                </a:effectLst>
                <a:latin typeface="Candara" pitchFamily="34" charset="0"/>
              </a:rPr>
              <a:t>Total system must support graceful decline in application performance rather than a full halt </a:t>
            </a:r>
            <a:endParaRPr lang="en-US" dirty="0" smtClean="0">
              <a:solidFill>
                <a:schemeClr val="tx1">
                  <a:lumMod val="50000"/>
                  <a:lumOff val="50000"/>
                </a:schemeClr>
              </a:solidFill>
              <a:effectLst>
                <a:innerShdw blurRad="114300">
                  <a:prstClr val="black"/>
                </a:innerShdw>
              </a:effectLst>
              <a:latin typeface="Candara" pitchFamily="34" charset="0"/>
              <a:ea typeface="+mj-ea"/>
              <a:cs typeface="+mj-cs"/>
            </a:endParaRPr>
          </a:p>
          <a:p>
            <a:pPr>
              <a:spcBef>
                <a:spcPct val="0"/>
              </a:spcBef>
              <a:defRPr/>
            </a:pPr>
            <a:endParaRPr kumimoji="0" lang="en-US" sz="1000" b="1" i="0" u="none" strike="noStrike" kern="1200" cap="none" spc="0" normalizeH="0" noProof="0" dirty="0" smtClean="0">
              <a:ln>
                <a:noFill/>
              </a:ln>
              <a:solidFill>
                <a:schemeClr val="tx1">
                  <a:lumMod val="50000"/>
                  <a:lumOff val="50000"/>
                </a:schemeClr>
              </a:solidFill>
              <a:effectLst>
                <a:innerShdw blurRad="114300">
                  <a:prstClr val="black"/>
                </a:innerShdw>
              </a:effectLst>
              <a:uLnTx/>
              <a:uFillTx/>
              <a:latin typeface="Candara" pitchFamily="34" charset="0"/>
              <a:ea typeface="+mj-ea"/>
              <a:cs typeface="+mj-cs"/>
            </a:endParaRPr>
          </a:p>
          <a:p>
            <a:pPr>
              <a:spcBef>
                <a:spcPct val="0"/>
              </a:spcBef>
              <a:defRPr/>
            </a:pPr>
            <a:r>
              <a:rPr kumimoji="0" lang="en-US" sz="1800" b="1" i="0" u="none" strike="noStrike" kern="1200" cap="none" spc="0" normalizeH="0" noProof="0" dirty="0" smtClean="0">
                <a:ln>
                  <a:noFill/>
                </a:ln>
                <a:solidFill>
                  <a:schemeClr val="tx2"/>
                </a:solidFill>
                <a:effectLst>
                  <a:innerShdw blurRad="114300">
                    <a:prstClr val="black"/>
                  </a:innerShdw>
                </a:effectLst>
                <a:uLnTx/>
                <a:uFillTx/>
                <a:latin typeface="Candara" pitchFamily="34" charset="0"/>
                <a:ea typeface="+mj-ea"/>
                <a:cs typeface="+mj-cs"/>
              </a:rPr>
              <a:t>Recoverability</a:t>
            </a:r>
            <a:r>
              <a:rPr kumimoji="0" lang="en-US" sz="1800" b="1" i="0" u="none" strike="noStrike" kern="1200" cap="none" spc="0" normalizeH="0" baseline="0" noProof="0" dirty="0" smtClean="0">
                <a:ln>
                  <a:noFill/>
                </a:ln>
                <a:solidFill>
                  <a:schemeClr val="tx2"/>
                </a:solidFill>
                <a:effectLst>
                  <a:innerShdw blurRad="114300">
                    <a:prstClr val="black"/>
                  </a:innerShdw>
                </a:effectLst>
                <a:uLnTx/>
                <a:uFillTx/>
                <a:latin typeface="Candara" pitchFamily="34" charset="0"/>
                <a:ea typeface="+mj-ea"/>
                <a:cs typeface="+mj-cs"/>
              </a:rPr>
              <a:t/>
            </a:r>
            <a:br>
              <a:rPr kumimoji="0" lang="en-US" sz="1800" b="1" i="0" u="none" strike="noStrike" kern="1200" cap="none" spc="0" normalizeH="0" baseline="0" noProof="0" dirty="0" smtClean="0">
                <a:ln>
                  <a:noFill/>
                </a:ln>
                <a:solidFill>
                  <a:schemeClr val="tx2"/>
                </a:solidFill>
                <a:effectLst>
                  <a:innerShdw blurRad="114300">
                    <a:prstClr val="black"/>
                  </a:innerShdw>
                </a:effectLst>
                <a:uLnTx/>
                <a:uFillTx/>
                <a:latin typeface="Candara" pitchFamily="34" charset="0"/>
                <a:ea typeface="+mj-ea"/>
                <a:cs typeface="+mj-cs"/>
              </a:rPr>
            </a:br>
            <a:r>
              <a:rPr lang="en-US" dirty="0" smtClean="0">
                <a:solidFill>
                  <a:schemeClr val="tx1">
                    <a:lumMod val="50000"/>
                    <a:lumOff val="50000"/>
                  </a:schemeClr>
                </a:solidFill>
                <a:effectLst>
                  <a:innerShdw blurRad="114300">
                    <a:prstClr val="black"/>
                  </a:innerShdw>
                </a:effectLst>
                <a:latin typeface="Candara" pitchFamily="34" charset="0"/>
                <a:ea typeface="+mj-ea"/>
                <a:cs typeface="+mj-cs"/>
              </a:rPr>
              <a:t>If nodes fail, their workload must be picked up by functioning units. </a:t>
            </a:r>
            <a:r>
              <a:rPr kumimoji="0" lang="en-US" sz="1800" b="0" i="0" u="none" strike="noStrike" kern="1200" cap="none" spc="0" normalizeH="0" baseline="0" noProof="0" dirty="0" smtClean="0">
                <a:ln>
                  <a:noFill/>
                </a:ln>
                <a:solidFill>
                  <a:schemeClr val="tx1">
                    <a:lumMod val="50000"/>
                    <a:lumOff val="50000"/>
                  </a:schemeClr>
                </a:solidFill>
                <a:effectLst>
                  <a:innerShdw blurRad="114300">
                    <a:prstClr val="black"/>
                  </a:innerShdw>
                </a:effectLst>
                <a:uLnTx/>
                <a:uFillTx/>
                <a:latin typeface="Candara" pitchFamily="34" charset="0"/>
                <a:ea typeface="+mj-ea"/>
                <a:cs typeface="+mj-cs"/>
              </a:rPr>
              <a:t/>
            </a:r>
            <a:br>
              <a:rPr kumimoji="0" lang="en-US" sz="1800" b="0" i="0" u="none" strike="noStrike" kern="1200" cap="none" spc="0" normalizeH="0" baseline="0" noProof="0" dirty="0" smtClean="0">
                <a:ln>
                  <a:noFill/>
                </a:ln>
                <a:solidFill>
                  <a:schemeClr val="tx1">
                    <a:lumMod val="50000"/>
                    <a:lumOff val="50000"/>
                  </a:schemeClr>
                </a:solidFill>
                <a:effectLst>
                  <a:innerShdw blurRad="114300">
                    <a:prstClr val="black"/>
                  </a:innerShdw>
                </a:effectLst>
                <a:uLnTx/>
                <a:uFillTx/>
                <a:latin typeface="Candara" pitchFamily="34" charset="0"/>
                <a:ea typeface="+mj-ea"/>
                <a:cs typeface="+mj-cs"/>
              </a:rPr>
            </a:br>
            <a:endParaRPr kumimoji="0" lang="en-US" sz="800" b="0" i="0" u="none" strike="noStrike" kern="1200" cap="none" spc="0" normalizeH="0" baseline="0" noProof="0" dirty="0" smtClean="0">
              <a:ln>
                <a:noFill/>
              </a:ln>
              <a:solidFill>
                <a:schemeClr val="tx1">
                  <a:lumMod val="50000"/>
                  <a:lumOff val="50000"/>
                </a:schemeClr>
              </a:solidFill>
              <a:effectLst>
                <a:innerShdw blurRad="114300">
                  <a:prstClr val="black"/>
                </a:innerShdw>
              </a:effectLst>
              <a:uLnTx/>
              <a:uFillTx/>
              <a:latin typeface="Candara" pitchFamily="34" charset="0"/>
              <a:ea typeface="+mj-ea"/>
              <a:cs typeface="+mj-cs"/>
            </a:endParaRPr>
          </a:p>
          <a:p>
            <a:pPr>
              <a:spcBef>
                <a:spcPct val="0"/>
              </a:spcBef>
              <a:defRPr/>
            </a:pPr>
            <a:r>
              <a:rPr lang="en-US" b="1" dirty="0" smtClean="0">
                <a:solidFill>
                  <a:schemeClr val="tx2"/>
                </a:solidFill>
                <a:effectLst>
                  <a:innerShdw blurRad="114300">
                    <a:prstClr val="black"/>
                  </a:innerShdw>
                </a:effectLst>
                <a:latin typeface="Candara" pitchFamily="34" charset="0"/>
              </a:rPr>
              <a:t>Consistency</a:t>
            </a:r>
            <a:endParaRPr lang="en-US" dirty="0" smtClean="0">
              <a:solidFill>
                <a:schemeClr val="tx1">
                  <a:lumMod val="50000"/>
                  <a:lumOff val="50000"/>
                </a:schemeClr>
              </a:solidFill>
              <a:effectLst>
                <a:innerShdw blurRad="114300">
                  <a:prstClr val="black"/>
                </a:innerShdw>
              </a:effectLst>
              <a:latin typeface="Candara" pitchFamily="34" charset="0"/>
              <a:ea typeface="+mj-ea"/>
              <a:cs typeface="+mj-cs"/>
            </a:endParaRPr>
          </a:p>
          <a:p>
            <a:pPr>
              <a:spcBef>
                <a:spcPct val="0"/>
              </a:spcBef>
              <a:defRPr/>
            </a:pPr>
            <a:r>
              <a:rPr lang="en-US" dirty="0" smtClean="0">
                <a:solidFill>
                  <a:schemeClr val="tx1">
                    <a:lumMod val="50000"/>
                    <a:lumOff val="50000"/>
                  </a:schemeClr>
                </a:solidFill>
                <a:effectLst>
                  <a:innerShdw blurRad="114300">
                    <a:prstClr val="black"/>
                  </a:innerShdw>
                </a:effectLst>
                <a:latin typeface="Candara" pitchFamily="34" charset="0"/>
                <a:ea typeface="+mj-ea"/>
                <a:cs typeface="+mj-cs"/>
              </a:rPr>
              <a:t>Concurrent operations or partial internal failures should not cause externally visible nondeterminism.</a:t>
            </a:r>
          </a:p>
          <a:p>
            <a:pPr>
              <a:spcBef>
                <a:spcPct val="0"/>
              </a:spcBef>
              <a:defRPr/>
            </a:pPr>
            <a:r>
              <a:rPr kumimoji="0" lang="en-US" sz="900" b="0" i="0" u="none" strike="noStrike" kern="1200" cap="none" spc="0" normalizeH="0" baseline="0" noProof="0" dirty="0" smtClean="0">
                <a:ln>
                  <a:noFill/>
                </a:ln>
                <a:solidFill>
                  <a:schemeClr val="tx2"/>
                </a:solidFill>
                <a:effectLst>
                  <a:innerShdw blurRad="114300">
                    <a:prstClr val="black"/>
                  </a:innerShdw>
                </a:effectLst>
                <a:uLnTx/>
                <a:uFillTx/>
                <a:latin typeface="Candara" pitchFamily="34" charset="0"/>
                <a:ea typeface="+mj-ea"/>
                <a:cs typeface="+mj-cs"/>
              </a:rPr>
              <a:t/>
            </a:r>
            <a:br>
              <a:rPr kumimoji="0" lang="en-US" sz="900" b="0" i="0" u="none" strike="noStrike" kern="1200" cap="none" spc="0" normalizeH="0" baseline="0" noProof="0" dirty="0" smtClean="0">
                <a:ln>
                  <a:noFill/>
                </a:ln>
                <a:solidFill>
                  <a:schemeClr val="tx2"/>
                </a:solidFill>
                <a:effectLst>
                  <a:innerShdw blurRad="114300">
                    <a:prstClr val="black"/>
                  </a:innerShdw>
                </a:effectLst>
                <a:uLnTx/>
                <a:uFillTx/>
                <a:latin typeface="Candara" pitchFamily="34" charset="0"/>
                <a:ea typeface="+mj-ea"/>
                <a:cs typeface="+mj-cs"/>
              </a:rPr>
            </a:br>
            <a:r>
              <a:rPr lang="en-US" b="1" dirty="0" smtClean="0">
                <a:solidFill>
                  <a:schemeClr val="tx2"/>
                </a:solidFill>
                <a:effectLst>
                  <a:innerShdw blurRad="114300">
                    <a:prstClr val="black"/>
                  </a:innerShdw>
                </a:effectLst>
                <a:latin typeface="Candara" pitchFamily="34" charset="0"/>
                <a:ea typeface="+mj-ea"/>
                <a:cs typeface="+mj-cs"/>
              </a:rPr>
              <a:t>Ability to G</a:t>
            </a:r>
            <a:r>
              <a:rPr kumimoji="0" lang="en-US" sz="1800" b="1" i="0" u="none" strike="noStrike" kern="1200" cap="none" spc="0" normalizeH="0" baseline="0" noProof="0" dirty="0" smtClean="0">
                <a:ln>
                  <a:noFill/>
                </a:ln>
                <a:solidFill>
                  <a:schemeClr val="tx2"/>
                </a:solidFill>
                <a:effectLst>
                  <a:innerShdw blurRad="114300">
                    <a:prstClr val="black"/>
                  </a:innerShdw>
                </a:effectLst>
                <a:uLnTx/>
                <a:uFillTx/>
                <a:latin typeface="Candara" pitchFamily="34" charset="0"/>
                <a:ea typeface="+mj-ea"/>
                <a:cs typeface="+mj-cs"/>
              </a:rPr>
              <a:t>et Started Quickly</a:t>
            </a:r>
            <a:r>
              <a:rPr kumimoji="0" lang="en-US" sz="1800" b="0" i="0" u="none" strike="noStrike" kern="1200" cap="none" spc="0" normalizeH="0" baseline="0" noProof="0" dirty="0" smtClean="0">
                <a:ln>
                  <a:noFill/>
                </a:ln>
                <a:solidFill>
                  <a:schemeClr val="tx2"/>
                </a:solidFill>
                <a:effectLst>
                  <a:innerShdw blurRad="114300">
                    <a:prstClr val="black"/>
                  </a:innerShdw>
                </a:effectLst>
                <a:uLnTx/>
                <a:uFillTx/>
                <a:latin typeface="Candara" pitchFamily="34" charset="0"/>
                <a:ea typeface="+mj-ea"/>
                <a:cs typeface="+mj-cs"/>
              </a:rPr>
              <a:t/>
            </a:r>
            <a:br>
              <a:rPr kumimoji="0" lang="en-US" sz="1800" b="0" i="0" u="none" strike="noStrike" kern="1200" cap="none" spc="0" normalizeH="0" baseline="0" noProof="0" dirty="0" smtClean="0">
                <a:ln>
                  <a:noFill/>
                </a:ln>
                <a:solidFill>
                  <a:schemeClr val="tx2"/>
                </a:solidFill>
                <a:effectLst>
                  <a:innerShdw blurRad="114300">
                    <a:prstClr val="black"/>
                  </a:innerShdw>
                </a:effectLst>
                <a:uLnTx/>
                <a:uFillTx/>
                <a:latin typeface="Candara" pitchFamily="34" charset="0"/>
                <a:ea typeface="+mj-ea"/>
                <a:cs typeface="+mj-cs"/>
              </a:rPr>
            </a:br>
            <a:r>
              <a:rPr kumimoji="0" lang="en-US" sz="1800" b="0" i="0" u="none" strike="noStrike" kern="1200" cap="none" spc="0" normalizeH="0" baseline="0" noProof="0" dirty="0" smtClean="0">
                <a:ln>
                  <a:noFill/>
                </a:ln>
                <a:solidFill>
                  <a:schemeClr val="tx1">
                    <a:lumMod val="50000"/>
                    <a:lumOff val="50000"/>
                  </a:schemeClr>
                </a:solidFill>
                <a:effectLst>
                  <a:innerShdw blurRad="114300">
                    <a:prstClr val="black"/>
                  </a:innerShdw>
                </a:effectLst>
                <a:uLnTx/>
                <a:uFillTx/>
                <a:latin typeface="Candara" pitchFamily="34" charset="0"/>
                <a:ea typeface="+mj-ea"/>
                <a:cs typeface="+mj-cs"/>
              </a:rPr>
              <a:t>Developers can use their existing skills in a familiar environment</a:t>
            </a:r>
            <a:endParaRPr kumimoji="0" lang="en-US" sz="1800" b="0" i="0" u="none" strike="noStrike" kern="1200" cap="none" spc="0" normalizeH="0" baseline="0" noProof="0" dirty="0">
              <a:ln>
                <a:noFill/>
              </a:ln>
              <a:solidFill>
                <a:schemeClr val="tx1">
                  <a:lumMod val="50000"/>
                  <a:lumOff val="50000"/>
                </a:schemeClr>
              </a:solidFill>
              <a:effectLst>
                <a:innerShdw blurRad="114300">
                  <a:prstClr val="black"/>
                </a:innerShdw>
              </a:effectLst>
              <a:uLnTx/>
              <a:uFillTx/>
              <a:latin typeface="Candara" pitchFamily="34" charset="0"/>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normAutofit fontScale="90000"/>
          </a:bodyPr>
          <a:lstStyle/>
          <a:p>
            <a:r>
              <a:rPr lang="en-US" dirty="0" smtClean="0"/>
              <a:t>Distributed Data-Parallel </a:t>
            </a:r>
            <a:r>
              <a:rPr lang="en-US" dirty="0"/>
              <a:t>C</a:t>
            </a:r>
            <a:r>
              <a:rPr lang="en-US" dirty="0" smtClean="0"/>
              <a:t>omputing</a:t>
            </a:r>
            <a:endParaRPr lang="en-US" dirty="0"/>
          </a:p>
        </p:txBody>
      </p:sp>
      <p:sp>
        <p:nvSpPr>
          <p:cNvPr id="240643" name="Rectangle 3"/>
          <p:cNvSpPr>
            <a:spLocks noGrp="1" noChangeArrowheads="1"/>
          </p:cNvSpPr>
          <p:nvPr>
            <p:ph type="body" idx="1"/>
          </p:nvPr>
        </p:nvSpPr>
        <p:spPr>
          <a:xfrm>
            <a:off x="0" y="990600"/>
            <a:ext cx="9144000" cy="3409950"/>
          </a:xfrm>
        </p:spPr>
        <p:txBody>
          <a:bodyPr>
            <a:normAutofit/>
          </a:bodyPr>
          <a:lstStyle/>
          <a:p>
            <a:pPr>
              <a:buNone/>
            </a:pPr>
            <a:r>
              <a:rPr lang="en-US" sz="3000" dirty="0" smtClean="0">
                <a:cs typeface="Arial" pitchFamily="34" charset="0"/>
              </a:rPr>
              <a:t>A radical approach to programming at scale</a:t>
            </a:r>
            <a:endParaRPr lang="en-US" sz="3000" dirty="0">
              <a:cs typeface="Arial" pitchFamily="34" charset="0"/>
            </a:endParaRPr>
          </a:p>
          <a:p>
            <a:pPr marL="401638" lvl="1" indent="-346075">
              <a:spcBef>
                <a:spcPts val="300"/>
              </a:spcBef>
            </a:pPr>
            <a:r>
              <a:rPr lang="en-US" sz="2600" dirty="0" smtClean="0">
                <a:cs typeface="Arial" pitchFamily="34" charset="0"/>
              </a:rPr>
              <a:t>Nodes talk to each other as little as possible (shared nothing)</a:t>
            </a:r>
          </a:p>
          <a:p>
            <a:pPr marL="401638" lvl="1" indent="-346075">
              <a:spcBef>
                <a:spcPts val="300"/>
              </a:spcBef>
            </a:pPr>
            <a:r>
              <a:rPr lang="en-US" sz="2600" dirty="0" smtClean="0"/>
              <a:t>Programmer is not allowed to communicate between nodes</a:t>
            </a:r>
          </a:p>
          <a:p>
            <a:pPr marL="401638" lvl="1" indent="-346075">
              <a:spcBef>
                <a:spcPts val="300"/>
              </a:spcBef>
            </a:pPr>
            <a:r>
              <a:rPr lang="en-US" sz="2600" dirty="0" smtClean="0"/>
              <a:t>Data is spread throughout machines in advance, computation happens where it’s stored.</a:t>
            </a:r>
          </a:p>
          <a:p>
            <a:pPr marL="401638" lvl="1" indent="-346075">
              <a:spcBef>
                <a:spcPts val="1800"/>
              </a:spcBef>
            </a:pPr>
            <a:r>
              <a:rPr lang="en-US" sz="2600" dirty="0" smtClean="0"/>
              <a:t>Master program divvies up tasks based on location of data, detects failures and restarts, load balances, etc…</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514350"/>
          </a:xfrm>
        </p:spPr>
        <p:txBody>
          <a:bodyPr>
            <a:normAutofit fontScale="90000"/>
          </a:bodyPr>
          <a:lstStyle/>
          <a:p>
            <a:r>
              <a:rPr lang="en-US" dirty="0" smtClean="0"/>
              <a:t>LINQ</a:t>
            </a:r>
            <a:endParaRPr lang="en-US" dirty="0"/>
          </a:p>
        </p:txBody>
      </p:sp>
      <p:sp>
        <p:nvSpPr>
          <p:cNvPr id="3" name="Content Placeholder 2"/>
          <p:cNvSpPr>
            <a:spLocks noGrp="1"/>
          </p:cNvSpPr>
          <p:nvPr>
            <p:ph idx="1"/>
          </p:nvPr>
        </p:nvSpPr>
        <p:spPr>
          <a:xfrm>
            <a:off x="76200" y="571500"/>
            <a:ext cx="8229600" cy="4400550"/>
          </a:xfrm>
        </p:spPr>
        <p:txBody>
          <a:bodyPr>
            <a:normAutofit fontScale="77500" lnSpcReduction="20000"/>
          </a:bodyPr>
          <a:lstStyle/>
          <a:p>
            <a:r>
              <a:rPr lang="en-US" dirty="0" smtClean="0"/>
              <a:t>Microsoft’s </a:t>
            </a:r>
            <a:r>
              <a:rPr lang="en-US" b="1" dirty="0" smtClean="0"/>
              <a:t>L</a:t>
            </a:r>
            <a:r>
              <a:rPr lang="en-US" dirty="0" smtClean="0"/>
              <a:t>anguage </a:t>
            </a:r>
            <a:r>
              <a:rPr lang="en-US" b="1" dirty="0" err="1" smtClean="0"/>
              <a:t>IN</a:t>
            </a:r>
            <a:r>
              <a:rPr lang="en-US" dirty="0" err="1" smtClean="0"/>
              <a:t>tegrated</a:t>
            </a:r>
            <a:r>
              <a:rPr lang="en-US" dirty="0" smtClean="0"/>
              <a:t> </a:t>
            </a:r>
            <a:r>
              <a:rPr lang="en-US" b="1" dirty="0" smtClean="0"/>
              <a:t>Q</a:t>
            </a:r>
            <a:r>
              <a:rPr lang="en-US" dirty="0" smtClean="0"/>
              <a:t>uery</a:t>
            </a:r>
          </a:p>
          <a:p>
            <a:pPr lvl="1"/>
            <a:r>
              <a:rPr lang="en-US" dirty="0" smtClean="0"/>
              <a:t>Available in Visual Studio 2008</a:t>
            </a:r>
          </a:p>
          <a:p>
            <a:pPr lvl="1"/>
            <a:endParaRPr lang="en-US" sz="1600" dirty="0" smtClean="0"/>
          </a:p>
          <a:p>
            <a:r>
              <a:rPr lang="en-US" dirty="0" smtClean="0"/>
              <a:t>A set of operators to manipulate datasets in .NET</a:t>
            </a:r>
          </a:p>
          <a:p>
            <a:pPr lvl="1"/>
            <a:r>
              <a:rPr lang="en-US" dirty="0" smtClean="0"/>
              <a:t>Support traditional relational operators</a:t>
            </a:r>
          </a:p>
          <a:p>
            <a:pPr lvl="2"/>
            <a:r>
              <a:rPr lang="en-US" dirty="0" smtClean="0"/>
              <a:t>Select, Join, </a:t>
            </a:r>
            <a:r>
              <a:rPr lang="en-US" dirty="0" err="1" smtClean="0"/>
              <a:t>GroupBy</a:t>
            </a:r>
            <a:r>
              <a:rPr lang="en-US" dirty="0" smtClean="0"/>
              <a:t>, Aggregate, etc.</a:t>
            </a:r>
          </a:p>
          <a:p>
            <a:pPr lvl="2">
              <a:buNone/>
            </a:pPr>
            <a:endParaRPr lang="en-US" sz="1600" dirty="0" smtClean="0"/>
          </a:p>
          <a:p>
            <a:r>
              <a:rPr lang="en-US" dirty="0" smtClean="0"/>
              <a:t>Data model</a:t>
            </a:r>
          </a:p>
          <a:p>
            <a:pPr lvl="1"/>
            <a:r>
              <a:rPr lang="en-US" dirty="0" smtClean="0"/>
              <a:t>Data elements are strongly typed .NET objects</a:t>
            </a:r>
          </a:p>
          <a:p>
            <a:pPr lvl="1"/>
            <a:r>
              <a:rPr lang="en-US" dirty="0" smtClean="0"/>
              <a:t>Much more expressive than SQL tables</a:t>
            </a:r>
          </a:p>
          <a:p>
            <a:pPr lvl="1"/>
            <a:endParaRPr lang="en-US" sz="1600" dirty="0" smtClean="0"/>
          </a:p>
          <a:p>
            <a:r>
              <a:rPr lang="en-US" dirty="0" smtClean="0"/>
              <a:t>Extremely extensible</a:t>
            </a:r>
          </a:p>
          <a:p>
            <a:pPr lvl="1"/>
            <a:r>
              <a:rPr lang="en-US" dirty="0" smtClean="0"/>
              <a:t>Add new custom operators</a:t>
            </a:r>
          </a:p>
          <a:p>
            <a:pPr lvl="1"/>
            <a:r>
              <a:rPr lang="en-US" dirty="0" smtClean="0"/>
              <a:t>Add new execution providers</a:t>
            </a:r>
            <a:endParaRPr lang="en-US" dirty="0"/>
          </a:p>
        </p:txBody>
      </p:sp>
      <p:pic>
        <p:nvPicPr>
          <p:cNvPr id="4" name="Picture 5" descr="C:\Program Files\Microsoft Resource DVD Artwork\DVD_ART\BoxShots_Logos\Visual Studio 2008 Professional Edition MSDN Premium\Visual Studio 2008 Professional Edition with MSDN Premium Subscription Angle.png"/>
          <p:cNvPicPr>
            <a:picLocks noChangeAspect="1" noChangeArrowheads="1"/>
          </p:cNvPicPr>
          <p:nvPr/>
        </p:nvPicPr>
        <p:blipFill>
          <a:blip r:embed="rId3" cstate="print"/>
          <a:srcRect/>
          <a:stretch>
            <a:fillRect/>
          </a:stretch>
        </p:blipFill>
        <p:spPr bwMode="auto">
          <a:xfrm>
            <a:off x="7086599" y="2266950"/>
            <a:ext cx="1876301" cy="22981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5" name="Picture 194" descr="C:\Program Files\Microsoft Resource DVD Artwork\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5105400" y="2749596"/>
            <a:ext cx="467620" cy="275971"/>
          </a:xfrm>
          <a:prstGeom prst="rect">
            <a:avLst/>
          </a:prstGeom>
          <a:noFill/>
        </p:spPr>
      </p:pic>
      <p:sp>
        <p:nvSpPr>
          <p:cNvPr id="204" name="Rounded Rectangle 203"/>
          <p:cNvSpPr/>
          <p:nvPr/>
        </p:nvSpPr>
        <p:spPr>
          <a:xfrm>
            <a:off x="5257801" y="2686705"/>
            <a:ext cx="1142375" cy="285389"/>
          </a:xfrm>
          <a:prstGeom prst="roundRect">
            <a:avLst/>
          </a:prstGeom>
          <a:solidFill>
            <a:srgbClr val="FFCCFF"/>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a:p>
        </p:txBody>
      </p:sp>
      <p:pic>
        <p:nvPicPr>
          <p:cNvPr id="174" name="Picture 173" descr="C:\Program Files\Microsoft Resource DVD Artwork\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5486400" y="2370302"/>
            <a:ext cx="467620" cy="275971"/>
          </a:xfrm>
          <a:prstGeom prst="rect">
            <a:avLst/>
          </a:prstGeom>
          <a:noFill/>
        </p:spPr>
      </p:pic>
      <p:sp>
        <p:nvSpPr>
          <p:cNvPr id="183" name="Rounded Rectangle 182"/>
          <p:cNvSpPr/>
          <p:nvPr/>
        </p:nvSpPr>
        <p:spPr>
          <a:xfrm>
            <a:off x="5638801" y="2286655"/>
            <a:ext cx="761375" cy="285389"/>
          </a:xfrm>
          <a:prstGeom prst="roundRect">
            <a:avLst/>
          </a:prstGeom>
          <a:solidFill>
            <a:srgbClr val="FFCCFF"/>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a:p>
        </p:txBody>
      </p:sp>
      <p:pic>
        <p:nvPicPr>
          <p:cNvPr id="175" name="Picture 174" descr="C:\Program Files\Microsoft Resource DVD Artwork\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6617453" y="2349546"/>
            <a:ext cx="467620" cy="275971"/>
          </a:xfrm>
          <a:prstGeom prst="rect">
            <a:avLst/>
          </a:prstGeom>
          <a:noFill/>
        </p:spPr>
      </p:pic>
      <p:sp>
        <p:nvSpPr>
          <p:cNvPr id="188" name="Rounded Rectangle 187"/>
          <p:cNvSpPr/>
          <p:nvPr/>
        </p:nvSpPr>
        <p:spPr>
          <a:xfrm>
            <a:off x="6841818" y="2286655"/>
            <a:ext cx="963579" cy="285389"/>
          </a:xfrm>
          <a:prstGeom prst="roundRect">
            <a:avLst/>
          </a:prstGeom>
          <a:solidFill>
            <a:srgbClr val="FFCCFF"/>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a:p>
        </p:txBody>
      </p:sp>
      <p:sp>
        <p:nvSpPr>
          <p:cNvPr id="305" name="Rounded Rectangle 304"/>
          <p:cNvSpPr/>
          <p:nvPr/>
        </p:nvSpPr>
        <p:spPr>
          <a:xfrm>
            <a:off x="5715001" y="2316302"/>
            <a:ext cx="622005" cy="220589"/>
          </a:xfrm>
          <a:prstGeom prst="round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306" name="Rounded Rectangle 305"/>
          <p:cNvSpPr/>
          <p:nvPr/>
        </p:nvSpPr>
        <p:spPr>
          <a:xfrm>
            <a:off x="6898200" y="2316302"/>
            <a:ext cx="841800" cy="220589"/>
          </a:xfrm>
          <a:prstGeom prst="round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pic>
        <p:nvPicPr>
          <p:cNvPr id="176" name="Picture 175" descr="C:\Program Files\Microsoft Resource DVD Artwork\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3733800" y="2349546"/>
            <a:ext cx="467620" cy="275971"/>
          </a:xfrm>
          <a:prstGeom prst="rect">
            <a:avLst/>
          </a:prstGeom>
          <a:noFill/>
        </p:spPr>
      </p:pic>
      <p:sp>
        <p:nvSpPr>
          <p:cNvPr id="177" name="Rounded Rectangle 176"/>
          <p:cNvSpPr/>
          <p:nvPr/>
        </p:nvSpPr>
        <p:spPr>
          <a:xfrm>
            <a:off x="3991228" y="2286655"/>
            <a:ext cx="1329573" cy="285389"/>
          </a:xfrm>
          <a:prstGeom prst="roundRect">
            <a:avLst/>
          </a:prstGeom>
          <a:solidFill>
            <a:srgbClr val="FFCCFF"/>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a:p>
        </p:txBody>
      </p:sp>
      <p:sp>
        <p:nvSpPr>
          <p:cNvPr id="300" name="Rounded Rectangle 299"/>
          <p:cNvSpPr/>
          <p:nvPr/>
        </p:nvSpPr>
        <p:spPr>
          <a:xfrm>
            <a:off x="4036800" y="2316302"/>
            <a:ext cx="657600" cy="220589"/>
          </a:xfrm>
          <a:prstGeom prst="round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a:p>
        </p:txBody>
      </p:sp>
      <p:sp>
        <p:nvSpPr>
          <p:cNvPr id="303" name="Rounded Rectangle 302"/>
          <p:cNvSpPr/>
          <p:nvPr/>
        </p:nvSpPr>
        <p:spPr>
          <a:xfrm>
            <a:off x="4724400" y="2313152"/>
            <a:ext cx="533400" cy="220589"/>
          </a:xfrm>
          <a:prstGeom prst="round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a:p>
        </p:txBody>
      </p:sp>
      <p:sp>
        <p:nvSpPr>
          <p:cNvPr id="2" name="Title 1"/>
          <p:cNvSpPr>
            <a:spLocks noGrp="1"/>
          </p:cNvSpPr>
          <p:nvPr>
            <p:ph type="title"/>
          </p:nvPr>
        </p:nvSpPr>
        <p:spPr>
          <a:xfrm>
            <a:off x="457200" y="0"/>
            <a:ext cx="8229600" cy="479822"/>
          </a:xfrm>
        </p:spPr>
        <p:txBody>
          <a:bodyPr>
            <a:noAutofit/>
          </a:bodyPr>
          <a:lstStyle/>
          <a:p>
            <a:r>
              <a:rPr lang="en-US" dirty="0" smtClean="0"/>
              <a:t>LINQ Highlights</a:t>
            </a:r>
            <a:endParaRPr lang="en-US" dirty="0"/>
          </a:p>
        </p:txBody>
      </p:sp>
      <p:sp>
        <p:nvSpPr>
          <p:cNvPr id="4" name="TextBox 3"/>
          <p:cNvSpPr txBox="1"/>
          <p:nvPr/>
        </p:nvSpPr>
        <p:spPr>
          <a:xfrm>
            <a:off x="228601" y="666750"/>
            <a:ext cx="1925527" cy="4401205"/>
          </a:xfrm>
          <a:prstGeom prst="rect">
            <a:avLst/>
          </a:prstGeom>
          <a:noFill/>
        </p:spPr>
        <p:txBody>
          <a:bodyPr wrap="square" rtlCol="0">
            <a:spAutoFit/>
          </a:bodyPr>
          <a:lstStyle/>
          <a:p>
            <a:r>
              <a:rPr lang="en-US" sz="2800" dirty="0" smtClean="0">
                <a:latin typeface="Candara" pitchFamily="34" charset="0"/>
              </a:rPr>
              <a:t>Where</a:t>
            </a:r>
          </a:p>
          <a:p>
            <a:r>
              <a:rPr lang="en-US" sz="1050" dirty="0" smtClean="0">
                <a:latin typeface="Candara" pitchFamily="34" charset="0"/>
              </a:rPr>
              <a:t> </a:t>
            </a:r>
          </a:p>
          <a:p>
            <a:r>
              <a:rPr lang="en-US" sz="2800" dirty="0" smtClean="0">
                <a:latin typeface="Candara" pitchFamily="34" charset="0"/>
              </a:rPr>
              <a:t>Select</a:t>
            </a:r>
            <a:r>
              <a:rPr lang="en-US" sz="100" dirty="0" smtClean="0">
                <a:latin typeface="Candara" pitchFamily="34" charset="0"/>
              </a:rPr>
              <a:t>  </a:t>
            </a:r>
          </a:p>
          <a:p>
            <a:r>
              <a:rPr lang="en-US" sz="2800" dirty="0" err="1" smtClean="0">
                <a:latin typeface="Candara" pitchFamily="34" charset="0"/>
              </a:rPr>
              <a:t>GroupBy</a:t>
            </a:r>
            <a:r>
              <a:rPr lang="en-US" sz="100" dirty="0" smtClean="0">
                <a:latin typeface="Candara" pitchFamily="34" charset="0"/>
              </a:rPr>
              <a:t>  </a:t>
            </a:r>
          </a:p>
          <a:p>
            <a:r>
              <a:rPr lang="en-US" sz="2800" dirty="0" err="1" smtClean="0">
                <a:latin typeface="Candara" pitchFamily="34" charset="0"/>
              </a:rPr>
              <a:t>OrderBy</a:t>
            </a:r>
            <a:r>
              <a:rPr lang="en-US" sz="100" dirty="0" smtClean="0">
                <a:latin typeface="Candara" pitchFamily="34" charset="0"/>
              </a:rPr>
              <a:t> </a:t>
            </a:r>
          </a:p>
          <a:p>
            <a:r>
              <a:rPr lang="en-US" sz="2800" dirty="0" smtClean="0">
                <a:latin typeface="Candara" pitchFamily="34" charset="0"/>
              </a:rPr>
              <a:t>Aggregate</a:t>
            </a:r>
          </a:p>
          <a:p>
            <a:endParaRPr lang="en-US" sz="2400" dirty="0" smtClean="0">
              <a:latin typeface="Candara" pitchFamily="34" charset="0"/>
            </a:endParaRPr>
          </a:p>
          <a:p>
            <a:r>
              <a:rPr lang="en-US" sz="2800" dirty="0" smtClean="0">
                <a:latin typeface="Candara" pitchFamily="34" charset="0"/>
              </a:rPr>
              <a:t>Join</a:t>
            </a:r>
          </a:p>
          <a:p>
            <a:endParaRPr lang="en-US" sz="1100" dirty="0" smtClean="0">
              <a:latin typeface="Candara" pitchFamily="34" charset="0"/>
            </a:endParaRPr>
          </a:p>
          <a:p>
            <a:r>
              <a:rPr lang="en-US" sz="2800" dirty="0" smtClean="0">
                <a:latin typeface="Candara" pitchFamily="34" charset="0"/>
              </a:rPr>
              <a:t>Apply</a:t>
            </a:r>
            <a:endParaRPr lang="en-US" sz="1050" dirty="0" smtClean="0">
              <a:latin typeface="Candara" pitchFamily="34" charset="0"/>
            </a:endParaRPr>
          </a:p>
          <a:p>
            <a:r>
              <a:rPr lang="en-US" sz="2800" dirty="0" smtClean="0">
                <a:latin typeface="Candara" pitchFamily="34" charset="0"/>
              </a:rPr>
              <a:t>Materialize</a:t>
            </a:r>
          </a:p>
        </p:txBody>
      </p:sp>
      <p:pic>
        <p:nvPicPr>
          <p:cNvPr id="5" name="Picture 4" descr="C:\Program Files\Microsoft Resource DVD Artwork\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5292532" y="863646"/>
            <a:ext cx="467620" cy="275971"/>
          </a:xfrm>
          <a:prstGeom prst="rect">
            <a:avLst/>
          </a:prstGeom>
          <a:noFill/>
        </p:spPr>
      </p:pic>
      <p:pic>
        <p:nvPicPr>
          <p:cNvPr id="6" name="Picture 5" descr="C:\Program Files\Microsoft Resource DVD Artwork\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6617453" y="863646"/>
            <a:ext cx="467620" cy="275971"/>
          </a:xfrm>
          <a:prstGeom prst="rect">
            <a:avLst/>
          </a:prstGeom>
          <a:noFill/>
        </p:spPr>
      </p:pic>
      <p:pic>
        <p:nvPicPr>
          <p:cNvPr id="7" name="Picture 6" descr="C:\Program Files\Microsoft Resource DVD Artwork\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3733800" y="863646"/>
            <a:ext cx="467620" cy="275971"/>
          </a:xfrm>
          <a:prstGeom prst="rect">
            <a:avLst/>
          </a:prstGeom>
          <a:noFill/>
        </p:spPr>
      </p:pic>
      <p:sp>
        <p:nvSpPr>
          <p:cNvPr id="8" name="Rounded Rectangle 7"/>
          <p:cNvSpPr/>
          <p:nvPr/>
        </p:nvSpPr>
        <p:spPr>
          <a:xfrm>
            <a:off x="3991228" y="800755"/>
            <a:ext cx="1164325" cy="285389"/>
          </a:xfrm>
          <a:prstGeom prst="roundRect">
            <a:avLst/>
          </a:prstGeom>
          <a:solidFill>
            <a:srgbClr val="FFCCFF"/>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a:p>
        </p:txBody>
      </p:sp>
      <p:sp>
        <p:nvSpPr>
          <p:cNvPr id="9" name="Rectangle 8"/>
          <p:cNvSpPr/>
          <p:nvPr/>
        </p:nvSpPr>
        <p:spPr>
          <a:xfrm>
            <a:off x="4111675" y="832465"/>
            <a:ext cx="120448" cy="221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chemeClr val="tx1"/>
              </a:solidFill>
            </a:endParaRPr>
          </a:p>
        </p:txBody>
      </p:sp>
      <p:sp>
        <p:nvSpPr>
          <p:cNvPr id="10" name="Rectangle 9"/>
          <p:cNvSpPr/>
          <p:nvPr/>
        </p:nvSpPr>
        <p:spPr>
          <a:xfrm>
            <a:off x="4312420" y="832465"/>
            <a:ext cx="120448" cy="221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1" name="Rectangle 10"/>
          <p:cNvSpPr/>
          <p:nvPr/>
        </p:nvSpPr>
        <p:spPr>
          <a:xfrm>
            <a:off x="4513166" y="832465"/>
            <a:ext cx="120448" cy="221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2" name="Rectangle 11"/>
          <p:cNvSpPr/>
          <p:nvPr/>
        </p:nvSpPr>
        <p:spPr>
          <a:xfrm>
            <a:off x="4713912" y="832465"/>
            <a:ext cx="120448" cy="221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3" name="Rectangle 12"/>
          <p:cNvSpPr/>
          <p:nvPr/>
        </p:nvSpPr>
        <p:spPr>
          <a:xfrm>
            <a:off x="4914658" y="832465"/>
            <a:ext cx="120448" cy="221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4" name="Rounded Rectangle 13"/>
          <p:cNvSpPr/>
          <p:nvPr/>
        </p:nvSpPr>
        <p:spPr>
          <a:xfrm>
            <a:off x="5436597" y="800755"/>
            <a:ext cx="963579" cy="285389"/>
          </a:xfrm>
          <a:prstGeom prst="roundRect">
            <a:avLst/>
          </a:prstGeom>
          <a:solidFill>
            <a:srgbClr val="FFCCFF"/>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a:p>
        </p:txBody>
      </p:sp>
      <p:sp>
        <p:nvSpPr>
          <p:cNvPr id="15" name="Rectangle 14"/>
          <p:cNvSpPr/>
          <p:nvPr/>
        </p:nvSpPr>
        <p:spPr>
          <a:xfrm>
            <a:off x="5557043" y="832465"/>
            <a:ext cx="120448" cy="221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6" name="Rectangle 15"/>
          <p:cNvSpPr/>
          <p:nvPr/>
        </p:nvSpPr>
        <p:spPr>
          <a:xfrm>
            <a:off x="5757789" y="832465"/>
            <a:ext cx="120448" cy="221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7" name="Rectangle 16"/>
          <p:cNvSpPr/>
          <p:nvPr/>
        </p:nvSpPr>
        <p:spPr>
          <a:xfrm>
            <a:off x="5958535" y="832465"/>
            <a:ext cx="120448" cy="221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8" name="Rectangle 17"/>
          <p:cNvSpPr/>
          <p:nvPr/>
        </p:nvSpPr>
        <p:spPr>
          <a:xfrm>
            <a:off x="6159282" y="832465"/>
            <a:ext cx="120448" cy="221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9" name="Rounded Rectangle 18"/>
          <p:cNvSpPr/>
          <p:nvPr/>
        </p:nvSpPr>
        <p:spPr>
          <a:xfrm>
            <a:off x="6841818" y="800755"/>
            <a:ext cx="963579" cy="285389"/>
          </a:xfrm>
          <a:prstGeom prst="roundRect">
            <a:avLst/>
          </a:prstGeom>
          <a:solidFill>
            <a:srgbClr val="FFCCFF"/>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a:p>
        </p:txBody>
      </p:sp>
      <p:sp>
        <p:nvSpPr>
          <p:cNvPr id="20" name="Rectangle 19"/>
          <p:cNvSpPr/>
          <p:nvPr/>
        </p:nvSpPr>
        <p:spPr>
          <a:xfrm>
            <a:off x="6962263" y="832465"/>
            <a:ext cx="120448" cy="221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21" name="Rectangle 20"/>
          <p:cNvSpPr/>
          <p:nvPr/>
        </p:nvSpPr>
        <p:spPr>
          <a:xfrm>
            <a:off x="7163009" y="832465"/>
            <a:ext cx="120448" cy="221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22" name="Rectangle 21"/>
          <p:cNvSpPr/>
          <p:nvPr/>
        </p:nvSpPr>
        <p:spPr>
          <a:xfrm>
            <a:off x="7363755" y="832465"/>
            <a:ext cx="120448" cy="221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23" name="Rectangle 22"/>
          <p:cNvSpPr/>
          <p:nvPr/>
        </p:nvSpPr>
        <p:spPr>
          <a:xfrm>
            <a:off x="7564501" y="832465"/>
            <a:ext cx="120448" cy="221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pic>
        <p:nvPicPr>
          <p:cNvPr id="132" name="Picture 131" descr="C:\Program Files\Microsoft Resource DVD Artwork\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5292532" y="1549446"/>
            <a:ext cx="467620" cy="275971"/>
          </a:xfrm>
          <a:prstGeom prst="rect">
            <a:avLst/>
          </a:prstGeom>
          <a:noFill/>
        </p:spPr>
      </p:pic>
      <p:pic>
        <p:nvPicPr>
          <p:cNvPr id="133" name="Picture 132" descr="C:\Program Files\Microsoft Resource DVD Artwork\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6617453" y="1549446"/>
            <a:ext cx="467620" cy="275971"/>
          </a:xfrm>
          <a:prstGeom prst="rect">
            <a:avLst/>
          </a:prstGeom>
          <a:noFill/>
        </p:spPr>
      </p:pic>
      <p:pic>
        <p:nvPicPr>
          <p:cNvPr id="134" name="Picture 133" descr="C:\Program Files\Microsoft Resource DVD Artwork\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3733800" y="1549446"/>
            <a:ext cx="467620" cy="275971"/>
          </a:xfrm>
          <a:prstGeom prst="rect">
            <a:avLst/>
          </a:prstGeom>
          <a:noFill/>
        </p:spPr>
      </p:pic>
      <p:sp>
        <p:nvSpPr>
          <p:cNvPr id="135" name="Rounded Rectangle 134"/>
          <p:cNvSpPr/>
          <p:nvPr/>
        </p:nvSpPr>
        <p:spPr>
          <a:xfrm>
            <a:off x="3991228" y="1486555"/>
            <a:ext cx="1164325" cy="285389"/>
          </a:xfrm>
          <a:prstGeom prst="roundRect">
            <a:avLst/>
          </a:prstGeom>
          <a:solidFill>
            <a:srgbClr val="FFCCFF"/>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a:p>
        </p:txBody>
      </p:sp>
      <p:sp>
        <p:nvSpPr>
          <p:cNvPr id="136" name="Rectangle 135"/>
          <p:cNvSpPr/>
          <p:nvPr/>
        </p:nvSpPr>
        <p:spPr>
          <a:xfrm>
            <a:off x="4111675" y="1518265"/>
            <a:ext cx="120448" cy="221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chemeClr val="tx1"/>
              </a:solidFill>
            </a:endParaRPr>
          </a:p>
        </p:txBody>
      </p:sp>
      <p:sp>
        <p:nvSpPr>
          <p:cNvPr id="138" name="Rectangle 137"/>
          <p:cNvSpPr/>
          <p:nvPr/>
        </p:nvSpPr>
        <p:spPr>
          <a:xfrm>
            <a:off x="4513166" y="1518265"/>
            <a:ext cx="120448" cy="221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39" name="Rectangle 138"/>
          <p:cNvSpPr/>
          <p:nvPr/>
        </p:nvSpPr>
        <p:spPr>
          <a:xfrm>
            <a:off x="4713912" y="1518265"/>
            <a:ext cx="120448" cy="221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41" name="Rounded Rectangle 140"/>
          <p:cNvSpPr/>
          <p:nvPr/>
        </p:nvSpPr>
        <p:spPr>
          <a:xfrm>
            <a:off x="5436597" y="1486555"/>
            <a:ext cx="963579" cy="285389"/>
          </a:xfrm>
          <a:prstGeom prst="roundRect">
            <a:avLst/>
          </a:prstGeom>
          <a:solidFill>
            <a:srgbClr val="FFCCFF"/>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a:p>
        </p:txBody>
      </p:sp>
      <p:sp>
        <p:nvSpPr>
          <p:cNvPr id="143" name="Rectangle 142"/>
          <p:cNvSpPr/>
          <p:nvPr/>
        </p:nvSpPr>
        <p:spPr>
          <a:xfrm>
            <a:off x="5757789" y="1518265"/>
            <a:ext cx="120448" cy="221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44" name="Rectangle 143"/>
          <p:cNvSpPr/>
          <p:nvPr/>
        </p:nvSpPr>
        <p:spPr>
          <a:xfrm>
            <a:off x="5958535" y="1518265"/>
            <a:ext cx="120448" cy="221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45" name="Rectangle 144"/>
          <p:cNvSpPr/>
          <p:nvPr/>
        </p:nvSpPr>
        <p:spPr>
          <a:xfrm>
            <a:off x="6159282" y="1518265"/>
            <a:ext cx="120448" cy="221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46" name="Rounded Rectangle 145"/>
          <p:cNvSpPr/>
          <p:nvPr/>
        </p:nvSpPr>
        <p:spPr>
          <a:xfrm>
            <a:off x="6841818" y="1486555"/>
            <a:ext cx="963579" cy="285389"/>
          </a:xfrm>
          <a:prstGeom prst="roundRect">
            <a:avLst/>
          </a:prstGeom>
          <a:solidFill>
            <a:srgbClr val="FFCCFF"/>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a:p>
        </p:txBody>
      </p:sp>
      <p:sp>
        <p:nvSpPr>
          <p:cNvPr id="147" name="Rectangle 146"/>
          <p:cNvSpPr/>
          <p:nvPr/>
        </p:nvSpPr>
        <p:spPr>
          <a:xfrm>
            <a:off x="6962263" y="1518265"/>
            <a:ext cx="120448" cy="221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48" name="Rectangle 147"/>
          <p:cNvSpPr/>
          <p:nvPr/>
        </p:nvSpPr>
        <p:spPr>
          <a:xfrm>
            <a:off x="7163009" y="1518265"/>
            <a:ext cx="120448" cy="221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pic>
        <p:nvPicPr>
          <p:cNvPr id="153" name="Picture 152" descr="C:\Program Files\Microsoft Resource DVD Artwork\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5292532" y="1949496"/>
            <a:ext cx="467620" cy="275971"/>
          </a:xfrm>
          <a:prstGeom prst="rect">
            <a:avLst/>
          </a:prstGeom>
          <a:noFill/>
        </p:spPr>
      </p:pic>
      <p:pic>
        <p:nvPicPr>
          <p:cNvPr id="154" name="Picture 153" descr="C:\Program Files\Microsoft Resource DVD Artwork\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6617453" y="1949496"/>
            <a:ext cx="467620" cy="275971"/>
          </a:xfrm>
          <a:prstGeom prst="rect">
            <a:avLst/>
          </a:prstGeom>
          <a:noFill/>
        </p:spPr>
      </p:pic>
      <p:pic>
        <p:nvPicPr>
          <p:cNvPr id="155" name="Picture 154" descr="C:\Program Files\Microsoft Resource DVD Artwork\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3733800" y="1949496"/>
            <a:ext cx="467620" cy="275971"/>
          </a:xfrm>
          <a:prstGeom prst="rect">
            <a:avLst/>
          </a:prstGeom>
          <a:noFill/>
        </p:spPr>
      </p:pic>
      <p:sp>
        <p:nvSpPr>
          <p:cNvPr id="156" name="Rounded Rectangle 155"/>
          <p:cNvSpPr/>
          <p:nvPr/>
        </p:nvSpPr>
        <p:spPr>
          <a:xfrm>
            <a:off x="3991228" y="1886605"/>
            <a:ext cx="1164325" cy="285389"/>
          </a:xfrm>
          <a:prstGeom prst="roundRect">
            <a:avLst/>
          </a:prstGeom>
          <a:solidFill>
            <a:srgbClr val="FFCCFF"/>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a:p>
        </p:txBody>
      </p:sp>
      <p:sp>
        <p:nvSpPr>
          <p:cNvPr id="157" name="Rectangle 156"/>
          <p:cNvSpPr/>
          <p:nvPr/>
        </p:nvSpPr>
        <p:spPr>
          <a:xfrm>
            <a:off x="4089600" y="1984652"/>
            <a:ext cx="164598" cy="89294"/>
          </a:xfrm>
          <a:prstGeom prst="rect">
            <a:avLst/>
          </a:prstGeom>
          <a:solidFill>
            <a:srgbClr val="11FF17"/>
          </a:solidFill>
          <a:ln>
            <a:solidFill>
              <a:srgbClr val="006C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chemeClr val="tx1"/>
              </a:solidFill>
            </a:endParaRPr>
          </a:p>
        </p:txBody>
      </p:sp>
      <p:sp>
        <p:nvSpPr>
          <p:cNvPr id="158" name="Rectangle 157"/>
          <p:cNvSpPr/>
          <p:nvPr/>
        </p:nvSpPr>
        <p:spPr>
          <a:xfrm>
            <a:off x="4290345" y="1984652"/>
            <a:ext cx="164598" cy="89294"/>
          </a:xfrm>
          <a:prstGeom prst="rect">
            <a:avLst/>
          </a:prstGeom>
          <a:solidFill>
            <a:srgbClr val="11FF17"/>
          </a:solidFill>
          <a:ln>
            <a:solidFill>
              <a:srgbClr val="006C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59" name="Rectangle 158"/>
          <p:cNvSpPr/>
          <p:nvPr/>
        </p:nvSpPr>
        <p:spPr>
          <a:xfrm>
            <a:off x="4491091" y="1984652"/>
            <a:ext cx="164598" cy="89294"/>
          </a:xfrm>
          <a:prstGeom prst="rect">
            <a:avLst/>
          </a:prstGeom>
          <a:solidFill>
            <a:srgbClr val="11FF17"/>
          </a:solidFill>
          <a:ln>
            <a:solidFill>
              <a:srgbClr val="006C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60" name="Rectangle 159"/>
          <p:cNvSpPr/>
          <p:nvPr/>
        </p:nvSpPr>
        <p:spPr>
          <a:xfrm>
            <a:off x="4691837" y="1984652"/>
            <a:ext cx="164598" cy="89294"/>
          </a:xfrm>
          <a:prstGeom prst="rect">
            <a:avLst/>
          </a:prstGeom>
          <a:solidFill>
            <a:srgbClr val="11FF17"/>
          </a:solidFill>
          <a:ln>
            <a:solidFill>
              <a:srgbClr val="006C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61" name="Rectangle 160"/>
          <p:cNvSpPr/>
          <p:nvPr/>
        </p:nvSpPr>
        <p:spPr>
          <a:xfrm>
            <a:off x="4892583" y="1984652"/>
            <a:ext cx="164598" cy="89294"/>
          </a:xfrm>
          <a:prstGeom prst="rect">
            <a:avLst/>
          </a:prstGeom>
          <a:solidFill>
            <a:srgbClr val="11FF17"/>
          </a:solidFill>
          <a:ln>
            <a:solidFill>
              <a:srgbClr val="006C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62" name="Rounded Rectangle 161"/>
          <p:cNvSpPr/>
          <p:nvPr/>
        </p:nvSpPr>
        <p:spPr>
          <a:xfrm>
            <a:off x="5436597" y="1886605"/>
            <a:ext cx="963579" cy="285389"/>
          </a:xfrm>
          <a:prstGeom prst="roundRect">
            <a:avLst/>
          </a:prstGeom>
          <a:solidFill>
            <a:srgbClr val="FFCCFF"/>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a:p>
        </p:txBody>
      </p:sp>
      <p:sp>
        <p:nvSpPr>
          <p:cNvPr id="163" name="Rectangle 162"/>
          <p:cNvSpPr/>
          <p:nvPr/>
        </p:nvSpPr>
        <p:spPr>
          <a:xfrm>
            <a:off x="5534968" y="1984652"/>
            <a:ext cx="164598" cy="89294"/>
          </a:xfrm>
          <a:prstGeom prst="rect">
            <a:avLst/>
          </a:prstGeom>
          <a:solidFill>
            <a:srgbClr val="11FF17"/>
          </a:solidFill>
          <a:ln>
            <a:solidFill>
              <a:srgbClr val="006C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64" name="Rectangle 163"/>
          <p:cNvSpPr/>
          <p:nvPr/>
        </p:nvSpPr>
        <p:spPr>
          <a:xfrm>
            <a:off x="5735714" y="1984652"/>
            <a:ext cx="164598" cy="89294"/>
          </a:xfrm>
          <a:prstGeom prst="rect">
            <a:avLst/>
          </a:prstGeom>
          <a:solidFill>
            <a:srgbClr val="11FF17"/>
          </a:solidFill>
          <a:ln>
            <a:solidFill>
              <a:srgbClr val="006C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65" name="Rectangle 164"/>
          <p:cNvSpPr/>
          <p:nvPr/>
        </p:nvSpPr>
        <p:spPr>
          <a:xfrm>
            <a:off x="5936460" y="1984652"/>
            <a:ext cx="164598" cy="89294"/>
          </a:xfrm>
          <a:prstGeom prst="rect">
            <a:avLst/>
          </a:prstGeom>
          <a:solidFill>
            <a:srgbClr val="11FF17"/>
          </a:solidFill>
          <a:ln>
            <a:solidFill>
              <a:srgbClr val="006C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66" name="Rectangle 165"/>
          <p:cNvSpPr/>
          <p:nvPr/>
        </p:nvSpPr>
        <p:spPr>
          <a:xfrm>
            <a:off x="6137207" y="1984652"/>
            <a:ext cx="164598" cy="89294"/>
          </a:xfrm>
          <a:prstGeom prst="rect">
            <a:avLst/>
          </a:prstGeom>
          <a:solidFill>
            <a:srgbClr val="11FF17"/>
          </a:solidFill>
          <a:ln>
            <a:solidFill>
              <a:srgbClr val="006C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67" name="Rounded Rectangle 166"/>
          <p:cNvSpPr/>
          <p:nvPr/>
        </p:nvSpPr>
        <p:spPr>
          <a:xfrm>
            <a:off x="6841818" y="1886605"/>
            <a:ext cx="963579" cy="285389"/>
          </a:xfrm>
          <a:prstGeom prst="roundRect">
            <a:avLst/>
          </a:prstGeom>
          <a:solidFill>
            <a:srgbClr val="FFCCFF"/>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a:p>
        </p:txBody>
      </p:sp>
      <p:sp>
        <p:nvSpPr>
          <p:cNvPr id="168" name="Rectangle 167"/>
          <p:cNvSpPr/>
          <p:nvPr/>
        </p:nvSpPr>
        <p:spPr>
          <a:xfrm>
            <a:off x="6940188" y="1984652"/>
            <a:ext cx="164598" cy="89294"/>
          </a:xfrm>
          <a:prstGeom prst="rect">
            <a:avLst/>
          </a:prstGeom>
          <a:solidFill>
            <a:srgbClr val="11FF17"/>
          </a:solidFill>
          <a:ln>
            <a:solidFill>
              <a:srgbClr val="006C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69" name="Rectangle 168"/>
          <p:cNvSpPr/>
          <p:nvPr/>
        </p:nvSpPr>
        <p:spPr>
          <a:xfrm>
            <a:off x="7140934" y="1984652"/>
            <a:ext cx="164598" cy="89294"/>
          </a:xfrm>
          <a:prstGeom prst="rect">
            <a:avLst/>
          </a:prstGeom>
          <a:solidFill>
            <a:srgbClr val="11FF17"/>
          </a:solidFill>
          <a:ln>
            <a:solidFill>
              <a:srgbClr val="006C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70" name="Rectangle 169"/>
          <p:cNvSpPr/>
          <p:nvPr/>
        </p:nvSpPr>
        <p:spPr>
          <a:xfrm>
            <a:off x="7341680" y="1984652"/>
            <a:ext cx="164598" cy="89294"/>
          </a:xfrm>
          <a:prstGeom prst="rect">
            <a:avLst/>
          </a:prstGeom>
          <a:solidFill>
            <a:srgbClr val="11FF17"/>
          </a:solidFill>
          <a:ln>
            <a:solidFill>
              <a:srgbClr val="006C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71" name="Rectangle 170"/>
          <p:cNvSpPr/>
          <p:nvPr/>
        </p:nvSpPr>
        <p:spPr>
          <a:xfrm>
            <a:off x="7542426" y="1984652"/>
            <a:ext cx="164598" cy="89294"/>
          </a:xfrm>
          <a:prstGeom prst="rect">
            <a:avLst/>
          </a:prstGeom>
          <a:solidFill>
            <a:srgbClr val="11FF17"/>
          </a:solidFill>
          <a:ln>
            <a:solidFill>
              <a:srgbClr val="006C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78" name="Rectangle 177"/>
          <p:cNvSpPr/>
          <p:nvPr/>
        </p:nvSpPr>
        <p:spPr>
          <a:xfrm>
            <a:off x="4114374" y="2362652"/>
            <a:ext cx="115050" cy="133394"/>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chemeClr val="tx1"/>
              </a:solidFill>
            </a:endParaRPr>
          </a:p>
        </p:txBody>
      </p:sp>
      <p:sp>
        <p:nvSpPr>
          <p:cNvPr id="179" name="Rectangle 178"/>
          <p:cNvSpPr/>
          <p:nvPr/>
        </p:nvSpPr>
        <p:spPr>
          <a:xfrm>
            <a:off x="4315119" y="2362652"/>
            <a:ext cx="115050" cy="133394"/>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80" name="Rectangle 179"/>
          <p:cNvSpPr/>
          <p:nvPr/>
        </p:nvSpPr>
        <p:spPr>
          <a:xfrm>
            <a:off x="4515865" y="2362652"/>
            <a:ext cx="115050" cy="133394"/>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81" name="Rectangle 180"/>
          <p:cNvSpPr/>
          <p:nvPr/>
        </p:nvSpPr>
        <p:spPr>
          <a:xfrm>
            <a:off x="4761750" y="2362652"/>
            <a:ext cx="115050" cy="13339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82" name="Rectangle 181"/>
          <p:cNvSpPr/>
          <p:nvPr/>
        </p:nvSpPr>
        <p:spPr>
          <a:xfrm>
            <a:off x="4933575" y="2362652"/>
            <a:ext cx="115050" cy="13339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85" name="Rectangle 184"/>
          <p:cNvSpPr/>
          <p:nvPr/>
        </p:nvSpPr>
        <p:spPr>
          <a:xfrm>
            <a:off x="5760488" y="2362652"/>
            <a:ext cx="115050" cy="13339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86" name="Rectangle 185"/>
          <p:cNvSpPr/>
          <p:nvPr/>
        </p:nvSpPr>
        <p:spPr>
          <a:xfrm>
            <a:off x="5961234" y="2362652"/>
            <a:ext cx="115050" cy="13339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87" name="Rectangle 186"/>
          <p:cNvSpPr/>
          <p:nvPr/>
        </p:nvSpPr>
        <p:spPr>
          <a:xfrm>
            <a:off x="6161981" y="2362652"/>
            <a:ext cx="115050" cy="13339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89" name="Rectangle 188"/>
          <p:cNvSpPr/>
          <p:nvPr/>
        </p:nvSpPr>
        <p:spPr>
          <a:xfrm>
            <a:off x="6964962" y="2362652"/>
            <a:ext cx="115050" cy="1333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90" name="Rectangle 189"/>
          <p:cNvSpPr/>
          <p:nvPr/>
        </p:nvSpPr>
        <p:spPr>
          <a:xfrm>
            <a:off x="7165708" y="2362652"/>
            <a:ext cx="115050" cy="1333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91" name="Rectangle 190"/>
          <p:cNvSpPr/>
          <p:nvPr/>
        </p:nvSpPr>
        <p:spPr>
          <a:xfrm>
            <a:off x="7366454" y="2362652"/>
            <a:ext cx="115050" cy="1333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192" name="Rectangle 191"/>
          <p:cNvSpPr/>
          <p:nvPr/>
        </p:nvSpPr>
        <p:spPr>
          <a:xfrm>
            <a:off x="7567200" y="2362652"/>
            <a:ext cx="115050" cy="1333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pic>
        <p:nvPicPr>
          <p:cNvPr id="196" name="Picture 195" descr="C:\Program Files\Microsoft Resource DVD Artwork\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6617453" y="2749596"/>
            <a:ext cx="467620" cy="275971"/>
          </a:xfrm>
          <a:prstGeom prst="rect">
            <a:avLst/>
          </a:prstGeom>
          <a:noFill/>
        </p:spPr>
      </p:pic>
      <p:pic>
        <p:nvPicPr>
          <p:cNvPr id="197" name="Picture 196" descr="C:\Program Files\Microsoft Resource DVD Artwork\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3733800" y="2749596"/>
            <a:ext cx="467620" cy="275971"/>
          </a:xfrm>
          <a:prstGeom prst="rect">
            <a:avLst/>
          </a:prstGeom>
          <a:noFill/>
        </p:spPr>
      </p:pic>
      <p:sp>
        <p:nvSpPr>
          <p:cNvPr id="198" name="Rounded Rectangle 197"/>
          <p:cNvSpPr/>
          <p:nvPr/>
        </p:nvSpPr>
        <p:spPr>
          <a:xfrm>
            <a:off x="3991228" y="2686705"/>
            <a:ext cx="961773" cy="285389"/>
          </a:xfrm>
          <a:prstGeom prst="roundRect">
            <a:avLst/>
          </a:prstGeom>
          <a:solidFill>
            <a:srgbClr val="FFCCFF"/>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a:p>
        </p:txBody>
      </p:sp>
      <p:sp>
        <p:nvSpPr>
          <p:cNvPr id="199" name="Rectangle 198"/>
          <p:cNvSpPr/>
          <p:nvPr/>
        </p:nvSpPr>
        <p:spPr>
          <a:xfrm>
            <a:off x="4118400" y="2906095"/>
            <a:ext cx="113722" cy="34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chemeClr val="tx1"/>
              </a:solidFill>
            </a:endParaRPr>
          </a:p>
        </p:txBody>
      </p:sp>
      <p:sp>
        <p:nvSpPr>
          <p:cNvPr id="200" name="Rectangle 199"/>
          <p:cNvSpPr/>
          <p:nvPr/>
        </p:nvSpPr>
        <p:spPr>
          <a:xfrm>
            <a:off x="4316485" y="2901274"/>
            <a:ext cx="116383" cy="39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201" name="Rectangle 200"/>
          <p:cNvSpPr/>
          <p:nvPr/>
        </p:nvSpPr>
        <p:spPr>
          <a:xfrm>
            <a:off x="4511080" y="2885617"/>
            <a:ext cx="122534" cy="54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202" name="Rectangle 201"/>
          <p:cNvSpPr/>
          <p:nvPr/>
        </p:nvSpPr>
        <p:spPr>
          <a:xfrm>
            <a:off x="4705675" y="2885617"/>
            <a:ext cx="128685" cy="54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203" name="Rectangle 202"/>
          <p:cNvSpPr/>
          <p:nvPr/>
        </p:nvSpPr>
        <p:spPr>
          <a:xfrm>
            <a:off x="5334000" y="2880399"/>
            <a:ext cx="120878" cy="599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205" name="Rectangle 204"/>
          <p:cNvSpPr/>
          <p:nvPr/>
        </p:nvSpPr>
        <p:spPr>
          <a:xfrm>
            <a:off x="5551201" y="2854052"/>
            <a:ext cx="126291" cy="86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206" name="Rectangle 205"/>
          <p:cNvSpPr/>
          <p:nvPr/>
        </p:nvSpPr>
        <p:spPr>
          <a:xfrm>
            <a:off x="5752801" y="2843252"/>
            <a:ext cx="125437" cy="97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207" name="Rectangle 206"/>
          <p:cNvSpPr/>
          <p:nvPr/>
        </p:nvSpPr>
        <p:spPr>
          <a:xfrm>
            <a:off x="5947201" y="2816252"/>
            <a:ext cx="131782" cy="124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208" name="Rectangle 207"/>
          <p:cNvSpPr/>
          <p:nvPr/>
        </p:nvSpPr>
        <p:spPr>
          <a:xfrm>
            <a:off x="6159419" y="2789252"/>
            <a:ext cx="120311" cy="151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209" name="Rounded Rectangle 208"/>
          <p:cNvSpPr/>
          <p:nvPr/>
        </p:nvSpPr>
        <p:spPr>
          <a:xfrm>
            <a:off x="6841818" y="2686705"/>
            <a:ext cx="963579" cy="285389"/>
          </a:xfrm>
          <a:prstGeom prst="roundRect">
            <a:avLst/>
          </a:prstGeom>
          <a:solidFill>
            <a:srgbClr val="FFCCFF"/>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a:p>
        </p:txBody>
      </p:sp>
      <p:sp>
        <p:nvSpPr>
          <p:cNvPr id="210" name="Rectangle 209"/>
          <p:cNvSpPr/>
          <p:nvPr/>
        </p:nvSpPr>
        <p:spPr>
          <a:xfrm>
            <a:off x="6962400" y="2789252"/>
            <a:ext cx="120311" cy="151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211" name="Rectangle 210"/>
          <p:cNvSpPr/>
          <p:nvPr/>
        </p:nvSpPr>
        <p:spPr>
          <a:xfrm>
            <a:off x="7164000" y="2773052"/>
            <a:ext cx="119457" cy="167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212" name="Rectangle 211"/>
          <p:cNvSpPr/>
          <p:nvPr/>
        </p:nvSpPr>
        <p:spPr>
          <a:xfrm>
            <a:off x="7358401" y="2740652"/>
            <a:ext cx="125803" cy="199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213" name="Rectangle 212"/>
          <p:cNvSpPr/>
          <p:nvPr/>
        </p:nvSpPr>
        <p:spPr>
          <a:xfrm>
            <a:off x="7564501" y="2718415"/>
            <a:ext cx="120448" cy="221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pic>
        <p:nvPicPr>
          <p:cNvPr id="216" name="Picture 215" descr="C:\Program Files\Microsoft Resource DVD Artwork\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5947867" y="3578575"/>
            <a:ext cx="467620" cy="275971"/>
          </a:xfrm>
          <a:prstGeom prst="rect">
            <a:avLst/>
          </a:prstGeom>
          <a:noFill/>
        </p:spPr>
      </p:pic>
      <p:pic>
        <p:nvPicPr>
          <p:cNvPr id="218" name="Picture 217" descr="C:\Program Files\Microsoft Resource DVD Artwork\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4389135" y="3578575"/>
            <a:ext cx="467620" cy="275971"/>
          </a:xfrm>
          <a:prstGeom prst="rect">
            <a:avLst/>
          </a:prstGeom>
          <a:noFill/>
        </p:spPr>
      </p:pic>
      <p:sp>
        <p:nvSpPr>
          <p:cNvPr id="219" name="Rounded Rectangle 218"/>
          <p:cNvSpPr/>
          <p:nvPr/>
        </p:nvSpPr>
        <p:spPr>
          <a:xfrm>
            <a:off x="4646563" y="3515684"/>
            <a:ext cx="1164325" cy="285389"/>
          </a:xfrm>
          <a:prstGeom prst="roundRect">
            <a:avLst/>
          </a:prstGeom>
          <a:solidFill>
            <a:srgbClr val="FFCCFF"/>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a:p>
        </p:txBody>
      </p:sp>
      <p:sp>
        <p:nvSpPr>
          <p:cNvPr id="220" name="Rectangle 219"/>
          <p:cNvSpPr/>
          <p:nvPr/>
        </p:nvSpPr>
        <p:spPr>
          <a:xfrm>
            <a:off x="4767010" y="3547394"/>
            <a:ext cx="120448" cy="221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chemeClr val="tx1"/>
              </a:solidFill>
            </a:endParaRPr>
          </a:p>
        </p:txBody>
      </p:sp>
      <p:sp>
        <p:nvSpPr>
          <p:cNvPr id="221" name="Rectangle 220"/>
          <p:cNvSpPr/>
          <p:nvPr/>
        </p:nvSpPr>
        <p:spPr>
          <a:xfrm>
            <a:off x="4967755" y="3547394"/>
            <a:ext cx="120448" cy="221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222" name="Rectangle 221"/>
          <p:cNvSpPr/>
          <p:nvPr/>
        </p:nvSpPr>
        <p:spPr>
          <a:xfrm>
            <a:off x="5168501" y="3547394"/>
            <a:ext cx="120448" cy="221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223" name="Rectangle 222"/>
          <p:cNvSpPr/>
          <p:nvPr/>
        </p:nvSpPr>
        <p:spPr>
          <a:xfrm>
            <a:off x="5369247" y="3547394"/>
            <a:ext cx="120448" cy="221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224" name="Rectangle 223"/>
          <p:cNvSpPr/>
          <p:nvPr/>
        </p:nvSpPr>
        <p:spPr>
          <a:xfrm>
            <a:off x="5569993" y="3547394"/>
            <a:ext cx="120448" cy="221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225" name="Rounded Rectangle 224"/>
          <p:cNvSpPr/>
          <p:nvPr/>
        </p:nvSpPr>
        <p:spPr>
          <a:xfrm>
            <a:off x="6091932" y="3515684"/>
            <a:ext cx="734979" cy="285389"/>
          </a:xfrm>
          <a:prstGeom prst="roundRect">
            <a:avLst/>
          </a:prstGeom>
          <a:solidFill>
            <a:srgbClr val="FFCCFF"/>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a:p>
        </p:txBody>
      </p:sp>
      <p:sp>
        <p:nvSpPr>
          <p:cNvPr id="226" name="Rectangle 225"/>
          <p:cNvSpPr/>
          <p:nvPr/>
        </p:nvSpPr>
        <p:spPr>
          <a:xfrm>
            <a:off x="6212378" y="3547394"/>
            <a:ext cx="120448" cy="221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227" name="Rectangle 226"/>
          <p:cNvSpPr/>
          <p:nvPr/>
        </p:nvSpPr>
        <p:spPr>
          <a:xfrm>
            <a:off x="6413124" y="3547394"/>
            <a:ext cx="120448" cy="221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228" name="Rectangle 227"/>
          <p:cNvSpPr/>
          <p:nvPr/>
        </p:nvSpPr>
        <p:spPr>
          <a:xfrm>
            <a:off x="6613870" y="3547394"/>
            <a:ext cx="120448" cy="221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pic>
        <p:nvPicPr>
          <p:cNvPr id="237" name="Picture 236" descr="C:\Program Files\Microsoft Resource DVD Artwork\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5292532" y="3118993"/>
            <a:ext cx="467620" cy="275971"/>
          </a:xfrm>
          <a:prstGeom prst="rect">
            <a:avLst/>
          </a:prstGeom>
          <a:noFill/>
        </p:spPr>
      </p:pic>
      <p:sp>
        <p:nvSpPr>
          <p:cNvPr id="246" name="Rounded Rectangle 245"/>
          <p:cNvSpPr/>
          <p:nvPr/>
        </p:nvSpPr>
        <p:spPr>
          <a:xfrm>
            <a:off x="5436597" y="3056101"/>
            <a:ext cx="354604" cy="285389"/>
          </a:xfrm>
          <a:prstGeom prst="roundRect">
            <a:avLst/>
          </a:prstGeom>
          <a:solidFill>
            <a:srgbClr val="FFCCFF"/>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a:p>
        </p:txBody>
      </p:sp>
      <p:sp>
        <p:nvSpPr>
          <p:cNvPr id="247" name="Rectangle 246"/>
          <p:cNvSpPr/>
          <p:nvPr/>
        </p:nvSpPr>
        <p:spPr>
          <a:xfrm>
            <a:off x="5557043" y="3087811"/>
            <a:ext cx="120448" cy="221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pic>
        <p:nvPicPr>
          <p:cNvPr id="258" name="Picture 257" descr="C:\Program Files\Microsoft Resource DVD Artwork\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5715000" y="3970502"/>
            <a:ext cx="467620" cy="275971"/>
          </a:xfrm>
          <a:prstGeom prst="rect">
            <a:avLst/>
          </a:prstGeom>
          <a:noFill/>
        </p:spPr>
      </p:pic>
      <p:pic>
        <p:nvPicPr>
          <p:cNvPr id="260" name="Picture 259" descr="C:\Program Files\Microsoft Resource DVD Artwork\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4648200" y="3949746"/>
            <a:ext cx="467620" cy="275971"/>
          </a:xfrm>
          <a:prstGeom prst="rect">
            <a:avLst/>
          </a:prstGeom>
          <a:noFill/>
        </p:spPr>
      </p:pic>
      <p:sp>
        <p:nvSpPr>
          <p:cNvPr id="261" name="Rounded Rectangle 260"/>
          <p:cNvSpPr/>
          <p:nvPr/>
        </p:nvSpPr>
        <p:spPr>
          <a:xfrm>
            <a:off x="4905628" y="3886855"/>
            <a:ext cx="559173" cy="285389"/>
          </a:xfrm>
          <a:prstGeom prst="roundRect">
            <a:avLst/>
          </a:prstGeom>
          <a:solidFill>
            <a:srgbClr val="FFCCFF"/>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a:p>
        </p:txBody>
      </p:sp>
      <p:sp>
        <p:nvSpPr>
          <p:cNvPr id="262" name="Rectangle 261"/>
          <p:cNvSpPr/>
          <p:nvPr/>
        </p:nvSpPr>
        <p:spPr>
          <a:xfrm>
            <a:off x="5004000" y="3971852"/>
            <a:ext cx="164598" cy="115394"/>
          </a:xfrm>
          <a:prstGeom prst="rect">
            <a:avLst/>
          </a:prstGeom>
          <a:solidFill>
            <a:srgbClr val="56FF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chemeClr val="tx1"/>
              </a:solidFill>
            </a:endParaRPr>
          </a:p>
        </p:txBody>
      </p:sp>
      <p:sp>
        <p:nvSpPr>
          <p:cNvPr id="263" name="Rectangle 262"/>
          <p:cNvSpPr/>
          <p:nvPr/>
        </p:nvSpPr>
        <p:spPr>
          <a:xfrm>
            <a:off x="5204745" y="3971852"/>
            <a:ext cx="164598" cy="115394"/>
          </a:xfrm>
          <a:prstGeom prst="rect">
            <a:avLst/>
          </a:prstGeom>
          <a:solidFill>
            <a:srgbClr val="56FF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267" name="Rounded Rectangle 266"/>
          <p:cNvSpPr/>
          <p:nvPr/>
        </p:nvSpPr>
        <p:spPr>
          <a:xfrm>
            <a:off x="5943601" y="3886855"/>
            <a:ext cx="1370975" cy="285389"/>
          </a:xfrm>
          <a:prstGeom prst="roundRect">
            <a:avLst/>
          </a:prstGeom>
          <a:solidFill>
            <a:srgbClr val="FFCCFF"/>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a:p>
        </p:txBody>
      </p:sp>
      <p:sp>
        <p:nvSpPr>
          <p:cNvPr id="268" name="Rectangle 267"/>
          <p:cNvSpPr/>
          <p:nvPr/>
        </p:nvSpPr>
        <p:spPr>
          <a:xfrm>
            <a:off x="6449368" y="3971852"/>
            <a:ext cx="164598" cy="115394"/>
          </a:xfrm>
          <a:prstGeom prst="rect">
            <a:avLst/>
          </a:prstGeom>
          <a:solidFill>
            <a:srgbClr val="56FF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269" name="Rectangle 268"/>
          <p:cNvSpPr/>
          <p:nvPr/>
        </p:nvSpPr>
        <p:spPr>
          <a:xfrm>
            <a:off x="6650114" y="3971852"/>
            <a:ext cx="164598" cy="115394"/>
          </a:xfrm>
          <a:prstGeom prst="rect">
            <a:avLst/>
          </a:prstGeom>
          <a:solidFill>
            <a:srgbClr val="56FF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270" name="Rectangle 269"/>
          <p:cNvSpPr/>
          <p:nvPr/>
        </p:nvSpPr>
        <p:spPr>
          <a:xfrm>
            <a:off x="6850860" y="3971852"/>
            <a:ext cx="164598" cy="115394"/>
          </a:xfrm>
          <a:prstGeom prst="rect">
            <a:avLst/>
          </a:prstGeom>
          <a:solidFill>
            <a:srgbClr val="56FF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271" name="Rectangle 270"/>
          <p:cNvSpPr/>
          <p:nvPr/>
        </p:nvSpPr>
        <p:spPr>
          <a:xfrm>
            <a:off x="7051607" y="3971852"/>
            <a:ext cx="164598" cy="115394"/>
          </a:xfrm>
          <a:prstGeom prst="rect">
            <a:avLst/>
          </a:prstGeom>
          <a:solidFill>
            <a:srgbClr val="56FF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pic>
        <p:nvPicPr>
          <p:cNvPr id="279" name="Picture 278" descr="C:\Program Files\Microsoft Resource DVD Artwork\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5292532" y="4349796"/>
            <a:ext cx="467620" cy="275971"/>
          </a:xfrm>
          <a:prstGeom prst="rect">
            <a:avLst/>
          </a:prstGeom>
          <a:noFill/>
        </p:spPr>
      </p:pic>
      <p:pic>
        <p:nvPicPr>
          <p:cNvPr id="280" name="Picture 279" descr="C:\Program Files\Microsoft Resource DVD Artwork\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6617453" y="4349796"/>
            <a:ext cx="467620" cy="275971"/>
          </a:xfrm>
          <a:prstGeom prst="rect">
            <a:avLst/>
          </a:prstGeom>
          <a:noFill/>
        </p:spPr>
      </p:pic>
      <p:pic>
        <p:nvPicPr>
          <p:cNvPr id="281" name="Picture 280" descr="C:\Program Files\Microsoft Resource DVD Artwork\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3733800" y="4349796"/>
            <a:ext cx="467620" cy="275971"/>
          </a:xfrm>
          <a:prstGeom prst="rect">
            <a:avLst/>
          </a:prstGeom>
          <a:noFill/>
        </p:spPr>
      </p:pic>
      <p:sp>
        <p:nvSpPr>
          <p:cNvPr id="304" name="Rectangle 303"/>
          <p:cNvSpPr/>
          <p:nvPr/>
        </p:nvSpPr>
        <p:spPr>
          <a:xfrm>
            <a:off x="5105400" y="2362652"/>
            <a:ext cx="115050" cy="13339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pic>
        <p:nvPicPr>
          <p:cNvPr id="307" name="Picture 2" descr="C:\Program Files\Microsoft Resource DVD Artwork\DVD_ART\Artwork_Imagery\Shapes and Graphics\circular shapes\3d Disc shapes\gray medium column.png"/>
          <p:cNvPicPr>
            <a:picLocks noChangeAspect="1" noChangeArrowheads="1"/>
          </p:cNvPicPr>
          <p:nvPr/>
        </p:nvPicPr>
        <p:blipFill>
          <a:blip r:embed="rId4" cstate="print"/>
          <a:srcRect/>
          <a:stretch>
            <a:fillRect/>
          </a:stretch>
        </p:blipFill>
        <p:spPr bwMode="auto">
          <a:xfrm>
            <a:off x="4267200" y="4370552"/>
            <a:ext cx="387570" cy="294323"/>
          </a:xfrm>
          <a:prstGeom prst="rect">
            <a:avLst/>
          </a:prstGeom>
          <a:noFill/>
        </p:spPr>
      </p:pic>
      <p:pic>
        <p:nvPicPr>
          <p:cNvPr id="308" name="Picture 2" descr="C:\Program Files\Microsoft Resource DVD Artwork\DVD_ART\Artwork_Imagery\Shapes and Graphics\circular shapes\3d Disc shapes\gray medium column.png"/>
          <p:cNvPicPr>
            <a:picLocks noChangeAspect="1" noChangeArrowheads="1"/>
          </p:cNvPicPr>
          <p:nvPr/>
        </p:nvPicPr>
        <p:blipFill>
          <a:blip r:embed="rId4" cstate="print"/>
          <a:srcRect/>
          <a:stretch>
            <a:fillRect/>
          </a:stretch>
        </p:blipFill>
        <p:spPr bwMode="auto">
          <a:xfrm>
            <a:off x="5791200" y="4370552"/>
            <a:ext cx="387570" cy="294323"/>
          </a:xfrm>
          <a:prstGeom prst="rect">
            <a:avLst/>
          </a:prstGeom>
          <a:noFill/>
        </p:spPr>
      </p:pic>
      <p:pic>
        <p:nvPicPr>
          <p:cNvPr id="309" name="Picture 2" descr="C:\Program Files\Microsoft Resource DVD Artwork\DVD_ART\Artwork_Imagery\Shapes and Graphics\circular shapes\3d Disc shapes\gray medium column.png"/>
          <p:cNvPicPr>
            <a:picLocks noChangeAspect="1" noChangeArrowheads="1"/>
          </p:cNvPicPr>
          <p:nvPr/>
        </p:nvPicPr>
        <p:blipFill>
          <a:blip r:embed="rId4" cstate="print"/>
          <a:srcRect/>
          <a:stretch>
            <a:fillRect/>
          </a:stretch>
        </p:blipFill>
        <p:spPr bwMode="auto">
          <a:xfrm>
            <a:off x="7162800" y="4370552"/>
            <a:ext cx="387570" cy="294323"/>
          </a:xfrm>
          <a:prstGeom prst="rect">
            <a:avLst/>
          </a:prstGeom>
          <a:noFill/>
        </p:spPr>
      </p:pic>
      <p:sp>
        <p:nvSpPr>
          <p:cNvPr id="310" name="Down Arrow 309"/>
          <p:cNvSpPr/>
          <p:nvPr/>
        </p:nvSpPr>
        <p:spPr>
          <a:xfrm>
            <a:off x="5715000" y="1170152"/>
            <a:ext cx="457200" cy="22860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310"/>
          <p:cNvSpPr/>
          <p:nvPr/>
        </p:nvSpPr>
        <p:spPr>
          <a:xfrm>
            <a:off x="6044968" y="3971852"/>
            <a:ext cx="164598" cy="115394"/>
          </a:xfrm>
          <a:prstGeom prst="rect">
            <a:avLst/>
          </a:prstGeom>
          <a:solidFill>
            <a:srgbClr val="56FF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312" name="Rectangle 311"/>
          <p:cNvSpPr/>
          <p:nvPr/>
        </p:nvSpPr>
        <p:spPr>
          <a:xfrm>
            <a:off x="6245714" y="3971852"/>
            <a:ext cx="164598" cy="115394"/>
          </a:xfrm>
          <a:prstGeom prst="rect">
            <a:avLst/>
          </a:prstGeom>
          <a:solidFill>
            <a:srgbClr val="56FF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pic>
        <p:nvPicPr>
          <p:cNvPr id="313" name="Picture 312" descr="C:\Program Files\Microsoft Resource DVD Artwork\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1561794" y="3576192"/>
            <a:ext cx="467620" cy="275971"/>
          </a:xfrm>
          <a:prstGeom prst="rect">
            <a:avLst/>
          </a:prstGeom>
          <a:noFill/>
        </p:spPr>
      </p:pic>
      <p:pic>
        <p:nvPicPr>
          <p:cNvPr id="314" name="Picture 313" descr="C:\Program Files\Microsoft Resource DVD Artwork\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2559710" y="3576192"/>
            <a:ext cx="467620" cy="275971"/>
          </a:xfrm>
          <a:prstGeom prst="rect">
            <a:avLst/>
          </a:prstGeom>
          <a:noFill/>
        </p:spPr>
      </p:pic>
      <p:sp>
        <p:nvSpPr>
          <p:cNvPr id="315" name="Rounded Rectangle 314"/>
          <p:cNvSpPr/>
          <p:nvPr/>
        </p:nvSpPr>
        <p:spPr>
          <a:xfrm>
            <a:off x="1705859" y="3513302"/>
            <a:ext cx="728274" cy="285389"/>
          </a:xfrm>
          <a:prstGeom prst="roundRect">
            <a:avLst/>
          </a:prstGeom>
          <a:solidFill>
            <a:srgbClr val="FFCCFF"/>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a:p>
        </p:txBody>
      </p:sp>
      <p:sp>
        <p:nvSpPr>
          <p:cNvPr id="316" name="Rectangle 315"/>
          <p:cNvSpPr/>
          <p:nvPr/>
        </p:nvSpPr>
        <p:spPr>
          <a:xfrm>
            <a:off x="1826305" y="3545012"/>
            <a:ext cx="120448" cy="22196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317" name="Rectangle 316"/>
          <p:cNvSpPr/>
          <p:nvPr/>
        </p:nvSpPr>
        <p:spPr>
          <a:xfrm>
            <a:off x="2027051" y="3545012"/>
            <a:ext cx="120448" cy="22196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318" name="Rectangle 317"/>
          <p:cNvSpPr/>
          <p:nvPr/>
        </p:nvSpPr>
        <p:spPr>
          <a:xfrm>
            <a:off x="2227797" y="3545012"/>
            <a:ext cx="120448" cy="22196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320" name="Rounded Rectangle 319"/>
          <p:cNvSpPr/>
          <p:nvPr/>
        </p:nvSpPr>
        <p:spPr>
          <a:xfrm>
            <a:off x="2784075" y="3513302"/>
            <a:ext cx="515431" cy="285389"/>
          </a:xfrm>
          <a:prstGeom prst="roundRect">
            <a:avLst/>
          </a:prstGeom>
          <a:solidFill>
            <a:srgbClr val="FFCCFF"/>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a:p>
        </p:txBody>
      </p:sp>
      <p:sp>
        <p:nvSpPr>
          <p:cNvPr id="321" name="Rectangle 320"/>
          <p:cNvSpPr/>
          <p:nvPr/>
        </p:nvSpPr>
        <p:spPr>
          <a:xfrm>
            <a:off x="2904520" y="3545012"/>
            <a:ext cx="120448" cy="22196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322" name="Rectangle 321"/>
          <p:cNvSpPr/>
          <p:nvPr/>
        </p:nvSpPr>
        <p:spPr>
          <a:xfrm>
            <a:off x="3105266" y="3545012"/>
            <a:ext cx="120448" cy="22196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325" name="Down Arrow 324"/>
          <p:cNvSpPr/>
          <p:nvPr/>
        </p:nvSpPr>
        <p:spPr>
          <a:xfrm rot="16200000">
            <a:off x="3333750" y="3565346"/>
            <a:ext cx="342900" cy="304800"/>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Rectangle 325"/>
          <p:cNvSpPr/>
          <p:nvPr/>
        </p:nvSpPr>
        <p:spPr>
          <a:xfrm>
            <a:off x="4768773" y="3666454"/>
            <a:ext cx="113759" cy="10432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chemeClr val="tx1"/>
              </a:solidFill>
            </a:endParaRPr>
          </a:p>
        </p:txBody>
      </p:sp>
      <p:sp>
        <p:nvSpPr>
          <p:cNvPr id="327" name="Rectangle 326"/>
          <p:cNvSpPr/>
          <p:nvPr/>
        </p:nvSpPr>
        <p:spPr>
          <a:xfrm>
            <a:off x="4969518" y="3666454"/>
            <a:ext cx="113759" cy="10432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328" name="Rectangle 327"/>
          <p:cNvSpPr/>
          <p:nvPr/>
        </p:nvSpPr>
        <p:spPr>
          <a:xfrm>
            <a:off x="5170264" y="3666454"/>
            <a:ext cx="113759" cy="10432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329" name="Rectangle 328"/>
          <p:cNvSpPr/>
          <p:nvPr/>
        </p:nvSpPr>
        <p:spPr>
          <a:xfrm>
            <a:off x="5371010" y="3666454"/>
            <a:ext cx="113759" cy="10432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330" name="Rectangle 329"/>
          <p:cNvSpPr/>
          <p:nvPr/>
        </p:nvSpPr>
        <p:spPr>
          <a:xfrm>
            <a:off x="5571756" y="3666454"/>
            <a:ext cx="113759" cy="10432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331" name="Rectangle 330"/>
          <p:cNvSpPr/>
          <p:nvPr/>
        </p:nvSpPr>
        <p:spPr>
          <a:xfrm>
            <a:off x="6214141" y="3666454"/>
            <a:ext cx="113759" cy="10432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332" name="Rectangle 331"/>
          <p:cNvSpPr/>
          <p:nvPr/>
        </p:nvSpPr>
        <p:spPr>
          <a:xfrm>
            <a:off x="6414887" y="3666454"/>
            <a:ext cx="113759" cy="10432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
        <p:nvSpPr>
          <p:cNvPr id="333" name="Rectangle 332"/>
          <p:cNvSpPr/>
          <p:nvPr/>
        </p:nvSpPr>
        <p:spPr>
          <a:xfrm>
            <a:off x="6615633" y="3666454"/>
            <a:ext cx="113759" cy="10432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5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5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5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5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5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5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5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6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6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6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6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6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6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6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6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6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6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7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71"/>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17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83"/>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75"/>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305"/>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06"/>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7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77"/>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300"/>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303"/>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78"/>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79"/>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80"/>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81"/>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82"/>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85"/>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86"/>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87"/>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89"/>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90"/>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91"/>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304"/>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nodeType="clickEffect">
                                  <p:stCondLst>
                                    <p:cond delay="0"/>
                                  </p:stCondLst>
                                  <p:childTnLst>
                                    <p:set>
                                      <p:cBhvr>
                                        <p:cTn id="14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nodeType="clickEffect">
                                  <p:stCondLst>
                                    <p:cond delay="0"/>
                                  </p:stCondLst>
                                  <p:childTnLst>
                                    <p:set>
                                      <p:cBhvr>
                                        <p:cTn id="144" dur="1" fill="hold">
                                          <p:stCondLst>
                                            <p:cond delay="0"/>
                                          </p:stCondLst>
                                        </p:cTn>
                                        <p:tgtEl>
                                          <p:spTgt spid="195"/>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204"/>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196"/>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197"/>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198"/>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199"/>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200"/>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201"/>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202"/>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203"/>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205"/>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206"/>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207"/>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208"/>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209"/>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210"/>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211"/>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212"/>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213"/>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presetID="1" presetClass="entr" presetSubtype="0" fill="hold" nodeType="clickEffect">
                                  <p:stCondLst>
                                    <p:cond delay="0"/>
                                  </p:stCondLst>
                                  <p:childTnLst>
                                    <p:set>
                                      <p:cBhvr>
                                        <p:cTn id="18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85" fill="hold">
                      <p:stCondLst>
                        <p:cond delay="indefinite"/>
                      </p:stCondLst>
                      <p:childTnLst>
                        <p:par>
                          <p:cTn id="186" fill="hold">
                            <p:stCondLst>
                              <p:cond delay="0"/>
                            </p:stCondLst>
                            <p:childTnLst>
                              <p:par>
                                <p:cTn id="187" presetID="1" presetClass="entr" presetSubtype="0" fill="hold" nodeType="clickEffect">
                                  <p:stCondLst>
                                    <p:cond delay="0"/>
                                  </p:stCondLst>
                                  <p:childTnLst>
                                    <p:set>
                                      <p:cBhvr>
                                        <p:cTn id="188" dur="1" fill="hold">
                                          <p:stCondLst>
                                            <p:cond delay="0"/>
                                          </p:stCondLst>
                                        </p:cTn>
                                        <p:tgtEl>
                                          <p:spTgt spid="237"/>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246"/>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247"/>
                                        </p:tgtEl>
                                        <p:attrNameLst>
                                          <p:attrName>style.visibility</p:attrName>
                                        </p:attrNameLst>
                                      </p:cBhvr>
                                      <p:to>
                                        <p:strVal val="visible"/>
                                      </p:to>
                                    </p:set>
                                  </p:childTnLst>
                                </p:cTn>
                              </p:par>
                            </p:childTnLst>
                          </p:cTn>
                        </p:par>
                      </p:childTnLst>
                    </p:cTn>
                  </p:par>
                  <p:par>
                    <p:cTn id="193" fill="hold">
                      <p:stCondLst>
                        <p:cond delay="indefinite"/>
                      </p:stCondLst>
                      <p:childTnLst>
                        <p:par>
                          <p:cTn id="194" fill="hold">
                            <p:stCondLst>
                              <p:cond delay="0"/>
                            </p:stCondLst>
                            <p:childTnLst>
                              <p:par>
                                <p:cTn id="195" presetID="1" presetClass="entr" presetSubtype="0" fill="hold" nodeType="clickEffect">
                                  <p:stCondLst>
                                    <p:cond delay="0"/>
                                  </p:stCondLst>
                                  <p:childTnLst>
                                    <p:set>
                                      <p:cBhvr>
                                        <p:cTn id="19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97" fill="hold">
                      <p:stCondLst>
                        <p:cond delay="indefinite"/>
                      </p:stCondLst>
                      <p:childTnLst>
                        <p:par>
                          <p:cTn id="198" fill="hold">
                            <p:stCondLst>
                              <p:cond delay="0"/>
                            </p:stCondLst>
                            <p:childTnLst>
                              <p:par>
                                <p:cTn id="199" presetID="1" presetClass="entr" presetSubtype="0" fill="hold" nodeType="clickEffect">
                                  <p:stCondLst>
                                    <p:cond delay="0"/>
                                  </p:stCondLst>
                                  <p:childTnLst>
                                    <p:set>
                                      <p:cBhvr>
                                        <p:cTn id="200" dur="1" fill="hold">
                                          <p:stCondLst>
                                            <p:cond delay="0"/>
                                          </p:stCondLst>
                                        </p:cTn>
                                        <p:tgtEl>
                                          <p:spTgt spid="313"/>
                                        </p:tgtEl>
                                        <p:attrNameLst>
                                          <p:attrName>style.visibility</p:attrName>
                                        </p:attrNameLst>
                                      </p:cBhvr>
                                      <p:to>
                                        <p:strVal val="visible"/>
                                      </p:to>
                                    </p:set>
                                  </p:childTnLst>
                                </p:cTn>
                              </p:par>
                              <p:par>
                                <p:cTn id="201" presetID="1" presetClass="entr" presetSubtype="0" fill="hold" nodeType="withEffect">
                                  <p:stCondLst>
                                    <p:cond delay="0"/>
                                  </p:stCondLst>
                                  <p:childTnLst>
                                    <p:set>
                                      <p:cBhvr>
                                        <p:cTn id="202" dur="1" fill="hold">
                                          <p:stCondLst>
                                            <p:cond delay="0"/>
                                          </p:stCondLst>
                                        </p:cTn>
                                        <p:tgtEl>
                                          <p:spTgt spid="314"/>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315"/>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316"/>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317"/>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318"/>
                                        </p:tgtEl>
                                        <p:attrNameLst>
                                          <p:attrName>style.visibility</p:attrName>
                                        </p:attrNameLst>
                                      </p:cBhvr>
                                      <p:to>
                                        <p:strVal val="visible"/>
                                      </p:to>
                                    </p:set>
                                  </p:childTnLst>
                                </p:cTn>
                              </p:par>
                              <p:par>
                                <p:cTn id="211" presetID="1" presetClass="entr" presetSubtype="0" fill="hold" grpId="0" nodeType="withEffect">
                                  <p:stCondLst>
                                    <p:cond delay="0"/>
                                  </p:stCondLst>
                                  <p:childTnLst>
                                    <p:set>
                                      <p:cBhvr>
                                        <p:cTn id="212" dur="1" fill="hold">
                                          <p:stCondLst>
                                            <p:cond delay="0"/>
                                          </p:stCondLst>
                                        </p:cTn>
                                        <p:tgtEl>
                                          <p:spTgt spid="320"/>
                                        </p:tgtEl>
                                        <p:attrNameLst>
                                          <p:attrName>style.visibility</p:attrName>
                                        </p:attrNameLst>
                                      </p:cBhvr>
                                      <p:to>
                                        <p:strVal val="visible"/>
                                      </p:to>
                                    </p:set>
                                  </p:childTnLst>
                                </p:cTn>
                              </p:par>
                              <p:par>
                                <p:cTn id="213" presetID="1" presetClass="entr" presetSubtype="0" fill="hold" grpId="0" nodeType="withEffect">
                                  <p:stCondLst>
                                    <p:cond delay="0"/>
                                  </p:stCondLst>
                                  <p:childTnLst>
                                    <p:set>
                                      <p:cBhvr>
                                        <p:cTn id="214" dur="1" fill="hold">
                                          <p:stCondLst>
                                            <p:cond delay="0"/>
                                          </p:stCondLst>
                                        </p:cTn>
                                        <p:tgtEl>
                                          <p:spTgt spid="321"/>
                                        </p:tgtEl>
                                        <p:attrNameLst>
                                          <p:attrName>style.visibility</p:attrName>
                                        </p:attrNameLst>
                                      </p:cBhvr>
                                      <p:to>
                                        <p:strVal val="visible"/>
                                      </p:to>
                                    </p:set>
                                  </p:childTnLst>
                                </p:cTn>
                              </p:par>
                              <p:par>
                                <p:cTn id="215" presetID="1" presetClass="entr" presetSubtype="0" fill="hold" grpId="0" nodeType="withEffect">
                                  <p:stCondLst>
                                    <p:cond delay="0"/>
                                  </p:stCondLst>
                                  <p:childTnLst>
                                    <p:set>
                                      <p:cBhvr>
                                        <p:cTn id="216" dur="1" fill="hold">
                                          <p:stCondLst>
                                            <p:cond delay="0"/>
                                          </p:stCondLst>
                                        </p:cTn>
                                        <p:tgtEl>
                                          <p:spTgt spid="322"/>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325"/>
                                        </p:tgtEl>
                                        <p:attrNameLst>
                                          <p:attrName>style.visibility</p:attrName>
                                        </p:attrNameLst>
                                      </p:cBhvr>
                                      <p:to>
                                        <p:strVal val="visible"/>
                                      </p:to>
                                    </p:set>
                                  </p:childTnLst>
                                </p:cTn>
                              </p:par>
                            </p:childTnLst>
                          </p:cTn>
                        </p:par>
                      </p:childTnLst>
                    </p:cTn>
                  </p:par>
                  <p:par>
                    <p:cTn id="219" fill="hold">
                      <p:stCondLst>
                        <p:cond delay="indefinite"/>
                      </p:stCondLst>
                      <p:childTnLst>
                        <p:par>
                          <p:cTn id="220" fill="hold">
                            <p:stCondLst>
                              <p:cond delay="0"/>
                            </p:stCondLst>
                            <p:childTnLst>
                              <p:par>
                                <p:cTn id="221" presetID="1" presetClass="entr" presetSubtype="0" fill="hold" nodeType="clickEffect">
                                  <p:stCondLst>
                                    <p:cond delay="0"/>
                                  </p:stCondLst>
                                  <p:childTnLst>
                                    <p:set>
                                      <p:cBhvr>
                                        <p:cTn id="222" dur="1" fill="hold">
                                          <p:stCondLst>
                                            <p:cond delay="0"/>
                                          </p:stCondLst>
                                        </p:cTn>
                                        <p:tgtEl>
                                          <p:spTgt spid="216"/>
                                        </p:tgtEl>
                                        <p:attrNameLst>
                                          <p:attrName>style.visibility</p:attrName>
                                        </p:attrNameLst>
                                      </p:cBhvr>
                                      <p:to>
                                        <p:strVal val="visible"/>
                                      </p:to>
                                    </p:set>
                                  </p:childTnLst>
                                </p:cTn>
                              </p:par>
                              <p:par>
                                <p:cTn id="223" presetID="1" presetClass="entr" presetSubtype="0" fill="hold" nodeType="withEffect">
                                  <p:stCondLst>
                                    <p:cond delay="0"/>
                                  </p:stCondLst>
                                  <p:childTnLst>
                                    <p:set>
                                      <p:cBhvr>
                                        <p:cTn id="224" dur="1" fill="hold">
                                          <p:stCondLst>
                                            <p:cond delay="0"/>
                                          </p:stCondLst>
                                        </p:cTn>
                                        <p:tgtEl>
                                          <p:spTgt spid="218"/>
                                        </p:tgtEl>
                                        <p:attrNameLst>
                                          <p:attrName>style.visibility</p:attrName>
                                        </p:attrNameLst>
                                      </p:cBhvr>
                                      <p:to>
                                        <p:strVal val="visible"/>
                                      </p:to>
                                    </p:set>
                                  </p:childTnLst>
                                </p:cTn>
                              </p:par>
                              <p:par>
                                <p:cTn id="225" presetID="1" presetClass="entr" presetSubtype="0" fill="hold" grpId="0" nodeType="withEffect">
                                  <p:stCondLst>
                                    <p:cond delay="0"/>
                                  </p:stCondLst>
                                  <p:childTnLst>
                                    <p:set>
                                      <p:cBhvr>
                                        <p:cTn id="226" dur="1" fill="hold">
                                          <p:stCondLst>
                                            <p:cond delay="0"/>
                                          </p:stCondLst>
                                        </p:cTn>
                                        <p:tgtEl>
                                          <p:spTgt spid="219"/>
                                        </p:tgtEl>
                                        <p:attrNameLst>
                                          <p:attrName>style.visibility</p:attrName>
                                        </p:attrNameLst>
                                      </p:cBhvr>
                                      <p:to>
                                        <p:strVal val="visible"/>
                                      </p:to>
                                    </p:set>
                                  </p:childTnLst>
                                </p:cTn>
                              </p:par>
                              <p:par>
                                <p:cTn id="227" presetID="1" presetClass="entr" presetSubtype="0" fill="hold" grpId="0" nodeType="withEffect">
                                  <p:stCondLst>
                                    <p:cond delay="0"/>
                                  </p:stCondLst>
                                  <p:childTnLst>
                                    <p:set>
                                      <p:cBhvr>
                                        <p:cTn id="228" dur="1" fill="hold">
                                          <p:stCondLst>
                                            <p:cond delay="0"/>
                                          </p:stCondLst>
                                        </p:cTn>
                                        <p:tgtEl>
                                          <p:spTgt spid="220"/>
                                        </p:tgtEl>
                                        <p:attrNameLst>
                                          <p:attrName>style.visibility</p:attrName>
                                        </p:attrNameLst>
                                      </p:cBhvr>
                                      <p:to>
                                        <p:strVal val="visible"/>
                                      </p:to>
                                    </p:set>
                                  </p:childTnLst>
                                </p:cTn>
                              </p:par>
                              <p:par>
                                <p:cTn id="229" presetID="1" presetClass="entr" presetSubtype="0"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childTnLst>
                                </p:cTn>
                              </p:par>
                              <p:par>
                                <p:cTn id="231" presetID="1" presetClass="entr" presetSubtype="0" fill="hold" grpId="0" nodeType="withEffect">
                                  <p:stCondLst>
                                    <p:cond delay="0"/>
                                  </p:stCondLst>
                                  <p:childTnLst>
                                    <p:set>
                                      <p:cBhvr>
                                        <p:cTn id="232" dur="1" fill="hold">
                                          <p:stCondLst>
                                            <p:cond delay="0"/>
                                          </p:stCondLst>
                                        </p:cTn>
                                        <p:tgtEl>
                                          <p:spTgt spid="222"/>
                                        </p:tgtEl>
                                        <p:attrNameLst>
                                          <p:attrName>style.visibility</p:attrName>
                                        </p:attrNameLst>
                                      </p:cBhvr>
                                      <p:to>
                                        <p:strVal val="visible"/>
                                      </p:to>
                                    </p:set>
                                  </p:childTnLst>
                                </p:cTn>
                              </p:par>
                              <p:par>
                                <p:cTn id="233" presetID="1" presetClass="entr" presetSubtype="0" fill="hold" grpId="0" nodeType="withEffect">
                                  <p:stCondLst>
                                    <p:cond delay="0"/>
                                  </p:stCondLst>
                                  <p:childTnLst>
                                    <p:set>
                                      <p:cBhvr>
                                        <p:cTn id="234" dur="1" fill="hold">
                                          <p:stCondLst>
                                            <p:cond delay="0"/>
                                          </p:stCondLst>
                                        </p:cTn>
                                        <p:tgtEl>
                                          <p:spTgt spid="223"/>
                                        </p:tgtEl>
                                        <p:attrNameLst>
                                          <p:attrName>style.visibility</p:attrName>
                                        </p:attrNameLst>
                                      </p:cBhvr>
                                      <p:to>
                                        <p:strVal val="visible"/>
                                      </p:to>
                                    </p:set>
                                  </p:childTnLst>
                                </p:cTn>
                              </p:par>
                              <p:par>
                                <p:cTn id="235" presetID="1" presetClass="entr" presetSubtype="0" fill="hold" grpId="0" nodeType="withEffect">
                                  <p:stCondLst>
                                    <p:cond delay="0"/>
                                  </p:stCondLst>
                                  <p:childTnLst>
                                    <p:set>
                                      <p:cBhvr>
                                        <p:cTn id="236" dur="1" fill="hold">
                                          <p:stCondLst>
                                            <p:cond delay="0"/>
                                          </p:stCondLst>
                                        </p:cTn>
                                        <p:tgtEl>
                                          <p:spTgt spid="224"/>
                                        </p:tgtEl>
                                        <p:attrNameLst>
                                          <p:attrName>style.visibility</p:attrName>
                                        </p:attrNameLst>
                                      </p:cBhvr>
                                      <p:to>
                                        <p:strVal val="visible"/>
                                      </p:to>
                                    </p:set>
                                  </p:childTnLst>
                                </p:cTn>
                              </p:par>
                              <p:par>
                                <p:cTn id="237" presetID="1" presetClass="entr" presetSubtype="0" fill="hold" grpId="0" nodeType="withEffect">
                                  <p:stCondLst>
                                    <p:cond delay="0"/>
                                  </p:stCondLst>
                                  <p:childTnLst>
                                    <p:set>
                                      <p:cBhvr>
                                        <p:cTn id="238" dur="1" fill="hold">
                                          <p:stCondLst>
                                            <p:cond delay="0"/>
                                          </p:stCondLst>
                                        </p:cTn>
                                        <p:tgtEl>
                                          <p:spTgt spid="225"/>
                                        </p:tgtEl>
                                        <p:attrNameLst>
                                          <p:attrName>style.visibility</p:attrName>
                                        </p:attrNameLst>
                                      </p:cBhvr>
                                      <p:to>
                                        <p:strVal val="visible"/>
                                      </p:to>
                                    </p:set>
                                  </p:childTnLst>
                                </p:cTn>
                              </p:par>
                              <p:par>
                                <p:cTn id="239" presetID="1" presetClass="entr" presetSubtype="0" fill="hold" grpId="0" nodeType="withEffect">
                                  <p:stCondLst>
                                    <p:cond delay="0"/>
                                  </p:stCondLst>
                                  <p:childTnLst>
                                    <p:set>
                                      <p:cBhvr>
                                        <p:cTn id="240" dur="1" fill="hold">
                                          <p:stCondLst>
                                            <p:cond delay="0"/>
                                          </p:stCondLst>
                                        </p:cTn>
                                        <p:tgtEl>
                                          <p:spTgt spid="226"/>
                                        </p:tgtEl>
                                        <p:attrNameLst>
                                          <p:attrName>style.visibility</p:attrName>
                                        </p:attrNameLst>
                                      </p:cBhvr>
                                      <p:to>
                                        <p:strVal val="visible"/>
                                      </p:to>
                                    </p:set>
                                  </p:childTnLst>
                                </p:cTn>
                              </p:par>
                              <p:par>
                                <p:cTn id="241" presetID="1" presetClass="entr" presetSubtype="0" fill="hold" grpId="0" nodeType="withEffect">
                                  <p:stCondLst>
                                    <p:cond delay="0"/>
                                  </p:stCondLst>
                                  <p:childTnLst>
                                    <p:set>
                                      <p:cBhvr>
                                        <p:cTn id="242" dur="1" fill="hold">
                                          <p:stCondLst>
                                            <p:cond delay="0"/>
                                          </p:stCondLst>
                                        </p:cTn>
                                        <p:tgtEl>
                                          <p:spTgt spid="227"/>
                                        </p:tgtEl>
                                        <p:attrNameLst>
                                          <p:attrName>style.visibility</p:attrName>
                                        </p:attrNameLst>
                                      </p:cBhvr>
                                      <p:to>
                                        <p:strVal val="visible"/>
                                      </p:to>
                                    </p:set>
                                  </p:childTnLst>
                                </p:cTn>
                              </p:par>
                              <p:par>
                                <p:cTn id="243" presetID="1" presetClass="entr" presetSubtype="0" fill="hold" grpId="0" nodeType="withEffect">
                                  <p:stCondLst>
                                    <p:cond delay="0"/>
                                  </p:stCondLst>
                                  <p:childTnLst>
                                    <p:set>
                                      <p:cBhvr>
                                        <p:cTn id="244" dur="1" fill="hold">
                                          <p:stCondLst>
                                            <p:cond delay="0"/>
                                          </p:stCondLst>
                                        </p:cTn>
                                        <p:tgtEl>
                                          <p:spTgt spid="228"/>
                                        </p:tgtEl>
                                        <p:attrNameLst>
                                          <p:attrName>style.visibility</p:attrName>
                                        </p:attrNameLst>
                                      </p:cBhvr>
                                      <p:to>
                                        <p:strVal val="visible"/>
                                      </p:to>
                                    </p:set>
                                  </p:childTnLst>
                                </p:cTn>
                              </p:par>
                              <p:par>
                                <p:cTn id="245" presetID="1" presetClass="entr" presetSubtype="0" fill="hold" grpId="0" nodeType="withEffect">
                                  <p:stCondLst>
                                    <p:cond delay="0"/>
                                  </p:stCondLst>
                                  <p:childTnLst>
                                    <p:set>
                                      <p:cBhvr>
                                        <p:cTn id="246" dur="1" fill="hold">
                                          <p:stCondLst>
                                            <p:cond delay="0"/>
                                          </p:stCondLst>
                                        </p:cTn>
                                        <p:tgtEl>
                                          <p:spTgt spid="326"/>
                                        </p:tgtEl>
                                        <p:attrNameLst>
                                          <p:attrName>style.visibility</p:attrName>
                                        </p:attrNameLst>
                                      </p:cBhvr>
                                      <p:to>
                                        <p:strVal val="visible"/>
                                      </p:to>
                                    </p:set>
                                  </p:childTnLst>
                                </p:cTn>
                              </p:par>
                              <p:par>
                                <p:cTn id="247" presetID="1" presetClass="entr" presetSubtype="0" fill="hold" grpId="0" nodeType="withEffect">
                                  <p:stCondLst>
                                    <p:cond delay="0"/>
                                  </p:stCondLst>
                                  <p:childTnLst>
                                    <p:set>
                                      <p:cBhvr>
                                        <p:cTn id="248" dur="1" fill="hold">
                                          <p:stCondLst>
                                            <p:cond delay="0"/>
                                          </p:stCondLst>
                                        </p:cTn>
                                        <p:tgtEl>
                                          <p:spTgt spid="327"/>
                                        </p:tgtEl>
                                        <p:attrNameLst>
                                          <p:attrName>style.visibility</p:attrName>
                                        </p:attrNameLst>
                                      </p:cBhvr>
                                      <p:to>
                                        <p:strVal val="visible"/>
                                      </p:to>
                                    </p:set>
                                  </p:childTnLst>
                                </p:cTn>
                              </p:par>
                              <p:par>
                                <p:cTn id="249" presetID="1" presetClass="entr" presetSubtype="0" fill="hold" grpId="0" nodeType="withEffect">
                                  <p:stCondLst>
                                    <p:cond delay="0"/>
                                  </p:stCondLst>
                                  <p:childTnLst>
                                    <p:set>
                                      <p:cBhvr>
                                        <p:cTn id="250" dur="1" fill="hold">
                                          <p:stCondLst>
                                            <p:cond delay="0"/>
                                          </p:stCondLst>
                                        </p:cTn>
                                        <p:tgtEl>
                                          <p:spTgt spid="328"/>
                                        </p:tgtEl>
                                        <p:attrNameLst>
                                          <p:attrName>style.visibility</p:attrName>
                                        </p:attrNameLst>
                                      </p:cBhvr>
                                      <p:to>
                                        <p:strVal val="visible"/>
                                      </p:to>
                                    </p:set>
                                  </p:childTnLst>
                                </p:cTn>
                              </p:par>
                              <p:par>
                                <p:cTn id="251" presetID="1" presetClass="entr" presetSubtype="0" fill="hold" grpId="0" nodeType="withEffect">
                                  <p:stCondLst>
                                    <p:cond delay="0"/>
                                  </p:stCondLst>
                                  <p:childTnLst>
                                    <p:set>
                                      <p:cBhvr>
                                        <p:cTn id="252" dur="1" fill="hold">
                                          <p:stCondLst>
                                            <p:cond delay="0"/>
                                          </p:stCondLst>
                                        </p:cTn>
                                        <p:tgtEl>
                                          <p:spTgt spid="329"/>
                                        </p:tgtEl>
                                        <p:attrNameLst>
                                          <p:attrName>style.visibility</p:attrName>
                                        </p:attrNameLst>
                                      </p:cBhvr>
                                      <p:to>
                                        <p:strVal val="visible"/>
                                      </p:to>
                                    </p:set>
                                  </p:childTnLst>
                                </p:cTn>
                              </p:par>
                              <p:par>
                                <p:cTn id="253" presetID="1" presetClass="entr" presetSubtype="0" fill="hold" grpId="0" nodeType="withEffect">
                                  <p:stCondLst>
                                    <p:cond delay="0"/>
                                  </p:stCondLst>
                                  <p:childTnLst>
                                    <p:set>
                                      <p:cBhvr>
                                        <p:cTn id="254" dur="1" fill="hold">
                                          <p:stCondLst>
                                            <p:cond delay="0"/>
                                          </p:stCondLst>
                                        </p:cTn>
                                        <p:tgtEl>
                                          <p:spTgt spid="330"/>
                                        </p:tgtEl>
                                        <p:attrNameLst>
                                          <p:attrName>style.visibility</p:attrName>
                                        </p:attrNameLst>
                                      </p:cBhvr>
                                      <p:to>
                                        <p:strVal val="visible"/>
                                      </p:to>
                                    </p:set>
                                  </p:childTnLst>
                                </p:cTn>
                              </p:par>
                              <p:par>
                                <p:cTn id="255" presetID="1" presetClass="entr" presetSubtype="0" fill="hold" grpId="0" nodeType="withEffect">
                                  <p:stCondLst>
                                    <p:cond delay="0"/>
                                  </p:stCondLst>
                                  <p:childTnLst>
                                    <p:set>
                                      <p:cBhvr>
                                        <p:cTn id="256" dur="1" fill="hold">
                                          <p:stCondLst>
                                            <p:cond delay="0"/>
                                          </p:stCondLst>
                                        </p:cTn>
                                        <p:tgtEl>
                                          <p:spTgt spid="331"/>
                                        </p:tgtEl>
                                        <p:attrNameLst>
                                          <p:attrName>style.visibility</p:attrName>
                                        </p:attrNameLst>
                                      </p:cBhvr>
                                      <p:to>
                                        <p:strVal val="visible"/>
                                      </p:to>
                                    </p:set>
                                  </p:childTnLst>
                                </p:cTn>
                              </p:par>
                              <p:par>
                                <p:cTn id="257" presetID="1" presetClass="entr" presetSubtype="0" fill="hold" grpId="0" nodeType="withEffect">
                                  <p:stCondLst>
                                    <p:cond delay="0"/>
                                  </p:stCondLst>
                                  <p:childTnLst>
                                    <p:set>
                                      <p:cBhvr>
                                        <p:cTn id="258" dur="1" fill="hold">
                                          <p:stCondLst>
                                            <p:cond delay="0"/>
                                          </p:stCondLst>
                                        </p:cTn>
                                        <p:tgtEl>
                                          <p:spTgt spid="332"/>
                                        </p:tgtEl>
                                        <p:attrNameLst>
                                          <p:attrName>style.visibility</p:attrName>
                                        </p:attrNameLst>
                                      </p:cBhvr>
                                      <p:to>
                                        <p:strVal val="visible"/>
                                      </p:to>
                                    </p:set>
                                  </p:childTnLst>
                                </p:cTn>
                              </p:par>
                              <p:par>
                                <p:cTn id="259" presetID="1" presetClass="entr" presetSubtype="0" fill="hold" grpId="0" nodeType="withEffect">
                                  <p:stCondLst>
                                    <p:cond delay="0"/>
                                  </p:stCondLst>
                                  <p:childTnLst>
                                    <p:set>
                                      <p:cBhvr>
                                        <p:cTn id="260" dur="1" fill="hold">
                                          <p:stCondLst>
                                            <p:cond delay="0"/>
                                          </p:stCondLst>
                                        </p:cTn>
                                        <p:tgtEl>
                                          <p:spTgt spid="333"/>
                                        </p:tgtEl>
                                        <p:attrNameLst>
                                          <p:attrName>style.visibility</p:attrName>
                                        </p:attrNameLst>
                                      </p:cBhvr>
                                      <p:to>
                                        <p:strVal val="visible"/>
                                      </p:to>
                                    </p:set>
                                  </p:childTnLst>
                                </p:cTn>
                              </p:par>
                            </p:childTnLst>
                          </p:cTn>
                        </p:par>
                      </p:childTnLst>
                    </p:cTn>
                  </p:par>
                  <p:par>
                    <p:cTn id="261" fill="hold">
                      <p:stCondLst>
                        <p:cond delay="indefinite"/>
                      </p:stCondLst>
                      <p:childTnLst>
                        <p:par>
                          <p:cTn id="262" fill="hold">
                            <p:stCondLst>
                              <p:cond delay="0"/>
                            </p:stCondLst>
                            <p:childTnLst>
                              <p:par>
                                <p:cTn id="263" presetID="1" presetClass="entr" presetSubtype="0" fill="hold" nodeType="clickEffect">
                                  <p:stCondLst>
                                    <p:cond delay="0"/>
                                  </p:stCondLst>
                                  <p:childTnLst>
                                    <p:set>
                                      <p:cBhvr>
                                        <p:cTn id="26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65" fill="hold">
                      <p:stCondLst>
                        <p:cond delay="indefinite"/>
                      </p:stCondLst>
                      <p:childTnLst>
                        <p:par>
                          <p:cTn id="266" fill="hold">
                            <p:stCondLst>
                              <p:cond delay="0"/>
                            </p:stCondLst>
                            <p:childTnLst>
                              <p:par>
                                <p:cTn id="267" presetID="1" presetClass="entr" presetSubtype="0" fill="hold" nodeType="clickEffect">
                                  <p:stCondLst>
                                    <p:cond delay="0"/>
                                  </p:stCondLst>
                                  <p:childTnLst>
                                    <p:set>
                                      <p:cBhvr>
                                        <p:cTn id="268" dur="1" fill="hold">
                                          <p:stCondLst>
                                            <p:cond delay="0"/>
                                          </p:stCondLst>
                                        </p:cTn>
                                        <p:tgtEl>
                                          <p:spTgt spid="258"/>
                                        </p:tgtEl>
                                        <p:attrNameLst>
                                          <p:attrName>style.visibility</p:attrName>
                                        </p:attrNameLst>
                                      </p:cBhvr>
                                      <p:to>
                                        <p:strVal val="visible"/>
                                      </p:to>
                                    </p:set>
                                  </p:childTnLst>
                                </p:cTn>
                              </p:par>
                              <p:par>
                                <p:cTn id="269" presetID="1" presetClass="entr" presetSubtype="0" fill="hold" nodeType="withEffect">
                                  <p:stCondLst>
                                    <p:cond delay="0"/>
                                  </p:stCondLst>
                                  <p:childTnLst>
                                    <p:set>
                                      <p:cBhvr>
                                        <p:cTn id="270" dur="1" fill="hold">
                                          <p:stCondLst>
                                            <p:cond delay="0"/>
                                          </p:stCondLst>
                                        </p:cTn>
                                        <p:tgtEl>
                                          <p:spTgt spid="260"/>
                                        </p:tgtEl>
                                        <p:attrNameLst>
                                          <p:attrName>style.visibility</p:attrName>
                                        </p:attrNameLst>
                                      </p:cBhvr>
                                      <p:to>
                                        <p:strVal val="visible"/>
                                      </p:to>
                                    </p:set>
                                  </p:childTnLst>
                                </p:cTn>
                              </p:par>
                              <p:par>
                                <p:cTn id="271" presetID="1" presetClass="entr" presetSubtype="0" fill="hold" grpId="0" nodeType="withEffect">
                                  <p:stCondLst>
                                    <p:cond delay="0"/>
                                  </p:stCondLst>
                                  <p:childTnLst>
                                    <p:set>
                                      <p:cBhvr>
                                        <p:cTn id="272" dur="1" fill="hold">
                                          <p:stCondLst>
                                            <p:cond delay="0"/>
                                          </p:stCondLst>
                                        </p:cTn>
                                        <p:tgtEl>
                                          <p:spTgt spid="261"/>
                                        </p:tgtEl>
                                        <p:attrNameLst>
                                          <p:attrName>style.visibility</p:attrName>
                                        </p:attrNameLst>
                                      </p:cBhvr>
                                      <p:to>
                                        <p:strVal val="visible"/>
                                      </p:to>
                                    </p:set>
                                  </p:childTnLst>
                                </p:cTn>
                              </p:par>
                              <p:par>
                                <p:cTn id="273" presetID="1" presetClass="entr" presetSubtype="0" fill="hold" grpId="0" nodeType="withEffect">
                                  <p:stCondLst>
                                    <p:cond delay="0"/>
                                  </p:stCondLst>
                                  <p:childTnLst>
                                    <p:set>
                                      <p:cBhvr>
                                        <p:cTn id="274" dur="1" fill="hold">
                                          <p:stCondLst>
                                            <p:cond delay="0"/>
                                          </p:stCondLst>
                                        </p:cTn>
                                        <p:tgtEl>
                                          <p:spTgt spid="262"/>
                                        </p:tgtEl>
                                        <p:attrNameLst>
                                          <p:attrName>style.visibility</p:attrName>
                                        </p:attrNameLst>
                                      </p:cBhvr>
                                      <p:to>
                                        <p:strVal val="visible"/>
                                      </p:to>
                                    </p:set>
                                  </p:childTnLst>
                                </p:cTn>
                              </p:par>
                              <p:par>
                                <p:cTn id="275" presetID="1" presetClass="entr" presetSubtype="0" fill="hold" grpId="0" nodeType="withEffect">
                                  <p:stCondLst>
                                    <p:cond delay="0"/>
                                  </p:stCondLst>
                                  <p:childTnLst>
                                    <p:set>
                                      <p:cBhvr>
                                        <p:cTn id="276" dur="1" fill="hold">
                                          <p:stCondLst>
                                            <p:cond delay="0"/>
                                          </p:stCondLst>
                                        </p:cTn>
                                        <p:tgtEl>
                                          <p:spTgt spid="263"/>
                                        </p:tgtEl>
                                        <p:attrNameLst>
                                          <p:attrName>style.visibility</p:attrName>
                                        </p:attrNameLst>
                                      </p:cBhvr>
                                      <p:to>
                                        <p:strVal val="visible"/>
                                      </p:to>
                                    </p:set>
                                  </p:childTnLst>
                                </p:cTn>
                              </p:par>
                              <p:par>
                                <p:cTn id="277" presetID="1" presetClass="entr" presetSubtype="0" fill="hold" grpId="0" nodeType="withEffect">
                                  <p:stCondLst>
                                    <p:cond delay="0"/>
                                  </p:stCondLst>
                                  <p:childTnLst>
                                    <p:set>
                                      <p:cBhvr>
                                        <p:cTn id="278" dur="1" fill="hold">
                                          <p:stCondLst>
                                            <p:cond delay="0"/>
                                          </p:stCondLst>
                                        </p:cTn>
                                        <p:tgtEl>
                                          <p:spTgt spid="267"/>
                                        </p:tgtEl>
                                        <p:attrNameLst>
                                          <p:attrName>style.visibility</p:attrName>
                                        </p:attrNameLst>
                                      </p:cBhvr>
                                      <p:to>
                                        <p:strVal val="visible"/>
                                      </p:to>
                                    </p:set>
                                  </p:childTnLst>
                                </p:cTn>
                              </p:par>
                              <p:par>
                                <p:cTn id="279" presetID="1" presetClass="entr" presetSubtype="0" fill="hold" grpId="0" nodeType="withEffect">
                                  <p:stCondLst>
                                    <p:cond delay="0"/>
                                  </p:stCondLst>
                                  <p:childTnLst>
                                    <p:set>
                                      <p:cBhvr>
                                        <p:cTn id="280" dur="1" fill="hold">
                                          <p:stCondLst>
                                            <p:cond delay="0"/>
                                          </p:stCondLst>
                                        </p:cTn>
                                        <p:tgtEl>
                                          <p:spTgt spid="268"/>
                                        </p:tgtEl>
                                        <p:attrNameLst>
                                          <p:attrName>style.visibility</p:attrName>
                                        </p:attrNameLst>
                                      </p:cBhvr>
                                      <p:to>
                                        <p:strVal val="visible"/>
                                      </p:to>
                                    </p:set>
                                  </p:childTnLst>
                                </p:cTn>
                              </p:par>
                              <p:par>
                                <p:cTn id="281" presetID="1" presetClass="entr" presetSubtype="0" fill="hold" grpId="0" nodeType="withEffect">
                                  <p:stCondLst>
                                    <p:cond delay="0"/>
                                  </p:stCondLst>
                                  <p:childTnLst>
                                    <p:set>
                                      <p:cBhvr>
                                        <p:cTn id="282" dur="1" fill="hold">
                                          <p:stCondLst>
                                            <p:cond delay="0"/>
                                          </p:stCondLst>
                                        </p:cTn>
                                        <p:tgtEl>
                                          <p:spTgt spid="269"/>
                                        </p:tgtEl>
                                        <p:attrNameLst>
                                          <p:attrName>style.visibility</p:attrName>
                                        </p:attrNameLst>
                                      </p:cBhvr>
                                      <p:to>
                                        <p:strVal val="visible"/>
                                      </p:to>
                                    </p:set>
                                  </p:childTnLst>
                                </p:cTn>
                              </p:par>
                              <p:par>
                                <p:cTn id="283" presetID="1" presetClass="entr" presetSubtype="0" fill="hold" grpId="0" nodeType="withEffect">
                                  <p:stCondLst>
                                    <p:cond delay="0"/>
                                  </p:stCondLst>
                                  <p:childTnLst>
                                    <p:set>
                                      <p:cBhvr>
                                        <p:cTn id="284" dur="1" fill="hold">
                                          <p:stCondLst>
                                            <p:cond delay="0"/>
                                          </p:stCondLst>
                                        </p:cTn>
                                        <p:tgtEl>
                                          <p:spTgt spid="270"/>
                                        </p:tgtEl>
                                        <p:attrNameLst>
                                          <p:attrName>style.visibility</p:attrName>
                                        </p:attrNameLst>
                                      </p:cBhvr>
                                      <p:to>
                                        <p:strVal val="visible"/>
                                      </p:to>
                                    </p:set>
                                  </p:childTnLst>
                                </p:cTn>
                              </p:par>
                              <p:par>
                                <p:cTn id="285" presetID="1" presetClass="entr" presetSubtype="0" fill="hold" grpId="0" nodeType="withEffect">
                                  <p:stCondLst>
                                    <p:cond delay="0"/>
                                  </p:stCondLst>
                                  <p:childTnLst>
                                    <p:set>
                                      <p:cBhvr>
                                        <p:cTn id="286" dur="1" fill="hold">
                                          <p:stCondLst>
                                            <p:cond delay="0"/>
                                          </p:stCondLst>
                                        </p:cTn>
                                        <p:tgtEl>
                                          <p:spTgt spid="271"/>
                                        </p:tgtEl>
                                        <p:attrNameLst>
                                          <p:attrName>style.visibility</p:attrName>
                                        </p:attrNameLst>
                                      </p:cBhvr>
                                      <p:to>
                                        <p:strVal val="visible"/>
                                      </p:to>
                                    </p:set>
                                  </p:childTnLst>
                                </p:cTn>
                              </p:par>
                              <p:par>
                                <p:cTn id="287" presetID="1" presetClass="entr" presetSubtype="0" fill="hold" grpId="0" nodeType="withEffect">
                                  <p:stCondLst>
                                    <p:cond delay="0"/>
                                  </p:stCondLst>
                                  <p:childTnLst>
                                    <p:set>
                                      <p:cBhvr>
                                        <p:cTn id="288" dur="1" fill="hold">
                                          <p:stCondLst>
                                            <p:cond delay="0"/>
                                          </p:stCondLst>
                                        </p:cTn>
                                        <p:tgtEl>
                                          <p:spTgt spid="311"/>
                                        </p:tgtEl>
                                        <p:attrNameLst>
                                          <p:attrName>style.visibility</p:attrName>
                                        </p:attrNameLst>
                                      </p:cBhvr>
                                      <p:to>
                                        <p:strVal val="visible"/>
                                      </p:to>
                                    </p:set>
                                  </p:childTnLst>
                                </p:cTn>
                              </p:par>
                              <p:par>
                                <p:cTn id="289" presetID="1" presetClass="entr" presetSubtype="0" fill="hold" grpId="0" nodeType="withEffect">
                                  <p:stCondLst>
                                    <p:cond delay="0"/>
                                  </p:stCondLst>
                                  <p:childTnLst>
                                    <p:set>
                                      <p:cBhvr>
                                        <p:cTn id="290" dur="1" fill="hold">
                                          <p:stCondLst>
                                            <p:cond delay="0"/>
                                          </p:stCondLst>
                                        </p:cTn>
                                        <p:tgtEl>
                                          <p:spTgt spid="312"/>
                                        </p:tgtEl>
                                        <p:attrNameLst>
                                          <p:attrName>style.visibility</p:attrName>
                                        </p:attrNameLst>
                                      </p:cBhvr>
                                      <p:to>
                                        <p:strVal val="visible"/>
                                      </p:to>
                                    </p:set>
                                  </p:childTnLst>
                                </p:cTn>
                              </p:par>
                            </p:childTnLst>
                          </p:cTn>
                        </p:par>
                      </p:childTnLst>
                    </p:cTn>
                  </p:par>
                  <p:par>
                    <p:cTn id="291" fill="hold">
                      <p:stCondLst>
                        <p:cond delay="indefinite"/>
                      </p:stCondLst>
                      <p:childTnLst>
                        <p:par>
                          <p:cTn id="292" fill="hold">
                            <p:stCondLst>
                              <p:cond delay="0"/>
                            </p:stCondLst>
                            <p:childTnLst>
                              <p:par>
                                <p:cTn id="293" presetID="1" presetClass="entr" presetSubtype="0" fill="hold" nodeType="clickEffect">
                                  <p:stCondLst>
                                    <p:cond delay="0"/>
                                  </p:stCondLst>
                                  <p:childTnLst>
                                    <p:set>
                                      <p:cBhvr>
                                        <p:cTn id="29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95" fill="hold">
                      <p:stCondLst>
                        <p:cond delay="indefinite"/>
                      </p:stCondLst>
                      <p:childTnLst>
                        <p:par>
                          <p:cTn id="296" fill="hold">
                            <p:stCondLst>
                              <p:cond delay="0"/>
                            </p:stCondLst>
                            <p:childTnLst>
                              <p:par>
                                <p:cTn id="297" presetID="1" presetClass="entr" presetSubtype="0" fill="hold" nodeType="clickEffect">
                                  <p:stCondLst>
                                    <p:cond delay="0"/>
                                  </p:stCondLst>
                                  <p:childTnLst>
                                    <p:set>
                                      <p:cBhvr>
                                        <p:cTn id="298" dur="1" fill="hold">
                                          <p:stCondLst>
                                            <p:cond delay="0"/>
                                          </p:stCondLst>
                                        </p:cTn>
                                        <p:tgtEl>
                                          <p:spTgt spid="279"/>
                                        </p:tgtEl>
                                        <p:attrNameLst>
                                          <p:attrName>style.visibility</p:attrName>
                                        </p:attrNameLst>
                                      </p:cBhvr>
                                      <p:to>
                                        <p:strVal val="visible"/>
                                      </p:to>
                                    </p:set>
                                  </p:childTnLst>
                                </p:cTn>
                              </p:par>
                              <p:par>
                                <p:cTn id="299" presetID="1" presetClass="entr" presetSubtype="0" fill="hold" nodeType="withEffect">
                                  <p:stCondLst>
                                    <p:cond delay="0"/>
                                  </p:stCondLst>
                                  <p:childTnLst>
                                    <p:set>
                                      <p:cBhvr>
                                        <p:cTn id="300" dur="1" fill="hold">
                                          <p:stCondLst>
                                            <p:cond delay="0"/>
                                          </p:stCondLst>
                                        </p:cTn>
                                        <p:tgtEl>
                                          <p:spTgt spid="280"/>
                                        </p:tgtEl>
                                        <p:attrNameLst>
                                          <p:attrName>style.visibility</p:attrName>
                                        </p:attrNameLst>
                                      </p:cBhvr>
                                      <p:to>
                                        <p:strVal val="visible"/>
                                      </p:to>
                                    </p:set>
                                  </p:childTnLst>
                                </p:cTn>
                              </p:par>
                              <p:par>
                                <p:cTn id="301" presetID="1" presetClass="entr" presetSubtype="0" fill="hold" nodeType="withEffect">
                                  <p:stCondLst>
                                    <p:cond delay="0"/>
                                  </p:stCondLst>
                                  <p:childTnLst>
                                    <p:set>
                                      <p:cBhvr>
                                        <p:cTn id="302" dur="1" fill="hold">
                                          <p:stCondLst>
                                            <p:cond delay="0"/>
                                          </p:stCondLst>
                                        </p:cTn>
                                        <p:tgtEl>
                                          <p:spTgt spid="281"/>
                                        </p:tgtEl>
                                        <p:attrNameLst>
                                          <p:attrName>style.visibility</p:attrName>
                                        </p:attrNameLst>
                                      </p:cBhvr>
                                      <p:to>
                                        <p:strVal val="visible"/>
                                      </p:to>
                                    </p:set>
                                  </p:childTnLst>
                                </p:cTn>
                              </p:par>
                              <p:par>
                                <p:cTn id="303" presetID="1" presetClass="entr" presetSubtype="0" fill="hold" nodeType="withEffect">
                                  <p:stCondLst>
                                    <p:cond delay="0"/>
                                  </p:stCondLst>
                                  <p:childTnLst>
                                    <p:set>
                                      <p:cBhvr>
                                        <p:cTn id="304" dur="1" fill="hold">
                                          <p:stCondLst>
                                            <p:cond delay="0"/>
                                          </p:stCondLst>
                                        </p:cTn>
                                        <p:tgtEl>
                                          <p:spTgt spid="307"/>
                                        </p:tgtEl>
                                        <p:attrNameLst>
                                          <p:attrName>style.visibility</p:attrName>
                                        </p:attrNameLst>
                                      </p:cBhvr>
                                      <p:to>
                                        <p:strVal val="visible"/>
                                      </p:to>
                                    </p:set>
                                  </p:childTnLst>
                                </p:cTn>
                              </p:par>
                              <p:par>
                                <p:cTn id="305" presetID="1" presetClass="entr" presetSubtype="0" fill="hold" nodeType="withEffect">
                                  <p:stCondLst>
                                    <p:cond delay="0"/>
                                  </p:stCondLst>
                                  <p:childTnLst>
                                    <p:set>
                                      <p:cBhvr>
                                        <p:cTn id="306" dur="1" fill="hold">
                                          <p:stCondLst>
                                            <p:cond delay="0"/>
                                          </p:stCondLst>
                                        </p:cTn>
                                        <p:tgtEl>
                                          <p:spTgt spid="308"/>
                                        </p:tgtEl>
                                        <p:attrNameLst>
                                          <p:attrName>style.visibility</p:attrName>
                                        </p:attrNameLst>
                                      </p:cBhvr>
                                      <p:to>
                                        <p:strVal val="visible"/>
                                      </p:to>
                                    </p:set>
                                  </p:childTnLst>
                                </p:cTn>
                              </p:par>
                              <p:par>
                                <p:cTn id="307" presetID="1" presetClass="entr" presetSubtype="0" fill="hold" nodeType="withEffect">
                                  <p:stCondLst>
                                    <p:cond delay="0"/>
                                  </p:stCondLst>
                                  <p:childTnLst>
                                    <p:set>
                                      <p:cBhvr>
                                        <p:cTn id="308" dur="1" fill="hold">
                                          <p:stCondLst>
                                            <p:cond delay="0"/>
                                          </p:stCondLst>
                                        </p:cTn>
                                        <p:tgtEl>
                                          <p:spTgt spid="3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animBg="1"/>
      <p:bldP spid="183" grpId="0" animBg="1"/>
      <p:bldP spid="188" grpId="0" animBg="1"/>
      <p:bldP spid="305" grpId="0" animBg="1"/>
      <p:bldP spid="306" grpId="0" animBg="1"/>
      <p:bldP spid="177" grpId="0" animBg="1"/>
      <p:bldP spid="300" grpId="0" animBg="1"/>
      <p:bldP spid="303" grpId="0" animBg="1"/>
      <p:bldP spid="135" grpId="0" animBg="1"/>
      <p:bldP spid="136" grpId="0" animBg="1"/>
      <p:bldP spid="138" grpId="0" animBg="1"/>
      <p:bldP spid="139" grpId="0" animBg="1"/>
      <p:bldP spid="141" grpId="0" animBg="1"/>
      <p:bldP spid="143" grpId="0" animBg="1"/>
      <p:bldP spid="144" grpId="0" animBg="1"/>
      <p:bldP spid="145" grpId="0" animBg="1"/>
      <p:bldP spid="146" grpId="0" animBg="1"/>
      <p:bldP spid="147" grpId="0" animBg="1"/>
      <p:bldP spid="148"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8" grpId="0" animBg="1"/>
      <p:bldP spid="179" grpId="0" animBg="1"/>
      <p:bldP spid="180" grpId="0" animBg="1"/>
      <p:bldP spid="181" grpId="0" animBg="1"/>
      <p:bldP spid="182" grpId="0" animBg="1"/>
      <p:bldP spid="185" grpId="0" animBg="1"/>
      <p:bldP spid="186" grpId="0" animBg="1"/>
      <p:bldP spid="187" grpId="0" animBg="1"/>
      <p:bldP spid="189" grpId="0" animBg="1"/>
      <p:bldP spid="190" grpId="0" animBg="1"/>
      <p:bldP spid="191" grpId="0" animBg="1"/>
      <p:bldP spid="192" grpId="0" animBg="1"/>
      <p:bldP spid="198" grpId="0" animBg="1"/>
      <p:bldP spid="199" grpId="0" animBg="1"/>
      <p:bldP spid="200" grpId="0" animBg="1"/>
      <p:bldP spid="201" grpId="0" animBg="1"/>
      <p:bldP spid="202" grpId="0" animBg="1"/>
      <p:bldP spid="203"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46" grpId="0" animBg="1"/>
      <p:bldP spid="247" grpId="0" animBg="1"/>
      <p:bldP spid="261" grpId="0" animBg="1"/>
      <p:bldP spid="262" grpId="0" animBg="1"/>
      <p:bldP spid="263" grpId="0" animBg="1"/>
      <p:bldP spid="267" grpId="0" animBg="1"/>
      <p:bldP spid="268" grpId="0" animBg="1"/>
      <p:bldP spid="269" grpId="0" animBg="1"/>
      <p:bldP spid="270" grpId="0" animBg="1"/>
      <p:bldP spid="271" grpId="0" animBg="1"/>
      <p:bldP spid="304" grpId="0" animBg="1"/>
      <p:bldP spid="311" grpId="0" animBg="1"/>
      <p:bldP spid="312" grpId="0" animBg="1"/>
      <p:bldP spid="315" grpId="0" animBg="1"/>
      <p:bldP spid="316" grpId="0" animBg="1"/>
      <p:bldP spid="317" grpId="0" animBg="1"/>
      <p:bldP spid="318" grpId="0" animBg="1"/>
      <p:bldP spid="320" grpId="0" animBg="1"/>
      <p:bldP spid="321" grpId="0" animBg="1"/>
      <p:bldP spid="322"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DryadLINQ</a:t>
            </a:r>
            <a:r>
              <a:rPr lang="en-US" dirty="0" smtClean="0"/>
              <a:t> Operators</a:t>
            </a:r>
            <a:endParaRPr lang="en-US" dirty="0"/>
          </a:p>
        </p:txBody>
      </p:sp>
      <p:sp>
        <p:nvSpPr>
          <p:cNvPr id="3" name="Content Placeholder 2"/>
          <p:cNvSpPr>
            <a:spLocks noGrp="1"/>
          </p:cNvSpPr>
          <p:nvPr>
            <p:ph idx="1"/>
          </p:nvPr>
        </p:nvSpPr>
        <p:spPr>
          <a:xfrm>
            <a:off x="304800" y="1082278"/>
            <a:ext cx="8077200" cy="3394472"/>
          </a:xfrm>
        </p:spPr>
        <p:txBody>
          <a:bodyPr>
            <a:normAutofit fontScale="85000" lnSpcReduction="10000"/>
          </a:bodyPr>
          <a:lstStyle/>
          <a:p>
            <a:r>
              <a:rPr lang="en-US" dirty="0" smtClean="0"/>
              <a:t>LINQ operators</a:t>
            </a:r>
          </a:p>
          <a:p>
            <a:pPr lvl="1"/>
            <a:r>
              <a:rPr lang="en-US" dirty="0" smtClean="0"/>
              <a:t>Where, Select, </a:t>
            </a:r>
            <a:r>
              <a:rPr lang="en-US" dirty="0" err="1" smtClean="0"/>
              <a:t>SelectMany</a:t>
            </a:r>
            <a:r>
              <a:rPr lang="en-US" dirty="0" smtClean="0"/>
              <a:t>, </a:t>
            </a:r>
            <a:r>
              <a:rPr lang="en-US" dirty="0" err="1" smtClean="0"/>
              <a:t>OrderBy</a:t>
            </a:r>
            <a:r>
              <a:rPr lang="en-US" dirty="0" smtClean="0"/>
              <a:t>, </a:t>
            </a:r>
            <a:r>
              <a:rPr lang="en-US" dirty="0" err="1" smtClean="0"/>
              <a:t>GroupBy</a:t>
            </a:r>
            <a:r>
              <a:rPr lang="en-US" dirty="0" smtClean="0"/>
              <a:t>, Join, </a:t>
            </a:r>
            <a:r>
              <a:rPr lang="en-US" dirty="0" err="1" smtClean="0"/>
              <a:t>GroupJoin</a:t>
            </a:r>
            <a:r>
              <a:rPr lang="en-US" dirty="0" smtClean="0"/>
              <a:t>, Aggregate, Distinct, </a:t>
            </a:r>
            <a:r>
              <a:rPr lang="en-US" dirty="0" err="1" smtClean="0"/>
              <a:t>Concat</a:t>
            </a:r>
            <a:r>
              <a:rPr lang="en-US" dirty="0" smtClean="0"/>
              <a:t>, Union, Intersect, Except, Count, Contains, Sum, Min, Max, Average, Any, All, Skip, </a:t>
            </a:r>
            <a:r>
              <a:rPr lang="en-US" dirty="0" err="1" smtClean="0"/>
              <a:t>SkipWhile</a:t>
            </a:r>
            <a:r>
              <a:rPr lang="en-US" dirty="0" smtClean="0"/>
              <a:t>, Take, </a:t>
            </a:r>
            <a:r>
              <a:rPr lang="en-US" dirty="0" err="1" smtClean="0"/>
              <a:t>TakeWhile</a:t>
            </a:r>
            <a:r>
              <a:rPr lang="en-US" dirty="0" smtClean="0"/>
              <a:t>, …</a:t>
            </a:r>
          </a:p>
          <a:p>
            <a:pPr lvl="1"/>
            <a:endParaRPr lang="en-US" dirty="0" smtClean="0"/>
          </a:p>
          <a:p>
            <a:r>
              <a:rPr lang="en-US" dirty="0" smtClean="0">
                <a:solidFill>
                  <a:srgbClr val="0000CC"/>
                </a:solidFill>
              </a:rPr>
              <a:t>Operators introduced by </a:t>
            </a:r>
            <a:r>
              <a:rPr lang="en-US" dirty="0" err="1" smtClean="0">
                <a:solidFill>
                  <a:srgbClr val="0000CC"/>
                </a:solidFill>
              </a:rPr>
              <a:t>DryadLINQ</a:t>
            </a:r>
            <a:endParaRPr lang="en-US" dirty="0" smtClean="0">
              <a:solidFill>
                <a:srgbClr val="0000CC"/>
              </a:solidFill>
            </a:endParaRPr>
          </a:p>
          <a:p>
            <a:pPr lvl="1"/>
            <a:r>
              <a:rPr lang="en-US" dirty="0" err="1" smtClean="0">
                <a:solidFill>
                  <a:srgbClr val="0000CC"/>
                </a:solidFill>
              </a:rPr>
              <a:t>HashPartition</a:t>
            </a:r>
            <a:r>
              <a:rPr lang="en-US" dirty="0" smtClean="0">
                <a:solidFill>
                  <a:srgbClr val="0000CC"/>
                </a:solidFill>
              </a:rPr>
              <a:t>, </a:t>
            </a:r>
            <a:r>
              <a:rPr lang="en-US" dirty="0" err="1" smtClean="0">
                <a:solidFill>
                  <a:srgbClr val="0000CC"/>
                </a:solidFill>
              </a:rPr>
              <a:t>RangePartition</a:t>
            </a:r>
            <a:r>
              <a:rPr lang="en-US" dirty="0" smtClean="0">
                <a:solidFill>
                  <a:srgbClr val="0000CC"/>
                </a:solidFill>
              </a:rPr>
              <a:t>, Apply, Fork, Materialize</a:t>
            </a:r>
            <a:endParaRPr lang="en-US" dirty="0">
              <a:solidFill>
                <a:srgbClr val="0000CC"/>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0"/>
            <a:ext cx="8686800" cy="571500"/>
          </a:xfrm>
        </p:spPr>
        <p:txBody>
          <a:bodyPr>
            <a:noAutofit/>
          </a:bodyPr>
          <a:lstStyle/>
          <a:p>
            <a:r>
              <a:rPr lang="en-US" dirty="0" smtClean="0"/>
              <a:t>LINQ System Architecture</a:t>
            </a:r>
            <a:endParaRPr lang="en-US" dirty="0"/>
          </a:p>
        </p:txBody>
      </p:sp>
      <p:sp>
        <p:nvSpPr>
          <p:cNvPr id="11" name="Rounded Rectangle 10"/>
          <p:cNvSpPr/>
          <p:nvPr/>
        </p:nvSpPr>
        <p:spPr>
          <a:xfrm>
            <a:off x="304800" y="1257300"/>
            <a:ext cx="4419600" cy="314325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itchFamily="34" charset="0"/>
            </a:endParaRPr>
          </a:p>
        </p:txBody>
      </p:sp>
      <p:sp>
        <p:nvSpPr>
          <p:cNvPr id="12" name="Rounded Rectangle 11"/>
          <p:cNvSpPr/>
          <p:nvPr/>
        </p:nvSpPr>
        <p:spPr>
          <a:xfrm>
            <a:off x="5791200" y="1257300"/>
            <a:ext cx="2971800" cy="314325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itchFamily="34" charset="0"/>
            </a:endParaRPr>
          </a:p>
        </p:txBody>
      </p:sp>
      <p:sp>
        <p:nvSpPr>
          <p:cNvPr id="13" name="TextBox 30"/>
          <p:cNvSpPr txBox="1"/>
          <p:nvPr/>
        </p:nvSpPr>
        <p:spPr>
          <a:xfrm>
            <a:off x="1447801" y="805354"/>
            <a:ext cx="1954381"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smtClean="0">
                <a:latin typeface="Candara" pitchFamily="34" charset="0"/>
              </a:rPr>
              <a:t>Local Machine</a:t>
            </a:r>
            <a:endParaRPr lang="en-US" sz="2400" i="1" dirty="0">
              <a:latin typeface="Candara" pitchFamily="34" charset="0"/>
            </a:endParaRPr>
          </a:p>
        </p:txBody>
      </p:sp>
      <p:sp>
        <p:nvSpPr>
          <p:cNvPr id="14" name="Rectangle 13"/>
          <p:cNvSpPr/>
          <p:nvPr/>
        </p:nvSpPr>
        <p:spPr>
          <a:xfrm>
            <a:off x="533400" y="1543050"/>
            <a:ext cx="1371600" cy="25717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Candara" pitchFamily="34" charset="0"/>
              </a:rPr>
              <a:t>.Net</a:t>
            </a:r>
            <a:r>
              <a:rPr lang="en-US" sz="2400" dirty="0" smtClean="0">
                <a:solidFill>
                  <a:schemeClr val="tx1"/>
                </a:solidFill>
                <a:latin typeface="Candara" pitchFamily="34" charset="0"/>
              </a:rPr>
              <a:t/>
            </a:r>
            <a:br>
              <a:rPr lang="en-US" sz="2400" dirty="0" smtClean="0">
                <a:solidFill>
                  <a:schemeClr val="tx1"/>
                </a:solidFill>
                <a:latin typeface="Candara" pitchFamily="34" charset="0"/>
              </a:rPr>
            </a:br>
            <a:r>
              <a:rPr lang="en-US" sz="2400" dirty="0" smtClean="0">
                <a:solidFill>
                  <a:schemeClr val="tx1"/>
                </a:solidFill>
                <a:latin typeface="Candara" pitchFamily="34" charset="0"/>
              </a:rPr>
              <a:t>program</a:t>
            </a:r>
          </a:p>
          <a:p>
            <a:pPr algn="ctr"/>
            <a:r>
              <a:rPr lang="en-US" sz="2400" dirty="0" smtClean="0">
                <a:solidFill>
                  <a:schemeClr val="tx1"/>
                </a:solidFill>
                <a:latin typeface="Candara" pitchFamily="34" charset="0"/>
              </a:rPr>
              <a:t>(C#, VB, F#, etc)</a:t>
            </a:r>
            <a:endParaRPr lang="en-US" sz="2400" dirty="0">
              <a:solidFill>
                <a:schemeClr val="tx1"/>
              </a:solidFill>
              <a:latin typeface="Candara" pitchFamily="34" charset="0"/>
            </a:endParaRPr>
          </a:p>
        </p:txBody>
      </p:sp>
      <p:sp>
        <p:nvSpPr>
          <p:cNvPr id="15" name="Rectangle 14"/>
          <p:cNvSpPr/>
          <p:nvPr/>
        </p:nvSpPr>
        <p:spPr>
          <a:xfrm>
            <a:off x="3048000" y="1543050"/>
            <a:ext cx="1295400" cy="257175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Candara" pitchFamily="34" charset="0"/>
              </a:rPr>
              <a:t>LINQ</a:t>
            </a:r>
            <a:br>
              <a:rPr lang="en-US" sz="2400" dirty="0" smtClean="0">
                <a:solidFill>
                  <a:schemeClr val="tx1"/>
                </a:solidFill>
                <a:latin typeface="Candara" pitchFamily="34" charset="0"/>
              </a:rPr>
            </a:br>
            <a:r>
              <a:rPr lang="en-US" sz="2400" dirty="0" smtClean="0">
                <a:solidFill>
                  <a:schemeClr val="tx1"/>
                </a:solidFill>
                <a:latin typeface="Candara" pitchFamily="34" charset="0"/>
              </a:rPr>
              <a:t>Provider</a:t>
            </a:r>
            <a:endParaRPr lang="en-US" sz="2400" dirty="0">
              <a:solidFill>
                <a:schemeClr val="tx1"/>
              </a:solidFill>
              <a:latin typeface="Candara" pitchFamily="34" charset="0"/>
            </a:endParaRPr>
          </a:p>
        </p:txBody>
      </p:sp>
      <p:sp>
        <p:nvSpPr>
          <p:cNvPr id="16" name="TextBox 30"/>
          <p:cNvSpPr txBox="1"/>
          <p:nvPr/>
        </p:nvSpPr>
        <p:spPr>
          <a:xfrm>
            <a:off x="6019800" y="805354"/>
            <a:ext cx="2334293"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smtClean="0">
                <a:latin typeface="Candara" pitchFamily="34" charset="0"/>
              </a:rPr>
              <a:t>Execution Engine</a:t>
            </a:r>
            <a:endParaRPr lang="en-US" sz="2400" i="1" dirty="0">
              <a:latin typeface="Candara" pitchFamily="34" charset="0"/>
            </a:endParaRPr>
          </a:p>
        </p:txBody>
      </p:sp>
      <p:sp>
        <p:nvSpPr>
          <p:cNvPr id="17" name="Right Arrow 16"/>
          <p:cNvSpPr/>
          <p:nvPr/>
        </p:nvSpPr>
        <p:spPr>
          <a:xfrm>
            <a:off x="1905000" y="1943100"/>
            <a:ext cx="1143000" cy="514350"/>
          </a:xfrm>
          <a:prstGeom prst="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smtClean="0">
                <a:solidFill>
                  <a:schemeClr val="tx1"/>
                </a:solidFill>
                <a:latin typeface="Candara" pitchFamily="34" charset="0"/>
              </a:rPr>
              <a:t>Query</a:t>
            </a:r>
            <a:endParaRPr lang="en-US" dirty="0">
              <a:solidFill>
                <a:schemeClr val="tx1"/>
              </a:solidFill>
              <a:latin typeface="Candara" pitchFamily="34" charset="0"/>
            </a:endParaRPr>
          </a:p>
        </p:txBody>
      </p:sp>
      <p:sp>
        <p:nvSpPr>
          <p:cNvPr id="18" name="Right Arrow 17"/>
          <p:cNvSpPr/>
          <p:nvPr/>
        </p:nvSpPr>
        <p:spPr>
          <a:xfrm flipH="1">
            <a:off x="1905000" y="3257550"/>
            <a:ext cx="1143000" cy="514350"/>
          </a:xfrm>
          <a:prstGeom prst="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smtClean="0">
                <a:solidFill>
                  <a:schemeClr val="tx1"/>
                </a:solidFill>
                <a:latin typeface="Candara" pitchFamily="34" charset="0"/>
              </a:rPr>
              <a:t>Objects</a:t>
            </a:r>
            <a:endParaRPr lang="en-US" dirty="0">
              <a:solidFill>
                <a:schemeClr val="tx1"/>
              </a:solidFill>
              <a:latin typeface="Candara" pitchFamily="34" charset="0"/>
            </a:endParaRPr>
          </a:p>
        </p:txBody>
      </p:sp>
      <p:sp>
        <p:nvSpPr>
          <p:cNvPr id="19" name="Left-Right Arrow 18"/>
          <p:cNvSpPr/>
          <p:nvPr/>
        </p:nvSpPr>
        <p:spPr>
          <a:xfrm>
            <a:off x="4343400" y="2628900"/>
            <a:ext cx="1524000" cy="51435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dirty="0">
              <a:latin typeface="Candara" pitchFamily="34" charset="0"/>
            </a:endParaRPr>
          </a:p>
        </p:txBody>
      </p:sp>
      <p:sp>
        <p:nvSpPr>
          <p:cNvPr id="20" name="TextBox 19"/>
          <p:cNvSpPr txBox="1"/>
          <p:nvPr/>
        </p:nvSpPr>
        <p:spPr>
          <a:xfrm>
            <a:off x="5943600" y="1428750"/>
            <a:ext cx="2743200" cy="2877711"/>
          </a:xfrm>
          <a:prstGeom prst="rect">
            <a:avLst/>
          </a:prstGeom>
          <a:noFill/>
        </p:spPr>
        <p:txBody>
          <a:bodyPr wrap="square" rtlCol="0">
            <a:spAutoFit/>
          </a:bodyPr>
          <a:lstStyle/>
          <a:p>
            <a:pPr>
              <a:buFont typeface="Arial" pitchFamily="34" charset="0"/>
              <a:buChar char="•"/>
            </a:pPr>
            <a:r>
              <a:rPr lang="en-US" sz="2200" dirty="0" smtClean="0">
                <a:latin typeface="Candara" pitchFamily="34" charset="0"/>
              </a:rPr>
              <a:t>LINQ-to-</a:t>
            </a:r>
            <a:r>
              <a:rPr lang="en-US" sz="2200" dirty="0" err="1" smtClean="0">
                <a:latin typeface="Candara" pitchFamily="34" charset="0"/>
              </a:rPr>
              <a:t>obj</a:t>
            </a:r>
            <a:endParaRPr lang="en-US" sz="2200" dirty="0" smtClean="0">
              <a:latin typeface="Candara" pitchFamily="34" charset="0"/>
            </a:endParaRPr>
          </a:p>
          <a:p>
            <a:pPr>
              <a:buFont typeface="Arial" pitchFamily="34" charset="0"/>
              <a:buChar char="•"/>
            </a:pPr>
            <a:r>
              <a:rPr lang="en-US" sz="2200" dirty="0" smtClean="0">
                <a:latin typeface="Candara" pitchFamily="34" charset="0"/>
              </a:rPr>
              <a:t>PLINQ</a:t>
            </a:r>
          </a:p>
          <a:p>
            <a:pPr>
              <a:buFont typeface="Arial" pitchFamily="34" charset="0"/>
              <a:buChar char="•"/>
            </a:pPr>
            <a:r>
              <a:rPr lang="en-US" sz="2200" dirty="0" smtClean="0">
                <a:latin typeface="Candara" pitchFamily="34" charset="0"/>
              </a:rPr>
              <a:t>LINQ-to-SQL</a:t>
            </a:r>
          </a:p>
          <a:p>
            <a:pPr>
              <a:buFont typeface="Arial" pitchFamily="34" charset="0"/>
              <a:buChar char="•"/>
            </a:pPr>
            <a:r>
              <a:rPr lang="en-US" sz="2200" dirty="0" smtClean="0">
                <a:latin typeface="Candara" pitchFamily="34" charset="0"/>
              </a:rPr>
              <a:t>LINQ-to-WS</a:t>
            </a:r>
          </a:p>
          <a:p>
            <a:pPr>
              <a:buFont typeface="Arial" pitchFamily="34" charset="0"/>
              <a:buChar char="•"/>
            </a:pPr>
            <a:r>
              <a:rPr lang="en-US" sz="2200" dirty="0" smtClean="0">
                <a:solidFill>
                  <a:srgbClr val="0000FF"/>
                </a:solidFill>
                <a:latin typeface="Candara" pitchFamily="34" charset="0"/>
              </a:rPr>
              <a:t>DryadLINQ</a:t>
            </a:r>
          </a:p>
          <a:p>
            <a:pPr>
              <a:buFont typeface="Arial" pitchFamily="34" charset="0"/>
              <a:buChar char="•"/>
            </a:pPr>
            <a:r>
              <a:rPr lang="en-US" sz="2200" dirty="0" smtClean="0">
                <a:latin typeface="Candara" pitchFamily="34" charset="0"/>
              </a:rPr>
              <a:t>LINQ-to-</a:t>
            </a:r>
            <a:r>
              <a:rPr lang="en-US" sz="2200" dirty="0" err="1" smtClean="0">
                <a:latin typeface="Candara" pitchFamily="34" charset="0"/>
              </a:rPr>
              <a:t>Flickr</a:t>
            </a:r>
            <a:endParaRPr lang="en-US" sz="2200" dirty="0" smtClean="0">
              <a:latin typeface="Candara" pitchFamily="34" charset="0"/>
            </a:endParaRPr>
          </a:p>
          <a:p>
            <a:pPr>
              <a:buFont typeface="Arial" pitchFamily="34" charset="0"/>
              <a:buChar char="•"/>
            </a:pPr>
            <a:r>
              <a:rPr lang="en-US" sz="2200" dirty="0" smtClean="0">
                <a:latin typeface="Candara" pitchFamily="34" charset="0"/>
              </a:rPr>
              <a:t>LINQ-to-XML</a:t>
            </a:r>
          </a:p>
          <a:p>
            <a:pPr>
              <a:spcBef>
                <a:spcPts val="600"/>
              </a:spcBef>
            </a:pPr>
            <a:r>
              <a:rPr lang="en-US" sz="2200" i="1" dirty="0" smtClean="0">
                <a:latin typeface="Candara" pitchFamily="34" charset="0"/>
              </a:rPr>
              <a:t>Your own…</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ectangle 108"/>
          <p:cNvSpPr/>
          <p:nvPr/>
        </p:nvSpPr>
        <p:spPr>
          <a:xfrm>
            <a:off x="7086600" y="4000500"/>
            <a:ext cx="2057400" cy="11620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Rounded Rectangle 141"/>
          <p:cNvSpPr/>
          <p:nvPr/>
        </p:nvSpPr>
        <p:spPr>
          <a:xfrm>
            <a:off x="152400" y="514350"/>
            <a:ext cx="8001000" cy="1771650"/>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0"/>
            <a:ext cx="8229600" cy="514350"/>
          </a:xfrm>
        </p:spPr>
        <p:txBody>
          <a:bodyPr>
            <a:normAutofit fontScale="90000"/>
          </a:bodyPr>
          <a:lstStyle/>
          <a:p>
            <a:r>
              <a:rPr lang="en-US" dirty="0" smtClean="0"/>
              <a:t>Dryad Generalizes Unix Pipes</a:t>
            </a:r>
            <a:endParaRPr lang="en-US" dirty="0"/>
          </a:p>
        </p:txBody>
      </p:sp>
      <p:sp>
        <p:nvSpPr>
          <p:cNvPr id="3" name="Content Placeholder 2"/>
          <p:cNvSpPr>
            <a:spLocks noGrp="1"/>
          </p:cNvSpPr>
          <p:nvPr>
            <p:ph idx="1"/>
          </p:nvPr>
        </p:nvSpPr>
        <p:spPr>
          <a:xfrm>
            <a:off x="533400" y="571501"/>
            <a:ext cx="8229600" cy="1203840"/>
          </a:xfrm>
        </p:spPr>
        <p:txBody>
          <a:bodyPr>
            <a:normAutofit/>
          </a:bodyPr>
          <a:lstStyle/>
          <a:p>
            <a:pPr>
              <a:buNone/>
            </a:pPr>
            <a:r>
              <a:rPr lang="en-US" sz="2800" dirty="0" smtClean="0"/>
              <a:t>Unix Pipes: 1-D</a:t>
            </a:r>
          </a:p>
          <a:p>
            <a:pPr>
              <a:spcBef>
                <a:spcPts val="0"/>
              </a:spcBef>
              <a:buNone/>
            </a:pPr>
            <a:r>
              <a:rPr lang="en-US" sz="2800" dirty="0" smtClean="0"/>
              <a:t>		</a:t>
            </a:r>
            <a:r>
              <a:rPr lang="en-US" sz="2800" dirty="0" err="1" smtClean="0"/>
              <a:t>grep</a:t>
            </a:r>
            <a:r>
              <a:rPr lang="en-US" sz="2800" dirty="0" smtClean="0"/>
              <a:t> |  </a:t>
            </a:r>
            <a:r>
              <a:rPr lang="en-US" sz="2800" dirty="0" err="1" smtClean="0"/>
              <a:t>sed</a:t>
            </a:r>
            <a:r>
              <a:rPr lang="en-US" sz="2800" dirty="0" smtClean="0"/>
              <a:t>  | sort | </a:t>
            </a:r>
            <a:r>
              <a:rPr lang="en-US" sz="2800" dirty="0" err="1" smtClean="0"/>
              <a:t>awk</a:t>
            </a:r>
            <a:r>
              <a:rPr lang="en-US" sz="2800" dirty="0" smtClean="0"/>
              <a:t> |  </a:t>
            </a:r>
            <a:r>
              <a:rPr lang="en-US" sz="2800" dirty="0" err="1" smtClean="0"/>
              <a:t>perl</a:t>
            </a:r>
            <a:endParaRPr lang="en-US" sz="2800" dirty="0" smtClean="0"/>
          </a:p>
        </p:txBody>
      </p:sp>
      <p:sp>
        <p:nvSpPr>
          <p:cNvPr id="4" name="Rounded Rectangle 3"/>
          <p:cNvSpPr/>
          <p:nvPr/>
        </p:nvSpPr>
        <p:spPr>
          <a:xfrm>
            <a:off x="1623354" y="1614011"/>
            <a:ext cx="762000" cy="40005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5" name="Rounded Rectangle 4"/>
          <p:cNvSpPr/>
          <p:nvPr/>
        </p:nvSpPr>
        <p:spPr>
          <a:xfrm>
            <a:off x="2766354" y="1614011"/>
            <a:ext cx="762000" cy="40005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6" name="Rounded Rectangle 5"/>
          <p:cNvSpPr/>
          <p:nvPr/>
        </p:nvSpPr>
        <p:spPr>
          <a:xfrm>
            <a:off x="3833154" y="1614011"/>
            <a:ext cx="762000" cy="40005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7" name="Rounded Rectangle 6"/>
          <p:cNvSpPr/>
          <p:nvPr/>
        </p:nvSpPr>
        <p:spPr>
          <a:xfrm>
            <a:off x="4976154" y="1614011"/>
            <a:ext cx="762000" cy="40005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8" name="Rounded Rectangle 7"/>
          <p:cNvSpPr/>
          <p:nvPr/>
        </p:nvSpPr>
        <p:spPr>
          <a:xfrm>
            <a:off x="6042954" y="1614011"/>
            <a:ext cx="762000" cy="40005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cxnSp>
        <p:nvCxnSpPr>
          <p:cNvPr id="9" name="Straight Arrow Connector 8"/>
          <p:cNvCxnSpPr/>
          <p:nvPr/>
        </p:nvCxnSpPr>
        <p:spPr>
          <a:xfrm>
            <a:off x="2385354" y="1813441"/>
            <a:ext cx="381000" cy="119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528354" y="1813441"/>
            <a:ext cx="304800" cy="119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595154" y="1813441"/>
            <a:ext cx="381000" cy="119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738154" y="1813441"/>
            <a:ext cx="304800" cy="119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5122" name="Picture 2" descr="C:\Program Files\Microsoft Resource DVD Artwork\DVD_ART\Artwork_Imagery\Shapes and Graphics\circular shapes\3d Disc shapes\gray medium column.png"/>
          <p:cNvPicPr>
            <a:picLocks noChangeAspect="1" noChangeArrowheads="1"/>
          </p:cNvPicPr>
          <p:nvPr/>
        </p:nvPicPr>
        <p:blipFill>
          <a:blip r:embed="rId3" cstate="print"/>
          <a:srcRect/>
          <a:stretch>
            <a:fillRect/>
          </a:stretch>
        </p:blipFill>
        <p:spPr bwMode="auto">
          <a:xfrm>
            <a:off x="7086600" y="1572577"/>
            <a:ext cx="613339" cy="465773"/>
          </a:xfrm>
          <a:prstGeom prst="rect">
            <a:avLst/>
          </a:prstGeom>
          <a:noFill/>
        </p:spPr>
      </p:pic>
      <p:pic>
        <p:nvPicPr>
          <p:cNvPr id="117" name="Picture 2" descr="C:\Program Files\Microsoft Resource DVD Artwork\DVD_ART\Artwork_Imagery\Shapes and Graphics\circular shapes\3d Disc shapes\gray medium column.png"/>
          <p:cNvPicPr>
            <a:picLocks noChangeAspect="1" noChangeArrowheads="1"/>
          </p:cNvPicPr>
          <p:nvPr/>
        </p:nvPicPr>
        <p:blipFill>
          <a:blip r:embed="rId3" cstate="print"/>
          <a:srcRect/>
          <a:stretch>
            <a:fillRect/>
          </a:stretch>
        </p:blipFill>
        <p:spPr bwMode="auto">
          <a:xfrm>
            <a:off x="605861" y="1581150"/>
            <a:ext cx="613339" cy="465773"/>
          </a:xfrm>
          <a:prstGeom prst="rect">
            <a:avLst/>
          </a:prstGeom>
          <a:noFill/>
        </p:spPr>
      </p:pic>
      <p:cxnSp>
        <p:nvCxnSpPr>
          <p:cNvPr id="52" name="Straight Arrow Connector 51"/>
          <p:cNvCxnSpPr/>
          <p:nvPr/>
        </p:nvCxnSpPr>
        <p:spPr>
          <a:xfrm>
            <a:off x="1219200" y="1809750"/>
            <a:ext cx="381000" cy="119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6781800" y="1809750"/>
            <a:ext cx="304800" cy="119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7" name="Rounded Rectangle 56"/>
          <p:cNvSpPr/>
          <p:nvPr/>
        </p:nvSpPr>
        <p:spPr>
          <a:xfrm>
            <a:off x="152400" y="2376010"/>
            <a:ext cx="8991600" cy="2609850"/>
          </a:xfrm>
          <a:prstGeom prst="roundRect">
            <a:avLst>
              <a:gd name="adj" fmla="val 11195"/>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Content Placeholder 2"/>
          <p:cNvSpPr txBox="1">
            <a:spLocks/>
          </p:cNvSpPr>
          <p:nvPr/>
        </p:nvSpPr>
        <p:spPr>
          <a:xfrm>
            <a:off x="457200" y="2310290"/>
            <a:ext cx="8229600" cy="140446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smtClean="0">
                <a:ln>
                  <a:noFill/>
                </a:ln>
                <a:solidFill>
                  <a:schemeClr val="tx2"/>
                </a:solidFill>
                <a:effectLst/>
                <a:uLnTx/>
                <a:uFillTx/>
                <a:latin typeface="Candara" pitchFamily="34" charset="0"/>
                <a:ea typeface="+mn-ea"/>
                <a:cs typeface="+mn-cs"/>
              </a:rPr>
              <a:t>Dryad: 2-D, multi-machine, virtualized</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smtClean="0">
                <a:ln>
                  <a:noFill/>
                </a:ln>
                <a:solidFill>
                  <a:schemeClr val="tx2"/>
                </a:solidFill>
                <a:effectLst/>
                <a:uLnTx/>
                <a:uFillTx/>
                <a:latin typeface="Candara" pitchFamily="34" charset="0"/>
                <a:ea typeface="+mn-ea"/>
                <a:cs typeface="+mn-cs"/>
              </a:rPr>
              <a:t>	 grep</a:t>
            </a:r>
            <a:r>
              <a:rPr kumimoji="0" lang="en-US" sz="2800" b="0" i="0" u="none" strike="noStrike" kern="1200" cap="none" spc="0" normalizeH="0" baseline="30000" noProof="0" smtClean="0">
                <a:ln>
                  <a:noFill/>
                </a:ln>
                <a:solidFill>
                  <a:schemeClr val="tx2"/>
                </a:solidFill>
                <a:effectLst/>
                <a:uLnTx/>
                <a:uFillTx/>
                <a:latin typeface="Candara" pitchFamily="34" charset="0"/>
                <a:ea typeface="+mn-ea"/>
                <a:cs typeface="+mn-cs"/>
              </a:rPr>
              <a:t>1000</a:t>
            </a:r>
            <a:r>
              <a:rPr kumimoji="0" lang="en-US" sz="2800" b="0" i="0" u="none" strike="noStrike" kern="1200" cap="none" spc="0" normalizeH="0" baseline="0" noProof="0" smtClean="0">
                <a:ln>
                  <a:noFill/>
                </a:ln>
                <a:solidFill>
                  <a:schemeClr val="tx2"/>
                </a:solidFill>
                <a:effectLst/>
                <a:uLnTx/>
                <a:uFillTx/>
                <a:latin typeface="Candara" pitchFamily="34" charset="0"/>
                <a:ea typeface="+mn-ea"/>
                <a:cs typeface="+mn-cs"/>
              </a:rPr>
              <a:t> |  sed</a:t>
            </a:r>
            <a:r>
              <a:rPr kumimoji="0" lang="en-US" sz="2800" b="0" i="0" u="none" strike="noStrike" kern="1200" cap="none" spc="0" normalizeH="0" baseline="30000" noProof="0" smtClean="0">
                <a:ln>
                  <a:noFill/>
                </a:ln>
                <a:solidFill>
                  <a:schemeClr val="tx2"/>
                </a:solidFill>
                <a:effectLst/>
                <a:uLnTx/>
                <a:uFillTx/>
                <a:latin typeface="Candara" pitchFamily="34" charset="0"/>
                <a:ea typeface="+mn-ea"/>
                <a:cs typeface="+mn-cs"/>
              </a:rPr>
              <a:t>500</a:t>
            </a:r>
            <a:r>
              <a:rPr kumimoji="0" lang="en-US" sz="2800" b="0" i="0" u="none" strike="noStrike" kern="1200" cap="none" spc="0" normalizeH="0" baseline="0" noProof="0" smtClean="0">
                <a:ln>
                  <a:noFill/>
                </a:ln>
                <a:solidFill>
                  <a:schemeClr val="tx2"/>
                </a:solidFill>
                <a:effectLst/>
                <a:uLnTx/>
                <a:uFillTx/>
                <a:latin typeface="Candara" pitchFamily="34" charset="0"/>
                <a:ea typeface="+mn-ea"/>
                <a:cs typeface="+mn-cs"/>
              </a:rPr>
              <a:t>  | sort</a:t>
            </a:r>
            <a:r>
              <a:rPr kumimoji="0" lang="en-US" sz="2800" b="0" i="0" u="none" strike="noStrike" kern="1200" cap="none" spc="0" normalizeH="0" baseline="30000" noProof="0" smtClean="0">
                <a:ln>
                  <a:noFill/>
                </a:ln>
                <a:solidFill>
                  <a:schemeClr val="tx2"/>
                </a:solidFill>
                <a:effectLst/>
                <a:uLnTx/>
                <a:uFillTx/>
                <a:latin typeface="Candara" pitchFamily="34" charset="0"/>
                <a:ea typeface="+mn-ea"/>
                <a:cs typeface="+mn-cs"/>
              </a:rPr>
              <a:t>1000 </a:t>
            </a:r>
            <a:r>
              <a:rPr kumimoji="0" lang="en-US" sz="2800" b="0" i="0" u="none" strike="noStrike" kern="1200" cap="none" spc="0" normalizeH="0" baseline="0" noProof="0" smtClean="0">
                <a:ln>
                  <a:noFill/>
                </a:ln>
                <a:solidFill>
                  <a:schemeClr val="tx2"/>
                </a:solidFill>
                <a:effectLst/>
                <a:uLnTx/>
                <a:uFillTx/>
                <a:latin typeface="Candara" pitchFamily="34" charset="0"/>
                <a:ea typeface="+mn-ea"/>
                <a:cs typeface="+mn-cs"/>
              </a:rPr>
              <a:t>| awk</a:t>
            </a:r>
            <a:r>
              <a:rPr kumimoji="0" lang="en-US" sz="2800" b="0" i="0" u="none" strike="noStrike" kern="1200" cap="none" spc="0" normalizeH="0" baseline="30000" noProof="0" smtClean="0">
                <a:ln>
                  <a:noFill/>
                </a:ln>
                <a:solidFill>
                  <a:schemeClr val="tx2"/>
                </a:solidFill>
                <a:effectLst/>
                <a:uLnTx/>
                <a:uFillTx/>
                <a:latin typeface="Candara" pitchFamily="34" charset="0"/>
                <a:ea typeface="+mn-ea"/>
                <a:cs typeface="+mn-cs"/>
              </a:rPr>
              <a:t>500</a:t>
            </a:r>
            <a:r>
              <a:rPr kumimoji="0" lang="en-US" sz="2800" b="0" i="0" u="none" strike="noStrike" kern="1200" cap="none" spc="0" normalizeH="0" baseline="0" noProof="0" smtClean="0">
                <a:ln>
                  <a:noFill/>
                </a:ln>
                <a:solidFill>
                  <a:schemeClr val="tx2"/>
                </a:solidFill>
                <a:effectLst/>
                <a:uLnTx/>
                <a:uFillTx/>
                <a:latin typeface="Candara" pitchFamily="34" charset="0"/>
                <a:ea typeface="+mn-ea"/>
                <a:cs typeface="+mn-cs"/>
              </a:rPr>
              <a:t> |  perl</a:t>
            </a:r>
            <a:r>
              <a:rPr kumimoji="0" lang="en-US" sz="2800" b="0" i="0" u="none" strike="noStrike" kern="1200" cap="none" spc="0" normalizeH="0" baseline="30000" noProof="0" smtClean="0">
                <a:ln>
                  <a:noFill/>
                </a:ln>
                <a:solidFill>
                  <a:schemeClr val="tx2"/>
                </a:solidFill>
                <a:effectLst/>
                <a:uLnTx/>
                <a:uFillTx/>
                <a:latin typeface="Candara" pitchFamily="34" charset="0"/>
                <a:ea typeface="+mn-ea"/>
                <a:cs typeface="+mn-cs"/>
              </a:rPr>
              <a:t>50</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dirty="0" smtClean="0">
              <a:ln>
                <a:noFill/>
              </a:ln>
              <a:solidFill>
                <a:schemeClr val="tx2"/>
              </a:solidFill>
              <a:effectLst/>
              <a:uLnTx/>
              <a:uFillTx/>
              <a:latin typeface="Candara" pitchFamily="34" charset="0"/>
              <a:ea typeface="+mn-ea"/>
              <a:cs typeface="+mn-cs"/>
            </a:endParaRPr>
          </a:p>
        </p:txBody>
      </p:sp>
      <p:sp>
        <p:nvSpPr>
          <p:cNvPr id="62" name="Rounded Rectangle 61"/>
          <p:cNvSpPr/>
          <p:nvPr/>
        </p:nvSpPr>
        <p:spPr>
          <a:xfrm>
            <a:off x="1264024" y="3363641"/>
            <a:ext cx="762000" cy="40005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63" name="Rounded Rectangle 62"/>
          <p:cNvSpPr/>
          <p:nvPr/>
        </p:nvSpPr>
        <p:spPr>
          <a:xfrm>
            <a:off x="2940424" y="3763691"/>
            <a:ext cx="762000" cy="40005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64" name="Rounded Rectangle 63"/>
          <p:cNvSpPr/>
          <p:nvPr/>
        </p:nvSpPr>
        <p:spPr>
          <a:xfrm>
            <a:off x="4464424" y="3420791"/>
            <a:ext cx="762000" cy="40005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66" name="Rounded Rectangle 65"/>
          <p:cNvSpPr/>
          <p:nvPr/>
        </p:nvSpPr>
        <p:spPr>
          <a:xfrm>
            <a:off x="5988424" y="3420791"/>
            <a:ext cx="762000" cy="40005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67" name="Rounded Rectangle 66"/>
          <p:cNvSpPr/>
          <p:nvPr/>
        </p:nvSpPr>
        <p:spPr>
          <a:xfrm>
            <a:off x="7283824" y="3763691"/>
            <a:ext cx="762000" cy="40005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cxnSp>
        <p:nvCxnSpPr>
          <p:cNvPr id="69" name="Straight Arrow Connector 68"/>
          <p:cNvCxnSpPr>
            <a:stCxn id="62" idx="3"/>
            <a:endCxn id="63" idx="1"/>
          </p:cNvCxnSpPr>
          <p:nvPr/>
        </p:nvCxnSpPr>
        <p:spPr>
          <a:xfrm>
            <a:off x="2026024" y="3563666"/>
            <a:ext cx="914400" cy="40005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63" idx="3"/>
            <a:endCxn id="64" idx="1"/>
          </p:cNvCxnSpPr>
          <p:nvPr/>
        </p:nvCxnSpPr>
        <p:spPr>
          <a:xfrm flipV="1">
            <a:off x="3702424" y="3620816"/>
            <a:ext cx="762000" cy="3429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64" idx="3"/>
            <a:endCxn id="82" idx="1"/>
          </p:cNvCxnSpPr>
          <p:nvPr/>
        </p:nvCxnSpPr>
        <p:spPr>
          <a:xfrm>
            <a:off x="5226424" y="3620816"/>
            <a:ext cx="762000" cy="8001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66" idx="3"/>
            <a:endCxn id="67" idx="1"/>
          </p:cNvCxnSpPr>
          <p:nvPr/>
        </p:nvCxnSpPr>
        <p:spPr>
          <a:xfrm>
            <a:off x="6750424" y="3620816"/>
            <a:ext cx="533400" cy="3429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5" name="Rounded Rectangle 74"/>
          <p:cNvSpPr/>
          <p:nvPr/>
        </p:nvSpPr>
        <p:spPr>
          <a:xfrm>
            <a:off x="1264024" y="3992291"/>
            <a:ext cx="762000" cy="40005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76" name="Rounded Rectangle 75"/>
          <p:cNvSpPr/>
          <p:nvPr/>
        </p:nvSpPr>
        <p:spPr>
          <a:xfrm>
            <a:off x="1264024" y="4482352"/>
            <a:ext cx="762000" cy="40005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78" name="Rounded Rectangle 77"/>
          <p:cNvSpPr/>
          <p:nvPr/>
        </p:nvSpPr>
        <p:spPr>
          <a:xfrm>
            <a:off x="2940424" y="4278041"/>
            <a:ext cx="762000" cy="40005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79" name="Rounded Rectangle 78"/>
          <p:cNvSpPr/>
          <p:nvPr/>
        </p:nvSpPr>
        <p:spPr>
          <a:xfrm>
            <a:off x="4464424" y="4049441"/>
            <a:ext cx="762000" cy="40005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81" name="Rounded Rectangle 80"/>
          <p:cNvSpPr/>
          <p:nvPr/>
        </p:nvSpPr>
        <p:spPr>
          <a:xfrm>
            <a:off x="4464424" y="4506641"/>
            <a:ext cx="762000" cy="40005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82" name="Rounded Rectangle 81"/>
          <p:cNvSpPr/>
          <p:nvPr/>
        </p:nvSpPr>
        <p:spPr>
          <a:xfrm>
            <a:off x="5988424" y="4220891"/>
            <a:ext cx="762000" cy="40005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cxnSp>
        <p:nvCxnSpPr>
          <p:cNvPr id="84" name="Straight Arrow Connector 83"/>
          <p:cNvCxnSpPr>
            <a:stCxn id="75" idx="3"/>
            <a:endCxn id="78" idx="1"/>
          </p:cNvCxnSpPr>
          <p:nvPr/>
        </p:nvCxnSpPr>
        <p:spPr>
          <a:xfrm>
            <a:off x="2026024" y="4192316"/>
            <a:ext cx="914400" cy="28575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76" idx="3"/>
            <a:endCxn id="78" idx="1"/>
          </p:cNvCxnSpPr>
          <p:nvPr/>
        </p:nvCxnSpPr>
        <p:spPr>
          <a:xfrm flipV="1">
            <a:off x="2026024" y="4478066"/>
            <a:ext cx="914400" cy="20431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78" idx="3"/>
            <a:endCxn id="79" idx="1"/>
          </p:cNvCxnSpPr>
          <p:nvPr/>
        </p:nvCxnSpPr>
        <p:spPr>
          <a:xfrm flipV="1">
            <a:off x="3702424" y="4249466"/>
            <a:ext cx="762000" cy="2286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78" idx="3"/>
            <a:endCxn id="81" idx="1"/>
          </p:cNvCxnSpPr>
          <p:nvPr/>
        </p:nvCxnSpPr>
        <p:spPr>
          <a:xfrm>
            <a:off x="3702424" y="4478066"/>
            <a:ext cx="762000" cy="2286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81" idx="3"/>
            <a:endCxn id="82" idx="1"/>
          </p:cNvCxnSpPr>
          <p:nvPr/>
        </p:nvCxnSpPr>
        <p:spPr>
          <a:xfrm flipV="1">
            <a:off x="5226424" y="4420916"/>
            <a:ext cx="762000" cy="28575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79" idx="3"/>
            <a:endCxn id="82" idx="1"/>
          </p:cNvCxnSpPr>
          <p:nvPr/>
        </p:nvCxnSpPr>
        <p:spPr>
          <a:xfrm>
            <a:off x="5226424" y="4249466"/>
            <a:ext cx="762000" cy="17145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103" idx="3"/>
            <a:endCxn id="62" idx="1"/>
          </p:cNvCxnSpPr>
          <p:nvPr/>
        </p:nvCxnSpPr>
        <p:spPr>
          <a:xfrm>
            <a:off x="868834" y="3563666"/>
            <a:ext cx="395190" cy="119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105" idx="3"/>
            <a:endCxn id="75" idx="1"/>
          </p:cNvCxnSpPr>
          <p:nvPr/>
        </p:nvCxnSpPr>
        <p:spPr>
          <a:xfrm flipV="1">
            <a:off x="841940" y="4192316"/>
            <a:ext cx="422085" cy="672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106" idx="3"/>
          </p:cNvCxnSpPr>
          <p:nvPr/>
        </p:nvCxnSpPr>
        <p:spPr>
          <a:xfrm flipV="1">
            <a:off x="841940" y="4682973"/>
            <a:ext cx="422084" cy="1285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64" idx="3"/>
            <a:endCxn id="66" idx="1"/>
          </p:cNvCxnSpPr>
          <p:nvPr/>
        </p:nvCxnSpPr>
        <p:spPr>
          <a:xfrm>
            <a:off x="5226424" y="3620816"/>
            <a:ext cx="762000" cy="119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79" idx="3"/>
            <a:endCxn id="66" idx="1"/>
          </p:cNvCxnSpPr>
          <p:nvPr/>
        </p:nvCxnSpPr>
        <p:spPr>
          <a:xfrm flipV="1">
            <a:off x="5226424" y="3620816"/>
            <a:ext cx="762000" cy="62865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81" idx="3"/>
            <a:endCxn id="66" idx="1"/>
          </p:cNvCxnSpPr>
          <p:nvPr/>
        </p:nvCxnSpPr>
        <p:spPr>
          <a:xfrm flipV="1">
            <a:off x="5226424" y="3620816"/>
            <a:ext cx="762000" cy="108585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82" idx="3"/>
            <a:endCxn id="67" idx="1"/>
          </p:cNvCxnSpPr>
          <p:nvPr/>
        </p:nvCxnSpPr>
        <p:spPr>
          <a:xfrm flipV="1">
            <a:off x="6750424" y="3963716"/>
            <a:ext cx="533400" cy="4572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67" idx="3"/>
            <a:endCxn id="108" idx="1"/>
          </p:cNvCxnSpPr>
          <p:nvPr/>
        </p:nvCxnSpPr>
        <p:spPr>
          <a:xfrm>
            <a:off x="8045825" y="3963716"/>
            <a:ext cx="313765" cy="260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03" name="Picture 2" descr="C:\Program Files\Microsoft Resource DVD Artwork\DVD_ART\Artwork_Imagery\Shapes and Graphics\circular shapes\3d Disc shapes\gray medium column.png"/>
          <p:cNvPicPr>
            <a:picLocks noChangeAspect="1" noChangeArrowheads="1"/>
          </p:cNvPicPr>
          <p:nvPr/>
        </p:nvPicPr>
        <p:blipFill>
          <a:blip r:embed="rId3" cstate="print"/>
          <a:srcRect/>
          <a:stretch>
            <a:fillRect/>
          </a:stretch>
        </p:blipFill>
        <p:spPr bwMode="auto">
          <a:xfrm>
            <a:off x="255496" y="3330779"/>
            <a:ext cx="613339" cy="465773"/>
          </a:xfrm>
          <a:prstGeom prst="rect">
            <a:avLst/>
          </a:prstGeom>
          <a:noFill/>
        </p:spPr>
      </p:pic>
      <p:pic>
        <p:nvPicPr>
          <p:cNvPr id="105" name="Picture 2" descr="C:\Program Files\Microsoft Resource DVD Artwork\DVD_ART\Artwork_Imagery\Shapes and Graphics\circular shapes\3d Disc shapes\gray medium column.png"/>
          <p:cNvPicPr>
            <a:picLocks noChangeAspect="1" noChangeArrowheads="1"/>
          </p:cNvPicPr>
          <p:nvPr/>
        </p:nvPicPr>
        <p:blipFill>
          <a:blip r:embed="rId3" cstate="print"/>
          <a:srcRect/>
          <a:stretch>
            <a:fillRect/>
          </a:stretch>
        </p:blipFill>
        <p:spPr bwMode="auto">
          <a:xfrm>
            <a:off x="228601" y="3966153"/>
            <a:ext cx="613339" cy="465773"/>
          </a:xfrm>
          <a:prstGeom prst="rect">
            <a:avLst/>
          </a:prstGeom>
          <a:noFill/>
        </p:spPr>
      </p:pic>
      <p:pic>
        <p:nvPicPr>
          <p:cNvPr id="106" name="Picture 2" descr="C:\Program Files\Microsoft Resource DVD Artwork\DVD_ART\Artwork_Imagery\Shapes and Graphics\circular shapes\3d Disc shapes\gray medium column.png"/>
          <p:cNvPicPr>
            <a:picLocks noChangeAspect="1" noChangeArrowheads="1"/>
          </p:cNvPicPr>
          <p:nvPr/>
        </p:nvPicPr>
        <p:blipFill>
          <a:blip r:embed="rId3" cstate="print"/>
          <a:srcRect/>
          <a:stretch>
            <a:fillRect/>
          </a:stretch>
        </p:blipFill>
        <p:spPr bwMode="auto">
          <a:xfrm>
            <a:off x="228602" y="4462937"/>
            <a:ext cx="613339" cy="465773"/>
          </a:xfrm>
          <a:prstGeom prst="rect">
            <a:avLst/>
          </a:prstGeom>
          <a:noFill/>
        </p:spPr>
      </p:pic>
      <p:pic>
        <p:nvPicPr>
          <p:cNvPr id="108" name="Picture 2" descr="C:\Program Files\Microsoft Resource DVD Artwork\DVD_ART\Artwork_Imagery\Shapes and Graphics\circular shapes\3d Disc shapes\gray medium column.png"/>
          <p:cNvPicPr>
            <a:picLocks noChangeAspect="1" noChangeArrowheads="1"/>
          </p:cNvPicPr>
          <p:nvPr/>
        </p:nvPicPr>
        <p:blipFill>
          <a:blip r:embed="rId3" cstate="print"/>
          <a:srcRect/>
          <a:stretch>
            <a:fillRect/>
          </a:stretch>
        </p:blipFill>
        <p:spPr bwMode="auto">
          <a:xfrm>
            <a:off x="8359590" y="3733434"/>
            <a:ext cx="613339" cy="46577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9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0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0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0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05"/>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0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0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8">
                                            <p:txEl>
                                              <p:pRg st="0" end="0"/>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8">
                                            <p:txEl>
                                              <p:pRg st="1" end="1"/>
                                            </p:tx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57" grpId="0" animBg="1"/>
      <p:bldP spid="62" grpId="0" animBg="1"/>
      <p:bldP spid="63" grpId="0" animBg="1"/>
      <p:bldP spid="64" grpId="0" animBg="1"/>
      <p:bldP spid="66" grpId="0" animBg="1"/>
      <p:bldP spid="67" grpId="0" animBg="1"/>
      <p:bldP spid="75" grpId="0" animBg="1"/>
      <p:bldP spid="76" grpId="0" animBg="1"/>
      <p:bldP spid="78" grpId="0" animBg="1"/>
      <p:bldP spid="79" grpId="0" animBg="1"/>
      <p:bldP spid="81" grpId="0" animBg="1"/>
      <p:bldP spid="8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3350"/>
            <a:ext cx="8375946" cy="438150"/>
          </a:xfrm>
        </p:spPr>
        <p:txBody>
          <a:bodyPr>
            <a:noAutofit/>
          </a:bodyPr>
          <a:lstStyle/>
          <a:p>
            <a:pPr defTabSz="1095376">
              <a:defRPr/>
            </a:pPr>
            <a:r>
              <a:rPr sz="3200" dirty="0" smtClean="0">
                <a:latin typeface="Candara" pitchFamily="34" charset="0"/>
              </a:rPr>
              <a:t>Worldwide </a:t>
            </a:r>
            <a:r>
              <a:rPr lang="en-US" sz="3200" dirty="0" smtClean="0">
                <a:latin typeface="Candara" pitchFamily="34" charset="0"/>
              </a:rPr>
              <a:t>External R</a:t>
            </a:r>
            <a:r>
              <a:rPr sz="3200" dirty="0" smtClean="0">
                <a:latin typeface="Candara" pitchFamily="34" charset="0"/>
              </a:rPr>
              <a:t>esearch Themes</a:t>
            </a:r>
            <a:endParaRPr sz="3200" dirty="0">
              <a:latin typeface="Candara" pitchFamily="34" charset="0"/>
            </a:endParaRPr>
          </a:p>
        </p:txBody>
      </p:sp>
      <p:graphicFrame>
        <p:nvGraphicFramePr>
          <p:cNvPr id="14" name="Content Placeholder 4"/>
          <p:cNvGraphicFramePr>
            <a:graphicFrameLocks/>
          </p:cNvGraphicFramePr>
          <p:nvPr/>
        </p:nvGraphicFramePr>
        <p:xfrm>
          <a:off x="304800" y="1162050"/>
          <a:ext cx="8534400" cy="25510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Left-Right Arrow 14"/>
          <p:cNvSpPr/>
          <p:nvPr/>
        </p:nvSpPr>
        <p:spPr>
          <a:xfrm>
            <a:off x="914400" y="3808878"/>
            <a:ext cx="7543800" cy="1048872"/>
          </a:xfrm>
          <a:prstGeom prst="leftRightArrow">
            <a:avLst/>
          </a:prstGeom>
          <a:solidFill>
            <a:srgbClr val="0766BD"/>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smtClean="0">
                <a:solidFill>
                  <a:schemeClr val="bg1"/>
                </a:solidFill>
                <a:effectLst>
                  <a:outerShdw blurRad="38100" dist="38100" dir="2700000" algn="tl">
                    <a:srgbClr val="000000">
                      <a:alpha val="43137"/>
                    </a:srgbClr>
                  </a:outerShdw>
                </a:effectLst>
                <a:latin typeface="Candara" pitchFamily="34" charset="0"/>
                <a:cs typeface="Arial" pitchFamily="34" charset="0"/>
              </a:rPr>
              <a:t>Advanced Research Tools and Services</a:t>
            </a:r>
          </a:p>
        </p:txBody>
      </p:sp>
      <p:pic>
        <p:nvPicPr>
          <p:cNvPr id="5" name="Picture 4" descr="Binary.jpg"/>
          <p:cNvPicPr>
            <a:picLocks noChangeAspect="1"/>
          </p:cNvPicPr>
          <p:nvPr/>
        </p:nvPicPr>
        <p:blipFill>
          <a:blip r:embed="rId8" cstate="print"/>
          <a:stretch>
            <a:fillRect/>
          </a:stretch>
        </p:blipFill>
        <p:spPr>
          <a:xfrm>
            <a:off x="533400" y="2571749"/>
            <a:ext cx="1188720" cy="857250"/>
          </a:xfrm>
          <a:prstGeom prst="rect">
            <a:avLst/>
          </a:prstGeom>
        </p:spPr>
      </p:pic>
      <p:pic>
        <p:nvPicPr>
          <p:cNvPr id="6" name="Picture 5" descr="Earth.jpg"/>
          <p:cNvPicPr>
            <a:picLocks noChangeAspect="1"/>
          </p:cNvPicPr>
          <p:nvPr/>
        </p:nvPicPr>
        <p:blipFill>
          <a:blip r:embed="rId9" cstate="print"/>
          <a:stretch>
            <a:fillRect/>
          </a:stretch>
        </p:blipFill>
        <p:spPr>
          <a:xfrm>
            <a:off x="2701290" y="2571749"/>
            <a:ext cx="1337310" cy="971550"/>
          </a:xfrm>
          <a:prstGeom prst="rect">
            <a:avLst/>
          </a:prstGeom>
        </p:spPr>
      </p:pic>
      <p:pic>
        <p:nvPicPr>
          <p:cNvPr id="7" name="Picture 6" descr="Education.jpg"/>
          <p:cNvPicPr>
            <a:picLocks noChangeAspect="1"/>
          </p:cNvPicPr>
          <p:nvPr/>
        </p:nvPicPr>
        <p:blipFill>
          <a:blip r:embed="rId10" cstate="print"/>
          <a:stretch>
            <a:fillRect/>
          </a:stretch>
        </p:blipFill>
        <p:spPr>
          <a:xfrm>
            <a:off x="5029200" y="2571749"/>
            <a:ext cx="1219200" cy="914400"/>
          </a:xfrm>
          <a:prstGeom prst="rect">
            <a:avLst/>
          </a:prstGeom>
        </p:spPr>
      </p:pic>
      <p:pic>
        <p:nvPicPr>
          <p:cNvPr id="8" name="Picture 7" descr="DNA.jpg"/>
          <p:cNvPicPr>
            <a:picLocks noChangeAspect="1"/>
          </p:cNvPicPr>
          <p:nvPr/>
        </p:nvPicPr>
        <p:blipFill>
          <a:blip r:embed="rId11" cstate="print"/>
          <a:stretch>
            <a:fillRect/>
          </a:stretch>
        </p:blipFill>
        <p:spPr>
          <a:xfrm>
            <a:off x="7412356" y="2571749"/>
            <a:ext cx="1122045" cy="971550"/>
          </a:xfrm>
          <a:prstGeom prst="rect">
            <a:avLst/>
          </a:prstGeom>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ounded Rectangle 46"/>
          <p:cNvSpPr/>
          <p:nvPr/>
        </p:nvSpPr>
        <p:spPr>
          <a:xfrm>
            <a:off x="4191000" y="1238250"/>
            <a:ext cx="1219200" cy="25717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itchFamily="34" charset="0"/>
            </a:endParaRPr>
          </a:p>
        </p:txBody>
      </p:sp>
      <p:sp>
        <p:nvSpPr>
          <p:cNvPr id="2" name="Title 1"/>
          <p:cNvSpPr>
            <a:spLocks noGrp="1"/>
          </p:cNvSpPr>
          <p:nvPr>
            <p:ph type="title"/>
          </p:nvPr>
        </p:nvSpPr>
        <p:spPr>
          <a:xfrm>
            <a:off x="457200" y="57150"/>
            <a:ext cx="8686800" cy="571500"/>
          </a:xfrm>
        </p:spPr>
        <p:txBody>
          <a:bodyPr>
            <a:normAutofit fontScale="90000"/>
          </a:bodyPr>
          <a:lstStyle/>
          <a:p>
            <a:r>
              <a:rPr lang="en-US" dirty="0" smtClean="0"/>
              <a:t>Dryad Job Structure</a:t>
            </a:r>
            <a:endParaRPr lang="en-US" dirty="0"/>
          </a:p>
        </p:txBody>
      </p:sp>
      <p:sp>
        <p:nvSpPr>
          <p:cNvPr id="5" name="Rounded Rectangle 4"/>
          <p:cNvSpPr/>
          <p:nvPr/>
        </p:nvSpPr>
        <p:spPr>
          <a:xfrm>
            <a:off x="1264024" y="1785461"/>
            <a:ext cx="762000" cy="400050"/>
          </a:xfrm>
          <a:prstGeom prst="roundRect">
            <a:avLst/>
          </a:prstGeom>
          <a:solidFill>
            <a:schemeClr val="bg2">
              <a:lumMod val="9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solidFill>
                <a:latin typeface="Candara" pitchFamily="34" charset="0"/>
              </a:rPr>
              <a:t>grep</a:t>
            </a:r>
            <a:endParaRPr lang="en-US" sz="2800" dirty="0">
              <a:solidFill>
                <a:schemeClr val="tx1"/>
              </a:solidFill>
              <a:latin typeface="Candara" pitchFamily="34" charset="0"/>
            </a:endParaRPr>
          </a:p>
        </p:txBody>
      </p:sp>
      <p:sp>
        <p:nvSpPr>
          <p:cNvPr id="6" name="Rounded Rectangle 5"/>
          <p:cNvSpPr/>
          <p:nvPr/>
        </p:nvSpPr>
        <p:spPr>
          <a:xfrm>
            <a:off x="2940424" y="2185511"/>
            <a:ext cx="762000" cy="400050"/>
          </a:xfrm>
          <a:prstGeom prst="roundRect">
            <a:avLst/>
          </a:prstGeom>
          <a:solidFill>
            <a:schemeClr val="accent2">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solidFill>
                <a:latin typeface="Candara" pitchFamily="34" charset="0"/>
              </a:rPr>
              <a:t>sed</a:t>
            </a:r>
            <a:endParaRPr lang="en-US" sz="2000" dirty="0">
              <a:solidFill>
                <a:schemeClr val="tx1"/>
              </a:solidFill>
              <a:latin typeface="Candara" pitchFamily="34" charset="0"/>
            </a:endParaRPr>
          </a:p>
        </p:txBody>
      </p:sp>
      <p:sp>
        <p:nvSpPr>
          <p:cNvPr id="7" name="Rounded Rectangle 6"/>
          <p:cNvSpPr/>
          <p:nvPr/>
        </p:nvSpPr>
        <p:spPr>
          <a:xfrm>
            <a:off x="4419600" y="1695450"/>
            <a:ext cx="762000" cy="400050"/>
          </a:xfrm>
          <a:prstGeom prst="roundRect">
            <a:avLst/>
          </a:prstGeom>
          <a:solidFill>
            <a:schemeClr val="accent3">
              <a:lumMod val="40000"/>
              <a:lumOff val="6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andara" pitchFamily="34" charset="0"/>
              </a:rPr>
              <a:t>sort</a:t>
            </a:r>
            <a:endParaRPr lang="en-US" sz="2000" dirty="0">
              <a:solidFill>
                <a:schemeClr val="tx1"/>
              </a:solidFill>
              <a:latin typeface="Candara" pitchFamily="34" charset="0"/>
            </a:endParaRPr>
          </a:p>
        </p:txBody>
      </p:sp>
      <p:sp>
        <p:nvSpPr>
          <p:cNvPr id="8" name="Rounded Rectangle 7"/>
          <p:cNvSpPr/>
          <p:nvPr/>
        </p:nvSpPr>
        <p:spPr>
          <a:xfrm>
            <a:off x="5988424" y="1842611"/>
            <a:ext cx="762000" cy="400050"/>
          </a:xfrm>
          <a:prstGeom prst="roundRect">
            <a:avLst/>
          </a:prstGeom>
          <a:solidFill>
            <a:schemeClr val="accent5">
              <a:lumMod val="40000"/>
              <a:lumOff val="6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solidFill>
                <a:latin typeface="Candara" pitchFamily="34" charset="0"/>
              </a:rPr>
              <a:t>awk</a:t>
            </a:r>
            <a:endParaRPr lang="en-US" sz="2000" dirty="0">
              <a:solidFill>
                <a:schemeClr val="tx1"/>
              </a:solidFill>
              <a:latin typeface="Candara" pitchFamily="34" charset="0"/>
            </a:endParaRPr>
          </a:p>
        </p:txBody>
      </p:sp>
      <p:sp>
        <p:nvSpPr>
          <p:cNvPr id="9" name="Rounded Rectangle 8"/>
          <p:cNvSpPr/>
          <p:nvPr/>
        </p:nvSpPr>
        <p:spPr>
          <a:xfrm>
            <a:off x="7283824" y="2185511"/>
            <a:ext cx="762000" cy="400050"/>
          </a:xfrm>
          <a:prstGeom prst="roundRect">
            <a:avLst/>
          </a:prstGeom>
          <a:solidFill>
            <a:schemeClr val="accent6">
              <a:lumMod val="60000"/>
              <a:lumOff val="4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solidFill>
                <a:latin typeface="Candara" pitchFamily="34" charset="0"/>
              </a:rPr>
              <a:t>perl</a:t>
            </a:r>
            <a:endParaRPr lang="en-US" sz="2000" dirty="0">
              <a:solidFill>
                <a:schemeClr val="tx1"/>
              </a:solidFill>
              <a:latin typeface="Candara" pitchFamily="34" charset="0"/>
            </a:endParaRPr>
          </a:p>
        </p:txBody>
      </p:sp>
      <p:cxnSp>
        <p:nvCxnSpPr>
          <p:cNvPr id="10" name="Straight Arrow Connector 9"/>
          <p:cNvCxnSpPr>
            <a:stCxn id="5" idx="3"/>
          </p:cNvCxnSpPr>
          <p:nvPr/>
        </p:nvCxnSpPr>
        <p:spPr>
          <a:xfrm>
            <a:off x="2026024" y="1985486"/>
            <a:ext cx="916352" cy="503840"/>
          </a:xfrm>
          <a:prstGeom prst="curvedConnector3">
            <a:avLst>
              <a:gd name="adj1" fmla="val 36168"/>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3"/>
            <a:endCxn id="7" idx="1"/>
          </p:cNvCxnSpPr>
          <p:nvPr/>
        </p:nvCxnSpPr>
        <p:spPr>
          <a:xfrm flipV="1">
            <a:off x="3702424" y="1895476"/>
            <a:ext cx="717176" cy="49006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3"/>
            <a:endCxn id="19" idx="1"/>
          </p:cNvCxnSpPr>
          <p:nvPr/>
        </p:nvCxnSpPr>
        <p:spPr>
          <a:xfrm>
            <a:off x="5181600" y="1895476"/>
            <a:ext cx="806824" cy="94726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3"/>
            <a:endCxn id="9" idx="1"/>
          </p:cNvCxnSpPr>
          <p:nvPr/>
        </p:nvCxnSpPr>
        <p:spPr>
          <a:xfrm>
            <a:off x="6750424" y="2042636"/>
            <a:ext cx="533400" cy="3429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1264024" y="2414111"/>
            <a:ext cx="762000" cy="400050"/>
          </a:xfrm>
          <a:prstGeom prst="roundRect">
            <a:avLst/>
          </a:prstGeom>
          <a:solidFill>
            <a:schemeClr val="bg2">
              <a:lumMod val="9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solidFill>
                <a:latin typeface="Candara" pitchFamily="34" charset="0"/>
              </a:rPr>
              <a:t>grep</a:t>
            </a:r>
            <a:endParaRPr lang="en-US" sz="2000" dirty="0">
              <a:solidFill>
                <a:schemeClr val="tx1"/>
              </a:solidFill>
              <a:latin typeface="Candara" pitchFamily="34" charset="0"/>
            </a:endParaRPr>
          </a:p>
        </p:txBody>
      </p:sp>
      <p:sp>
        <p:nvSpPr>
          <p:cNvPr id="15" name="Rounded Rectangle 14"/>
          <p:cNvSpPr/>
          <p:nvPr/>
        </p:nvSpPr>
        <p:spPr>
          <a:xfrm>
            <a:off x="1295400" y="2895600"/>
            <a:ext cx="762000" cy="400050"/>
          </a:xfrm>
          <a:prstGeom prst="roundRect">
            <a:avLst/>
          </a:prstGeom>
          <a:solidFill>
            <a:schemeClr val="bg2">
              <a:lumMod val="9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solidFill>
                <a:latin typeface="Candara" pitchFamily="34" charset="0"/>
              </a:rPr>
              <a:t>grep</a:t>
            </a:r>
            <a:endParaRPr lang="en-US" sz="2000" dirty="0">
              <a:solidFill>
                <a:schemeClr val="tx1"/>
              </a:solidFill>
              <a:latin typeface="Candara" pitchFamily="34" charset="0"/>
            </a:endParaRPr>
          </a:p>
        </p:txBody>
      </p:sp>
      <p:sp>
        <p:nvSpPr>
          <p:cNvPr id="16" name="Rounded Rectangle 15"/>
          <p:cNvSpPr/>
          <p:nvPr/>
        </p:nvSpPr>
        <p:spPr>
          <a:xfrm>
            <a:off x="2940424" y="2699861"/>
            <a:ext cx="762000" cy="400050"/>
          </a:xfrm>
          <a:prstGeom prst="roundRect">
            <a:avLst/>
          </a:prstGeom>
          <a:solidFill>
            <a:schemeClr val="accent2">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solidFill>
                <a:latin typeface="Candara" pitchFamily="34" charset="0"/>
              </a:rPr>
              <a:t>sed</a:t>
            </a:r>
            <a:endParaRPr lang="en-US" sz="2000" dirty="0">
              <a:solidFill>
                <a:schemeClr val="tx1"/>
              </a:solidFill>
              <a:latin typeface="Candara" pitchFamily="34" charset="0"/>
            </a:endParaRPr>
          </a:p>
        </p:txBody>
      </p:sp>
      <p:sp>
        <p:nvSpPr>
          <p:cNvPr id="17" name="Rounded Rectangle 16"/>
          <p:cNvSpPr/>
          <p:nvPr/>
        </p:nvSpPr>
        <p:spPr>
          <a:xfrm>
            <a:off x="4419600" y="2381250"/>
            <a:ext cx="762000" cy="400050"/>
          </a:xfrm>
          <a:prstGeom prst="roundRect">
            <a:avLst/>
          </a:prstGeom>
          <a:solidFill>
            <a:schemeClr val="accent3">
              <a:lumMod val="40000"/>
              <a:lumOff val="6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andara" pitchFamily="34" charset="0"/>
              </a:rPr>
              <a:t>sort</a:t>
            </a:r>
            <a:endParaRPr lang="en-US" sz="2000" dirty="0">
              <a:solidFill>
                <a:schemeClr val="tx1"/>
              </a:solidFill>
              <a:latin typeface="Candara" pitchFamily="34" charset="0"/>
            </a:endParaRPr>
          </a:p>
        </p:txBody>
      </p:sp>
      <p:sp>
        <p:nvSpPr>
          <p:cNvPr id="18" name="Rounded Rectangle 17"/>
          <p:cNvSpPr/>
          <p:nvPr/>
        </p:nvSpPr>
        <p:spPr>
          <a:xfrm>
            <a:off x="4419600" y="2952750"/>
            <a:ext cx="762000" cy="400050"/>
          </a:xfrm>
          <a:prstGeom prst="roundRect">
            <a:avLst/>
          </a:prstGeom>
          <a:solidFill>
            <a:schemeClr val="accent3">
              <a:lumMod val="40000"/>
              <a:lumOff val="6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andara" pitchFamily="34" charset="0"/>
              </a:rPr>
              <a:t>sort</a:t>
            </a:r>
            <a:endParaRPr lang="en-US" sz="2000" dirty="0">
              <a:solidFill>
                <a:schemeClr val="tx1"/>
              </a:solidFill>
              <a:latin typeface="Candara" pitchFamily="34" charset="0"/>
            </a:endParaRPr>
          </a:p>
        </p:txBody>
      </p:sp>
      <p:sp>
        <p:nvSpPr>
          <p:cNvPr id="19" name="Rounded Rectangle 18"/>
          <p:cNvSpPr/>
          <p:nvPr/>
        </p:nvSpPr>
        <p:spPr>
          <a:xfrm>
            <a:off x="5988424" y="2642711"/>
            <a:ext cx="762000" cy="400050"/>
          </a:xfrm>
          <a:prstGeom prst="roundRect">
            <a:avLst/>
          </a:prstGeom>
          <a:solidFill>
            <a:schemeClr val="accent5">
              <a:lumMod val="40000"/>
              <a:lumOff val="6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solidFill>
                <a:latin typeface="Candara" pitchFamily="34" charset="0"/>
              </a:rPr>
              <a:t>awk</a:t>
            </a:r>
            <a:endParaRPr lang="en-US" sz="2000" dirty="0">
              <a:solidFill>
                <a:schemeClr val="tx1"/>
              </a:solidFill>
              <a:latin typeface="Candara" pitchFamily="34" charset="0"/>
            </a:endParaRPr>
          </a:p>
        </p:txBody>
      </p:sp>
      <p:cxnSp>
        <p:nvCxnSpPr>
          <p:cNvPr id="20" name="Straight Arrow Connector 19"/>
          <p:cNvCxnSpPr>
            <a:stCxn id="14" idx="3"/>
            <a:endCxn id="16" idx="1"/>
          </p:cNvCxnSpPr>
          <p:nvPr/>
        </p:nvCxnSpPr>
        <p:spPr>
          <a:xfrm>
            <a:off x="2026024" y="2614136"/>
            <a:ext cx="914400" cy="28575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5" idx="3"/>
            <a:endCxn id="16" idx="1"/>
          </p:cNvCxnSpPr>
          <p:nvPr/>
        </p:nvCxnSpPr>
        <p:spPr>
          <a:xfrm flipV="1">
            <a:off x="2057400" y="2899887"/>
            <a:ext cx="883024" cy="19573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6" idx="3"/>
            <a:endCxn id="17" idx="1"/>
          </p:cNvCxnSpPr>
          <p:nvPr/>
        </p:nvCxnSpPr>
        <p:spPr>
          <a:xfrm flipV="1">
            <a:off x="3702424" y="2581276"/>
            <a:ext cx="717176" cy="31861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6" idx="3"/>
            <a:endCxn id="18" idx="1"/>
          </p:cNvCxnSpPr>
          <p:nvPr/>
        </p:nvCxnSpPr>
        <p:spPr>
          <a:xfrm>
            <a:off x="3702424" y="2899887"/>
            <a:ext cx="717176" cy="25288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8" idx="3"/>
            <a:endCxn id="19" idx="1"/>
          </p:cNvCxnSpPr>
          <p:nvPr/>
        </p:nvCxnSpPr>
        <p:spPr>
          <a:xfrm flipV="1">
            <a:off x="5181600" y="2842737"/>
            <a:ext cx="806824" cy="31003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7" idx="3"/>
            <a:endCxn id="19" idx="1"/>
          </p:cNvCxnSpPr>
          <p:nvPr/>
        </p:nvCxnSpPr>
        <p:spPr>
          <a:xfrm>
            <a:off x="5181600" y="2581276"/>
            <a:ext cx="806824" cy="26146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34" idx="3"/>
            <a:endCxn id="5" idx="1"/>
          </p:cNvCxnSpPr>
          <p:nvPr/>
        </p:nvCxnSpPr>
        <p:spPr>
          <a:xfrm>
            <a:off x="868834" y="1985486"/>
            <a:ext cx="395190" cy="119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35" idx="3"/>
            <a:endCxn id="14" idx="1"/>
          </p:cNvCxnSpPr>
          <p:nvPr/>
        </p:nvCxnSpPr>
        <p:spPr>
          <a:xfrm flipV="1">
            <a:off x="841940" y="2614137"/>
            <a:ext cx="422085" cy="672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6" idx="3"/>
          </p:cNvCxnSpPr>
          <p:nvPr/>
        </p:nvCxnSpPr>
        <p:spPr>
          <a:xfrm flipV="1">
            <a:off x="841940" y="3104793"/>
            <a:ext cx="422084" cy="1285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7" idx="3"/>
            <a:endCxn id="8" idx="1"/>
          </p:cNvCxnSpPr>
          <p:nvPr/>
        </p:nvCxnSpPr>
        <p:spPr>
          <a:xfrm>
            <a:off x="5181600" y="1895476"/>
            <a:ext cx="806824" cy="14716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7" idx="3"/>
            <a:endCxn id="8" idx="1"/>
          </p:cNvCxnSpPr>
          <p:nvPr/>
        </p:nvCxnSpPr>
        <p:spPr>
          <a:xfrm flipV="1">
            <a:off x="5181600" y="2042637"/>
            <a:ext cx="806824" cy="53863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8" idx="3"/>
            <a:endCxn id="8" idx="1"/>
          </p:cNvCxnSpPr>
          <p:nvPr/>
        </p:nvCxnSpPr>
        <p:spPr>
          <a:xfrm flipV="1">
            <a:off x="5181600" y="2042637"/>
            <a:ext cx="806824" cy="111013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9" idx="3"/>
            <a:endCxn id="9" idx="1"/>
          </p:cNvCxnSpPr>
          <p:nvPr/>
        </p:nvCxnSpPr>
        <p:spPr>
          <a:xfrm flipV="1">
            <a:off x="6750424" y="2385536"/>
            <a:ext cx="533400" cy="4572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9" idx="3"/>
            <a:endCxn id="37" idx="1"/>
          </p:cNvCxnSpPr>
          <p:nvPr/>
        </p:nvCxnSpPr>
        <p:spPr>
          <a:xfrm>
            <a:off x="8045825" y="2385537"/>
            <a:ext cx="313765" cy="260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4" name="Picture 2" descr="C:\Program Files\Microsoft Resource DVD Artwork\DVD_ART\Artwork_Imagery\Shapes and Graphics\circular shapes\3d Disc shapes\gray medium column.png"/>
          <p:cNvPicPr>
            <a:picLocks noChangeAspect="1" noChangeArrowheads="1"/>
          </p:cNvPicPr>
          <p:nvPr/>
        </p:nvPicPr>
        <p:blipFill>
          <a:blip r:embed="rId3" cstate="print"/>
          <a:srcRect/>
          <a:stretch>
            <a:fillRect/>
          </a:stretch>
        </p:blipFill>
        <p:spPr bwMode="auto">
          <a:xfrm>
            <a:off x="255496" y="1752600"/>
            <a:ext cx="613339" cy="465773"/>
          </a:xfrm>
          <a:prstGeom prst="rect">
            <a:avLst/>
          </a:prstGeom>
          <a:noFill/>
        </p:spPr>
      </p:pic>
      <p:pic>
        <p:nvPicPr>
          <p:cNvPr id="35" name="Picture 2" descr="C:\Program Files\Microsoft Resource DVD Artwork\DVD_ART\Artwork_Imagery\Shapes and Graphics\circular shapes\3d Disc shapes\gray medium column.png"/>
          <p:cNvPicPr>
            <a:picLocks noChangeAspect="1" noChangeArrowheads="1"/>
          </p:cNvPicPr>
          <p:nvPr/>
        </p:nvPicPr>
        <p:blipFill>
          <a:blip r:embed="rId3" cstate="print"/>
          <a:srcRect/>
          <a:stretch>
            <a:fillRect/>
          </a:stretch>
        </p:blipFill>
        <p:spPr bwMode="auto">
          <a:xfrm>
            <a:off x="228601" y="2387974"/>
            <a:ext cx="613339" cy="465773"/>
          </a:xfrm>
          <a:prstGeom prst="rect">
            <a:avLst/>
          </a:prstGeom>
          <a:noFill/>
        </p:spPr>
      </p:pic>
      <p:pic>
        <p:nvPicPr>
          <p:cNvPr id="36" name="Picture 2" descr="C:\Program Files\Microsoft Resource DVD Artwork\DVD_ART\Artwork_Imagery\Shapes and Graphics\circular shapes\3d Disc shapes\gray medium column.png"/>
          <p:cNvPicPr>
            <a:picLocks noChangeAspect="1" noChangeArrowheads="1"/>
          </p:cNvPicPr>
          <p:nvPr/>
        </p:nvPicPr>
        <p:blipFill>
          <a:blip r:embed="rId3" cstate="print"/>
          <a:srcRect/>
          <a:stretch>
            <a:fillRect/>
          </a:stretch>
        </p:blipFill>
        <p:spPr bwMode="auto">
          <a:xfrm>
            <a:off x="228602" y="2884758"/>
            <a:ext cx="613339" cy="465773"/>
          </a:xfrm>
          <a:prstGeom prst="rect">
            <a:avLst/>
          </a:prstGeom>
          <a:noFill/>
        </p:spPr>
      </p:pic>
      <p:pic>
        <p:nvPicPr>
          <p:cNvPr id="37" name="Picture 2" descr="C:\Program Files\Microsoft Resource DVD Artwork\DVD_ART\Artwork_Imagery\Shapes and Graphics\circular shapes\3d Disc shapes\gray medium column.png"/>
          <p:cNvPicPr>
            <a:picLocks noChangeAspect="1" noChangeArrowheads="1"/>
          </p:cNvPicPr>
          <p:nvPr/>
        </p:nvPicPr>
        <p:blipFill>
          <a:blip r:embed="rId3" cstate="print"/>
          <a:srcRect/>
          <a:stretch>
            <a:fillRect/>
          </a:stretch>
        </p:blipFill>
        <p:spPr bwMode="auto">
          <a:xfrm>
            <a:off x="8359590" y="2155255"/>
            <a:ext cx="613339" cy="465773"/>
          </a:xfrm>
          <a:prstGeom prst="rect">
            <a:avLst/>
          </a:prstGeom>
          <a:noFill/>
        </p:spPr>
      </p:pic>
      <p:sp>
        <p:nvSpPr>
          <p:cNvPr id="48" name="TextBox 47"/>
          <p:cNvSpPr txBox="1"/>
          <p:nvPr/>
        </p:nvSpPr>
        <p:spPr>
          <a:xfrm>
            <a:off x="169977" y="1009650"/>
            <a:ext cx="760144" cy="707886"/>
          </a:xfrm>
          <a:prstGeom prst="rect">
            <a:avLst/>
          </a:prstGeom>
          <a:noFill/>
          <a:ln>
            <a:noFill/>
          </a:ln>
        </p:spPr>
        <p:txBody>
          <a:bodyPr wrap="none" rtlCol="0">
            <a:spAutoFit/>
          </a:bodyPr>
          <a:lstStyle/>
          <a:p>
            <a:pPr algn="ctr"/>
            <a:r>
              <a:rPr lang="en-US" sz="2000" b="1" i="1" dirty="0" smtClean="0">
                <a:solidFill>
                  <a:srgbClr val="0000CC"/>
                </a:solidFill>
                <a:latin typeface="Candara" pitchFamily="34" charset="0"/>
              </a:rPr>
              <a:t>Input</a:t>
            </a:r>
            <a:br>
              <a:rPr lang="en-US" sz="2000" b="1" i="1" dirty="0" smtClean="0">
                <a:solidFill>
                  <a:srgbClr val="0000CC"/>
                </a:solidFill>
                <a:latin typeface="Candara" pitchFamily="34" charset="0"/>
              </a:rPr>
            </a:br>
            <a:r>
              <a:rPr lang="en-US" sz="2000" b="1" i="1" dirty="0" smtClean="0">
                <a:solidFill>
                  <a:srgbClr val="0000CC"/>
                </a:solidFill>
                <a:latin typeface="Candara" pitchFamily="34" charset="0"/>
              </a:rPr>
              <a:t>files</a:t>
            </a:r>
            <a:endParaRPr lang="en-US" sz="2000" b="1" i="1" dirty="0">
              <a:solidFill>
                <a:srgbClr val="0000CC"/>
              </a:solidFill>
              <a:latin typeface="Candara" pitchFamily="34" charset="0"/>
            </a:endParaRPr>
          </a:p>
        </p:txBody>
      </p:sp>
      <p:sp>
        <p:nvSpPr>
          <p:cNvPr id="49" name="TextBox 48"/>
          <p:cNvSpPr txBox="1"/>
          <p:nvPr/>
        </p:nvSpPr>
        <p:spPr>
          <a:xfrm>
            <a:off x="1655838" y="3581401"/>
            <a:ext cx="1386918" cy="707886"/>
          </a:xfrm>
          <a:prstGeom prst="rect">
            <a:avLst/>
          </a:prstGeom>
          <a:noFill/>
        </p:spPr>
        <p:txBody>
          <a:bodyPr wrap="none" rtlCol="0">
            <a:spAutoFit/>
          </a:bodyPr>
          <a:lstStyle/>
          <a:p>
            <a:pPr algn="ctr"/>
            <a:r>
              <a:rPr lang="en-US" sz="2000" b="1" i="1" dirty="0" smtClean="0">
                <a:solidFill>
                  <a:srgbClr val="0000CC"/>
                </a:solidFill>
                <a:latin typeface="Candara" pitchFamily="34" charset="0"/>
              </a:rPr>
              <a:t>Vertices </a:t>
            </a:r>
            <a:br>
              <a:rPr lang="en-US" sz="2000" b="1" i="1" dirty="0" smtClean="0">
                <a:solidFill>
                  <a:srgbClr val="0000CC"/>
                </a:solidFill>
                <a:latin typeface="Candara" pitchFamily="34" charset="0"/>
              </a:rPr>
            </a:br>
            <a:r>
              <a:rPr lang="en-US" sz="2000" b="1" i="1" dirty="0" smtClean="0">
                <a:solidFill>
                  <a:srgbClr val="0000CC"/>
                </a:solidFill>
                <a:latin typeface="Candara" pitchFamily="34" charset="0"/>
              </a:rPr>
              <a:t>(processes)</a:t>
            </a:r>
            <a:endParaRPr lang="en-US" sz="2000" b="1" i="1" dirty="0">
              <a:solidFill>
                <a:srgbClr val="0000CC"/>
              </a:solidFill>
              <a:latin typeface="Candara" pitchFamily="34" charset="0"/>
            </a:endParaRPr>
          </a:p>
        </p:txBody>
      </p:sp>
      <p:cxnSp>
        <p:nvCxnSpPr>
          <p:cNvPr id="50" name="Straight Arrow Connector 49"/>
          <p:cNvCxnSpPr>
            <a:stCxn id="49" idx="0"/>
            <a:endCxn id="15" idx="2"/>
          </p:cNvCxnSpPr>
          <p:nvPr/>
        </p:nvCxnSpPr>
        <p:spPr>
          <a:xfrm rot="16200000" flipV="1">
            <a:off x="1869974" y="3102077"/>
            <a:ext cx="285751" cy="672897"/>
          </a:xfrm>
          <a:prstGeom prst="straightConnector1">
            <a:avLst/>
          </a:prstGeom>
          <a:ln>
            <a:tailEnd type="triangle" w="med"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49" idx="0"/>
            <a:endCxn id="16" idx="2"/>
          </p:cNvCxnSpPr>
          <p:nvPr/>
        </p:nvCxnSpPr>
        <p:spPr>
          <a:xfrm rot="5400000" flipH="1" flipV="1">
            <a:off x="2594615" y="2854593"/>
            <a:ext cx="481490" cy="972127"/>
          </a:xfrm>
          <a:prstGeom prst="straightConnector1">
            <a:avLst/>
          </a:prstGeom>
          <a:ln>
            <a:tailEnd type="triangle" w="med" len="lg"/>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8064056" y="1295401"/>
            <a:ext cx="946093" cy="707886"/>
          </a:xfrm>
          <a:prstGeom prst="rect">
            <a:avLst/>
          </a:prstGeom>
          <a:noFill/>
          <a:ln>
            <a:noFill/>
          </a:ln>
        </p:spPr>
        <p:txBody>
          <a:bodyPr wrap="none" rtlCol="0">
            <a:spAutoFit/>
          </a:bodyPr>
          <a:lstStyle/>
          <a:p>
            <a:pPr algn="ctr"/>
            <a:r>
              <a:rPr lang="en-US" sz="2000" b="1" i="1" dirty="0" smtClean="0">
                <a:solidFill>
                  <a:srgbClr val="0000CC"/>
                </a:solidFill>
                <a:latin typeface="Candara" pitchFamily="34" charset="0"/>
              </a:rPr>
              <a:t>Output</a:t>
            </a:r>
            <a:br>
              <a:rPr lang="en-US" sz="2000" b="1" i="1" dirty="0" smtClean="0">
                <a:solidFill>
                  <a:srgbClr val="0000CC"/>
                </a:solidFill>
                <a:latin typeface="Candara" pitchFamily="34" charset="0"/>
              </a:rPr>
            </a:br>
            <a:r>
              <a:rPr lang="en-US" sz="2000" b="1" i="1" dirty="0" smtClean="0">
                <a:solidFill>
                  <a:srgbClr val="0000CC"/>
                </a:solidFill>
                <a:latin typeface="Candara" pitchFamily="34" charset="0"/>
              </a:rPr>
              <a:t>files</a:t>
            </a:r>
            <a:endParaRPr lang="en-US" sz="2000" b="1" i="1" dirty="0">
              <a:solidFill>
                <a:srgbClr val="0000CC"/>
              </a:solidFill>
              <a:latin typeface="Candara" pitchFamily="34" charset="0"/>
            </a:endParaRPr>
          </a:p>
        </p:txBody>
      </p:sp>
      <p:sp>
        <p:nvSpPr>
          <p:cNvPr id="58" name="TextBox 57"/>
          <p:cNvSpPr txBox="1"/>
          <p:nvPr/>
        </p:nvSpPr>
        <p:spPr>
          <a:xfrm>
            <a:off x="2057400" y="895350"/>
            <a:ext cx="1146468" cy="400110"/>
          </a:xfrm>
          <a:prstGeom prst="rect">
            <a:avLst/>
          </a:prstGeom>
          <a:noFill/>
        </p:spPr>
        <p:txBody>
          <a:bodyPr wrap="none" rtlCol="0">
            <a:spAutoFit/>
          </a:bodyPr>
          <a:lstStyle/>
          <a:p>
            <a:r>
              <a:rPr lang="en-US" sz="2000" b="1" i="1" dirty="0" smtClean="0">
                <a:solidFill>
                  <a:srgbClr val="0000CC"/>
                </a:solidFill>
                <a:latin typeface="Candara" pitchFamily="34" charset="0"/>
              </a:rPr>
              <a:t>Channels</a:t>
            </a:r>
            <a:endParaRPr lang="en-US" sz="2000" b="1" i="1" dirty="0">
              <a:solidFill>
                <a:srgbClr val="0000CC"/>
              </a:solidFill>
              <a:latin typeface="Candara" pitchFamily="34" charset="0"/>
            </a:endParaRPr>
          </a:p>
        </p:txBody>
      </p:sp>
      <p:cxnSp>
        <p:nvCxnSpPr>
          <p:cNvPr id="59" name="Straight Arrow Connector 58"/>
          <p:cNvCxnSpPr>
            <a:stCxn id="58" idx="2"/>
          </p:cNvCxnSpPr>
          <p:nvPr/>
        </p:nvCxnSpPr>
        <p:spPr>
          <a:xfrm rot="5400000">
            <a:off x="2144023" y="1666043"/>
            <a:ext cx="857195" cy="116028"/>
          </a:xfrm>
          <a:prstGeom prst="straightConnector1">
            <a:avLst/>
          </a:prstGeom>
          <a:ln>
            <a:tailEnd type="triangle" w="med" len="lg"/>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4419601" y="1276350"/>
            <a:ext cx="795411" cy="400110"/>
          </a:xfrm>
          <a:prstGeom prst="rect">
            <a:avLst/>
          </a:prstGeom>
          <a:noFill/>
          <a:ln>
            <a:noFill/>
          </a:ln>
        </p:spPr>
        <p:txBody>
          <a:bodyPr wrap="none" rtlCol="0">
            <a:spAutoFit/>
          </a:bodyPr>
          <a:lstStyle/>
          <a:p>
            <a:r>
              <a:rPr lang="en-US" sz="2000" b="1" i="1" dirty="0" smtClean="0">
                <a:solidFill>
                  <a:srgbClr val="0000CC"/>
                </a:solidFill>
                <a:latin typeface="Candara" pitchFamily="34" charset="0"/>
              </a:rPr>
              <a:t>Stage</a:t>
            </a:r>
            <a:endParaRPr lang="en-US" sz="2000" b="1" i="1" dirty="0">
              <a:solidFill>
                <a:srgbClr val="0000CC"/>
              </a:solidFill>
              <a:latin typeface="Candara" pitchFamily="34" charset="0"/>
            </a:endParaRPr>
          </a:p>
        </p:txBody>
      </p:sp>
      <p:pic>
        <p:nvPicPr>
          <p:cNvPr id="65" name="Picture 2" descr="C:\Program Files\Microsoft Resource DVD Artwork\DVD_ART\Artwork_Imagery\Shapes and Graphics\circular shapes\3d Disc shapes\gray medium column.png"/>
          <p:cNvPicPr>
            <a:picLocks noChangeAspect="1" noChangeArrowheads="1"/>
          </p:cNvPicPr>
          <p:nvPr/>
        </p:nvPicPr>
        <p:blipFill>
          <a:blip r:embed="rId3" cstate="print"/>
          <a:srcRect/>
          <a:stretch>
            <a:fillRect/>
          </a:stretch>
        </p:blipFill>
        <p:spPr bwMode="auto">
          <a:xfrm>
            <a:off x="8382001" y="3352800"/>
            <a:ext cx="613339" cy="465773"/>
          </a:xfrm>
          <a:prstGeom prst="rect">
            <a:avLst/>
          </a:prstGeom>
          <a:noFill/>
        </p:spPr>
      </p:pic>
      <p:cxnSp>
        <p:nvCxnSpPr>
          <p:cNvPr id="66" name="Straight Arrow Connector 65"/>
          <p:cNvCxnSpPr>
            <a:stCxn id="16" idx="3"/>
            <a:endCxn id="19" idx="1"/>
          </p:cNvCxnSpPr>
          <p:nvPr/>
        </p:nvCxnSpPr>
        <p:spPr>
          <a:xfrm flipV="1">
            <a:off x="3702424" y="2842736"/>
            <a:ext cx="2286000" cy="5715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6" idx="3"/>
            <a:endCxn id="8" idx="1"/>
          </p:cNvCxnSpPr>
          <p:nvPr/>
        </p:nvCxnSpPr>
        <p:spPr>
          <a:xfrm flipV="1">
            <a:off x="3702424" y="2042636"/>
            <a:ext cx="2286000" cy="3429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Straight Arrow Connector 9"/>
          <p:cNvCxnSpPr>
            <a:stCxn id="5" idx="3"/>
          </p:cNvCxnSpPr>
          <p:nvPr/>
        </p:nvCxnSpPr>
        <p:spPr>
          <a:xfrm>
            <a:off x="2026025" y="1985487"/>
            <a:ext cx="934459" cy="313717"/>
          </a:xfrm>
          <a:prstGeom prst="curved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19" idx="3"/>
            <a:endCxn id="65" idx="1"/>
          </p:cNvCxnSpPr>
          <p:nvPr/>
        </p:nvCxnSpPr>
        <p:spPr>
          <a:xfrm>
            <a:off x="6750424" y="2842736"/>
            <a:ext cx="1631576" cy="74295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58" idx="2"/>
          </p:cNvCxnSpPr>
          <p:nvPr/>
        </p:nvCxnSpPr>
        <p:spPr>
          <a:xfrm rot="16200000" flipH="1">
            <a:off x="2906023" y="1020070"/>
            <a:ext cx="857188" cy="1407967"/>
          </a:xfrm>
          <a:prstGeom prst="straightConnector1">
            <a:avLst/>
          </a:prstGeom>
          <a:ln>
            <a:tailEnd type="triangle" w="med" len="lg"/>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886200" y="3949065"/>
            <a:ext cx="3200400" cy="98488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US" sz="1600" dirty="0" smtClean="0">
                <a:latin typeface="Candara" pitchFamily="34" charset="0"/>
              </a:rPr>
              <a:t>Channel is a finite streams of items</a:t>
            </a:r>
          </a:p>
          <a:p>
            <a:pPr>
              <a:buFont typeface="Arial" pitchFamily="34" charset="0"/>
              <a:buChar char="•"/>
            </a:pPr>
            <a:r>
              <a:rPr lang="en-US" sz="1400" dirty="0">
                <a:latin typeface="Candara" pitchFamily="34" charset="0"/>
              </a:rPr>
              <a:t> </a:t>
            </a:r>
            <a:r>
              <a:rPr lang="en-US" sz="1400" dirty="0" smtClean="0">
                <a:latin typeface="Candara" pitchFamily="34" charset="0"/>
              </a:rPr>
              <a:t> NTFS files (temporary)</a:t>
            </a:r>
          </a:p>
          <a:p>
            <a:pPr>
              <a:buFont typeface="Arial" pitchFamily="34" charset="0"/>
              <a:buChar char="•"/>
            </a:pPr>
            <a:r>
              <a:rPr lang="en-US" sz="1400" dirty="0">
                <a:latin typeface="Candara" pitchFamily="34" charset="0"/>
              </a:rPr>
              <a:t> </a:t>
            </a:r>
            <a:r>
              <a:rPr lang="en-US" sz="1400" dirty="0" smtClean="0">
                <a:latin typeface="Candara" pitchFamily="34" charset="0"/>
              </a:rPr>
              <a:t> TCP pipes (inter-machine)</a:t>
            </a:r>
          </a:p>
          <a:p>
            <a:pPr>
              <a:buFont typeface="Arial" pitchFamily="34" charset="0"/>
              <a:buChar char="•"/>
            </a:pPr>
            <a:r>
              <a:rPr lang="en-US" sz="1400" dirty="0">
                <a:latin typeface="Candara" pitchFamily="34" charset="0"/>
              </a:rPr>
              <a:t> </a:t>
            </a:r>
            <a:r>
              <a:rPr lang="en-US" sz="1400" dirty="0" smtClean="0">
                <a:latin typeface="Candara" pitchFamily="34" charset="0"/>
              </a:rPr>
              <a:t> Memory FIFOs (intra-machine)</a:t>
            </a:r>
          </a:p>
        </p:txBody>
      </p:sp>
      <p:pic>
        <p:nvPicPr>
          <p:cNvPr id="2050" name="Picture 2"/>
          <p:cNvPicPr>
            <a:picLocks noChangeAspect="1" noChangeArrowheads="1"/>
          </p:cNvPicPr>
          <p:nvPr/>
        </p:nvPicPr>
        <p:blipFill>
          <a:blip r:embed="rId4"/>
          <a:srcRect/>
          <a:stretch>
            <a:fillRect/>
          </a:stretch>
        </p:blipFill>
        <p:spPr bwMode="auto">
          <a:xfrm>
            <a:off x="3290888" y="3949065"/>
            <a:ext cx="671512" cy="964854"/>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2" descr="C:\Program Files\Microsoft Resource DVD Artwork\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3276601" y="3120730"/>
            <a:ext cx="691911" cy="765470"/>
          </a:xfrm>
          <a:prstGeom prst="rect">
            <a:avLst/>
          </a:prstGeom>
          <a:noFill/>
        </p:spPr>
      </p:pic>
      <p:pic>
        <p:nvPicPr>
          <p:cNvPr id="73" name="Picture 2" descr="C:\Program Files\Microsoft Resource DVD Artwork\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4572001" y="3120730"/>
            <a:ext cx="691911" cy="765470"/>
          </a:xfrm>
          <a:prstGeom prst="rect">
            <a:avLst/>
          </a:prstGeom>
          <a:noFill/>
        </p:spPr>
      </p:pic>
      <p:pic>
        <p:nvPicPr>
          <p:cNvPr id="74" name="Picture 2" descr="C:\Program Files\Microsoft Resource DVD Artwork\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5715001" y="3120730"/>
            <a:ext cx="691911" cy="765470"/>
          </a:xfrm>
          <a:prstGeom prst="rect">
            <a:avLst/>
          </a:prstGeom>
          <a:noFill/>
        </p:spPr>
      </p:pic>
      <p:pic>
        <p:nvPicPr>
          <p:cNvPr id="78" name="Picture 2" descr="C:\Program Files\Microsoft Resource DVD Artwork\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6858001" y="3120730"/>
            <a:ext cx="691911" cy="765470"/>
          </a:xfrm>
          <a:prstGeom prst="rect">
            <a:avLst/>
          </a:prstGeom>
          <a:noFill/>
        </p:spPr>
      </p:pic>
      <p:sp>
        <p:nvSpPr>
          <p:cNvPr id="75" name="Freeform 74"/>
          <p:cNvSpPr/>
          <p:nvPr/>
        </p:nvSpPr>
        <p:spPr>
          <a:xfrm>
            <a:off x="606641" y="1963630"/>
            <a:ext cx="7459463" cy="748129"/>
          </a:xfrm>
          <a:custGeom>
            <a:avLst/>
            <a:gdLst>
              <a:gd name="connsiteX0" fmla="*/ 538579 w 7739849"/>
              <a:gd name="connsiteY0" fmla="*/ 328474 h 985421"/>
              <a:gd name="connsiteX1" fmla="*/ 645111 w 7739849"/>
              <a:gd name="connsiteY1" fmla="*/ 168676 h 985421"/>
              <a:gd name="connsiteX2" fmla="*/ 2074416 w 7739849"/>
              <a:gd name="connsiteY2" fmla="*/ 168676 h 985421"/>
              <a:gd name="connsiteX3" fmla="*/ 4071892 w 7739849"/>
              <a:gd name="connsiteY3" fmla="*/ 239697 h 985421"/>
              <a:gd name="connsiteX4" fmla="*/ 7187954 w 7739849"/>
              <a:gd name="connsiteY4" fmla="*/ 62144 h 985421"/>
              <a:gd name="connsiteX5" fmla="*/ 7383263 w 7739849"/>
              <a:gd name="connsiteY5" fmla="*/ 612559 h 985421"/>
              <a:gd name="connsiteX6" fmla="*/ 6051612 w 7739849"/>
              <a:gd name="connsiteY6" fmla="*/ 941033 h 985421"/>
              <a:gd name="connsiteX7" fmla="*/ 3876583 w 7739849"/>
              <a:gd name="connsiteY7" fmla="*/ 878889 h 985421"/>
              <a:gd name="connsiteX8" fmla="*/ 538579 w 7739849"/>
              <a:gd name="connsiteY8" fmla="*/ 328474 h 985421"/>
              <a:gd name="connsiteX0" fmla="*/ 538579 w 7739849"/>
              <a:gd name="connsiteY0" fmla="*/ 328474 h 960021"/>
              <a:gd name="connsiteX1" fmla="*/ 645111 w 7739849"/>
              <a:gd name="connsiteY1" fmla="*/ 168676 h 960021"/>
              <a:gd name="connsiteX2" fmla="*/ 2074416 w 7739849"/>
              <a:gd name="connsiteY2" fmla="*/ 168676 h 960021"/>
              <a:gd name="connsiteX3" fmla="*/ 4071892 w 7739849"/>
              <a:gd name="connsiteY3" fmla="*/ 239697 h 960021"/>
              <a:gd name="connsiteX4" fmla="*/ 7187954 w 7739849"/>
              <a:gd name="connsiteY4" fmla="*/ 62144 h 960021"/>
              <a:gd name="connsiteX5" fmla="*/ 7383263 w 7739849"/>
              <a:gd name="connsiteY5" fmla="*/ 612559 h 960021"/>
              <a:gd name="connsiteX6" fmla="*/ 6051612 w 7739849"/>
              <a:gd name="connsiteY6" fmla="*/ 941033 h 960021"/>
              <a:gd name="connsiteX7" fmla="*/ 3876583 w 7739849"/>
              <a:gd name="connsiteY7" fmla="*/ 726489 h 960021"/>
              <a:gd name="connsiteX8" fmla="*/ 538579 w 7739849"/>
              <a:gd name="connsiteY8" fmla="*/ 328474 h 960021"/>
              <a:gd name="connsiteX0" fmla="*/ 538579 w 7739849"/>
              <a:gd name="connsiteY0" fmla="*/ 328474 h 960021"/>
              <a:gd name="connsiteX1" fmla="*/ 645111 w 7739849"/>
              <a:gd name="connsiteY1" fmla="*/ 168676 h 960021"/>
              <a:gd name="connsiteX2" fmla="*/ 2074416 w 7739849"/>
              <a:gd name="connsiteY2" fmla="*/ 168676 h 960021"/>
              <a:gd name="connsiteX3" fmla="*/ 4071892 w 7739849"/>
              <a:gd name="connsiteY3" fmla="*/ 239697 h 960021"/>
              <a:gd name="connsiteX4" fmla="*/ 7187954 w 7739849"/>
              <a:gd name="connsiteY4" fmla="*/ 62144 h 960021"/>
              <a:gd name="connsiteX5" fmla="*/ 7383263 w 7739849"/>
              <a:gd name="connsiteY5" fmla="*/ 612559 h 960021"/>
              <a:gd name="connsiteX6" fmla="*/ 5899212 w 7739849"/>
              <a:gd name="connsiteY6" fmla="*/ 941033 h 960021"/>
              <a:gd name="connsiteX7" fmla="*/ 3876583 w 7739849"/>
              <a:gd name="connsiteY7" fmla="*/ 726489 h 960021"/>
              <a:gd name="connsiteX8" fmla="*/ 538579 w 7739849"/>
              <a:gd name="connsiteY8" fmla="*/ 328474 h 960021"/>
              <a:gd name="connsiteX0" fmla="*/ 538579 w 7739849"/>
              <a:gd name="connsiteY0" fmla="*/ 328474 h 948924"/>
              <a:gd name="connsiteX1" fmla="*/ 645111 w 7739849"/>
              <a:gd name="connsiteY1" fmla="*/ 168676 h 948924"/>
              <a:gd name="connsiteX2" fmla="*/ 2074416 w 7739849"/>
              <a:gd name="connsiteY2" fmla="*/ 168676 h 948924"/>
              <a:gd name="connsiteX3" fmla="*/ 4071892 w 7739849"/>
              <a:gd name="connsiteY3" fmla="*/ 239697 h 948924"/>
              <a:gd name="connsiteX4" fmla="*/ 7187954 w 7739849"/>
              <a:gd name="connsiteY4" fmla="*/ 62144 h 948924"/>
              <a:gd name="connsiteX5" fmla="*/ 7383263 w 7739849"/>
              <a:gd name="connsiteY5" fmla="*/ 612559 h 948924"/>
              <a:gd name="connsiteX6" fmla="*/ 7374385 w 7739849"/>
              <a:gd name="connsiteY6" fmla="*/ 773837 h 948924"/>
              <a:gd name="connsiteX7" fmla="*/ 5899212 w 7739849"/>
              <a:gd name="connsiteY7" fmla="*/ 941033 h 948924"/>
              <a:gd name="connsiteX8" fmla="*/ 3876583 w 7739849"/>
              <a:gd name="connsiteY8" fmla="*/ 726489 h 948924"/>
              <a:gd name="connsiteX9" fmla="*/ 538579 w 7739849"/>
              <a:gd name="connsiteY9" fmla="*/ 328474 h 948924"/>
              <a:gd name="connsiteX0" fmla="*/ 538579 w 7765249"/>
              <a:gd name="connsiteY0" fmla="*/ 328474 h 948924"/>
              <a:gd name="connsiteX1" fmla="*/ 645111 w 7765249"/>
              <a:gd name="connsiteY1" fmla="*/ 168676 h 948924"/>
              <a:gd name="connsiteX2" fmla="*/ 2074416 w 7765249"/>
              <a:gd name="connsiteY2" fmla="*/ 168676 h 948924"/>
              <a:gd name="connsiteX3" fmla="*/ 4071892 w 7765249"/>
              <a:gd name="connsiteY3" fmla="*/ 239697 h 948924"/>
              <a:gd name="connsiteX4" fmla="*/ 7187954 w 7765249"/>
              <a:gd name="connsiteY4" fmla="*/ 62144 h 948924"/>
              <a:gd name="connsiteX5" fmla="*/ 7535663 w 7765249"/>
              <a:gd name="connsiteY5" fmla="*/ 612559 h 948924"/>
              <a:gd name="connsiteX6" fmla="*/ 7374385 w 7765249"/>
              <a:gd name="connsiteY6" fmla="*/ 773837 h 948924"/>
              <a:gd name="connsiteX7" fmla="*/ 5899212 w 7765249"/>
              <a:gd name="connsiteY7" fmla="*/ 941033 h 948924"/>
              <a:gd name="connsiteX8" fmla="*/ 3876583 w 7765249"/>
              <a:gd name="connsiteY8" fmla="*/ 726489 h 948924"/>
              <a:gd name="connsiteX9" fmla="*/ 538579 w 7765249"/>
              <a:gd name="connsiteY9" fmla="*/ 328474 h 948924"/>
              <a:gd name="connsiteX0" fmla="*/ 538579 w 7765249"/>
              <a:gd name="connsiteY0" fmla="*/ 328474 h 948924"/>
              <a:gd name="connsiteX1" fmla="*/ 645111 w 7765249"/>
              <a:gd name="connsiteY1" fmla="*/ 168676 h 948924"/>
              <a:gd name="connsiteX2" fmla="*/ 2074416 w 7765249"/>
              <a:gd name="connsiteY2" fmla="*/ 168676 h 948924"/>
              <a:gd name="connsiteX3" fmla="*/ 4071892 w 7765249"/>
              <a:gd name="connsiteY3" fmla="*/ 239697 h 948924"/>
              <a:gd name="connsiteX4" fmla="*/ 7187954 w 7765249"/>
              <a:gd name="connsiteY4" fmla="*/ 62144 h 948924"/>
              <a:gd name="connsiteX5" fmla="*/ 7535663 w 7765249"/>
              <a:gd name="connsiteY5" fmla="*/ 612559 h 948924"/>
              <a:gd name="connsiteX6" fmla="*/ 7374385 w 7765249"/>
              <a:gd name="connsiteY6" fmla="*/ 773837 h 948924"/>
              <a:gd name="connsiteX7" fmla="*/ 5899212 w 7765249"/>
              <a:gd name="connsiteY7" fmla="*/ 941033 h 948924"/>
              <a:gd name="connsiteX8" fmla="*/ 3876583 w 7765249"/>
              <a:gd name="connsiteY8" fmla="*/ 726489 h 948924"/>
              <a:gd name="connsiteX9" fmla="*/ 538579 w 7765249"/>
              <a:gd name="connsiteY9" fmla="*/ 328474 h 948924"/>
              <a:gd name="connsiteX0" fmla="*/ 538579 w 7647127"/>
              <a:gd name="connsiteY0" fmla="*/ 328474 h 948924"/>
              <a:gd name="connsiteX1" fmla="*/ 645111 w 7647127"/>
              <a:gd name="connsiteY1" fmla="*/ 168676 h 948924"/>
              <a:gd name="connsiteX2" fmla="*/ 2074416 w 7647127"/>
              <a:gd name="connsiteY2" fmla="*/ 168676 h 948924"/>
              <a:gd name="connsiteX3" fmla="*/ 4071892 w 7647127"/>
              <a:gd name="connsiteY3" fmla="*/ 239697 h 948924"/>
              <a:gd name="connsiteX4" fmla="*/ 6883154 w 7647127"/>
              <a:gd name="connsiteY4" fmla="*/ 62144 h 948924"/>
              <a:gd name="connsiteX5" fmla="*/ 7535663 w 7647127"/>
              <a:gd name="connsiteY5" fmla="*/ 612559 h 948924"/>
              <a:gd name="connsiteX6" fmla="*/ 7374385 w 7647127"/>
              <a:gd name="connsiteY6" fmla="*/ 773837 h 948924"/>
              <a:gd name="connsiteX7" fmla="*/ 5899212 w 7647127"/>
              <a:gd name="connsiteY7" fmla="*/ 941033 h 948924"/>
              <a:gd name="connsiteX8" fmla="*/ 3876583 w 7647127"/>
              <a:gd name="connsiteY8" fmla="*/ 726489 h 948924"/>
              <a:gd name="connsiteX9" fmla="*/ 538579 w 7647127"/>
              <a:gd name="connsiteY9" fmla="*/ 328474 h 948924"/>
              <a:gd name="connsiteX0" fmla="*/ 538579 w 7535663"/>
              <a:gd name="connsiteY0" fmla="*/ 328474 h 960021"/>
              <a:gd name="connsiteX1" fmla="*/ 645111 w 7535663"/>
              <a:gd name="connsiteY1" fmla="*/ 168676 h 960021"/>
              <a:gd name="connsiteX2" fmla="*/ 2074416 w 7535663"/>
              <a:gd name="connsiteY2" fmla="*/ 168676 h 960021"/>
              <a:gd name="connsiteX3" fmla="*/ 4071892 w 7535663"/>
              <a:gd name="connsiteY3" fmla="*/ 239697 h 960021"/>
              <a:gd name="connsiteX4" fmla="*/ 6883154 w 7535663"/>
              <a:gd name="connsiteY4" fmla="*/ 62144 h 960021"/>
              <a:gd name="connsiteX5" fmla="*/ 7535663 w 7535663"/>
              <a:gd name="connsiteY5" fmla="*/ 612559 h 960021"/>
              <a:gd name="connsiteX6" fmla="*/ 5899212 w 7535663"/>
              <a:gd name="connsiteY6" fmla="*/ 941033 h 960021"/>
              <a:gd name="connsiteX7" fmla="*/ 3876583 w 7535663"/>
              <a:gd name="connsiteY7" fmla="*/ 726489 h 960021"/>
              <a:gd name="connsiteX8" fmla="*/ 538579 w 7535663"/>
              <a:gd name="connsiteY8" fmla="*/ 328474 h 960021"/>
              <a:gd name="connsiteX0" fmla="*/ 538579 w 7577709"/>
              <a:gd name="connsiteY0" fmla="*/ 328474 h 972845"/>
              <a:gd name="connsiteX1" fmla="*/ 645111 w 7577709"/>
              <a:gd name="connsiteY1" fmla="*/ 168676 h 972845"/>
              <a:gd name="connsiteX2" fmla="*/ 2074416 w 7577709"/>
              <a:gd name="connsiteY2" fmla="*/ 168676 h 972845"/>
              <a:gd name="connsiteX3" fmla="*/ 4071892 w 7577709"/>
              <a:gd name="connsiteY3" fmla="*/ 239697 h 972845"/>
              <a:gd name="connsiteX4" fmla="*/ 6883154 w 7577709"/>
              <a:gd name="connsiteY4" fmla="*/ 62144 h 972845"/>
              <a:gd name="connsiteX5" fmla="*/ 7535663 w 7577709"/>
              <a:gd name="connsiteY5" fmla="*/ 612559 h 972845"/>
              <a:gd name="connsiteX6" fmla="*/ 7135428 w 7577709"/>
              <a:gd name="connsiteY6" fmla="*/ 917359 h 972845"/>
              <a:gd name="connsiteX7" fmla="*/ 5899212 w 7577709"/>
              <a:gd name="connsiteY7" fmla="*/ 941033 h 972845"/>
              <a:gd name="connsiteX8" fmla="*/ 3876583 w 7577709"/>
              <a:gd name="connsiteY8" fmla="*/ 726489 h 972845"/>
              <a:gd name="connsiteX9" fmla="*/ 538579 w 7577709"/>
              <a:gd name="connsiteY9" fmla="*/ 328474 h 972845"/>
              <a:gd name="connsiteX0" fmla="*/ 538579 w 7577709"/>
              <a:gd name="connsiteY0" fmla="*/ 328474 h 980982"/>
              <a:gd name="connsiteX1" fmla="*/ 645111 w 7577709"/>
              <a:gd name="connsiteY1" fmla="*/ 168676 h 980982"/>
              <a:gd name="connsiteX2" fmla="*/ 2074416 w 7577709"/>
              <a:gd name="connsiteY2" fmla="*/ 168676 h 980982"/>
              <a:gd name="connsiteX3" fmla="*/ 4071892 w 7577709"/>
              <a:gd name="connsiteY3" fmla="*/ 239697 h 980982"/>
              <a:gd name="connsiteX4" fmla="*/ 6883154 w 7577709"/>
              <a:gd name="connsiteY4" fmla="*/ 62144 h 980982"/>
              <a:gd name="connsiteX5" fmla="*/ 7535663 w 7577709"/>
              <a:gd name="connsiteY5" fmla="*/ 612559 h 980982"/>
              <a:gd name="connsiteX6" fmla="*/ 7135428 w 7577709"/>
              <a:gd name="connsiteY6" fmla="*/ 917359 h 980982"/>
              <a:gd name="connsiteX7" fmla="*/ 5899212 w 7577709"/>
              <a:gd name="connsiteY7" fmla="*/ 941033 h 980982"/>
              <a:gd name="connsiteX8" fmla="*/ 3876583 w 7577709"/>
              <a:gd name="connsiteY8" fmla="*/ 878889 h 980982"/>
              <a:gd name="connsiteX9" fmla="*/ 538579 w 7577709"/>
              <a:gd name="connsiteY9" fmla="*/ 328474 h 980982"/>
              <a:gd name="connsiteX0" fmla="*/ 538579 w 7577709"/>
              <a:gd name="connsiteY0" fmla="*/ 328474 h 972105"/>
              <a:gd name="connsiteX1" fmla="*/ 645111 w 7577709"/>
              <a:gd name="connsiteY1" fmla="*/ 168676 h 972105"/>
              <a:gd name="connsiteX2" fmla="*/ 2074416 w 7577709"/>
              <a:gd name="connsiteY2" fmla="*/ 168676 h 972105"/>
              <a:gd name="connsiteX3" fmla="*/ 4071892 w 7577709"/>
              <a:gd name="connsiteY3" fmla="*/ 239697 h 972105"/>
              <a:gd name="connsiteX4" fmla="*/ 6883154 w 7577709"/>
              <a:gd name="connsiteY4" fmla="*/ 62144 h 972105"/>
              <a:gd name="connsiteX5" fmla="*/ 7535663 w 7577709"/>
              <a:gd name="connsiteY5" fmla="*/ 612559 h 972105"/>
              <a:gd name="connsiteX6" fmla="*/ 7135428 w 7577709"/>
              <a:gd name="connsiteY6" fmla="*/ 917359 h 972105"/>
              <a:gd name="connsiteX7" fmla="*/ 5899212 w 7577709"/>
              <a:gd name="connsiteY7" fmla="*/ 941033 h 972105"/>
              <a:gd name="connsiteX8" fmla="*/ 3876583 w 7577709"/>
              <a:gd name="connsiteY8" fmla="*/ 878889 h 972105"/>
              <a:gd name="connsiteX9" fmla="*/ 2243092 w 7577709"/>
              <a:gd name="connsiteY9" fmla="*/ 562991 h 972105"/>
              <a:gd name="connsiteX10" fmla="*/ 538579 w 7577709"/>
              <a:gd name="connsiteY10" fmla="*/ 328474 h 972105"/>
              <a:gd name="connsiteX0" fmla="*/ 538579 w 7577709"/>
              <a:gd name="connsiteY0" fmla="*/ 328474 h 972105"/>
              <a:gd name="connsiteX1" fmla="*/ 645111 w 7577709"/>
              <a:gd name="connsiteY1" fmla="*/ 168676 h 972105"/>
              <a:gd name="connsiteX2" fmla="*/ 2074416 w 7577709"/>
              <a:gd name="connsiteY2" fmla="*/ 168676 h 972105"/>
              <a:gd name="connsiteX3" fmla="*/ 4071892 w 7577709"/>
              <a:gd name="connsiteY3" fmla="*/ 239697 h 972105"/>
              <a:gd name="connsiteX4" fmla="*/ 6883154 w 7577709"/>
              <a:gd name="connsiteY4" fmla="*/ 62144 h 972105"/>
              <a:gd name="connsiteX5" fmla="*/ 7535663 w 7577709"/>
              <a:gd name="connsiteY5" fmla="*/ 612559 h 972105"/>
              <a:gd name="connsiteX6" fmla="*/ 7135428 w 7577709"/>
              <a:gd name="connsiteY6" fmla="*/ 917359 h 972105"/>
              <a:gd name="connsiteX7" fmla="*/ 5899212 w 7577709"/>
              <a:gd name="connsiteY7" fmla="*/ 941033 h 972105"/>
              <a:gd name="connsiteX8" fmla="*/ 3876583 w 7577709"/>
              <a:gd name="connsiteY8" fmla="*/ 878889 h 972105"/>
              <a:gd name="connsiteX9" fmla="*/ 3361678 w 7577709"/>
              <a:gd name="connsiteY9" fmla="*/ 646590 h 972105"/>
              <a:gd name="connsiteX10" fmla="*/ 2243092 w 7577709"/>
              <a:gd name="connsiteY10" fmla="*/ 562991 h 972105"/>
              <a:gd name="connsiteX11" fmla="*/ 538579 w 7577709"/>
              <a:gd name="connsiteY11" fmla="*/ 328474 h 972105"/>
              <a:gd name="connsiteX0" fmla="*/ 538579 w 7577709"/>
              <a:gd name="connsiteY0" fmla="*/ 353874 h 997505"/>
              <a:gd name="connsiteX1" fmla="*/ 645111 w 7577709"/>
              <a:gd name="connsiteY1" fmla="*/ 194076 h 997505"/>
              <a:gd name="connsiteX2" fmla="*/ 2074416 w 7577709"/>
              <a:gd name="connsiteY2" fmla="*/ 194076 h 997505"/>
              <a:gd name="connsiteX3" fmla="*/ 4605292 w 7577709"/>
              <a:gd name="connsiteY3" fmla="*/ 112697 h 997505"/>
              <a:gd name="connsiteX4" fmla="*/ 6883154 w 7577709"/>
              <a:gd name="connsiteY4" fmla="*/ 87544 h 997505"/>
              <a:gd name="connsiteX5" fmla="*/ 7535663 w 7577709"/>
              <a:gd name="connsiteY5" fmla="*/ 637959 h 997505"/>
              <a:gd name="connsiteX6" fmla="*/ 7135428 w 7577709"/>
              <a:gd name="connsiteY6" fmla="*/ 942759 h 997505"/>
              <a:gd name="connsiteX7" fmla="*/ 5899212 w 7577709"/>
              <a:gd name="connsiteY7" fmla="*/ 966433 h 997505"/>
              <a:gd name="connsiteX8" fmla="*/ 3876583 w 7577709"/>
              <a:gd name="connsiteY8" fmla="*/ 904289 h 997505"/>
              <a:gd name="connsiteX9" fmla="*/ 3361678 w 7577709"/>
              <a:gd name="connsiteY9" fmla="*/ 671990 h 997505"/>
              <a:gd name="connsiteX10" fmla="*/ 2243092 w 7577709"/>
              <a:gd name="connsiteY10" fmla="*/ 588391 h 997505"/>
              <a:gd name="connsiteX11" fmla="*/ 538579 w 7577709"/>
              <a:gd name="connsiteY11" fmla="*/ 353874 h 997505"/>
              <a:gd name="connsiteX0" fmla="*/ 538579 w 7577709"/>
              <a:gd name="connsiteY0" fmla="*/ 353874 h 997505"/>
              <a:gd name="connsiteX1" fmla="*/ 645111 w 7577709"/>
              <a:gd name="connsiteY1" fmla="*/ 194076 h 997505"/>
              <a:gd name="connsiteX2" fmla="*/ 2074416 w 7577709"/>
              <a:gd name="connsiteY2" fmla="*/ 194076 h 997505"/>
              <a:gd name="connsiteX3" fmla="*/ 3062057 w 7577709"/>
              <a:gd name="connsiteY3" fmla="*/ 167443 h 997505"/>
              <a:gd name="connsiteX4" fmla="*/ 4605292 w 7577709"/>
              <a:gd name="connsiteY4" fmla="*/ 112697 h 997505"/>
              <a:gd name="connsiteX5" fmla="*/ 6883154 w 7577709"/>
              <a:gd name="connsiteY5" fmla="*/ 87544 h 997505"/>
              <a:gd name="connsiteX6" fmla="*/ 7535663 w 7577709"/>
              <a:gd name="connsiteY6" fmla="*/ 637959 h 997505"/>
              <a:gd name="connsiteX7" fmla="*/ 7135428 w 7577709"/>
              <a:gd name="connsiteY7" fmla="*/ 942759 h 997505"/>
              <a:gd name="connsiteX8" fmla="*/ 5899212 w 7577709"/>
              <a:gd name="connsiteY8" fmla="*/ 966433 h 997505"/>
              <a:gd name="connsiteX9" fmla="*/ 3876583 w 7577709"/>
              <a:gd name="connsiteY9" fmla="*/ 904289 h 997505"/>
              <a:gd name="connsiteX10" fmla="*/ 3361678 w 7577709"/>
              <a:gd name="connsiteY10" fmla="*/ 671990 h 997505"/>
              <a:gd name="connsiteX11" fmla="*/ 2243092 w 7577709"/>
              <a:gd name="connsiteY11" fmla="*/ 588391 h 997505"/>
              <a:gd name="connsiteX12" fmla="*/ 538579 w 7577709"/>
              <a:gd name="connsiteY12" fmla="*/ 353874 h 997505"/>
              <a:gd name="connsiteX0" fmla="*/ 538579 w 7577709"/>
              <a:gd name="connsiteY0" fmla="*/ 353874 h 997505"/>
              <a:gd name="connsiteX1" fmla="*/ 645111 w 7577709"/>
              <a:gd name="connsiteY1" fmla="*/ 194076 h 997505"/>
              <a:gd name="connsiteX2" fmla="*/ 2074416 w 7577709"/>
              <a:gd name="connsiteY2" fmla="*/ 194076 h 997505"/>
              <a:gd name="connsiteX3" fmla="*/ 3062057 w 7577709"/>
              <a:gd name="connsiteY3" fmla="*/ 167443 h 997505"/>
              <a:gd name="connsiteX4" fmla="*/ 4605292 w 7577709"/>
              <a:gd name="connsiteY4" fmla="*/ 112697 h 997505"/>
              <a:gd name="connsiteX5" fmla="*/ 6883154 w 7577709"/>
              <a:gd name="connsiteY5" fmla="*/ 87544 h 997505"/>
              <a:gd name="connsiteX6" fmla="*/ 7535663 w 7577709"/>
              <a:gd name="connsiteY6" fmla="*/ 637959 h 997505"/>
              <a:gd name="connsiteX7" fmla="*/ 7135428 w 7577709"/>
              <a:gd name="connsiteY7" fmla="*/ 942759 h 997505"/>
              <a:gd name="connsiteX8" fmla="*/ 5899212 w 7577709"/>
              <a:gd name="connsiteY8" fmla="*/ 966433 h 997505"/>
              <a:gd name="connsiteX9" fmla="*/ 3876583 w 7577709"/>
              <a:gd name="connsiteY9" fmla="*/ 904289 h 997505"/>
              <a:gd name="connsiteX10" fmla="*/ 3056878 w 7577709"/>
              <a:gd name="connsiteY10" fmla="*/ 519590 h 997505"/>
              <a:gd name="connsiteX11" fmla="*/ 2243092 w 7577709"/>
              <a:gd name="connsiteY11" fmla="*/ 588391 h 997505"/>
              <a:gd name="connsiteX12" fmla="*/ 538579 w 7577709"/>
              <a:gd name="connsiteY12" fmla="*/ 353874 h 997505"/>
              <a:gd name="connsiteX0" fmla="*/ 538579 w 7577709"/>
              <a:gd name="connsiteY0" fmla="*/ 353874 h 997505"/>
              <a:gd name="connsiteX1" fmla="*/ 645111 w 7577709"/>
              <a:gd name="connsiteY1" fmla="*/ 194076 h 997505"/>
              <a:gd name="connsiteX2" fmla="*/ 2074416 w 7577709"/>
              <a:gd name="connsiteY2" fmla="*/ 194076 h 997505"/>
              <a:gd name="connsiteX3" fmla="*/ 3062057 w 7577709"/>
              <a:gd name="connsiteY3" fmla="*/ 167443 h 997505"/>
              <a:gd name="connsiteX4" fmla="*/ 4605292 w 7577709"/>
              <a:gd name="connsiteY4" fmla="*/ 112697 h 997505"/>
              <a:gd name="connsiteX5" fmla="*/ 6883154 w 7577709"/>
              <a:gd name="connsiteY5" fmla="*/ 87544 h 997505"/>
              <a:gd name="connsiteX6" fmla="*/ 7535663 w 7577709"/>
              <a:gd name="connsiteY6" fmla="*/ 637959 h 997505"/>
              <a:gd name="connsiteX7" fmla="*/ 7135428 w 7577709"/>
              <a:gd name="connsiteY7" fmla="*/ 942759 h 997505"/>
              <a:gd name="connsiteX8" fmla="*/ 5899212 w 7577709"/>
              <a:gd name="connsiteY8" fmla="*/ 966433 h 997505"/>
              <a:gd name="connsiteX9" fmla="*/ 3876583 w 7577709"/>
              <a:gd name="connsiteY9" fmla="*/ 904289 h 997505"/>
              <a:gd name="connsiteX10" fmla="*/ 3056878 w 7577709"/>
              <a:gd name="connsiteY10" fmla="*/ 519590 h 997505"/>
              <a:gd name="connsiteX11" fmla="*/ 2243092 w 7577709"/>
              <a:gd name="connsiteY11" fmla="*/ 512191 h 997505"/>
              <a:gd name="connsiteX12" fmla="*/ 538579 w 7577709"/>
              <a:gd name="connsiteY12" fmla="*/ 353874 h 997505"/>
              <a:gd name="connsiteX0" fmla="*/ 538579 w 7577709"/>
              <a:gd name="connsiteY0" fmla="*/ 353874 h 997505"/>
              <a:gd name="connsiteX1" fmla="*/ 645111 w 7577709"/>
              <a:gd name="connsiteY1" fmla="*/ 194076 h 997505"/>
              <a:gd name="connsiteX2" fmla="*/ 2074416 w 7577709"/>
              <a:gd name="connsiteY2" fmla="*/ 194076 h 997505"/>
              <a:gd name="connsiteX3" fmla="*/ 3062057 w 7577709"/>
              <a:gd name="connsiteY3" fmla="*/ 167443 h 997505"/>
              <a:gd name="connsiteX4" fmla="*/ 4605292 w 7577709"/>
              <a:gd name="connsiteY4" fmla="*/ 112697 h 997505"/>
              <a:gd name="connsiteX5" fmla="*/ 6883154 w 7577709"/>
              <a:gd name="connsiteY5" fmla="*/ 87544 h 997505"/>
              <a:gd name="connsiteX6" fmla="*/ 7535663 w 7577709"/>
              <a:gd name="connsiteY6" fmla="*/ 637959 h 997505"/>
              <a:gd name="connsiteX7" fmla="*/ 7135428 w 7577709"/>
              <a:gd name="connsiteY7" fmla="*/ 942759 h 997505"/>
              <a:gd name="connsiteX8" fmla="*/ 5899212 w 7577709"/>
              <a:gd name="connsiteY8" fmla="*/ 966433 h 997505"/>
              <a:gd name="connsiteX9" fmla="*/ 3876583 w 7577709"/>
              <a:gd name="connsiteY9" fmla="*/ 904289 h 997505"/>
              <a:gd name="connsiteX10" fmla="*/ 3056878 w 7577709"/>
              <a:gd name="connsiteY10" fmla="*/ 519590 h 997505"/>
              <a:gd name="connsiteX11" fmla="*/ 2243092 w 7577709"/>
              <a:gd name="connsiteY11" fmla="*/ 512191 h 997505"/>
              <a:gd name="connsiteX12" fmla="*/ 538579 w 7577709"/>
              <a:gd name="connsiteY12" fmla="*/ 353874 h 997505"/>
              <a:gd name="connsiteX0" fmla="*/ 538579 w 7501509"/>
              <a:gd name="connsiteY0" fmla="*/ 328474 h 997505"/>
              <a:gd name="connsiteX1" fmla="*/ 645111 w 7501509"/>
              <a:gd name="connsiteY1" fmla="*/ 168676 h 997505"/>
              <a:gd name="connsiteX2" fmla="*/ 2074416 w 7501509"/>
              <a:gd name="connsiteY2" fmla="*/ 168676 h 997505"/>
              <a:gd name="connsiteX3" fmla="*/ 3062057 w 7501509"/>
              <a:gd name="connsiteY3" fmla="*/ 142043 h 997505"/>
              <a:gd name="connsiteX4" fmla="*/ 4605292 w 7501509"/>
              <a:gd name="connsiteY4" fmla="*/ 87297 h 997505"/>
              <a:gd name="connsiteX5" fmla="*/ 6883154 w 7501509"/>
              <a:gd name="connsiteY5" fmla="*/ 62144 h 997505"/>
              <a:gd name="connsiteX6" fmla="*/ 7459463 w 7501509"/>
              <a:gd name="connsiteY6" fmla="*/ 460159 h 997505"/>
              <a:gd name="connsiteX7" fmla="*/ 7135428 w 7501509"/>
              <a:gd name="connsiteY7" fmla="*/ 917359 h 997505"/>
              <a:gd name="connsiteX8" fmla="*/ 5899212 w 7501509"/>
              <a:gd name="connsiteY8" fmla="*/ 941033 h 997505"/>
              <a:gd name="connsiteX9" fmla="*/ 3876583 w 7501509"/>
              <a:gd name="connsiteY9" fmla="*/ 878889 h 997505"/>
              <a:gd name="connsiteX10" fmla="*/ 3056878 w 7501509"/>
              <a:gd name="connsiteY10" fmla="*/ 494190 h 997505"/>
              <a:gd name="connsiteX11" fmla="*/ 2243092 w 7501509"/>
              <a:gd name="connsiteY11" fmla="*/ 486791 h 997505"/>
              <a:gd name="connsiteX12" fmla="*/ 538579 w 7501509"/>
              <a:gd name="connsiteY12" fmla="*/ 328474 h 997505"/>
              <a:gd name="connsiteX0" fmla="*/ 538579 w 7459463"/>
              <a:gd name="connsiteY0" fmla="*/ 328474 h 997505"/>
              <a:gd name="connsiteX1" fmla="*/ 645111 w 7459463"/>
              <a:gd name="connsiteY1" fmla="*/ 168676 h 997505"/>
              <a:gd name="connsiteX2" fmla="*/ 2074416 w 7459463"/>
              <a:gd name="connsiteY2" fmla="*/ 168676 h 997505"/>
              <a:gd name="connsiteX3" fmla="*/ 3062057 w 7459463"/>
              <a:gd name="connsiteY3" fmla="*/ 142043 h 997505"/>
              <a:gd name="connsiteX4" fmla="*/ 4605292 w 7459463"/>
              <a:gd name="connsiteY4" fmla="*/ 87297 h 997505"/>
              <a:gd name="connsiteX5" fmla="*/ 6883154 w 7459463"/>
              <a:gd name="connsiteY5" fmla="*/ 62144 h 997505"/>
              <a:gd name="connsiteX6" fmla="*/ 7459463 w 7459463"/>
              <a:gd name="connsiteY6" fmla="*/ 460159 h 997505"/>
              <a:gd name="connsiteX7" fmla="*/ 7135428 w 7459463"/>
              <a:gd name="connsiteY7" fmla="*/ 917359 h 997505"/>
              <a:gd name="connsiteX8" fmla="*/ 5899212 w 7459463"/>
              <a:gd name="connsiteY8" fmla="*/ 941033 h 997505"/>
              <a:gd name="connsiteX9" fmla="*/ 3876583 w 7459463"/>
              <a:gd name="connsiteY9" fmla="*/ 878889 h 997505"/>
              <a:gd name="connsiteX10" fmla="*/ 3056878 w 7459463"/>
              <a:gd name="connsiteY10" fmla="*/ 494190 h 997505"/>
              <a:gd name="connsiteX11" fmla="*/ 2243092 w 7459463"/>
              <a:gd name="connsiteY11" fmla="*/ 486791 h 997505"/>
              <a:gd name="connsiteX12" fmla="*/ 538579 w 7459463"/>
              <a:gd name="connsiteY12" fmla="*/ 328474 h 99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59463" h="997505">
                <a:moveTo>
                  <a:pt x="538579" y="328474"/>
                </a:moveTo>
                <a:cubicBezTo>
                  <a:pt x="0" y="210105"/>
                  <a:pt x="389138" y="195309"/>
                  <a:pt x="645111" y="168676"/>
                </a:cubicBezTo>
                <a:cubicBezTo>
                  <a:pt x="901084" y="142043"/>
                  <a:pt x="1671592" y="173115"/>
                  <a:pt x="2074416" y="168676"/>
                </a:cubicBezTo>
                <a:cubicBezTo>
                  <a:pt x="2477240" y="164237"/>
                  <a:pt x="2640244" y="155606"/>
                  <a:pt x="3062057" y="142043"/>
                </a:cubicBezTo>
                <a:cubicBezTo>
                  <a:pt x="3483870" y="128480"/>
                  <a:pt x="3968443" y="100613"/>
                  <a:pt x="4605292" y="87297"/>
                </a:cubicBezTo>
                <a:cubicBezTo>
                  <a:pt x="5242141" y="73981"/>
                  <a:pt x="6407459" y="0"/>
                  <a:pt x="6883154" y="62144"/>
                </a:cubicBezTo>
                <a:cubicBezTo>
                  <a:pt x="7358849" y="124288"/>
                  <a:pt x="7417417" y="317623"/>
                  <a:pt x="7459463" y="460159"/>
                </a:cubicBezTo>
                <a:cubicBezTo>
                  <a:pt x="7458600" y="641905"/>
                  <a:pt x="7395470" y="837213"/>
                  <a:pt x="7135428" y="917359"/>
                </a:cubicBezTo>
                <a:cubicBezTo>
                  <a:pt x="6875386" y="997505"/>
                  <a:pt x="6442353" y="947445"/>
                  <a:pt x="5899212" y="941033"/>
                </a:cubicBezTo>
                <a:cubicBezTo>
                  <a:pt x="5356071" y="934621"/>
                  <a:pt x="4350305" y="953363"/>
                  <a:pt x="3876583" y="878889"/>
                </a:cubicBezTo>
                <a:cubicBezTo>
                  <a:pt x="3402861" y="804415"/>
                  <a:pt x="3329126" y="559540"/>
                  <a:pt x="3056878" y="494190"/>
                </a:cubicBezTo>
                <a:cubicBezTo>
                  <a:pt x="2784630" y="428840"/>
                  <a:pt x="2644314" y="478899"/>
                  <a:pt x="2243092" y="486791"/>
                </a:cubicBezTo>
                <a:cubicBezTo>
                  <a:pt x="1823376" y="459172"/>
                  <a:pt x="804909" y="406893"/>
                  <a:pt x="538579" y="32847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itchFamily="34" charset="0"/>
            </a:endParaRPr>
          </a:p>
        </p:txBody>
      </p:sp>
      <p:sp>
        <p:nvSpPr>
          <p:cNvPr id="72" name="Line 73"/>
          <p:cNvSpPr>
            <a:spLocks noChangeShapeType="1"/>
          </p:cNvSpPr>
          <p:nvPr/>
        </p:nvSpPr>
        <p:spPr bwMode="auto">
          <a:xfrm>
            <a:off x="7543800" y="3390327"/>
            <a:ext cx="0" cy="487708"/>
          </a:xfrm>
          <a:prstGeom prst="line">
            <a:avLst/>
          </a:prstGeom>
          <a:noFill/>
          <a:ln w="57150">
            <a:solidFill>
              <a:schemeClr val="tx1"/>
            </a:solidFill>
            <a:round/>
            <a:headEnd/>
            <a:tailEnd/>
          </a:ln>
          <a:effectLst/>
        </p:spPr>
        <p:txBody>
          <a:bodyPr/>
          <a:lstStyle/>
          <a:p>
            <a:endParaRPr lang="en-US" sz="3200">
              <a:latin typeface="Candara" pitchFamily="34" charset="0"/>
            </a:endParaRPr>
          </a:p>
        </p:txBody>
      </p:sp>
      <p:sp>
        <p:nvSpPr>
          <p:cNvPr id="2" name="Title 1"/>
          <p:cNvSpPr>
            <a:spLocks noGrp="1"/>
          </p:cNvSpPr>
          <p:nvPr>
            <p:ph type="title"/>
          </p:nvPr>
        </p:nvSpPr>
        <p:spPr/>
        <p:txBody>
          <a:bodyPr>
            <a:normAutofit fontScale="90000"/>
          </a:bodyPr>
          <a:lstStyle/>
          <a:p>
            <a:r>
              <a:rPr lang="en-US" dirty="0" smtClean="0"/>
              <a:t>Dryad System Architecture</a:t>
            </a:r>
            <a:endParaRPr lang="en-US" dirty="0"/>
          </a:p>
        </p:txBody>
      </p:sp>
      <p:sp>
        <p:nvSpPr>
          <p:cNvPr id="4" name="Rectangle 4"/>
          <p:cNvSpPr>
            <a:spLocks noChangeArrowheads="1"/>
          </p:cNvSpPr>
          <p:nvPr/>
        </p:nvSpPr>
        <p:spPr bwMode="auto">
          <a:xfrm>
            <a:off x="3602556" y="1248277"/>
            <a:ext cx="4671820" cy="438293"/>
          </a:xfrm>
          <a:prstGeom prst="rect">
            <a:avLst/>
          </a:prstGeom>
          <a:solidFill>
            <a:srgbClr val="FFFF00"/>
          </a:solidFill>
          <a:ln w="9525">
            <a:solidFill>
              <a:schemeClr val="tx1"/>
            </a:solidFill>
            <a:miter lim="800000"/>
            <a:headEnd/>
            <a:tailEnd/>
          </a:ln>
          <a:effectLst/>
        </p:spPr>
        <p:txBody>
          <a:bodyPr wrap="none" anchor="ctr"/>
          <a:lstStyle/>
          <a:p>
            <a:pPr algn="ctr"/>
            <a:r>
              <a:rPr lang="en-US" sz="2800" dirty="0" smtClean="0">
                <a:latin typeface="Candara" pitchFamily="34" charset="0"/>
              </a:rPr>
              <a:t>Files, TCP, FIFO, Network</a:t>
            </a:r>
            <a:endParaRPr lang="en-US" sz="2800" dirty="0">
              <a:latin typeface="Candara" pitchFamily="34" charset="0"/>
            </a:endParaRPr>
          </a:p>
        </p:txBody>
      </p:sp>
      <p:sp>
        <p:nvSpPr>
          <p:cNvPr id="5" name="Rectangle 24"/>
          <p:cNvSpPr>
            <a:spLocks noChangeArrowheads="1"/>
          </p:cNvSpPr>
          <p:nvPr/>
        </p:nvSpPr>
        <p:spPr bwMode="auto">
          <a:xfrm>
            <a:off x="694016" y="1266171"/>
            <a:ext cx="2353984" cy="2734330"/>
          </a:xfrm>
          <a:prstGeom prst="rect">
            <a:avLst/>
          </a:prstGeom>
          <a:noFill/>
          <a:ln w="28575" cap="rnd">
            <a:solidFill>
              <a:schemeClr val="tx1"/>
            </a:solidFill>
            <a:prstDash val="sysDot"/>
            <a:miter lim="800000"/>
            <a:headEnd/>
            <a:tailEnd/>
          </a:ln>
          <a:effectLst/>
        </p:spPr>
        <p:txBody>
          <a:bodyPr wrap="none" anchor="ctr"/>
          <a:lstStyle/>
          <a:p>
            <a:endParaRPr lang="en-US" sz="3200">
              <a:latin typeface="Candara" pitchFamily="34" charset="0"/>
            </a:endParaRPr>
          </a:p>
        </p:txBody>
      </p:sp>
      <p:sp>
        <p:nvSpPr>
          <p:cNvPr id="6" name="Oval 25"/>
          <p:cNvSpPr>
            <a:spLocks noChangeArrowheads="1"/>
          </p:cNvSpPr>
          <p:nvPr/>
        </p:nvSpPr>
        <p:spPr bwMode="auto">
          <a:xfrm>
            <a:off x="1088573" y="1832667"/>
            <a:ext cx="237432" cy="146098"/>
          </a:xfrm>
          <a:prstGeom prst="ellipse">
            <a:avLst/>
          </a:prstGeom>
          <a:solidFill>
            <a:srgbClr val="66FF66"/>
          </a:solidFill>
          <a:ln w="9525">
            <a:solidFill>
              <a:schemeClr val="tx1"/>
            </a:solidFill>
            <a:round/>
            <a:headEnd/>
            <a:tailEnd/>
          </a:ln>
          <a:effectLst/>
        </p:spPr>
        <p:txBody>
          <a:bodyPr wrap="none" anchor="ctr"/>
          <a:lstStyle/>
          <a:p>
            <a:endParaRPr lang="en-US" sz="3200">
              <a:latin typeface="Candara" pitchFamily="34" charset="0"/>
            </a:endParaRPr>
          </a:p>
        </p:txBody>
      </p:sp>
      <p:sp>
        <p:nvSpPr>
          <p:cNvPr id="7" name="Oval 26"/>
          <p:cNvSpPr>
            <a:spLocks noChangeArrowheads="1"/>
          </p:cNvSpPr>
          <p:nvPr/>
        </p:nvSpPr>
        <p:spPr bwMode="auto">
          <a:xfrm>
            <a:off x="1563436" y="1832667"/>
            <a:ext cx="237432" cy="146098"/>
          </a:xfrm>
          <a:prstGeom prst="ellipse">
            <a:avLst/>
          </a:prstGeom>
          <a:solidFill>
            <a:srgbClr val="66FF66"/>
          </a:solidFill>
          <a:ln w="9525">
            <a:solidFill>
              <a:schemeClr val="tx1"/>
            </a:solidFill>
            <a:round/>
            <a:headEnd/>
            <a:tailEnd/>
          </a:ln>
          <a:effectLst/>
        </p:spPr>
        <p:txBody>
          <a:bodyPr wrap="none" anchor="ctr"/>
          <a:lstStyle/>
          <a:p>
            <a:endParaRPr lang="en-US" sz="3200">
              <a:latin typeface="Candara" pitchFamily="34" charset="0"/>
            </a:endParaRPr>
          </a:p>
        </p:txBody>
      </p:sp>
      <p:sp>
        <p:nvSpPr>
          <p:cNvPr id="8" name="Oval 27"/>
          <p:cNvSpPr>
            <a:spLocks noChangeArrowheads="1"/>
          </p:cNvSpPr>
          <p:nvPr/>
        </p:nvSpPr>
        <p:spPr bwMode="auto">
          <a:xfrm>
            <a:off x="2038300" y="1832667"/>
            <a:ext cx="237432" cy="146098"/>
          </a:xfrm>
          <a:prstGeom prst="ellipse">
            <a:avLst/>
          </a:prstGeom>
          <a:solidFill>
            <a:srgbClr val="66FF66"/>
          </a:solidFill>
          <a:ln w="9525">
            <a:solidFill>
              <a:schemeClr val="tx1"/>
            </a:solidFill>
            <a:round/>
            <a:headEnd/>
            <a:tailEnd/>
          </a:ln>
          <a:effectLst/>
        </p:spPr>
        <p:txBody>
          <a:bodyPr wrap="none" anchor="ctr"/>
          <a:lstStyle/>
          <a:p>
            <a:endParaRPr lang="en-US" sz="3200">
              <a:latin typeface="Candara" pitchFamily="34" charset="0"/>
            </a:endParaRPr>
          </a:p>
        </p:txBody>
      </p:sp>
      <p:sp>
        <p:nvSpPr>
          <p:cNvPr id="9" name="Oval 28"/>
          <p:cNvSpPr>
            <a:spLocks noChangeArrowheads="1"/>
          </p:cNvSpPr>
          <p:nvPr/>
        </p:nvSpPr>
        <p:spPr bwMode="auto">
          <a:xfrm>
            <a:off x="1326004" y="2124863"/>
            <a:ext cx="237432" cy="146098"/>
          </a:xfrm>
          <a:prstGeom prst="ellipse">
            <a:avLst/>
          </a:prstGeom>
          <a:solidFill>
            <a:srgbClr val="CCFFFF"/>
          </a:solidFill>
          <a:ln w="9525">
            <a:solidFill>
              <a:schemeClr val="tx1"/>
            </a:solidFill>
            <a:round/>
            <a:headEnd/>
            <a:tailEnd/>
          </a:ln>
          <a:effectLst/>
        </p:spPr>
        <p:txBody>
          <a:bodyPr wrap="none" anchor="ctr"/>
          <a:lstStyle/>
          <a:p>
            <a:endParaRPr lang="en-US" sz="3200">
              <a:latin typeface="Candara" pitchFamily="34" charset="0"/>
            </a:endParaRPr>
          </a:p>
        </p:txBody>
      </p:sp>
      <p:sp>
        <p:nvSpPr>
          <p:cNvPr id="10" name="Oval 29"/>
          <p:cNvSpPr>
            <a:spLocks noChangeArrowheads="1"/>
          </p:cNvSpPr>
          <p:nvPr/>
        </p:nvSpPr>
        <p:spPr bwMode="auto">
          <a:xfrm>
            <a:off x="1800868" y="2124863"/>
            <a:ext cx="237432" cy="146098"/>
          </a:xfrm>
          <a:prstGeom prst="ellipse">
            <a:avLst/>
          </a:prstGeom>
          <a:solidFill>
            <a:srgbClr val="CCFFFF"/>
          </a:solidFill>
          <a:ln w="9525">
            <a:solidFill>
              <a:schemeClr val="tx1"/>
            </a:solidFill>
            <a:round/>
            <a:headEnd/>
            <a:tailEnd/>
          </a:ln>
          <a:effectLst/>
        </p:spPr>
        <p:txBody>
          <a:bodyPr wrap="none" anchor="ctr"/>
          <a:lstStyle/>
          <a:p>
            <a:endParaRPr lang="en-US" sz="3200">
              <a:latin typeface="Candara" pitchFamily="34" charset="0"/>
            </a:endParaRPr>
          </a:p>
        </p:txBody>
      </p:sp>
      <p:sp>
        <p:nvSpPr>
          <p:cNvPr id="11" name="Oval 30"/>
          <p:cNvSpPr>
            <a:spLocks noChangeArrowheads="1"/>
          </p:cNvSpPr>
          <p:nvPr/>
        </p:nvSpPr>
        <p:spPr bwMode="auto">
          <a:xfrm>
            <a:off x="2275732" y="2124863"/>
            <a:ext cx="237432" cy="146098"/>
          </a:xfrm>
          <a:prstGeom prst="ellipse">
            <a:avLst/>
          </a:prstGeom>
          <a:solidFill>
            <a:srgbClr val="CCFFFF"/>
          </a:solidFill>
          <a:ln w="9525">
            <a:solidFill>
              <a:schemeClr val="tx1"/>
            </a:solidFill>
            <a:round/>
            <a:headEnd/>
            <a:tailEnd/>
          </a:ln>
          <a:effectLst/>
        </p:spPr>
        <p:txBody>
          <a:bodyPr wrap="none" anchor="ctr"/>
          <a:lstStyle/>
          <a:p>
            <a:endParaRPr lang="en-US" sz="3200">
              <a:latin typeface="Candara" pitchFamily="34" charset="0"/>
            </a:endParaRPr>
          </a:p>
        </p:txBody>
      </p:sp>
      <p:sp>
        <p:nvSpPr>
          <p:cNvPr id="12" name="Oval 31"/>
          <p:cNvSpPr>
            <a:spLocks noChangeArrowheads="1"/>
          </p:cNvSpPr>
          <p:nvPr/>
        </p:nvSpPr>
        <p:spPr bwMode="auto">
          <a:xfrm>
            <a:off x="2516654" y="1832667"/>
            <a:ext cx="237432" cy="146098"/>
          </a:xfrm>
          <a:prstGeom prst="ellipse">
            <a:avLst/>
          </a:prstGeom>
          <a:solidFill>
            <a:srgbClr val="66FF66"/>
          </a:solidFill>
          <a:ln w="9525">
            <a:solidFill>
              <a:schemeClr val="tx1"/>
            </a:solidFill>
            <a:round/>
            <a:headEnd/>
            <a:tailEnd/>
          </a:ln>
          <a:effectLst/>
        </p:spPr>
        <p:txBody>
          <a:bodyPr wrap="none" anchor="ctr"/>
          <a:lstStyle/>
          <a:p>
            <a:endParaRPr lang="en-US" sz="3200">
              <a:latin typeface="Candara" pitchFamily="34" charset="0"/>
            </a:endParaRPr>
          </a:p>
        </p:txBody>
      </p:sp>
      <p:sp>
        <p:nvSpPr>
          <p:cNvPr id="13" name="Oval 32"/>
          <p:cNvSpPr>
            <a:spLocks noChangeArrowheads="1"/>
          </p:cNvSpPr>
          <p:nvPr/>
        </p:nvSpPr>
        <p:spPr bwMode="auto">
          <a:xfrm>
            <a:off x="2038300" y="2367644"/>
            <a:ext cx="237432" cy="146098"/>
          </a:xfrm>
          <a:prstGeom prst="ellipse">
            <a:avLst/>
          </a:prstGeom>
          <a:solidFill>
            <a:srgbClr val="C0C0C0"/>
          </a:solidFill>
          <a:ln w="9525">
            <a:solidFill>
              <a:schemeClr val="tx1"/>
            </a:solidFill>
            <a:round/>
            <a:headEnd/>
            <a:tailEnd/>
          </a:ln>
          <a:effectLst/>
        </p:spPr>
        <p:txBody>
          <a:bodyPr wrap="none" anchor="ctr"/>
          <a:lstStyle/>
          <a:p>
            <a:endParaRPr lang="en-US" sz="3200">
              <a:latin typeface="Candara" pitchFamily="34" charset="0"/>
            </a:endParaRPr>
          </a:p>
        </p:txBody>
      </p:sp>
      <p:sp>
        <p:nvSpPr>
          <p:cNvPr id="14" name="Oval 33"/>
          <p:cNvSpPr>
            <a:spLocks noChangeArrowheads="1"/>
          </p:cNvSpPr>
          <p:nvPr/>
        </p:nvSpPr>
        <p:spPr bwMode="auto">
          <a:xfrm>
            <a:off x="1563436" y="2367644"/>
            <a:ext cx="237432" cy="146098"/>
          </a:xfrm>
          <a:prstGeom prst="ellipse">
            <a:avLst/>
          </a:prstGeom>
          <a:solidFill>
            <a:srgbClr val="C0C0C0"/>
          </a:solidFill>
          <a:ln w="9525">
            <a:solidFill>
              <a:schemeClr val="tx1"/>
            </a:solidFill>
            <a:round/>
            <a:headEnd/>
            <a:tailEnd/>
          </a:ln>
          <a:effectLst/>
        </p:spPr>
        <p:txBody>
          <a:bodyPr wrap="none" anchor="ctr"/>
          <a:lstStyle/>
          <a:p>
            <a:endParaRPr lang="en-US" sz="3200">
              <a:latin typeface="Candara" pitchFamily="34" charset="0"/>
            </a:endParaRPr>
          </a:p>
        </p:txBody>
      </p:sp>
      <p:sp>
        <p:nvSpPr>
          <p:cNvPr id="15" name="Oval 34"/>
          <p:cNvSpPr>
            <a:spLocks noChangeArrowheads="1"/>
          </p:cNvSpPr>
          <p:nvPr/>
        </p:nvSpPr>
        <p:spPr bwMode="auto">
          <a:xfrm>
            <a:off x="1011756" y="2367644"/>
            <a:ext cx="237432" cy="146098"/>
          </a:xfrm>
          <a:prstGeom prst="ellipse">
            <a:avLst/>
          </a:prstGeom>
          <a:solidFill>
            <a:srgbClr val="C0C0C0"/>
          </a:solidFill>
          <a:ln w="9525">
            <a:solidFill>
              <a:schemeClr val="tx1"/>
            </a:solidFill>
            <a:round/>
            <a:headEnd/>
            <a:tailEnd/>
          </a:ln>
          <a:effectLst/>
        </p:spPr>
        <p:txBody>
          <a:bodyPr wrap="none" anchor="ctr"/>
          <a:lstStyle/>
          <a:p>
            <a:endParaRPr lang="en-US" sz="3200">
              <a:latin typeface="Candara" pitchFamily="34" charset="0"/>
            </a:endParaRPr>
          </a:p>
        </p:txBody>
      </p:sp>
      <p:sp>
        <p:nvSpPr>
          <p:cNvPr id="16" name="Oval 35"/>
          <p:cNvSpPr>
            <a:spLocks noChangeArrowheads="1"/>
          </p:cNvSpPr>
          <p:nvPr/>
        </p:nvSpPr>
        <p:spPr bwMode="auto">
          <a:xfrm>
            <a:off x="1326004" y="2563156"/>
            <a:ext cx="237432" cy="146098"/>
          </a:xfrm>
          <a:prstGeom prst="ellipse">
            <a:avLst/>
          </a:prstGeom>
          <a:solidFill>
            <a:srgbClr val="C0C0C0"/>
          </a:solidFill>
          <a:ln w="9525">
            <a:solidFill>
              <a:schemeClr val="tx1"/>
            </a:solidFill>
            <a:round/>
            <a:headEnd/>
            <a:tailEnd/>
          </a:ln>
          <a:effectLst/>
        </p:spPr>
        <p:txBody>
          <a:bodyPr wrap="none" anchor="ctr"/>
          <a:lstStyle/>
          <a:p>
            <a:endParaRPr lang="en-US" sz="3200">
              <a:latin typeface="Candara" pitchFamily="34" charset="0"/>
            </a:endParaRPr>
          </a:p>
        </p:txBody>
      </p:sp>
      <p:sp>
        <p:nvSpPr>
          <p:cNvPr id="17" name="Oval 36"/>
          <p:cNvSpPr>
            <a:spLocks noChangeArrowheads="1"/>
          </p:cNvSpPr>
          <p:nvPr/>
        </p:nvSpPr>
        <p:spPr bwMode="auto">
          <a:xfrm>
            <a:off x="1800868" y="2563156"/>
            <a:ext cx="237432" cy="146098"/>
          </a:xfrm>
          <a:prstGeom prst="ellipse">
            <a:avLst/>
          </a:prstGeom>
          <a:solidFill>
            <a:srgbClr val="C0C0C0"/>
          </a:solidFill>
          <a:ln w="9525">
            <a:solidFill>
              <a:schemeClr val="tx1"/>
            </a:solidFill>
            <a:round/>
            <a:headEnd/>
            <a:tailEnd/>
          </a:ln>
          <a:effectLst/>
        </p:spPr>
        <p:txBody>
          <a:bodyPr wrap="none" anchor="ctr"/>
          <a:lstStyle/>
          <a:p>
            <a:endParaRPr lang="en-US" sz="3200">
              <a:latin typeface="Candara" pitchFamily="34" charset="0"/>
            </a:endParaRPr>
          </a:p>
        </p:txBody>
      </p:sp>
      <p:sp>
        <p:nvSpPr>
          <p:cNvPr id="18" name="Oval 37"/>
          <p:cNvSpPr>
            <a:spLocks noChangeArrowheads="1"/>
          </p:cNvSpPr>
          <p:nvPr/>
        </p:nvSpPr>
        <p:spPr bwMode="auto">
          <a:xfrm>
            <a:off x="2275732" y="2563156"/>
            <a:ext cx="237432" cy="146098"/>
          </a:xfrm>
          <a:prstGeom prst="ellipse">
            <a:avLst/>
          </a:prstGeom>
          <a:solidFill>
            <a:srgbClr val="C0C0C0"/>
          </a:solidFill>
          <a:ln w="9525">
            <a:solidFill>
              <a:schemeClr val="tx1"/>
            </a:solidFill>
            <a:round/>
            <a:headEnd/>
            <a:tailEnd/>
          </a:ln>
          <a:effectLst/>
        </p:spPr>
        <p:txBody>
          <a:bodyPr wrap="none" anchor="ctr"/>
          <a:lstStyle/>
          <a:p>
            <a:endParaRPr lang="en-US" sz="3200">
              <a:latin typeface="Candara" pitchFamily="34" charset="0"/>
            </a:endParaRPr>
          </a:p>
        </p:txBody>
      </p:sp>
      <p:cxnSp>
        <p:nvCxnSpPr>
          <p:cNvPr id="19" name="AutoShape 38"/>
          <p:cNvCxnSpPr>
            <a:cxnSpLocks noChangeShapeType="1"/>
            <a:stCxn id="6" idx="4"/>
            <a:endCxn id="9" idx="1"/>
          </p:cNvCxnSpPr>
          <p:nvPr/>
        </p:nvCxnSpPr>
        <p:spPr bwMode="auto">
          <a:xfrm rot="16200000" flipH="1">
            <a:off x="1200287" y="1985768"/>
            <a:ext cx="167493" cy="153487"/>
          </a:xfrm>
          <a:prstGeom prst="straightConnector1">
            <a:avLst/>
          </a:prstGeom>
          <a:noFill/>
          <a:ln w="9525">
            <a:solidFill>
              <a:schemeClr val="tx1"/>
            </a:solidFill>
            <a:round/>
            <a:headEnd/>
            <a:tailEnd type="triangle" w="med" len="med"/>
          </a:ln>
          <a:effectLst/>
        </p:spPr>
      </p:cxnSp>
      <p:cxnSp>
        <p:nvCxnSpPr>
          <p:cNvPr id="20" name="AutoShape 39"/>
          <p:cNvCxnSpPr>
            <a:cxnSpLocks noChangeShapeType="1"/>
            <a:stCxn id="7" idx="3"/>
            <a:endCxn id="9" idx="7"/>
          </p:cNvCxnSpPr>
          <p:nvPr/>
        </p:nvCxnSpPr>
        <p:spPr bwMode="auto">
          <a:xfrm rot="5400000">
            <a:off x="1468993" y="2017042"/>
            <a:ext cx="188888" cy="69542"/>
          </a:xfrm>
          <a:prstGeom prst="straightConnector1">
            <a:avLst/>
          </a:prstGeom>
          <a:noFill/>
          <a:ln w="9525">
            <a:solidFill>
              <a:schemeClr val="tx1"/>
            </a:solidFill>
            <a:round/>
            <a:headEnd/>
            <a:tailEnd type="triangle" w="med" len="med"/>
          </a:ln>
          <a:effectLst/>
        </p:spPr>
      </p:cxnSp>
      <p:cxnSp>
        <p:nvCxnSpPr>
          <p:cNvPr id="21" name="AutoShape 40"/>
          <p:cNvCxnSpPr>
            <a:cxnSpLocks noChangeShapeType="1"/>
            <a:stCxn id="7" idx="5"/>
            <a:endCxn id="10" idx="1"/>
          </p:cNvCxnSpPr>
          <p:nvPr/>
        </p:nvCxnSpPr>
        <p:spPr bwMode="auto">
          <a:xfrm rot="16200000" flipH="1">
            <a:off x="1706424" y="2017043"/>
            <a:ext cx="188889" cy="69543"/>
          </a:xfrm>
          <a:prstGeom prst="straightConnector1">
            <a:avLst/>
          </a:prstGeom>
          <a:noFill/>
          <a:ln w="9525">
            <a:solidFill>
              <a:schemeClr val="tx1"/>
            </a:solidFill>
            <a:round/>
            <a:headEnd/>
            <a:tailEnd type="triangle" w="med" len="med"/>
          </a:ln>
          <a:effectLst/>
        </p:spPr>
      </p:cxnSp>
      <p:cxnSp>
        <p:nvCxnSpPr>
          <p:cNvPr id="22" name="AutoShape 41"/>
          <p:cNvCxnSpPr>
            <a:cxnSpLocks noChangeShapeType="1"/>
            <a:stCxn id="8" idx="3"/>
            <a:endCxn id="10" idx="0"/>
          </p:cNvCxnSpPr>
          <p:nvPr/>
        </p:nvCxnSpPr>
        <p:spPr bwMode="auto">
          <a:xfrm rot="5400000">
            <a:off x="1912582" y="1964373"/>
            <a:ext cx="167493" cy="153487"/>
          </a:xfrm>
          <a:prstGeom prst="straightConnector1">
            <a:avLst/>
          </a:prstGeom>
          <a:noFill/>
          <a:ln w="9525">
            <a:solidFill>
              <a:schemeClr val="tx1"/>
            </a:solidFill>
            <a:round/>
            <a:headEnd/>
            <a:tailEnd type="triangle" w="med" len="med"/>
          </a:ln>
          <a:effectLst/>
        </p:spPr>
      </p:cxnSp>
      <p:cxnSp>
        <p:nvCxnSpPr>
          <p:cNvPr id="23" name="AutoShape 42"/>
          <p:cNvCxnSpPr>
            <a:cxnSpLocks noChangeShapeType="1"/>
            <a:stCxn id="8" idx="5"/>
            <a:endCxn id="11" idx="0"/>
          </p:cNvCxnSpPr>
          <p:nvPr/>
        </p:nvCxnSpPr>
        <p:spPr bwMode="auto">
          <a:xfrm rot="16200000" flipH="1">
            <a:off x="2233958" y="1964373"/>
            <a:ext cx="167493" cy="153487"/>
          </a:xfrm>
          <a:prstGeom prst="straightConnector1">
            <a:avLst/>
          </a:prstGeom>
          <a:noFill/>
          <a:ln w="9525">
            <a:solidFill>
              <a:schemeClr val="tx1"/>
            </a:solidFill>
            <a:round/>
            <a:headEnd/>
            <a:tailEnd type="triangle" w="med" len="med"/>
          </a:ln>
          <a:effectLst/>
        </p:spPr>
      </p:cxnSp>
      <p:cxnSp>
        <p:nvCxnSpPr>
          <p:cNvPr id="24" name="AutoShape 43"/>
          <p:cNvCxnSpPr>
            <a:cxnSpLocks noChangeShapeType="1"/>
            <a:stCxn id="12" idx="4"/>
            <a:endCxn id="11" idx="7"/>
          </p:cNvCxnSpPr>
          <p:nvPr/>
        </p:nvCxnSpPr>
        <p:spPr bwMode="auto">
          <a:xfrm rot="5400000">
            <a:off x="2473136" y="1984024"/>
            <a:ext cx="167493" cy="156977"/>
          </a:xfrm>
          <a:prstGeom prst="straightConnector1">
            <a:avLst/>
          </a:prstGeom>
          <a:noFill/>
          <a:ln w="9525">
            <a:solidFill>
              <a:schemeClr val="tx1"/>
            </a:solidFill>
            <a:round/>
            <a:headEnd/>
            <a:tailEnd type="triangle" w="med" len="med"/>
          </a:ln>
          <a:effectLst/>
        </p:spPr>
      </p:cxnSp>
      <p:cxnSp>
        <p:nvCxnSpPr>
          <p:cNvPr id="25" name="AutoShape 45"/>
          <p:cNvCxnSpPr>
            <a:cxnSpLocks noChangeShapeType="1"/>
            <a:stCxn id="10" idx="4"/>
            <a:endCxn id="13" idx="1"/>
          </p:cNvCxnSpPr>
          <p:nvPr/>
        </p:nvCxnSpPr>
        <p:spPr bwMode="auto">
          <a:xfrm rot="16200000" flipH="1">
            <a:off x="1937289" y="2253256"/>
            <a:ext cx="118079" cy="153487"/>
          </a:xfrm>
          <a:prstGeom prst="straightConnector1">
            <a:avLst/>
          </a:prstGeom>
          <a:noFill/>
          <a:ln w="9525">
            <a:solidFill>
              <a:schemeClr val="tx1"/>
            </a:solidFill>
            <a:round/>
            <a:headEnd/>
            <a:tailEnd type="triangle" w="med" len="med"/>
          </a:ln>
          <a:effectLst/>
        </p:spPr>
      </p:cxnSp>
      <p:cxnSp>
        <p:nvCxnSpPr>
          <p:cNvPr id="26" name="AutoShape 46"/>
          <p:cNvCxnSpPr>
            <a:cxnSpLocks noChangeShapeType="1"/>
            <a:stCxn id="10" idx="4"/>
            <a:endCxn id="14" idx="7"/>
          </p:cNvCxnSpPr>
          <p:nvPr/>
        </p:nvCxnSpPr>
        <p:spPr bwMode="auto">
          <a:xfrm rot="5400000">
            <a:off x="1783802" y="2253257"/>
            <a:ext cx="118079" cy="153487"/>
          </a:xfrm>
          <a:prstGeom prst="straightConnector1">
            <a:avLst/>
          </a:prstGeom>
          <a:noFill/>
          <a:ln w="9525">
            <a:solidFill>
              <a:schemeClr val="tx1"/>
            </a:solidFill>
            <a:round/>
            <a:headEnd/>
            <a:tailEnd type="triangle" w="med" len="med"/>
          </a:ln>
          <a:effectLst/>
        </p:spPr>
      </p:cxnSp>
      <p:cxnSp>
        <p:nvCxnSpPr>
          <p:cNvPr id="27" name="AutoShape 47"/>
          <p:cNvCxnSpPr>
            <a:cxnSpLocks noChangeShapeType="1"/>
            <a:stCxn id="9" idx="4"/>
            <a:endCxn id="15" idx="7"/>
          </p:cNvCxnSpPr>
          <p:nvPr/>
        </p:nvCxnSpPr>
        <p:spPr bwMode="auto">
          <a:xfrm rot="5400000">
            <a:off x="1270532" y="2214848"/>
            <a:ext cx="118079" cy="230303"/>
          </a:xfrm>
          <a:prstGeom prst="straightConnector1">
            <a:avLst/>
          </a:prstGeom>
          <a:noFill/>
          <a:ln w="9525">
            <a:solidFill>
              <a:schemeClr val="tx1"/>
            </a:solidFill>
            <a:round/>
            <a:headEnd/>
            <a:tailEnd type="triangle" w="med" len="med"/>
          </a:ln>
          <a:effectLst/>
        </p:spPr>
      </p:cxnSp>
      <p:cxnSp>
        <p:nvCxnSpPr>
          <p:cNvPr id="28" name="AutoShape 48"/>
          <p:cNvCxnSpPr>
            <a:cxnSpLocks noChangeShapeType="1"/>
            <a:stCxn id="9" idx="4"/>
            <a:endCxn id="14" idx="1"/>
          </p:cNvCxnSpPr>
          <p:nvPr/>
        </p:nvCxnSpPr>
        <p:spPr bwMode="auto">
          <a:xfrm rot="16200000" flipH="1">
            <a:off x="1462426" y="2253256"/>
            <a:ext cx="118079" cy="153487"/>
          </a:xfrm>
          <a:prstGeom prst="straightConnector1">
            <a:avLst/>
          </a:prstGeom>
          <a:noFill/>
          <a:ln w="9525">
            <a:solidFill>
              <a:schemeClr val="tx1"/>
            </a:solidFill>
            <a:round/>
            <a:headEnd/>
            <a:tailEnd type="triangle" w="med" len="med"/>
          </a:ln>
          <a:effectLst/>
        </p:spPr>
      </p:cxnSp>
      <p:cxnSp>
        <p:nvCxnSpPr>
          <p:cNvPr id="29" name="AutoShape 51"/>
          <p:cNvCxnSpPr>
            <a:cxnSpLocks noChangeShapeType="1"/>
            <a:stCxn id="14" idx="5"/>
            <a:endCxn id="17" idx="1"/>
          </p:cNvCxnSpPr>
          <p:nvPr/>
        </p:nvCxnSpPr>
        <p:spPr bwMode="auto">
          <a:xfrm rot="16200000" flipH="1">
            <a:off x="1754765" y="2503677"/>
            <a:ext cx="92206" cy="69543"/>
          </a:xfrm>
          <a:prstGeom prst="straightConnector1">
            <a:avLst/>
          </a:prstGeom>
          <a:noFill/>
          <a:ln w="9525">
            <a:solidFill>
              <a:schemeClr val="tx1"/>
            </a:solidFill>
            <a:round/>
            <a:headEnd/>
            <a:tailEnd type="triangle" w="med" len="med"/>
          </a:ln>
          <a:effectLst/>
        </p:spPr>
      </p:cxnSp>
      <p:cxnSp>
        <p:nvCxnSpPr>
          <p:cNvPr id="31" name="AutoShape 53"/>
          <p:cNvCxnSpPr>
            <a:cxnSpLocks noChangeShapeType="1"/>
            <a:stCxn id="13" idx="3"/>
            <a:endCxn id="17" idx="0"/>
          </p:cNvCxnSpPr>
          <p:nvPr/>
        </p:nvCxnSpPr>
        <p:spPr bwMode="auto">
          <a:xfrm rot="5400000">
            <a:off x="1960924" y="2451006"/>
            <a:ext cx="70811" cy="153487"/>
          </a:xfrm>
          <a:prstGeom prst="straightConnector1">
            <a:avLst/>
          </a:prstGeom>
          <a:noFill/>
          <a:ln w="9525">
            <a:solidFill>
              <a:schemeClr val="tx1"/>
            </a:solidFill>
            <a:round/>
            <a:headEnd/>
            <a:tailEnd type="triangle" w="med" len="med"/>
          </a:ln>
          <a:effectLst/>
        </p:spPr>
      </p:cxnSp>
      <p:cxnSp>
        <p:nvCxnSpPr>
          <p:cNvPr id="32" name="AutoShape 54"/>
          <p:cNvCxnSpPr>
            <a:cxnSpLocks noChangeShapeType="1"/>
            <a:stCxn id="14" idx="3"/>
            <a:endCxn id="16" idx="7"/>
          </p:cNvCxnSpPr>
          <p:nvPr/>
        </p:nvCxnSpPr>
        <p:spPr bwMode="auto">
          <a:xfrm rot="5400000">
            <a:off x="1517333" y="2503677"/>
            <a:ext cx="92206" cy="69543"/>
          </a:xfrm>
          <a:prstGeom prst="straightConnector1">
            <a:avLst/>
          </a:prstGeom>
          <a:noFill/>
          <a:ln w="9525">
            <a:solidFill>
              <a:schemeClr val="tx1"/>
            </a:solidFill>
            <a:round/>
            <a:headEnd/>
            <a:tailEnd type="triangle" w="med" len="med"/>
          </a:ln>
          <a:effectLst/>
        </p:spPr>
      </p:cxnSp>
      <p:cxnSp>
        <p:nvCxnSpPr>
          <p:cNvPr id="33" name="AutoShape 55"/>
          <p:cNvCxnSpPr>
            <a:cxnSpLocks noChangeShapeType="1"/>
            <a:stCxn id="15" idx="5"/>
            <a:endCxn id="16" idx="1"/>
          </p:cNvCxnSpPr>
          <p:nvPr/>
        </p:nvCxnSpPr>
        <p:spPr bwMode="auto">
          <a:xfrm rot="16200000" flipH="1">
            <a:off x="1241494" y="2465270"/>
            <a:ext cx="92205" cy="146358"/>
          </a:xfrm>
          <a:prstGeom prst="straightConnector1">
            <a:avLst/>
          </a:prstGeom>
          <a:noFill/>
          <a:ln w="9525">
            <a:solidFill>
              <a:schemeClr val="tx1"/>
            </a:solidFill>
            <a:round/>
            <a:headEnd/>
            <a:tailEnd type="triangle" w="med" len="med"/>
          </a:ln>
          <a:effectLst/>
        </p:spPr>
      </p:cxnSp>
      <p:cxnSp>
        <p:nvCxnSpPr>
          <p:cNvPr id="34" name="AutoShape 56"/>
          <p:cNvCxnSpPr>
            <a:cxnSpLocks noChangeShapeType="1"/>
            <a:stCxn id="13" idx="5"/>
            <a:endCxn id="18" idx="1"/>
          </p:cNvCxnSpPr>
          <p:nvPr/>
        </p:nvCxnSpPr>
        <p:spPr bwMode="auto">
          <a:xfrm rot="16200000" flipH="1">
            <a:off x="2229629" y="2503677"/>
            <a:ext cx="92206" cy="69543"/>
          </a:xfrm>
          <a:prstGeom prst="straightConnector1">
            <a:avLst/>
          </a:prstGeom>
          <a:noFill/>
          <a:ln w="9525">
            <a:solidFill>
              <a:schemeClr val="tx1"/>
            </a:solidFill>
            <a:round/>
            <a:headEnd/>
            <a:tailEnd type="triangle" w="med" len="med"/>
          </a:ln>
          <a:effectLst/>
        </p:spPr>
      </p:cxnSp>
      <p:sp>
        <p:nvSpPr>
          <p:cNvPr id="35" name="Text Box 57"/>
          <p:cNvSpPr txBox="1">
            <a:spLocks noChangeArrowheads="1"/>
          </p:cNvSpPr>
          <p:nvPr/>
        </p:nvSpPr>
        <p:spPr bwMode="auto">
          <a:xfrm>
            <a:off x="914400" y="1276350"/>
            <a:ext cx="1905000" cy="461665"/>
          </a:xfrm>
          <a:prstGeom prst="rect">
            <a:avLst/>
          </a:prstGeom>
          <a:noFill/>
          <a:ln w="9525">
            <a:noFill/>
            <a:miter lim="800000"/>
            <a:headEnd/>
            <a:tailEnd/>
          </a:ln>
          <a:effectLst/>
        </p:spPr>
        <p:txBody>
          <a:bodyPr wrap="square">
            <a:spAutoFit/>
          </a:bodyPr>
          <a:lstStyle/>
          <a:p>
            <a:pPr algn="ctr"/>
            <a:r>
              <a:rPr lang="en-US" sz="2400" i="1" dirty="0">
                <a:latin typeface="Candara" pitchFamily="34" charset="0"/>
              </a:rPr>
              <a:t>job schedule</a:t>
            </a:r>
          </a:p>
        </p:txBody>
      </p:sp>
      <p:sp>
        <p:nvSpPr>
          <p:cNvPr id="37" name="Line 68"/>
          <p:cNvSpPr>
            <a:spLocks noChangeShapeType="1"/>
          </p:cNvSpPr>
          <p:nvPr/>
        </p:nvSpPr>
        <p:spPr bwMode="auto">
          <a:xfrm>
            <a:off x="990806" y="3878035"/>
            <a:ext cx="6892506" cy="0"/>
          </a:xfrm>
          <a:prstGeom prst="line">
            <a:avLst/>
          </a:prstGeom>
          <a:noFill/>
          <a:ln w="57150">
            <a:solidFill>
              <a:schemeClr val="tx1"/>
            </a:solidFill>
            <a:round/>
            <a:headEnd/>
            <a:tailEnd/>
          </a:ln>
          <a:effectLst/>
        </p:spPr>
        <p:txBody>
          <a:bodyPr/>
          <a:lstStyle/>
          <a:p>
            <a:endParaRPr lang="en-US" sz="3200">
              <a:latin typeface="Candara" pitchFamily="34" charset="0"/>
            </a:endParaRPr>
          </a:p>
        </p:txBody>
      </p:sp>
      <p:sp>
        <p:nvSpPr>
          <p:cNvPr id="38" name="Line 69"/>
          <p:cNvSpPr>
            <a:spLocks noChangeShapeType="1"/>
          </p:cNvSpPr>
          <p:nvPr/>
        </p:nvSpPr>
        <p:spPr bwMode="auto">
          <a:xfrm>
            <a:off x="1957991" y="3684671"/>
            <a:ext cx="0" cy="193364"/>
          </a:xfrm>
          <a:prstGeom prst="line">
            <a:avLst/>
          </a:prstGeom>
          <a:noFill/>
          <a:ln w="38100">
            <a:solidFill>
              <a:schemeClr val="tx1"/>
            </a:solidFill>
            <a:round/>
            <a:headEnd/>
            <a:tailEnd/>
          </a:ln>
          <a:effectLst/>
        </p:spPr>
        <p:txBody>
          <a:bodyPr/>
          <a:lstStyle/>
          <a:p>
            <a:endParaRPr lang="en-US" sz="3200">
              <a:latin typeface="Candara" pitchFamily="34" charset="0"/>
            </a:endParaRPr>
          </a:p>
        </p:txBody>
      </p:sp>
      <p:sp>
        <p:nvSpPr>
          <p:cNvPr id="39" name="Line 70"/>
          <p:cNvSpPr>
            <a:spLocks noChangeShapeType="1"/>
          </p:cNvSpPr>
          <p:nvPr/>
        </p:nvSpPr>
        <p:spPr bwMode="auto">
          <a:xfrm>
            <a:off x="4000604" y="3390327"/>
            <a:ext cx="0" cy="487708"/>
          </a:xfrm>
          <a:prstGeom prst="line">
            <a:avLst/>
          </a:prstGeom>
          <a:noFill/>
          <a:ln w="57150">
            <a:solidFill>
              <a:schemeClr val="tx1"/>
            </a:solidFill>
            <a:round/>
            <a:headEnd/>
            <a:tailEnd/>
          </a:ln>
          <a:effectLst/>
        </p:spPr>
        <p:txBody>
          <a:bodyPr/>
          <a:lstStyle/>
          <a:p>
            <a:endParaRPr lang="en-US" sz="3200">
              <a:latin typeface="Candara" pitchFamily="34" charset="0"/>
            </a:endParaRPr>
          </a:p>
        </p:txBody>
      </p:sp>
      <p:sp>
        <p:nvSpPr>
          <p:cNvPr id="40" name="Line 72"/>
          <p:cNvSpPr>
            <a:spLocks noChangeShapeType="1"/>
          </p:cNvSpPr>
          <p:nvPr/>
        </p:nvSpPr>
        <p:spPr bwMode="auto">
          <a:xfrm>
            <a:off x="5344886" y="3390327"/>
            <a:ext cx="0" cy="487708"/>
          </a:xfrm>
          <a:prstGeom prst="line">
            <a:avLst/>
          </a:prstGeom>
          <a:noFill/>
          <a:ln w="57150">
            <a:solidFill>
              <a:schemeClr val="tx1"/>
            </a:solidFill>
            <a:round/>
            <a:headEnd/>
            <a:tailEnd/>
          </a:ln>
          <a:effectLst/>
        </p:spPr>
        <p:txBody>
          <a:bodyPr/>
          <a:lstStyle/>
          <a:p>
            <a:endParaRPr lang="en-US" sz="3200">
              <a:latin typeface="Candara" pitchFamily="34" charset="0"/>
            </a:endParaRPr>
          </a:p>
        </p:txBody>
      </p:sp>
      <p:sp>
        <p:nvSpPr>
          <p:cNvPr id="41" name="Line 73"/>
          <p:cNvSpPr>
            <a:spLocks noChangeShapeType="1"/>
          </p:cNvSpPr>
          <p:nvPr/>
        </p:nvSpPr>
        <p:spPr bwMode="auto">
          <a:xfrm>
            <a:off x="6374922" y="3390327"/>
            <a:ext cx="0" cy="487708"/>
          </a:xfrm>
          <a:prstGeom prst="line">
            <a:avLst/>
          </a:prstGeom>
          <a:noFill/>
          <a:ln w="57150">
            <a:solidFill>
              <a:schemeClr val="tx1"/>
            </a:solidFill>
            <a:round/>
            <a:headEnd/>
            <a:tailEnd/>
          </a:ln>
          <a:effectLst/>
        </p:spPr>
        <p:txBody>
          <a:bodyPr/>
          <a:lstStyle/>
          <a:p>
            <a:endParaRPr lang="en-US" sz="3200">
              <a:latin typeface="Candara" pitchFamily="34" charset="0"/>
            </a:endParaRPr>
          </a:p>
        </p:txBody>
      </p:sp>
      <p:sp>
        <p:nvSpPr>
          <p:cNvPr id="43" name="Oval 76"/>
          <p:cNvSpPr>
            <a:spLocks noChangeArrowheads="1"/>
          </p:cNvSpPr>
          <p:nvPr/>
        </p:nvSpPr>
        <p:spPr bwMode="auto">
          <a:xfrm>
            <a:off x="1881176" y="3830769"/>
            <a:ext cx="157125" cy="96683"/>
          </a:xfrm>
          <a:prstGeom prst="ellipse">
            <a:avLst/>
          </a:prstGeom>
          <a:solidFill>
            <a:schemeClr val="bg1"/>
          </a:solidFill>
          <a:ln w="9525">
            <a:solidFill>
              <a:schemeClr val="tx1"/>
            </a:solidFill>
            <a:round/>
            <a:headEnd/>
            <a:tailEnd/>
          </a:ln>
          <a:effectLst/>
        </p:spPr>
        <p:txBody>
          <a:bodyPr wrap="none" anchor="ctr"/>
          <a:lstStyle/>
          <a:p>
            <a:endParaRPr lang="en-US" sz="3200">
              <a:latin typeface="Candara" pitchFamily="34" charset="0"/>
            </a:endParaRPr>
          </a:p>
        </p:txBody>
      </p:sp>
      <p:sp>
        <p:nvSpPr>
          <p:cNvPr id="44" name="Oval 77"/>
          <p:cNvSpPr>
            <a:spLocks noChangeArrowheads="1"/>
          </p:cNvSpPr>
          <p:nvPr/>
        </p:nvSpPr>
        <p:spPr bwMode="auto">
          <a:xfrm>
            <a:off x="3920296" y="3830769"/>
            <a:ext cx="157125" cy="96683"/>
          </a:xfrm>
          <a:prstGeom prst="ellipse">
            <a:avLst/>
          </a:prstGeom>
          <a:solidFill>
            <a:schemeClr val="bg1"/>
          </a:solidFill>
          <a:ln w="9525">
            <a:solidFill>
              <a:schemeClr val="tx1"/>
            </a:solidFill>
            <a:round/>
            <a:headEnd/>
            <a:tailEnd/>
          </a:ln>
          <a:effectLst/>
        </p:spPr>
        <p:txBody>
          <a:bodyPr wrap="none" anchor="ctr"/>
          <a:lstStyle/>
          <a:p>
            <a:endParaRPr lang="en-US" sz="3200">
              <a:latin typeface="Candara" pitchFamily="34" charset="0"/>
            </a:endParaRPr>
          </a:p>
        </p:txBody>
      </p:sp>
      <p:sp>
        <p:nvSpPr>
          <p:cNvPr id="45" name="Oval 78"/>
          <p:cNvSpPr>
            <a:spLocks noChangeArrowheads="1"/>
          </p:cNvSpPr>
          <p:nvPr/>
        </p:nvSpPr>
        <p:spPr bwMode="auto">
          <a:xfrm>
            <a:off x="5264580" y="3830769"/>
            <a:ext cx="157123" cy="96683"/>
          </a:xfrm>
          <a:prstGeom prst="ellipse">
            <a:avLst/>
          </a:prstGeom>
          <a:solidFill>
            <a:schemeClr val="bg1"/>
          </a:solidFill>
          <a:ln w="9525">
            <a:solidFill>
              <a:schemeClr val="tx1"/>
            </a:solidFill>
            <a:round/>
            <a:headEnd/>
            <a:tailEnd/>
          </a:ln>
          <a:effectLst/>
        </p:spPr>
        <p:txBody>
          <a:bodyPr wrap="none" anchor="ctr"/>
          <a:lstStyle/>
          <a:p>
            <a:endParaRPr lang="en-US" sz="3200">
              <a:latin typeface="Candara" pitchFamily="34" charset="0"/>
            </a:endParaRPr>
          </a:p>
        </p:txBody>
      </p:sp>
      <p:sp>
        <p:nvSpPr>
          <p:cNvPr id="46" name="Oval 79"/>
          <p:cNvSpPr>
            <a:spLocks noChangeArrowheads="1"/>
          </p:cNvSpPr>
          <p:nvPr/>
        </p:nvSpPr>
        <p:spPr bwMode="auto">
          <a:xfrm>
            <a:off x="6294614" y="3830769"/>
            <a:ext cx="157125" cy="96683"/>
          </a:xfrm>
          <a:prstGeom prst="ellipse">
            <a:avLst/>
          </a:prstGeom>
          <a:solidFill>
            <a:schemeClr val="bg1"/>
          </a:solidFill>
          <a:ln w="9525">
            <a:solidFill>
              <a:schemeClr val="tx1"/>
            </a:solidFill>
            <a:round/>
            <a:headEnd/>
            <a:tailEnd/>
          </a:ln>
          <a:effectLst/>
        </p:spPr>
        <p:txBody>
          <a:bodyPr wrap="none" anchor="ctr"/>
          <a:lstStyle/>
          <a:p>
            <a:endParaRPr lang="en-US" sz="3200">
              <a:latin typeface="Candara" pitchFamily="34" charset="0"/>
            </a:endParaRPr>
          </a:p>
        </p:txBody>
      </p:sp>
      <p:sp>
        <p:nvSpPr>
          <p:cNvPr id="47" name="Oval 80"/>
          <p:cNvSpPr>
            <a:spLocks noChangeArrowheads="1"/>
          </p:cNvSpPr>
          <p:nvPr/>
        </p:nvSpPr>
        <p:spPr bwMode="auto">
          <a:xfrm>
            <a:off x="7467601" y="3829051"/>
            <a:ext cx="157123" cy="96683"/>
          </a:xfrm>
          <a:prstGeom prst="ellipse">
            <a:avLst/>
          </a:prstGeom>
          <a:solidFill>
            <a:schemeClr val="bg1"/>
          </a:solidFill>
          <a:ln w="9525">
            <a:solidFill>
              <a:schemeClr val="tx1"/>
            </a:solidFill>
            <a:round/>
            <a:headEnd/>
            <a:tailEnd/>
          </a:ln>
          <a:effectLst/>
        </p:spPr>
        <p:txBody>
          <a:bodyPr wrap="none" anchor="ctr"/>
          <a:lstStyle/>
          <a:p>
            <a:endParaRPr lang="en-US" sz="3200">
              <a:latin typeface="Candara" pitchFamily="34" charset="0"/>
            </a:endParaRPr>
          </a:p>
        </p:txBody>
      </p:sp>
      <p:sp>
        <p:nvSpPr>
          <p:cNvPr id="48" name="Text Box 83"/>
          <p:cNvSpPr txBox="1">
            <a:spLocks noChangeArrowheads="1"/>
          </p:cNvSpPr>
          <p:nvPr/>
        </p:nvSpPr>
        <p:spPr bwMode="auto">
          <a:xfrm>
            <a:off x="4800600" y="742950"/>
            <a:ext cx="2489543" cy="523220"/>
          </a:xfrm>
          <a:prstGeom prst="rect">
            <a:avLst/>
          </a:prstGeom>
          <a:noFill/>
          <a:ln w="9525">
            <a:noFill/>
            <a:miter lim="800000"/>
            <a:headEnd/>
            <a:tailEnd/>
          </a:ln>
          <a:effectLst/>
        </p:spPr>
        <p:txBody>
          <a:bodyPr wrap="square">
            <a:spAutoFit/>
          </a:bodyPr>
          <a:lstStyle/>
          <a:p>
            <a:pPr algn="ctr"/>
            <a:r>
              <a:rPr lang="en-US" sz="2800">
                <a:latin typeface="Candara" pitchFamily="34" charset="0"/>
              </a:rPr>
              <a:t>data plane</a:t>
            </a:r>
          </a:p>
        </p:txBody>
      </p:sp>
      <p:sp>
        <p:nvSpPr>
          <p:cNvPr id="49" name="Text Box 84"/>
          <p:cNvSpPr txBox="1">
            <a:spLocks noChangeArrowheads="1"/>
          </p:cNvSpPr>
          <p:nvPr/>
        </p:nvSpPr>
        <p:spPr bwMode="auto">
          <a:xfrm>
            <a:off x="2514600" y="4019550"/>
            <a:ext cx="2960914" cy="523220"/>
          </a:xfrm>
          <a:prstGeom prst="rect">
            <a:avLst/>
          </a:prstGeom>
          <a:noFill/>
          <a:ln w="9525">
            <a:noFill/>
            <a:miter lim="800000"/>
            <a:headEnd/>
            <a:tailEnd/>
          </a:ln>
          <a:effectLst/>
        </p:spPr>
        <p:txBody>
          <a:bodyPr wrap="square">
            <a:spAutoFit/>
          </a:bodyPr>
          <a:lstStyle/>
          <a:p>
            <a:pPr algn="ctr"/>
            <a:r>
              <a:rPr lang="en-US" sz="2800" dirty="0">
                <a:latin typeface="Candara" pitchFamily="34" charset="0"/>
              </a:rPr>
              <a:t>control plane</a:t>
            </a:r>
          </a:p>
        </p:txBody>
      </p:sp>
      <p:cxnSp>
        <p:nvCxnSpPr>
          <p:cNvPr id="52" name="AutoShape 88"/>
          <p:cNvCxnSpPr>
            <a:cxnSpLocks noChangeShapeType="1"/>
            <a:stCxn id="11" idx="3"/>
            <a:endCxn id="13" idx="7"/>
          </p:cNvCxnSpPr>
          <p:nvPr/>
        </p:nvCxnSpPr>
        <p:spPr bwMode="auto">
          <a:xfrm rot="5400000">
            <a:off x="2205996" y="2284531"/>
            <a:ext cx="139474" cy="69542"/>
          </a:xfrm>
          <a:prstGeom prst="straightConnector1">
            <a:avLst/>
          </a:prstGeom>
          <a:noFill/>
          <a:ln w="9525">
            <a:solidFill>
              <a:schemeClr val="tx1"/>
            </a:solidFill>
            <a:round/>
            <a:headEnd/>
            <a:tailEnd type="triangle" w="med" len="med"/>
          </a:ln>
          <a:effectLst/>
        </p:spPr>
      </p:cxnSp>
      <p:cxnSp>
        <p:nvCxnSpPr>
          <p:cNvPr id="53" name="AutoShape 89"/>
          <p:cNvCxnSpPr>
            <a:cxnSpLocks noChangeShapeType="1"/>
            <a:stCxn id="11" idx="4"/>
            <a:endCxn id="18" idx="7"/>
          </p:cNvCxnSpPr>
          <p:nvPr/>
        </p:nvCxnSpPr>
        <p:spPr bwMode="auto">
          <a:xfrm rot="16200000" flipH="1">
            <a:off x="2279626" y="2385783"/>
            <a:ext cx="313591" cy="83945"/>
          </a:xfrm>
          <a:prstGeom prst="straightConnector1">
            <a:avLst/>
          </a:prstGeom>
          <a:noFill/>
          <a:ln w="9525">
            <a:solidFill>
              <a:schemeClr val="tx1"/>
            </a:solidFill>
            <a:round/>
            <a:headEnd/>
            <a:tailEnd type="triangle" w="med" len="med"/>
          </a:ln>
          <a:effectLst/>
        </p:spPr>
      </p:cxnSp>
      <p:sp>
        <p:nvSpPr>
          <p:cNvPr id="54" name="Rectangle 7"/>
          <p:cNvSpPr>
            <a:spLocks noChangeArrowheads="1"/>
          </p:cNvSpPr>
          <p:nvPr/>
        </p:nvSpPr>
        <p:spPr bwMode="auto">
          <a:xfrm>
            <a:off x="3525741" y="2855351"/>
            <a:ext cx="949727" cy="683222"/>
          </a:xfrm>
          <a:prstGeom prst="rect">
            <a:avLst/>
          </a:prstGeom>
          <a:solidFill>
            <a:srgbClr val="66FF66"/>
          </a:solidFill>
          <a:ln w="9525">
            <a:solidFill>
              <a:schemeClr val="tx1"/>
            </a:solidFill>
            <a:miter lim="800000"/>
            <a:headEnd/>
            <a:tailEnd/>
          </a:ln>
          <a:effectLst/>
        </p:spPr>
        <p:txBody>
          <a:bodyPr wrap="none" anchor="ctr"/>
          <a:lstStyle/>
          <a:p>
            <a:pPr algn="ctr"/>
            <a:r>
              <a:rPr lang="en-US" sz="3200" dirty="0">
                <a:latin typeface="Candara" pitchFamily="34" charset="0"/>
              </a:rPr>
              <a:t>NS</a:t>
            </a:r>
          </a:p>
        </p:txBody>
      </p:sp>
      <p:sp>
        <p:nvSpPr>
          <p:cNvPr id="55" name="Rectangle 8"/>
          <p:cNvSpPr>
            <a:spLocks noChangeArrowheads="1"/>
          </p:cNvSpPr>
          <p:nvPr/>
        </p:nvSpPr>
        <p:spPr bwMode="auto">
          <a:xfrm>
            <a:off x="4800190" y="2855351"/>
            <a:ext cx="949727" cy="683222"/>
          </a:xfrm>
          <a:prstGeom prst="rect">
            <a:avLst/>
          </a:prstGeom>
          <a:solidFill>
            <a:srgbClr val="FFCCFF"/>
          </a:solidFill>
          <a:ln w="9525">
            <a:solidFill>
              <a:schemeClr val="tx1"/>
            </a:solidFill>
            <a:miter lim="800000"/>
            <a:headEnd/>
            <a:tailEnd/>
          </a:ln>
          <a:effectLst/>
        </p:spPr>
        <p:txBody>
          <a:bodyPr wrap="none" anchor="ctr"/>
          <a:lstStyle/>
          <a:p>
            <a:pPr algn="ctr"/>
            <a:r>
              <a:rPr lang="en-US" sz="3200">
                <a:latin typeface="Candara" pitchFamily="34" charset="0"/>
              </a:rPr>
              <a:t>PD</a:t>
            </a:r>
          </a:p>
        </p:txBody>
      </p:sp>
      <p:sp>
        <p:nvSpPr>
          <p:cNvPr id="56" name="Rectangle 9"/>
          <p:cNvSpPr>
            <a:spLocks noChangeArrowheads="1"/>
          </p:cNvSpPr>
          <p:nvPr/>
        </p:nvSpPr>
        <p:spPr bwMode="auto">
          <a:xfrm>
            <a:off x="7013893" y="2855351"/>
            <a:ext cx="949727" cy="683222"/>
          </a:xfrm>
          <a:prstGeom prst="rect">
            <a:avLst/>
          </a:prstGeom>
          <a:solidFill>
            <a:srgbClr val="FFCCFF"/>
          </a:solidFill>
          <a:ln w="9525">
            <a:solidFill>
              <a:schemeClr val="tx1"/>
            </a:solidFill>
            <a:miter lim="800000"/>
            <a:headEnd/>
            <a:tailEnd/>
          </a:ln>
          <a:effectLst/>
        </p:spPr>
        <p:txBody>
          <a:bodyPr wrap="none" anchor="ctr"/>
          <a:lstStyle/>
          <a:p>
            <a:pPr algn="ctr"/>
            <a:r>
              <a:rPr lang="en-US" sz="3200">
                <a:latin typeface="Candara" pitchFamily="34" charset="0"/>
              </a:rPr>
              <a:t>PD</a:t>
            </a:r>
          </a:p>
        </p:txBody>
      </p:sp>
      <p:sp>
        <p:nvSpPr>
          <p:cNvPr id="57" name="Rectangle 13"/>
          <p:cNvSpPr>
            <a:spLocks noChangeArrowheads="1"/>
          </p:cNvSpPr>
          <p:nvPr/>
        </p:nvSpPr>
        <p:spPr bwMode="auto">
          <a:xfrm>
            <a:off x="5907043" y="2855351"/>
            <a:ext cx="949727" cy="683222"/>
          </a:xfrm>
          <a:prstGeom prst="rect">
            <a:avLst/>
          </a:prstGeom>
          <a:solidFill>
            <a:srgbClr val="FFCCFF"/>
          </a:solidFill>
          <a:ln w="9525">
            <a:solidFill>
              <a:schemeClr val="tx1"/>
            </a:solidFill>
            <a:miter lim="800000"/>
            <a:headEnd/>
            <a:tailEnd/>
          </a:ln>
          <a:effectLst/>
        </p:spPr>
        <p:txBody>
          <a:bodyPr wrap="none" anchor="ctr"/>
          <a:lstStyle/>
          <a:p>
            <a:pPr algn="ctr"/>
            <a:r>
              <a:rPr lang="en-US" sz="3200">
                <a:latin typeface="Candara" pitchFamily="34" charset="0"/>
              </a:rPr>
              <a:t>PD</a:t>
            </a:r>
          </a:p>
        </p:txBody>
      </p:sp>
      <p:sp>
        <p:nvSpPr>
          <p:cNvPr id="58" name="computr3"/>
          <p:cNvSpPr>
            <a:spLocks noEditPoints="1" noChangeArrowheads="1"/>
          </p:cNvSpPr>
          <p:nvPr/>
        </p:nvSpPr>
        <p:spPr bwMode="auto">
          <a:xfrm>
            <a:off x="990600" y="2800351"/>
            <a:ext cx="1819146" cy="855101"/>
          </a:xfrm>
          <a:custGeom>
            <a:avLst/>
            <a:gdLst>
              <a:gd name="T0" fmla="*/ 0 w 21600"/>
              <a:gd name="T1" fmla="*/ 10800 h 21600"/>
              <a:gd name="T2" fmla="*/ 10800 w 21600"/>
              <a:gd name="T3" fmla="*/ 0 h 21600"/>
              <a:gd name="T4" fmla="*/ 10800 w 21600"/>
              <a:gd name="T5" fmla="*/ 21600 h 21600"/>
              <a:gd name="T6" fmla="*/ 18135 w 21600"/>
              <a:gd name="T7" fmla="*/ 10800 h 21600"/>
              <a:gd name="T8" fmla="*/ 7811 w 21600"/>
              <a:gd name="T9" fmla="*/ 2584 h 21600"/>
              <a:gd name="T10" fmla="*/ 16359 w 21600"/>
              <a:gd name="T11" fmla="*/ 11764 h 21600"/>
            </a:gdLst>
            <a:ahLst/>
            <a:cxnLst>
              <a:cxn ang="0">
                <a:pos x="T0" y="T1"/>
              </a:cxn>
              <a:cxn ang="0">
                <a:pos x="T2" y="T3"/>
              </a:cxn>
              <a:cxn ang="0">
                <a:pos x="T4" y="T5"/>
              </a:cxn>
              <a:cxn ang="0">
                <a:pos x="T6" y="T7"/>
              </a:cxn>
            </a:cxnLst>
            <a:rect l="T8" t="T9" r="T10" b="T11"/>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close/>
              </a:path>
              <a:path w="21600" h="21600" extrusionOk="0">
                <a:moveTo>
                  <a:pt x="578" y="4011"/>
                </a:moveTo>
                <a:moveTo>
                  <a:pt x="4043" y="4011"/>
                </a:moveTo>
                <a:lnTo>
                  <a:pt x="4043" y="4320"/>
                </a:lnTo>
                <a:lnTo>
                  <a:pt x="578" y="4320"/>
                </a:lnTo>
                <a:lnTo>
                  <a:pt x="578" y="4011"/>
                </a:lnTo>
                <a:close/>
                <a:moveTo>
                  <a:pt x="7624" y="14194"/>
                </a:moveTo>
                <a:lnTo>
                  <a:pt x="16402" y="14194"/>
                </a:lnTo>
                <a:lnTo>
                  <a:pt x="16402" y="16200"/>
                </a:lnTo>
                <a:lnTo>
                  <a:pt x="7624" y="16200"/>
                </a:lnTo>
              </a:path>
            </a:pathLst>
          </a:custGeom>
          <a:solidFill>
            <a:srgbClr val="FFFFCC"/>
          </a:solidFill>
          <a:ln w="9525">
            <a:solidFill>
              <a:srgbClr val="000000"/>
            </a:solidFill>
            <a:miter lim="800000"/>
            <a:headEnd/>
            <a:tailEnd/>
          </a:ln>
        </p:spPr>
        <p:txBody>
          <a:bodyPr/>
          <a:lstStyle/>
          <a:p>
            <a:endParaRPr lang="en-US" sz="2400" dirty="0">
              <a:latin typeface="Candara" pitchFamily="34" charset="0"/>
            </a:endParaRPr>
          </a:p>
        </p:txBody>
      </p:sp>
      <p:sp>
        <p:nvSpPr>
          <p:cNvPr id="59" name="Line 91"/>
          <p:cNvSpPr>
            <a:spLocks noChangeShapeType="1"/>
          </p:cNvSpPr>
          <p:nvPr/>
        </p:nvSpPr>
        <p:spPr bwMode="auto">
          <a:xfrm flipV="1">
            <a:off x="5425196" y="1686570"/>
            <a:ext cx="398047" cy="487709"/>
          </a:xfrm>
          <a:prstGeom prst="line">
            <a:avLst/>
          </a:prstGeom>
          <a:noFill/>
          <a:ln w="76200">
            <a:solidFill>
              <a:schemeClr val="tx1"/>
            </a:solidFill>
            <a:round/>
            <a:headEnd/>
            <a:tailEnd type="triangle" w="med" len="med"/>
          </a:ln>
          <a:effectLst/>
        </p:spPr>
        <p:txBody>
          <a:bodyPr/>
          <a:lstStyle/>
          <a:p>
            <a:endParaRPr lang="en-US" sz="3200">
              <a:latin typeface="Candara" pitchFamily="34" charset="0"/>
            </a:endParaRPr>
          </a:p>
        </p:txBody>
      </p:sp>
      <p:sp>
        <p:nvSpPr>
          <p:cNvPr id="60" name="Line 92"/>
          <p:cNvSpPr>
            <a:spLocks noChangeShapeType="1"/>
          </p:cNvSpPr>
          <p:nvPr/>
        </p:nvSpPr>
        <p:spPr bwMode="auto">
          <a:xfrm>
            <a:off x="6294614" y="1686570"/>
            <a:ext cx="80309" cy="438293"/>
          </a:xfrm>
          <a:prstGeom prst="line">
            <a:avLst/>
          </a:prstGeom>
          <a:noFill/>
          <a:ln w="76200">
            <a:solidFill>
              <a:schemeClr val="tx1"/>
            </a:solidFill>
            <a:round/>
            <a:headEnd/>
            <a:tailEnd type="triangle" w="med" len="med"/>
          </a:ln>
          <a:effectLst/>
        </p:spPr>
        <p:txBody>
          <a:bodyPr/>
          <a:lstStyle/>
          <a:p>
            <a:endParaRPr lang="en-US" sz="3200">
              <a:latin typeface="Candara" pitchFamily="34" charset="0"/>
            </a:endParaRPr>
          </a:p>
        </p:txBody>
      </p:sp>
      <p:sp>
        <p:nvSpPr>
          <p:cNvPr id="61" name="Line 93"/>
          <p:cNvSpPr>
            <a:spLocks noChangeShapeType="1"/>
          </p:cNvSpPr>
          <p:nvPr/>
        </p:nvSpPr>
        <p:spPr bwMode="auto">
          <a:xfrm>
            <a:off x="7324650" y="1686570"/>
            <a:ext cx="80307" cy="438293"/>
          </a:xfrm>
          <a:prstGeom prst="line">
            <a:avLst/>
          </a:prstGeom>
          <a:noFill/>
          <a:ln w="76200">
            <a:solidFill>
              <a:schemeClr val="tx1"/>
            </a:solidFill>
            <a:round/>
            <a:headEnd/>
            <a:tailEnd type="triangle" w="med" len="med"/>
          </a:ln>
          <a:effectLst/>
        </p:spPr>
        <p:txBody>
          <a:bodyPr/>
          <a:lstStyle/>
          <a:p>
            <a:endParaRPr lang="en-US" sz="3200">
              <a:latin typeface="Candara" pitchFamily="34" charset="0"/>
            </a:endParaRPr>
          </a:p>
        </p:txBody>
      </p:sp>
      <p:sp>
        <p:nvSpPr>
          <p:cNvPr id="62" name="Line 94"/>
          <p:cNvSpPr>
            <a:spLocks noChangeShapeType="1"/>
          </p:cNvSpPr>
          <p:nvPr/>
        </p:nvSpPr>
        <p:spPr bwMode="auto">
          <a:xfrm>
            <a:off x="5027147" y="1686570"/>
            <a:ext cx="160616" cy="438293"/>
          </a:xfrm>
          <a:prstGeom prst="line">
            <a:avLst/>
          </a:prstGeom>
          <a:noFill/>
          <a:ln w="76200">
            <a:solidFill>
              <a:schemeClr val="tx1"/>
            </a:solidFill>
            <a:round/>
            <a:headEnd/>
            <a:tailEnd type="triangle" w="med" len="med"/>
          </a:ln>
          <a:effectLst/>
        </p:spPr>
        <p:txBody>
          <a:bodyPr/>
          <a:lstStyle/>
          <a:p>
            <a:endParaRPr lang="en-US" sz="3200">
              <a:latin typeface="Candara" pitchFamily="34" charset="0"/>
            </a:endParaRPr>
          </a:p>
        </p:txBody>
      </p:sp>
      <p:sp>
        <p:nvSpPr>
          <p:cNvPr id="63" name="Line 97"/>
          <p:cNvSpPr>
            <a:spLocks noChangeShapeType="1"/>
          </p:cNvSpPr>
          <p:nvPr/>
        </p:nvSpPr>
        <p:spPr bwMode="auto">
          <a:xfrm flipV="1">
            <a:off x="6532046" y="1686570"/>
            <a:ext cx="398047" cy="487709"/>
          </a:xfrm>
          <a:prstGeom prst="line">
            <a:avLst/>
          </a:prstGeom>
          <a:noFill/>
          <a:ln w="76200">
            <a:solidFill>
              <a:schemeClr val="tx1"/>
            </a:solidFill>
            <a:round/>
            <a:headEnd/>
            <a:tailEnd type="triangle" w="med" len="med"/>
          </a:ln>
          <a:effectLst/>
        </p:spPr>
        <p:txBody>
          <a:bodyPr/>
          <a:lstStyle/>
          <a:p>
            <a:endParaRPr lang="en-US" sz="3200">
              <a:latin typeface="Candara" pitchFamily="34" charset="0"/>
            </a:endParaRPr>
          </a:p>
        </p:txBody>
      </p:sp>
      <p:sp>
        <p:nvSpPr>
          <p:cNvPr id="64" name="Line 98"/>
          <p:cNvSpPr>
            <a:spLocks noChangeShapeType="1"/>
          </p:cNvSpPr>
          <p:nvPr/>
        </p:nvSpPr>
        <p:spPr bwMode="auto">
          <a:xfrm flipV="1">
            <a:off x="7562082" y="1686570"/>
            <a:ext cx="398047" cy="487709"/>
          </a:xfrm>
          <a:prstGeom prst="line">
            <a:avLst/>
          </a:prstGeom>
          <a:noFill/>
          <a:ln w="76200">
            <a:solidFill>
              <a:schemeClr val="tx1"/>
            </a:solidFill>
            <a:round/>
            <a:headEnd/>
            <a:tailEnd type="triangle" w="med" len="med"/>
          </a:ln>
          <a:effectLst/>
        </p:spPr>
        <p:txBody>
          <a:bodyPr/>
          <a:lstStyle/>
          <a:p>
            <a:endParaRPr lang="en-US" sz="3200">
              <a:latin typeface="Candara" pitchFamily="34" charset="0"/>
            </a:endParaRPr>
          </a:p>
        </p:txBody>
      </p:sp>
      <p:sp>
        <p:nvSpPr>
          <p:cNvPr id="65" name="Line 99"/>
          <p:cNvSpPr>
            <a:spLocks noChangeShapeType="1"/>
          </p:cNvSpPr>
          <p:nvPr/>
        </p:nvSpPr>
        <p:spPr bwMode="auto">
          <a:xfrm>
            <a:off x="5264579" y="2563156"/>
            <a:ext cx="0" cy="292196"/>
          </a:xfrm>
          <a:prstGeom prst="line">
            <a:avLst/>
          </a:prstGeom>
          <a:noFill/>
          <a:ln w="38100">
            <a:solidFill>
              <a:schemeClr val="tx1"/>
            </a:solidFill>
            <a:round/>
            <a:headEnd type="triangle" w="med" len="med"/>
            <a:tailEnd type="triangle" w="med" len="med"/>
          </a:ln>
          <a:effectLst/>
        </p:spPr>
        <p:txBody>
          <a:bodyPr/>
          <a:lstStyle/>
          <a:p>
            <a:endParaRPr lang="en-US" sz="3200">
              <a:latin typeface="Candara" pitchFamily="34" charset="0"/>
            </a:endParaRPr>
          </a:p>
        </p:txBody>
      </p:sp>
      <p:sp>
        <p:nvSpPr>
          <p:cNvPr id="66" name="Line 101"/>
          <p:cNvSpPr>
            <a:spLocks noChangeShapeType="1"/>
          </p:cNvSpPr>
          <p:nvPr/>
        </p:nvSpPr>
        <p:spPr bwMode="auto">
          <a:xfrm>
            <a:off x="6374922" y="2563156"/>
            <a:ext cx="0" cy="292196"/>
          </a:xfrm>
          <a:prstGeom prst="line">
            <a:avLst/>
          </a:prstGeom>
          <a:noFill/>
          <a:ln w="38100">
            <a:solidFill>
              <a:schemeClr val="tx1"/>
            </a:solidFill>
            <a:round/>
            <a:headEnd type="triangle" w="med" len="med"/>
            <a:tailEnd type="triangle" w="med" len="med"/>
          </a:ln>
          <a:effectLst/>
        </p:spPr>
        <p:txBody>
          <a:bodyPr/>
          <a:lstStyle/>
          <a:p>
            <a:endParaRPr lang="en-US" sz="3200">
              <a:latin typeface="Candara" pitchFamily="34" charset="0"/>
            </a:endParaRPr>
          </a:p>
        </p:txBody>
      </p:sp>
      <p:sp>
        <p:nvSpPr>
          <p:cNvPr id="67" name="Line 102"/>
          <p:cNvSpPr>
            <a:spLocks noChangeShapeType="1"/>
          </p:cNvSpPr>
          <p:nvPr/>
        </p:nvSpPr>
        <p:spPr bwMode="auto">
          <a:xfrm>
            <a:off x="7481772" y="2563156"/>
            <a:ext cx="0" cy="292196"/>
          </a:xfrm>
          <a:prstGeom prst="line">
            <a:avLst/>
          </a:prstGeom>
          <a:noFill/>
          <a:ln w="38100">
            <a:solidFill>
              <a:schemeClr val="tx1"/>
            </a:solidFill>
            <a:round/>
            <a:headEnd type="triangle" w="med" len="med"/>
            <a:tailEnd type="triangle" w="med" len="med"/>
          </a:ln>
          <a:effectLst/>
        </p:spPr>
        <p:txBody>
          <a:bodyPr/>
          <a:lstStyle/>
          <a:p>
            <a:endParaRPr lang="en-US" sz="3200">
              <a:latin typeface="Candara" pitchFamily="34" charset="0"/>
            </a:endParaRPr>
          </a:p>
        </p:txBody>
      </p:sp>
      <p:sp>
        <p:nvSpPr>
          <p:cNvPr id="68" name="Oval 58"/>
          <p:cNvSpPr>
            <a:spLocks noChangeArrowheads="1"/>
          </p:cNvSpPr>
          <p:nvPr/>
        </p:nvSpPr>
        <p:spPr bwMode="auto">
          <a:xfrm>
            <a:off x="4870022" y="2122715"/>
            <a:ext cx="789112" cy="438293"/>
          </a:xfrm>
          <a:prstGeom prst="ellipse">
            <a:avLst/>
          </a:prstGeom>
          <a:solidFill>
            <a:srgbClr val="CCFFFF"/>
          </a:solidFill>
          <a:ln w="9525">
            <a:solidFill>
              <a:schemeClr val="tx1"/>
            </a:solidFill>
            <a:round/>
            <a:headEnd/>
            <a:tailEnd/>
          </a:ln>
          <a:effectLst/>
        </p:spPr>
        <p:txBody>
          <a:bodyPr wrap="none" anchor="ctr"/>
          <a:lstStyle/>
          <a:p>
            <a:pPr algn="ctr"/>
            <a:r>
              <a:rPr lang="en-US" sz="3200">
                <a:latin typeface="Candara" pitchFamily="34" charset="0"/>
              </a:rPr>
              <a:t>V</a:t>
            </a:r>
          </a:p>
        </p:txBody>
      </p:sp>
      <p:sp>
        <p:nvSpPr>
          <p:cNvPr id="69" name="Oval 59"/>
          <p:cNvSpPr>
            <a:spLocks noChangeArrowheads="1"/>
          </p:cNvSpPr>
          <p:nvPr/>
        </p:nvSpPr>
        <p:spPr bwMode="auto">
          <a:xfrm>
            <a:off x="5980365" y="2124863"/>
            <a:ext cx="789112" cy="438293"/>
          </a:xfrm>
          <a:prstGeom prst="ellipse">
            <a:avLst/>
          </a:prstGeom>
          <a:solidFill>
            <a:srgbClr val="CCFFFF"/>
          </a:solidFill>
          <a:ln w="9525">
            <a:solidFill>
              <a:schemeClr val="tx1"/>
            </a:solidFill>
            <a:round/>
            <a:headEnd/>
            <a:tailEnd/>
          </a:ln>
          <a:effectLst/>
        </p:spPr>
        <p:txBody>
          <a:bodyPr wrap="none" anchor="ctr"/>
          <a:lstStyle/>
          <a:p>
            <a:pPr algn="ctr"/>
            <a:r>
              <a:rPr lang="en-US" sz="3200">
                <a:latin typeface="Candara" pitchFamily="34" charset="0"/>
              </a:rPr>
              <a:t>V</a:t>
            </a:r>
          </a:p>
        </p:txBody>
      </p:sp>
      <p:sp>
        <p:nvSpPr>
          <p:cNvPr id="70" name="Oval 60"/>
          <p:cNvSpPr>
            <a:spLocks noChangeArrowheads="1"/>
          </p:cNvSpPr>
          <p:nvPr/>
        </p:nvSpPr>
        <p:spPr bwMode="auto">
          <a:xfrm>
            <a:off x="7090708" y="2124863"/>
            <a:ext cx="789112" cy="438293"/>
          </a:xfrm>
          <a:prstGeom prst="ellipse">
            <a:avLst/>
          </a:prstGeom>
          <a:solidFill>
            <a:srgbClr val="CCFFFF"/>
          </a:solidFill>
          <a:ln w="9525">
            <a:solidFill>
              <a:schemeClr val="tx1"/>
            </a:solidFill>
            <a:round/>
            <a:headEnd/>
            <a:tailEnd/>
          </a:ln>
          <a:effectLst/>
        </p:spPr>
        <p:txBody>
          <a:bodyPr wrap="none" anchor="ctr"/>
          <a:lstStyle/>
          <a:p>
            <a:pPr algn="ctr"/>
            <a:r>
              <a:rPr lang="en-US" sz="3200" dirty="0">
                <a:latin typeface="Candara" pitchFamily="34" charset="0"/>
              </a:rPr>
              <a:t>V</a:t>
            </a:r>
          </a:p>
        </p:txBody>
      </p:sp>
      <p:sp>
        <p:nvSpPr>
          <p:cNvPr id="76" name="TextBox 75"/>
          <p:cNvSpPr txBox="1"/>
          <p:nvPr/>
        </p:nvSpPr>
        <p:spPr>
          <a:xfrm>
            <a:off x="1219201" y="4000500"/>
            <a:ext cx="1454244" cy="369332"/>
          </a:xfrm>
          <a:prstGeom prst="rect">
            <a:avLst/>
          </a:prstGeom>
          <a:noFill/>
        </p:spPr>
        <p:txBody>
          <a:bodyPr wrap="none" rtlCol="0">
            <a:spAutoFit/>
          </a:bodyPr>
          <a:lstStyle/>
          <a:p>
            <a:r>
              <a:rPr lang="en-US" dirty="0" smtClean="0">
                <a:latin typeface="Candara" pitchFamily="34" charset="0"/>
              </a:rPr>
              <a:t>Job manager</a:t>
            </a:r>
            <a:endParaRPr lang="en-US" dirty="0">
              <a:latin typeface="Candara" pitchFamily="34" charset="0"/>
            </a:endParaRPr>
          </a:p>
        </p:txBody>
      </p:sp>
      <p:sp>
        <p:nvSpPr>
          <p:cNvPr id="79" name="TextBox 78"/>
          <p:cNvSpPr txBox="1"/>
          <p:nvPr/>
        </p:nvSpPr>
        <p:spPr>
          <a:xfrm>
            <a:off x="5334000" y="4000500"/>
            <a:ext cx="845103" cy="369332"/>
          </a:xfrm>
          <a:prstGeom prst="rect">
            <a:avLst/>
          </a:prstGeom>
          <a:noFill/>
        </p:spPr>
        <p:txBody>
          <a:bodyPr wrap="none" rtlCol="0">
            <a:spAutoFit/>
          </a:bodyPr>
          <a:lstStyle/>
          <a:p>
            <a:r>
              <a:rPr lang="en-US" dirty="0" smtClean="0">
                <a:latin typeface="Candara" pitchFamily="34" charset="0"/>
              </a:rPr>
              <a:t>cluster</a:t>
            </a:r>
            <a:endParaRPr lang="en-US" dirty="0">
              <a:latin typeface="Candara" pitchFamily="34" charset="0"/>
            </a:endParaRPr>
          </a:p>
        </p:txBody>
      </p:sp>
      <p:sp>
        <p:nvSpPr>
          <p:cNvPr id="80" name="Rectangle 24"/>
          <p:cNvSpPr>
            <a:spLocks noChangeArrowheads="1"/>
          </p:cNvSpPr>
          <p:nvPr/>
        </p:nvSpPr>
        <p:spPr bwMode="auto">
          <a:xfrm>
            <a:off x="3200400" y="742950"/>
            <a:ext cx="5257800" cy="3257550"/>
          </a:xfrm>
          <a:prstGeom prst="rect">
            <a:avLst/>
          </a:prstGeom>
          <a:noFill/>
          <a:ln w="28575" cap="rnd">
            <a:solidFill>
              <a:schemeClr val="tx1"/>
            </a:solidFill>
            <a:prstDash val="sysDot"/>
            <a:miter lim="800000"/>
            <a:headEnd/>
            <a:tailEnd/>
          </a:ln>
          <a:effectLst/>
        </p:spPr>
        <p:txBody>
          <a:bodyPr wrap="none" anchor="ctr"/>
          <a:lstStyle/>
          <a:p>
            <a:endParaRPr lang="en-US" sz="3200">
              <a:latin typeface="Candara"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Rectangle 113"/>
          <p:cNvSpPr/>
          <p:nvPr/>
        </p:nvSpPr>
        <p:spPr>
          <a:xfrm>
            <a:off x="1219200" y="3028950"/>
            <a:ext cx="990600" cy="342900"/>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JM code</a:t>
            </a:r>
            <a:endParaRPr lang="en-US" dirty="0">
              <a:solidFill>
                <a:schemeClr val="tx1"/>
              </a:solidFill>
            </a:endParaRPr>
          </a:p>
        </p:txBody>
      </p:sp>
      <p:sp>
        <p:nvSpPr>
          <p:cNvPr id="115" name="Rectangle 114"/>
          <p:cNvSpPr/>
          <p:nvPr/>
        </p:nvSpPr>
        <p:spPr>
          <a:xfrm>
            <a:off x="7772400" y="2038350"/>
            <a:ext cx="990600" cy="685800"/>
          </a:xfrm>
          <a:prstGeom prst="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andara" pitchFamily="34" charset="0"/>
              </a:rPr>
              <a:t>Vertex Code</a:t>
            </a:r>
            <a:endParaRPr lang="en-US" sz="2000" dirty="0">
              <a:solidFill>
                <a:schemeClr val="tx1"/>
              </a:solidFill>
              <a:latin typeface="Candara" pitchFamily="34" charset="0"/>
            </a:endParaRPr>
          </a:p>
        </p:txBody>
      </p:sp>
      <p:cxnSp>
        <p:nvCxnSpPr>
          <p:cNvPr id="5" name="Straight Connector 4"/>
          <p:cNvCxnSpPr/>
          <p:nvPr/>
        </p:nvCxnSpPr>
        <p:spPr>
          <a:xfrm>
            <a:off x="1905000" y="4000500"/>
            <a:ext cx="7086600" cy="119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2000" y="4457700"/>
            <a:ext cx="8229600" cy="119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505744" y="4056856"/>
            <a:ext cx="80010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7677944" y="4056856"/>
            <a:ext cx="8001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 name="modem"/>
          <p:cNvSpPr>
            <a:spLocks noEditPoints="1" noChangeArrowheads="1"/>
          </p:cNvSpPr>
          <p:nvPr/>
        </p:nvSpPr>
        <p:spPr bwMode="auto">
          <a:xfrm>
            <a:off x="7772400" y="3429000"/>
            <a:ext cx="609600" cy="228600"/>
          </a:xfrm>
          <a:custGeom>
            <a:avLst/>
            <a:gdLst>
              <a:gd name="T0" fmla="*/ 0 w 21600"/>
              <a:gd name="T1" fmla="*/ 5152 h 21600"/>
              <a:gd name="T2" fmla="*/ 2941 w 21600"/>
              <a:gd name="T3" fmla="*/ 0 h 21600"/>
              <a:gd name="T4" fmla="*/ 18625 w 21600"/>
              <a:gd name="T5" fmla="*/ 0 h 21600"/>
              <a:gd name="T6" fmla="*/ 21600 w 21600"/>
              <a:gd name="T7" fmla="*/ 5152 h 21600"/>
              <a:gd name="T8" fmla="*/ 21600 w 21600"/>
              <a:gd name="T9" fmla="*/ 21600 h 21600"/>
              <a:gd name="T10" fmla="*/ 0 w 21600"/>
              <a:gd name="T11" fmla="*/ 21600 h 21600"/>
              <a:gd name="T12" fmla="*/ 10800 w 21600"/>
              <a:gd name="T13" fmla="*/ 0 h 21600"/>
              <a:gd name="T14" fmla="*/ 10800 w 21600"/>
              <a:gd name="T15" fmla="*/ 21600 h 21600"/>
              <a:gd name="T16" fmla="*/ 0 w 21600"/>
              <a:gd name="T17" fmla="*/ 13376 h 21600"/>
              <a:gd name="T18" fmla="*/ 21600 w 21600"/>
              <a:gd name="T19" fmla="*/ 13376 h 21600"/>
              <a:gd name="T20" fmla="*/ 400 w 21600"/>
              <a:gd name="T21" fmla="*/ 22400 h 21600"/>
              <a:gd name="T22" fmla="*/ 21200 w 21600"/>
              <a:gd name="T23" fmla="*/ 30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2" name="Picture 3" descr="C:\Documents and Settings\mbudiu\Local Settings\Temporary Internet Files\Content.IE5\BEKKHKZ9\MPj04090150000[1].jpg"/>
          <p:cNvPicPr>
            <a:picLocks noChangeAspect="1" noChangeArrowheads="1"/>
          </p:cNvPicPr>
          <p:nvPr/>
        </p:nvPicPr>
        <p:blipFill>
          <a:blip r:embed="rId3" cstate="print"/>
          <a:srcRect/>
          <a:stretch>
            <a:fillRect/>
          </a:stretch>
        </p:blipFill>
        <p:spPr bwMode="auto">
          <a:xfrm>
            <a:off x="7848600" y="2800350"/>
            <a:ext cx="457944" cy="345143"/>
          </a:xfrm>
          <a:prstGeom prst="rect">
            <a:avLst/>
          </a:prstGeom>
          <a:noFill/>
        </p:spPr>
      </p:pic>
      <p:sp>
        <p:nvSpPr>
          <p:cNvPr id="25" name="modem"/>
          <p:cNvSpPr>
            <a:spLocks noEditPoints="1" noChangeArrowheads="1"/>
          </p:cNvSpPr>
          <p:nvPr/>
        </p:nvSpPr>
        <p:spPr bwMode="auto">
          <a:xfrm>
            <a:off x="7770425" y="3240488"/>
            <a:ext cx="609600" cy="228600"/>
          </a:xfrm>
          <a:custGeom>
            <a:avLst/>
            <a:gdLst>
              <a:gd name="T0" fmla="*/ 0 w 21600"/>
              <a:gd name="T1" fmla="*/ 5152 h 21600"/>
              <a:gd name="T2" fmla="*/ 2941 w 21600"/>
              <a:gd name="T3" fmla="*/ 0 h 21600"/>
              <a:gd name="T4" fmla="*/ 18625 w 21600"/>
              <a:gd name="T5" fmla="*/ 0 h 21600"/>
              <a:gd name="T6" fmla="*/ 21600 w 21600"/>
              <a:gd name="T7" fmla="*/ 5152 h 21600"/>
              <a:gd name="T8" fmla="*/ 21600 w 21600"/>
              <a:gd name="T9" fmla="*/ 21600 h 21600"/>
              <a:gd name="T10" fmla="*/ 0 w 21600"/>
              <a:gd name="T11" fmla="*/ 21600 h 21600"/>
              <a:gd name="T12" fmla="*/ 10800 w 21600"/>
              <a:gd name="T13" fmla="*/ 0 h 21600"/>
              <a:gd name="T14" fmla="*/ 10800 w 21600"/>
              <a:gd name="T15" fmla="*/ 21600 h 21600"/>
              <a:gd name="T16" fmla="*/ 0 w 21600"/>
              <a:gd name="T17" fmla="*/ 13376 h 21600"/>
              <a:gd name="T18" fmla="*/ 21600 w 21600"/>
              <a:gd name="T19" fmla="*/ 13376 h 21600"/>
              <a:gd name="T20" fmla="*/ 400 w 21600"/>
              <a:gd name="T21" fmla="*/ 22400 h 21600"/>
              <a:gd name="T22" fmla="*/ 21200 w 21600"/>
              <a:gd name="T23" fmla="*/ 30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modem"/>
          <p:cNvSpPr>
            <a:spLocks noEditPoints="1" noChangeArrowheads="1"/>
          </p:cNvSpPr>
          <p:nvPr/>
        </p:nvSpPr>
        <p:spPr bwMode="auto">
          <a:xfrm>
            <a:off x="1524000" y="3429000"/>
            <a:ext cx="609600" cy="228600"/>
          </a:xfrm>
          <a:custGeom>
            <a:avLst/>
            <a:gdLst>
              <a:gd name="T0" fmla="*/ 0 w 21600"/>
              <a:gd name="T1" fmla="*/ 5152 h 21600"/>
              <a:gd name="T2" fmla="*/ 2941 w 21600"/>
              <a:gd name="T3" fmla="*/ 0 h 21600"/>
              <a:gd name="T4" fmla="*/ 18625 w 21600"/>
              <a:gd name="T5" fmla="*/ 0 h 21600"/>
              <a:gd name="T6" fmla="*/ 21600 w 21600"/>
              <a:gd name="T7" fmla="*/ 5152 h 21600"/>
              <a:gd name="T8" fmla="*/ 21600 w 21600"/>
              <a:gd name="T9" fmla="*/ 21600 h 21600"/>
              <a:gd name="T10" fmla="*/ 0 w 21600"/>
              <a:gd name="T11" fmla="*/ 21600 h 21600"/>
              <a:gd name="T12" fmla="*/ 10800 w 21600"/>
              <a:gd name="T13" fmla="*/ 0 h 21600"/>
              <a:gd name="T14" fmla="*/ 10800 w 21600"/>
              <a:gd name="T15" fmla="*/ 21600 h 21600"/>
              <a:gd name="T16" fmla="*/ 0 w 21600"/>
              <a:gd name="T17" fmla="*/ 13376 h 21600"/>
              <a:gd name="T18" fmla="*/ 21600 w 21600"/>
              <a:gd name="T19" fmla="*/ 13376 h 21600"/>
              <a:gd name="T20" fmla="*/ 400 w 21600"/>
              <a:gd name="T21" fmla="*/ 22400 h 21600"/>
              <a:gd name="T22" fmla="*/ 21200 w 21600"/>
              <a:gd name="T23" fmla="*/ 30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28" name="Straight Connector 27"/>
          <p:cNvCxnSpPr/>
          <p:nvPr/>
        </p:nvCxnSpPr>
        <p:spPr>
          <a:xfrm rot="5400000">
            <a:off x="-438150" y="3257352"/>
            <a:ext cx="240030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6200000" flipH="1">
            <a:off x="1038225" y="2028825"/>
            <a:ext cx="1200150" cy="685800"/>
          </a:xfrm>
          <a:prstGeom prst="straightConnector1">
            <a:avLst/>
          </a:prstGeom>
          <a:ln w="28575">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45" name="Freeform 44"/>
          <p:cNvSpPr/>
          <p:nvPr/>
        </p:nvSpPr>
        <p:spPr>
          <a:xfrm>
            <a:off x="2362202" y="2114169"/>
            <a:ext cx="5333999" cy="928497"/>
          </a:xfrm>
          <a:custGeom>
            <a:avLst/>
            <a:gdLst>
              <a:gd name="connsiteX0" fmla="*/ 0 w 3044952"/>
              <a:gd name="connsiteY0" fmla="*/ 704088 h 704088"/>
              <a:gd name="connsiteX1" fmla="*/ 1271016 w 3044952"/>
              <a:gd name="connsiteY1" fmla="*/ 173736 h 704088"/>
              <a:gd name="connsiteX2" fmla="*/ 3044952 w 3044952"/>
              <a:gd name="connsiteY2" fmla="*/ 0 h 704088"/>
              <a:gd name="connsiteX0" fmla="*/ 0 w 3044952"/>
              <a:gd name="connsiteY0" fmla="*/ 704088 h 704088"/>
              <a:gd name="connsiteX1" fmla="*/ 1271016 w 3044952"/>
              <a:gd name="connsiteY1" fmla="*/ 326136 h 704088"/>
              <a:gd name="connsiteX2" fmla="*/ 3044952 w 3044952"/>
              <a:gd name="connsiteY2" fmla="*/ 0 h 704088"/>
              <a:gd name="connsiteX0" fmla="*/ 0 w 3089529"/>
              <a:gd name="connsiteY0" fmla="*/ 1485900 h 1485900"/>
              <a:gd name="connsiteX1" fmla="*/ 2582037 w 3089529"/>
              <a:gd name="connsiteY1" fmla="*/ 117348 h 1485900"/>
              <a:gd name="connsiteX2" fmla="*/ 3044952 w 3089529"/>
              <a:gd name="connsiteY2" fmla="*/ 781812 h 1485900"/>
              <a:gd name="connsiteX0" fmla="*/ 0 w 3091655"/>
              <a:gd name="connsiteY0" fmla="*/ 1596644 h 1596644"/>
              <a:gd name="connsiteX1" fmla="*/ 2582037 w 3091655"/>
              <a:gd name="connsiteY1" fmla="*/ 228092 h 1596644"/>
              <a:gd name="connsiteX2" fmla="*/ 3014502 w 3091655"/>
              <a:gd name="connsiteY2" fmla="*/ 380492 h 1596644"/>
              <a:gd name="connsiteX3" fmla="*/ 3044952 w 3091655"/>
              <a:gd name="connsiteY3" fmla="*/ 892556 h 1596644"/>
              <a:gd name="connsiteX0" fmla="*/ 0 w 3281964"/>
              <a:gd name="connsiteY0" fmla="*/ 1237996 h 1237996"/>
              <a:gd name="connsiteX1" fmla="*/ 1440180 w 3281964"/>
              <a:gd name="connsiteY1" fmla="*/ 402844 h 1237996"/>
              <a:gd name="connsiteX2" fmla="*/ 3014502 w 3281964"/>
              <a:gd name="connsiteY2" fmla="*/ 21844 h 1237996"/>
              <a:gd name="connsiteX3" fmla="*/ 3044952 w 3281964"/>
              <a:gd name="connsiteY3" fmla="*/ 533908 h 1237996"/>
              <a:gd name="connsiteX0" fmla="*/ 0 w 3044952"/>
              <a:gd name="connsiteY0" fmla="*/ 1390396 h 1390396"/>
              <a:gd name="connsiteX1" fmla="*/ 1440180 w 3044952"/>
              <a:gd name="connsiteY1" fmla="*/ 555244 h 1390396"/>
              <a:gd name="connsiteX2" fmla="*/ 2464719 w 3044952"/>
              <a:gd name="connsiteY2" fmla="*/ 21844 h 1390396"/>
              <a:gd name="connsiteX3" fmla="*/ 3044952 w 3044952"/>
              <a:gd name="connsiteY3" fmla="*/ 686308 h 1390396"/>
              <a:gd name="connsiteX0" fmla="*/ 0 w 3044952"/>
              <a:gd name="connsiteY0" fmla="*/ 1390396 h 1390396"/>
              <a:gd name="connsiteX1" fmla="*/ 1186434 w 3044952"/>
              <a:gd name="connsiteY1" fmla="*/ 555244 h 1390396"/>
              <a:gd name="connsiteX2" fmla="*/ 2464719 w 3044952"/>
              <a:gd name="connsiteY2" fmla="*/ 21844 h 1390396"/>
              <a:gd name="connsiteX3" fmla="*/ 3044952 w 3044952"/>
              <a:gd name="connsiteY3" fmla="*/ 686308 h 1390396"/>
              <a:gd name="connsiteX0" fmla="*/ 0 w 3044952"/>
              <a:gd name="connsiteY0" fmla="*/ 1237996 h 1237996"/>
              <a:gd name="connsiteX1" fmla="*/ 1186434 w 3044952"/>
              <a:gd name="connsiteY1" fmla="*/ 402844 h 1237996"/>
              <a:gd name="connsiteX2" fmla="*/ 2464719 w 3044952"/>
              <a:gd name="connsiteY2" fmla="*/ 21844 h 1237996"/>
              <a:gd name="connsiteX3" fmla="*/ 3044952 w 3044952"/>
              <a:gd name="connsiteY3" fmla="*/ 533908 h 1237996"/>
            </a:gdLst>
            <a:ahLst/>
            <a:cxnLst>
              <a:cxn ang="0">
                <a:pos x="connsiteX0" y="connsiteY0"/>
              </a:cxn>
              <a:cxn ang="0">
                <a:pos x="connsiteX1" y="connsiteY1"/>
              </a:cxn>
              <a:cxn ang="0">
                <a:pos x="connsiteX2" y="connsiteY2"/>
              </a:cxn>
              <a:cxn ang="0">
                <a:pos x="connsiteX3" y="connsiteY3"/>
              </a:cxn>
            </a:cxnLst>
            <a:rect l="l" t="t" r="r" b="b"/>
            <a:pathLst>
              <a:path w="3044952" h="1237996">
                <a:moveTo>
                  <a:pt x="0" y="1237996"/>
                </a:moveTo>
                <a:cubicBezTo>
                  <a:pt x="381762" y="1031494"/>
                  <a:pt x="678942" y="520192"/>
                  <a:pt x="1186434" y="402844"/>
                </a:cubicBezTo>
                <a:cubicBezTo>
                  <a:pt x="1618366" y="174752"/>
                  <a:pt x="2154966" y="0"/>
                  <a:pt x="2464719" y="21844"/>
                </a:cubicBezTo>
                <a:cubicBezTo>
                  <a:pt x="2774472" y="43688"/>
                  <a:pt x="2969392" y="423164"/>
                  <a:pt x="3044952" y="533908"/>
                </a:cubicBezTo>
              </a:path>
            </a:pathLst>
          </a:custGeom>
          <a:ln w="28575">
            <a:solidFill>
              <a:srgbClr val="FF0000"/>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Title 60"/>
          <p:cNvSpPr>
            <a:spLocks noGrp="1"/>
          </p:cNvSpPr>
          <p:nvPr>
            <p:ph type="title"/>
          </p:nvPr>
        </p:nvSpPr>
        <p:spPr>
          <a:xfrm>
            <a:off x="533400" y="-19050"/>
            <a:ext cx="8229600" cy="857250"/>
          </a:xfrm>
        </p:spPr>
        <p:txBody>
          <a:bodyPr/>
          <a:lstStyle/>
          <a:p>
            <a:r>
              <a:rPr lang="en-US" dirty="0" smtClean="0"/>
              <a:t>Dryad Job Staging</a:t>
            </a:r>
            <a:endParaRPr lang="en-US" dirty="0"/>
          </a:p>
        </p:txBody>
      </p:sp>
      <p:pic>
        <p:nvPicPr>
          <p:cNvPr id="62" name="Picture 14" descr="C:\Program Files\Microsoft Office\MEDIA\CAGCAT10\j0195384.wmf"/>
          <p:cNvPicPr>
            <a:picLocks noChangeAspect="1" noChangeArrowheads="1"/>
          </p:cNvPicPr>
          <p:nvPr/>
        </p:nvPicPr>
        <p:blipFill>
          <a:blip r:embed="rId4" cstate="print"/>
          <a:srcRect/>
          <a:stretch>
            <a:fillRect/>
          </a:stretch>
        </p:blipFill>
        <p:spPr bwMode="auto">
          <a:xfrm flipH="1">
            <a:off x="1" y="1143000"/>
            <a:ext cx="1194269" cy="914400"/>
          </a:xfrm>
          <a:prstGeom prst="rect">
            <a:avLst/>
          </a:prstGeom>
          <a:noFill/>
        </p:spPr>
      </p:pic>
      <p:sp>
        <p:nvSpPr>
          <p:cNvPr id="63" name="TextBox 62"/>
          <p:cNvSpPr txBox="1"/>
          <p:nvPr/>
        </p:nvSpPr>
        <p:spPr>
          <a:xfrm>
            <a:off x="304801" y="742950"/>
            <a:ext cx="918841" cy="400110"/>
          </a:xfrm>
          <a:prstGeom prst="rect">
            <a:avLst/>
          </a:prstGeom>
          <a:noFill/>
        </p:spPr>
        <p:txBody>
          <a:bodyPr wrap="none" rtlCol="0">
            <a:spAutoFit/>
          </a:bodyPr>
          <a:lstStyle/>
          <a:p>
            <a:r>
              <a:rPr lang="en-US" sz="2000" i="1" dirty="0" smtClean="0">
                <a:latin typeface="Candara" pitchFamily="34" charset="0"/>
              </a:rPr>
              <a:t>1. Build</a:t>
            </a:r>
            <a:endParaRPr lang="en-US" sz="2000" i="1" dirty="0">
              <a:latin typeface="Candara" pitchFamily="34" charset="0"/>
            </a:endParaRPr>
          </a:p>
        </p:txBody>
      </p:sp>
      <p:sp>
        <p:nvSpPr>
          <p:cNvPr id="64" name="TextBox 63"/>
          <p:cNvSpPr txBox="1"/>
          <p:nvPr/>
        </p:nvSpPr>
        <p:spPr>
          <a:xfrm>
            <a:off x="762001" y="2114551"/>
            <a:ext cx="984565" cy="707886"/>
          </a:xfrm>
          <a:prstGeom prst="rect">
            <a:avLst/>
          </a:prstGeom>
          <a:noFill/>
        </p:spPr>
        <p:txBody>
          <a:bodyPr wrap="none" rtlCol="0">
            <a:spAutoFit/>
          </a:bodyPr>
          <a:lstStyle/>
          <a:p>
            <a:r>
              <a:rPr lang="en-US" sz="2000" i="1" dirty="0" smtClean="0">
                <a:latin typeface="Candara" pitchFamily="34" charset="0"/>
              </a:rPr>
              <a:t>2. Send </a:t>
            </a:r>
            <a:br>
              <a:rPr lang="en-US" sz="2000" i="1" dirty="0" smtClean="0">
                <a:latin typeface="Candara" pitchFamily="34" charset="0"/>
              </a:rPr>
            </a:br>
            <a:r>
              <a:rPr lang="en-US" sz="2000" i="1" dirty="0" smtClean="0">
                <a:latin typeface="Candara" pitchFamily="34" charset="0"/>
              </a:rPr>
              <a:t>.exe</a:t>
            </a:r>
            <a:endParaRPr lang="en-US" sz="2000" i="1" dirty="0">
              <a:latin typeface="Candara" pitchFamily="34" charset="0"/>
            </a:endParaRPr>
          </a:p>
        </p:txBody>
      </p:sp>
      <p:sp>
        <p:nvSpPr>
          <p:cNvPr id="65" name="TextBox 64"/>
          <p:cNvSpPr txBox="1"/>
          <p:nvPr/>
        </p:nvSpPr>
        <p:spPr>
          <a:xfrm>
            <a:off x="533400" y="3714750"/>
            <a:ext cx="1301959" cy="400110"/>
          </a:xfrm>
          <a:prstGeom prst="rect">
            <a:avLst/>
          </a:prstGeom>
          <a:noFill/>
        </p:spPr>
        <p:txBody>
          <a:bodyPr wrap="none" rtlCol="0">
            <a:spAutoFit/>
          </a:bodyPr>
          <a:lstStyle/>
          <a:p>
            <a:r>
              <a:rPr lang="en-US" sz="2000" i="1" dirty="0" smtClean="0">
                <a:latin typeface="Candara" pitchFamily="34" charset="0"/>
              </a:rPr>
              <a:t>3. Start JM</a:t>
            </a:r>
            <a:endParaRPr lang="en-US" sz="2000" i="1" dirty="0">
              <a:latin typeface="Candara" pitchFamily="34" charset="0"/>
            </a:endParaRPr>
          </a:p>
        </p:txBody>
      </p:sp>
      <p:sp>
        <p:nvSpPr>
          <p:cNvPr id="66" name="TextBox 65"/>
          <p:cNvSpPr txBox="1"/>
          <p:nvPr/>
        </p:nvSpPr>
        <p:spPr>
          <a:xfrm>
            <a:off x="2895600" y="2933640"/>
            <a:ext cx="2047355" cy="400110"/>
          </a:xfrm>
          <a:prstGeom prst="rect">
            <a:avLst/>
          </a:prstGeom>
          <a:noFill/>
        </p:spPr>
        <p:txBody>
          <a:bodyPr wrap="none" rtlCol="0">
            <a:spAutoFit/>
          </a:bodyPr>
          <a:lstStyle/>
          <a:p>
            <a:r>
              <a:rPr lang="en-US" sz="2000" i="1" dirty="0" smtClean="0">
                <a:latin typeface="Candara" pitchFamily="34" charset="0"/>
              </a:rPr>
              <a:t>5. Generate graph</a:t>
            </a:r>
            <a:endParaRPr lang="en-US" sz="2000" i="1" dirty="0">
              <a:latin typeface="Candara" pitchFamily="34" charset="0"/>
            </a:endParaRPr>
          </a:p>
        </p:txBody>
      </p:sp>
      <p:sp>
        <p:nvSpPr>
          <p:cNvPr id="67" name="Oval 66"/>
          <p:cNvSpPr/>
          <p:nvPr/>
        </p:nvSpPr>
        <p:spPr>
          <a:xfrm>
            <a:off x="2286000" y="3257550"/>
            <a:ext cx="76200" cy="57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438400" y="3257550"/>
            <a:ext cx="76200" cy="571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2590800" y="3257550"/>
            <a:ext cx="76200" cy="57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362200" y="3371850"/>
            <a:ext cx="76200" cy="57150"/>
          </a:xfrm>
          <a:prstGeom prst="ellipse">
            <a:avLst/>
          </a:prstGeom>
          <a:ln>
            <a:tailEnd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2514600" y="3371850"/>
            <a:ext cx="76200" cy="57150"/>
          </a:xfrm>
          <a:prstGeom prst="ellipse">
            <a:avLst/>
          </a:prstGeom>
          <a:ln>
            <a:tailEnd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667000" y="3371850"/>
            <a:ext cx="76200" cy="57150"/>
          </a:xfrm>
          <a:prstGeom prst="ellipse">
            <a:avLst/>
          </a:prstGeom>
          <a:solidFill>
            <a:srgbClr val="FFFF00"/>
          </a:solidFill>
          <a:ln>
            <a:tailEnd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362200" y="3143250"/>
            <a:ext cx="76200" cy="57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2514600" y="3143250"/>
            <a:ext cx="76200" cy="57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2667000" y="3143250"/>
            <a:ext cx="76200" cy="57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2743200" y="3257550"/>
            <a:ext cx="76200" cy="57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Arrow Connector 77"/>
          <p:cNvCxnSpPr>
            <a:stCxn id="72" idx="7"/>
            <a:endCxn id="76" idx="4"/>
          </p:cNvCxnSpPr>
          <p:nvPr/>
        </p:nvCxnSpPr>
        <p:spPr>
          <a:xfrm rot="5400000" flipH="1" flipV="1">
            <a:off x="2723912" y="3322831"/>
            <a:ext cx="65519" cy="49259"/>
          </a:xfrm>
          <a:prstGeom prst="straightConnector1">
            <a:avLst/>
          </a:prstGeom>
          <a:ln>
            <a:tailEnd type="arrow" w="sm" len="sm"/>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72" idx="1"/>
            <a:endCxn id="69" idx="4"/>
          </p:cNvCxnSpPr>
          <p:nvPr/>
        </p:nvCxnSpPr>
        <p:spPr>
          <a:xfrm rot="16200000" flipV="1">
            <a:off x="2620772" y="3322831"/>
            <a:ext cx="65519" cy="49259"/>
          </a:xfrm>
          <a:prstGeom prst="straightConnector1">
            <a:avLst/>
          </a:prstGeom>
          <a:ln>
            <a:tailEnd type="arrow" w="sm" len="sm"/>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71" idx="7"/>
            <a:endCxn id="69" idx="4"/>
          </p:cNvCxnSpPr>
          <p:nvPr/>
        </p:nvCxnSpPr>
        <p:spPr>
          <a:xfrm rot="5400000" flipH="1" flipV="1">
            <a:off x="2571512" y="3322831"/>
            <a:ext cx="65519" cy="49259"/>
          </a:xfrm>
          <a:prstGeom prst="straightConnector1">
            <a:avLst/>
          </a:prstGeom>
          <a:ln>
            <a:tailEnd type="arrow" w="sm" len="sm"/>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71" idx="1"/>
            <a:endCxn id="68" idx="4"/>
          </p:cNvCxnSpPr>
          <p:nvPr/>
        </p:nvCxnSpPr>
        <p:spPr>
          <a:xfrm rot="16200000" flipV="1">
            <a:off x="2468372" y="3322831"/>
            <a:ext cx="65519" cy="49259"/>
          </a:xfrm>
          <a:prstGeom prst="straightConnector1">
            <a:avLst/>
          </a:prstGeom>
          <a:ln>
            <a:tailEnd type="arrow" w="sm" len="sm"/>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70" idx="7"/>
            <a:endCxn id="68" idx="3"/>
          </p:cNvCxnSpPr>
          <p:nvPr/>
        </p:nvCxnSpPr>
        <p:spPr>
          <a:xfrm rot="5400000" flipH="1" flipV="1">
            <a:off x="2401456" y="3332116"/>
            <a:ext cx="73889" cy="22318"/>
          </a:xfrm>
          <a:prstGeom prst="straightConnector1">
            <a:avLst/>
          </a:prstGeom>
          <a:ln>
            <a:tailEnd type="arrow" w="sm" len="sm"/>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70" idx="1"/>
            <a:endCxn id="67" idx="5"/>
          </p:cNvCxnSpPr>
          <p:nvPr/>
        </p:nvCxnSpPr>
        <p:spPr>
          <a:xfrm rot="16200000" flipV="1">
            <a:off x="2325256" y="3332116"/>
            <a:ext cx="73889" cy="22318"/>
          </a:xfrm>
          <a:prstGeom prst="straightConnector1">
            <a:avLst/>
          </a:prstGeom>
          <a:ln>
            <a:tailEnd type="arrow" w="sm" len="sm"/>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76" idx="1"/>
            <a:endCxn id="75" idx="4"/>
          </p:cNvCxnSpPr>
          <p:nvPr/>
        </p:nvCxnSpPr>
        <p:spPr>
          <a:xfrm rot="16200000" flipV="1">
            <a:off x="2696972" y="3208531"/>
            <a:ext cx="65519" cy="49259"/>
          </a:xfrm>
          <a:prstGeom prst="straightConnector1">
            <a:avLst/>
          </a:prstGeom>
          <a:ln>
            <a:tailEnd type="arrow" w="sm" len="sm"/>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69" idx="7"/>
            <a:endCxn id="75" idx="5"/>
          </p:cNvCxnSpPr>
          <p:nvPr/>
        </p:nvCxnSpPr>
        <p:spPr>
          <a:xfrm rot="5400000" flipH="1" flipV="1">
            <a:off x="2656997" y="3190875"/>
            <a:ext cx="73889" cy="76200"/>
          </a:xfrm>
          <a:prstGeom prst="straightConnector1">
            <a:avLst/>
          </a:prstGeom>
          <a:ln>
            <a:tailEnd type="arrow" w="sm" len="sm"/>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69" idx="1"/>
            <a:endCxn id="74" idx="4"/>
          </p:cNvCxnSpPr>
          <p:nvPr/>
        </p:nvCxnSpPr>
        <p:spPr>
          <a:xfrm rot="16200000" flipV="1">
            <a:off x="2544572" y="3208531"/>
            <a:ext cx="65519" cy="49259"/>
          </a:xfrm>
          <a:prstGeom prst="straightConnector1">
            <a:avLst/>
          </a:prstGeom>
          <a:ln>
            <a:tailEnd type="arrow" w="sm" len="sm"/>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68" idx="7"/>
            <a:endCxn id="74" idx="6"/>
          </p:cNvCxnSpPr>
          <p:nvPr/>
        </p:nvCxnSpPr>
        <p:spPr>
          <a:xfrm rot="5400000" flipH="1" flipV="1">
            <a:off x="2500074" y="3175194"/>
            <a:ext cx="94094" cy="87359"/>
          </a:xfrm>
          <a:prstGeom prst="straightConnector1">
            <a:avLst/>
          </a:prstGeom>
          <a:ln>
            <a:tailEnd type="arrow" w="sm" len="sm"/>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68" idx="1"/>
            <a:endCxn id="73" idx="5"/>
          </p:cNvCxnSpPr>
          <p:nvPr/>
        </p:nvCxnSpPr>
        <p:spPr>
          <a:xfrm rot="16200000" flipV="1">
            <a:off x="2401456" y="3217816"/>
            <a:ext cx="73889" cy="22318"/>
          </a:xfrm>
          <a:prstGeom prst="straightConnector1">
            <a:avLst/>
          </a:prstGeom>
          <a:ln>
            <a:tailEnd type="arrow" w="sm" len="sm"/>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67" idx="1"/>
            <a:endCxn id="73" idx="3"/>
          </p:cNvCxnSpPr>
          <p:nvPr/>
        </p:nvCxnSpPr>
        <p:spPr>
          <a:xfrm rot="5400000" flipH="1" flipV="1">
            <a:off x="2298315" y="3190875"/>
            <a:ext cx="73889" cy="76200"/>
          </a:xfrm>
          <a:prstGeom prst="straightConnector1">
            <a:avLst/>
          </a:prstGeom>
          <a:ln>
            <a:tailEnd type="arrow" w="sm" len="sm"/>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2476502" y="1914114"/>
            <a:ext cx="2794528" cy="400110"/>
          </a:xfrm>
          <a:prstGeom prst="rect">
            <a:avLst/>
          </a:prstGeom>
          <a:noFill/>
        </p:spPr>
        <p:txBody>
          <a:bodyPr wrap="square" rtlCol="0">
            <a:spAutoFit/>
          </a:bodyPr>
          <a:lstStyle/>
          <a:p>
            <a:pPr algn="ctr"/>
            <a:r>
              <a:rPr lang="en-US" sz="2000" i="1" dirty="0" smtClean="0">
                <a:latin typeface="Candara" pitchFamily="34" charset="0"/>
              </a:rPr>
              <a:t>7. Serialize vertices</a:t>
            </a:r>
            <a:endParaRPr lang="en-US" sz="2000" i="1" dirty="0">
              <a:latin typeface="Candara" pitchFamily="34" charset="0"/>
            </a:endParaRPr>
          </a:p>
        </p:txBody>
      </p:sp>
      <p:sp>
        <p:nvSpPr>
          <p:cNvPr id="109" name="Freeform 108"/>
          <p:cNvSpPr/>
          <p:nvPr/>
        </p:nvSpPr>
        <p:spPr>
          <a:xfrm>
            <a:off x="2136648" y="3177540"/>
            <a:ext cx="5940552" cy="929259"/>
          </a:xfrm>
          <a:custGeom>
            <a:avLst/>
            <a:gdLst>
              <a:gd name="connsiteX0" fmla="*/ 5708904 w 5995416"/>
              <a:gd name="connsiteY0" fmla="*/ 0 h 1772412"/>
              <a:gd name="connsiteX1" fmla="*/ 5562600 w 5995416"/>
              <a:gd name="connsiteY1" fmla="*/ 1380744 h 1772412"/>
              <a:gd name="connsiteX2" fmla="*/ 3112008 w 5995416"/>
              <a:gd name="connsiteY2" fmla="*/ 1664208 h 1772412"/>
              <a:gd name="connsiteX3" fmla="*/ 505968 w 5995416"/>
              <a:gd name="connsiteY3" fmla="*/ 1636776 h 1772412"/>
              <a:gd name="connsiteX4" fmla="*/ 76200 w 5995416"/>
              <a:gd name="connsiteY4" fmla="*/ 850392 h 1772412"/>
              <a:gd name="connsiteX0" fmla="*/ 6089904 w 6233160"/>
              <a:gd name="connsiteY0" fmla="*/ 0 h 1239012"/>
              <a:gd name="connsiteX1" fmla="*/ 5562600 w 6233160"/>
              <a:gd name="connsiteY1" fmla="*/ 847344 h 1239012"/>
              <a:gd name="connsiteX2" fmla="*/ 3112008 w 6233160"/>
              <a:gd name="connsiteY2" fmla="*/ 1130808 h 1239012"/>
              <a:gd name="connsiteX3" fmla="*/ 505968 w 6233160"/>
              <a:gd name="connsiteY3" fmla="*/ 1103376 h 1239012"/>
              <a:gd name="connsiteX4" fmla="*/ 76200 w 6233160"/>
              <a:gd name="connsiteY4" fmla="*/ 316992 h 1239012"/>
              <a:gd name="connsiteX0" fmla="*/ 6089904 w 6089904"/>
              <a:gd name="connsiteY0" fmla="*/ 0 h 1239012"/>
              <a:gd name="connsiteX1" fmla="*/ 5562600 w 6089904"/>
              <a:gd name="connsiteY1" fmla="*/ 847344 h 1239012"/>
              <a:gd name="connsiteX2" fmla="*/ 3112008 w 6089904"/>
              <a:gd name="connsiteY2" fmla="*/ 1130808 h 1239012"/>
              <a:gd name="connsiteX3" fmla="*/ 505968 w 6089904"/>
              <a:gd name="connsiteY3" fmla="*/ 1103376 h 1239012"/>
              <a:gd name="connsiteX4" fmla="*/ 76200 w 6089904"/>
              <a:gd name="connsiteY4" fmla="*/ 316992 h 1239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9904" h="1239012">
                <a:moveTo>
                  <a:pt x="6089904" y="0"/>
                </a:moveTo>
                <a:cubicBezTo>
                  <a:pt x="6035040" y="542544"/>
                  <a:pt x="6058916" y="658876"/>
                  <a:pt x="5562600" y="847344"/>
                </a:cubicBezTo>
                <a:cubicBezTo>
                  <a:pt x="5066284" y="1035812"/>
                  <a:pt x="3954780" y="1088136"/>
                  <a:pt x="3112008" y="1130808"/>
                </a:cubicBezTo>
                <a:cubicBezTo>
                  <a:pt x="2269236" y="1173480"/>
                  <a:pt x="1011936" y="1239012"/>
                  <a:pt x="505968" y="1103376"/>
                </a:cubicBezTo>
                <a:cubicBezTo>
                  <a:pt x="0" y="967740"/>
                  <a:pt x="38100" y="642366"/>
                  <a:pt x="76200" y="316992"/>
                </a:cubicBezTo>
              </a:path>
            </a:pathLst>
          </a:custGeom>
          <a:ln w="28575">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TextBox 109"/>
          <p:cNvSpPr txBox="1"/>
          <p:nvPr/>
        </p:nvSpPr>
        <p:spPr>
          <a:xfrm>
            <a:off x="5271853" y="4073664"/>
            <a:ext cx="3110147" cy="400110"/>
          </a:xfrm>
          <a:prstGeom prst="rect">
            <a:avLst/>
          </a:prstGeom>
          <a:noFill/>
          <a:ln>
            <a:noFill/>
            <a:tailEnd w="lg" len="lg"/>
          </a:ln>
        </p:spPr>
        <p:txBody>
          <a:bodyPr wrap="none" rtlCol="0">
            <a:spAutoFit/>
          </a:bodyPr>
          <a:lstStyle/>
          <a:p>
            <a:pPr algn="ctr"/>
            <a:r>
              <a:rPr lang="en-US" sz="2000" i="1" dirty="0" smtClean="0">
                <a:latin typeface="Candara" pitchFamily="34" charset="0"/>
              </a:rPr>
              <a:t>8. Monitor vertex execution</a:t>
            </a:r>
            <a:endParaRPr lang="en-US" sz="2000" i="1" dirty="0">
              <a:latin typeface="Candara" pitchFamily="34" charset="0"/>
            </a:endParaRPr>
          </a:p>
        </p:txBody>
      </p:sp>
      <p:sp>
        <p:nvSpPr>
          <p:cNvPr id="116" name="modem"/>
          <p:cNvSpPr>
            <a:spLocks noEditPoints="1" noChangeArrowheads="1"/>
          </p:cNvSpPr>
          <p:nvPr/>
        </p:nvSpPr>
        <p:spPr bwMode="auto">
          <a:xfrm>
            <a:off x="4343400" y="3333750"/>
            <a:ext cx="609600" cy="228600"/>
          </a:xfrm>
          <a:custGeom>
            <a:avLst/>
            <a:gdLst>
              <a:gd name="T0" fmla="*/ 0 w 21600"/>
              <a:gd name="T1" fmla="*/ 5152 h 21600"/>
              <a:gd name="T2" fmla="*/ 2941 w 21600"/>
              <a:gd name="T3" fmla="*/ 0 h 21600"/>
              <a:gd name="T4" fmla="*/ 18625 w 21600"/>
              <a:gd name="T5" fmla="*/ 0 h 21600"/>
              <a:gd name="T6" fmla="*/ 21600 w 21600"/>
              <a:gd name="T7" fmla="*/ 5152 h 21600"/>
              <a:gd name="T8" fmla="*/ 21600 w 21600"/>
              <a:gd name="T9" fmla="*/ 21600 h 21600"/>
              <a:gd name="T10" fmla="*/ 0 w 21600"/>
              <a:gd name="T11" fmla="*/ 21600 h 21600"/>
              <a:gd name="T12" fmla="*/ 10800 w 21600"/>
              <a:gd name="T13" fmla="*/ 0 h 21600"/>
              <a:gd name="T14" fmla="*/ 10800 w 21600"/>
              <a:gd name="T15" fmla="*/ 21600 h 21600"/>
              <a:gd name="T16" fmla="*/ 0 w 21600"/>
              <a:gd name="T17" fmla="*/ 13376 h 21600"/>
              <a:gd name="T18" fmla="*/ 21600 w 21600"/>
              <a:gd name="T19" fmla="*/ 13376 h 21600"/>
              <a:gd name="T20" fmla="*/ 400 w 21600"/>
              <a:gd name="T21" fmla="*/ 22400 h 21600"/>
              <a:gd name="T22" fmla="*/ 21200 w 21600"/>
              <a:gd name="T23" fmla="*/ 30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cxnSp>
        <p:nvCxnSpPr>
          <p:cNvPr id="117" name="Straight Connector 116"/>
          <p:cNvCxnSpPr/>
          <p:nvPr/>
        </p:nvCxnSpPr>
        <p:spPr>
          <a:xfrm rot="5400000">
            <a:off x="4401344" y="4056856"/>
            <a:ext cx="800100"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8" name="Freeform 117"/>
          <p:cNvSpPr/>
          <p:nvPr/>
        </p:nvSpPr>
        <p:spPr>
          <a:xfrm>
            <a:off x="1941576" y="3717036"/>
            <a:ext cx="2750820" cy="678942"/>
          </a:xfrm>
          <a:custGeom>
            <a:avLst/>
            <a:gdLst>
              <a:gd name="connsiteX0" fmla="*/ 158496 w 2718816"/>
              <a:gd name="connsiteY0" fmla="*/ 45720 h 905256"/>
              <a:gd name="connsiteX1" fmla="*/ 204216 w 2718816"/>
              <a:gd name="connsiteY1" fmla="*/ 658368 h 905256"/>
              <a:gd name="connsiteX2" fmla="*/ 1383792 w 2718816"/>
              <a:gd name="connsiteY2" fmla="*/ 905256 h 905256"/>
              <a:gd name="connsiteX3" fmla="*/ 2490216 w 2718816"/>
              <a:gd name="connsiteY3" fmla="*/ 822960 h 905256"/>
              <a:gd name="connsiteX4" fmla="*/ 2718816 w 2718816"/>
              <a:gd name="connsiteY4" fmla="*/ 0 h 905256"/>
              <a:gd name="connsiteX0" fmla="*/ 158496 w 2756916"/>
              <a:gd name="connsiteY0" fmla="*/ 45720 h 905256"/>
              <a:gd name="connsiteX1" fmla="*/ 204216 w 2756916"/>
              <a:gd name="connsiteY1" fmla="*/ 658368 h 905256"/>
              <a:gd name="connsiteX2" fmla="*/ 1383792 w 2756916"/>
              <a:gd name="connsiteY2" fmla="*/ 905256 h 905256"/>
              <a:gd name="connsiteX3" fmla="*/ 2490216 w 2756916"/>
              <a:gd name="connsiteY3" fmla="*/ 822960 h 905256"/>
              <a:gd name="connsiteX4" fmla="*/ 2718816 w 2756916"/>
              <a:gd name="connsiteY4" fmla="*/ 432816 h 905256"/>
              <a:gd name="connsiteX5" fmla="*/ 2718816 w 2756916"/>
              <a:gd name="connsiteY5" fmla="*/ 0 h 905256"/>
              <a:gd name="connsiteX0" fmla="*/ 158496 w 2756916"/>
              <a:gd name="connsiteY0" fmla="*/ 45720 h 905256"/>
              <a:gd name="connsiteX1" fmla="*/ 204216 w 2756916"/>
              <a:gd name="connsiteY1" fmla="*/ 658368 h 905256"/>
              <a:gd name="connsiteX2" fmla="*/ 1383792 w 2756916"/>
              <a:gd name="connsiteY2" fmla="*/ 905256 h 905256"/>
              <a:gd name="connsiteX3" fmla="*/ 1773936 w 2756916"/>
              <a:gd name="connsiteY3" fmla="*/ 886968 h 905256"/>
              <a:gd name="connsiteX4" fmla="*/ 2490216 w 2756916"/>
              <a:gd name="connsiteY4" fmla="*/ 822960 h 905256"/>
              <a:gd name="connsiteX5" fmla="*/ 2718816 w 2756916"/>
              <a:gd name="connsiteY5" fmla="*/ 432816 h 905256"/>
              <a:gd name="connsiteX6" fmla="*/ 2718816 w 2756916"/>
              <a:gd name="connsiteY6" fmla="*/ 0 h 905256"/>
              <a:gd name="connsiteX0" fmla="*/ 79248 w 2830068"/>
              <a:gd name="connsiteY0" fmla="*/ 45720 h 905256"/>
              <a:gd name="connsiteX1" fmla="*/ 277368 w 2830068"/>
              <a:gd name="connsiteY1" fmla="*/ 658368 h 905256"/>
              <a:gd name="connsiteX2" fmla="*/ 1456944 w 2830068"/>
              <a:gd name="connsiteY2" fmla="*/ 905256 h 905256"/>
              <a:gd name="connsiteX3" fmla="*/ 1847088 w 2830068"/>
              <a:gd name="connsiteY3" fmla="*/ 886968 h 905256"/>
              <a:gd name="connsiteX4" fmla="*/ 2563368 w 2830068"/>
              <a:gd name="connsiteY4" fmla="*/ 822960 h 905256"/>
              <a:gd name="connsiteX5" fmla="*/ 2791968 w 2830068"/>
              <a:gd name="connsiteY5" fmla="*/ 432816 h 905256"/>
              <a:gd name="connsiteX6" fmla="*/ 2791968 w 2830068"/>
              <a:gd name="connsiteY6" fmla="*/ 0 h 905256"/>
              <a:gd name="connsiteX0" fmla="*/ 31496 w 2782316"/>
              <a:gd name="connsiteY0" fmla="*/ 45720 h 905256"/>
              <a:gd name="connsiteX1" fmla="*/ 229616 w 2782316"/>
              <a:gd name="connsiteY1" fmla="*/ 658368 h 905256"/>
              <a:gd name="connsiteX2" fmla="*/ 1409192 w 2782316"/>
              <a:gd name="connsiteY2" fmla="*/ 905256 h 905256"/>
              <a:gd name="connsiteX3" fmla="*/ 1799336 w 2782316"/>
              <a:gd name="connsiteY3" fmla="*/ 886968 h 905256"/>
              <a:gd name="connsiteX4" fmla="*/ 2515616 w 2782316"/>
              <a:gd name="connsiteY4" fmla="*/ 822960 h 905256"/>
              <a:gd name="connsiteX5" fmla="*/ 2744216 w 2782316"/>
              <a:gd name="connsiteY5" fmla="*/ 432816 h 905256"/>
              <a:gd name="connsiteX6" fmla="*/ 2744216 w 2782316"/>
              <a:gd name="connsiteY6" fmla="*/ 0 h 905256"/>
              <a:gd name="connsiteX0" fmla="*/ 0 w 2750820"/>
              <a:gd name="connsiteY0" fmla="*/ 45720 h 905256"/>
              <a:gd name="connsiteX1" fmla="*/ 198120 w 2750820"/>
              <a:gd name="connsiteY1" fmla="*/ 658368 h 905256"/>
              <a:gd name="connsiteX2" fmla="*/ 1072896 w 2750820"/>
              <a:gd name="connsiteY2" fmla="*/ 905256 h 905256"/>
              <a:gd name="connsiteX3" fmla="*/ 1767840 w 2750820"/>
              <a:gd name="connsiteY3" fmla="*/ 886968 h 905256"/>
              <a:gd name="connsiteX4" fmla="*/ 2484120 w 2750820"/>
              <a:gd name="connsiteY4" fmla="*/ 822960 h 905256"/>
              <a:gd name="connsiteX5" fmla="*/ 2712720 w 2750820"/>
              <a:gd name="connsiteY5" fmla="*/ 432816 h 905256"/>
              <a:gd name="connsiteX6" fmla="*/ 2712720 w 2750820"/>
              <a:gd name="connsiteY6" fmla="*/ 0 h 90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820" h="905256">
                <a:moveTo>
                  <a:pt x="0" y="45720"/>
                </a:moveTo>
                <a:cubicBezTo>
                  <a:pt x="57912" y="252984"/>
                  <a:pt x="19304" y="515112"/>
                  <a:pt x="198120" y="658368"/>
                </a:cubicBezTo>
                <a:cubicBezTo>
                  <a:pt x="376936" y="801624"/>
                  <a:pt x="874776" y="867156"/>
                  <a:pt x="1072896" y="905256"/>
                </a:cubicBezTo>
                <a:lnTo>
                  <a:pt x="1767840" y="886968"/>
                </a:lnTo>
                <a:lnTo>
                  <a:pt x="2484120" y="822960"/>
                </a:lnTo>
                <a:cubicBezTo>
                  <a:pt x="2668524" y="807720"/>
                  <a:pt x="2674620" y="569976"/>
                  <a:pt x="2712720" y="432816"/>
                </a:cubicBezTo>
                <a:cubicBezTo>
                  <a:pt x="2750820" y="295656"/>
                  <a:pt x="2674620" y="135636"/>
                  <a:pt x="2712720" y="0"/>
                </a:cubicBezTo>
              </a:path>
            </a:pathLst>
          </a:custGeom>
          <a:ln w="28575">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TextBox 118"/>
          <p:cNvSpPr txBox="1"/>
          <p:nvPr/>
        </p:nvSpPr>
        <p:spPr>
          <a:xfrm>
            <a:off x="2031225" y="4476750"/>
            <a:ext cx="2892138" cy="400110"/>
          </a:xfrm>
          <a:prstGeom prst="rect">
            <a:avLst/>
          </a:prstGeom>
          <a:noFill/>
        </p:spPr>
        <p:txBody>
          <a:bodyPr wrap="none" rtlCol="0">
            <a:spAutoFit/>
          </a:bodyPr>
          <a:lstStyle/>
          <a:p>
            <a:pPr algn="ctr"/>
            <a:r>
              <a:rPr lang="en-US" sz="2000" i="1" dirty="0" smtClean="0">
                <a:latin typeface="Candara" pitchFamily="34" charset="0"/>
              </a:rPr>
              <a:t>4. Query cluster resources</a:t>
            </a:r>
            <a:endParaRPr lang="en-US" sz="2000" i="1" dirty="0">
              <a:latin typeface="Candara" pitchFamily="34" charset="0"/>
            </a:endParaRPr>
          </a:p>
        </p:txBody>
      </p:sp>
      <p:sp>
        <p:nvSpPr>
          <p:cNvPr id="121" name="TextBox 120"/>
          <p:cNvSpPr txBox="1"/>
          <p:nvPr/>
        </p:nvSpPr>
        <p:spPr>
          <a:xfrm>
            <a:off x="4953000" y="3257551"/>
            <a:ext cx="1048685" cy="707886"/>
          </a:xfrm>
          <a:prstGeom prst="rect">
            <a:avLst/>
          </a:prstGeom>
          <a:noFill/>
        </p:spPr>
        <p:txBody>
          <a:bodyPr wrap="none" rtlCol="0">
            <a:spAutoFit/>
          </a:bodyPr>
          <a:lstStyle/>
          <a:p>
            <a:r>
              <a:rPr lang="en-US" sz="2000" dirty="0" smtClean="0">
                <a:latin typeface="Candara" pitchFamily="34" charset="0"/>
              </a:rPr>
              <a:t>Cluster </a:t>
            </a:r>
            <a:br>
              <a:rPr lang="en-US" sz="2000" dirty="0" smtClean="0">
                <a:latin typeface="Candara" pitchFamily="34" charset="0"/>
              </a:rPr>
            </a:br>
            <a:r>
              <a:rPr lang="en-US" sz="2000" dirty="0" smtClean="0">
                <a:latin typeface="Candara" pitchFamily="34" charset="0"/>
              </a:rPr>
              <a:t>services</a:t>
            </a:r>
            <a:endParaRPr lang="en-US" sz="2000" dirty="0">
              <a:latin typeface="Candara" pitchFamily="34" charset="0"/>
            </a:endParaRPr>
          </a:p>
        </p:txBody>
      </p:sp>
      <p:sp>
        <p:nvSpPr>
          <p:cNvPr id="58" name="TextBox 57"/>
          <p:cNvSpPr txBox="1"/>
          <p:nvPr/>
        </p:nvSpPr>
        <p:spPr>
          <a:xfrm>
            <a:off x="2286000" y="3543240"/>
            <a:ext cx="2183611" cy="400110"/>
          </a:xfrm>
          <a:prstGeom prst="rect">
            <a:avLst/>
          </a:prstGeom>
          <a:noFill/>
        </p:spPr>
        <p:txBody>
          <a:bodyPr wrap="none" rtlCol="0">
            <a:spAutoFit/>
          </a:bodyPr>
          <a:lstStyle/>
          <a:p>
            <a:r>
              <a:rPr lang="en-US" sz="2000" i="1" dirty="0" smtClean="0">
                <a:latin typeface="Candara" pitchFamily="34" charset="0"/>
              </a:rPr>
              <a:t>6. Initialize vertices</a:t>
            </a:r>
            <a:endParaRPr lang="en-US" sz="2000" i="1" dirty="0">
              <a:latin typeface="Candar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9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9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0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0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0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1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1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15" grpId="0" animBg="1"/>
      <p:bldP spid="45" grpId="0" animBg="1"/>
      <p:bldP spid="63" grpId="0"/>
      <p:bldP spid="64" grpId="0"/>
      <p:bldP spid="65" grpId="0"/>
      <p:bldP spid="66" grpId="0"/>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108" grpId="0"/>
      <p:bldP spid="109" grpId="0" animBg="1"/>
      <p:bldP spid="110" grpId="0"/>
      <p:bldP spid="118" grpId="0" animBg="1"/>
      <p:bldP spid="119" grpId="0"/>
      <p:bldP spid="5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8229600" cy="536972"/>
          </a:xfrm>
        </p:spPr>
        <p:txBody>
          <a:bodyPr>
            <a:normAutofit fontScale="90000"/>
          </a:bodyPr>
          <a:lstStyle/>
          <a:p>
            <a:r>
              <a:rPr lang="en-US" dirty="0" smtClean="0"/>
              <a:t>Fault Tolerance</a:t>
            </a:r>
            <a:endParaRPr lang="en-US" dirty="0"/>
          </a:p>
        </p:txBody>
      </p:sp>
      <p:pic>
        <p:nvPicPr>
          <p:cNvPr id="66" name="Picture 2" descr="C:\Program Files\Microsoft Resource DVD Artwork\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2888226" y="1312834"/>
            <a:ext cx="559723" cy="610475"/>
          </a:xfrm>
          <a:prstGeom prst="rect">
            <a:avLst/>
          </a:prstGeom>
          <a:noFill/>
        </p:spPr>
      </p:pic>
      <p:sp>
        <p:nvSpPr>
          <p:cNvPr id="5" name="Rounded Rectangle 4"/>
          <p:cNvSpPr/>
          <p:nvPr/>
        </p:nvSpPr>
        <p:spPr>
          <a:xfrm rot="16200000">
            <a:off x="687406" y="1346266"/>
            <a:ext cx="567057" cy="412955"/>
          </a:xfrm>
          <a:prstGeom prst="roundRect">
            <a:avLst/>
          </a:prstGeom>
          <a:solidFill>
            <a:schemeClr val="tx2">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0" name="Rounded Rectangle 9"/>
          <p:cNvSpPr/>
          <p:nvPr/>
        </p:nvSpPr>
        <p:spPr>
          <a:xfrm rot="16200000">
            <a:off x="1749290" y="1215406"/>
            <a:ext cx="567057" cy="412955"/>
          </a:xfrm>
          <a:prstGeom prst="roundRect">
            <a:avLst/>
          </a:prstGeom>
          <a:solidFill>
            <a:schemeClr val="tx2">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3" name="Rounded Rectangle 12"/>
          <p:cNvSpPr/>
          <p:nvPr/>
        </p:nvSpPr>
        <p:spPr>
          <a:xfrm rot="16200000">
            <a:off x="2988155" y="1128167"/>
            <a:ext cx="567057" cy="412955"/>
          </a:xfrm>
          <a:prstGeom prst="roundRect">
            <a:avLst/>
          </a:prstGeom>
          <a:solidFill>
            <a:srgbClr val="92D050"/>
          </a:solidFill>
          <a:ln>
            <a:solidFill>
              <a:srgbClr val="2B85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cxnSp>
        <p:nvCxnSpPr>
          <p:cNvPr id="20" name="Straight Arrow Connector 19"/>
          <p:cNvCxnSpPr>
            <a:stCxn id="51" idx="4"/>
            <a:endCxn id="5" idx="0"/>
          </p:cNvCxnSpPr>
          <p:nvPr/>
        </p:nvCxnSpPr>
        <p:spPr>
          <a:xfrm>
            <a:off x="470104" y="1552289"/>
            <a:ext cx="294968" cy="90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5" idx="2"/>
            <a:endCxn id="10" idx="0"/>
          </p:cNvCxnSpPr>
          <p:nvPr/>
        </p:nvCxnSpPr>
        <p:spPr>
          <a:xfrm rot="10800000" flipH="1">
            <a:off x="1177413" y="1421883"/>
            <a:ext cx="648929" cy="130859"/>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5" idx="2"/>
            <a:endCxn id="9" idx="0"/>
          </p:cNvCxnSpPr>
          <p:nvPr/>
        </p:nvCxnSpPr>
        <p:spPr>
          <a:xfrm>
            <a:off x="1177413" y="1552743"/>
            <a:ext cx="648929" cy="610677"/>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0" idx="2"/>
            <a:endCxn id="13" idx="0"/>
          </p:cNvCxnSpPr>
          <p:nvPr/>
        </p:nvCxnSpPr>
        <p:spPr>
          <a:xfrm flipV="1">
            <a:off x="2239296" y="1334644"/>
            <a:ext cx="825910" cy="87239"/>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9" idx="2"/>
            <a:endCxn id="13" idx="0"/>
          </p:cNvCxnSpPr>
          <p:nvPr/>
        </p:nvCxnSpPr>
        <p:spPr>
          <a:xfrm flipV="1">
            <a:off x="2239296" y="1334644"/>
            <a:ext cx="825910" cy="828776"/>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3" idx="2"/>
          </p:cNvCxnSpPr>
          <p:nvPr/>
        </p:nvCxnSpPr>
        <p:spPr>
          <a:xfrm rot="10800000" flipH="1">
            <a:off x="3478160" y="1269215"/>
            <a:ext cx="412955" cy="65430"/>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rot="16200000">
            <a:off x="242454" y="1434755"/>
            <a:ext cx="218099" cy="2359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16200000">
            <a:off x="1749290" y="1956943"/>
            <a:ext cx="567057" cy="412955"/>
          </a:xfrm>
          <a:prstGeom prst="roundRect">
            <a:avLst/>
          </a:prstGeom>
          <a:solidFill>
            <a:schemeClr val="tx2">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pic>
        <p:nvPicPr>
          <p:cNvPr id="10255" name="Picture 15" descr="C:\Users\mbudiu\AppData\Local\Microsoft\Windows\Temporary Internet Files\Content.IE5\BHDD9B0Z\MCj04348160000[1].png"/>
          <p:cNvPicPr>
            <a:picLocks noChangeAspect="1" noChangeArrowheads="1"/>
          </p:cNvPicPr>
          <p:nvPr/>
        </p:nvPicPr>
        <p:blipFill>
          <a:blip r:embed="rId4" cstate="print"/>
          <a:srcRect/>
          <a:stretch>
            <a:fillRect/>
          </a:stretch>
        </p:blipFill>
        <p:spPr bwMode="auto">
          <a:xfrm>
            <a:off x="2888225" y="1356454"/>
            <a:ext cx="766916" cy="567057"/>
          </a:xfrm>
          <a:prstGeom prst="rect">
            <a:avLst/>
          </a:prstGeom>
          <a:noFill/>
        </p:spPr>
      </p:pic>
      <p:pic>
        <p:nvPicPr>
          <p:cNvPr id="103" name="Picture 3" descr="C:\Program Files\Microsoft Resource DVD Artwork\DVD_ART\Artwork_Imagery\Shapes and Graphics\Symbols\Blue Gradient check.png"/>
          <p:cNvPicPr>
            <a:picLocks noChangeAspect="1" noChangeArrowheads="1"/>
          </p:cNvPicPr>
          <p:nvPr/>
        </p:nvPicPr>
        <p:blipFill>
          <a:blip r:embed="rId5" cstate="print"/>
          <a:srcRect/>
          <a:stretch>
            <a:fillRect/>
          </a:stretch>
        </p:blipFill>
        <p:spPr bwMode="auto">
          <a:xfrm>
            <a:off x="764458" y="1400074"/>
            <a:ext cx="372723" cy="268262"/>
          </a:xfrm>
          <a:prstGeom prst="rect">
            <a:avLst/>
          </a:prstGeom>
          <a:noFill/>
        </p:spPr>
      </p:pic>
      <p:pic>
        <p:nvPicPr>
          <p:cNvPr id="104" name="Picture 3" descr="C:\Program Files\Microsoft Resource DVD Artwork\DVD_ART\Artwork_Imagery\Shapes and Graphics\Symbols\Blue Gradient check.png"/>
          <p:cNvPicPr>
            <a:picLocks noChangeAspect="1" noChangeArrowheads="1"/>
          </p:cNvPicPr>
          <p:nvPr/>
        </p:nvPicPr>
        <p:blipFill>
          <a:blip r:embed="rId5" cstate="print"/>
          <a:srcRect/>
          <a:stretch>
            <a:fillRect/>
          </a:stretch>
        </p:blipFill>
        <p:spPr bwMode="auto">
          <a:xfrm>
            <a:off x="1826342" y="1269214"/>
            <a:ext cx="372723" cy="268262"/>
          </a:xfrm>
          <a:prstGeom prst="rect">
            <a:avLst/>
          </a:prstGeom>
          <a:noFill/>
        </p:spPr>
      </p:pic>
      <p:pic>
        <p:nvPicPr>
          <p:cNvPr id="105" name="Picture 3" descr="C:\Program Files\Microsoft Resource DVD Artwork\DVD_ART\Artwork_Imagery\Shapes and Graphics\Symbols\Blue Gradient check.png"/>
          <p:cNvPicPr>
            <a:picLocks noChangeAspect="1" noChangeArrowheads="1"/>
          </p:cNvPicPr>
          <p:nvPr/>
        </p:nvPicPr>
        <p:blipFill>
          <a:blip r:embed="rId5" cstate="print"/>
          <a:srcRect/>
          <a:stretch>
            <a:fillRect/>
          </a:stretch>
        </p:blipFill>
        <p:spPr bwMode="auto">
          <a:xfrm>
            <a:off x="1828801" y="2114550"/>
            <a:ext cx="372723" cy="268262"/>
          </a:xfrm>
          <a:prstGeom prst="rect">
            <a:avLst/>
          </a:prstGeom>
          <a:noFill/>
        </p:spPr>
      </p:pic>
      <p:pic>
        <p:nvPicPr>
          <p:cNvPr id="148" name="Picture 2" descr="C:\Program Files\Microsoft Resource DVD Artwork\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7691285" y="2018425"/>
            <a:ext cx="559723" cy="610475"/>
          </a:xfrm>
          <a:prstGeom prst="rect">
            <a:avLst/>
          </a:prstGeom>
          <a:noFill/>
        </p:spPr>
      </p:pic>
      <p:sp>
        <p:nvSpPr>
          <p:cNvPr id="150" name="Rounded Rectangle 149"/>
          <p:cNvSpPr/>
          <p:nvPr/>
        </p:nvSpPr>
        <p:spPr>
          <a:xfrm rot="16200000">
            <a:off x="5490465" y="1266700"/>
            <a:ext cx="567057" cy="412955"/>
          </a:xfrm>
          <a:prstGeom prst="roundRect">
            <a:avLst/>
          </a:prstGeom>
          <a:solidFill>
            <a:schemeClr val="tx2">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51" name="Rounded Rectangle 150"/>
          <p:cNvSpPr/>
          <p:nvPr/>
        </p:nvSpPr>
        <p:spPr>
          <a:xfrm rot="16200000">
            <a:off x="6552349" y="1135841"/>
            <a:ext cx="567057" cy="412955"/>
          </a:xfrm>
          <a:prstGeom prst="roundRect">
            <a:avLst/>
          </a:prstGeom>
          <a:solidFill>
            <a:schemeClr val="tx2">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52" name="Rounded Rectangle 151"/>
          <p:cNvSpPr/>
          <p:nvPr/>
        </p:nvSpPr>
        <p:spPr>
          <a:xfrm rot="16200000">
            <a:off x="7791214" y="1048602"/>
            <a:ext cx="567057" cy="412955"/>
          </a:xfrm>
          <a:prstGeom prst="roundRect">
            <a:avLst/>
          </a:prstGeom>
          <a:solidFill>
            <a:srgbClr val="92D050"/>
          </a:solidFill>
          <a:ln>
            <a:solidFill>
              <a:srgbClr val="2B85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cxnSp>
        <p:nvCxnSpPr>
          <p:cNvPr id="153" name="Straight Arrow Connector 152"/>
          <p:cNvCxnSpPr>
            <a:stCxn id="159" idx="4"/>
            <a:endCxn id="150" idx="0"/>
          </p:cNvCxnSpPr>
          <p:nvPr/>
        </p:nvCxnSpPr>
        <p:spPr>
          <a:xfrm>
            <a:off x="5273163" y="1472723"/>
            <a:ext cx="294968" cy="90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stCxn id="150" idx="2"/>
            <a:endCxn id="151" idx="0"/>
          </p:cNvCxnSpPr>
          <p:nvPr/>
        </p:nvCxnSpPr>
        <p:spPr>
          <a:xfrm rot="10800000" flipH="1">
            <a:off x="5980472" y="1342318"/>
            <a:ext cx="648929" cy="130859"/>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a:stCxn id="150" idx="2"/>
            <a:endCxn id="160" idx="0"/>
          </p:cNvCxnSpPr>
          <p:nvPr/>
        </p:nvCxnSpPr>
        <p:spPr>
          <a:xfrm>
            <a:off x="5980472" y="1473178"/>
            <a:ext cx="648929" cy="610677"/>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9" name="Oval 158"/>
          <p:cNvSpPr/>
          <p:nvPr/>
        </p:nvSpPr>
        <p:spPr>
          <a:xfrm rot="16200000">
            <a:off x="5045513" y="1355190"/>
            <a:ext cx="218099" cy="2359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ed Rectangle 159"/>
          <p:cNvSpPr/>
          <p:nvPr/>
        </p:nvSpPr>
        <p:spPr>
          <a:xfrm rot="16200000">
            <a:off x="6552349" y="1877377"/>
            <a:ext cx="567057" cy="412955"/>
          </a:xfrm>
          <a:prstGeom prst="roundRect">
            <a:avLst/>
          </a:prstGeom>
          <a:solidFill>
            <a:schemeClr val="tx2">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pic>
        <p:nvPicPr>
          <p:cNvPr id="161" name="Picture 15" descr="C:\Users\mbudiu\AppData\Local\Microsoft\Windows\Temporary Internet Files\Content.IE5\BHDD9B0Z\MCj04348160000[1].png"/>
          <p:cNvPicPr>
            <a:picLocks noChangeAspect="1" noChangeArrowheads="1"/>
          </p:cNvPicPr>
          <p:nvPr/>
        </p:nvPicPr>
        <p:blipFill>
          <a:blip r:embed="rId4" cstate="print"/>
          <a:srcRect/>
          <a:stretch>
            <a:fillRect/>
          </a:stretch>
        </p:blipFill>
        <p:spPr bwMode="auto">
          <a:xfrm>
            <a:off x="7691284" y="1276889"/>
            <a:ext cx="766916" cy="567057"/>
          </a:xfrm>
          <a:prstGeom prst="rect">
            <a:avLst/>
          </a:prstGeom>
          <a:noFill/>
        </p:spPr>
      </p:pic>
      <p:sp>
        <p:nvSpPr>
          <p:cNvPr id="162" name="Rounded Rectangle 161"/>
          <p:cNvSpPr/>
          <p:nvPr/>
        </p:nvSpPr>
        <p:spPr>
          <a:xfrm rot="16200000">
            <a:off x="7909201" y="1920997"/>
            <a:ext cx="567057" cy="412955"/>
          </a:xfrm>
          <a:prstGeom prst="roundRect">
            <a:avLst/>
          </a:prstGeom>
          <a:solidFill>
            <a:srgbClr val="92D050"/>
          </a:solidFill>
          <a:ln>
            <a:solidFill>
              <a:srgbClr val="2B85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cxnSp>
        <p:nvCxnSpPr>
          <p:cNvPr id="163" name="Straight Arrow Connector 162"/>
          <p:cNvCxnSpPr>
            <a:stCxn id="160" idx="2"/>
            <a:endCxn id="162" idx="0"/>
          </p:cNvCxnSpPr>
          <p:nvPr/>
        </p:nvCxnSpPr>
        <p:spPr>
          <a:xfrm>
            <a:off x="7042356" y="2083854"/>
            <a:ext cx="943897" cy="43620"/>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a:stCxn id="151" idx="2"/>
            <a:endCxn id="162" idx="0"/>
          </p:cNvCxnSpPr>
          <p:nvPr/>
        </p:nvCxnSpPr>
        <p:spPr>
          <a:xfrm>
            <a:off x="7042356" y="1342318"/>
            <a:ext cx="943897" cy="785156"/>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65" name="Picture 3" descr="C:\Program Files\Microsoft Resource DVD Artwork\DVD_ART\Artwork_Imagery\Shapes and Graphics\Symbols\Blue Gradient check.png"/>
          <p:cNvPicPr>
            <a:picLocks noChangeAspect="1" noChangeArrowheads="1"/>
          </p:cNvPicPr>
          <p:nvPr/>
        </p:nvPicPr>
        <p:blipFill>
          <a:blip r:embed="rId5" cstate="print"/>
          <a:srcRect/>
          <a:stretch>
            <a:fillRect/>
          </a:stretch>
        </p:blipFill>
        <p:spPr bwMode="auto">
          <a:xfrm>
            <a:off x="5567517" y="1320508"/>
            <a:ext cx="372723" cy="268262"/>
          </a:xfrm>
          <a:prstGeom prst="rect">
            <a:avLst/>
          </a:prstGeom>
          <a:noFill/>
        </p:spPr>
      </p:pic>
      <p:pic>
        <p:nvPicPr>
          <p:cNvPr id="166" name="Picture 3" descr="C:\Program Files\Microsoft Resource DVD Artwork\DVD_ART\Artwork_Imagery\Shapes and Graphics\Symbols\Blue Gradient check.png"/>
          <p:cNvPicPr>
            <a:picLocks noChangeAspect="1" noChangeArrowheads="1"/>
          </p:cNvPicPr>
          <p:nvPr/>
        </p:nvPicPr>
        <p:blipFill>
          <a:blip r:embed="rId5" cstate="print"/>
          <a:srcRect/>
          <a:stretch>
            <a:fillRect/>
          </a:stretch>
        </p:blipFill>
        <p:spPr bwMode="auto">
          <a:xfrm>
            <a:off x="6629401" y="1189649"/>
            <a:ext cx="372723" cy="268262"/>
          </a:xfrm>
          <a:prstGeom prst="rect">
            <a:avLst/>
          </a:prstGeom>
          <a:noFill/>
        </p:spPr>
      </p:pic>
      <p:pic>
        <p:nvPicPr>
          <p:cNvPr id="167" name="Picture 3" descr="C:\Program Files\Microsoft Resource DVD Artwork\DVD_ART\Artwork_Imagery\Shapes and Graphics\Symbols\Blue Gradient check.png"/>
          <p:cNvPicPr>
            <a:picLocks noChangeAspect="1" noChangeArrowheads="1"/>
          </p:cNvPicPr>
          <p:nvPr/>
        </p:nvPicPr>
        <p:blipFill>
          <a:blip r:embed="rId5" cstate="print"/>
          <a:srcRect/>
          <a:stretch>
            <a:fillRect/>
          </a:stretch>
        </p:blipFill>
        <p:spPr bwMode="auto">
          <a:xfrm>
            <a:off x="6629401" y="2000250"/>
            <a:ext cx="372723" cy="268262"/>
          </a:xfrm>
          <a:prstGeom prst="rect">
            <a:avLst/>
          </a:prstGeom>
          <a:noFill/>
        </p:spPr>
      </p:pic>
      <p:sp>
        <p:nvSpPr>
          <p:cNvPr id="168" name="Right Arrow 167"/>
          <p:cNvSpPr/>
          <p:nvPr/>
        </p:nvSpPr>
        <p:spPr>
          <a:xfrm>
            <a:off x="4119715" y="1532549"/>
            <a:ext cx="762000" cy="5143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9" name="Picture 2" descr="C:\Program Files\Microsoft Resource DVD Artwork\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2883311" y="3433443"/>
            <a:ext cx="559723" cy="610475"/>
          </a:xfrm>
          <a:prstGeom prst="rect">
            <a:avLst/>
          </a:prstGeom>
          <a:noFill/>
        </p:spPr>
      </p:pic>
      <p:sp>
        <p:nvSpPr>
          <p:cNvPr id="170" name="Rounded Rectangle 169"/>
          <p:cNvSpPr/>
          <p:nvPr/>
        </p:nvSpPr>
        <p:spPr>
          <a:xfrm rot="16200000">
            <a:off x="682491" y="3466874"/>
            <a:ext cx="567057" cy="412955"/>
          </a:xfrm>
          <a:prstGeom prst="roundRect">
            <a:avLst/>
          </a:prstGeom>
          <a:solidFill>
            <a:schemeClr val="tx2">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71" name="Rounded Rectangle 170"/>
          <p:cNvSpPr/>
          <p:nvPr/>
        </p:nvSpPr>
        <p:spPr>
          <a:xfrm rot="16200000">
            <a:off x="1744375" y="3336015"/>
            <a:ext cx="567057" cy="412955"/>
          </a:xfrm>
          <a:prstGeom prst="roundRect">
            <a:avLst/>
          </a:prstGeom>
          <a:solidFill>
            <a:schemeClr val="tx2">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72" name="Rounded Rectangle 171"/>
          <p:cNvSpPr/>
          <p:nvPr/>
        </p:nvSpPr>
        <p:spPr>
          <a:xfrm rot="16200000">
            <a:off x="2983240" y="3248776"/>
            <a:ext cx="567057" cy="412955"/>
          </a:xfrm>
          <a:prstGeom prst="roundRect">
            <a:avLst/>
          </a:prstGeom>
          <a:solidFill>
            <a:srgbClr val="92D050"/>
          </a:solidFill>
          <a:ln>
            <a:solidFill>
              <a:srgbClr val="2B85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cxnSp>
        <p:nvCxnSpPr>
          <p:cNvPr id="173" name="Straight Arrow Connector 172"/>
          <p:cNvCxnSpPr>
            <a:stCxn id="179" idx="4"/>
            <a:endCxn id="170" idx="0"/>
          </p:cNvCxnSpPr>
          <p:nvPr/>
        </p:nvCxnSpPr>
        <p:spPr>
          <a:xfrm>
            <a:off x="465189" y="3672897"/>
            <a:ext cx="294968" cy="90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a:stCxn id="170" idx="2"/>
            <a:endCxn id="171" idx="0"/>
          </p:cNvCxnSpPr>
          <p:nvPr/>
        </p:nvCxnSpPr>
        <p:spPr>
          <a:xfrm rot="10800000" flipH="1">
            <a:off x="1172498" y="3542492"/>
            <a:ext cx="648929" cy="130859"/>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a:stCxn id="170" idx="2"/>
            <a:endCxn id="180" idx="0"/>
          </p:cNvCxnSpPr>
          <p:nvPr/>
        </p:nvCxnSpPr>
        <p:spPr>
          <a:xfrm>
            <a:off x="1172498" y="3673351"/>
            <a:ext cx="648929" cy="610677"/>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a:stCxn id="171" idx="2"/>
            <a:endCxn id="172" idx="0"/>
          </p:cNvCxnSpPr>
          <p:nvPr/>
        </p:nvCxnSpPr>
        <p:spPr>
          <a:xfrm flipV="1">
            <a:off x="2234381" y="3455253"/>
            <a:ext cx="825910" cy="87239"/>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a:stCxn id="180" idx="2"/>
            <a:endCxn id="172" idx="0"/>
          </p:cNvCxnSpPr>
          <p:nvPr/>
        </p:nvCxnSpPr>
        <p:spPr>
          <a:xfrm flipV="1">
            <a:off x="2234381" y="3455252"/>
            <a:ext cx="825910" cy="828776"/>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a:stCxn id="172" idx="2"/>
          </p:cNvCxnSpPr>
          <p:nvPr/>
        </p:nvCxnSpPr>
        <p:spPr>
          <a:xfrm rot="10800000" flipH="1">
            <a:off x="3473246" y="3389823"/>
            <a:ext cx="412955" cy="65430"/>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9" name="Oval 178"/>
          <p:cNvSpPr/>
          <p:nvPr/>
        </p:nvSpPr>
        <p:spPr>
          <a:xfrm rot="16200000">
            <a:off x="237539" y="3555364"/>
            <a:ext cx="218099" cy="2359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ounded Rectangle 179"/>
          <p:cNvSpPr/>
          <p:nvPr/>
        </p:nvSpPr>
        <p:spPr>
          <a:xfrm rot="16200000">
            <a:off x="1744375" y="4077551"/>
            <a:ext cx="567057" cy="412955"/>
          </a:xfrm>
          <a:prstGeom prst="roundRect">
            <a:avLst/>
          </a:prstGeom>
          <a:solidFill>
            <a:schemeClr val="tx2">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pic>
        <p:nvPicPr>
          <p:cNvPr id="182" name="Picture 3" descr="C:\Program Files\Microsoft Resource DVD Artwork\DVD_ART\Artwork_Imagery\Shapes and Graphics\Symbols\Blue Gradient check.png"/>
          <p:cNvPicPr>
            <a:picLocks noChangeAspect="1" noChangeArrowheads="1"/>
          </p:cNvPicPr>
          <p:nvPr/>
        </p:nvPicPr>
        <p:blipFill>
          <a:blip r:embed="rId5" cstate="print"/>
          <a:srcRect/>
          <a:stretch>
            <a:fillRect/>
          </a:stretch>
        </p:blipFill>
        <p:spPr bwMode="auto">
          <a:xfrm>
            <a:off x="759542" y="3520682"/>
            <a:ext cx="372723" cy="268262"/>
          </a:xfrm>
          <a:prstGeom prst="rect">
            <a:avLst/>
          </a:prstGeom>
          <a:noFill/>
        </p:spPr>
      </p:pic>
      <p:pic>
        <p:nvPicPr>
          <p:cNvPr id="183" name="Picture 3" descr="C:\Program Files\Microsoft Resource DVD Artwork\DVD_ART\Artwork_Imagery\Shapes and Graphics\Symbols\Blue Gradient check.png"/>
          <p:cNvPicPr>
            <a:picLocks noChangeAspect="1" noChangeArrowheads="1"/>
          </p:cNvPicPr>
          <p:nvPr/>
        </p:nvPicPr>
        <p:blipFill>
          <a:blip r:embed="rId5" cstate="print"/>
          <a:srcRect/>
          <a:stretch>
            <a:fillRect/>
          </a:stretch>
        </p:blipFill>
        <p:spPr bwMode="auto">
          <a:xfrm>
            <a:off x="1821427" y="3389823"/>
            <a:ext cx="372723" cy="268262"/>
          </a:xfrm>
          <a:prstGeom prst="rect">
            <a:avLst/>
          </a:prstGeom>
          <a:noFill/>
        </p:spPr>
      </p:pic>
      <p:pic>
        <p:nvPicPr>
          <p:cNvPr id="184" name="Picture 3" descr="C:\Program Files\Microsoft Resource DVD Artwork\DVD_ART\Artwork_Imagery\Shapes and Graphics\Symbols\Blue Gradient check.png"/>
          <p:cNvPicPr>
            <a:picLocks noChangeAspect="1" noChangeArrowheads="1"/>
          </p:cNvPicPr>
          <p:nvPr/>
        </p:nvPicPr>
        <p:blipFill>
          <a:blip r:embed="rId5" cstate="print"/>
          <a:srcRect/>
          <a:stretch>
            <a:fillRect/>
          </a:stretch>
        </p:blipFill>
        <p:spPr bwMode="auto">
          <a:xfrm>
            <a:off x="1828801" y="4171950"/>
            <a:ext cx="372723" cy="268262"/>
          </a:xfrm>
          <a:prstGeom prst="rect">
            <a:avLst/>
          </a:prstGeom>
          <a:noFill/>
        </p:spPr>
      </p:pic>
      <p:sp>
        <p:nvSpPr>
          <p:cNvPr id="185" name="Right Arrow 184"/>
          <p:cNvSpPr/>
          <p:nvPr/>
        </p:nvSpPr>
        <p:spPr>
          <a:xfrm>
            <a:off x="4114800" y="3657600"/>
            <a:ext cx="762000" cy="5143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6" name="Picture 2" descr="C:\Program Files\Microsoft Resource DVD Artwork\DVD_ART\Artwork_Imagery\HARDWARE_IMAGERY\Illustration - Misc Hardware\XML Icons\Server.png"/>
          <p:cNvPicPr>
            <a:picLocks noChangeAspect="1" noChangeArrowheads="1"/>
          </p:cNvPicPr>
          <p:nvPr/>
        </p:nvPicPr>
        <p:blipFill>
          <a:blip r:embed="rId3" cstate="print"/>
          <a:srcRect/>
          <a:stretch>
            <a:fillRect/>
          </a:stretch>
        </p:blipFill>
        <p:spPr bwMode="auto">
          <a:xfrm>
            <a:off x="6496666" y="3141836"/>
            <a:ext cx="559723" cy="610475"/>
          </a:xfrm>
          <a:prstGeom prst="rect">
            <a:avLst/>
          </a:prstGeom>
          <a:noFill/>
        </p:spPr>
      </p:pic>
      <p:sp>
        <p:nvSpPr>
          <p:cNvPr id="187" name="Rounded Rectangle 186"/>
          <p:cNvSpPr/>
          <p:nvPr/>
        </p:nvSpPr>
        <p:spPr>
          <a:xfrm rot="16200000">
            <a:off x="5547001" y="3466875"/>
            <a:ext cx="567057" cy="412955"/>
          </a:xfrm>
          <a:prstGeom prst="roundRect">
            <a:avLst/>
          </a:prstGeom>
          <a:solidFill>
            <a:schemeClr val="tx2">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88" name="Rounded Rectangle 187"/>
          <p:cNvSpPr/>
          <p:nvPr/>
        </p:nvSpPr>
        <p:spPr>
          <a:xfrm rot="16200000">
            <a:off x="6628550" y="3106001"/>
            <a:ext cx="567057" cy="412955"/>
          </a:xfrm>
          <a:prstGeom prst="roundRect">
            <a:avLst/>
          </a:prstGeom>
          <a:solidFill>
            <a:srgbClr val="92D050"/>
          </a:solidFill>
          <a:ln>
            <a:solidFill>
              <a:srgbClr val="2B85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89" name="Rounded Rectangle 188"/>
          <p:cNvSpPr/>
          <p:nvPr/>
        </p:nvSpPr>
        <p:spPr>
          <a:xfrm rot="16200000">
            <a:off x="7847750" y="3248776"/>
            <a:ext cx="567057" cy="412955"/>
          </a:xfrm>
          <a:prstGeom prst="round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cxnSp>
        <p:nvCxnSpPr>
          <p:cNvPr id="190" name="Straight Arrow Connector 189"/>
          <p:cNvCxnSpPr>
            <a:stCxn id="196" idx="4"/>
            <a:endCxn id="187" idx="0"/>
          </p:cNvCxnSpPr>
          <p:nvPr/>
        </p:nvCxnSpPr>
        <p:spPr>
          <a:xfrm>
            <a:off x="5329699" y="3672898"/>
            <a:ext cx="294968" cy="90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a:stCxn id="187" idx="2"/>
            <a:endCxn id="188" idx="0"/>
          </p:cNvCxnSpPr>
          <p:nvPr/>
        </p:nvCxnSpPr>
        <p:spPr>
          <a:xfrm flipV="1">
            <a:off x="6037007" y="3312479"/>
            <a:ext cx="668594" cy="360874"/>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a:stCxn id="187" idx="2"/>
            <a:endCxn id="197" idx="0"/>
          </p:cNvCxnSpPr>
          <p:nvPr/>
        </p:nvCxnSpPr>
        <p:spPr>
          <a:xfrm>
            <a:off x="6037008" y="3673352"/>
            <a:ext cx="648929" cy="610677"/>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a:stCxn id="188" idx="2"/>
            <a:endCxn id="189" idx="0"/>
          </p:cNvCxnSpPr>
          <p:nvPr/>
        </p:nvCxnSpPr>
        <p:spPr>
          <a:xfrm>
            <a:off x="7118557" y="3312479"/>
            <a:ext cx="806245" cy="142775"/>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a:stCxn id="197" idx="2"/>
            <a:endCxn id="189" idx="0"/>
          </p:cNvCxnSpPr>
          <p:nvPr/>
        </p:nvCxnSpPr>
        <p:spPr>
          <a:xfrm flipV="1">
            <a:off x="7098891" y="3455253"/>
            <a:ext cx="825910" cy="828776"/>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stCxn id="189" idx="2"/>
          </p:cNvCxnSpPr>
          <p:nvPr/>
        </p:nvCxnSpPr>
        <p:spPr>
          <a:xfrm rot="10800000" flipH="1">
            <a:off x="8337756" y="3389824"/>
            <a:ext cx="412955" cy="65430"/>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6" name="Oval 195"/>
          <p:cNvSpPr/>
          <p:nvPr/>
        </p:nvSpPr>
        <p:spPr>
          <a:xfrm rot="16200000">
            <a:off x="5102049" y="3555365"/>
            <a:ext cx="218099" cy="2359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ounded Rectangle 196"/>
          <p:cNvSpPr/>
          <p:nvPr/>
        </p:nvSpPr>
        <p:spPr>
          <a:xfrm rot="16200000">
            <a:off x="6608885" y="4077552"/>
            <a:ext cx="567057" cy="412955"/>
          </a:xfrm>
          <a:prstGeom prst="roundRect">
            <a:avLst/>
          </a:prstGeom>
          <a:solidFill>
            <a:schemeClr val="tx2">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pic>
        <p:nvPicPr>
          <p:cNvPr id="199" name="Picture 3" descr="C:\Program Files\Microsoft Resource DVD Artwork\DVD_ART\Artwork_Imagery\Shapes and Graphics\Symbols\Blue Gradient check.png"/>
          <p:cNvPicPr>
            <a:picLocks noChangeAspect="1" noChangeArrowheads="1"/>
          </p:cNvPicPr>
          <p:nvPr/>
        </p:nvPicPr>
        <p:blipFill>
          <a:blip r:embed="rId5" cstate="print"/>
          <a:srcRect/>
          <a:stretch>
            <a:fillRect/>
          </a:stretch>
        </p:blipFill>
        <p:spPr bwMode="auto">
          <a:xfrm>
            <a:off x="5624053" y="3520683"/>
            <a:ext cx="372723" cy="268262"/>
          </a:xfrm>
          <a:prstGeom prst="rect">
            <a:avLst/>
          </a:prstGeom>
          <a:noFill/>
        </p:spPr>
      </p:pic>
      <p:pic>
        <p:nvPicPr>
          <p:cNvPr id="201" name="Picture 3" descr="C:\Program Files\Microsoft Resource DVD Artwork\DVD_ART\Artwork_Imagery\Shapes and Graphics\Symbols\Blue Gradient check.png"/>
          <p:cNvPicPr>
            <a:picLocks noChangeAspect="1" noChangeArrowheads="1"/>
          </p:cNvPicPr>
          <p:nvPr/>
        </p:nvPicPr>
        <p:blipFill>
          <a:blip r:embed="rId5" cstate="print"/>
          <a:srcRect/>
          <a:stretch>
            <a:fillRect/>
          </a:stretch>
        </p:blipFill>
        <p:spPr bwMode="auto">
          <a:xfrm>
            <a:off x="6705601" y="4171950"/>
            <a:ext cx="372723" cy="268262"/>
          </a:xfrm>
          <a:prstGeom prst="rect">
            <a:avLst/>
          </a:prstGeom>
          <a:noFill/>
        </p:spPr>
      </p:pic>
      <p:pic>
        <p:nvPicPr>
          <p:cNvPr id="202" name="Picture 15" descr="C:\Users\mbudiu\AppData\Local\Microsoft\Windows\Temporary Internet Files\Content.IE5\BHDD9B0Z\MCj04348160000[1].png"/>
          <p:cNvPicPr>
            <a:picLocks noChangeAspect="1" noChangeArrowheads="1"/>
          </p:cNvPicPr>
          <p:nvPr/>
        </p:nvPicPr>
        <p:blipFill>
          <a:blip r:embed="rId4" cstate="print"/>
          <a:srcRect/>
          <a:stretch>
            <a:fillRect/>
          </a:stretch>
        </p:blipFill>
        <p:spPr bwMode="auto">
          <a:xfrm>
            <a:off x="2209800" y="3200400"/>
            <a:ext cx="766916" cy="567057"/>
          </a:xfrm>
          <a:prstGeom prst="rect">
            <a:avLst/>
          </a:prstGeom>
          <a:noFill/>
        </p:spPr>
      </p:pic>
      <p:sp>
        <p:nvSpPr>
          <p:cNvPr id="205" name="Rectangle 204"/>
          <p:cNvSpPr/>
          <p:nvPr/>
        </p:nvSpPr>
        <p:spPr>
          <a:xfrm>
            <a:off x="152400" y="857250"/>
            <a:ext cx="8763000" cy="1943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p:cNvSpPr/>
          <p:nvPr/>
        </p:nvSpPr>
        <p:spPr>
          <a:xfrm>
            <a:off x="152400" y="2857500"/>
            <a:ext cx="8763000" cy="1943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7" name="Picture 5" descr="C:\Program Files\Microsoft Resource DVD Artwork\DVD_ART\Artwork_Imagery\HARDWARE_IMAGERY\Illustration - Misc Hardware\Windows Server Icons\Misc\Hourglass waiting.png"/>
          <p:cNvPicPr>
            <a:picLocks noChangeAspect="1" noChangeArrowheads="1"/>
          </p:cNvPicPr>
          <p:nvPr/>
        </p:nvPicPr>
        <p:blipFill>
          <a:blip r:embed="rId6" cstate="print"/>
          <a:srcRect/>
          <a:stretch>
            <a:fillRect/>
          </a:stretch>
        </p:blipFill>
        <p:spPr bwMode="auto">
          <a:xfrm>
            <a:off x="8001000" y="3314700"/>
            <a:ext cx="281940" cy="36576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7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7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7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7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7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7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7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8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8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8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8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0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85"/>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8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8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8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89"/>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90"/>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91"/>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92"/>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193"/>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94"/>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9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9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97"/>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99"/>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201"/>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P spid="151" grpId="0" animBg="1"/>
      <p:bldP spid="152" grpId="0" animBg="1"/>
      <p:bldP spid="159" grpId="0" animBg="1"/>
      <p:bldP spid="160" grpId="0" animBg="1"/>
      <p:bldP spid="162" grpId="0" animBg="1"/>
      <p:bldP spid="168" grpId="0" animBg="1"/>
      <p:bldP spid="170" grpId="0" animBg="1"/>
      <p:bldP spid="171" grpId="0" animBg="1"/>
      <p:bldP spid="172" grpId="0" animBg="1"/>
      <p:bldP spid="179" grpId="0" animBg="1"/>
      <p:bldP spid="180" grpId="0" animBg="1"/>
      <p:bldP spid="185" grpId="0" animBg="1"/>
      <p:bldP spid="187" grpId="0" animBg="1"/>
      <p:bldP spid="188" grpId="0" animBg="1"/>
      <p:bldP spid="189" grpId="0" animBg="1"/>
      <p:bldP spid="196" grpId="0" animBg="1"/>
      <p:bldP spid="19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914400" y="1485900"/>
            <a:ext cx="990600" cy="400050"/>
          </a:xfrm>
          <a:prstGeom prst="roundRect">
            <a:avLst/>
          </a:prstGeom>
          <a:solidFill>
            <a:srgbClr val="99FF99"/>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X[0]</a:t>
            </a:r>
            <a:endParaRPr lang="en-US" sz="2800" dirty="0">
              <a:solidFill>
                <a:schemeClr val="tx1"/>
              </a:solidFill>
            </a:endParaRPr>
          </a:p>
        </p:txBody>
      </p:sp>
      <p:sp>
        <p:nvSpPr>
          <p:cNvPr id="9" name="Rounded Rectangle 8"/>
          <p:cNvSpPr/>
          <p:nvPr/>
        </p:nvSpPr>
        <p:spPr>
          <a:xfrm>
            <a:off x="2209800" y="1485900"/>
            <a:ext cx="990600" cy="400050"/>
          </a:xfrm>
          <a:prstGeom prst="roundRect">
            <a:avLst/>
          </a:prstGeom>
          <a:solidFill>
            <a:srgbClr val="99FF99"/>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X[1]</a:t>
            </a:r>
            <a:endParaRPr lang="en-US" sz="2800" dirty="0">
              <a:solidFill>
                <a:schemeClr val="tx1"/>
              </a:solidFill>
            </a:endParaRPr>
          </a:p>
        </p:txBody>
      </p:sp>
      <p:sp>
        <p:nvSpPr>
          <p:cNvPr id="10" name="Rounded Rectangle 9"/>
          <p:cNvSpPr/>
          <p:nvPr/>
        </p:nvSpPr>
        <p:spPr>
          <a:xfrm>
            <a:off x="3505200" y="1485900"/>
            <a:ext cx="990600" cy="400050"/>
          </a:xfrm>
          <a:prstGeom prst="roundRect">
            <a:avLst/>
          </a:prstGeom>
          <a:solidFill>
            <a:srgbClr val="99FF99"/>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X[3]</a:t>
            </a:r>
            <a:endParaRPr lang="en-US" sz="2800" dirty="0">
              <a:solidFill>
                <a:schemeClr val="tx1"/>
              </a:solidFill>
            </a:endParaRPr>
          </a:p>
        </p:txBody>
      </p:sp>
      <p:sp>
        <p:nvSpPr>
          <p:cNvPr id="11" name="Rounded Rectangle 10"/>
          <p:cNvSpPr/>
          <p:nvPr/>
        </p:nvSpPr>
        <p:spPr>
          <a:xfrm>
            <a:off x="4876800" y="1485900"/>
            <a:ext cx="990600" cy="40005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X[2]</a:t>
            </a:r>
            <a:endParaRPr lang="en-US" sz="2800" dirty="0">
              <a:solidFill>
                <a:schemeClr val="tx1"/>
              </a:solidFill>
            </a:endParaRPr>
          </a:p>
        </p:txBody>
      </p:sp>
      <p:cxnSp>
        <p:nvCxnSpPr>
          <p:cNvPr id="32" name="Straight Arrow Connector 31"/>
          <p:cNvCxnSpPr>
            <a:endCxn id="9" idx="0"/>
          </p:cNvCxnSpPr>
          <p:nvPr/>
        </p:nvCxnSpPr>
        <p:spPr>
          <a:xfrm rot="16200000" flipH="1">
            <a:off x="2362200" y="1143000"/>
            <a:ext cx="457200" cy="228600"/>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10" idx="0"/>
          </p:cNvCxnSpPr>
          <p:nvPr/>
        </p:nvCxnSpPr>
        <p:spPr>
          <a:xfrm rot="16200000" flipH="1">
            <a:off x="3657600" y="1143000"/>
            <a:ext cx="457200" cy="228600"/>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endCxn id="11" idx="0"/>
          </p:cNvCxnSpPr>
          <p:nvPr/>
        </p:nvCxnSpPr>
        <p:spPr>
          <a:xfrm rot="16200000" flipH="1">
            <a:off x="4991100" y="1104900"/>
            <a:ext cx="457200" cy="304800"/>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8" idx="0"/>
          </p:cNvCxnSpPr>
          <p:nvPr/>
        </p:nvCxnSpPr>
        <p:spPr>
          <a:xfrm rot="16200000" flipH="1">
            <a:off x="1019175" y="1095375"/>
            <a:ext cx="514350" cy="266700"/>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9" idx="2"/>
          </p:cNvCxnSpPr>
          <p:nvPr/>
        </p:nvCxnSpPr>
        <p:spPr>
          <a:xfrm rot="16200000" flipH="1">
            <a:off x="2619375" y="1971675"/>
            <a:ext cx="514350" cy="342900"/>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rot="16200000" flipH="1">
            <a:off x="1304925" y="2028825"/>
            <a:ext cx="514350" cy="228600"/>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10" idx="2"/>
          </p:cNvCxnSpPr>
          <p:nvPr/>
        </p:nvCxnSpPr>
        <p:spPr>
          <a:xfrm rot="16200000" flipH="1">
            <a:off x="3952875" y="1933575"/>
            <a:ext cx="514350" cy="419100"/>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1" idx="2"/>
          </p:cNvCxnSpPr>
          <p:nvPr/>
        </p:nvCxnSpPr>
        <p:spPr>
          <a:xfrm rot="16200000" flipH="1">
            <a:off x="5362575" y="1895475"/>
            <a:ext cx="514350" cy="495300"/>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0" name="Rounded Rectangle 69"/>
          <p:cNvSpPr/>
          <p:nvPr/>
        </p:nvSpPr>
        <p:spPr>
          <a:xfrm>
            <a:off x="7239000" y="1485900"/>
            <a:ext cx="990600" cy="40005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X’[2]</a:t>
            </a:r>
            <a:endParaRPr lang="en-US" sz="2800" dirty="0">
              <a:solidFill>
                <a:schemeClr val="tx1"/>
              </a:solidFill>
            </a:endParaRPr>
          </a:p>
        </p:txBody>
      </p:sp>
      <p:cxnSp>
        <p:nvCxnSpPr>
          <p:cNvPr id="71" name="Straight Arrow Connector 70"/>
          <p:cNvCxnSpPr>
            <a:endCxn id="70" idx="0"/>
          </p:cNvCxnSpPr>
          <p:nvPr/>
        </p:nvCxnSpPr>
        <p:spPr>
          <a:xfrm>
            <a:off x="5105400" y="1028700"/>
            <a:ext cx="2628900" cy="457200"/>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70" idx="2"/>
          </p:cNvCxnSpPr>
          <p:nvPr/>
        </p:nvCxnSpPr>
        <p:spPr>
          <a:xfrm rot="16200000" flipH="1">
            <a:off x="7724775" y="1895475"/>
            <a:ext cx="514350" cy="495300"/>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1676401" y="2571750"/>
            <a:ext cx="2554995" cy="461665"/>
          </a:xfrm>
          <a:prstGeom prst="rect">
            <a:avLst/>
          </a:prstGeom>
          <a:noFill/>
        </p:spPr>
        <p:txBody>
          <a:bodyPr wrap="none" rtlCol="0">
            <a:spAutoFit/>
          </a:bodyPr>
          <a:lstStyle/>
          <a:p>
            <a:r>
              <a:rPr lang="en-US" sz="2400" i="1" dirty="0" smtClean="0"/>
              <a:t>Completed vertices</a:t>
            </a:r>
            <a:endParaRPr lang="en-US" sz="2400" i="1" dirty="0"/>
          </a:p>
        </p:txBody>
      </p:sp>
      <p:sp>
        <p:nvSpPr>
          <p:cNvPr id="75" name="Left Brace 74"/>
          <p:cNvSpPr/>
          <p:nvPr/>
        </p:nvSpPr>
        <p:spPr>
          <a:xfrm rot="16200000">
            <a:off x="2628900" y="685800"/>
            <a:ext cx="228600" cy="3657600"/>
          </a:xfrm>
          <a:prstGeom prst="leftBrace">
            <a:avLst>
              <a:gd name="adj1" fmla="val 50333"/>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76" name="TextBox 75"/>
          <p:cNvSpPr txBox="1"/>
          <p:nvPr/>
        </p:nvSpPr>
        <p:spPr>
          <a:xfrm>
            <a:off x="5181601" y="2457450"/>
            <a:ext cx="949299" cy="830997"/>
          </a:xfrm>
          <a:prstGeom prst="rect">
            <a:avLst/>
          </a:prstGeom>
          <a:noFill/>
        </p:spPr>
        <p:txBody>
          <a:bodyPr wrap="none" rtlCol="0">
            <a:spAutoFit/>
          </a:bodyPr>
          <a:lstStyle/>
          <a:p>
            <a:pPr algn="ctr"/>
            <a:r>
              <a:rPr lang="en-US" sz="2400" i="1" dirty="0" smtClean="0"/>
              <a:t>Slow </a:t>
            </a:r>
            <a:br>
              <a:rPr lang="en-US" sz="2400" i="1" dirty="0" smtClean="0"/>
            </a:br>
            <a:r>
              <a:rPr lang="en-US" sz="2400" i="1" dirty="0" smtClean="0"/>
              <a:t>vertex</a:t>
            </a:r>
            <a:endParaRPr lang="en-US" sz="2400" i="1" dirty="0"/>
          </a:p>
        </p:txBody>
      </p:sp>
      <p:sp>
        <p:nvSpPr>
          <p:cNvPr id="78" name="TextBox 77"/>
          <p:cNvSpPr txBox="1"/>
          <p:nvPr/>
        </p:nvSpPr>
        <p:spPr>
          <a:xfrm>
            <a:off x="7239000" y="2457450"/>
            <a:ext cx="1364027" cy="830997"/>
          </a:xfrm>
          <a:prstGeom prst="rect">
            <a:avLst/>
          </a:prstGeom>
          <a:noFill/>
        </p:spPr>
        <p:txBody>
          <a:bodyPr wrap="none" rtlCol="0">
            <a:spAutoFit/>
          </a:bodyPr>
          <a:lstStyle/>
          <a:p>
            <a:pPr algn="ctr"/>
            <a:r>
              <a:rPr lang="en-US" sz="2400" i="1" dirty="0" smtClean="0"/>
              <a:t>Duplicate</a:t>
            </a:r>
            <a:br>
              <a:rPr lang="en-US" sz="2400" i="1" dirty="0" smtClean="0"/>
            </a:br>
            <a:r>
              <a:rPr lang="en-US" sz="2400" i="1" dirty="0" smtClean="0"/>
              <a:t>vertex</a:t>
            </a:r>
            <a:endParaRPr lang="en-US" sz="2400" i="1" dirty="0"/>
          </a:p>
        </p:txBody>
      </p:sp>
      <p:sp>
        <p:nvSpPr>
          <p:cNvPr id="22" name="Title 21"/>
          <p:cNvSpPr>
            <a:spLocks noGrp="1"/>
          </p:cNvSpPr>
          <p:nvPr>
            <p:ph type="title"/>
          </p:nvPr>
        </p:nvSpPr>
        <p:spPr>
          <a:xfrm>
            <a:off x="457200" y="205978"/>
            <a:ext cx="8229600" cy="708422"/>
          </a:xfrm>
        </p:spPr>
        <p:txBody>
          <a:bodyPr/>
          <a:lstStyle/>
          <a:p>
            <a:r>
              <a:rPr lang="en-US" dirty="0" smtClean="0"/>
              <a:t>Dynamic Graph Rewriting</a:t>
            </a:r>
            <a:endParaRPr lang="en-US" dirty="0"/>
          </a:p>
        </p:txBody>
      </p:sp>
      <p:sp>
        <p:nvSpPr>
          <p:cNvPr id="49" name="TextBox 48"/>
          <p:cNvSpPr txBox="1"/>
          <p:nvPr/>
        </p:nvSpPr>
        <p:spPr>
          <a:xfrm>
            <a:off x="762001" y="4114800"/>
            <a:ext cx="7586885" cy="523220"/>
          </a:xfrm>
          <a:prstGeom prst="rect">
            <a:avLst/>
          </a:prstGeom>
          <a:noFill/>
        </p:spPr>
        <p:txBody>
          <a:bodyPr wrap="none" rtlCol="0">
            <a:spAutoFit/>
          </a:bodyPr>
          <a:lstStyle/>
          <a:p>
            <a:r>
              <a:rPr lang="en-US" sz="2800" dirty="0" smtClean="0"/>
              <a:t>Duplication Policy = f(running times, data volumes)</a:t>
            </a: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8" grpId="0"/>
      <p:bldP spid="4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p:cNvSpPr/>
          <p:nvPr/>
        </p:nvSpPr>
        <p:spPr>
          <a:xfrm>
            <a:off x="381000" y="2628900"/>
            <a:ext cx="8534400" cy="2457450"/>
          </a:xfrm>
          <a:prstGeom prst="rect">
            <a:avLst/>
          </a:prstGeom>
          <a:solidFill>
            <a:schemeClr val="bg1">
              <a:lumMod val="9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457200" y="742950"/>
            <a:ext cx="8534400" cy="1600200"/>
          </a:xfrm>
          <a:prstGeom prst="rect">
            <a:avLst/>
          </a:prstGeom>
          <a:solidFill>
            <a:schemeClr val="bg1">
              <a:lumMod val="9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838200" y="2800350"/>
            <a:ext cx="990600" cy="40005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a:t>
            </a:r>
            <a:endParaRPr lang="en-US" sz="2800" dirty="0">
              <a:solidFill>
                <a:schemeClr val="tx1"/>
              </a:solidFill>
            </a:endParaRPr>
          </a:p>
        </p:txBody>
      </p:sp>
      <p:sp>
        <p:nvSpPr>
          <p:cNvPr id="9" name="Rounded Rectangle 8"/>
          <p:cNvSpPr/>
          <p:nvPr/>
        </p:nvSpPr>
        <p:spPr>
          <a:xfrm>
            <a:off x="2133600" y="2800350"/>
            <a:ext cx="990600" cy="40005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a:t>
            </a:r>
            <a:endParaRPr lang="en-US" sz="2800" dirty="0">
              <a:solidFill>
                <a:schemeClr val="tx1"/>
              </a:solidFill>
            </a:endParaRPr>
          </a:p>
        </p:txBody>
      </p:sp>
      <p:sp>
        <p:nvSpPr>
          <p:cNvPr id="10" name="Rounded Rectangle 9"/>
          <p:cNvSpPr/>
          <p:nvPr/>
        </p:nvSpPr>
        <p:spPr>
          <a:xfrm>
            <a:off x="3429000" y="2800350"/>
            <a:ext cx="990600" cy="40005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a:t>
            </a:r>
            <a:endParaRPr lang="en-US" sz="2800" dirty="0">
              <a:solidFill>
                <a:schemeClr val="tx1"/>
              </a:solidFill>
            </a:endParaRPr>
          </a:p>
        </p:txBody>
      </p:sp>
      <p:sp>
        <p:nvSpPr>
          <p:cNvPr id="11" name="Rounded Rectangle 10"/>
          <p:cNvSpPr/>
          <p:nvPr/>
        </p:nvSpPr>
        <p:spPr>
          <a:xfrm>
            <a:off x="4800600" y="2800350"/>
            <a:ext cx="990600" cy="40005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a:t>
            </a:r>
            <a:endParaRPr lang="en-US" sz="2800" dirty="0">
              <a:solidFill>
                <a:schemeClr val="tx1"/>
              </a:solidFill>
            </a:endParaRPr>
          </a:p>
        </p:txBody>
      </p:sp>
      <p:sp>
        <p:nvSpPr>
          <p:cNvPr id="16" name="Rounded Rectangle 15"/>
          <p:cNvSpPr/>
          <p:nvPr/>
        </p:nvSpPr>
        <p:spPr>
          <a:xfrm>
            <a:off x="2971800" y="3714750"/>
            <a:ext cx="990600" cy="400050"/>
          </a:xfrm>
          <a:prstGeom prst="round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17" name="Rounded Rectangle 16"/>
          <p:cNvSpPr/>
          <p:nvPr/>
        </p:nvSpPr>
        <p:spPr>
          <a:xfrm>
            <a:off x="4267200" y="3714750"/>
            <a:ext cx="990600" cy="400050"/>
          </a:xfrm>
          <a:prstGeom prst="round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18" name="Rounded Rectangle 17"/>
          <p:cNvSpPr/>
          <p:nvPr/>
        </p:nvSpPr>
        <p:spPr>
          <a:xfrm>
            <a:off x="5562600" y="3714750"/>
            <a:ext cx="990600" cy="400050"/>
          </a:xfrm>
          <a:prstGeom prst="round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cxnSp>
        <p:nvCxnSpPr>
          <p:cNvPr id="58" name="Straight Arrow Connector 57"/>
          <p:cNvCxnSpPr>
            <a:stCxn id="10" idx="2"/>
            <a:endCxn id="16" idx="0"/>
          </p:cNvCxnSpPr>
          <p:nvPr/>
        </p:nvCxnSpPr>
        <p:spPr>
          <a:xfrm rot="5400000">
            <a:off x="3438525" y="3228975"/>
            <a:ext cx="514350" cy="457200"/>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8" idx="2"/>
            <a:endCxn id="16" idx="0"/>
          </p:cNvCxnSpPr>
          <p:nvPr/>
        </p:nvCxnSpPr>
        <p:spPr>
          <a:xfrm rot="16200000" flipH="1">
            <a:off x="2143125" y="2390775"/>
            <a:ext cx="514350" cy="2133600"/>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9" idx="2"/>
            <a:endCxn id="17" idx="0"/>
          </p:cNvCxnSpPr>
          <p:nvPr/>
        </p:nvCxnSpPr>
        <p:spPr>
          <a:xfrm rot="16200000" flipH="1">
            <a:off x="3438525" y="2390775"/>
            <a:ext cx="514350" cy="2133600"/>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57" idx="2"/>
            <a:endCxn id="18" idx="0"/>
          </p:cNvCxnSpPr>
          <p:nvPr/>
        </p:nvCxnSpPr>
        <p:spPr>
          <a:xfrm rot="5400000">
            <a:off x="6143625" y="3114675"/>
            <a:ext cx="514350" cy="685800"/>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59" idx="2"/>
            <a:endCxn id="17" idx="0"/>
          </p:cNvCxnSpPr>
          <p:nvPr/>
        </p:nvCxnSpPr>
        <p:spPr>
          <a:xfrm rot="5400000">
            <a:off x="6181725" y="1781175"/>
            <a:ext cx="514350" cy="3352800"/>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11" idx="2"/>
            <a:endCxn id="18" idx="0"/>
          </p:cNvCxnSpPr>
          <p:nvPr/>
        </p:nvCxnSpPr>
        <p:spPr>
          <a:xfrm rot="16200000" flipH="1">
            <a:off x="5419725" y="3076575"/>
            <a:ext cx="514350" cy="762000"/>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7" name="Rounded Rectangle 56"/>
          <p:cNvSpPr/>
          <p:nvPr/>
        </p:nvSpPr>
        <p:spPr>
          <a:xfrm>
            <a:off x="6248400" y="2800350"/>
            <a:ext cx="990600" cy="40005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a:t>
            </a:r>
            <a:endParaRPr lang="en-US" sz="2800" dirty="0">
              <a:solidFill>
                <a:schemeClr val="tx1"/>
              </a:solidFill>
            </a:endParaRPr>
          </a:p>
        </p:txBody>
      </p:sp>
      <p:sp>
        <p:nvSpPr>
          <p:cNvPr id="59" name="Rounded Rectangle 58"/>
          <p:cNvSpPr/>
          <p:nvPr/>
        </p:nvSpPr>
        <p:spPr>
          <a:xfrm>
            <a:off x="7620000" y="2800350"/>
            <a:ext cx="990600" cy="40005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a:t>
            </a:r>
            <a:endParaRPr lang="en-US" sz="2800" dirty="0">
              <a:solidFill>
                <a:schemeClr val="tx1"/>
              </a:solidFill>
            </a:endParaRPr>
          </a:p>
        </p:txBody>
      </p:sp>
      <p:sp>
        <p:nvSpPr>
          <p:cNvPr id="65" name="Rounded Rectangle 64"/>
          <p:cNvSpPr/>
          <p:nvPr/>
        </p:nvSpPr>
        <p:spPr>
          <a:xfrm>
            <a:off x="4419600" y="4572000"/>
            <a:ext cx="990600" cy="400050"/>
          </a:xfrm>
          <a:prstGeom prst="roundRect">
            <a:avLst/>
          </a:prstGeom>
          <a:solidFill>
            <a:srgbClr val="FFFF99"/>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T</a:t>
            </a:r>
            <a:endParaRPr lang="en-US" sz="2800" dirty="0">
              <a:solidFill>
                <a:schemeClr val="tx1"/>
              </a:solidFill>
            </a:endParaRPr>
          </a:p>
        </p:txBody>
      </p:sp>
      <p:sp>
        <p:nvSpPr>
          <p:cNvPr id="87" name="Rounded Rectangle 86"/>
          <p:cNvSpPr/>
          <p:nvPr/>
        </p:nvSpPr>
        <p:spPr>
          <a:xfrm>
            <a:off x="838200" y="914400"/>
            <a:ext cx="990600" cy="40005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a:t>
            </a:r>
            <a:endParaRPr lang="en-US" sz="2800" dirty="0">
              <a:solidFill>
                <a:schemeClr val="tx1"/>
              </a:solidFill>
            </a:endParaRPr>
          </a:p>
        </p:txBody>
      </p:sp>
      <p:sp>
        <p:nvSpPr>
          <p:cNvPr id="88" name="Rounded Rectangle 87"/>
          <p:cNvSpPr/>
          <p:nvPr/>
        </p:nvSpPr>
        <p:spPr>
          <a:xfrm>
            <a:off x="2133600" y="914400"/>
            <a:ext cx="990600" cy="40005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a:t>
            </a:r>
            <a:endParaRPr lang="en-US" sz="2800" dirty="0">
              <a:solidFill>
                <a:schemeClr val="tx1"/>
              </a:solidFill>
            </a:endParaRPr>
          </a:p>
        </p:txBody>
      </p:sp>
      <p:sp>
        <p:nvSpPr>
          <p:cNvPr id="89" name="Rounded Rectangle 88"/>
          <p:cNvSpPr/>
          <p:nvPr/>
        </p:nvSpPr>
        <p:spPr>
          <a:xfrm>
            <a:off x="3429000" y="914400"/>
            <a:ext cx="990600" cy="40005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a:t>
            </a:r>
            <a:endParaRPr lang="en-US" sz="2800" dirty="0">
              <a:solidFill>
                <a:schemeClr val="tx1"/>
              </a:solidFill>
            </a:endParaRPr>
          </a:p>
        </p:txBody>
      </p:sp>
      <p:sp>
        <p:nvSpPr>
          <p:cNvPr id="91" name="Rounded Rectangle 90"/>
          <p:cNvSpPr/>
          <p:nvPr/>
        </p:nvSpPr>
        <p:spPr>
          <a:xfrm>
            <a:off x="4800600" y="914400"/>
            <a:ext cx="990600" cy="40005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a:t>
            </a:r>
            <a:endParaRPr lang="en-US" sz="2800" dirty="0">
              <a:solidFill>
                <a:schemeClr val="tx1"/>
              </a:solidFill>
            </a:endParaRPr>
          </a:p>
        </p:txBody>
      </p:sp>
      <p:sp>
        <p:nvSpPr>
          <p:cNvPr id="92" name="Rounded Rectangle 91"/>
          <p:cNvSpPr/>
          <p:nvPr/>
        </p:nvSpPr>
        <p:spPr>
          <a:xfrm>
            <a:off x="6248400" y="914400"/>
            <a:ext cx="990600" cy="40005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a:t>
            </a:r>
            <a:endParaRPr lang="en-US" sz="2800" dirty="0">
              <a:solidFill>
                <a:schemeClr val="tx1"/>
              </a:solidFill>
            </a:endParaRPr>
          </a:p>
        </p:txBody>
      </p:sp>
      <p:sp>
        <p:nvSpPr>
          <p:cNvPr id="95" name="Rounded Rectangle 94"/>
          <p:cNvSpPr/>
          <p:nvPr/>
        </p:nvSpPr>
        <p:spPr>
          <a:xfrm>
            <a:off x="7620000" y="914400"/>
            <a:ext cx="990600" cy="40005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S</a:t>
            </a:r>
            <a:endParaRPr lang="en-US" sz="2800" dirty="0">
              <a:solidFill>
                <a:schemeClr val="tx1"/>
              </a:solidFill>
            </a:endParaRPr>
          </a:p>
        </p:txBody>
      </p:sp>
      <p:sp>
        <p:nvSpPr>
          <p:cNvPr id="96" name="Rounded Rectangle 95"/>
          <p:cNvSpPr/>
          <p:nvPr/>
        </p:nvSpPr>
        <p:spPr>
          <a:xfrm>
            <a:off x="4419600" y="1714500"/>
            <a:ext cx="990600" cy="400050"/>
          </a:xfrm>
          <a:prstGeom prst="roundRect">
            <a:avLst/>
          </a:prstGeom>
          <a:solidFill>
            <a:srgbClr val="FFFF99"/>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T</a:t>
            </a:r>
            <a:endParaRPr lang="en-US" sz="2800" dirty="0">
              <a:solidFill>
                <a:schemeClr val="tx1"/>
              </a:solidFill>
            </a:endParaRPr>
          </a:p>
        </p:txBody>
      </p:sp>
      <p:cxnSp>
        <p:nvCxnSpPr>
          <p:cNvPr id="97" name="Straight Arrow Connector 96"/>
          <p:cNvCxnSpPr>
            <a:stCxn id="87" idx="2"/>
            <a:endCxn id="96" idx="0"/>
          </p:cNvCxnSpPr>
          <p:nvPr/>
        </p:nvCxnSpPr>
        <p:spPr>
          <a:xfrm rot="16200000" flipH="1">
            <a:off x="2924175" y="-276225"/>
            <a:ext cx="400050" cy="3581400"/>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88" idx="2"/>
            <a:endCxn id="96" idx="0"/>
          </p:cNvCxnSpPr>
          <p:nvPr/>
        </p:nvCxnSpPr>
        <p:spPr>
          <a:xfrm rot="16200000" flipH="1">
            <a:off x="3571875" y="371475"/>
            <a:ext cx="400050" cy="2286000"/>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89" idx="2"/>
            <a:endCxn id="96" idx="0"/>
          </p:cNvCxnSpPr>
          <p:nvPr/>
        </p:nvCxnSpPr>
        <p:spPr>
          <a:xfrm rot="16200000" flipH="1">
            <a:off x="4219575" y="1019175"/>
            <a:ext cx="400050" cy="990600"/>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91" idx="2"/>
            <a:endCxn id="96" idx="0"/>
          </p:cNvCxnSpPr>
          <p:nvPr/>
        </p:nvCxnSpPr>
        <p:spPr>
          <a:xfrm rot="5400000">
            <a:off x="4905375" y="1323975"/>
            <a:ext cx="400050" cy="381000"/>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92" idx="2"/>
            <a:endCxn id="96" idx="0"/>
          </p:cNvCxnSpPr>
          <p:nvPr/>
        </p:nvCxnSpPr>
        <p:spPr>
          <a:xfrm rot="5400000">
            <a:off x="5629275" y="600075"/>
            <a:ext cx="400050" cy="1828800"/>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95" idx="2"/>
            <a:endCxn id="96" idx="0"/>
          </p:cNvCxnSpPr>
          <p:nvPr/>
        </p:nvCxnSpPr>
        <p:spPr>
          <a:xfrm rot="5400000">
            <a:off x="6315075" y="-85725"/>
            <a:ext cx="400050" cy="3200400"/>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stCxn id="18" idx="2"/>
            <a:endCxn id="65" idx="0"/>
          </p:cNvCxnSpPr>
          <p:nvPr/>
        </p:nvCxnSpPr>
        <p:spPr>
          <a:xfrm rot="5400000">
            <a:off x="5257800" y="3771900"/>
            <a:ext cx="457200" cy="1143000"/>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17" idx="2"/>
            <a:endCxn id="65" idx="0"/>
          </p:cNvCxnSpPr>
          <p:nvPr/>
        </p:nvCxnSpPr>
        <p:spPr>
          <a:xfrm rot="16200000" flipH="1">
            <a:off x="4610100" y="4267200"/>
            <a:ext cx="457200" cy="152400"/>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a:stCxn id="16" idx="2"/>
            <a:endCxn id="65" idx="0"/>
          </p:cNvCxnSpPr>
          <p:nvPr/>
        </p:nvCxnSpPr>
        <p:spPr>
          <a:xfrm rot="16200000" flipH="1">
            <a:off x="3962400" y="3619500"/>
            <a:ext cx="457200" cy="1447800"/>
          </a:xfrm>
          <a:prstGeom prst="straightConnector1">
            <a:avLst/>
          </a:prstGeom>
          <a:ln w="38100">
            <a:solidFill>
              <a:schemeClr val="accent3">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0" name="Down Arrow 149"/>
          <p:cNvSpPr/>
          <p:nvPr/>
        </p:nvSpPr>
        <p:spPr>
          <a:xfrm>
            <a:off x="4343400" y="2286000"/>
            <a:ext cx="838200" cy="4000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p:cNvSpPr txBox="1"/>
          <p:nvPr/>
        </p:nvSpPr>
        <p:spPr>
          <a:xfrm>
            <a:off x="838200" y="2971800"/>
            <a:ext cx="533400" cy="369332"/>
          </a:xfrm>
          <a:prstGeom prst="rect">
            <a:avLst/>
          </a:prstGeom>
          <a:noFill/>
        </p:spPr>
        <p:txBody>
          <a:bodyPr wrap="square" rtlCol="0">
            <a:spAutoFit/>
          </a:bodyPr>
          <a:lstStyle/>
          <a:p>
            <a:r>
              <a:rPr lang="en-US" dirty="0" smtClean="0"/>
              <a:t># 1</a:t>
            </a:r>
            <a:endParaRPr lang="en-US" dirty="0"/>
          </a:p>
        </p:txBody>
      </p:sp>
      <p:sp>
        <p:nvSpPr>
          <p:cNvPr id="152" name="TextBox 151"/>
          <p:cNvSpPr txBox="1"/>
          <p:nvPr/>
        </p:nvSpPr>
        <p:spPr>
          <a:xfrm>
            <a:off x="2133600" y="2971800"/>
            <a:ext cx="533400" cy="369332"/>
          </a:xfrm>
          <a:prstGeom prst="rect">
            <a:avLst/>
          </a:prstGeom>
          <a:noFill/>
        </p:spPr>
        <p:txBody>
          <a:bodyPr wrap="square" rtlCol="0">
            <a:spAutoFit/>
          </a:bodyPr>
          <a:lstStyle/>
          <a:p>
            <a:r>
              <a:rPr lang="en-US" dirty="0" smtClean="0"/>
              <a:t># 2</a:t>
            </a:r>
            <a:endParaRPr lang="en-US" dirty="0"/>
          </a:p>
        </p:txBody>
      </p:sp>
      <p:sp>
        <p:nvSpPr>
          <p:cNvPr id="153" name="TextBox 152"/>
          <p:cNvSpPr txBox="1"/>
          <p:nvPr/>
        </p:nvSpPr>
        <p:spPr>
          <a:xfrm>
            <a:off x="3429000" y="2971800"/>
            <a:ext cx="533400" cy="369332"/>
          </a:xfrm>
          <a:prstGeom prst="rect">
            <a:avLst/>
          </a:prstGeom>
          <a:noFill/>
        </p:spPr>
        <p:txBody>
          <a:bodyPr wrap="square" rtlCol="0">
            <a:spAutoFit/>
          </a:bodyPr>
          <a:lstStyle/>
          <a:p>
            <a:r>
              <a:rPr lang="en-US" dirty="0" smtClean="0"/>
              <a:t># 1</a:t>
            </a:r>
            <a:endParaRPr lang="en-US" dirty="0"/>
          </a:p>
        </p:txBody>
      </p:sp>
      <p:sp>
        <p:nvSpPr>
          <p:cNvPr id="154" name="TextBox 153"/>
          <p:cNvSpPr txBox="1"/>
          <p:nvPr/>
        </p:nvSpPr>
        <p:spPr>
          <a:xfrm>
            <a:off x="4800600" y="2971800"/>
            <a:ext cx="533400" cy="369332"/>
          </a:xfrm>
          <a:prstGeom prst="rect">
            <a:avLst/>
          </a:prstGeom>
          <a:noFill/>
        </p:spPr>
        <p:txBody>
          <a:bodyPr wrap="square" rtlCol="0">
            <a:spAutoFit/>
          </a:bodyPr>
          <a:lstStyle/>
          <a:p>
            <a:r>
              <a:rPr lang="en-US" dirty="0" smtClean="0"/>
              <a:t># 3</a:t>
            </a:r>
            <a:endParaRPr lang="en-US" dirty="0"/>
          </a:p>
        </p:txBody>
      </p:sp>
      <p:sp>
        <p:nvSpPr>
          <p:cNvPr id="155" name="TextBox 154"/>
          <p:cNvSpPr txBox="1"/>
          <p:nvPr/>
        </p:nvSpPr>
        <p:spPr>
          <a:xfrm>
            <a:off x="6248400" y="2971800"/>
            <a:ext cx="533400" cy="369332"/>
          </a:xfrm>
          <a:prstGeom prst="rect">
            <a:avLst/>
          </a:prstGeom>
          <a:noFill/>
        </p:spPr>
        <p:txBody>
          <a:bodyPr wrap="square" rtlCol="0">
            <a:spAutoFit/>
          </a:bodyPr>
          <a:lstStyle/>
          <a:p>
            <a:r>
              <a:rPr lang="en-US" dirty="0" smtClean="0"/>
              <a:t># 3</a:t>
            </a:r>
            <a:endParaRPr lang="en-US" dirty="0"/>
          </a:p>
        </p:txBody>
      </p:sp>
      <p:sp>
        <p:nvSpPr>
          <p:cNvPr id="156" name="TextBox 155"/>
          <p:cNvSpPr txBox="1"/>
          <p:nvPr/>
        </p:nvSpPr>
        <p:spPr>
          <a:xfrm>
            <a:off x="7620000" y="2971800"/>
            <a:ext cx="533400" cy="369332"/>
          </a:xfrm>
          <a:prstGeom prst="rect">
            <a:avLst/>
          </a:prstGeom>
          <a:noFill/>
        </p:spPr>
        <p:txBody>
          <a:bodyPr wrap="square" rtlCol="0">
            <a:spAutoFit/>
          </a:bodyPr>
          <a:lstStyle/>
          <a:p>
            <a:r>
              <a:rPr lang="en-US" dirty="0" smtClean="0"/>
              <a:t># 2</a:t>
            </a:r>
            <a:endParaRPr lang="en-US" dirty="0"/>
          </a:p>
        </p:txBody>
      </p:sp>
      <p:sp>
        <p:nvSpPr>
          <p:cNvPr id="157" name="TextBox 156"/>
          <p:cNvSpPr txBox="1"/>
          <p:nvPr/>
        </p:nvSpPr>
        <p:spPr>
          <a:xfrm>
            <a:off x="5562600" y="3886200"/>
            <a:ext cx="533400" cy="369332"/>
          </a:xfrm>
          <a:prstGeom prst="rect">
            <a:avLst/>
          </a:prstGeom>
          <a:noFill/>
        </p:spPr>
        <p:txBody>
          <a:bodyPr wrap="square" rtlCol="0">
            <a:spAutoFit/>
          </a:bodyPr>
          <a:lstStyle/>
          <a:p>
            <a:r>
              <a:rPr lang="en-US" dirty="0" smtClean="0"/>
              <a:t># 3</a:t>
            </a:r>
            <a:endParaRPr lang="en-US" dirty="0"/>
          </a:p>
        </p:txBody>
      </p:sp>
      <p:sp>
        <p:nvSpPr>
          <p:cNvPr id="158" name="TextBox 157"/>
          <p:cNvSpPr txBox="1"/>
          <p:nvPr/>
        </p:nvSpPr>
        <p:spPr>
          <a:xfrm>
            <a:off x="4267200" y="3886200"/>
            <a:ext cx="533400" cy="369332"/>
          </a:xfrm>
          <a:prstGeom prst="rect">
            <a:avLst/>
          </a:prstGeom>
          <a:noFill/>
        </p:spPr>
        <p:txBody>
          <a:bodyPr wrap="square" rtlCol="0">
            <a:spAutoFit/>
          </a:bodyPr>
          <a:lstStyle/>
          <a:p>
            <a:r>
              <a:rPr lang="en-US" dirty="0" smtClean="0"/>
              <a:t># 2</a:t>
            </a:r>
            <a:endParaRPr lang="en-US" dirty="0"/>
          </a:p>
        </p:txBody>
      </p:sp>
      <p:sp>
        <p:nvSpPr>
          <p:cNvPr id="159" name="TextBox 158"/>
          <p:cNvSpPr txBox="1"/>
          <p:nvPr/>
        </p:nvSpPr>
        <p:spPr>
          <a:xfrm>
            <a:off x="2971800" y="3886200"/>
            <a:ext cx="533400" cy="369332"/>
          </a:xfrm>
          <a:prstGeom prst="rect">
            <a:avLst/>
          </a:prstGeom>
          <a:noFill/>
        </p:spPr>
        <p:txBody>
          <a:bodyPr wrap="square" rtlCol="0">
            <a:spAutoFit/>
          </a:bodyPr>
          <a:lstStyle/>
          <a:p>
            <a:r>
              <a:rPr lang="en-US" dirty="0" smtClean="0"/>
              <a:t># 1</a:t>
            </a:r>
            <a:endParaRPr lang="en-US" dirty="0"/>
          </a:p>
        </p:txBody>
      </p:sp>
      <p:sp>
        <p:nvSpPr>
          <p:cNvPr id="160" name="TextBox 159"/>
          <p:cNvSpPr txBox="1"/>
          <p:nvPr/>
        </p:nvSpPr>
        <p:spPr>
          <a:xfrm>
            <a:off x="457201" y="1885950"/>
            <a:ext cx="970779" cy="523220"/>
          </a:xfrm>
          <a:prstGeom prst="rect">
            <a:avLst/>
          </a:prstGeom>
          <a:noFill/>
        </p:spPr>
        <p:txBody>
          <a:bodyPr wrap="none" rtlCol="0">
            <a:spAutoFit/>
          </a:bodyPr>
          <a:lstStyle/>
          <a:p>
            <a:r>
              <a:rPr lang="en-US" sz="2800" i="1" dirty="0" smtClean="0"/>
              <a:t>static</a:t>
            </a:r>
            <a:endParaRPr lang="en-US" sz="2800" i="1" dirty="0"/>
          </a:p>
        </p:txBody>
      </p:sp>
      <p:sp>
        <p:nvSpPr>
          <p:cNvPr id="161" name="TextBox 160"/>
          <p:cNvSpPr txBox="1"/>
          <p:nvPr/>
        </p:nvSpPr>
        <p:spPr>
          <a:xfrm>
            <a:off x="533400" y="4629150"/>
            <a:ext cx="1412566" cy="523220"/>
          </a:xfrm>
          <a:prstGeom prst="rect">
            <a:avLst/>
          </a:prstGeom>
          <a:noFill/>
        </p:spPr>
        <p:txBody>
          <a:bodyPr wrap="none" rtlCol="0">
            <a:spAutoFit/>
          </a:bodyPr>
          <a:lstStyle/>
          <a:p>
            <a:r>
              <a:rPr lang="en-US" sz="2800" i="1" dirty="0" smtClean="0"/>
              <a:t>dynamic</a:t>
            </a:r>
            <a:endParaRPr lang="en-US" sz="2800" i="1" dirty="0"/>
          </a:p>
        </p:txBody>
      </p:sp>
      <p:sp>
        <p:nvSpPr>
          <p:cNvPr id="162" name="TextBox 161"/>
          <p:cNvSpPr txBox="1"/>
          <p:nvPr/>
        </p:nvSpPr>
        <p:spPr>
          <a:xfrm>
            <a:off x="762001" y="3600450"/>
            <a:ext cx="814647" cy="400110"/>
          </a:xfrm>
          <a:prstGeom prst="rect">
            <a:avLst/>
          </a:prstGeom>
          <a:noFill/>
        </p:spPr>
        <p:txBody>
          <a:bodyPr wrap="none" rtlCol="0">
            <a:spAutoFit/>
          </a:bodyPr>
          <a:lstStyle/>
          <a:p>
            <a:r>
              <a:rPr lang="en-US" sz="2000" i="1" dirty="0" smtClean="0"/>
              <a:t>rack #</a:t>
            </a:r>
            <a:endParaRPr lang="en-US" sz="2000" i="1" dirty="0"/>
          </a:p>
        </p:txBody>
      </p:sp>
      <p:cxnSp>
        <p:nvCxnSpPr>
          <p:cNvPr id="164" name="Straight Arrow Connector 163"/>
          <p:cNvCxnSpPr/>
          <p:nvPr/>
        </p:nvCxnSpPr>
        <p:spPr>
          <a:xfrm rot="5400000" flipH="1" flipV="1">
            <a:off x="771525" y="3362325"/>
            <a:ext cx="51435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Title 50"/>
          <p:cNvSpPr>
            <a:spLocks noGrp="1"/>
          </p:cNvSpPr>
          <p:nvPr>
            <p:ph type="title"/>
          </p:nvPr>
        </p:nvSpPr>
        <p:spPr>
          <a:xfrm>
            <a:off x="381000" y="114300"/>
            <a:ext cx="8458200" cy="571500"/>
          </a:xfrm>
        </p:spPr>
        <p:txBody>
          <a:bodyPr>
            <a:normAutofit fontScale="90000"/>
          </a:bodyPr>
          <a:lstStyle/>
          <a:p>
            <a:r>
              <a:rPr lang="en-US" dirty="0" smtClean="0"/>
              <a:t>Dynamic Aggregation</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5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5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5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3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3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3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8" grpId="0" animBg="1"/>
      <p:bldP spid="9" grpId="0" animBg="1"/>
      <p:bldP spid="10" grpId="0" animBg="1"/>
      <p:bldP spid="11" grpId="0" animBg="1"/>
      <p:bldP spid="16" grpId="0" animBg="1"/>
      <p:bldP spid="17" grpId="0" animBg="1"/>
      <p:bldP spid="18" grpId="0" animBg="1"/>
      <p:bldP spid="57" grpId="0" animBg="1"/>
      <p:bldP spid="59" grpId="0" animBg="1"/>
      <p:bldP spid="65" grpId="0" animBg="1"/>
      <p:bldP spid="151" grpId="0"/>
      <p:bldP spid="152" grpId="0"/>
      <p:bldP spid="153" grpId="0"/>
      <p:bldP spid="154" grpId="0"/>
      <p:bldP spid="155" grpId="0"/>
      <p:bldP spid="156" grpId="0"/>
      <p:bldP spid="157" grpId="0"/>
      <p:bldP spid="158" grpId="0"/>
      <p:bldP spid="159" grpId="0"/>
      <p:bldP spid="161" grpId="0"/>
      <p:bldP spid="16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Example: Histogram</a:t>
            </a:r>
            <a:endParaRPr lang="en-US" dirty="0"/>
          </a:p>
        </p:txBody>
      </p:sp>
      <p:sp>
        <p:nvSpPr>
          <p:cNvPr id="4" name="Rectangle 3"/>
          <p:cNvSpPr/>
          <p:nvPr/>
        </p:nvSpPr>
        <p:spPr>
          <a:xfrm>
            <a:off x="152400" y="590550"/>
            <a:ext cx="7467600" cy="3170099"/>
          </a:xfrm>
          <a:prstGeom prst="rect">
            <a:avLst/>
          </a:prstGeom>
          <a:solidFill>
            <a:srgbClr val="E5FFE5"/>
          </a:solidFill>
        </p:spPr>
        <p:txBody>
          <a:bodyPr wrap="square">
            <a:spAutoFit/>
          </a:bodyPr>
          <a:lstStyle/>
          <a:p>
            <a:r>
              <a:rPr lang="en-US" sz="2000" dirty="0" smtClean="0">
                <a:latin typeface="Arial" pitchFamily="34" charset="0"/>
                <a:cs typeface="Arial" pitchFamily="34" charset="0"/>
              </a:rPr>
              <a:t>public static IQueryable&lt;Pair&gt; Histogram(</a:t>
            </a:r>
          </a:p>
          <a:p>
            <a:r>
              <a:rPr lang="en-US" sz="2000" dirty="0" smtClean="0">
                <a:latin typeface="Arial" pitchFamily="34" charset="0"/>
                <a:cs typeface="Arial" pitchFamily="34" charset="0"/>
              </a:rPr>
              <a:t>      IQueryable&lt;</a:t>
            </a:r>
            <a:r>
              <a:rPr lang="en-US" sz="2000" dirty="0" err="1" smtClean="0">
                <a:latin typeface="Arial" pitchFamily="34" charset="0"/>
                <a:cs typeface="Arial" pitchFamily="34" charset="0"/>
              </a:rPr>
              <a:t>LineRecord</a:t>
            </a:r>
            <a:r>
              <a:rPr lang="en-US" sz="2000" dirty="0" smtClean="0">
                <a:latin typeface="Arial" pitchFamily="34" charset="0"/>
                <a:cs typeface="Arial" pitchFamily="34" charset="0"/>
              </a:rPr>
              <a:t>&gt; input, </a:t>
            </a:r>
            <a:r>
              <a:rPr lang="en-US" sz="2000" dirty="0" err="1" smtClean="0">
                <a:latin typeface="Arial" pitchFamily="34" charset="0"/>
                <a:cs typeface="Arial" pitchFamily="34" charset="0"/>
              </a:rPr>
              <a:t>int</a:t>
            </a:r>
            <a:r>
              <a:rPr lang="en-US" sz="2000" dirty="0" smtClean="0">
                <a:latin typeface="Arial" pitchFamily="34" charset="0"/>
                <a:cs typeface="Arial" pitchFamily="34" charset="0"/>
              </a:rPr>
              <a:t> k)</a:t>
            </a:r>
          </a:p>
          <a:p>
            <a:r>
              <a:rPr lang="en-US" sz="2000" dirty="0" smtClean="0">
                <a:latin typeface="Arial" pitchFamily="34" charset="0"/>
                <a:cs typeface="Arial" pitchFamily="34" charset="0"/>
              </a:rPr>
              <a:t>{</a:t>
            </a:r>
          </a:p>
          <a:p>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var</a:t>
            </a:r>
            <a:r>
              <a:rPr lang="en-US" sz="2000" dirty="0" smtClean="0">
                <a:latin typeface="Arial" pitchFamily="34" charset="0"/>
                <a:cs typeface="Arial" pitchFamily="34" charset="0"/>
              </a:rPr>
              <a:t> words = </a:t>
            </a:r>
            <a:r>
              <a:rPr lang="en-US" sz="2000" dirty="0" err="1" smtClean="0">
                <a:latin typeface="Arial" pitchFamily="34" charset="0"/>
                <a:cs typeface="Arial" pitchFamily="34" charset="0"/>
              </a:rPr>
              <a:t>input.SelectMany</a:t>
            </a:r>
            <a:r>
              <a:rPr lang="en-US" sz="2000" dirty="0" smtClean="0">
                <a:latin typeface="Arial" pitchFamily="34" charset="0"/>
                <a:cs typeface="Arial" pitchFamily="34" charset="0"/>
              </a:rPr>
              <a:t>(x =&gt; </a:t>
            </a:r>
            <a:r>
              <a:rPr lang="en-US" sz="2000" dirty="0" err="1" smtClean="0">
                <a:latin typeface="Arial" pitchFamily="34" charset="0"/>
                <a:cs typeface="Arial" pitchFamily="34" charset="0"/>
              </a:rPr>
              <a:t>x.line.Split</a:t>
            </a:r>
            <a:r>
              <a:rPr lang="en-US" sz="2000" dirty="0" smtClean="0">
                <a:latin typeface="Arial" pitchFamily="34" charset="0"/>
                <a:cs typeface="Arial" pitchFamily="34" charset="0"/>
              </a:rPr>
              <a:t>(' '));</a:t>
            </a:r>
          </a:p>
          <a:p>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var</a:t>
            </a:r>
            <a:r>
              <a:rPr lang="en-US" sz="2000" dirty="0" smtClean="0">
                <a:latin typeface="Arial" pitchFamily="34" charset="0"/>
                <a:cs typeface="Arial" pitchFamily="34" charset="0"/>
              </a:rPr>
              <a:t> groups = </a:t>
            </a:r>
            <a:r>
              <a:rPr lang="en-US" sz="2000" dirty="0" err="1" smtClean="0">
                <a:latin typeface="Arial" pitchFamily="34" charset="0"/>
                <a:cs typeface="Arial" pitchFamily="34" charset="0"/>
              </a:rPr>
              <a:t>words.GroupBy</a:t>
            </a:r>
            <a:r>
              <a:rPr lang="en-US" sz="2000" dirty="0" smtClean="0">
                <a:latin typeface="Arial" pitchFamily="34" charset="0"/>
                <a:cs typeface="Arial" pitchFamily="34" charset="0"/>
              </a:rPr>
              <a:t>(x =&gt; x);</a:t>
            </a:r>
          </a:p>
          <a:p>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var</a:t>
            </a:r>
            <a:r>
              <a:rPr lang="en-US" sz="2000" dirty="0" smtClean="0">
                <a:latin typeface="Arial" pitchFamily="34" charset="0"/>
                <a:cs typeface="Arial" pitchFamily="34" charset="0"/>
              </a:rPr>
              <a:t> counts = </a:t>
            </a:r>
            <a:r>
              <a:rPr lang="en-US" sz="2000" dirty="0" err="1" smtClean="0">
                <a:latin typeface="Arial" pitchFamily="34" charset="0"/>
                <a:cs typeface="Arial" pitchFamily="34" charset="0"/>
              </a:rPr>
              <a:t>groups.Select</a:t>
            </a:r>
            <a:r>
              <a:rPr lang="en-US" sz="2000" dirty="0" smtClean="0">
                <a:latin typeface="Arial" pitchFamily="34" charset="0"/>
                <a:cs typeface="Arial" pitchFamily="34" charset="0"/>
              </a:rPr>
              <a:t>(x =&gt; new Pair(</a:t>
            </a:r>
            <a:r>
              <a:rPr lang="en-US" sz="2000" dirty="0" err="1" smtClean="0">
                <a:latin typeface="Arial" pitchFamily="34" charset="0"/>
                <a:cs typeface="Arial" pitchFamily="34" charset="0"/>
              </a:rPr>
              <a:t>x.Key</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x.Count</a:t>
            </a:r>
            <a:r>
              <a:rPr lang="en-US" sz="2000" dirty="0" smtClean="0">
                <a:latin typeface="Arial" pitchFamily="34" charset="0"/>
                <a:cs typeface="Arial" pitchFamily="34" charset="0"/>
              </a:rPr>
              <a:t>()));</a:t>
            </a:r>
          </a:p>
          <a:p>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var</a:t>
            </a:r>
            <a:r>
              <a:rPr lang="en-US" sz="2000" dirty="0" smtClean="0">
                <a:latin typeface="Arial" pitchFamily="34" charset="0"/>
                <a:cs typeface="Arial" pitchFamily="34" charset="0"/>
              </a:rPr>
              <a:t> ordered = </a:t>
            </a:r>
            <a:r>
              <a:rPr lang="en-US" sz="2000" dirty="0" err="1" smtClean="0">
                <a:latin typeface="Arial" pitchFamily="34" charset="0"/>
                <a:cs typeface="Arial" pitchFamily="34" charset="0"/>
              </a:rPr>
              <a:t>counts.OrderByDescending</a:t>
            </a:r>
            <a:r>
              <a:rPr lang="en-US" sz="2000" dirty="0" smtClean="0">
                <a:latin typeface="Arial" pitchFamily="34" charset="0"/>
                <a:cs typeface="Arial" pitchFamily="34" charset="0"/>
              </a:rPr>
              <a:t>(x =&gt; </a:t>
            </a:r>
            <a:r>
              <a:rPr lang="en-US" sz="2000" dirty="0" err="1" smtClean="0">
                <a:latin typeface="Arial" pitchFamily="34" charset="0"/>
                <a:cs typeface="Arial" pitchFamily="34" charset="0"/>
              </a:rPr>
              <a:t>x.count</a:t>
            </a:r>
            <a:r>
              <a:rPr lang="en-US" sz="2000" dirty="0" smtClean="0">
                <a:latin typeface="Arial" pitchFamily="34" charset="0"/>
                <a:cs typeface="Arial" pitchFamily="34" charset="0"/>
              </a:rPr>
              <a:t>);</a:t>
            </a:r>
          </a:p>
          <a:p>
            <a:r>
              <a:rPr lang="en-US" sz="2000" dirty="0" smtClean="0">
                <a:latin typeface="Arial" pitchFamily="34" charset="0"/>
                <a:cs typeface="Arial" pitchFamily="34" charset="0"/>
              </a:rPr>
              <a:t>    </a:t>
            </a:r>
            <a:r>
              <a:rPr lang="en-US" sz="2000" dirty="0" err="1" smtClean="0">
                <a:latin typeface="Arial" pitchFamily="34" charset="0"/>
                <a:cs typeface="Arial" pitchFamily="34" charset="0"/>
              </a:rPr>
              <a:t>var</a:t>
            </a:r>
            <a:r>
              <a:rPr lang="en-US" sz="2000" dirty="0" smtClean="0">
                <a:latin typeface="Arial" pitchFamily="34" charset="0"/>
                <a:cs typeface="Arial" pitchFamily="34" charset="0"/>
              </a:rPr>
              <a:t> top = </a:t>
            </a:r>
            <a:r>
              <a:rPr lang="en-US" sz="2000" dirty="0" err="1" smtClean="0">
                <a:latin typeface="Arial" pitchFamily="34" charset="0"/>
                <a:cs typeface="Arial" pitchFamily="34" charset="0"/>
              </a:rPr>
              <a:t>ordered.Take</a:t>
            </a:r>
            <a:r>
              <a:rPr lang="en-US" sz="2000" dirty="0" smtClean="0">
                <a:latin typeface="Arial" pitchFamily="34" charset="0"/>
                <a:cs typeface="Arial" pitchFamily="34" charset="0"/>
              </a:rPr>
              <a:t>(k);</a:t>
            </a:r>
          </a:p>
          <a:p>
            <a:r>
              <a:rPr lang="en-US" sz="2000" dirty="0" smtClean="0">
                <a:latin typeface="Arial" pitchFamily="34" charset="0"/>
                <a:cs typeface="Arial" pitchFamily="34" charset="0"/>
              </a:rPr>
              <a:t>    return top;</a:t>
            </a:r>
          </a:p>
          <a:p>
            <a:r>
              <a:rPr lang="en-US" sz="2000" dirty="0" smtClean="0">
                <a:latin typeface="Arial" pitchFamily="34" charset="0"/>
                <a:cs typeface="Arial" pitchFamily="34" charset="0"/>
              </a:rPr>
              <a:t>}</a:t>
            </a:r>
            <a:endParaRPr lang="en-US" sz="2000" dirty="0">
              <a:latin typeface="Arial" pitchFamily="34" charset="0"/>
              <a:cs typeface="Arial" pitchFamily="34" charset="0"/>
            </a:endParaRPr>
          </a:p>
        </p:txBody>
      </p:sp>
      <p:graphicFrame>
        <p:nvGraphicFramePr>
          <p:cNvPr id="5" name="Table 4"/>
          <p:cNvGraphicFramePr>
            <a:graphicFrameLocks noGrp="1"/>
          </p:cNvGraphicFramePr>
          <p:nvPr/>
        </p:nvGraphicFramePr>
        <p:xfrm>
          <a:off x="4267200" y="3185636"/>
          <a:ext cx="4038600" cy="1595914"/>
        </p:xfrm>
        <a:graphic>
          <a:graphicData uri="http://schemas.openxmlformats.org/drawingml/2006/table">
            <a:tbl>
              <a:tblPr>
                <a:tableStyleId>{793D81CF-94F2-401A-BA57-92F5A7B2D0C5}</a:tableStyleId>
              </a:tblPr>
              <a:tblGrid>
                <a:gridCol w="4038600"/>
              </a:tblGrid>
              <a:tr h="263598">
                <a:tc>
                  <a:txBody>
                    <a:bodyPr/>
                    <a:lstStyle/>
                    <a:p>
                      <a:pPr marL="0" marR="0">
                        <a:spcBef>
                          <a:spcPts val="0"/>
                        </a:spcBef>
                        <a:spcAft>
                          <a:spcPts val="0"/>
                        </a:spcAft>
                      </a:pPr>
                      <a:r>
                        <a:rPr lang="en-US" sz="1200" dirty="0">
                          <a:solidFill>
                            <a:schemeClr val="tx1"/>
                          </a:solidFill>
                        </a:rPr>
                        <a:t>“A line of words of wisdom”</a:t>
                      </a:r>
                      <a:endParaRPr lang="en-US" sz="1200" dirty="0">
                        <a:solidFill>
                          <a:schemeClr val="tx1"/>
                        </a:solidFill>
                        <a:latin typeface="Calibri"/>
                        <a:ea typeface="Calibri"/>
                        <a:cs typeface="Times New Roman"/>
                      </a:endParaRPr>
                    </a:p>
                  </a:txBody>
                  <a:tcPr marL="68580" marR="68580" marT="0" marB="0">
                    <a:solidFill>
                      <a:schemeClr val="accent4">
                        <a:lumMod val="20000"/>
                        <a:lumOff val="80000"/>
                      </a:schemeClr>
                    </a:solidFill>
                  </a:tcPr>
                </a:tc>
              </a:tr>
              <a:tr h="263598">
                <a:tc>
                  <a:txBody>
                    <a:bodyPr/>
                    <a:lstStyle/>
                    <a:p>
                      <a:pPr marL="0" marR="0">
                        <a:spcBef>
                          <a:spcPts val="0"/>
                        </a:spcBef>
                        <a:spcAft>
                          <a:spcPts val="0"/>
                        </a:spcAft>
                      </a:pPr>
                      <a:r>
                        <a:rPr lang="en-US" sz="1200">
                          <a:solidFill>
                            <a:schemeClr val="tx1"/>
                          </a:solidFill>
                        </a:rPr>
                        <a:t>[“A”, “line”, “of”, “words”, “of”, “wisdom”]</a:t>
                      </a:r>
                      <a:endParaRPr lang="en-US" sz="1200">
                        <a:solidFill>
                          <a:schemeClr val="tx1"/>
                        </a:solidFill>
                        <a:latin typeface="Calibri"/>
                        <a:ea typeface="Calibri"/>
                        <a:cs typeface="Times New Roman"/>
                      </a:endParaRPr>
                    </a:p>
                  </a:txBody>
                  <a:tcPr marL="68580" marR="68580" marT="0" marB="0">
                    <a:solidFill>
                      <a:schemeClr val="accent4">
                        <a:lumMod val="20000"/>
                        <a:lumOff val="80000"/>
                      </a:schemeClr>
                    </a:solidFill>
                  </a:tcPr>
                </a:tc>
              </a:tr>
              <a:tr h="263598">
                <a:tc>
                  <a:txBody>
                    <a:bodyPr/>
                    <a:lstStyle/>
                    <a:p>
                      <a:pPr marL="0" marR="0">
                        <a:spcBef>
                          <a:spcPts val="0"/>
                        </a:spcBef>
                        <a:spcAft>
                          <a:spcPts val="0"/>
                        </a:spcAft>
                      </a:pPr>
                      <a:r>
                        <a:rPr lang="en-US" sz="1200" dirty="0">
                          <a:solidFill>
                            <a:schemeClr val="tx1"/>
                          </a:solidFill>
                        </a:rPr>
                        <a:t>[[“A”], [“line”], [“of”, “of”], [“words”], [“wisdom”]]</a:t>
                      </a:r>
                      <a:endParaRPr lang="en-US" sz="1200" dirty="0">
                        <a:solidFill>
                          <a:schemeClr val="tx1"/>
                        </a:solidFill>
                        <a:latin typeface="Calibri"/>
                        <a:ea typeface="Calibri"/>
                        <a:cs typeface="Times New Roman"/>
                      </a:endParaRPr>
                    </a:p>
                  </a:txBody>
                  <a:tcPr marL="68580" marR="68580" marT="0" marB="0">
                    <a:solidFill>
                      <a:schemeClr val="accent4">
                        <a:lumMod val="20000"/>
                        <a:lumOff val="80000"/>
                      </a:schemeClr>
                    </a:solidFill>
                  </a:tcPr>
                </a:tc>
              </a:tr>
              <a:tr h="263598">
                <a:tc>
                  <a:txBody>
                    <a:bodyPr/>
                    <a:lstStyle/>
                    <a:p>
                      <a:pPr marL="0" marR="0">
                        <a:spcBef>
                          <a:spcPts val="0"/>
                        </a:spcBef>
                        <a:spcAft>
                          <a:spcPts val="0"/>
                        </a:spcAft>
                      </a:pPr>
                      <a:r>
                        <a:rPr lang="en-US" sz="1200" dirty="0">
                          <a:solidFill>
                            <a:schemeClr val="tx1"/>
                          </a:solidFill>
                        </a:rPr>
                        <a:t>[ {“A”, 1}, {“line”, 1}, {“of”, 2}, {“words”, 1}, {“wisdom”, 1}]</a:t>
                      </a:r>
                      <a:endParaRPr lang="en-US" sz="1200" dirty="0">
                        <a:solidFill>
                          <a:schemeClr val="tx1"/>
                        </a:solidFill>
                        <a:latin typeface="Calibri"/>
                        <a:ea typeface="Calibri"/>
                        <a:cs typeface="Times New Roman"/>
                      </a:endParaRPr>
                    </a:p>
                  </a:txBody>
                  <a:tcPr marL="68580" marR="68580" marT="0" marB="0">
                    <a:solidFill>
                      <a:schemeClr val="accent4">
                        <a:lumMod val="20000"/>
                        <a:lumOff val="80000"/>
                      </a:schemeClr>
                    </a:solidFill>
                  </a:tcPr>
                </a:tc>
              </a:tr>
              <a:tr h="263598">
                <a:tc>
                  <a:txBody>
                    <a:bodyPr/>
                    <a:lstStyle/>
                    <a:p>
                      <a:pPr marL="0" marR="0">
                        <a:spcBef>
                          <a:spcPts val="0"/>
                        </a:spcBef>
                        <a:spcAft>
                          <a:spcPts val="0"/>
                        </a:spcAft>
                      </a:pPr>
                      <a:r>
                        <a:rPr lang="en-US" sz="1200" dirty="0">
                          <a:solidFill>
                            <a:schemeClr val="tx1"/>
                          </a:solidFill>
                        </a:rPr>
                        <a:t>[{“of”, 2}, {“A”, 1}, {“line”, 1}, {“words”, 1}, {“wisdom”, 1}]</a:t>
                      </a:r>
                      <a:endParaRPr lang="en-US" sz="1200" dirty="0">
                        <a:solidFill>
                          <a:schemeClr val="tx1"/>
                        </a:solidFill>
                        <a:latin typeface="Calibri"/>
                        <a:ea typeface="Calibri"/>
                        <a:cs typeface="Times New Roman"/>
                      </a:endParaRPr>
                    </a:p>
                  </a:txBody>
                  <a:tcPr marL="68580" marR="68580" marT="0" marB="0">
                    <a:solidFill>
                      <a:schemeClr val="accent4">
                        <a:lumMod val="20000"/>
                        <a:lumOff val="80000"/>
                      </a:schemeClr>
                    </a:solidFill>
                  </a:tcPr>
                </a:tc>
              </a:tr>
              <a:tr h="277924">
                <a:tc>
                  <a:txBody>
                    <a:bodyPr/>
                    <a:lstStyle/>
                    <a:p>
                      <a:pPr marL="0" marR="0">
                        <a:spcBef>
                          <a:spcPts val="0"/>
                        </a:spcBef>
                        <a:spcAft>
                          <a:spcPts val="0"/>
                        </a:spcAft>
                      </a:pPr>
                      <a:r>
                        <a:rPr lang="en-US" sz="1200" dirty="0">
                          <a:solidFill>
                            <a:schemeClr val="tx1"/>
                          </a:solidFill>
                        </a:rPr>
                        <a:t>[{“of”, 2}, {“A”, 1}, {“line”, 1}]</a:t>
                      </a:r>
                      <a:endParaRPr lang="en-US" sz="1200" dirty="0">
                        <a:solidFill>
                          <a:schemeClr val="tx1"/>
                        </a:solidFill>
                        <a:latin typeface="Calibri"/>
                        <a:ea typeface="Calibri"/>
                        <a:cs typeface="Times New Roman"/>
                      </a:endParaRPr>
                    </a:p>
                  </a:txBody>
                  <a:tcPr marL="68580" marR="68580" marT="0" marB="0">
                    <a:solidFill>
                      <a:schemeClr val="accent4">
                        <a:lumMod val="20000"/>
                        <a:lumOff val="80000"/>
                      </a:schemeClr>
                    </a:solidFill>
                  </a:tcPr>
                </a:tc>
              </a:tr>
            </a:tbl>
          </a:graphicData>
        </a:graphic>
      </p:graphicFrame>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Histogram Plan</a:t>
            </a:r>
            <a:endParaRPr lang="en-US" dirty="0"/>
          </a:p>
        </p:txBody>
      </p:sp>
      <p:sp>
        <p:nvSpPr>
          <p:cNvPr id="3" name="Slide Number Placeholder 2"/>
          <p:cNvSpPr>
            <a:spLocks noGrp="1"/>
          </p:cNvSpPr>
          <p:nvPr>
            <p:ph type="sldNum" sz="quarter" idx="4294967295"/>
          </p:nvPr>
        </p:nvSpPr>
        <p:spPr>
          <a:xfrm>
            <a:off x="6553200" y="4767263"/>
            <a:ext cx="2133600" cy="273844"/>
          </a:xfrm>
          <a:prstGeom prst="rect">
            <a:avLst/>
          </a:prstGeom>
        </p:spPr>
        <p:txBody>
          <a:bodyPr/>
          <a:lstStyle/>
          <a:p>
            <a:fld id="{FC7F914F-062F-453F-B34B-BB004E9935E0}" type="slidenum">
              <a:rPr lang="en-US" smtClean="0"/>
              <a:pPr/>
              <a:t>27</a:t>
            </a:fld>
            <a:endParaRPr lang="en-US"/>
          </a:p>
        </p:txBody>
      </p:sp>
      <p:pic>
        <p:nvPicPr>
          <p:cNvPr id="4" name="Picture 3" descr="C:\Users\mbudiu\AppData\Local\Microsoft\Windows\Temporary Internet Files\Content.Word\graph.jpg"/>
          <p:cNvPicPr/>
          <p:nvPr/>
        </p:nvPicPr>
        <p:blipFill>
          <a:blip r:embed="rId3" cstate="print"/>
          <a:srcRect/>
          <a:stretch>
            <a:fillRect/>
          </a:stretch>
        </p:blipFill>
        <p:spPr bwMode="auto">
          <a:xfrm>
            <a:off x="2618674" y="1257300"/>
            <a:ext cx="6525327" cy="3429000"/>
          </a:xfrm>
          <a:prstGeom prst="rect">
            <a:avLst/>
          </a:prstGeom>
          <a:noFill/>
          <a:ln w="9525">
            <a:noFill/>
            <a:miter lim="800000"/>
            <a:headEnd/>
            <a:tailEnd/>
          </a:ln>
        </p:spPr>
      </p:pic>
      <p:sp>
        <p:nvSpPr>
          <p:cNvPr id="5" name="TextBox 4"/>
          <p:cNvSpPr txBox="1"/>
          <p:nvPr/>
        </p:nvSpPr>
        <p:spPr>
          <a:xfrm>
            <a:off x="650497" y="1648987"/>
            <a:ext cx="1735539" cy="707886"/>
          </a:xfrm>
          <a:prstGeom prst="rect">
            <a:avLst/>
          </a:prstGeom>
          <a:noFill/>
        </p:spPr>
        <p:txBody>
          <a:bodyPr wrap="none" rtlCol="0">
            <a:spAutoFit/>
          </a:bodyPr>
          <a:lstStyle/>
          <a:p>
            <a:pPr algn="r"/>
            <a:r>
              <a:rPr lang="en-US" sz="2000" dirty="0" err="1" smtClean="0"/>
              <a:t>SelectMany</a:t>
            </a:r>
            <a:endParaRPr lang="en-US" sz="2000" dirty="0" smtClean="0"/>
          </a:p>
          <a:p>
            <a:pPr algn="r"/>
            <a:r>
              <a:rPr lang="en-US" sz="2000" dirty="0" err="1" smtClean="0"/>
              <a:t>HashDistribute</a:t>
            </a:r>
            <a:endParaRPr lang="en-US" sz="2000" dirty="0"/>
          </a:p>
        </p:txBody>
      </p:sp>
      <p:sp>
        <p:nvSpPr>
          <p:cNvPr id="6" name="TextBox 5"/>
          <p:cNvSpPr txBox="1"/>
          <p:nvPr/>
        </p:nvSpPr>
        <p:spPr>
          <a:xfrm>
            <a:off x="1297473" y="2234426"/>
            <a:ext cx="1088567" cy="1015663"/>
          </a:xfrm>
          <a:prstGeom prst="rect">
            <a:avLst/>
          </a:prstGeom>
          <a:noFill/>
        </p:spPr>
        <p:txBody>
          <a:bodyPr wrap="none" rtlCol="0">
            <a:spAutoFit/>
          </a:bodyPr>
          <a:lstStyle/>
          <a:p>
            <a:pPr algn="r"/>
            <a:r>
              <a:rPr lang="en-US" sz="2000" dirty="0" smtClean="0"/>
              <a:t>Merge</a:t>
            </a:r>
          </a:p>
          <a:p>
            <a:pPr algn="r"/>
            <a:r>
              <a:rPr lang="en-US" sz="2000" dirty="0" err="1" smtClean="0"/>
              <a:t>GroupBy</a:t>
            </a:r>
            <a:endParaRPr lang="en-US" sz="2000" dirty="0" smtClean="0"/>
          </a:p>
          <a:p>
            <a:pPr algn="r"/>
            <a:r>
              <a:rPr lang="en-US" sz="2000" dirty="0" smtClean="0"/>
              <a:t>Select</a:t>
            </a:r>
          </a:p>
        </p:txBody>
      </p:sp>
      <p:sp>
        <p:nvSpPr>
          <p:cNvPr id="7" name="TextBox 6"/>
          <p:cNvSpPr txBox="1"/>
          <p:nvPr/>
        </p:nvSpPr>
        <p:spPr>
          <a:xfrm>
            <a:off x="133113" y="3028950"/>
            <a:ext cx="2252924" cy="707886"/>
          </a:xfrm>
          <a:prstGeom prst="rect">
            <a:avLst/>
          </a:prstGeom>
          <a:noFill/>
        </p:spPr>
        <p:txBody>
          <a:bodyPr wrap="none" rtlCol="0">
            <a:spAutoFit/>
          </a:bodyPr>
          <a:lstStyle/>
          <a:p>
            <a:pPr algn="r"/>
            <a:r>
              <a:rPr lang="en-US" sz="2000" dirty="0" err="1" smtClean="0"/>
              <a:t>OrderByDescending</a:t>
            </a:r>
            <a:r>
              <a:rPr lang="en-US" sz="2000" dirty="0" smtClean="0"/>
              <a:t/>
            </a:r>
            <a:br>
              <a:rPr lang="en-US" sz="2000" dirty="0" smtClean="0"/>
            </a:br>
            <a:r>
              <a:rPr lang="en-US" sz="2000" dirty="0" smtClean="0"/>
              <a:t>Take</a:t>
            </a:r>
            <a:endParaRPr lang="en-US" sz="2000" dirty="0"/>
          </a:p>
        </p:txBody>
      </p:sp>
      <p:sp>
        <p:nvSpPr>
          <p:cNvPr id="8" name="TextBox 7"/>
          <p:cNvSpPr txBox="1"/>
          <p:nvPr/>
        </p:nvSpPr>
        <p:spPr>
          <a:xfrm>
            <a:off x="1143687" y="3543300"/>
            <a:ext cx="1294713" cy="707886"/>
          </a:xfrm>
          <a:prstGeom prst="rect">
            <a:avLst/>
          </a:prstGeom>
          <a:noFill/>
        </p:spPr>
        <p:txBody>
          <a:bodyPr wrap="none" rtlCol="0">
            <a:spAutoFit/>
          </a:bodyPr>
          <a:lstStyle/>
          <a:p>
            <a:pPr algn="r"/>
            <a:r>
              <a:rPr lang="en-US" sz="2000" dirty="0" err="1" smtClean="0"/>
              <a:t>MergeSort</a:t>
            </a:r>
            <a:endParaRPr lang="en-US" sz="2000" dirty="0" smtClean="0"/>
          </a:p>
          <a:p>
            <a:pPr algn="r"/>
            <a:r>
              <a:rPr lang="en-US" sz="2000" dirty="0" smtClean="0"/>
              <a:t>Take</a:t>
            </a:r>
            <a:endParaRPr lang="en-US" sz="2000" dirty="0"/>
          </a:p>
        </p:txBody>
      </p:sp>
      <p:sp>
        <p:nvSpPr>
          <p:cNvPr id="9" name="Left Brace 8"/>
          <p:cNvSpPr/>
          <p:nvPr/>
        </p:nvSpPr>
        <p:spPr>
          <a:xfrm flipH="1">
            <a:off x="2322067" y="1714500"/>
            <a:ext cx="197737" cy="418171"/>
          </a:xfrm>
          <a:prstGeom prst="leftBrace">
            <a:avLst>
              <a:gd name="adj1" fmla="val 38945"/>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p:cNvSpPr/>
          <p:nvPr/>
        </p:nvSpPr>
        <p:spPr>
          <a:xfrm flipH="1">
            <a:off x="2322067" y="2343150"/>
            <a:ext cx="197737" cy="669074"/>
          </a:xfrm>
          <a:prstGeom prst="leftBrace">
            <a:avLst>
              <a:gd name="adj1" fmla="val 38945"/>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p:cNvSpPr/>
          <p:nvPr/>
        </p:nvSpPr>
        <p:spPr>
          <a:xfrm flipH="1">
            <a:off x="2322067" y="3572572"/>
            <a:ext cx="197737" cy="501805"/>
          </a:xfrm>
          <a:prstGeom prst="leftBrace">
            <a:avLst>
              <a:gd name="adj1" fmla="val 38945"/>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e 11"/>
          <p:cNvSpPr/>
          <p:nvPr/>
        </p:nvSpPr>
        <p:spPr>
          <a:xfrm flipH="1">
            <a:off x="2322066" y="3112584"/>
            <a:ext cx="192534" cy="388899"/>
          </a:xfrm>
          <a:prstGeom prst="leftBrace">
            <a:avLst>
              <a:gd name="adj1" fmla="val 38945"/>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normAutofit fontScale="90000"/>
          </a:bodyPr>
          <a:lstStyle/>
          <a:p>
            <a:pPr eaLnBrk="1" hangingPunct="1"/>
            <a:r>
              <a:rPr lang="en-US" dirty="0" smtClean="0"/>
              <a:t>Example: Word Count</a:t>
            </a:r>
          </a:p>
        </p:txBody>
      </p:sp>
      <p:sp>
        <p:nvSpPr>
          <p:cNvPr id="4" name="Rectangle 3"/>
          <p:cNvSpPr>
            <a:spLocks noChangeArrowheads="1"/>
          </p:cNvSpPr>
          <p:nvPr/>
        </p:nvSpPr>
        <p:spPr bwMode="auto">
          <a:xfrm>
            <a:off x="304800" y="530007"/>
            <a:ext cx="8534400" cy="3108543"/>
          </a:xfrm>
          <a:prstGeom prst="rect">
            <a:avLst/>
          </a:prstGeom>
          <a:noFill/>
          <a:ln w="9525">
            <a:noFill/>
            <a:miter lim="800000"/>
            <a:headEnd/>
            <a:tailEnd/>
          </a:ln>
        </p:spPr>
        <p:txBody>
          <a:bodyPr>
            <a:spAutoFit/>
          </a:bodyPr>
          <a:lstStyle/>
          <a:p>
            <a:r>
              <a:rPr lang="en-US" sz="2800" dirty="0">
                <a:latin typeface="Calibri" pitchFamily="34" charset="0"/>
                <a:cs typeface="Courier New" pitchFamily="49" charset="0"/>
              </a:rPr>
              <a:t>Count word frequency in a set of documents:</a:t>
            </a:r>
          </a:p>
          <a:p>
            <a:endParaRPr lang="en-US" sz="2400" dirty="0">
              <a:solidFill>
                <a:srgbClr val="558ED5"/>
              </a:solidFill>
              <a:latin typeface="Calibri" pitchFamily="34" charset="0"/>
              <a:cs typeface="Courier New" pitchFamily="49" charset="0"/>
            </a:endParaRPr>
          </a:p>
          <a:p>
            <a:r>
              <a:rPr lang="en-US" sz="2400" dirty="0" err="1">
                <a:solidFill>
                  <a:srgbClr val="558ED5"/>
                </a:solidFill>
                <a:latin typeface="Calibri" pitchFamily="34" charset="0"/>
                <a:cs typeface="Courier New" pitchFamily="49" charset="0"/>
              </a:rPr>
              <a:t>var</a:t>
            </a:r>
            <a:r>
              <a:rPr lang="en-US" sz="2400" dirty="0">
                <a:solidFill>
                  <a:srgbClr val="558ED5"/>
                </a:solidFill>
                <a:latin typeface="Calibri" pitchFamily="34" charset="0"/>
                <a:cs typeface="Courier New" pitchFamily="49" charset="0"/>
              </a:rPr>
              <a:t> </a:t>
            </a:r>
            <a:r>
              <a:rPr lang="en-US" sz="2400" dirty="0">
                <a:latin typeface="Calibri" pitchFamily="34" charset="0"/>
              </a:rPr>
              <a:t>docs = </a:t>
            </a:r>
            <a:r>
              <a:rPr lang="en-US" sz="2400" dirty="0" smtClean="0">
                <a:cs typeface="Courier New" pitchFamily="49" charset="0"/>
              </a:rPr>
              <a:t>new </a:t>
            </a:r>
            <a:r>
              <a:rPr lang="en-US" sz="2400" dirty="0" err="1" smtClean="0">
                <a:cs typeface="Courier New" pitchFamily="49" charset="0"/>
              </a:rPr>
              <a:t>PartitionedTable</a:t>
            </a:r>
            <a:r>
              <a:rPr lang="en-US" sz="2400" dirty="0" smtClean="0">
                <a:cs typeface="Courier New" pitchFamily="49" charset="0"/>
              </a:rPr>
              <a:t>&lt;</a:t>
            </a:r>
            <a:r>
              <a:rPr lang="en-US" sz="2400" dirty="0" smtClean="0">
                <a:solidFill>
                  <a:srgbClr val="0000FF"/>
                </a:solidFill>
                <a:cs typeface="Courier New" pitchFamily="49" charset="0"/>
              </a:rPr>
              <a:t>Doc</a:t>
            </a:r>
            <a:r>
              <a:rPr lang="en-US" sz="2400" dirty="0" smtClean="0">
                <a:cs typeface="Courier New" pitchFamily="49" charset="0"/>
              </a:rPr>
              <a:t>&gt;(</a:t>
            </a:r>
            <a:r>
              <a:rPr lang="en-US" sz="2400" dirty="0" smtClean="0">
                <a:solidFill>
                  <a:srgbClr val="C00000"/>
                </a:solidFill>
                <a:cs typeface="Courier New" pitchFamily="49" charset="0"/>
              </a:rPr>
              <a:t>“</a:t>
            </a:r>
            <a:r>
              <a:rPr lang="en-US" sz="2400" dirty="0" smtClean="0">
                <a:solidFill>
                  <a:srgbClr val="C00000"/>
                </a:solidFill>
                <a:latin typeface="Calibri" pitchFamily="34" charset="0"/>
                <a:cs typeface="Courier New" pitchFamily="49" charset="0"/>
              </a:rPr>
              <a:t>dfs://barga/docs</a:t>
            </a:r>
            <a:r>
              <a:rPr lang="en-US" sz="2400" dirty="0" smtClean="0">
                <a:solidFill>
                  <a:srgbClr val="C00000"/>
                </a:solidFill>
                <a:cs typeface="Courier New" pitchFamily="49" charset="0"/>
              </a:rPr>
              <a:t>”</a:t>
            </a:r>
            <a:r>
              <a:rPr lang="en-US" sz="2400" dirty="0" smtClean="0">
                <a:cs typeface="Courier New" pitchFamily="49" charset="0"/>
              </a:rPr>
              <a:t>);</a:t>
            </a:r>
            <a:endParaRPr lang="en-US" sz="2400" dirty="0">
              <a:latin typeface="Calibri" pitchFamily="34" charset="0"/>
            </a:endParaRPr>
          </a:p>
          <a:p>
            <a:r>
              <a:rPr lang="en-US" sz="2400" dirty="0" err="1">
                <a:solidFill>
                  <a:srgbClr val="558ED5"/>
                </a:solidFill>
                <a:latin typeface="Calibri" pitchFamily="34" charset="0"/>
                <a:cs typeface="Courier New" pitchFamily="49" charset="0"/>
              </a:rPr>
              <a:t>var</a:t>
            </a:r>
            <a:r>
              <a:rPr lang="en-US" sz="2400" dirty="0">
                <a:solidFill>
                  <a:srgbClr val="558ED5"/>
                </a:solidFill>
                <a:latin typeface="Calibri" pitchFamily="34" charset="0"/>
                <a:cs typeface="Courier New" pitchFamily="49" charset="0"/>
              </a:rPr>
              <a:t> </a:t>
            </a:r>
            <a:r>
              <a:rPr lang="en-US" sz="2400" dirty="0">
                <a:latin typeface="Calibri" pitchFamily="34" charset="0"/>
                <a:cs typeface="Courier New" pitchFamily="49" charset="0"/>
              </a:rPr>
              <a:t>words</a:t>
            </a:r>
            <a:r>
              <a:rPr lang="en-US" sz="2400" dirty="0">
                <a:solidFill>
                  <a:srgbClr val="558ED5"/>
                </a:solidFill>
                <a:latin typeface="Calibri" pitchFamily="34" charset="0"/>
                <a:cs typeface="Courier New" pitchFamily="49" charset="0"/>
              </a:rPr>
              <a:t> </a:t>
            </a:r>
            <a:r>
              <a:rPr lang="en-US" sz="2400" dirty="0">
                <a:latin typeface="Calibri" pitchFamily="34" charset="0"/>
                <a:cs typeface="Courier New" pitchFamily="49" charset="0"/>
              </a:rPr>
              <a:t>=</a:t>
            </a:r>
            <a:r>
              <a:rPr lang="en-US" sz="2400" dirty="0">
                <a:solidFill>
                  <a:srgbClr val="558ED5"/>
                </a:solidFill>
                <a:latin typeface="Calibri" pitchFamily="34" charset="0"/>
                <a:cs typeface="Courier New" pitchFamily="49" charset="0"/>
              </a:rPr>
              <a:t> </a:t>
            </a:r>
            <a:r>
              <a:rPr lang="en-US" sz="2400" dirty="0" err="1">
                <a:latin typeface="Calibri" pitchFamily="34" charset="0"/>
                <a:cs typeface="Courier New" pitchFamily="49" charset="0"/>
              </a:rPr>
              <a:t>docs.</a:t>
            </a:r>
            <a:r>
              <a:rPr lang="en-US" sz="2400" b="1" dirty="0" err="1">
                <a:latin typeface="Calibri" pitchFamily="34" charset="0"/>
                <a:cs typeface="Courier New" pitchFamily="49" charset="0"/>
              </a:rPr>
              <a:t>SelectMany</a:t>
            </a:r>
            <a:r>
              <a:rPr lang="en-US" sz="2400" dirty="0">
                <a:latin typeface="Calibri" pitchFamily="34" charset="0"/>
                <a:cs typeface="Courier New" pitchFamily="49" charset="0"/>
              </a:rPr>
              <a:t>(doc =&gt; </a:t>
            </a:r>
            <a:r>
              <a:rPr lang="en-US" sz="2400" dirty="0" err="1">
                <a:latin typeface="Calibri" pitchFamily="34" charset="0"/>
                <a:cs typeface="Courier New" pitchFamily="49" charset="0"/>
              </a:rPr>
              <a:t>doc.words</a:t>
            </a:r>
            <a:r>
              <a:rPr lang="en-US" sz="2400" dirty="0">
                <a:latin typeface="Calibri" pitchFamily="34" charset="0"/>
                <a:cs typeface="Courier New" pitchFamily="49" charset="0"/>
              </a:rPr>
              <a:t>);</a:t>
            </a:r>
          </a:p>
          <a:p>
            <a:r>
              <a:rPr lang="en-US" sz="2400" dirty="0" err="1">
                <a:solidFill>
                  <a:srgbClr val="558ED5"/>
                </a:solidFill>
                <a:latin typeface="Calibri" pitchFamily="34" charset="0"/>
                <a:cs typeface="Courier New" pitchFamily="49" charset="0"/>
              </a:rPr>
              <a:t>var</a:t>
            </a:r>
            <a:r>
              <a:rPr lang="en-US" sz="2400" dirty="0">
                <a:solidFill>
                  <a:srgbClr val="558ED5"/>
                </a:solidFill>
                <a:latin typeface="Calibri" pitchFamily="34" charset="0"/>
                <a:cs typeface="Courier New" pitchFamily="49" charset="0"/>
              </a:rPr>
              <a:t> </a:t>
            </a:r>
            <a:r>
              <a:rPr lang="en-US" sz="2400" dirty="0">
                <a:latin typeface="Calibri" pitchFamily="34" charset="0"/>
                <a:cs typeface="Courier New" pitchFamily="49" charset="0"/>
              </a:rPr>
              <a:t>groups</a:t>
            </a:r>
            <a:r>
              <a:rPr lang="en-US" sz="2400" dirty="0">
                <a:solidFill>
                  <a:srgbClr val="558ED5"/>
                </a:solidFill>
                <a:latin typeface="Calibri" pitchFamily="34" charset="0"/>
                <a:cs typeface="Courier New" pitchFamily="49" charset="0"/>
              </a:rPr>
              <a:t> </a:t>
            </a:r>
            <a:r>
              <a:rPr lang="en-US" sz="2400" dirty="0">
                <a:latin typeface="Calibri" pitchFamily="34" charset="0"/>
                <a:cs typeface="Courier New" pitchFamily="49" charset="0"/>
              </a:rPr>
              <a:t>=</a:t>
            </a:r>
            <a:r>
              <a:rPr lang="en-US" sz="2400" dirty="0">
                <a:solidFill>
                  <a:srgbClr val="558ED5"/>
                </a:solidFill>
                <a:latin typeface="Calibri" pitchFamily="34" charset="0"/>
                <a:cs typeface="Courier New" pitchFamily="49" charset="0"/>
              </a:rPr>
              <a:t> </a:t>
            </a:r>
            <a:r>
              <a:rPr lang="en-US" sz="2400" dirty="0" err="1">
                <a:latin typeface="Calibri" pitchFamily="34" charset="0"/>
                <a:cs typeface="Courier New" pitchFamily="49" charset="0"/>
              </a:rPr>
              <a:t>words.</a:t>
            </a:r>
            <a:r>
              <a:rPr lang="en-US" sz="2400" b="1" dirty="0" err="1">
                <a:latin typeface="Calibri" pitchFamily="34" charset="0"/>
                <a:cs typeface="Courier New" pitchFamily="49" charset="0"/>
              </a:rPr>
              <a:t>GroupBy</a:t>
            </a:r>
            <a:r>
              <a:rPr lang="en-US" sz="2400" dirty="0">
                <a:latin typeface="Calibri" pitchFamily="34" charset="0"/>
                <a:cs typeface="Courier New" pitchFamily="49" charset="0"/>
              </a:rPr>
              <a:t>(word =&gt; word);</a:t>
            </a:r>
            <a:endParaRPr lang="en-US" sz="2400" dirty="0">
              <a:solidFill>
                <a:srgbClr val="558ED5"/>
              </a:solidFill>
              <a:latin typeface="Calibri" pitchFamily="34" charset="0"/>
              <a:cs typeface="Courier New" pitchFamily="49" charset="0"/>
            </a:endParaRPr>
          </a:p>
          <a:p>
            <a:r>
              <a:rPr lang="en-US" sz="2400" dirty="0" err="1">
                <a:solidFill>
                  <a:srgbClr val="558ED5"/>
                </a:solidFill>
                <a:latin typeface="Calibri" pitchFamily="34" charset="0"/>
                <a:cs typeface="Courier New" pitchFamily="49" charset="0"/>
              </a:rPr>
              <a:t>var</a:t>
            </a:r>
            <a:r>
              <a:rPr lang="en-US" sz="2400" dirty="0">
                <a:solidFill>
                  <a:srgbClr val="558ED5"/>
                </a:solidFill>
                <a:latin typeface="Calibri" pitchFamily="34" charset="0"/>
                <a:cs typeface="Courier New" pitchFamily="49" charset="0"/>
              </a:rPr>
              <a:t> </a:t>
            </a:r>
            <a:r>
              <a:rPr lang="en-US" sz="2400" dirty="0">
                <a:latin typeface="Calibri" pitchFamily="34" charset="0"/>
                <a:cs typeface="Courier New" pitchFamily="49" charset="0"/>
              </a:rPr>
              <a:t>counts = </a:t>
            </a:r>
            <a:r>
              <a:rPr lang="en-US" sz="2400" dirty="0" err="1">
                <a:latin typeface="Calibri" pitchFamily="34" charset="0"/>
                <a:cs typeface="Courier New" pitchFamily="49" charset="0"/>
              </a:rPr>
              <a:t>groups.</a:t>
            </a:r>
            <a:r>
              <a:rPr lang="en-US" sz="2400" b="1" dirty="0" err="1">
                <a:latin typeface="Calibri" pitchFamily="34" charset="0"/>
                <a:cs typeface="Courier New" pitchFamily="49" charset="0"/>
              </a:rPr>
              <a:t>Select</a:t>
            </a:r>
            <a:r>
              <a:rPr lang="en-US" sz="2400" dirty="0">
                <a:latin typeface="Calibri" pitchFamily="34" charset="0"/>
                <a:cs typeface="Courier New" pitchFamily="49" charset="0"/>
              </a:rPr>
              <a:t>(g =&gt; new </a:t>
            </a:r>
            <a:r>
              <a:rPr lang="en-US" sz="2400" dirty="0" err="1">
                <a:solidFill>
                  <a:srgbClr val="0000FF"/>
                </a:solidFill>
                <a:latin typeface="Calibri" pitchFamily="34" charset="0"/>
                <a:cs typeface="Courier New" pitchFamily="49" charset="0"/>
              </a:rPr>
              <a:t>WordCount</a:t>
            </a:r>
            <a:r>
              <a:rPr lang="en-US" sz="2400" dirty="0">
                <a:latin typeface="Calibri" pitchFamily="34" charset="0"/>
                <a:cs typeface="Courier New" pitchFamily="49" charset="0"/>
              </a:rPr>
              <a:t>(</a:t>
            </a:r>
            <a:r>
              <a:rPr lang="en-US" sz="2400" dirty="0" err="1">
                <a:latin typeface="Calibri" pitchFamily="34" charset="0"/>
                <a:cs typeface="Courier New" pitchFamily="49" charset="0"/>
              </a:rPr>
              <a:t>g.Key</a:t>
            </a:r>
            <a:r>
              <a:rPr lang="en-US" sz="2400" dirty="0">
                <a:latin typeface="Calibri" pitchFamily="34" charset="0"/>
                <a:cs typeface="Courier New" pitchFamily="49" charset="0"/>
              </a:rPr>
              <a:t>, </a:t>
            </a:r>
            <a:r>
              <a:rPr lang="en-US" sz="2400" dirty="0" err="1">
                <a:latin typeface="Calibri" pitchFamily="34" charset="0"/>
                <a:cs typeface="Courier New" pitchFamily="49" charset="0"/>
              </a:rPr>
              <a:t>g.Count</a:t>
            </a:r>
            <a:r>
              <a:rPr lang="en-US" sz="2400" dirty="0">
                <a:latin typeface="Calibri" pitchFamily="34" charset="0"/>
                <a:cs typeface="Courier New" pitchFamily="49" charset="0"/>
              </a:rPr>
              <a:t>()));</a:t>
            </a:r>
          </a:p>
          <a:p>
            <a:pPr>
              <a:buNone/>
            </a:pPr>
            <a:r>
              <a:rPr lang="en-US" sz="2400" dirty="0" err="1" smtClean="0">
                <a:cs typeface="Courier New" pitchFamily="49" charset="0"/>
              </a:rPr>
              <a:t>counts.ToTable</a:t>
            </a:r>
            <a:r>
              <a:rPr lang="en-US" sz="2400" dirty="0" smtClean="0">
                <a:cs typeface="Courier New" pitchFamily="49" charset="0"/>
              </a:rPr>
              <a:t>(</a:t>
            </a:r>
            <a:r>
              <a:rPr lang="en-US" sz="2400" dirty="0" smtClean="0">
                <a:solidFill>
                  <a:srgbClr val="C00000"/>
                </a:solidFill>
                <a:cs typeface="Courier New" pitchFamily="49" charset="0"/>
              </a:rPr>
              <a:t>“dfs://barga/counts.txt”</a:t>
            </a:r>
            <a:r>
              <a:rPr lang="en-US" sz="2400" dirty="0" smtClean="0">
                <a:cs typeface="Courier New" pitchFamily="49" charset="0"/>
              </a:rPr>
              <a:t>);</a:t>
            </a:r>
          </a:p>
          <a:p>
            <a:endParaRPr lang="en-US" sz="2400" dirty="0">
              <a:latin typeface="Calibri" pitchFamily="34" charset="0"/>
            </a:endParaRPr>
          </a:p>
        </p:txBody>
      </p:sp>
      <p:sp>
        <p:nvSpPr>
          <p:cNvPr id="333" name="Rounded Rectangle 332"/>
          <p:cNvSpPr/>
          <p:nvPr/>
        </p:nvSpPr>
        <p:spPr>
          <a:xfrm>
            <a:off x="1219200" y="3581400"/>
            <a:ext cx="609600" cy="25241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2400" dirty="0" smtClean="0">
                <a:solidFill>
                  <a:schemeClr val="tx1"/>
                </a:solidFill>
              </a:rPr>
              <a:t>IN</a:t>
            </a:r>
            <a:endParaRPr lang="en-US" sz="2400" dirty="0">
              <a:solidFill>
                <a:schemeClr val="tx1"/>
              </a:solidFill>
            </a:endParaRPr>
          </a:p>
        </p:txBody>
      </p:sp>
      <p:sp>
        <p:nvSpPr>
          <p:cNvPr id="44036" name="Line 7"/>
          <p:cNvSpPr>
            <a:spLocks noChangeShapeType="1"/>
          </p:cNvSpPr>
          <p:nvPr/>
        </p:nvSpPr>
        <p:spPr bwMode="auto">
          <a:xfrm>
            <a:off x="1524000" y="3867150"/>
            <a:ext cx="0" cy="285750"/>
          </a:xfrm>
          <a:prstGeom prst="line">
            <a:avLst/>
          </a:prstGeom>
          <a:noFill/>
          <a:ln w="9525">
            <a:solidFill>
              <a:schemeClr val="tx1"/>
            </a:solidFill>
            <a:round/>
            <a:headEnd/>
            <a:tailEnd type="triangle" w="med" len="med"/>
          </a:ln>
        </p:spPr>
        <p:txBody>
          <a:bodyPr/>
          <a:lstStyle/>
          <a:p>
            <a:endParaRPr lang="en-US"/>
          </a:p>
        </p:txBody>
      </p:sp>
      <p:sp>
        <p:nvSpPr>
          <p:cNvPr id="44037" name="Text Box 8"/>
          <p:cNvSpPr txBox="1">
            <a:spLocks noChangeArrowheads="1"/>
          </p:cNvSpPr>
          <p:nvPr/>
        </p:nvSpPr>
        <p:spPr bwMode="auto">
          <a:xfrm>
            <a:off x="1066800" y="4152901"/>
            <a:ext cx="914400" cy="276999"/>
          </a:xfrm>
          <a:prstGeom prst="rect">
            <a:avLst/>
          </a:prstGeom>
          <a:noFill/>
          <a:ln w="9525">
            <a:solidFill>
              <a:schemeClr val="tx1"/>
            </a:solidFill>
            <a:miter lim="800000"/>
            <a:headEnd/>
            <a:tailEnd/>
          </a:ln>
        </p:spPr>
        <p:txBody>
          <a:bodyPr>
            <a:spAutoFit/>
          </a:bodyPr>
          <a:lstStyle/>
          <a:p>
            <a:pPr algn="ctr">
              <a:spcBef>
                <a:spcPct val="50000"/>
              </a:spcBef>
            </a:pPr>
            <a:r>
              <a:rPr lang="en-US" sz="1200" dirty="0"/>
              <a:t>metadata</a:t>
            </a:r>
          </a:p>
        </p:txBody>
      </p:sp>
      <p:sp>
        <p:nvSpPr>
          <p:cNvPr id="307" name="Rounded Rectangle 306"/>
          <p:cNvSpPr/>
          <p:nvPr/>
        </p:nvSpPr>
        <p:spPr>
          <a:xfrm>
            <a:off x="2590800" y="3581400"/>
            <a:ext cx="609600" cy="25122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2400" dirty="0" smtClean="0">
                <a:solidFill>
                  <a:schemeClr val="tx1"/>
                </a:solidFill>
              </a:rPr>
              <a:t>SM</a:t>
            </a:r>
            <a:endParaRPr lang="en-US" sz="2400" dirty="0">
              <a:solidFill>
                <a:schemeClr val="tx1"/>
              </a:solidFill>
            </a:endParaRPr>
          </a:p>
        </p:txBody>
      </p:sp>
      <p:cxnSp>
        <p:nvCxnSpPr>
          <p:cNvPr id="44039" name="Straight Arrow Connector 311"/>
          <p:cNvCxnSpPr>
            <a:cxnSpLocks noChangeShapeType="1"/>
            <a:stCxn id="333" idx="3"/>
            <a:endCxn id="307" idx="1"/>
          </p:cNvCxnSpPr>
          <p:nvPr/>
        </p:nvCxnSpPr>
        <p:spPr bwMode="auto">
          <a:xfrm>
            <a:off x="1841500" y="3707606"/>
            <a:ext cx="736600" cy="0"/>
          </a:xfrm>
          <a:prstGeom prst="straightConnector1">
            <a:avLst/>
          </a:prstGeom>
          <a:noFill/>
          <a:ln w="38100" algn="ctr">
            <a:solidFill>
              <a:schemeClr val="tx1"/>
            </a:solidFill>
            <a:round/>
            <a:headEnd/>
            <a:tailEnd type="triangle" w="med" len="med"/>
          </a:ln>
        </p:spPr>
      </p:cxnSp>
      <p:sp>
        <p:nvSpPr>
          <p:cNvPr id="44040" name="Line 11"/>
          <p:cNvSpPr>
            <a:spLocks noChangeShapeType="1"/>
          </p:cNvSpPr>
          <p:nvPr/>
        </p:nvSpPr>
        <p:spPr bwMode="auto">
          <a:xfrm>
            <a:off x="2895600" y="3867150"/>
            <a:ext cx="0" cy="285750"/>
          </a:xfrm>
          <a:prstGeom prst="line">
            <a:avLst/>
          </a:prstGeom>
          <a:noFill/>
          <a:ln w="9525">
            <a:solidFill>
              <a:schemeClr val="tx1"/>
            </a:solidFill>
            <a:round/>
            <a:headEnd/>
            <a:tailEnd type="triangle" w="med" len="med"/>
          </a:ln>
        </p:spPr>
        <p:txBody>
          <a:bodyPr/>
          <a:lstStyle/>
          <a:p>
            <a:endParaRPr lang="en-US"/>
          </a:p>
        </p:txBody>
      </p:sp>
      <p:sp>
        <p:nvSpPr>
          <p:cNvPr id="44041" name="Text Box 12"/>
          <p:cNvSpPr txBox="1">
            <a:spLocks noChangeArrowheads="1"/>
          </p:cNvSpPr>
          <p:nvPr/>
        </p:nvSpPr>
        <p:spPr bwMode="auto">
          <a:xfrm>
            <a:off x="2438400" y="4152900"/>
            <a:ext cx="914400" cy="461665"/>
          </a:xfrm>
          <a:prstGeom prst="rect">
            <a:avLst/>
          </a:prstGeom>
          <a:noFill/>
          <a:ln w="9525">
            <a:solidFill>
              <a:schemeClr val="tx1"/>
            </a:solidFill>
            <a:miter lim="800000"/>
            <a:headEnd/>
            <a:tailEnd/>
          </a:ln>
        </p:spPr>
        <p:txBody>
          <a:bodyPr>
            <a:spAutoFit/>
          </a:bodyPr>
          <a:lstStyle/>
          <a:p>
            <a:r>
              <a:rPr lang="en-US" sz="1200" dirty="0"/>
              <a:t>doc =&gt;</a:t>
            </a:r>
          </a:p>
          <a:p>
            <a:r>
              <a:rPr lang="en-US" sz="1200" dirty="0" smtClean="0"/>
              <a:t>  </a:t>
            </a:r>
            <a:r>
              <a:rPr lang="en-US" sz="1200" dirty="0" err="1" smtClean="0"/>
              <a:t>doc.words</a:t>
            </a:r>
            <a:endParaRPr lang="en-US" sz="1200" dirty="0"/>
          </a:p>
        </p:txBody>
      </p:sp>
      <p:sp>
        <p:nvSpPr>
          <p:cNvPr id="2" name="Rounded Rectangle 306"/>
          <p:cNvSpPr/>
          <p:nvPr/>
        </p:nvSpPr>
        <p:spPr>
          <a:xfrm>
            <a:off x="3962400" y="3581400"/>
            <a:ext cx="609600" cy="25122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2400">
                <a:solidFill>
                  <a:schemeClr val="tx1"/>
                </a:solidFill>
              </a:rPr>
              <a:t>GB</a:t>
            </a:r>
          </a:p>
        </p:txBody>
      </p:sp>
      <p:cxnSp>
        <p:nvCxnSpPr>
          <p:cNvPr id="44043" name="Straight Arrow Connector 311"/>
          <p:cNvCxnSpPr>
            <a:cxnSpLocks noChangeShapeType="1"/>
          </p:cNvCxnSpPr>
          <p:nvPr/>
        </p:nvCxnSpPr>
        <p:spPr bwMode="auto">
          <a:xfrm>
            <a:off x="3213100" y="3707606"/>
            <a:ext cx="736600" cy="0"/>
          </a:xfrm>
          <a:prstGeom prst="straightConnector1">
            <a:avLst/>
          </a:prstGeom>
          <a:noFill/>
          <a:ln w="38100" algn="ctr">
            <a:solidFill>
              <a:schemeClr val="tx1"/>
            </a:solidFill>
            <a:round/>
            <a:headEnd/>
            <a:tailEnd type="triangle" w="med" len="med"/>
          </a:ln>
        </p:spPr>
      </p:cxnSp>
      <p:sp>
        <p:nvSpPr>
          <p:cNvPr id="44044" name="Line 15"/>
          <p:cNvSpPr>
            <a:spLocks noChangeShapeType="1"/>
          </p:cNvSpPr>
          <p:nvPr/>
        </p:nvSpPr>
        <p:spPr bwMode="auto">
          <a:xfrm>
            <a:off x="4267200" y="3867150"/>
            <a:ext cx="0" cy="285750"/>
          </a:xfrm>
          <a:prstGeom prst="line">
            <a:avLst/>
          </a:prstGeom>
          <a:noFill/>
          <a:ln w="9525">
            <a:solidFill>
              <a:schemeClr val="tx1"/>
            </a:solidFill>
            <a:round/>
            <a:headEnd/>
            <a:tailEnd type="triangle" w="med" len="med"/>
          </a:ln>
        </p:spPr>
        <p:txBody>
          <a:bodyPr/>
          <a:lstStyle/>
          <a:p>
            <a:endParaRPr lang="en-US"/>
          </a:p>
        </p:txBody>
      </p:sp>
      <p:sp>
        <p:nvSpPr>
          <p:cNvPr id="44045" name="Text Box 16"/>
          <p:cNvSpPr txBox="1">
            <a:spLocks noChangeArrowheads="1"/>
          </p:cNvSpPr>
          <p:nvPr/>
        </p:nvSpPr>
        <p:spPr bwMode="auto">
          <a:xfrm>
            <a:off x="3810000" y="4152900"/>
            <a:ext cx="914400" cy="461665"/>
          </a:xfrm>
          <a:prstGeom prst="rect">
            <a:avLst/>
          </a:prstGeom>
          <a:noFill/>
          <a:ln w="9525">
            <a:solidFill>
              <a:schemeClr val="tx1"/>
            </a:solidFill>
            <a:miter lim="800000"/>
            <a:headEnd/>
            <a:tailEnd/>
          </a:ln>
        </p:spPr>
        <p:txBody>
          <a:bodyPr>
            <a:spAutoFit/>
          </a:bodyPr>
          <a:lstStyle/>
          <a:p>
            <a:r>
              <a:rPr lang="en-US" sz="1200" dirty="0"/>
              <a:t>word </a:t>
            </a:r>
            <a:r>
              <a:rPr lang="en-US" sz="1200" dirty="0" smtClean="0"/>
              <a:t>=&gt;</a:t>
            </a:r>
          </a:p>
          <a:p>
            <a:r>
              <a:rPr lang="en-US" sz="1200" dirty="0" smtClean="0"/>
              <a:t>  word</a:t>
            </a:r>
            <a:endParaRPr lang="en-US" sz="1200" dirty="0"/>
          </a:p>
        </p:txBody>
      </p:sp>
      <p:sp>
        <p:nvSpPr>
          <p:cNvPr id="5" name="Rounded Rectangle 306"/>
          <p:cNvSpPr/>
          <p:nvPr/>
        </p:nvSpPr>
        <p:spPr>
          <a:xfrm>
            <a:off x="5334000" y="3581400"/>
            <a:ext cx="609600" cy="25122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2400">
                <a:solidFill>
                  <a:schemeClr val="tx1"/>
                </a:solidFill>
              </a:rPr>
              <a:t>S</a:t>
            </a:r>
          </a:p>
        </p:txBody>
      </p:sp>
      <p:cxnSp>
        <p:nvCxnSpPr>
          <p:cNvPr id="44047" name="Straight Arrow Connector 311"/>
          <p:cNvCxnSpPr>
            <a:cxnSpLocks noChangeShapeType="1"/>
          </p:cNvCxnSpPr>
          <p:nvPr/>
        </p:nvCxnSpPr>
        <p:spPr bwMode="auto">
          <a:xfrm>
            <a:off x="4584700" y="3707606"/>
            <a:ext cx="736600" cy="0"/>
          </a:xfrm>
          <a:prstGeom prst="straightConnector1">
            <a:avLst/>
          </a:prstGeom>
          <a:noFill/>
          <a:ln w="38100" algn="ctr">
            <a:solidFill>
              <a:schemeClr val="tx1"/>
            </a:solidFill>
            <a:round/>
            <a:headEnd/>
            <a:tailEnd type="triangle" w="med" len="med"/>
          </a:ln>
        </p:spPr>
      </p:cxnSp>
      <p:sp>
        <p:nvSpPr>
          <p:cNvPr id="44048" name="Line 19"/>
          <p:cNvSpPr>
            <a:spLocks noChangeShapeType="1"/>
          </p:cNvSpPr>
          <p:nvPr/>
        </p:nvSpPr>
        <p:spPr bwMode="auto">
          <a:xfrm>
            <a:off x="5638800" y="3867150"/>
            <a:ext cx="0" cy="285750"/>
          </a:xfrm>
          <a:prstGeom prst="line">
            <a:avLst/>
          </a:prstGeom>
          <a:noFill/>
          <a:ln w="9525">
            <a:solidFill>
              <a:schemeClr val="tx1"/>
            </a:solidFill>
            <a:round/>
            <a:headEnd/>
            <a:tailEnd type="triangle" w="med" len="med"/>
          </a:ln>
        </p:spPr>
        <p:txBody>
          <a:bodyPr/>
          <a:lstStyle/>
          <a:p>
            <a:endParaRPr lang="en-US"/>
          </a:p>
        </p:txBody>
      </p:sp>
      <p:sp>
        <p:nvSpPr>
          <p:cNvPr id="44049" name="Text Box 20"/>
          <p:cNvSpPr txBox="1">
            <a:spLocks noChangeArrowheads="1"/>
          </p:cNvSpPr>
          <p:nvPr/>
        </p:nvSpPr>
        <p:spPr bwMode="auto">
          <a:xfrm>
            <a:off x="5181600" y="4152900"/>
            <a:ext cx="914400" cy="461665"/>
          </a:xfrm>
          <a:prstGeom prst="rect">
            <a:avLst/>
          </a:prstGeom>
          <a:noFill/>
          <a:ln w="9525">
            <a:solidFill>
              <a:schemeClr val="tx1"/>
            </a:solidFill>
            <a:miter lim="800000"/>
            <a:headEnd/>
            <a:tailEnd/>
          </a:ln>
        </p:spPr>
        <p:txBody>
          <a:bodyPr>
            <a:spAutoFit/>
          </a:bodyPr>
          <a:lstStyle/>
          <a:p>
            <a:r>
              <a:rPr lang="en-US" sz="1200" dirty="0"/>
              <a:t>g =&gt;</a:t>
            </a:r>
          </a:p>
          <a:p>
            <a:r>
              <a:rPr lang="en-US" sz="1200" dirty="0" smtClean="0"/>
              <a:t>  new </a:t>
            </a:r>
            <a:r>
              <a:rPr lang="en-US" sz="1200" dirty="0"/>
              <a:t>…</a:t>
            </a:r>
          </a:p>
        </p:txBody>
      </p:sp>
      <p:sp>
        <p:nvSpPr>
          <p:cNvPr id="7" name="Rounded Rectangle 306"/>
          <p:cNvSpPr/>
          <p:nvPr/>
        </p:nvSpPr>
        <p:spPr>
          <a:xfrm>
            <a:off x="6705600" y="3581400"/>
            <a:ext cx="609600" cy="25122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2400">
                <a:solidFill>
                  <a:schemeClr val="tx1"/>
                </a:solidFill>
              </a:rPr>
              <a:t>OUT</a:t>
            </a:r>
          </a:p>
        </p:txBody>
      </p:sp>
      <p:cxnSp>
        <p:nvCxnSpPr>
          <p:cNvPr id="44051" name="Straight Arrow Connector 311"/>
          <p:cNvCxnSpPr>
            <a:cxnSpLocks noChangeShapeType="1"/>
          </p:cNvCxnSpPr>
          <p:nvPr/>
        </p:nvCxnSpPr>
        <p:spPr bwMode="auto">
          <a:xfrm>
            <a:off x="5956300" y="3707606"/>
            <a:ext cx="736600" cy="0"/>
          </a:xfrm>
          <a:prstGeom prst="straightConnector1">
            <a:avLst/>
          </a:prstGeom>
          <a:noFill/>
          <a:ln w="38100" algn="ctr">
            <a:solidFill>
              <a:schemeClr val="tx1"/>
            </a:solidFill>
            <a:round/>
            <a:headEnd/>
            <a:tailEnd type="triangle" w="med" len="med"/>
          </a:ln>
        </p:spPr>
      </p:cxnSp>
      <p:sp>
        <p:nvSpPr>
          <p:cNvPr id="44052" name="Line 23"/>
          <p:cNvSpPr>
            <a:spLocks noChangeShapeType="1"/>
          </p:cNvSpPr>
          <p:nvPr/>
        </p:nvSpPr>
        <p:spPr bwMode="auto">
          <a:xfrm>
            <a:off x="7010400" y="3867150"/>
            <a:ext cx="0" cy="285750"/>
          </a:xfrm>
          <a:prstGeom prst="line">
            <a:avLst/>
          </a:prstGeom>
          <a:noFill/>
          <a:ln w="9525">
            <a:solidFill>
              <a:schemeClr val="tx1"/>
            </a:solidFill>
            <a:round/>
            <a:headEnd/>
            <a:tailEnd type="triangle" w="med" len="med"/>
          </a:ln>
        </p:spPr>
        <p:txBody>
          <a:bodyPr/>
          <a:lstStyle/>
          <a:p>
            <a:endParaRPr lang="en-US"/>
          </a:p>
        </p:txBody>
      </p:sp>
      <p:sp>
        <p:nvSpPr>
          <p:cNvPr id="44053" name="Text Box 24"/>
          <p:cNvSpPr txBox="1">
            <a:spLocks noChangeArrowheads="1"/>
          </p:cNvSpPr>
          <p:nvPr/>
        </p:nvSpPr>
        <p:spPr bwMode="auto">
          <a:xfrm>
            <a:off x="6553200" y="4152901"/>
            <a:ext cx="914400" cy="276999"/>
          </a:xfrm>
          <a:prstGeom prst="rect">
            <a:avLst/>
          </a:prstGeom>
          <a:noFill/>
          <a:ln w="9525">
            <a:solidFill>
              <a:schemeClr val="tx1"/>
            </a:solidFill>
            <a:miter lim="800000"/>
            <a:headEnd/>
            <a:tailEnd/>
          </a:ln>
        </p:spPr>
        <p:txBody>
          <a:bodyPr>
            <a:spAutoFit/>
          </a:bodyPr>
          <a:lstStyle/>
          <a:p>
            <a:pPr algn="ctr">
              <a:spcBef>
                <a:spcPct val="50000"/>
              </a:spcBef>
            </a:pPr>
            <a:r>
              <a:rPr lang="en-US" sz="1200"/>
              <a:t>metadata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Distributed Execution of Word Count</a:t>
            </a:r>
            <a:endParaRPr lang="en-US" dirty="0"/>
          </a:p>
        </p:txBody>
      </p:sp>
      <p:grpSp>
        <p:nvGrpSpPr>
          <p:cNvPr id="3" name="Group 15"/>
          <p:cNvGrpSpPr>
            <a:grpSpLocks/>
          </p:cNvGrpSpPr>
          <p:nvPr/>
        </p:nvGrpSpPr>
        <p:grpSpPr bwMode="auto">
          <a:xfrm>
            <a:off x="5029200" y="2433635"/>
            <a:ext cx="2590800" cy="519113"/>
            <a:chOff x="3600" y="934"/>
            <a:chExt cx="1632" cy="436"/>
          </a:xfrm>
        </p:grpSpPr>
        <p:sp>
          <p:nvSpPr>
            <p:cNvPr id="214" name="Oval 16"/>
            <p:cNvSpPr>
              <a:spLocks noChangeArrowheads="1"/>
            </p:cNvSpPr>
            <p:nvPr/>
          </p:nvSpPr>
          <p:spPr bwMode="auto">
            <a:xfrm>
              <a:off x="3600" y="934"/>
              <a:ext cx="192" cy="436"/>
            </a:xfrm>
            <a:prstGeom prst="ellipse">
              <a:avLst/>
            </a:prstGeom>
            <a:solidFill>
              <a:srgbClr val="FFFF00"/>
            </a:solidFill>
            <a:ln w="9525" algn="ctr">
              <a:solidFill>
                <a:schemeClr val="tx1"/>
              </a:solidFill>
              <a:round/>
              <a:headEnd/>
              <a:tailEnd/>
            </a:ln>
            <a:effectLst/>
          </p:spPr>
          <p:txBody>
            <a:bodyPr anchor="ctr">
              <a:spAutoFit/>
            </a:bodyPr>
            <a:lstStyle/>
            <a:p>
              <a:endParaRPr lang="en-US"/>
            </a:p>
          </p:txBody>
        </p:sp>
        <p:sp>
          <p:nvSpPr>
            <p:cNvPr id="215" name="Oval 17"/>
            <p:cNvSpPr>
              <a:spLocks noChangeArrowheads="1"/>
            </p:cNvSpPr>
            <p:nvPr/>
          </p:nvSpPr>
          <p:spPr bwMode="auto">
            <a:xfrm>
              <a:off x="4176" y="934"/>
              <a:ext cx="192" cy="436"/>
            </a:xfrm>
            <a:prstGeom prst="ellipse">
              <a:avLst/>
            </a:prstGeom>
            <a:solidFill>
              <a:srgbClr val="FFFF00"/>
            </a:solidFill>
            <a:ln w="9525" algn="ctr">
              <a:solidFill>
                <a:schemeClr val="tx1"/>
              </a:solidFill>
              <a:round/>
              <a:headEnd/>
              <a:tailEnd/>
            </a:ln>
            <a:effectLst/>
          </p:spPr>
          <p:txBody>
            <a:bodyPr anchor="ctr">
              <a:spAutoFit/>
            </a:bodyPr>
            <a:lstStyle/>
            <a:p>
              <a:endParaRPr lang="en-US"/>
            </a:p>
          </p:txBody>
        </p:sp>
        <p:sp>
          <p:nvSpPr>
            <p:cNvPr id="216" name="Oval 18"/>
            <p:cNvSpPr>
              <a:spLocks noChangeArrowheads="1"/>
            </p:cNvSpPr>
            <p:nvPr/>
          </p:nvSpPr>
          <p:spPr bwMode="auto">
            <a:xfrm>
              <a:off x="4464" y="934"/>
              <a:ext cx="192" cy="436"/>
            </a:xfrm>
            <a:prstGeom prst="ellipse">
              <a:avLst/>
            </a:prstGeom>
            <a:solidFill>
              <a:srgbClr val="FFFF00"/>
            </a:solidFill>
            <a:ln w="9525" algn="ctr">
              <a:solidFill>
                <a:schemeClr val="tx1"/>
              </a:solidFill>
              <a:round/>
              <a:headEnd/>
              <a:tailEnd/>
            </a:ln>
            <a:effectLst/>
          </p:spPr>
          <p:txBody>
            <a:bodyPr anchor="ctr">
              <a:spAutoFit/>
            </a:bodyPr>
            <a:lstStyle/>
            <a:p>
              <a:endParaRPr lang="en-US"/>
            </a:p>
          </p:txBody>
        </p:sp>
        <p:sp>
          <p:nvSpPr>
            <p:cNvPr id="217" name="Oval 19"/>
            <p:cNvSpPr>
              <a:spLocks noChangeArrowheads="1"/>
            </p:cNvSpPr>
            <p:nvPr/>
          </p:nvSpPr>
          <p:spPr bwMode="auto">
            <a:xfrm>
              <a:off x="4752" y="934"/>
              <a:ext cx="192" cy="436"/>
            </a:xfrm>
            <a:prstGeom prst="ellipse">
              <a:avLst/>
            </a:prstGeom>
            <a:solidFill>
              <a:srgbClr val="FFFF00"/>
            </a:solidFill>
            <a:ln w="9525" algn="ctr">
              <a:solidFill>
                <a:schemeClr val="tx1"/>
              </a:solidFill>
              <a:round/>
              <a:headEnd/>
              <a:tailEnd/>
            </a:ln>
            <a:effectLst/>
          </p:spPr>
          <p:txBody>
            <a:bodyPr anchor="ctr">
              <a:spAutoFit/>
            </a:bodyPr>
            <a:lstStyle/>
            <a:p>
              <a:endParaRPr lang="en-US"/>
            </a:p>
          </p:txBody>
        </p:sp>
        <p:sp>
          <p:nvSpPr>
            <p:cNvPr id="218" name="Oval 20"/>
            <p:cNvSpPr>
              <a:spLocks noChangeArrowheads="1"/>
            </p:cNvSpPr>
            <p:nvPr/>
          </p:nvSpPr>
          <p:spPr bwMode="auto">
            <a:xfrm>
              <a:off x="3888" y="934"/>
              <a:ext cx="192" cy="436"/>
            </a:xfrm>
            <a:prstGeom prst="ellipse">
              <a:avLst/>
            </a:prstGeom>
            <a:solidFill>
              <a:srgbClr val="FFFF00"/>
            </a:solidFill>
            <a:ln w="9525" algn="ctr">
              <a:solidFill>
                <a:schemeClr val="tx1"/>
              </a:solidFill>
              <a:round/>
              <a:headEnd/>
              <a:tailEnd/>
            </a:ln>
            <a:effectLst/>
          </p:spPr>
          <p:txBody>
            <a:bodyPr anchor="ctr">
              <a:spAutoFit/>
            </a:bodyPr>
            <a:lstStyle/>
            <a:p>
              <a:endParaRPr lang="en-US"/>
            </a:p>
          </p:txBody>
        </p:sp>
        <p:sp>
          <p:nvSpPr>
            <p:cNvPr id="219" name="Oval 21"/>
            <p:cNvSpPr>
              <a:spLocks noChangeArrowheads="1"/>
            </p:cNvSpPr>
            <p:nvPr/>
          </p:nvSpPr>
          <p:spPr bwMode="auto">
            <a:xfrm>
              <a:off x="5040" y="934"/>
              <a:ext cx="192" cy="436"/>
            </a:xfrm>
            <a:prstGeom prst="ellipse">
              <a:avLst/>
            </a:prstGeom>
            <a:solidFill>
              <a:srgbClr val="FFFF00"/>
            </a:solidFill>
            <a:ln w="9525" algn="ctr">
              <a:solidFill>
                <a:schemeClr val="tx1"/>
              </a:solidFill>
              <a:round/>
              <a:headEnd/>
              <a:tailEnd/>
            </a:ln>
            <a:effectLst/>
          </p:spPr>
          <p:txBody>
            <a:bodyPr anchor="ctr">
              <a:spAutoFit/>
            </a:bodyPr>
            <a:lstStyle/>
            <a:p>
              <a:endParaRPr lang="en-US"/>
            </a:p>
          </p:txBody>
        </p:sp>
      </p:grpSp>
      <p:grpSp>
        <p:nvGrpSpPr>
          <p:cNvPr id="4" name="Group 29"/>
          <p:cNvGrpSpPr>
            <a:grpSpLocks/>
          </p:cNvGrpSpPr>
          <p:nvPr/>
        </p:nvGrpSpPr>
        <p:grpSpPr bwMode="auto">
          <a:xfrm>
            <a:off x="5486400" y="3748087"/>
            <a:ext cx="1676400" cy="519113"/>
            <a:chOff x="3600" y="2758"/>
            <a:chExt cx="1056" cy="436"/>
          </a:xfrm>
        </p:grpSpPr>
        <p:sp>
          <p:nvSpPr>
            <p:cNvPr id="221" name="Oval 23"/>
            <p:cNvSpPr>
              <a:spLocks noChangeArrowheads="1"/>
            </p:cNvSpPr>
            <p:nvPr/>
          </p:nvSpPr>
          <p:spPr bwMode="auto">
            <a:xfrm>
              <a:off x="3600" y="2758"/>
              <a:ext cx="192" cy="436"/>
            </a:xfrm>
            <a:prstGeom prst="ellipse">
              <a:avLst/>
            </a:prstGeom>
            <a:solidFill>
              <a:srgbClr val="FFFF00"/>
            </a:solidFill>
            <a:ln w="9525" algn="ctr">
              <a:solidFill>
                <a:schemeClr val="tx1"/>
              </a:solidFill>
              <a:round/>
              <a:headEnd/>
              <a:tailEnd/>
            </a:ln>
            <a:effectLst/>
          </p:spPr>
          <p:txBody>
            <a:bodyPr anchor="ctr">
              <a:spAutoFit/>
            </a:bodyPr>
            <a:lstStyle/>
            <a:p>
              <a:endParaRPr lang="en-US"/>
            </a:p>
          </p:txBody>
        </p:sp>
        <p:sp>
          <p:nvSpPr>
            <p:cNvPr id="222" name="Oval 24"/>
            <p:cNvSpPr>
              <a:spLocks noChangeArrowheads="1"/>
            </p:cNvSpPr>
            <p:nvPr/>
          </p:nvSpPr>
          <p:spPr bwMode="auto">
            <a:xfrm>
              <a:off x="4176" y="2758"/>
              <a:ext cx="192" cy="436"/>
            </a:xfrm>
            <a:prstGeom prst="ellipse">
              <a:avLst/>
            </a:prstGeom>
            <a:solidFill>
              <a:srgbClr val="FFFF00"/>
            </a:solidFill>
            <a:ln w="9525" algn="ctr">
              <a:solidFill>
                <a:schemeClr val="tx1"/>
              </a:solidFill>
              <a:round/>
              <a:headEnd/>
              <a:tailEnd/>
            </a:ln>
            <a:effectLst/>
          </p:spPr>
          <p:txBody>
            <a:bodyPr anchor="ctr">
              <a:spAutoFit/>
            </a:bodyPr>
            <a:lstStyle/>
            <a:p>
              <a:endParaRPr lang="en-US"/>
            </a:p>
          </p:txBody>
        </p:sp>
        <p:sp>
          <p:nvSpPr>
            <p:cNvPr id="223" name="Oval 25"/>
            <p:cNvSpPr>
              <a:spLocks noChangeArrowheads="1"/>
            </p:cNvSpPr>
            <p:nvPr/>
          </p:nvSpPr>
          <p:spPr bwMode="auto">
            <a:xfrm>
              <a:off x="4464" y="2758"/>
              <a:ext cx="192" cy="436"/>
            </a:xfrm>
            <a:prstGeom prst="ellipse">
              <a:avLst/>
            </a:prstGeom>
            <a:solidFill>
              <a:srgbClr val="FFFF00"/>
            </a:solidFill>
            <a:ln w="9525" algn="ctr">
              <a:solidFill>
                <a:schemeClr val="tx1"/>
              </a:solidFill>
              <a:round/>
              <a:headEnd/>
              <a:tailEnd/>
            </a:ln>
            <a:effectLst/>
          </p:spPr>
          <p:txBody>
            <a:bodyPr anchor="ctr">
              <a:spAutoFit/>
            </a:bodyPr>
            <a:lstStyle/>
            <a:p>
              <a:endParaRPr lang="en-US"/>
            </a:p>
          </p:txBody>
        </p:sp>
        <p:sp>
          <p:nvSpPr>
            <p:cNvPr id="224" name="Oval 27"/>
            <p:cNvSpPr>
              <a:spLocks noChangeArrowheads="1"/>
            </p:cNvSpPr>
            <p:nvPr/>
          </p:nvSpPr>
          <p:spPr bwMode="auto">
            <a:xfrm>
              <a:off x="3888" y="2758"/>
              <a:ext cx="192" cy="436"/>
            </a:xfrm>
            <a:prstGeom prst="ellipse">
              <a:avLst/>
            </a:prstGeom>
            <a:solidFill>
              <a:srgbClr val="FFFF00"/>
            </a:solidFill>
            <a:ln w="9525" algn="ctr">
              <a:solidFill>
                <a:schemeClr val="tx1"/>
              </a:solidFill>
              <a:round/>
              <a:headEnd/>
              <a:tailEnd/>
            </a:ln>
            <a:effectLst/>
          </p:spPr>
          <p:txBody>
            <a:bodyPr anchor="ctr">
              <a:spAutoFit/>
            </a:bodyPr>
            <a:lstStyle/>
            <a:p>
              <a:endParaRPr lang="en-US"/>
            </a:p>
          </p:txBody>
        </p:sp>
      </p:grpSp>
      <p:grpSp>
        <p:nvGrpSpPr>
          <p:cNvPr id="5" name="Group 84"/>
          <p:cNvGrpSpPr>
            <a:grpSpLocks/>
          </p:cNvGrpSpPr>
          <p:nvPr/>
        </p:nvGrpSpPr>
        <p:grpSpPr bwMode="auto">
          <a:xfrm>
            <a:off x="5181600" y="2121690"/>
            <a:ext cx="2286000" cy="457200"/>
            <a:chOff x="3696" y="1392"/>
            <a:chExt cx="1440" cy="384"/>
          </a:xfrm>
        </p:grpSpPr>
        <p:sp>
          <p:nvSpPr>
            <p:cNvPr id="231" name="Line 35"/>
            <p:cNvSpPr>
              <a:spLocks noChangeShapeType="1"/>
            </p:cNvSpPr>
            <p:nvPr/>
          </p:nvSpPr>
          <p:spPr bwMode="auto">
            <a:xfrm>
              <a:off x="3696" y="1392"/>
              <a:ext cx="0" cy="384"/>
            </a:xfrm>
            <a:prstGeom prst="line">
              <a:avLst/>
            </a:prstGeom>
            <a:noFill/>
            <a:ln w="9525">
              <a:solidFill>
                <a:schemeClr val="tx1"/>
              </a:solidFill>
              <a:round/>
              <a:headEnd/>
              <a:tailEnd type="triangle" w="med" len="med"/>
            </a:ln>
            <a:effectLst/>
          </p:spPr>
          <p:txBody>
            <a:bodyPr>
              <a:spAutoFit/>
            </a:bodyPr>
            <a:lstStyle/>
            <a:p>
              <a:endParaRPr lang="en-US"/>
            </a:p>
          </p:txBody>
        </p:sp>
        <p:sp>
          <p:nvSpPr>
            <p:cNvPr id="232" name="Line 36"/>
            <p:cNvSpPr>
              <a:spLocks noChangeShapeType="1"/>
            </p:cNvSpPr>
            <p:nvPr/>
          </p:nvSpPr>
          <p:spPr bwMode="auto">
            <a:xfrm>
              <a:off x="3984" y="1392"/>
              <a:ext cx="0" cy="384"/>
            </a:xfrm>
            <a:prstGeom prst="line">
              <a:avLst/>
            </a:prstGeom>
            <a:noFill/>
            <a:ln w="9525">
              <a:solidFill>
                <a:schemeClr val="tx1"/>
              </a:solidFill>
              <a:round/>
              <a:headEnd/>
              <a:tailEnd type="triangle" w="med" len="med"/>
            </a:ln>
            <a:effectLst/>
          </p:spPr>
          <p:txBody>
            <a:bodyPr>
              <a:spAutoFit/>
            </a:bodyPr>
            <a:lstStyle/>
            <a:p>
              <a:endParaRPr lang="en-US"/>
            </a:p>
          </p:txBody>
        </p:sp>
        <p:sp>
          <p:nvSpPr>
            <p:cNvPr id="233" name="Line 37"/>
            <p:cNvSpPr>
              <a:spLocks noChangeShapeType="1"/>
            </p:cNvSpPr>
            <p:nvPr/>
          </p:nvSpPr>
          <p:spPr bwMode="auto">
            <a:xfrm>
              <a:off x="4272" y="1392"/>
              <a:ext cx="0" cy="384"/>
            </a:xfrm>
            <a:prstGeom prst="line">
              <a:avLst/>
            </a:prstGeom>
            <a:noFill/>
            <a:ln w="9525">
              <a:solidFill>
                <a:schemeClr val="tx1"/>
              </a:solidFill>
              <a:round/>
              <a:headEnd/>
              <a:tailEnd type="triangle" w="med" len="med"/>
            </a:ln>
            <a:effectLst/>
          </p:spPr>
          <p:txBody>
            <a:bodyPr>
              <a:spAutoFit/>
            </a:bodyPr>
            <a:lstStyle/>
            <a:p>
              <a:endParaRPr lang="en-US"/>
            </a:p>
          </p:txBody>
        </p:sp>
        <p:sp>
          <p:nvSpPr>
            <p:cNvPr id="234" name="Line 38"/>
            <p:cNvSpPr>
              <a:spLocks noChangeShapeType="1"/>
            </p:cNvSpPr>
            <p:nvPr/>
          </p:nvSpPr>
          <p:spPr bwMode="auto">
            <a:xfrm>
              <a:off x="4560" y="1392"/>
              <a:ext cx="0" cy="384"/>
            </a:xfrm>
            <a:prstGeom prst="line">
              <a:avLst/>
            </a:prstGeom>
            <a:noFill/>
            <a:ln w="9525">
              <a:solidFill>
                <a:schemeClr val="tx1"/>
              </a:solidFill>
              <a:round/>
              <a:headEnd/>
              <a:tailEnd type="triangle" w="med" len="med"/>
            </a:ln>
            <a:effectLst/>
          </p:spPr>
          <p:txBody>
            <a:bodyPr>
              <a:spAutoFit/>
            </a:bodyPr>
            <a:lstStyle/>
            <a:p>
              <a:endParaRPr lang="en-US"/>
            </a:p>
          </p:txBody>
        </p:sp>
        <p:sp>
          <p:nvSpPr>
            <p:cNvPr id="235" name="Line 39"/>
            <p:cNvSpPr>
              <a:spLocks noChangeShapeType="1"/>
            </p:cNvSpPr>
            <p:nvPr/>
          </p:nvSpPr>
          <p:spPr bwMode="auto">
            <a:xfrm>
              <a:off x="4848" y="1392"/>
              <a:ext cx="0" cy="384"/>
            </a:xfrm>
            <a:prstGeom prst="line">
              <a:avLst/>
            </a:prstGeom>
            <a:noFill/>
            <a:ln w="9525">
              <a:solidFill>
                <a:schemeClr val="tx1"/>
              </a:solidFill>
              <a:round/>
              <a:headEnd/>
              <a:tailEnd type="triangle" w="med" len="med"/>
            </a:ln>
            <a:effectLst/>
          </p:spPr>
          <p:txBody>
            <a:bodyPr>
              <a:spAutoFit/>
            </a:bodyPr>
            <a:lstStyle/>
            <a:p>
              <a:endParaRPr lang="en-US"/>
            </a:p>
          </p:txBody>
        </p:sp>
        <p:sp>
          <p:nvSpPr>
            <p:cNvPr id="236" name="Line 40"/>
            <p:cNvSpPr>
              <a:spLocks noChangeShapeType="1"/>
            </p:cNvSpPr>
            <p:nvPr/>
          </p:nvSpPr>
          <p:spPr bwMode="auto">
            <a:xfrm>
              <a:off x="5136" y="1392"/>
              <a:ext cx="0" cy="384"/>
            </a:xfrm>
            <a:prstGeom prst="line">
              <a:avLst/>
            </a:prstGeom>
            <a:noFill/>
            <a:ln w="9525">
              <a:solidFill>
                <a:schemeClr val="tx1"/>
              </a:solidFill>
              <a:round/>
              <a:headEnd/>
              <a:tailEnd type="triangle" w="med" len="med"/>
            </a:ln>
            <a:effectLst/>
          </p:spPr>
          <p:txBody>
            <a:bodyPr>
              <a:spAutoFit/>
            </a:bodyPr>
            <a:lstStyle/>
            <a:p>
              <a:endParaRPr lang="en-US"/>
            </a:p>
          </p:txBody>
        </p:sp>
      </p:grpSp>
      <p:grpSp>
        <p:nvGrpSpPr>
          <p:cNvPr id="6" name="Group 66"/>
          <p:cNvGrpSpPr>
            <a:grpSpLocks/>
          </p:cNvGrpSpPr>
          <p:nvPr/>
        </p:nvGrpSpPr>
        <p:grpSpPr bwMode="auto">
          <a:xfrm>
            <a:off x="5181600" y="2807490"/>
            <a:ext cx="2286000" cy="1085850"/>
            <a:chOff x="3696" y="1968"/>
            <a:chExt cx="1440" cy="912"/>
          </a:xfrm>
        </p:grpSpPr>
        <p:sp>
          <p:nvSpPr>
            <p:cNvPr id="238" name="Line 42"/>
            <p:cNvSpPr>
              <a:spLocks noChangeShapeType="1"/>
            </p:cNvSpPr>
            <p:nvPr/>
          </p:nvSpPr>
          <p:spPr bwMode="auto">
            <a:xfrm>
              <a:off x="3696" y="1968"/>
              <a:ext cx="288" cy="912"/>
            </a:xfrm>
            <a:prstGeom prst="line">
              <a:avLst/>
            </a:prstGeom>
            <a:noFill/>
            <a:ln w="9525">
              <a:solidFill>
                <a:schemeClr val="tx1"/>
              </a:solidFill>
              <a:round/>
              <a:headEnd/>
              <a:tailEnd type="triangle" w="med" len="med"/>
            </a:ln>
            <a:effectLst/>
          </p:spPr>
          <p:txBody>
            <a:bodyPr>
              <a:spAutoFit/>
            </a:bodyPr>
            <a:lstStyle/>
            <a:p>
              <a:endParaRPr lang="en-US"/>
            </a:p>
          </p:txBody>
        </p:sp>
        <p:sp>
          <p:nvSpPr>
            <p:cNvPr id="239" name="Line 43"/>
            <p:cNvSpPr>
              <a:spLocks noChangeShapeType="1"/>
            </p:cNvSpPr>
            <p:nvPr/>
          </p:nvSpPr>
          <p:spPr bwMode="auto">
            <a:xfrm>
              <a:off x="3696" y="1968"/>
              <a:ext cx="576" cy="912"/>
            </a:xfrm>
            <a:prstGeom prst="line">
              <a:avLst/>
            </a:prstGeom>
            <a:noFill/>
            <a:ln w="9525">
              <a:solidFill>
                <a:schemeClr val="tx1"/>
              </a:solidFill>
              <a:round/>
              <a:headEnd/>
              <a:tailEnd type="triangle" w="med" len="med"/>
            </a:ln>
            <a:effectLst/>
          </p:spPr>
          <p:txBody>
            <a:bodyPr>
              <a:spAutoFit/>
            </a:bodyPr>
            <a:lstStyle/>
            <a:p>
              <a:endParaRPr lang="en-US"/>
            </a:p>
          </p:txBody>
        </p:sp>
        <p:sp>
          <p:nvSpPr>
            <p:cNvPr id="240" name="Line 44"/>
            <p:cNvSpPr>
              <a:spLocks noChangeShapeType="1"/>
            </p:cNvSpPr>
            <p:nvPr/>
          </p:nvSpPr>
          <p:spPr bwMode="auto">
            <a:xfrm>
              <a:off x="3696" y="1968"/>
              <a:ext cx="864" cy="912"/>
            </a:xfrm>
            <a:prstGeom prst="line">
              <a:avLst/>
            </a:prstGeom>
            <a:noFill/>
            <a:ln w="9525">
              <a:solidFill>
                <a:schemeClr val="tx1"/>
              </a:solidFill>
              <a:round/>
              <a:headEnd/>
              <a:tailEnd type="triangle" w="med" len="med"/>
            </a:ln>
            <a:effectLst/>
          </p:spPr>
          <p:txBody>
            <a:bodyPr>
              <a:spAutoFit/>
            </a:bodyPr>
            <a:lstStyle/>
            <a:p>
              <a:endParaRPr lang="en-US"/>
            </a:p>
          </p:txBody>
        </p:sp>
        <p:sp>
          <p:nvSpPr>
            <p:cNvPr id="241" name="Line 45"/>
            <p:cNvSpPr>
              <a:spLocks noChangeShapeType="1"/>
            </p:cNvSpPr>
            <p:nvPr/>
          </p:nvSpPr>
          <p:spPr bwMode="auto">
            <a:xfrm>
              <a:off x="3696" y="1968"/>
              <a:ext cx="1152" cy="912"/>
            </a:xfrm>
            <a:prstGeom prst="line">
              <a:avLst/>
            </a:prstGeom>
            <a:noFill/>
            <a:ln w="9525">
              <a:solidFill>
                <a:schemeClr val="tx1"/>
              </a:solidFill>
              <a:round/>
              <a:headEnd/>
              <a:tailEnd type="triangle" w="med" len="med"/>
            </a:ln>
            <a:effectLst/>
          </p:spPr>
          <p:txBody>
            <a:bodyPr>
              <a:spAutoFit/>
            </a:bodyPr>
            <a:lstStyle/>
            <a:p>
              <a:endParaRPr lang="en-US"/>
            </a:p>
          </p:txBody>
        </p:sp>
        <p:sp>
          <p:nvSpPr>
            <p:cNvPr id="242" name="Line 46"/>
            <p:cNvSpPr>
              <a:spLocks noChangeShapeType="1"/>
            </p:cNvSpPr>
            <p:nvPr/>
          </p:nvSpPr>
          <p:spPr bwMode="auto">
            <a:xfrm>
              <a:off x="3984" y="1968"/>
              <a:ext cx="0" cy="912"/>
            </a:xfrm>
            <a:prstGeom prst="line">
              <a:avLst/>
            </a:prstGeom>
            <a:noFill/>
            <a:ln w="9525">
              <a:solidFill>
                <a:schemeClr val="tx1"/>
              </a:solidFill>
              <a:round/>
              <a:headEnd/>
              <a:tailEnd type="triangle" w="med" len="med"/>
            </a:ln>
            <a:effectLst/>
          </p:spPr>
          <p:txBody>
            <a:bodyPr>
              <a:spAutoFit/>
            </a:bodyPr>
            <a:lstStyle/>
            <a:p>
              <a:endParaRPr lang="en-US"/>
            </a:p>
          </p:txBody>
        </p:sp>
        <p:sp>
          <p:nvSpPr>
            <p:cNvPr id="243" name="Line 47"/>
            <p:cNvSpPr>
              <a:spLocks noChangeShapeType="1"/>
            </p:cNvSpPr>
            <p:nvPr/>
          </p:nvSpPr>
          <p:spPr bwMode="auto">
            <a:xfrm>
              <a:off x="3984" y="1968"/>
              <a:ext cx="288" cy="912"/>
            </a:xfrm>
            <a:prstGeom prst="line">
              <a:avLst/>
            </a:prstGeom>
            <a:noFill/>
            <a:ln w="9525">
              <a:solidFill>
                <a:schemeClr val="tx1"/>
              </a:solidFill>
              <a:round/>
              <a:headEnd/>
              <a:tailEnd type="triangle" w="med" len="med"/>
            </a:ln>
            <a:effectLst/>
          </p:spPr>
          <p:txBody>
            <a:bodyPr>
              <a:spAutoFit/>
            </a:bodyPr>
            <a:lstStyle/>
            <a:p>
              <a:endParaRPr lang="en-US"/>
            </a:p>
          </p:txBody>
        </p:sp>
        <p:sp>
          <p:nvSpPr>
            <p:cNvPr id="244" name="Line 48"/>
            <p:cNvSpPr>
              <a:spLocks noChangeShapeType="1"/>
            </p:cNvSpPr>
            <p:nvPr/>
          </p:nvSpPr>
          <p:spPr bwMode="auto">
            <a:xfrm>
              <a:off x="3984" y="1968"/>
              <a:ext cx="576" cy="912"/>
            </a:xfrm>
            <a:prstGeom prst="line">
              <a:avLst/>
            </a:prstGeom>
            <a:noFill/>
            <a:ln w="9525">
              <a:solidFill>
                <a:schemeClr val="tx1"/>
              </a:solidFill>
              <a:round/>
              <a:headEnd/>
              <a:tailEnd type="triangle" w="med" len="med"/>
            </a:ln>
            <a:effectLst/>
          </p:spPr>
          <p:txBody>
            <a:bodyPr>
              <a:spAutoFit/>
            </a:bodyPr>
            <a:lstStyle/>
            <a:p>
              <a:endParaRPr lang="en-US"/>
            </a:p>
          </p:txBody>
        </p:sp>
        <p:sp>
          <p:nvSpPr>
            <p:cNvPr id="245" name="Line 49"/>
            <p:cNvSpPr>
              <a:spLocks noChangeShapeType="1"/>
            </p:cNvSpPr>
            <p:nvPr/>
          </p:nvSpPr>
          <p:spPr bwMode="auto">
            <a:xfrm>
              <a:off x="3984" y="1968"/>
              <a:ext cx="864" cy="912"/>
            </a:xfrm>
            <a:prstGeom prst="line">
              <a:avLst/>
            </a:prstGeom>
            <a:noFill/>
            <a:ln w="9525">
              <a:solidFill>
                <a:schemeClr val="tx1"/>
              </a:solidFill>
              <a:round/>
              <a:headEnd/>
              <a:tailEnd type="triangle" w="med" len="med"/>
            </a:ln>
            <a:effectLst/>
          </p:spPr>
          <p:txBody>
            <a:bodyPr>
              <a:spAutoFit/>
            </a:bodyPr>
            <a:lstStyle/>
            <a:p>
              <a:endParaRPr lang="en-US"/>
            </a:p>
          </p:txBody>
        </p:sp>
        <p:sp>
          <p:nvSpPr>
            <p:cNvPr id="246" name="Line 50"/>
            <p:cNvSpPr>
              <a:spLocks noChangeShapeType="1"/>
            </p:cNvSpPr>
            <p:nvPr/>
          </p:nvSpPr>
          <p:spPr bwMode="auto">
            <a:xfrm flipH="1">
              <a:off x="3984" y="1968"/>
              <a:ext cx="288" cy="912"/>
            </a:xfrm>
            <a:prstGeom prst="line">
              <a:avLst/>
            </a:prstGeom>
            <a:noFill/>
            <a:ln w="9525">
              <a:solidFill>
                <a:schemeClr val="tx1"/>
              </a:solidFill>
              <a:round/>
              <a:headEnd/>
              <a:tailEnd type="triangle" w="med" len="med"/>
            </a:ln>
            <a:effectLst/>
          </p:spPr>
          <p:txBody>
            <a:bodyPr>
              <a:spAutoFit/>
            </a:bodyPr>
            <a:lstStyle/>
            <a:p>
              <a:endParaRPr lang="en-US"/>
            </a:p>
          </p:txBody>
        </p:sp>
        <p:sp>
          <p:nvSpPr>
            <p:cNvPr id="247" name="Line 51"/>
            <p:cNvSpPr>
              <a:spLocks noChangeShapeType="1"/>
            </p:cNvSpPr>
            <p:nvPr/>
          </p:nvSpPr>
          <p:spPr bwMode="auto">
            <a:xfrm>
              <a:off x="4272" y="1968"/>
              <a:ext cx="0" cy="912"/>
            </a:xfrm>
            <a:prstGeom prst="line">
              <a:avLst/>
            </a:prstGeom>
            <a:noFill/>
            <a:ln w="9525">
              <a:solidFill>
                <a:schemeClr val="tx1"/>
              </a:solidFill>
              <a:round/>
              <a:headEnd/>
              <a:tailEnd type="triangle" w="med" len="med"/>
            </a:ln>
            <a:effectLst/>
          </p:spPr>
          <p:txBody>
            <a:bodyPr>
              <a:spAutoFit/>
            </a:bodyPr>
            <a:lstStyle/>
            <a:p>
              <a:endParaRPr lang="en-US"/>
            </a:p>
          </p:txBody>
        </p:sp>
        <p:sp>
          <p:nvSpPr>
            <p:cNvPr id="248" name="Line 52"/>
            <p:cNvSpPr>
              <a:spLocks noChangeShapeType="1"/>
            </p:cNvSpPr>
            <p:nvPr/>
          </p:nvSpPr>
          <p:spPr bwMode="auto">
            <a:xfrm>
              <a:off x="4272" y="1968"/>
              <a:ext cx="288" cy="912"/>
            </a:xfrm>
            <a:prstGeom prst="line">
              <a:avLst/>
            </a:prstGeom>
            <a:noFill/>
            <a:ln w="9525">
              <a:solidFill>
                <a:schemeClr val="tx1"/>
              </a:solidFill>
              <a:round/>
              <a:headEnd/>
              <a:tailEnd type="triangle" w="med" len="med"/>
            </a:ln>
            <a:effectLst/>
          </p:spPr>
          <p:txBody>
            <a:bodyPr>
              <a:spAutoFit/>
            </a:bodyPr>
            <a:lstStyle/>
            <a:p>
              <a:endParaRPr lang="en-US"/>
            </a:p>
          </p:txBody>
        </p:sp>
        <p:sp>
          <p:nvSpPr>
            <p:cNvPr id="249" name="Line 53"/>
            <p:cNvSpPr>
              <a:spLocks noChangeShapeType="1"/>
            </p:cNvSpPr>
            <p:nvPr/>
          </p:nvSpPr>
          <p:spPr bwMode="auto">
            <a:xfrm>
              <a:off x="4272" y="1968"/>
              <a:ext cx="576" cy="912"/>
            </a:xfrm>
            <a:prstGeom prst="line">
              <a:avLst/>
            </a:prstGeom>
            <a:noFill/>
            <a:ln w="9525">
              <a:solidFill>
                <a:schemeClr val="tx1"/>
              </a:solidFill>
              <a:round/>
              <a:headEnd/>
              <a:tailEnd type="triangle" w="med" len="med"/>
            </a:ln>
            <a:effectLst/>
          </p:spPr>
          <p:txBody>
            <a:bodyPr>
              <a:spAutoFit/>
            </a:bodyPr>
            <a:lstStyle/>
            <a:p>
              <a:endParaRPr lang="en-US"/>
            </a:p>
          </p:txBody>
        </p:sp>
        <p:sp>
          <p:nvSpPr>
            <p:cNvPr id="250" name="Line 54"/>
            <p:cNvSpPr>
              <a:spLocks noChangeShapeType="1"/>
            </p:cNvSpPr>
            <p:nvPr/>
          </p:nvSpPr>
          <p:spPr bwMode="auto">
            <a:xfrm flipH="1">
              <a:off x="3984" y="1968"/>
              <a:ext cx="576" cy="912"/>
            </a:xfrm>
            <a:prstGeom prst="line">
              <a:avLst/>
            </a:prstGeom>
            <a:noFill/>
            <a:ln w="9525">
              <a:solidFill>
                <a:schemeClr val="tx1"/>
              </a:solidFill>
              <a:round/>
              <a:headEnd/>
              <a:tailEnd type="triangle" w="med" len="med"/>
            </a:ln>
            <a:effectLst/>
          </p:spPr>
          <p:txBody>
            <a:bodyPr>
              <a:spAutoFit/>
            </a:bodyPr>
            <a:lstStyle/>
            <a:p>
              <a:endParaRPr lang="en-US"/>
            </a:p>
          </p:txBody>
        </p:sp>
        <p:sp>
          <p:nvSpPr>
            <p:cNvPr id="251" name="Line 55"/>
            <p:cNvSpPr>
              <a:spLocks noChangeShapeType="1"/>
            </p:cNvSpPr>
            <p:nvPr/>
          </p:nvSpPr>
          <p:spPr bwMode="auto">
            <a:xfrm flipH="1">
              <a:off x="4272" y="1968"/>
              <a:ext cx="288" cy="912"/>
            </a:xfrm>
            <a:prstGeom prst="line">
              <a:avLst/>
            </a:prstGeom>
            <a:noFill/>
            <a:ln w="9525">
              <a:solidFill>
                <a:schemeClr val="tx1"/>
              </a:solidFill>
              <a:round/>
              <a:headEnd/>
              <a:tailEnd type="triangle" w="med" len="med"/>
            </a:ln>
            <a:effectLst/>
          </p:spPr>
          <p:txBody>
            <a:bodyPr>
              <a:spAutoFit/>
            </a:bodyPr>
            <a:lstStyle/>
            <a:p>
              <a:endParaRPr lang="en-US"/>
            </a:p>
          </p:txBody>
        </p:sp>
        <p:sp>
          <p:nvSpPr>
            <p:cNvPr id="252" name="Line 56"/>
            <p:cNvSpPr>
              <a:spLocks noChangeShapeType="1"/>
            </p:cNvSpPr>
            <p:nvPr/>
          </p:nvSpPr>
          <p:spPr bwMode="auto">
            <a:xfrm>
              <a:off x="4560" y="1968"/>
              <a:ext cx="0" cy="912"/>
            </a:xfrm>
            <a:prstGeom prst="line">
              <a:avLst/>
            </a:prstGeom>
            <a:noFill/>
            <a:ln w="9525">
              <a:solidFill>
                <a:schemeClr val="tx1"/>
              </a:solidFill>
              <a:round/>
              <a:headEnd/>
              <a:tailEnd type="triangle" w="med" len="med"/>
            </a:ln>
            <a:effectLst/>
          </p:spPr>
          <p:txBody>
            <a:bodyPr>
              <a:spAutoFit/>
            </a:bodyPr>
            <a:lstStyle/>
            <a:p>
              <a:endParaRPr lang="en-US"/>
            </a:p>
          </p:txBody>
        </p:sp>
        <p:sp>
          <p:nvSpPr>
            <p:cNvPr id="253" name="Line 57"/>
            <p:cNvSpPr>
              <a:spLocks noChangeShapeType="1"/>
            </p:cNvSpPr>
            <p:nvPr/>
          </p:nvSpPr>
          <p:spPr bwMode="auto">
            <a:xfrm>
              <a:off x="4560" y="1968"/>
              <a:ext cx="288" cy="912"/>
            </a:xfrm>
            <a:prstGeom prst="line">
              <a:avLst/>
            </a:prstGeom>
            <a:noFill/>
            <a:ln w="9525">
              <a:solidFill>
                <a:schemeClr val="tx1"/>
              </a:solidFill>
              <a:round/>
              <a:headEnd/>
              <a:tailEnd type="triangle" w="med" len="med"/>
            </a:ln>
            <a:effectLst/>
          </p:spPr>
          <p:txBody>
            <a:bodyPr>
              <a:spAutoFit/>
            </a:bodyPr>
            <a:lstStyle/>
            <a:p>
              <a:endParaRPr lang="en-US"/>
            </a:p>
          </p:txBody>
        </p:sp>
        <p:sp>
          <p:nvSpPr>
            <p:cNvPr id="254" name="Line 58"/>
            <p:cNvSpPr>
              <a:spLocks noChangeShapeType="1"/>
            </p:cNvSpPr>
            <p:nvPr/>
          </p:nvSpPr>
          <p:spPr bwMode="auto">
            <a:xfrm flipH="1">
              <a:off x="3984" y="1968"/>
              <a:ext cx="864" cy="912"/>
            </a:xfrm>
            <a:prstGeom prst="line">
              <a:avLst/>
            </a:prstGeom>
            <a:noFill/>
            <a:ln w="9525">
              <a:solidFill>
                <a:schemeClr val="tx1"/>
              </a:solidFill>
              <a:round/>
              <a:headEnd/>
              <a:tailEnd type="triangle" w="med" len="med"/>
            </a:ln>
            <a:effectLst/>
          </p:spPr>
          <p:txBody>
            <a:bodyPr>
              <a:spAutoFit/>
            </a:bodyPr>
            <a:lstStyle/>
            <a:p>
              <a:endParaRPr lang="en-US"/>
            </a:p>
          </p:txBody>
        </p:sp>
        <p:sp>
          <p:nvSpPr>
            <p:cNvPr id="255" name="Line 59"/>
            <p:cNvSpPr>
              <a:spLocks noChangeShapeType="1"/>
            </p:cNvSpPr>
            <p:nvPr/>
          </p:nvSpPr>
          <p:spPr bwMode="auto">
            <a:xfrm flipH="1">
              <a:off x="4272" y="1968"/>
              <a:ext cx="576" cy="912"/>
            </a:xfrm>
            <a:prstGeom prst="line">
              <a:avLst/>
            </a:prstGeom>
            <a:noFill/>
            <a:ln w="9525">
              <a:solidFill>
                <a:schemeClr val="tx1"/>
              </a:solidFill>
              <a:round/>
              <a:headEnd/>
              <a:tailEnd type="triangle" w="med" len="med"/>
            </a:ln>
            <a:effectLst/>
          </p:spPr>
          <p:txBody>
            <a:bodyPr>
              <a:spAutoFit/>
            </a:bodyPr>
            <a:lstStyle/>
            <a:p>
              <a:endParaRPr lang="en-US"/>
            </a:p>
          </p:txBody>
        </p:sp>
        <p:sp>
          <p:nvSpPr>
            <p:cNvPr id="256" name="Line 60"/>
            <p:cNvSpPr>
              <a:spLocks noChangeShapeType="1"/>
            </p:cNvSpPr>
            <p:nvPr/>
          </p:nvSpPr>
          <p:spPr bwMode="auto">
            <a:xfrm flipH="1">
              <a:off x="4560" y="1968"/>
              <a:ext cx="288" cy="912"/>
            </a:xfrm>
            <a:prstGeom prst="line">
              <a:avLst/>
            </a:prstGeom>
            <a:noFill/>
            <a:ln w="9525">
              <a:solidFill>
                <a:schemeClr val="tx1"/>
              </a:solidFill>
              <a:round/>
              <a:headEnd/>
              <a:tailEnd type="triangle" w="med" len="med"/>
            </a:ln>
            <a:effectLst/>
          </p:spPr>
          <p:txBody>
            <a:bodyPr>
              <a:spAutoFit/>
            </a:bodyPr>
            <a:lstStyle/>
            <a:p>
              <a:endParaRPr lang="en-US"/>
            </a:p>
          </p:txBody>
        </p:sp>
        <p:sp>
          <p:nvSpPr>
            <p:cNvPr id="257" name="Line 61"/>
            <p:cNvSpPr>
              <a:spLocks noChangeShapeType="1"/>
            </p:cNvSpPr>
            <p:nvPr/>
          </p:nvSpPr>
          <p:spPr bwMode="auto">
            <a:xfrm>
              <a:off x="4848" y="1968"/>
              <a:ext cx="0" cy="912"/>
            </a:xfrm>
            <a:prstGeom prst="line">
              <a:avLst/>
            </a:prstGeom>
            <a:noFill/>
            <a:ln w="9525">
              <a:solidFill>
                <a:schemeClr val="tx1"/>
              </a:solidFill>
              <a:round/>
              <a:headEnd/>
              <a:tailEnd type="triangle" w="med" len="med"/>
            </a:ln>
            <a:effectLst/>
          </p:spPr>
          <p:txBody>
            <a:bodyPr>
              <a:spAutoFit/>
            </a:bodyPr>
            <a:lstStyle/>
            <a:p>
              <a:endParaRPr lang="en-US"/>
            </a:p>
          </p:txBody>
        </p:sp>
        <p:sp>
          <p:nvSpPr>
            <p:cNvPr id="258" name="Line 62"/>
            <p:cNvSpPr>
              <a:spLocks noChangeShapeType="1"/>
            </p:cNvSpPr>
            <p:nvPr/>
          </p:nvSpPr>
          <p:spPr bwMode="auto">
            <a:xfrm flipH="1">
              <a:off x="3984" y="1968"/>
              <a:ext cx="1152" cy="912"/>
            </a:xfrm>
            <a:prstGeom prst="line">
              <a:avLst/>
            </a:prstGeom>
            <a:noFill/>
            <a:ln w="9525">
              <a:solidFill>
                <a:schemeClr val="tx1"/>
              </a:solidFill>
              <a:round/>
              <a:headEnd/>
              <a:tailEnd type="triangle" w="med" len="med"/>
            </a:ln>
            <a:effectLst/>
          </p:spPr>
          <p:txBody>
            <a:bodyPr>
              <a:spAutoFit/>
            </a:bodyPr>
            <a:lstStyle/>
            <a:p>
              <a:endParaRPr lang="en-US"/>
            </a:p>
          </p:txBody>
        </p:sp>
        <p:sp>
          <p:nvSpPr>
            <p:cNvPr id="259" name="Line 63"/>
            <p:cNvSpPr>
              <a:spLocks noChangeShapeType="1"/>
            </p:cNvSpPr>
            <p:nvPr/>
          </p:nvSpPr>
          <p:spPr bwMode="auto">
            <a:xfrm flipH="1">
              <a:off x="4272" y="1968"/>
              <a:ext cx="864" cy="912"/>
            </a:xfrm>
            <a:prstGeom prst="line">
              <a:avLst/>
            </a:prstGeom>
            <a:noFill/>
            <a:ln w="9525">
              <a:solidFill>
                <a:schemeClr val="tx1"/>
              </a:solidFill>
              <a:round/>
              <a:headEnd/>
              <a:tailEnd type="triangle" w="med" len="med"/>
            </a:ln>
            <a:effectLst/>
          </p:spPr>
          <p:txBody>
            <a:bodyPr>
              <a:spAutoFit/>
            </a:bodyPr>
            <a:lstStyle/>
            <a:p>
              <a:endParaRPr lang="en-US"/>
            </a:p>
          </p:txBody>
        </p:sp>
        <p:sp>
          <p:nvSpPr>
            <p:cNvPr id="260" name="Line 64"/>
            <p:cNvSpPr>
              <a:spLocks noChangeShapeType="1"/>
            </p:cNvSpPr>
            <p:nvPr/>
          </p:nvSpPr>
          <p:spPr bwMode="auto">
            <a:xfrm flipH="1">
              <a:off x="4560" y="1968"/>
              <a:ext cx="576" cy="912"/>
            </a:xfrm>
            <a:prstGeom prst="line">
              <a:avLst/>
            </a:prstGeom>
            <a:noFill/>
            <a:ln w="9525">
              <a:solidFill>
                <a:schemeClr val="tx1"/>
              </a:solidFill>
              <a:round/>
              <a:headEnd/>
              <a:tailEnd type="triangle" w="med" len="med"/>
            </a:ln>
            <a:effectLst/>
          </p:spPr>
          <p:txBody>
            <a:bodyPr>
              <a:spAutoFit/>
            </a:bodyPr>
            <a:lstStyle/>
            <a:p>
              <a:endParaRPr lang="en-US"/>
            </a:p>
          </p:txBody>
        </p:sp>
        <p:sp>
          <p:nvSpPr>
            <p:cNvPr id="261" name="Line 65"/>
            <p:cNvSpPr>
              <a:spLocks noChangeShapeType="1"/>
            </p:cNvSpPr>
            <p:nvPr/>
          </p:nvSpPr>
          <p:spPr bwMode="auto">
            <a:xfrm flipH="1">
              <a:off x="4848" y="1968"/>
              <a:ext cx="288" cy="912"/>
            </a:xfrm>
            <a:prstGeom prst="line">
              <a:avLst/>
            </a:prstGeom>
            <a:noFill/>
            <a:ln w="9525">
              <a:solidFill>
                <a:schemeClr val="tx1"/>
              </a:solidFill>
              <a:round/>
              <a:headEnd/>
              <a:tailEnd type="triangle" w="med" len="med"/>
            </a:ln>
            <a:effectLst/>
          </p:spPr>
          <p:txBody>
            <a:bodyPr>
              <a:spAutoFit/>
            </a:bodyPr>
            <a:lstStyle/>
            <a:p>
              <a:endParaRPr lang="en-US"/>
            </a:p>
          </p:txBody>
        </p:sp>
      </p:grpSp>
      <p:grpSp>
        <p:nvGrpSpPr>
          <p:cNvPr id="7" name="Group 85"/>
          <p:cNvGrpSpPr>
            <a:grpSpLocks/>
          </p:cNvGrpSpPr>
          <p:nvPr/>
        </p:nvGrpSpPr>
        <p:grpSpPr bwMode="auto">
          <a:xfrm>
            <a:off x="5029200" y="1747835"/>
            <a:ext cx="2590800" cy="519113"/>
            <a:chOff x="3600" y="934"/>
            <a:chExt cx="1632" cy="436"/>
          </a:xfrm>
        </p:grpSpPr>
        <p:sp>
          <p:nvSpPr>
            <p:cNvPr id="280" name="Oval 86"/>
            <p:cNvSpPr>
              <a:spLocks noChangeArrowheads="1"/>
            </p:cNvSpPr>
            <p:nvPr/>
          </p:nvSpPr>
          <p:spPr bwMode="auto">
            <a:xfrm>
              <a:off x="3600" y="934"/>
              <a:ext cx="192" cy="436"/>
            </a:xfrm>
            <a:prstGeom prst="ellipse">
              <a:avLst/>
            </a:prstGeom>
            <a:solidFill>
              <a:srgbClr val="00FF00"/>
            </a:solidFill>
            <a:ln w="9525" algn="ctr">
              <a:solidFill>
                <a:schemeClr val="tx1"/>
              </a:solidFill>
              <a:round/>
              <a:headEnd/>
              <a:tailEnd/>
            </a:ln>
            <a:effectLst/>
          </p:spPr>
          <p:txBody>
            <a:bodyPr anchor="ctr">
              <a:spAutoFit/>
            </a:bodyPr>
            <a:lstStyle/>
            <a:p>
              <a:endParaRPr lang="en-US"/>
            </a:p>
          </p:txBody>
        </p:sp>
        <p:sp>
          <p:nvSpPr>
            <p:cNvPr id="281" name="Oval 87"/>
            <p:cNvSpPr>
              <a:spLocks noChangeArrowheads="1"/>
            </p:cNvSpPr>
            <p:nvPr/>
          </p:nvSpPr>
          <p:spPr bwMode="auto">
            <a:xfrm>
              <a:off x="4176" y="934"/>
              <a:ext cx="192" cy="436"/>
            </a:xfrm>
            <a:prstGeom prst="ellipse">
              <a:avLst/>
            </a:prstGeom>
            <a:solidFill>
              <a:srgbClr val="00FF00"/>
            </a:solidFill>
            <a:ln w="9525" algn="ctr">
              <a:solidFill>
                <a:schemeClr val="tx1"/>
              </a:solidFill>
              <a:round/>
              <a:headEnd/>
              <a:tailEnd/>
            </a:ln>
            <a:effectLst/>
          </p:spPr>
          <p:txBody>
            <a:bodyPr anchor="ctr">
              <a:spAutoFit/>
            </a:bodyPr>
            <a:lstStyle/>
            <a:p>
              <a:endParaRPr lang="en-US"/>
            </a:p>
          </p:txBody>
        </p:sp>
        <p:sp>
          <p:nvSpPr>
            <p:cNvPr id="282" name="Oval 88"/>
            <p:cNvSpPr>
              <a:spLocks noChangeArrowheads="1"/>
            </p:cNvSpPr>
            <p:nvPr/>
          </p:nvSpPr>
          <p:spPr bwMode="auto">
            <a:xfrm>
              <a:off x="4464" y="934"/>
              <a:ext cx="192" cy="436"/>
            </a:xfrm>
            <a:prstGeom prst="ellipse">
              <a:avLst/>
            </a:prstGeom>
            <a:solidFill>
              <a:srgbClr val="00FF00"/>
            </a:solidFill>
            <a:ln w="9525" algn="ctr">
              <a:solidFill>
                <a:schemeClr val="tx1"/>
              </a:solidFill>
              <a:round/>
              <a:headEnd/>
              <a:tailEnd/>
            </a:ln>
            <a:effectLst/>
          </p:spPr>
          <p:txBody>
            <a:bodyPr anchor="ctr">
              <a:spAutoFit/>
            </a:bodyPr>
            <a:lstStyle/>
            <a:p>
              <a:endParaRPr lang="en-US"/>
            </a:p>
          </p:txBody>
        </p:sp>
        <p:sp>
          <p:nvSpPr>
            <p:cNvPr id="283" name="Oval 89"/>
            <p:cNvSpPr>
              <a:spLocks noChangeArrowheads="1"/>
            </p:cNvSpPr>
            <p:nvPr/>
          </p:nvSpPr>
          <p:spPr bwMode="auto">
            <a:xfrm>
              <a:off x="4752" y="934"/>
              <a:ext cx="192" cy="436"/>
            </a:xfrm>
            <a:prstGeom prst="ellipse">
              <a:avLst/>
            </a:prstGeom>
            <a:solidFill>
              <a:srgbClr val="00FF00"/>
            </a:solidFill>
            <a:ln w="9525" algn="ctr">
              <a:solidFill>
                <a:schemeClr val="tx1"/>
              </a:solidFill>
              <a:round/>
              <a:headEnd/>
              <a:tailEnd/>
            </a:ln>
            <a:effectLst/>
          </p:spPr>
          <p:txBody>
            <a:bodyPr anchor="ctr">
              <a:spAutoFit/>
            </a:bodyPr>
            <a:lstStyle/>
            <a:p>
              <a:endParaRPr lang="en-US"/>
            </a:p>
          </p:txBody>
        </p:sp>
        <p:sp>
          <p:nvSpPr>
            <p:cNvPr id="284" name="Oval 90"/>
            <p:cNvSpPr>
              <a:spLocks noChangeArrowheads="1"/>
            </p:cNvSpPr>
            <p:nvPr/>
          </p:nvSpPr>
          <p:spPr bwMode="auto">
            <a:xfrm>
              <a:off x="3888" y="934"/>
              <a:ext cx="192" cy="436"/>
            </a:xfrm>
            <a:prstGeom prst="ellipse">
              <a:avLst/>
            </a:prstGeom>
            <a:solidFill>
              <a:srgbClr val="00FF00"/>
            </a:solidFill>
            <a:ln w="9525" algn="ctr">
              <a:solidFill>
                <a:schemeClr val="tx1"/>
              </a:solidFill>
              <a:round/>
              <a:headEnd/>
              <a:tailEnd/>
            </a:ln>
            <a:effectLst/>
          </p:spPr>
          <p:txBody>
            <a:bodyPr anchor="ctr">
              <a:spAutoFit/>
            </a:bodyPr>
            <a:lstStyle/>
            <a:p>
              <a:endParaRPr lang="en-US"/>
            </a:p>
          </p:txBody>
        </p:sp>
        <p:sp>
          <p:nvSpPr>
            <p:cNvPr id="285" name="Oval 91"/>
            <p:cNvSpPr>
              <a:spLocks noChangeArrowheads="1"/>
            </p:cNvSpPr>
            <p:nvPr/>
          </p:nvSpPr>
          <p:spPr bwMode="auto">
            <a:xfrm>
              <a:off x="5040" y="934"/>
              <a:ext cx="192" cy="436"/>
            </a:xfrm>
            <a:prstGeom prst="ellipse">
              <a:avLst/>
            </a:prstGeom>
            <a:solidFill>
              <a:srgbClr val="00FF00"/>
            </a:solidFill>
            <a:ln w="9525" algn="ctr">
              <a:solidFill>
                <a:schemeClr val="tx1"/>
              </a:solidFill>
              <a:round/>
              <a:headEnd/>
              <a:tailEnd/>
            </a:ln>
            <a:effectLst/>
          </p:spPr>
          <p:txBody>
            <a:bodyPr anchor="ctr">
              <a:spAutoFit/>
            </a:bodyPr>
            <a:lstStyle/>
            <a:p>
              <a:endParaRPr lang="en-US"/>
            </a:p>
          </p:txBody>
        </p:sp>
      </p:grpSp>
      <p:grpSp>
        <p:nvGrpSpPr>
          <p:cNvPr id="8" name="Group 107"/>
          <p:cNvGrpSpPr>
            <a:grpSpLocks/>
          </p:cNvGrpSpPr>
          <p:nvPr/>
        </p:nvGrpSpPr>
        <p:grpSpPr bwMode="auto">
          <a:xfrm>
            <a:off x="5638800" y="4121940"/>
            <a:ext cx="1371600" cy="285750"/>
            <a:chOff x="3984" y="3648"/>
            <a:chExt cx="864" cy="240"/>
          </a:xfrm>
        </p:grpSpPr>
        <p:sp>
          <p:nvSpPr>
            <p:cNvPr id="294" name="Line 103"/>
            <p:cNvSpPr>
              <a:spLocks noChangeShapeType="1"/>
            </p:cNvSpPr>
            <p:nvPr/>
          </p:nvSpPr>
          <p:spPr bwMode="auto">
            <a:xfrm>
              <a:off x="3984" y="3648"/>
              <a:ext cx="0" cy="240"/>
            </a:xfrm>
            <a:prstGeom prst="line">
              <a:avLst/>
            </a:prstGeom>
            <a:noFill/>
            <a:ln w="9525">
              <a:solidFill>
                <a:schemeClr val="tx1"/>
              </a:solidFill>
              <a:round/>
              <a:headEnd/>
              <a:tailEnd type="triangle" w="med" len="med"/>
            </a:ln>
            <a:effectLst/>
          </p:spPr>
          <p:txBody>
            <a:bodyPr>
              <a:spAutoFit/>
            </a:bodyPr>
            <a:lstStyle/>
            <a:p>
              <a:endParaRPr lang="en-US"/>
            </a:p>
          </p:txBody>
        </p:sp>
        <p:sp>
          <p:nvSpPr>
            <p:cNvPr id="295" name="Line 104"/>
            <p:cNvSpPr>
              <a:spLocks noChangeShapeType="1"/>
            </p:cNvSpPr>
            <p:nvPr/>
          </p:nvSpPr>
          <p:spPr bwMode="auto">
            <a:xfrm>
              <a:off x="4272" y="3648"/>
              <a:ext cx="0" cy="240"/>
            </a:xfrm>
            <a:prstGeom prst="line">
              <a:avLst/>
            </a:prstGeom>
            <a:noFill/>
            <a:ln w="9525">
              <a:solidFill>
                <a:schemeClr val="tx1"/>
              </a:solidFill>
              <a:round/>
              <a:headEnd/>
              <a:tailEnd type="triangle" w="med" len="med"/>
            </a:ln>
            <a:effectLst/>
          </p:spPr>
          <p:txBody>
            <a:bodyPr>
              <a:spAutoFit/>
            </a:bodyPr>
            <a:lstStyle/>
            <a:p>
              <a:endParaRPr lang="en-US"/>
            </a:p>
          </p:txBody>
        </p:sp>
        <p:sp>
          <p:nvSpPr>
            <p:cNvPr id="296" name="Line 105"/>
            <p:cNvSpPr>
              <a:spLocks noChangeShapeType="1"/>
            </p:cNvSpPr>
            <p:nvPr/>
          </p:nvSpPr>
          <p:spPr bwMode="auto">
            <a:xfrm>
              <a:off x="4560" y="3648"/>
              <a:ext cx="0" cy="240"/>
            </a:xfrm>
            <a:prstGeom prst="line">
              <a:avLst/>
            </a:prstGeom>
            <a:noFill/>
            <a:ln w="9525">
              <a:solidFill>
                <a:schemeClr val="tx1"/>
              </a:solidFill>
              <a:round/>
              <a:headEnd/>
              <a:tailEnd type="triangle" w="med" len="med"/>
            </a:ln>
            <a:effectLst/>
          </p:spPr>
          <p:txBody>
            <a:bodyPr>
              <a:spAutoFit/>
            </a:bodyPr>
            <a:lstStyle/>
            <a:p>
              <a:endParaRPr lang="en-US"/>
            </a:p>
          </p:txBody>
        </p:sp>
        <p:sp>
          <p:nvSpPr>
            <p:cNvPr id="297" name="Line 106"/>
            <p:cNvSpPr>
              <a:spLocks noChangeShapeType="1"/>
            </p:cNvSpPr>
            <p:nvPr/>
          </p:nvSpPr>
          <p:spPr bwMode="auto">
            <a:xfrm>
              <a:off x="4848" y="3648"/>
              <a:ext cx="0" cy="240"/>
            </a:xfrm>
            <a:prstGeom prst="line">
              <a:avLst/>
            </a:prstGeom>
            <a:noFill/>
            <a:ln w="9525">
              <a:solidFill>
                <a:schemeClr val="tx1"/>
              </a:solidFill>
              <a:round/>
              <a:headEnd/>
              <a:tailEnd type="triangle" w="med" len="med"/>
            </a:ln>
            <a:effectLst/>
          </p:spPr>
          <p:txBody>
            <a:bodyPr>
              <a:spAutoFit/>
            </a:bodyPr>
            <a:lstStyle/>
            <a:p>
              <a:endParaRPr lang="en-US"/>
            </a:p>
          </p:txBody>
        </p:sp>
      </p:grpSp>
      <p:grpSp>
        <p:nvGrpSpPr>
          <p:cNvPr id="9" name="Group 108"/>
          <p:cNvGrpSpPr>
            <a:grpSpLocks/>
          </p:cNvGrpSpPr>
          <p:nvPr/>
        </p:nvGrpSpPr>
        <p:grpSpPr bwMode="auto">
          <a:xfrm>
            <a:off x="5486400" y="4262437"/>
            <a:ext cx="1676400" cy="519113"/>
            <a:chOff x="3600" y="2758"/>
            <a:chExt cx="1056" cy="436"/>
          </a:xfrm>
        </p:grpSpPr>
        <p:sp>
          <p:nvSpPr>
            <p:cNvPr id="299" name="Oval 109"/>
            <p:cNvSpPr>
              <a:spLocks noChangeArrowheads="1"/>
            </p:cNvSpPr>
            <p:nvPr/>
          </p:nvSpPr>
          <p:spPr bwMode="auto">
            <a:xfrm>
              <a:off x="3600" y="2758"/>
              <a:ext cx="192" cy="436"/>
            </a:xfrm>
            <a:prstGeom prst="ellipse">
              <a:avLst/>
            </a:prstGeom>
            <a:solidFill>
              <a:srgbClr val="FF00FF"/>
            </a:solidFill>
            <a:ln w="9525" algn="ctr">
              <a:solidFill>
                <a:schemeClr val="tx1"/>
              </a:solidFill>
              <a:round/>
              <a:headEnd/>
              <a:tailEnd/>
            </a:ln>
            <a:effectLst/>
          </p:spPr>
          <p:txBody>
            <a:bodyPr anchor="ctr">
              <a:spAutoFit/>
            </a:bodyPr>
            <a:lstStyle/>
            <a:p>
              <a:endParaRPr lang="en-US"/>
            </a:p>
          </p:txBody>
        </p:sp>
        <p:sp>
          <p:nvSpPr>
            <p:cNvPr id="300" name="Oval 110"/>
            <p:cNvSpPr>
              <a:spLocks noChangeArrowheads="1"/>
            </p:cNvSpPr>
            <p:nvPr/>
          </p:nvSpPr>
          <p:spPr bwMode="auto">
            <a:xfrm>
              <a:off x="4176" y="2758"/>
              <a:ext cx="192" cy="436"/>
            </a:xfrm>
            <a:prstGeom prst="ellipse">
              <a:avLst/>
            </a:prstGeom>
            <a:solidFill>
              <a:srgbClr val="FF00FF"/>
            </a:solidFill>
            <a:ln w="9525" algn="ctr">
              <a:solidFill>
                <a:schemeClr val="tx1"/>
              </a:solidFill>
              <a:round/>
              <a:headEnd/>
              <a:tailEnd/>
            </a:ln>
            <a:effectLst/>
          </p:spPr>
          <p:txBody>
            <a:bodyPr anchor="ctr">
              <a:spAutoFit/>
            </a:bodyPr>
            <a:lstStyle/>
            <a:p>
              <a:endParaRPr lang="en-US"/>
            </a:p>
          </p:txBody>
        </p:sp>
        <p:sp>
          <p:nvSpPr>
            <p:cNvPr id="301" name="Oval 111"/>
            <p:cNvSpPr>
              <a:spLocks noChangeArrowheads="1"/>
            </p:cNvSpPr>
            <p:nvPr/>
          </p:nvSpPr>
          <p:spPr bwMode="auto">
            <a:xfrm>
              <a:off x="4464" y="2758"/>
              <a:ext cx="192" cy="436"/>
            </a:xfrm>
            <a:prstGeom prst="ellipse">
              <a:avLst/>
            </a:prstGeom>
            <a:solidFill>
              <a:srgbClr val="FF00FF"/>
            </a:solidFill>
            <a:ln w="9525" algn="ctr">
              <a:solidFill>
                <a:schemeClr val="tx1"/>
              </a:solidFill>
              <a:round/>
              <a:headEnd/>
              <a:tailEnd/>
            </a:ln>
            <a:effectLst/>
          </p:spPr>
          <p:txBody>
            <a:bodyPr anchor="ctr">
              <a:spAutoFit/>
            </a:bodyPr>
            <a:lstStyle/>
            <a:p>
              <a:endParaRPr lang="en-US"/>
            </a:p>
          </p:txBody>
        </p:sp>
        <p:sp>
          <p:nvSpPr>
            <p:cNvPr id="302" name="Oval 112"/>
            <p:cNvSpPr>
              <a:spLocks noChangeArrowheads="1"/>
            </p:cNvSpPr>
            <p:nvPr/>
          </p:nvSpPr>
          <p:spPr bwMode="auto">
            <a:xfrm>
              <a:off x="3888" y="2758"/>
              <a:ext cx="192" cy="436"/>
            </a:xfrm>
            <a:prstGeom prst="ellipse">
              <a:avLst/>
            </a:prstGeom>
            <a:solidFill>
              <a:srgbClr val="FF00FF"/>
            </a:solidFill>
            <a:ln w="9525" algn="ctr">
              <a:solidFill>
                <a:schemeClr val="tx1"/>
              </a:solidFill>
              <a:round/>
              <a:headEnd/>
              <a:tailEnd/>
            </a:ln>
            <a:effectLst/>
          </p:spPr>
          <p:txBody>
            <a:bodyPr anchor="ctr">
              <a:spAutoFit/>
            </a:bodyPr>
            <a:lstStyle/>
            <a:p>
              <a:endParaRPr lang="en-US"/>
            </a:p>
          </p:txBody>
        </p:sp>
      </p:grpSp>
      <p:sp>
        <p:nvSpPr>
          <p:cNvPr id="307" name="Rounded Rectangle 306"/>
          <p:cNvSpPr/>
          <p:nvPr/>
        </p:nvSpPr>
        <p:spPr>
          <a:xfrm>
            <a:off x="1600200" y="2486974"/>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smtClean="0">
                <a:solidFill>
                  <a:schemeClr val="tx1"/>
                </a:solidFill>
              </a:rPr>
              <a:t>SM</a:t>
            </a:r>
            <a:endParaRPr lang="en-US" sz="2400" dirty="0">
              <a:solidFill>
                <a:schemeClr val="tx1"/>
              </a:solidFill>
            </a:endParaRPr>
          </a:p>
        </p:txBody>
      </p:sp>
      <p:cxnSp>
        <p:nvCxnSpPr>
          <p:cNvPr id="308" name="Straight Arrow Connector 307"/>
          <p:cNvCxnSpPr>
            <a:stCxn id="307" idx="2"/>
            <a:endCxn id="319" idx="0"/>
          </p:cNvCxnSpPr>
          <p:nvPr/>
        </p:nvCxnSpPr>
        <p:spPr>
          <a:xfrm rot="5400000">
            <a:off x="1784986" y="2858726"/>
            <a:ext cx="240031"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2" name="Straight Arrow Connector 311"/>
          <p:cNvCxnSpPr/>
          <p:nvPr/>
        </p:nvCxnSpPr>
        <p:spPr>
          <a:xfrm rot="5400000">
            <a:off x="1778476" y="2360926"/>
            <a:ext cx="251460"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4" name="Right Arrow 313"/>
          <p:cNvSpPr/>
          <p:nvPr/>
        </p:nvSpPr>
        <p:spPr>
          <a:xfrm>
            <a:off x="2819400" y="2636040"/>
            <a:ext cx="1828800" cy="800100"/>
          </a:xfrm>
          <a:prstGeom prst="rightArrow">
            <a:avLst/>
          </a:prstGeom>
          <a:solidFill>
            <a:srgbClr val="C00000"/>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smtClean="0"/>
              <a:t>DryadLINQ</a:t>
            </a:r>
            <a:endParaRPr lang="en-US" sz="2400" dirty="0"/>
          </a:p>
        </p:txBody>
      </p:sp>
      <p:sp>
        <p:nvSpPr>
          <p:cNvPr id="319" name="Rounded Rectangle 318"/>
          <p:cNvSpPr/>
          <p:nvPr/>
        </p:nvSpPr>
        <p:spPr>
          <a:xfrm>
            <a:off x="1600200" y="2978941"/>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smtClean="0">
                <a:solidFill>
                  <a:schemeClr val="tx1"/>
                </a:solidFill>
              </a:rPr>
              <a:t>GB</a:t>
            </a:r>
            <a:endParaRPr lang="en-US" sz="2400" dirty="0">
              <a:solidFill>
                <a:schemeClr val="tx1"/>
              </a:solidFill>
            </a:endParaRPr>
          </a:p>
        </p:txBody>
      </p:sp>
      <p:sp>
        <p:nvSpPr>
          <p:cNvPr id="324" name="Rounded Rectangle 323"/>
          <p:cNvSpPr/>
          <p:nvPr/>
        </p:nvSpPr>
        <p:spPr>
          <a:xfrm>
            <a:off x="1600200" y="3493291"/>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smtClean="0">
                <a:solidFill>
                  <a:schemeClr val="tx1"/>
                </a:solidFill>
              </a:rPr>
              <a:t>S</a:t>
            </a:r>
            <a:endParaRPr lang="en-US" sz="2400" dirty="0">
              <a:solidFill>
                <a:schemeClr val="tx1"/>
              </a:solidFill>
            </a:endParaRPr>
          </a:p>
        </p:txBody>
      </p:sp>
      <p:cxnSp>
        <p:nvCxnSpPr>
          <p:cNvPr id="325" name="Straight Arrow Connector 324"/>
          <p:cNvCxnSpPr>
            <a:stCxn id="319" idx="2"/>
            <a:endCxn id="324" idx="0"/>
          </p:cNvCxnSpPr>
          <p:nvPr/>
        </p:nvCxnSpPr>
        <p:spPr>
          <a:xfrm rot="5400000">
            <a:off x="1773794" y="3361884"/>
            <a:ext cx="262414"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9" name="Straight Arrow Connector 328"/>
          <p:cNvCxnSpPr/>
          <p:nvPr/>
        </p:nvCxnSpPr>
        <p:spPr>
          <a:xfrm rot="5400000">
            <a:off x="1774588" y="3875639"/>
            <a:ext cx="262414"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2" name="TextBox 331"/>
          <p:cNvSpPr txBox="1"/>
          <p:nvPr/>
        </p:nvSpPr>
        <p:spPr>
          <a:xfrm>
            <a:off x="914401" y="1218527"/>
            <a:ext cx="2416046" cy="461665"/>
          </a:xfrm>
          <a:prstGeom prst="rect">
            <a:avLst/>
          </a:prstGeom>
          <a:noFill/>
        </p:spPr>
        <p:txBody>
          <a:bodyPr wrap="none" rtlCol="0">
            <a:spAutoFit/>
          </a:bodyPr>
          <a:lstStyle/>
          <a:p>
            <a:r>
              <a:rPr lang="en-US" sz="2400" b="1" dirty="0" smtClean="0">
                <a:solidFill>
                  <a:srgbClr val="C00000"/>
                </a:solidFill>
                <a:latin typeface="Candara" pitchFamily="34" charset="0"/>
              </a:rPr>
              <a:t>LINQ expression </a:t>
            </a:r>
            <a:endParaRPr lang="en-US" sz="2400" b="1" dirty="0">
              <a:solidFill>
                <a:srgbClr val="C00000"/>
              </a:solidFill>
              <a:latin typeface="Candara" pitchFamily="34" charset="0"/>
            </a:endParaRPr>
          </a:p>
        </p:txBody>
      </p:sp>
      <p:sp>
        <p:nvSpPr>
          <p:cNvPr id="333" name="Rounded Rectangle 332"/>
          <p:cNvSpPr/>
          <p:nvPr/>
        </p:nvSpPr>
        <p:spPr>
          <a:xfrm>
            <a:off x="1600200" y="1984054"/>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smtClean="0">
                <a:solidFill>
                  <a:schemeClr val="tx1"/>
                </a:solidFill>
              </a:rPr>
              <a:t>IN</a:t>
            </a:r>
            <a:endParaRPr lang="en-US" sz="2400" dirty="0">
              <a:solidFill>
                <a:schemeClr val="tx1"/>
              </a:solidFill>
            </a:endParaRPr>
          </a:p>
        </p:txBody>
      </p:sp>
      <p:sp>
        <p:nvSpPr>
          <p:cNvPr id="334" name="Rounded Rectangle 333"/>
          <p:cNvSpPr/>
          <p:nvPr/>
        </p:nvSpPr>
        <p:spPr>
          <a:xfrm>
            <a:off x="1600200" y="4007641"/>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smtClean="0">
                <a:solidFill>
                  <a:schemeClr val="tx1"/>
                </a:solidFill>
              </a:rPr>
              <a:t>OUT</a:t>
            </a:r>
            <a:endParaRPr lang="en-US" sz="2400" dirty="0">
              <a:solidFill>
                <a:schemeClr val="tx1"/>
              </a:solidFill>
            </a:endParaRPr>
          </a:p>
        </p:txBody>
      </p:sp>
      <p:sp>
        <p:nvSpPr>
          <p:cNvPr id="335" name="TextBox 334"/>
          <p:cNvSpPr txBox="1"/>
          <p:nvPr/>
        </p:nvSpPr>
        <p:spPr>
          <a:xfrm>
            <a:off x="5212200" y="1221875"/>
            <a:ext cx="2416046" cy="461665"/>
          </a:xfrm>
          <a:prstGeom prst="rect">
            <a:avLst/>
          </a:prstGeom>
          <a:noFill/>
        </p:spPr>
        <p:txBody>
          <a:bodyPr wrap="none" rtlCol="0">
            <a:spAutoFit/>
          </a:bodyPr>
          <a:lstStyle/>
          <a:p>
            <a:r>
              <a:rPr lang="en-US" sz="2400" b="1" dirty="0" smtClean="0">
                <a:solidFill>
                  <a:srgbClr val="C00000"/>
                </a:solidFill>
                <a:latin typeface="Candara" pitchFamily="34" charset="0"/>
              </a:rPr>
              <a:t>Dryad execution </a:t>
            </a:r>
            <a:endParaRPr lang="en-US" sz="2400" b="1" dirty="0">
              <a:solidFill>
                <a:srgbClr val="C00000"/>
              </a:solidFill>
              <a:latin typeface="Candar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152400" y="57151"/>
            <a:ext cx="8763000" cy="457200"/>
          </a:xfrm>
        </p:spPr>
        <p:txBody>
          <a:bodyPr>
            <a:noAutofit/>
          </a:bodyPr>
          <a:lstStyle/>
          <a:p>
            <a:pPr algn="ctr">
              <a:defRPr/>
            </a:pPr>
            <a:r>
              <a:rPr lang="en-US" sz="2800" dirty="0" smtClean="0">
                <a:solidFill>
                  <a:schemeClr val="tx1"/>
                </a:solidFill>
              </a:rPr>
              <a:t>ARTS – Architecture Engagement Strategy</a:t>
            </a:r>
            <a:endParaRPr lang="en-US" sz="2800" dirty="0">
              <a:solidFill>
                <a:schemeClr val="tx1"/>
              </a:solidFill>
            </a:endParaRPr>
          </a:p>
        </p:txBody>
      </p:sp>
      <p:sp>
        <p:nvSpPr>
          <p:cNvPr id="4" name="Content Placeholder 1"/>
          <p:cNvSpPr txBox="1">
            <a:spLocks/>
          </p:cNvSpPr>
          <p:nvPr/>
        </p:nvSpPr>
        <p:spPr>
          <a:xfrm>
            <a:off x="76200" y="742950"/>
            <a:ext cx="8991600" cy="2687586"/>
          </a:xfrm>
          <a:prstGeom prst="rect">
            <a:avLst/>
          </a:prstGeom>
        </p:spPr>
        <p:txBody>
          <a:bodyPr/>
          <a:lstStyle/>
          <a:p>
            <a:pPr marL="342900" indent="-342900" algn="l" rtl="0" eaLnBrk="0" fontAlgn="base" hangingPunct="0">
              <a:spcBef>
                <a:spcPct val="20000"/>
              </a:spcBef>
              <a:spcAft>
                <a:spcPct val="0"/>
              </a:spcAft>
              <a:buClr>
                <a:srgbClr val="808000"/>
              </a:buClr>
              <a:buSzPct val="70000"/>
              <a:buFont typeface="Wingdings 2" pitchFamily="18" charset="2"/>
              <a:buNone/>
              <a:defRPr/>
            </a:pPr>
            <a:r>
              <a:rPr lang="en-US" sz="3200" dirty="0">
                <a:solidFill>
                  <a:srgbClr val="000000"/>
                </a:solidFill>
                <a:latin typeface="Candara" pitchFamily="34" charset="0"/>
                <a:ea typeface="+mn-ea"/>
                <a:cs typeface="+mn-cs"/>
              </a:rPr>
              <a:t>Engage with scientists and researchers to:</a:t>
            </a:r>
          </a:p>
          <a:p>
            <a:pPr marL="342900" indent="-342900" algn="l" rtl="0" eaLnBrk="0" fontAlgn="base" hangingPunct="0">
              <a:spcBef>
                <a:spcPct val="20000"/>
              </a:spcBef>
              <a:spcAft>
                <a:spcPct val="0"/>
              </a:spcAft>
              <a:buClr>
                <a:srgbClr val="808000"/>
              </a:buClr>
              <a:buSzPct val="70000"/>
              <a:buFont typeface="Wingdings 2" pitchFamily="18" charset="2"/>
              <a:buNone/>
              <a:defRPr/>
            </a:pPr>
            <a:endParaRPr lang="en-US" sz="500" dirty="0">
              <a:solidFill>
                <a:srgbClr val="000000"/>
              </a:solidFill>
              <a:latin typeface="Candara" pitchFamily="34" charset="0"/>
              <a:ea typeface="+mn-ea"/>
              <a:cs typeface="+mn-cs"/>
            </a:endParaRPr>
          </a:p>
          <a:p>
            <a:pPr marL="342900" indent="-220663" algn="l" rtl="0" eaLnBrk="0" fontAlgn="base" hangingPunct="0">
              <a:spcBef>
                <a:spcPts val="600"/>
              </a:spcBef>
              <a:spcAft>
                <a:spcPts val="600"/>
              </a:spcAft>
              <a:buSzPct val="100000"/>
              <a:buFont typeface="Arial" pitchFamily="34" charset="0"/>
              <a:buChar char="•"/>
              <a:defRPr/>
            </a:pPr>
            <a:r>
              <a:rPr lang="en-US" sz="2400" dirty="0">
                <a:solidFill>
                  <a:srgbClr val="0000FF"/>
                </a:solidFill>
                <a:latin typeface="Candara" pitchFamily="34" charset="0"/>
                <a:ea typeface="+mn-ea"/>
                <a:cs typeface="+mn-cs"/>
              </a:rPr>
              <a:t>Understand</a:t>
            </a:r>
            <a:r>
              <a:rPr lang="en-US" sz="2400" dirty="0">
                <a:solidFill>
                  <a:srgbClr val="000000"/>
                </a:solidFill>
                <a:latin typeface="Candara" pitchFamily="34" charset="0"/>
                <a:ea typeface="+mn-ea"/>
                <a:cs typeface="+mn-cs"/>
              </a:rPr>
              <a:t> requirements, across multiple </a:t>
            </a:r>
            <a:r>
              <a:rPr lang="en-US" sz="2400" dirty="0" smtClean="0">
                <a:solidFill>
                  <a:srgbClr val="000000"/>
                </a:solidFill>
                <a:latin typeface="Candara" pitchFamily="34" charset="0"/>
                <a:ea typeface="+mn-ea"/>
                <a:cs typeface="+mn-cs"/>
              </a:rPr>
              <a:t>projects;</a:t>
            </a:r>
            <a:endParaRPr lang="en-US" sz="2400" dirty="0">
              <a:solidFill>
                <a:srgbClr val="000000"/>
              </a:solidFill>
              <a:latin typeface="Candara" pitchFamily="34" charset="0"/>
              <a:ea typeface="+mn-ea"/>
              <a:cs typeface="+mn-cs"/>
            </a:endParaRPr>
          </a:p>
          <a:p>
            <a:pPr marL="342900" indent="-220663" algn="l" rtl="0" eaLnBrk="0" fontAlgn="base" hangingPunct="0">
              <a:spcBef>
                <a:spcPts val="600"/>
              </a:spcBef>
              <a:spcAft>
                <a:spcPts val="600"/>
              </a:spcAft>
              <a:buSzPct val="100000"/>
              <a:buFont typeface="Arial" pitchFamily="34" charset="0"/>
              <a:buChar char="•"/>
              <a:defRPr/>
            </a:pPr>
            <a:r>
              <a:rPr lang="en-US" sz="2400" dirty="0">
                <a:solidFill>
                  <a:srgbClr val="0000FF"/>
                </a:solidFill>
                <a:latin typeface="Candara" pitchFamily="34" charset="0"/>
                <a:ea typeface="+mn-ea"/>
                <a:cs typeface="+mn-cs"/>
              </a:rPr>
              <a:t>Demonstrate</a:t>
            </a:r>
            <a:r>
              <a:rPr lang="en-US" sz="2400" b="1" dirty="0">
                <a:solidFill>
                  <a:srgbClr val="000000"/>
                </a:solidFill>
                <a:latin typeface="Candara" pitchFamily="34" charset="0"/>
                <a:ea typeface="+mn-ea"/>
                <a:cs typeface="+mn-cs"/>
              </a:rPr>
              <a:t> </a:t>
            </a:r>
            <a:r>
              <a:rPr lang="en-US" sz="2400" dirty="0">
                <a:solidFill>
                  <a:srgbClr val="000000"/>
                </a:solidFill>
                <a:latin typeface="Candara" pitchFamily="34" charset="0"/>
                <a:ea typeface="+mn-ea"/>
                <a:cs typeface="+mn-cs"/>
              </a:rPr>
              <a:t>prototypes and proofs of </a:t>
            </a:r>
            <a:r>
              <a:rPr lang="en-US" sz="2400" dirty="0" smtClean="0">
                <a:solidFill>
                  <a:srgbClr val="000000"/>
                </a:solidFill>
                <a:latin typeface="Candara" pitchFamily="34" charset="0"/>
                <a:ea typeface="+mn-ea"/>
                <a:cs typeface="+mn-cs"/>
              </a:rPr>
              <a:t>concept;</a:t>
            </a:r>
            <a:endParaRPr lang="en-US" sz="2400" dirty="0">
              <a:solidFill>
                <a:srgbClr val="000000"/>
              </a:solidFill>
              <a:latin typeface="Candara" pitchFamily="34" charset="0"/>
              <a:ea typeface="+mn-ea"/>
              <a:cs typeface="+mn-cs"/>
            </a:endParaRPr>
          </a:p>
          <a:p>
            <a:pPr marL="342900" indent="-220663" algn="l" rtl="0" eaLnBrk="0" fontAlgn="base" hangingPunct="0">
              <a:spcBef>
                <a:spcPts val="600"/>
              </a:spcBef>
              <a:spcAft>
                <a:spcPts val="600"/>
              </a:spcAft>
              <a:buSzPct val="100000"/>
              <a:buFont typeface="Arial" pitchFamily="34" charset="0"/>
              <a:buChar char="•"/>
              <a:defRPr/>
            </a:pPr>
            <a:r>
              <a:rPr lang="en-US" sz="2400" dirty="0">
                <a:solidFill>
                  <a:srgbClr val="0000FF"/>
                </a:solidFill>
                <a:latin typeface="Candara" pitchFamily="34" charset="0"/>
                <a:ea typeface="+mn-ea"/>
                <a:cs typeface="+mn-cs"/>
              </a:rPr>
              <a:t>Develop</a:t>
            </a:r>
            <a:r>
              <a:rPr lang="en-US" sz="2400" dirty="0">
                <a:solidFill>
                  <a:srgbClr val="000000"/>
                </a:solidFill>
                <a:latin typeface="Candara" pitchFamily="34" charset="0"/>
                <a:ea typeface="+mn-ea"/>
                <a:cs typeface="+mn-cs"/>
              </a:rPr>
              <a:t> software tools and technologies that support actual eScience projects (lighthouse applications</a:t>
            </a:r>
            <a:r>
              <a:rPr lang="en-US" sz="2400" dirty="0" smtClean="0">
                <a:solidFill>
                  <a:srgbClr val="000000"/>
                </a:solidFill>
                <a:latin typeface="Candara" pitchFamily="34" charset="0"/>
                <a:ea typeface="+mn-ea"/>
                <a:cs typeface="+mn-cs"/>
              </a:rPr>
              <a:t>) and release OSS;</a:t>
            </a:r>
            <a:endParaRPr lang="en-US" sz="2400" dirty="0">
              <a:solidFill>
                <a:srgbClr val="000000"/>
              </a:solidFill>
              <a:latin typeface="Candara" pitchFamily="34" charset="0"/>
              <a:ea typeface="+mn-ea"/>
              <a:cs typeface="+mn-cs"/>
            </a:endParaRPr>
          </a:p>
          <a:p>
            <a:pPr marL="342900" indent="-220663" algn="l" rtl="0" eaLnBrk="0" fontAlgn="base" hangingPunct="0">
              <a:spcBef>
                <a:spcPts val="600"/>
              </a:spcBef>
              <a:spcAft>
                <a:spcPts val="600"/>
              </a:spcAft>
              <a:buSzPct val="100000"/>
              <a:buFont typeface="Arial" pitchFamily="34" charset="0"/>
              <a:buChar char="•"/>
              <a:defRPr/>
            </a:pPr>
            <a:r>
              <a:rPr lang="en-US" sz="2400" dirty="0">
                <a:solidFill>
                  <a:srgbClr val="0000FF"/>
                </a:solidFill>
                <a:latin typeface="Candara" pitchFamily="34" charset="0"/>
                <a:ea typeface="+mn-ea"/>
                <a:cs typeface="+mn-cs"/>
              </a:rPr>
              <a:t>Leverage</a:t>
            </a:r>
            <a:r>
              <a:rPr lang="en-US" sz="2400" dirty="0">
                <a:solidFill>
                  <a:srgbClr val="000000"/>
                </a:solidFill>
                <a:latin typeface="Candara" pitchFamily="34" charset="0"/>
                <a:ea typeface="+mn-ea"/>
                <a:cs typeface="+mn-cs"/>
              </a:rPr>
              <a:t> this experience, try to transfer to new research project and communities, make it easy to deploy and use.</a:t>
            </a:r>
          </a:p>
        </p:txBody>
      </p:sp>
      <p:sp>
        <p:nvSpPr>
          <p:cNvPr id="5" name="Content Placeholder 1"/>
          <p:cNvSpPr txBox="1">
            <a:spLocks/>
          </p:cNvSpPr>
          <p:nvPr/>
        </p:nvSpPr>
        <p:spPr>
          <a:xfrm>
            <a:off x="0" y="4343400"/>
            <a:ext cx="9144000" cy="400050"/>
          </a:xfrm>
          <a:prstGeom prst="rect">
            <a:avLst/>
          </a:prstGeom>
          <a:solidFill>
            <a:schemeClr val="bg1"/>
          </a:solidFill>
        </p:spPr>
        <p:txBody>
          <a:bodyPr/>
          <a:lstStyle/>
          <a:p>
            <a:pPr marL="342900" indent="-342900" algn="ctr" rtl="0" eaLnBrk="0" fontAlgn="base" hangingPunct="0">
              <a:spcBef>
                <a:spcPts val="1800"/>
              </a:spcBef>
              <a:spcAft>
                <a:spcPct val="0"/>
              </a:spcAft>
              <a:buClr>
                <a:srgbClr val="808000"/>
              </a:buClr>
              <a:buSzPct val="70000"/>
              <a:defRPr/>
            </a:pPr>
            <a:r>
              <a:rPr lang="en-US" sz="2800" i="1" dirty="0">
                <a:solidFill>
                  <a:srgbClr val="000000"/>
                </a:solidFill>
                <a:latin typeface="Candara" pitchFamily="34" charset="0"/>
                <a:ea typeface="+mn-ea"/>
                <a:cs typeface="+mn-cs"/>
              </a:rPr>
              <a:t>In rare cases, </a:t>
            </a:r>
            <a:r>
              <a:rPr lang="en-US" sz="2800" i="1" dirty="0">
                <a:solidFill>
                  <a:srgbClr val="FF0000"/>
                </a:solidFill>
                <a:latin typeface="Candara" pitchFamily="34" charset="0"/>
                <a:ea typeface="+mn-ea"/>
                <a:cs typeface="+mn-cs"/>
              </a:rPr>
              <a:t>i</a:t>
            </a:r>
            <a:r>
              <a:rPr lang="en-US" sz="2800" i="1" dirty="0" err="1">
                <a:solidFill>
                  <a:srgbClr val="FF0000"/>
                </a:solidFill>
                <a:latin typeface="Candara" pitchFamily="34" charset="0"/>
                <a:ea typeface="+mn-ea"/>
                <a:cs typeface="+mn-cs"/>
              </a:rPr>
              <a:t>nfluence</a:t>
            </a:r>
            <a:r>
              <a:rPr lang="en-US" sz="2800" b="1" i="1" dirty="0">
                <a:solidFill>
                  <a:srgbClr val="800000"/>
                </a:solidFill>
                <a:latin typeface="Candara" pitchFamily="34" charset="0"/>
                <a:ea typeface="+mn-ea"/>
                <a:cs typeface="+mn-cs"/>
              </a:rPr>
              <a:t> </a:t>
            </a:r>
            <a:r>
              <a:rPr lang="en-US" sz="2800" i="1" dirty="0">
                <a:solidFill>
                  <a:srgbClr val="000000"/>
                </a:solidFill>
                <a:latin typeface="Candara" pitchFamily="34" charset="0"/>
                <a:ea typeface="+mn-ea"/>
                <a:cs typeface="+mn-cs"/>
              </a:rPr>
              <a:t>products still under development...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Rounded Rectangle 230"/>
          <p:cNvSpPr/>
          <p:nvPr/>
        </p:nvSpPr>
        <p:spPr>
          <a:xfrm>
            <a:off x="2270126" y="3440430"/>
            <a:ext cx="838200" cy="1303020"/>
          </a:xfrm>
          <a:prstGeom prst="roundRect">
            <a:avLst/>
          </a:prstGeom>
          <a:solidFill>
            <a:schemeClr val="accent1">
              <a:lumMod val="20000"/>
              <a:lumOff val="80000"/>
            </a:schemeClr>
          </a:solidFill>
          <a:ln>
            <a:tailEnd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0" name="Rounded Rectangle 219"/>
          <p:cNvSpPr/>
          <p:nvPr/>
        </p:nvSpPr>
        <p:spPr>
          <a:xfrm>
            <a:off x="2279651" y="1025843"/>
            <a:ext cx="838200" cy="2160270"/>
          </a:xfrm>
          <a:prstGeom prst="roundRect">
            <a:avLst/>
          </a:prstGeom>
          <a:solidFill>
            <a:schemeClr val="accent1">
              <a:lumMod val="20000"/>
              <a:lumOff val="80000"/>
            </a:schemeClr>
          </a:solidFill>
          <a:ln>
            <a:tailEnd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457200" y="114300"/>
            <a:ext cx="8229600" cy="479822"/>
          </a:xfrm>
        </p:spPr>
        <p:txBody>
          <a:bodyPr>
            <a:normAutofit fontScale="90000"/>
          </a:bodyPr>
          <a:lstStyle/>
          <a:p>
            <a:r>
              <a:rPr lang="en-US" dirty="0" smtClean="0"/>
              <a:t>Execution Plan for Word Count</a:t>
            </a:r>
            <a:endParaRPr lang="en-US" dirty="0"/>
          </a:p>
        </p:txBody>
      </p:sp>
      <p:sp>
        <p:nvSpPr>
          <p:cNvPr id="34" name="Right Arrow 33"/>
          <p:cNvSpPr/>
          <p:nvPr/>
        </p:nvSpPr>
        <p:spPr>
          <a:xfrm>
            <a:off x="1631951" y="2350151"/>
            <a:ext cx="381000" cy="228600"/>
          </a:xfrm>
          <a:prstGeom prst="righ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 name="TextBox 218"/>
          <p:cNvSpPr txBox="1"/>
          <p:nvPr/>
        </p:nvSpPr>
        <p:spPr>
          <a:xfrm>
            <a:off x="1555751" y="2578750"/>
            <a:ext cx="44275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a:t>
            </a:r>
            <a:endParaRPr lang="en-US" dirty="0"/>
          </a:p>
        </p:txBody>
      </p:sp>
      <p:sp>
        <p:nvSpPr>
          <p:cNvPr id="195" name="Rounded Rectangle 194"/>
          <p:cNvSpPr/>
          <p:nvPr/>
        </p:nvSpPr>
        <p:spPr>
          <a:xfrm>
            <a:off x="793751" y="1851184"/>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smtClean="0">
                <a:solidFill>
                  <a:schemeClr val="tx1"/>
                </a:solidFill>
              </a:rPr>
              <a:t>SM</a:t>
            </a:r>
            <a:endParaRPr lang="en-US" sz="2400" dirty="0">
              <a:solidFill>
                <a:schemeClr val="tx1"/>
              </a:solidFill>
            </a:endParaRPr>
          </a:p>
        </p:txBody>
      </p:sp>
      <p:cxnSp>
        <p:nvCxnSpPr>
          <p:cNvPr id="196" name="Straight Arrow Connector 195"/>
          <p:cNvCxnSpPr>
            <a:stCxn id="195" idx="2"/>
            <a:endCxn id="198" idx="0"/>
          </p:cNvCxnSpPr>
          <p:nvPr/>
        </p:nvCxnSpPr>
        <p:spPr>
          <a:xfrm rot="5400000">
            <a:off x="978537" y="2222936"/>
            <a:ext cx="240031"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rot="5400000">
            <a:off x="972027" y="1725136"/>
            <a:ext cx="251460"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8" name="Rounded Rectangle 197"/>
          <p:cNvSpPr/>
          <p:nvPr/>
        </p:nvSpPr>
        <p:spPr>
          <a:xfrm>
            <a:off x="793751" y="2343151"/>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smtClean="0">
                <a:solidFill>
                  <a:schemeClr val="tx1"/>
                </a:solidFill>
              </a:rPr>
              <a:t>GB</a:t>
            </a:r>
            <a:endParaRPr lang="en-US" sz="2400" dirty="0">
              <a:solidFill>
                <a:schemeClr val="tx1"/>
              </a:solidFill>
            </a:endParaRPr>
          </a:p>
        </p:txBody>
      </p:sp>
      <p:sp>
        <p:nvSpPr>
          <p:cNvPr id="199" name="Rounded Rectangle 198"/>
          <p:cNvSpPr/>
          <p:nvPr/>
        </p:nvSpPr>
        <p:spPr>
          <a:xfrm>
            <a:off x="793751" y="2834164"/>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smtClean="0">
                <a:solidFill>
                  <a:schemeClr val="tx1"/>
                </a:solidFill>
              </a:rPr>
              <a:t>S</a:t>
            </a:r>
            <a:endParaRPr lang="en-US" sz="2400" dirty="0">
              <a:solidFill>
                <a:schemeClr val="tx1"/>
              </a:solidFill>
            </a:endParaRPr>
          </a:p>
        </p:txBody>
      </p:sp>
      <p:cxnSp>
        <p:nvCxnSpPr>
          <p:cNvPr id="200" name="Straight Arrow Connector 199"/>
          <p:cNvCxnSpPr>
            <a:stCxn id="198" idx="2"/>
            <a:endCxn id="199" idx="0"/>
          </p:cNvCxnSpPr>
          <p:nvPr/>
        </p:nvCxnSpPr>
        <p:spPr>
          <a:xfrm rot="5400000">
            <a:off x="979012" y="2714427"/>
            <a:ext cx="239078"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p:nvPr/>
        </p:nvCxnSpPr>
        <p:spPr>
          <a:xfrm rot="5400000">
            <a:off x="968139" y="3225561"/>
            <a:ext cx="262414"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2" name="Rounded Rectangle 201"/>
          <p:cNvSpPr/>
          <p:nvPr/>
        </p:nvSpPr>
        <p:spPr>
          <a:xfrm>
            <a:off x="2393951" y="1108234"/>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smtClean="0">
                <a:solidFill>
                  <a:schemeClr val="tx1"/>
                </a:solidFill>
              </a:rPr>
              <a:t>SM</a:t>
            </a:r>
            <a:endParaRPr lang="en-US" sz="2400" dirty="0">
              <a:solidFill>
                <a:schemeClr val="tx1"/>
              </a:solidFill>
            </a:endParaRPr>
          </a:p>
        </p:txBody>
      </p:sp>
      <p:cxnSp>
        <p:nvCxnSpPr>
          <p:cNvPr id="203" name="Straight Arrow Connector 202"/>
          <p:cNvCxnSpPr>
            <a:stCxn id="202" idx="2"/>
            <a:endCxn id="205" idx="0"/>
          </p:cNvCxnSpPr>
          <p:nvPr/>
        </p:nvCxnSpPr>
        <p:spPr>
          <a:xfrm rot="5400000">
            <a:off x="2607312" y="1451411"/>
            <a:ext cx="182881"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p:nvPr/>
        </p:nvCxnSpPr>
        <p:spPr>
          <a:xfrm rot="5400000">
            <a:off x="2572227" y="982186"/>
            <a:ext cx="251460"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5" name="Rounded Rectangle 204"/>
          <p:cNvSpPr/>
          <p:nvPr/>
        </p:nvSpPr>
        <p:spPr>
          <a:xfrm>
            <a:off x="2393951" y="1543051"/>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smtClean="0">
                <a:solidFill>
                  <a:schemeClr val="tx1"/>
                </a:solidFill>
              </a:rPr>
              <a:t>Q</a:t>
            </a:r>
            <a:endParaRPr lang="en-US" sz="2400" dirty="0">
              <a:solidFill>
                <a:schemeClr val="tx1"/>
              </a:solidFill>
            </a:endParaRPr>
          </a:p>
        </p:txBody>
      </p:sp>
      <p:sp>
        <p:nvSpPr>
          <p:cNvPr id="206" name="Rounded Rectangle 205"/>
          <p:cNvSpPr/>
          <p:nvPr/>
        </p:nvSpPr>
        <p:spPr>
          <a:xfrm>
            <a:off x="2393951" y="1976914"/>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smtClean="0">
                <a:solidFill>
                  <a:schemeClr val="tx1"/>
                </a:solidFill>
              </a:rPr>
              <a:t>GB</a:t>
            </a:r>
            <a:endParaRPr lang="en-US" sz="2400" dirty="0">
              <a:solidFill>
                <a:schemeClr val="tx1"/>
              </a:solidFill>
            </a:endParaRPr>
          </a:p>
        </p:txBody>
      </p:sp>
      <p:cxnSp>
        <p:nvCxnSpPr>
          <p:cNvPr id="207" name="Straight Arrow Connector 206"/>
          <p:cNvCxnSpPr>
            <a:stCxn id="205" idx="2"/>
            <a:endCxn id="206" idx="0"/>
          </p:cNvCxnSpPr>
          <p:nvPr/>
        </p:nvCxnSpPr>
        <p:spPr>
          <a:xfrm rot="5400000">
            <a:off x="2607787" y="1885752"/>
            <a:ext cx="181928"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a:stCxn id="206" idx="2"/>
            <a:endCxn id="209" idx="0"/>
          </p:cNvCxnSpPr>
          <p:nvPr/>
        </p:nvCxnSpPr>
        <p:spPr>
          <a:xfrm rot="5400000">
            <a:off x="2613026" y="2314377"/>
            <a:ext cx="171450"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9" name="Rounded Rectangle 208"/>
          <p:cNvSpPr/>
          <p:nvPr/>
        </p:nvSpPr>
        <p:spPr>
          <a:xfrm>
            <a:off x="2393951" y="2400301"/>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smtClean="0">
                <a:solidFill>
                  <a:schemeClr val="tx1"/>
                </a:solidFill>
              </a:rPr>
              <a:t>C</a:t>
            </a:r>
            <a:endParaRPr lang="en-US" sz="2400" dirty="0">
              <a:solidFill>
                <a:schemeClr val="tx1"/>
              </a:solidFill>
            </a:endParaRPr>
          </a:p>
        </p:txBody>
      </p:sp>
      <p:sp>
        <p:nvSpPr>
          <p:cNvPr id="216" name="Rounded Rectangle 215"/>
          <p:cNvSpPr/>
          <p:nvPr/>
        </p:nvSpPr>
        <p:spPr>
          <a:xfrm>
            <a:off x="2393951" y="2834164"/>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smtClean="0">
                <a:solidFill>
                  <a:schemeClr val="tx1"/>
                </a:solidFill>
              </a:rPr>
              <a:t>D</a:t>
            </a:r>
            <a:endParaRPr lang="en-US" sz="2400" dirty="0">
              <a:solidFill>
                <a:schemeClr val="tx1"/>
              </a:solidFill>
            </a:endParaRPr>
          </a:p>
        </p:txBody>
      </p:sp>
      <p:cxnSp>
        <p:nvCxnSpPr>
          <p:cNvPr id="217" name="Straight Arrow Connector 216"/>
          <p:cNvCxnSpPr>
            <a:stCxn id="209" idx="2"/>
            <a:endCxn id="216" idx="0"/>
          </p:cNvCxnSpPr>
          <p:nvPr/>
        </p:nvCxnSpPr>
        <p:spPr>
          <a:xfrm rot="5400000">
            <a:off x="2607787" y="2743002"/>
            <a:ext cx="181928"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a:stCxn id="216" idx="2"/>
          </p:cNvCxnSpPr>
          <p:nvPr/>
        </p:nvCxnSpPr>
        <p:spPr>
          <a:xfrm rot="5400000">
            <a:off x="2481820" y="3302833"/>
            <a:ext cx="433864" cy="1588"/>
          </a:xfrm>
          <a:prstGeom prst="straightConnector1">
            <a:avLst/>
          </a:prstGeom>
          <a:ln w="76200">
            <a:solidFill>
              <a:schemeClr val="tx1"/>
            </a:solidFill>
            <a:headEnd type="none" w="med" len="med"/>
            <a:tailEnd type="triangle" w="med" len="sm"/>
          </a:ln>
        </p:spPr>
        <p:style>
          <a:lnRef idx="1">
            <a:schemeClr val="accent1"/>
          </a:lnRef>
          <a:fillRef idx="0">
            <a:schemeClr val="accent1"/>
          </a:fillRef>
          <a:effectRef idx="0">
            <a:schemeClr val="accent1"/>
          </a:effectRef>
          <a:fontRef idx="minor">
            <a:schemeClr val="tx1"/>
          </a:fontRef>
        </p:style>
      </p:cxnSp>
      <p:sp>
        <p:nvSpPr>
          <p:cNvPr id="226" name="Rounded Rectangle 225"/>
          <p:cNvSpPr/>
          <p:nvPr/>
        </p:nvSpPr>
        <p:spPr>
          <a:xfrm>
            <a:off x="2393951" y="3521869"/>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smtClean="0">
                <a:solidFill>
                  <a:schemeClr val="tx1"/>
                </a:solidFill>
              </a:rPr>
              <a:t>MS</a:t>
            </a:r>
            <a:endParaRPr lang="en-US" sz="2400" dirty="0">
              <a:solidFill>
                <a:schemeClr val="tx1"/>
              </a:solidFill>
            </a:endParaRPr>
          </a:p>
        </p:txBody>
      </p:sp>
      <p:cxnSp>
        <p:nvCxnSpPr>
          <p:cNvPr id="227" name="Straight Arrow Connector 226"/>
          <p:cNvCxnSpPr>
            <a:stCxn id="226" idx="2"/>
            <a:endCxn id="228" idx="0"/>
          </p:cNvCxnSpPr>
          <p:nvPr/>
        </p:nvCxnSpPr>
        <p:spPr>
          <a:xfrm rot="5400000">
            <a:off x="2607312" y="3865047"/>
            <a:ext cx="182881"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8" name="Rounded Rectangle 227"/>
          <p:cNvSpPr/>
          <p:nvPr/>
        </p:nvSpPr>
        <p:spPr>
          <a:xfrm>
            <a:off x="2393951" y="3956686"/>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smtClean="0">
                <a:solidFill>
                  <a:schemeClr val="tx1"/>
                </a:solidFill>
              </a:rPr>
              <a:t>GB</a:t>
            </a:r>
            <a:endParaRPr lang="en-US" sz="2400" dirty="0">
              <a:solidFill>
                <a:schemeClr val="tx1"/>
              </a:solidFill>
            </a:endParaRPr>
          </a:p>
        </p:txBody>
      </p:sp>
      <p:sp>
        <p:nvSpPr>
          <p:cNvPr id="229" name="Rounded Rectangle 228"/>
          <p:cNvSpPr/>
          <p:nvPr/>
        </p:nvSpPr>
        <p:spPr>
          <a:xfrm>
            <a:off x="2393951" y="4390550"/>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smtClean="0">
                <a:solidFill>
                  <a:schemeClr val="tx1"/>
                </a:solidFill>
              </a:rPr>
              <a:t>Sum</a:t>
            </a:r>
            <a:endParaRPr lang="en-US" sz="2400" dirty="0">
              <a:solidFill>
                <a:schemeClr val="tx1"/>
              </a:solidFill>
            </a:endParaRPr>
          </a:p>
        </p:txBody>
      </p:sp>
      <p:cxnSp>
        <p:nvCxnSpPr>
          <p:cNvPr id="230" name="Straight Arrow Connector 229"/>
          <p:cNvCxnSpPr>
            <a:stCxn id="228" idx="2"/>
            <a:endCxn id="229" idx="0"/>
          </p:cNvCxnSpPr>
          <p:nvPr/>
        </p:nvCxnSpPr>
        <p:spPr>
          <a:xfrm rot="5400000">
            <a:off x="2607787" y="4299387"/>
            <a:ext cx="181928"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2" name="TextBox 844"/>
          <p:cNvSpPr txBox="1"/>
          <p:nvPr/>
        </p:nvSpPr>
        <p:spPr>
          <a:xfrm>
            <a:off x="3276600" y="1085850"/>
            <a:ext cx="1147558"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i="1" dirty="0" err="1" smtClean="0"/>
              <a:t>SelectMany</a:t>
            </a:r>
            <a:endParaRPr lang="en-US" sz="1600" i="1" dirty="0"/>
          </a:p>
        </p:txBody>
      </p:sp>
      <p:sp>
        <p:nvSpPr>
          <p:cNvPr id="233" name="TextBox 845"/>
          <p:cNvSpPr txBox="1"/>
          <p:nvPr/>
        </p:nvSpPr>
        <p:spPr>
          <a:xfrm>
            <a:off x="3276600" y="1517734"/>
            <a:ext cx="522900"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i="1" dirty="0" smtClean="0"/>
              <a:t>Sort</a:t>
            </a:r>
            <a:endParaRPr lang="en-US" sz="1600" i="1" dirty="0"/>
          </a:p>
        </p:txBody>
      </p:sp>
      <p:sp>
        <p:nvSpPr>
          <p:cNvPr id="234" name="TextBox 846"/>
          <p:cNvSpPr txBox="1"/>
          <p:nvPr/>
        </p:nvSpPr>
        <p:spPr>
          <a:xfrm>
            <a:off x="3276600" y="1974934"/>
            <a:ext cx="903196"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i="1" dirty="0" err="1" smtClean="0"/>
              <a:t>GroupBy</a:t>
            </a:r>
            <a:endParaRPr lang="en-US" sz="1600" i="1" dirty="0"/>
          </a:p>
        </p:txBody>
      </p:sp>
      <p:sp>
        <p:nvSpPr>
          <p:cNvPr id="235" name="TextBox 847"/>
          <p:cNvSpPr txBox="1"/>
          <p:nvPr/>
        </p:nvSpPr>
        <p:spPr>
          <a:xfrm>
            <a:off x="3276600" y="2400300"/>
            <a:ext cx="676404"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i="1" dirty="0" smtClean="0"/>
              <a:t>Count</a:t>
            </a:r>
            <a:endParaRPr lang="en-US" sz="1600" i="1" dirty="0"/>
          </a:p>
        </p:txBody>
      </p:sp>
      <p:sp>
        <p:nvSpPr>
          <p:cNvPr id="236" name="TextBox 848"/>
          <p:cNvSpPr txBox="1"/>
          <p:nvPr/>
        </p:nvSpPr>
        <p:spPr>
          <a:xfrm>
            <a:off x="3276601" y="2832184"/>
            <a:ext cx="997709"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i="1" dirty="0" smtClean="0"/>
              <a:t>Distribute</a:t>
            </a:r>
            <a:endParaRPr lang="en-US" sz="1600" i="1" dirty="0"/>
          </a:p>
        </p:txBody>
      </p:sp>
      <p:sp>
        <p:nvSpPr>
          <p:cNvPr id="237" name="TextBox 852"/>
          <p:cNvSpPr txBox="1"/>
          <p:nvPr/>
        </p:nvSpPr>
        <p:spPr>
          <a:xfrm>
            <a:off x="3276600" y="3503697"/>
            <a:ext cx="1056700"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i="1" dirty="0" err="1" smtClean="0"/>
              <a:t>Mergesort</a:t>
            </a:r>
            <a:endParaRPr lang="en-US" sz="1600" i="1" dirty="0"/>
          </a:p>
        </p:txBody>
      </p:sp>
      <p:sp>
        <p:nvSpPr>
          <p:cNvPr id="238" name="TextBox 853"/>
          <p:cNvSpPr txBox="1"/>
          <p:nvPr/>
        </p:nvSpPr>
        <p:spPr>
          <a:xfrm>
            <a:off x="3276600" y="3957295"/>
            <a:ext cx="903196"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i="1" dirty="0" err="1" smtClean="0"/>
              <a:t>GroupBy</a:t>
            </a:r>
            <a:endParaRPr lang="en-US" sz="1600" i="1" dirty="0"/>
          </a:p>
        </p:txBody>
      </p:sp>
      <p:sp>
        <p:nvSpPr>
          <p:cNvPr id="239" name="TextBox 854"/>
          <p:cNvSpPr txBox="1"/>
          <p:nvPr/>
        </p:nvSpPr>
        <p:spPr>
          <a:xfrm>
            <a:off x="3276600" y="4400550"/>
            <a:ext cx="545342"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i="1" dirty="0" smtClean="0"/>
              <a:t>Sum</a:t>
            </a:r>
            <a:endParaRPr lang="en-US" sz="1600" i="1" dirty="0"/>
          </a:p>
        </p:txBody>
      </p:sp>
      <p:sp>
        <p:nvSpPr>
          <p:cNvPr id="241" name="Right Brace 240"/>
          <p:cNvSpPr/>
          <p:nvPr/>
        </p:nvSpPr>
        <p:spPr>
          <a:xfrm>
            <a:off x="4419600" y="1143000"/>
            <a:ext cx="228600" cy="1885950"/>
          </a:xfrm>
          <a:prstGeom prst="rightBrace">
            <a:avLst>
              <a:gd name="adj1" fmla="val 50956"/>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242" name="Right Brace 241"/>
          <p:cNvSpPr/>
          <p:nvPr/>
        </p:nvSpPr>
        <p:spPr>
          <a:xfrm>
            <a:off x="4419600" y="3371850"/>
            <a:ext cx="228600" cy="1314450"/>
          </a:xfrm>
          <a:prstGeom prst="rightBrace">
            <a:avLst>
              <a:gd name="adj1" fmla="val 50956"/>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243" name="TextBox 859"/>
          <p:cNvSpPr txBox="1"/>
          <p:nvPr/>
        </p:nvSpPr>
        <p:spPr>
          <a:xfrm>
            <a:off x="4695914" y="1943100"/>
            <a:ext cx="942887"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i="1" dirty="0" smtClean="0"/>
              <a:t>pipelined</a:t>
            </a:r>
            <a:endParaRPr lang="en-US" sz="1600" i="1" dirty="0"/>
          </a:p>
        </p:txBody>
      </p:sp>
      <p:sp>
        <p:nvSpPr>
          <p:cNvPr id="244" name="TextBox 861"/>
          <p:cNvSpPr txBox="1"/>
          <p:nvPr/>
        </p:nvSpPr>
        <p:spPr>
          <a:xfrm>
            <a:off x="4740363" y="3889459"/>
            <a:ext cx="942887"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i="1" dirty="0" smtClean="0"/>
              <a:t>pipelined</a:t>
            </a:r>
            <a:endParaRPr lang="en-US" sz="1600" i="1" dirty="0"/>
          </a:p>
        </p:txBody>
      </p:sp>
      <p:cxnSp>
        <p:nvCxnSpPr>
          <p:cNvPr id="245" name="Straight Arrow Connector 244"/>
          <p:cNvCxnSpPr/>
          <p:nvPr/>
        </p:nvCxnSpPr>
        <p:spPr>
          <a:xfrm rot="5400000">
            <a:off x="2566750" y="4782899"/>
            <a:ext cx="262414"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 grpId="0" animBg="1"/>
      <p:bldP spid="220" grpId="0" animBg="1"/>
      <p:bldP spid="241" grpId="0" animBg="1"/>
      <p:bldP spid="242" grpId="0" animBg="1"/>
      <p:bldP spid="243" grpId="0"/>
      <p:bldP spid="24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Rounded Rectangle 230"/>
          <p:cNvSpPr/>
          <p:nvPr/>
        </p:nvSpPr>
        <p:spPr>
          <a:xfrm>
            <a:off x="2270126" y="3497580"/>
            <a:ext cx="838200" cy="1303020"/>
          </a:xfrm>
          <a:prstGeom prst="roundRect">
            <a:avLst/>
          </a:prstGeom>
          <a:solidFill>
            <a:schemeClr val="accent1">
              <a:lumMod val="20000"/>
              <a:lumOff val="80000"/>
            </a:schemeClr>
          </a:solidFill>
          <a:ln>
            <a:tailEnd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0" name="Rounded Rectangle 219"/>
          <p:cNvSpPr/>
          <p:nvPr/>
        </p:nvSpPr>
        <p:spPr>
          <a:xfrm>
            <a:off x="2279651" y="1082993"/>
            <a:ext cx="838200" cy="2160270"/>
          </a:xfrm>
          <a:prstGeom prst="roundRect">
            <a:avLst/>
          </a:prstGeom>
          <a:solidFill>
            <a:schemeClr val="accent1">
              <a:lumMod val="20000"/>
              <a:lumOff val="80000"/>
            </a:schemeClr>
          </a:solidFill>
          <a:ln>
            <a:tailEnd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457200" y="205978"/>
            <a:ext cx="8229600" cy="479822"/>
          </a:xfrm>
        </p:spPr>
        <p:txBody>
          <a:bodyPr>
            <a:normAutofit fontScale="90000"/>
          </a:bodyPr>
          <a:lstStyle/>
          <a:p>
            <a:r>
              <a:rPr lang="en-US" dirty="0" smtClean="0"/>
              <a:t>Execution Plan for Word Count</a:t>
            </a:r>
            <a:endParaRPr lang="en-US" dirty="0"/>
          </a:p>
        </p:txBody>
      </p:sp>
      <p:sp>
        <p:nvSpPr>
          <p:cNvPr id="34" name="Right Arrow 33"/>
          <p:cNvSpPr/>
          <p:nvPr/>
        </p:nvSpPr>
        <p:spPr>
          <a:xfrm>
            <a:off x="1631951" y="2407301"/>
            <a:ext cx="381000" cy="228600"/>
          </a:xfrm>
          <a:prstGeom prst="righ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 name="TextBox 218"/>
          <p:cNvSpPr txBox="1"/>
          <p:nvPr/>
        </p:nvSpPr>
        <p:spPr>
          <a:xfrm>
            <a:off x="1555751" y="2635900"/>
            <a:ext cx="44275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a:t>
            </a:r>
            <a:endParaRPr lang="en-US" dirty="0"/>
          </a:p>
        </p:txBody>
      </p:sp>
      <p:sp>
        <p:nvSpPr>
          <p:cNvPr id="195" name="Rounded Rectangle 194"/>
          <p:cNvSpPr/>
          <p:nvPr/>
        </p:nvSpPr>
        <p:spPr>
          <a:xfrm>
            <a:off x="793751" y="1908333"/>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smtClean="0">
                <a:solidFill>
                  <a:schemeClr val="tx1"/>
                </a:solidFill>
              </a:rPr>
              <a:t>SM</a:t>
            </a:r>
            <a:endParaRPr lang="en-US" sz="2400" dirty="0">
              <a:solidFill>
                <a:schemeClr val="tx1"/>
              </a:solidFill>
            </a:endParaRPr>
          </a:p>
        </p:txBody>
      </p:sp>
      <p:cxnSp>
        <p:nvCxnSpPr>
          <p:cNvPr id="196" name="Straight Arrow Connector 195"/>
          <p:cNvCxnSpPr>
            <a:stCxn id="195" idx="2"/>
            <a:endCxn id="198" idx="0"/>
          </p:cNvCxnSpPr>
          <p:nvPr/>
        </p:nvCxnSpPr>
        <p:spPr>
          <a:xfrm rot="5400000">
            <a:off x="978537" y="2280086"/>
            <a:ext cx="240031"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rot="5400000">
            <a:off x="972027" y="1782286"/>
            <a:ext cx="251460"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8" name="Rounded Rectangle 197"/>
          <p:cNvSpPr/>
          <p:nvPr/>
        </p:nvSpPr>
        <p:spPr>
          <a:xfrm>
            <a:off x="793751" y="2400301"/>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smtClean="0">
                <a:solidFill>
                  <a:schemeClr val="tx1"/>
                </a:solidFill>
              </a:rPr>
              <a:t>GB</a:t>
            </a:r>
            <a:endParaRPr lang="en-US" sz="2400" dirty="0">
              <a:solidFill>
                <a:schemeClr val="tx1"/>
              </a:solidFill>
            </a:endParaRPr>
          </a:p>
        </p:txBody>
      </p:sp>
      <p:sp>
        <p:nvSpPr>
          <p:cNvPr id="199" name="Rounded Rectangle 198"/>
          <p:cNvSpPr/>
          <p:nvPr/>
        </p:nvSpPr>
        <p:spPr>
          <a:xfrm>
            <a:off x="793751" y="2891314"/>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smtClean="0">
                <a:solidFill>
                  <a:schemeClr val="tx1"/>
                </a:solidFill>
              </a:rPr>
              <a:t>S</a:t>
            </a:r>
            <a:endParaRPr lang="en-US" sz="2400" dirty="0">
              <a:solidFill>
                <a:schemeClr val="tx1"/>
              </a:solidFill>
            </a:endParaRPr>
          </a:p>
        </p:txBody>
      </p:sp>
      <p:cxnSp>
        <p:nvCxnSpPr>
          <p:cNvPr id="200" name="Straight Arrow Connector 199"/>
          <p:cNvCxnSpPr>
            <a:stCxn id="198" idx="2"/>
            <a:endCxn id="199" idx="0"/>
          </p:cNvCxnSpPr>
          <p:nvPr/>
        </p:nvCxnSpPr>
        <p:spPr>
          <a:xfrm rot="5400000">
            <a:off x="979012" y="2771577"/>
            <a:ext cx="239078"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p:nvPr/>
        </p:nvCxnSpPr>
        <p:spPr>
          <a:xfrm rot="5400000">
            <a:off x="968139" y="3282711"/>
            <a:ext cx="262414"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2" name="Rounded Rectangle 201"/>
          <p:cNvSpPr/>
          <p:nvPr/>
        </p:nvSpPr>
        <p:spPr>
          <a:xfrm>
            <a:off x="2393951" y="1165384"/>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smtClean="0">
                <a:solidFill>
                  <a:schemeClr val="tx1"/>
                </a:solidFill>
              </a:rPr>
              <a:t>SM</a:t>
            </a:r>
            <a:endParaRPr lang="en-US" sz="2400" dirty="0">
              <a:solidFill>
                <a:schemeClr val="tx1"/>
              </a:solidFill>
            </a:endParaRPr>
          </a:p>
        </p:txBody>
      </p:sp>
      <p:cxnSp>
        <p:nvCxnSpPr>
          <p:cNvPr id="203" name="Straight Arrow Connector 202"/>
          <p:cNvCxnSpPr>
            <a:stCxn id="202" idx="2"/>
            <a:endCxn id="205" idx="0"/>
          </p:cNvCxnSpPr>
          <p:nvPr/>
        </p:nvCxnSpPr>
        <p:spPr>
          <a:xfrm rot="5400000">
            <a:off x="2607312" y="1508561"/>
            <a:ext cx="182881"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p:nvPr/>
        </p:nvCxnSpPr>
        <p:spPr>
          <a:xfrm rot="5400000">
            <a:off x="2572227" y="1039336"/>
            <a:ext cx="251460"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5" name="Rounded Rectangle 204"/>
          <p:cNvSpPr/>
          <p:nvPr/>
        </p:nvSpPr>
        <p:spPr>
          <a:xfrm>
            <a:off x="2393951" y="1600201"/>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smtClean="0">
                <a:solidFill>
                  <a:schemeClr val="tx1"/>
                </a:solidFill>
              </a:rPr>
              <a:t>Q</a:t>
            </a:r>
            <a:endParaRPr lang="en-US" sz="2400" dirty="0">
              <a:solidFill>
                <a:schemeClr val="tx1"/>
              </a:solidFill>
            </a:endParaRPr>
          </a:p>
        </p:txBody>
      </p:sp>
      <p:sp>
        <p:nvSpPr>
          <p:cNvPr id="206" name="Rounded Rectangle 205"/>
          <p:cNvSpPr/>
          <p:nvPr/>
        </p:nvSpPr>
        <p:spPr>
          <a:xfrm>
            <a:off x="2393951" y="2034064"/>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smtClean="0">
                <a:solidFill>
                  <a:schemeClr val="tx1"/>
                </a:solidFill>
              </a:rPr>
              <a:t>GB</a:t>
            </a:r>
            <a:endParaRPr lang="en-US" sz="2400" dirty="0">
              <a:solidFill>
                <a:schemeClr val="tx1"/>
              </a:solidFill>
            </a:endParaRPr>
          </a:p>
        </p:txBody>
      </p:sp>
      <p:cxnSp>
        <p:nvCxnSpPr>
          <p:cNvPr id="207" name="Straight Arrow Connector 206"/>
          <p:cNvCxnSpPr>
            <a:stCxn id="205" idx="2"/>
            <a:endCxn id="206" idx="0"/>
          </p:cNvCxnSpPr>
          <p:nvPr/>
        </p:nvCxnSpPr>
        <p:spPr>
          <a:xfrm rot="5400000">
            <a:off x="2607787" y="1942902"/>
            <a:ext cx="181928"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a:stCxn id="206" idx="2"/>
            <a:endCxn id="209" idx="0"/>
          </p:cNvCxnSpPr>
          <p:nvPr/>
        </p:nvCxnSpPr>
        <p:spPr>
          <a:xfrm rot="5400000">
            <a:off x="2613026" y="2371527"/>
            <a:ext cx="171450"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9" name="Rounded Rectangle 208"/>
          <p:cNvSpPr/>
          <p:nvPr/>
        </p:nvSpPr>
        <p:spPr>
          <a:xfrm>
            <a:off x="2393951" y="2457451"/>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smtClean="0">
                <a:solidFill>
                  <a:schemeClr val="tx1"/>
                </a:solidFill>
              </a:rPr>
              <a:t>C</a:t>
            </a:r>
            <a:endParaRPr lang="en-US" sz="2400" dirty="0">
              <a:solidFill>
                <a:schemeClr val="tx1"/>
              </a:solidFill>
            </a:endParaRPr>
          </a:p>
        </p:txBody>
      </p:sp>
      <p:sp>
        <p:nvSpPr>
          <p:cNvPr id="216" name="Rounded Rectangle 215"/>
          <p:cNvSpPr/>
          <p:nvPr/>
        </p:nvSpPr>
        <p:spPr>
          <a:xfrm>
            <a:off x="2393951" y="2891314"/>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smtClean="0">
                <a:solidFill>
                  <a:schemeClr val="tx1"/>
                </a:solidFill>
              </a:rPr>
              <a:t>D</a:t>
            </a:r>
            <a:endParaRPr lang="en-US" sz="2400" dirty="0">
              <a:solidFill>
                <a:schemeClr val="tx1"/>
              </a:solidFill>
            </a:endParaRPr>
          </a:p>
        </p:txBody>
      </p:sp>
      <p:cxnSp>
        <p:nvCxnSpPr>
          <p:cNvPr id="217" name="Straight Arrow Connector 216"/>
          <p:cNvCxnSpPr>
            <a:stCxn id="209" idx="2"/>
            <a:endCxn id="216" idx="0"/>
          </p:cNvCxnSpPr>
          <p:nvPr/>
        </p:nvCxnSpPr>
        <p:spPr>
          <a:xfrm rot="5400000">
            <a:off x="2607787" y="2800152"/>
            <a:ext cx="181928"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a:stCxn id="216" idx="2"/>
          </p:cNvCxnSpPr>
          <p:nvPr/>
        </p:nvCxnSpPr>
        <p:spPr>
          <a:xfrm rot="5400000">
            <a:off x="2481820" y="3359983"/>
            <a:ext cx="433864" cy="1588"/>
          </a:xfrm>
          <a:prstGeom prst="straightConnector1">
            <a:avLst/>
          </a:prstGeom>
          <a:ln w="76200">
            <a:solidFill>
              <a:schemeClr val="tx1"/>
            </a:solidFill>
            <a:headEnd type="none" w="med" len="med"/>
            <a:tailEnd type="triangle" w="med" len="sm"/>
          </a:ln>
        </p:spPr>
        <p:style>
          <a:lnRef idx="1">
            <a:schemeClr val="accent1"/>
          </a:lnRef>
          <a:fillRef idx="0">
            <a:schemeClr val="accent1"/>
          </a:fillRef>
          <a:effectRef idx="0">
            <a:schemeClr val="accent1"/>
          </a:effectRef>
          <a:fontRef idx="minor">
            <a:schemeClr val="tx1"/>
          </a:fontRef>
        </p:style>
      </p:cxnSp>
      <p:sp>
        <p:nvSpPr>
          <p:cNvPr id="226" name="Rounded Rectangle 225"/>
          <p:cNvSpPr/>
          <p:nvPr/>
        </p:nvSpPr>
        <p:spPr>
          <a:xfrm>
            <a:off x="2393951" y="3579019"/>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smtClean="0">
                <a:solidFill>
                  <a:schemeClr val="tx1"/>
                </a:solidFill>
              </a:rPr>
              <a:t>MS</a:t>
            </a:r>
            <a:endParaRPr lang="en-US" sz="2400" dirty="0">
              <a:solidFill>
                <a:schemeClr val="tx1"/>
              </a:solidFill>
            </a:endParaRPr>
          </a:p>
        </p:txBody>
      </p:sp>
      <p:cxnSp>
        <p:nvCxnSpPr>
          <p:cNvPr id="227" name="Straight Arrow Connector 226"/>
          <p:cNvCxnSpPr>
            <a:stCxn id="226" idx="2"/>
            <a:endCxn id="228" idx="0"/>
          </p:cNvCxnSpPr>
          <p:nvPr/>
        </p:nvCxnSpPr>
        <p:spPr>
          <a:xfrm rot="5400000">
            <a:off x="2607312" y="3922197"/>
            <a:ext cx="182881"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8" name="Rounded Rectangle 227"/>
          <p:cNvSpPr/>
          <p:nvPr/>
        </p:nvSpPr>
        <p:spPr>
          <a:xfrm>
            <a:off x="2393951" y="4013836"/>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smtClean="0">
                <a:solidFill>
                  <a:schemeClr val="tx1"/>
                </a:solidFill>
              </a:rPr>
              <a:t>GB</a:t>
            </a:r>
            <a:endParaRPr lang="en-US" sz="2400" dirty="0">
              <a:solidFill>
                <a:schemeClr val="tx1"/>
              </a:solidFill>
            </a:endParaRPr>
          </a:p>
        </p:txBody>
      </p:sp>
      <p:sp>
        <p:nvSpPr>
          <p:cNvPr id="229" name="Rounded Rectangle 228"/>
          <p:cNvSpPr/>
          <p:nvPr/>
        </p:nvSpPr>
        <p:spPr>
          <a:xfrm>
            <a:off x="2393951" y="4447700"/>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smtClean="0">
                <a:solidFill>
                  <a:schemeClr val="tx1"/>
                </a:solidFill>
              </a:rPr>
              <a:t>Sum</a:t>
            </a:r>
            <a:endParaRPr lang="en-US" sz="2400" dirty="0">
              <a:solidFill>
                <a:schemeClr val="tx1"/>
              </a:solidFill>
            </a:endParaRPr>
          </a:p>
        </p:txBody>
      </p:sp>
      <p:cxnSp>
        <p:nvCxnSpPr>
          <p:cNvPr id="230" name="Straight Arrow Connector 229"/>
          <p:cNvCxnSpPr>
            <a:stCxn id="228" idx="2"/>
            <a:endCxn id="229" idx="0"/>
          </p:cNvCxnSpPr>
          <p:nvPr/>
        </p:nvCxnSpPr>
        <p:spPr>
          <a:xfrm rot="5400000">
            <a:off x="2607787" y="4356537"/>
            <a:ext cx="181928"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5" name="Straight Arrow Connector 244"/>
          <p:cNvCxnSpPr/>
          <p:nvPr/>
        </p:nvCxnSpPr>
        <p:spPr>
          <a:xfrm rot="5400000">
            <a:off x="2566750" y="4840049"/>
            <a:ext cx="262414"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Right Arrow 43"/>
          <p:cNvSpPr/>
          <p:nvPr/>
        </p:nvSpPr>
        <p:spPr>
          <a:xfrm>
            <a:off x="3505200" y="2400300"/>
            <a:ext cx="381000" cy="228600"/>
          </a:xfrm>
          <a:prstGeom prst="righ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5" name="TextBox 218"/>
          <p:cNvSpPr txBox="1"/>
          <p:nvPr/>
        </p:nvSpPr>
        <p:spPr>
          <a:xfrm>
            <a:off x="3429000" y="2628900"/>
            <a:ext cx="44275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a:t>
            </a:r>
            <a:endParaRPr lang="en-US" dirty="0"/>
          </a:p>
        </p:txBody>
      </p:sp>
      <p:sp>
        <p:nvSpPr>
          <p:cNvPr id="46" name="Rounded Rectangle 45"/>
          <p:cNvSpPr/>
          <p:nvPr/>
        </p:nvSpPr>
        <p:spPr>
          <a:xfrm>
            <a:off x="4410075" y="3497580"/>
            <a:ext cx="838200" cy="1303020"/>
          </a:xfrm>
          <a:prstGeom prst="roundRect">
            <a:avLst/>
          </a:prstGeom>
          <a:solidFill>
            <a:schemeClr val="accent1">
              <a:lumMod val="20000"/>
              <a:lumOff val="80000"/>
            </a:schemeClr>
          </a:solidFill>
          <a:ln>
            <a:tailEnd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7" name="Rounded Rectangle 46"/>
          <p:cNvSpPr/>
          <p:nvPr/>
        </p:nvSpPr>
        <p:spPr>
          <a:xfrm>
            <a:off x="4419600" y="1082993"/>
            <a:ext cx="838200" cy="2160270"/>
          </a:xfrm>
          <a:prstGeom prst="roundRect">
            <a:avLst/>
          </a:prstGeom>
          <a:solidFill>
            <a:schemeClr val="accent1">
              <a:lumMod val="20000"/>
              <a:lumOff val="80000"/>
            </a:schemeClr>
          </a:solidFill>
          <a:ln>
            <a:tailEnd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8" name="Rounded Rectangle 47"/>
          <p:cNvSpPr/>
          <p:nvPr/>
        </p:nvSpPr>
        <p:spPr>
          <a:xfrm>
            <a:off x="4533900" y="1165384"/>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smtClean="0">
                <a:solidFill>
                  <a:schemeClr val="tx1"/>
                </a:solidFill>
              </a:rPr>
              <a:t>SM</a:t>
            </a:r>
            <a:endParaRPr lang="en-US" sz="2400" dirty="0">
              <a:solidFill>
                <a:schemeClr val="tx1"/>
              </a:solidFill>
            </a:endParaRPr>
          </a:p>
        </p:txBody>
      </p:sp>
      <p:cxnSp>
        <p:nvCxnSpPr>
          <p:cNvPr id="49" name="Straight Arrow Connector 48"/>
          <p:cNvCxnSpPr>
            <a:stCxn id="48" idx="2"/>
            <a:endCxn id="51" idx="0"/>
          </p:cNvCxnSpPr>
          <p:nvPr/>
        </p:nvCxnSpPr>
        <p:spPr>
          <a:xfrm rot="5400000">
            <a:off x="4747261" y="1508561"/>
            <a:ext cx="182881"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a:off x="4712176" y="1039336"/>
            <a:ext cx="251460"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Rounded Rectangle 50"/>
          <p:cNvSpPr/>
          <p:nvPr/>
        </p:nvSpPr>
        <p:spPr>
          <a:xfrm>
            <a:off x="4533900" y="1600201"/>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smtClean="0">
                <a:solidFill>
                  <a:schemeClr val="tx1"/>
                </a:solidFill>
              </a:rPr>
              <a:t>Q</a:t>
            </a:r>
            <a:endParaRPr lang="en-US" sz="2400" dirty="0">
              <a:solidFill>
                <a:schemeClr val="tx1"/>
              </a:solidFill>
            </a:endParaRPr>
          </a:p>
        </p:txBody>
      </p:sp>
      <p:sp>
        <p:nvSpPr>
          <p:cNvPr id="52" name="Rounded Rectangle 51"/>
          <p:cNvSpPr/>
          <p:nvPr/>
        </p:nvSpPr>
        <p:spPr>
          <a:xfrm>
            <a:off x="4533900" y="2034064"/>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smtClean="0">
                <a:solidFill>
                  <a:schemeClr val="tx1"/>
                </a:solidFill>
              </a:rPr>
              <a:t>GB</a:t>
            </a:r>
            <a:endParaRPr lang="en-US" sz="2400" dirty="0">
              <a:solidFill>
                <a:schemeClr val="tx1"/>
              </a:solidFill>
            </a:endParaRPr>
          </a:p>
        </p:txBody>
      </p:sp>
      <p:cxnSp>
        <p:nvCxnSpPr>
          <p:cNvPr id="53" name="Straight Arrow Connector 52"/>
          <p:cNvCxnSpPr>
            <a:stCxn id="51" idx="2"/>
            <a:endCxn id="52" idx="0"/>
          </p:cNvCxnSpPr>
          <p:nvPr/>
        </p:nvCxnSpPr>
        <p:spPr>
          <a:xfrm rot="5400000">
            <a:off x="4747736" y="1942902"/>
            <a:ext cx="181928"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52" idx="2"/>
            <a:endCxn id="55" idx="0"/>
          </p:cNvCxnSpPr>
          <p:nvPr/>
        </p:nvCxnSpPr>
        <p:spPr>
          <a:xfrm rot="5400000">
            <a:off x="4752975" y="2371527"/>
            <a:ext cx="171450"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5" name="Rounded Rectangle 54"/>
          <p:cNvSpPr/>
          <p:nvPr/>
        </p:nvSpPr>
        <p:spPr>
          <a:xfrm>
            <a:off x="4533900" y="2457451"/>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smtClean="0">
                <a:solidFill>
                  <a:schemeClr val="tx1"/>
                </a:solidFill>
              </a:rPr>
              <a:t>C</a:t>
            </a:r>
            <a:endParaRPr lang="en-US" sz="2400" dirty="0">
              <a:solidFill>
                <a:schemeClr val="tx1"/>
              </a:solidFill>
            </a:endParaRPr>
          </a:p>
        </p:txBody>
      </p:sp>
      <p:sp>
        <p:nvSpPr>
          <p:cNvPr id="56" name="Rounded Rectangle 55"/>
          <p:cNvSpPr/>
          <p:nvPr/>
        </p:nvSpPr>
        <p:spPr>
          <a:xfrm>
            <a:off x="4533900" y="2891314"/>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smtClean="0">
                <a:solidFill>
                  <a:schemeClr val="tx1"/>
                </a:solidFill>
              </a:rPr>
              <a:t>D</a:t>
            </a:r>
            <a:endParaRPr lang="en-US" sz="2400" dirty="0">
              <a:solidFill>
                <a:schemeClr val="tx1"/>
              </a:solidFill>
            </a:endParaRPr>
          </a:p>
        </p:txBody>
      </p:sp>
      <p:cxnSp>
        <p:nvCxnSpPr>
          <p:cNvPr id="57" name="Straight Arrow Connector 56"/>
          <p:cNvCxnSpPr>
            <a:stCxn id="55" idx="2"/>
            <a:endCxn id="56" idx="0"/>
          </p:cNvCxnSpPr>
          <p:nvPr/>
        </p:nvCxnSpPr>
        <p:spPr>
          <a:xfrm rot="5400000">
            <a:off x="4747736" y="2800152"/>
            <a:ext cx="181928"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Rounded Rectangle 58"/>
          <p:cNvSpPr/>
          <p:nvPr/>
        </p:nvSpPr>
        <p:spPr>
          <a:xfrm>
            <a:off x="4533900" y="3579019"/>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smtClean="0">
                <a:solidFill>
                  <a:schemeClr val="tx1"/>
                </a:solidFill>
              </a:rPr>
              <a:t>MS</a:t>
            </a:r>
            <a:endParaRPr lang="en-US" sz="2400" dirty="0">
              <a:solidFill>
                <a:schemeClr val="tx1"/>
              </a:solidFill>
            </a:endParaRPr>
          </a:p>
        </p:txBody>
      </p:sp>
      <p:cxnSp>
        <p:nvCxnSpPr>
          <p:cNvPr id="60" name="Straight Arrow Connector 59"/>
          <p:cNvCxnSpPr>
            <a:stCxn id="59" idx="2"/>
            <a:endCxn id="61" idx="0"/>
          </p:cNvCxnSpPr>
          <p:nvPr/>
        </p:nvCxnSpPr>
        <p:spPr>
          <a:xfrm rot="5400000">
            <a:off x="4747261" y="3922197"/>
            <a:ext cx="182881"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Rounded Rectangle 60"/>
          <p:cNvSpPr/>
          <p:nvPr/>
        </p:nvSpPr>
        <p:spPr>
          <a:xfrm>
            <a:off x="4533900" y="4013836"/>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smtClean="0">
                <a:solidFill>
                  <a:schemeClr val="tx1"/>
                </a:solidFill>
              </a:rPr>
              <a:t>GB</a:t>
            </a:r>
            <a:endParaRPr lang="en-US" sz="2400" dirty="0">
              <a:solidFill>
                <a:schemeClr val="tx1"/>
              </a:solidFill>
            </a:endParaRPr>
          </a:p>
        </p:txBody>
      </p:sp>
      <p:sp>
        <p:nvSpPr>
          <p:cNvPr id="62" name="Rounded Rectangle 61"/>
          <p:cNvSpPr/>
          <p:nvPr/>
        </p:nvSpPr>
        <p:spPr>
          <a:xfrm>
            <a:off x="4533900" y="4447700"/>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smtClean="0">
                <a:solidFill>
                  <a:schemeClr val="tx1"/>
                </a:solidFill>
              </a:rPr>
              <a:t>Sum</a:t>
            </a:r>
            <a:endParaRPr lang="en-US" sz="2400" dirty="0">
              <a:solidFill>
                <a:schemeClr val="tx1"/>
              </a:solidFill>
            </a:endParaRPr>
          </a:p>
        </p:txBody>
      </p:sp>
      <p:cxnSp>
        <p:nvCxnSpPr>
          <p:cNvPr id="63" name="Straight Arrow Connector 62"/>
          <p:cNvCxnSpPr>
            <a:stCxn id="61" idx="2"/>
            <a:endCxn id="62" idx="0"/>
          </p:cNvCxnSpPr>
          <p:nvPr/>
        </p:nvCxnSpPr>
        <p:spPr>
          <a:xfrm rot="5400000">
            <a:off x="4747736" y="4356537"/>
            <a:ext cx="181928"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a:off x="4706699" y="4840049"/>
            <a:ext cx="262414"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5" name="Rounded Rectangle 64"/>
          <p:cNvSpPr/>
          <p:nvPr/>
        </p:nvSpPr>
        <p:spPr>
          <a:xfrm>
            <a:off x="5638800" y="3497580"/>
            <a:ext cx="838200" cy="1303020"/>
          </a:xfrm>
          <a:prstGeom prst="roundRect">
            <a:avLst/>
          </a:prstGeom>
          <a:solidFill>
            <a:schemeClr val="accent1">
              <a:lumMod val="20000"/>
              <a:lumOff val="80000"/>
            </a:schemeClr>
          </a:solidFill>
          <a:ln>
            <a:tailEnd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6" name="Rounded Rectangle 65"/>
          <p:cNvSpPr/>
          <p:nvPr/>
        </p:nvSpPr>
        <p:spPr>
          <a:xfrm>
            <a:off x="5648325" y="1082993"/>
            <a:ext cx="838200" cy="2160270"/>
          </a:xfrm>
          <a:prstGeom prst="roundRect">
            <a:avLst/>
          </a:prstGeom>
          <a:solidFill>
            <a:schemeClr val="accent1">
              <a:lumMod val="20000"/>
              <a:lumOff val="80000"/>
            </a:schemeClr>
          </a:solidFill>
          <a:ln>
            <a:tailEnd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7" name="Rounded Rectangle 66"/>
          <p:cNvSpPr/>
          <p:nvPr/>
        </p:nvSpPr>
        <p:spPr>
          <a:xfrm>
            <a:off x="5762625" y="1165384"/>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smtClean="0">
                <a:solidFill>
                  <a:schemeClr val="tx1"/>
                </a:solidFill>
              </a:rPr>
              <a:t>SM</a:t>
            </a:r>
            <a:endParaRPr lang="en-US" sz="2400" dirty="0">
              <a:solidFill>
                <a:schemeClr val="tx1"/>
              </a:solidFill>
            </a:endParaRPr>
          </a:p>
        </p:txBody>
      </p:sp>
      <p:cxnSp>
        <p:nvCxnSpPr>
          <p:cNvPr id="68" name="Straight Arrow Connector 67"/>
          <p:cNvCxnSpPr>
            <a:stCxn id="67" idx="2"/>
            <a:endCxn id="70" idx="0"/>
          </p:cNvCxnSpPr>
          <p:nvPr/>
        </p:nvCxnSpPr>
        <p:spPr>
          <a:xfrm rot="5400000">
            <a:off x="5975986" y="1508561"/>
            <a:ext cx="182881"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rot="5400000">
            <a:off x="5940901" y="1039336"/>
            <a:ext cx="251460"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0" name="Rounded Rectangle 69"/>
          <p:cNvSpPr/>
          <p:nvPr/>
        </p:nvSpPr>
        <p:spPr>
          <a:xfrm>
            <a:off x="5762625" y="1600201"/>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smtClean="0">
                <a:solidFill>
                  <a:schemeClr val="tx1"/>
                </a:solidFill>
              </a:rPr>
              <a:t>Q</a:t>
            </a:r>
            <a:endParaRPr lang="en-US" sz="2400" dirty="0">
              <a:solidFill>
                <a:schemeClr val="tx1"/>
              </a:solidFill>
            </a:endParaRPr>
          </a:p>
        </p:txBody>
      </p:sp>
      <p:sp>
        <p:nvSpPr>
          <p:cNvPr id="71" name="Rounded Rectangle 70"/>
          <p:cNvSpPr/>
          <p:nvPr/>
        </p:nvSpPr>
        <p:spPr>
          <a:xfrm>
            <a:off x="5762625" y="2034064"/>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smtClean="0">
                <a:solidFill>
                  <a:schemeClr val="tx1"/>
                </a:solidFill>
              </a:rPr>
              <a:t>GB</a:t>
            </a:r>
            <a:endParaRPr lang="en-US" sz="2400" dirty="0">
              <a:solidFill>
                <a:schemeClr val="tx1"/>
              </a:solidFill>
            </a:endParaRPr>
          </a:p>
        </p:txBody>
      </p:sp>
      <p:cxnSp>
        <p:nvCxnSpPr>
          <p:cNvPr id="72" name="Straight Arrow Connector 71"/>
          <p:cNvCxnSpPr>
            <a:stCxn id="70" idx="2"/>
            <a:endCxn id="71" idx="0"/>
          </p:cNvCxnSpPr>
          <p:nvPr/>
        </p:nvCxnSpPr>
        <p:spPr>
          <a:xfrm rot="5400000">
            <a:off x="5976461" y="1942902"/>
            <a:ext cx="181928"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71" idx="2"/>
            <a:endCxn id="74" idx="0"/>
          </p:cNvCxnSpPr>
          <p:nvPr/>
        </p:nvCxnSpPr>
        <p:spPr>
          <a:xfrm rot="5400000">
            <a:off x="5981700" y="2371527"/>
            <a:ext cx="171450"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4" name="Rounded Rectangle 73"/>
          <p:cNvSpPr/>
          <p:nvPr/>
        </p:nvSpPr>
        <p:spPr>
          <a:xfrm>
            <a:off x="5762625" y="2457451"/>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smtClean="0">
                <a:solidFill>
                  <a:schemeClr val="tx1"/>
                </a:solidFill>
              </a:rPr>
              <a:t>C</a:t>
            </a:r>
            <a:endParaRPr lang="en-US" sz="2400" dirty="0">
              <a:solidFill>
                <a:schemeClr val="tx1"/>
              </a:solidFill>
            </a:endParaRPr>
          </a:p>
        </p:txBody>
      </p:sp>
      <p:sp>
        <p:nvSpPr>
          <p:cNvPr id="75" name="Rounded Rectangle 74"/>
          <p:cNvSpPr/>
          <p:nvPr/>
        </p:nvSpPr>
        <p:spPr>
          <a:xfrm>
            <a:off x="5762625" y="2891314"/>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smtClean="0">
                <a:solidFill>
                  <a:schemeClr val="tx1"/>
                </a:solidFill>
              </a:rPr>
              <a:t>D</a:t>
            </a:r>
            <a:endParaRPr lang="en-US" sz="2400" dirty="0">
              <a:solidFill>
                <a:schemeClr val="tx1"/>
              </a:solidFill>
            </a:endParaRPr>
          </a:p>
        </p:txBody>
      </p:sp>
      <p:cxnSp>
        <p:nvCxnSpPr>
          <p:cNvPr id="76" name="Straight Arrow Connector 75"/>
          <p:cNvCxnSpPr>
            <a:stCxn id="74" idx="2"/>
            <a:endCxn id="75" idx="0"/>
          </p:cNvCxnSpPr>
          <p:nvPr/>
        </p:nvCxnSpPr>
        <p:spPr>
          <a:xfrm rot="5400000">
            <a:off x="5976461" y="2800152"/>
            <a:ext cx="181928"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8" name="Rounded Rectangle 77"/>
          <p:cNvSpPr/>
          <p:nvPr/>
        </p:nvSpPr>
        <p:spPr>
          <a:xfrm>
            <a:off x="5762625" y="3579019"/>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smtClean="0">
                <a:solidFill>
                  <a:schemeClr val="tx1"/>
                </a:solidFill>
              </a:rPr>
              <a:t>MS</a:t>
            </a:r>
            <a:endParaRPr lang="en-US" sz="2400" dirty="0">
              <a:solidFill>
                <a:schemeClr val="tx1"/>
              </a:solidFill>
            </a:endParaRPr>
          </a:p>
        </p:txBody>
      </p:sp>
      <p:cxnSp>
        <p:nvCxnSpPr>
          <p:cNvPr id="79" name="Straight Arrow Connector 78"/>
          <p:cNvCxnSpPr>
            <a:stCxn id="78" idx="2"/>
            <a:endCxn id="80" idx="0"/>
          </p:cNvCxnSpPr>
          <p:nvPr/>
        </p:nvCxnSpPr>
        <p:spPr>
          <a:xfrm rot="5400000">
            <a:off x="5975986" y="3922197"/>
            <a:ext cx="182881"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0" name="Rounded Rectangle 79"/>
          <p:cNvSpPr/>
          <p:nvPr/>
        </p:nvSpPr>
        <p:spPr>
          <a:xfrm>
            <a:off x="5762625" y="4013836"/>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smtClean="0">
                <a:solidFill>
                  <a:schemeClr val="tx1"/>
                </a:solidFill>
              </a:rPr>
              <a:t>GB</a:t>
            </a:r>
            <a:endParaRPr lang="en-US" sz="2400" dirty="0">
              <a:solidFill>
                <a:schemeClr val="tx1"/>
              </a:solidFill>
            </a:endParaRPr>
          </a:p>
        </p:txBody>
      </p:sp>
      <p:sp>
        <p:nvSpPr>
          <p:cNvPr id="81" name="Rounded Rectangle 80"/>
          <p:cNvSpPr/>
          <p:nvPr/>
        </p:nvSpPr>
        <p:spPr>
          <a:xfrm>
            <a:off x="5762625" y="4447700"/>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smtClean="0">
                <a:solidFill>
                  <a:schemeClr val="tx1"/>
                </a:solidFill>
              </a:rPr>
              <a:t>Sum</a:t>
            </a:r>
            <a:endParaRPr lang="en-US" sz="2400" dirty="0">
              <a:solidFill>
                <a:schemeClr val="tx1"/>
              </a:solidFill>
            </a:endParaRPr>
          </a:p>
        </p:txBody>
      </p:sp>
      <p:cxnSp>
        <p:nvCxnSpPr>
          <p:cNvPr id="82" name="Straight Arrow Connector 81"/>
          <p:cNvCxnSpPr>
            <a:stCxn id="80" idx="2"/>
            <a:endCxn id="81" idx="0"/>
          </p:cNvCxnSpPr>
          <p:nvPr/>
        </p:nvCxnSpPr>
        <p:spPr>
          <a:xfrm rot="5400000">
            <a:off x="5976461" y="4356537"/>
            <a:ext cx="181928"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rot="5400000">
            <a:off x="5935424" y="4840049"/>
            <a:ext cx="262414"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4" name="Rounded Rectangle 83"/>
          <p:cNvSpPr/>
          <p:nvPr/>
        </p:nvSpPr>
        <p:spPr>
          <a:xfrm>
            <a:off x="6858000" y="3497580"/>
            <a:ext cx="838200" cy="1303020"/>
          </a:xfrm>
          <a:prstGeom prst="roundRect">
            <a:avLst/>
          </a:prstGeom>
          <a:solidFill>
            <a:schemeClr val="accent1">
              <a:lumMod val="20000"/>
              <a:lumOff val="80000"/>
            </a:schemeClr>
          </a:solidFill>
          <a:ln>
            <a:tailEnd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5" name="Rounded Rectangle 84"/>
          <p:cNvSpPr/>
          <p:nvPr/>
        </p:nvSpPr>
        <p:spPr>
          <a:xfrm>
            <a:off x="6867525" y="1082993"/>
            <a:ext cx="838200" cy="2160270"/>
          </a:xfrm>
          <a:prstGeom prst="roundRect">
            <a:avLst/>
          </a:prstGeom>
          <a:solidFill>
            <a:schemeClr val="accent1">
              <a:lumMod val="20000"/>
              <a:lumOff val="80000"/>
            </a:schemeClr>
          </a:solidFill>
          <a:ln>
            <a:tailEnd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6" name="Rounded Rectangle 85"/>
          <p:cNvSpPr/>
          <p:nvPr/>
        </p:nvSpPr>
        <p:spPr>
          <a:xfrm>
            <a:off x="6981825" y="1165384"/>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smtClean="0">
                <a:solidFill>
                  <a:schemeClr val="tx1"/>
                </a:solidFill>
              </a:rPr>
              <a:t>SM</a:t>
            </a:r>
            <a:endParaRPr lang="en-US" sz="2400" dirty="0">
              <a:solidFill>
                <a:schemeClr val="tx1"/>
              </a:solidFill>
            </a:endParaRPr>
          </a:p>
        </p:txBody>
      </p:sp>
      <p:cxnSp>
        <p:nvCxnSpPr>
          <p:cNvPr id="87" name="Straight Arrow Connector 86"/>
          <p:cNvCxnSpPr>
            <a:stCxn id="86" idx="2"/>
            <a:endCxn id="89" idx="0"/>
          </p:cNvCxnSpPr>
          <p:nvPr/>
        </p:nvCxnSpPr>
        <p:spPr>
          <a:xfrm rot="5400000">
            <a:off x="7195186" y="1508561"/>
            <a:ext cx="182881"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rot="5400000">
            <a:off x="7160101" y="1039336"/>
            <a:ext cx="251460"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9" name="Rounded Rectangle 88"/>
          <p:cNvSpPr/>
          <p:nvPr/>
        </p:nvSpPr>
        <p:spPr>
          <a:xfrm>
            <a:off x="6981825" y="1600201"/>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smtClean="0">
                <a:solidFill>
                  <a:schemeClr val="tx1"/>
                </a:solidFill>
              </a:rPr>
              <a:t>Q</a:t>
            </a:r>
            <a:endParaRPr lang="en-US" sz="2400" dirty="0">
              <a:solidFill>
                <a:schemeClr val="tx1"/>
              </a:solidFill>
            </a:endParaRPr>
          </a:p>
        </p:txBody>
      </p:sp>
      <p:sp>
        <p:nvSpPr>
          <p:cNvPr id="90" name="Rounded Rectangle 89"/>
          <p:cNvSpPr/>
          <p:nvPr/>
        </p:nvSpPr>
        <p:spPr>
          <a:xfrm>
            <a:off x="6981825" y="2034064"/>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smtClean="0">
                <a:solidFill>
                  <a:schemeClr val="tx1"/>
                </a:solidFill>
              </a:rPr>
              <a:t>GB</a:t>
            </a:r>
            <a:endParaRPr lang="en-US" sz="2400" dirty="0">
              <a:solidFill>
                <a:schemeClr val="tx1"/>
              </a:solidFill>
            </a:endParaRPr>
          </a:p>
        </p:txBody>
      </p:sp>
      <p:cxnSp>
        <p:nvCxnSpPr>
          <p:cNvPr id="91" name="Straight Arrow Connector 90"/>
          <p:cNvCxnSpPr>
            <a:stCxn id="89" idx="2"/>
            <a:endCxn id="90" idx="0"/>
          </p:cNvCxnSpPr>
          <p:nvPr/>
        </p:nvCxnSpPr>
        <p:spPr>
          <a:xfrm rot="5400000">
            <a:off x="7195661" y="1942902"/>
            <a:ext cx="181928"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90" idx="2"/>
            <a:endCxn id="93" idx="0"/>
          </p:cNvCxnSpPr>
          <p:nvPr/>
        </p:nvCxnSpPr>
        <p:spPr>
          <a:xfrm rot="5400000">
            <a:off x="7200900" y="2371527"/>
            <a:ext cx="171450"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3" name="Rounded Rectangle 92"/>
          <p:cNvSpPr/>
          <p:nvPr/>
        </p:nvSpPr>
        <p:spPr>
          <a:xfrm>
            <a:off x="6981825" y="2457451"/>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smtClean="0">
                <a:solidFill>
                  <a:schemeClr val="tx1"/>
                </a:solidFill>
              </a:rPr>
              <a:t>C</a:t>
            </a:r>
            <a:endParaRPr lang="en-US" sz="2400" dirty="0">
              <a:solidFill>
                <a:schemeClr val="tx1"/>
              </a:solidFill>
            </a:endParaRPr>
          </a:p>
        </p:txBody>
      </p:sp>
      <p:sp>
        <p:nvSpPr>
          <p:cNvPr id="94" name="Rounded Rectangle 93"/>
          <p:cNvSpPr/>
          <p:nvPr/>
        </p:nvSpPr>
        <p:spPr>
          <a:xfrm>
            <a:off x="6981825" y="2891314"/>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smtClean="0">
                <a:solidFill>
                  <a:schemeClr val="tx1"/>
                </a:solidFill>
              </a:rPr>
              <a:t>D</a:t>
            </a:r>
            <a:endParaRPr lang="en-US" sz="2400" dirty="0">
              <a:solidFill>
                <a:schemeClr val="tx1"/>
              </a:solidFill>
            </a:endParaRPr>
          </a:p>
        </p:txBody>
      </p:sp>
      <p:cxnSp>
        <p:nvCxnSpPr>
          <p:cNvPr id="95" name="Straight Arrow Connector 94"/>
          <p:cNvCxnSpPr>
            <a:stCxn id="93" idx="2"/>
            <a:endCxn id="94" idx="0"/>
          </p:cNvCxnSpPr>
          <p:nvPr/>
        </p:nvCxnSpPr>
        <p:spPr>
          <a:xfrm rot="5400000">
            <a:off x="7195661" y="2800152"/>
            <a:ext cx="181928"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7" name="Rounded Rectangle 96"/>
          <p:cNvSpPr/>
          <p:nvPr/>
        </p:nvSpPr>
        <p:spPr>
          <a:xfrm>
            <a:off x="6981825" y="3579019"/>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smtClean="0">
                <a:solidFill>
                  <a:schemeClr val="tx1"/>
                </a:solidFill>
              </a:rPr>
              <a:t>MS</a:t>
            </a:r>
            <a:endParaRPr lang="en-US" sz="2400" dirty="0">
              <a:solidFill>
                <a:schemeClr val="tx1"/>
              </a:solidFill>
            </a:endParaRPr>
          </a:p>
        </p:txBody>
      </p:sp>
      <p:cxnSp>
        <p:nvCxnSpPr>
          <p:cNvPr id="98" name="Straight Arrow Connector 97"/>
          <p:cNvCxnSpPr>
            <a:stCxn id="97" idx="2"/>
            <a:endCxn id="99" idx="0"/>
          </p:cNvCxnSpPr>
          <p:nvPr/>
        </p:nvCxnSpPr>
        <p:spPr>
          <a:xfrm rot="5400000">
            <a:off x="7195186" y="3922197"/>
            <a:ext cx="182881"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9" name="Rounded Rectangle 98"/>
          <p:cNvSpPr/>
          <p:nvPr/>
        </p:nvSpPr>
        <p:spPr>
          <a:xfrm>
            <a:off x="6981825" y="4013836"/>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smtClean="0">
                <a:solidFill>
                  <a:schemeClr val="tx1"/>
                </a:solidFill>
              </a:rPr>
              <a:t>GB</a:t>
            </a:r>
            <a:endParaRPr lang="en-US" sz="2400" dirty="0">
              <a:solidFill>
                <a:schemeClr val="tx1"/>
              </a:solidFill>
            </a:endParaRPr>
          </a:p>
        </p:txBody>
      </p:sp>
      <p:sp>
        <p:nvSpPr>
          <p:cNvPr id="100" name="Rounded Rectangle 99"/>
          <p:cNvSpPr/>
          <p:nvPr/>
        </p:nvSpPr>
        <p:spPr>
          <a:xfrm>
            <a:off x="6981825" y="4447700"/>
            <a:ext cx="609600" cy="251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smtClean="0">
                <a:solidFill>
                  <a:schemeClr val="tx1"/>
                </a:solidFill>
              </a:rPr>
              <a:t>Sum</a:t>
            </a:r>
            <a:endParaRPr lang="en-US" sz="2400" dirty="0">
              <a:solidFill>
                <a:schemeClr val="tx1"/>
              </a:solidFill>
            </a:endParaRPr>
          </a:p>
        </p:txBody>
      </p:sp>
      <p:cxnSp>
        <p:nvCxnSpPr>
          <p:cNvPr id="101" name="Straight Arrow Connector 100"/>
          <p:cNvCxnSpPr>
            <a:stCxn id="99" idx="2"/>
            <a:endCxn id="100" idx="0"/>
          </p:cNvCxnSpPr>
          <p:nvPr/>
        </p:nvCxnSpPr>
        <p:spPr>
          <a:xfrm rot="5400000">
            <a:off x="7195661" y="4356537"/>
            <a:ext cx="181928"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rot="5400000">
            <a:off x="7154624" y="4840049"/>
            <a:ext cx="262414"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56" idx="2"/>
            <a:endCxn id="59" idx="0"/>
          </p:cNvCxnSpPr>
          <p:nvPr/>
        </p:nvCxnSpPr>
        <p:spPr>
          <a:xfrm rot="5400000">
            <a:off x="4620817" y="3360936"/>
            <a:ext cx="435769"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75" idx="2"/>
            <a:endCxn id="78" idx="0"/>
          </p:cNvCxnSpPr>
          <p:nvPr/>
        </p:nvCxnSpPr>
        <p:spPr>
          <a:xfrm rot="5400000">
            <a:off x="5849542" y="3360936"/>
            <a:ext cx="435769"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94" idx="2"/>
            <a:endCxn id="97" idx="0"/>
          </p:cNvCxnSpPr>
          <p:nvPr/>
        </p:nvCxnSpPr>
        <p:spPr>
          <a:xfrm rot="5400000">
            <a:off x="7068742" y="3360936"/>
            <a:ext cx="435769" cy="15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56" idx="2"/>
            <a:endCxn id="78" idx="0"/>
          </p:cNvCxnSpPr>
          <p:nvPr/>
        </p:nvCxnSpPr>
        <p:spPr>
          <a:xfrm rot="16200000" flipH="1">
            <a:off x="5235179" y="2746772"/>
            <a:ext cx="435769" cy="122872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56" idx="2"/>
            <a:endCxn id="97" idx="0"/>
          </p:cNvCxnSpPr>
          <p:nvPr/>
        </p:nvCxnSpPr>
        <p:spPr>
          <a:xfrm rot="16200000" flipH="1">
            <a:off x="5844779" y="2137172"/>
            <a:ext cx="435769" cy="244792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75" idx="2"/>
            <a:endCxn id="59" idx="0"/>
          </p:cNvCxnSpPr>
          <p:nvPr/>
        </p:nvCxnSpPr>
        <p:spPr>
          <a:xfrm rot="5400000">
            <a:off x="5235180" y="2746772"/>
            <a:ext cx="435769" cy="122872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75" idx="2"/>
            <a:endCxn id="97" idx="0"/>
          </p:cNvCxnSpPr>
          <p:nvPr/>
        </p:nvCxnSpPr>
        <p:spPr>
          <a:xfrm rot="16200000" flipH="1">
            <a:off x="6459142" y="2751534"/>
            <a:ext cx="435769" cy="12192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94" idx="2"/>
            <a:endCxn id="59" idx="0"/>
          </p:cNvCxnSpPr>
          <p:nvPr/>
        </p:nvCxnSpPr>
        <p:spPr>
          <a:xfrm rot="5400000">
            <a:off x="5844780" y="2137172"/>
            <a:ext cx="435769" cy="244792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stCxn id="94" idx="2"/>
            <a:endCxn id="78" idx="0"/>
          </p:cNvCxnSpPr>
          <p:nvPr/>
        </p:nvCxnSpPr>
        <p:spPr>
          <a:xfrm rot="5400000">
            <a:off x="6459142" y="2751534"/>
            <a:ext cx="435769" cy="12192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7150"/>
            <a:ext cx="8686800" cy="571500"/>
          </a:xfrm>
        </p:spPr>
        <p:txBody>
          <a:bodyPr>
            <a:normAutofit fontScale="90000"/>
          </a:bodyPr>
          <a:lstStyle/>
          <a:p>
            <a:r>
              <a:rPr lang="en-US" dirty="0" smtClean="0"/>
              <a:t>Summary of </a:t>
            </a:r>
            <a:r>
              <a:rPr lang="en-US" dirty="0" err="1" smtClean="0"/>
              <a:t>DryadLINQ</a:t>
            </a:r>
            <a:r>
              <a:rPr lang="en-US" dirty="0" smtClean="0"/>
              <a:t> Internals</a:t>
            </a:r>
            <a:endParaRPr lang="en-US" dirty="0"/>
          </a:p>
        </p:txBody>
      </p:sp>
      <p:sp>
        <p:nvSpPr>
          <p:cNvPr id="3" name="Rectangle 3"/>
          <p:cNvSpPr txBox="1">
            <a:spLocks noChangeArrowheads="1"/>
          </p:cNvSpPr>
          <p:nvPr/>
        </p:nvSpPr>
        <p:spPr>
          <a:xfrm>
            <a:off x="0" y="666750"/>
            <a:ext cx="9144000" cy="4629150"/>
          </a:xfrm>
          <a:prstGeom prst="rect">
            <a:avLst/>
          </a:prstGeom>
        </p:spPr>
        <p:txBody>
          <a:bodyPr>
            <a:normAutofit lnSpcReduction="10000"/>
          </a:bodyPr>
          <a:lstStyle/>
          <a:p>
            <a:pPr marL="342900" marR="0" lvl="0" indent="-342900" algn="l" defTabSz="457200" rtl="0" eaLnBrk="1" fontAlgn="auto" latinLnBrk="0" hangingPunct="1">
              <a:lnSpc>
                <a:spcPct val="90000"/>
              </a:lnSpc>
              <a:spcBef>
                <a:spcPct val="20000"/>
              </a:spcBef>
              <a:spcAft>
                <a:spcPts val="0"/>
              </a:spcAft>
              <a:buClrTx/>
              <a:buSzTx/>
              <a:tabLst/>
              <a:defRPr/>
            </a:pPr>
            <a:r>
              <a:rPr kumimoji="0" lang="en-US" sz="2600" b="0" i="0" u="none" strike="noStrike" kern="1200" cap="none" spc="0" normalizeH="0" baseline="0" noProof="0" dirty="0" smtClean="0">
                <a:ln>
                  <a:noFill/>
                </a:ln>
                <a:solidFill>
                  <a:schemeClr val="tx2"/>
                </a:solidFill>
                <a:effectLst/>
                <a:uLnTx/>
                <a:uFillTx/>
                <a:latin typeface="Candara" pitchFamily="34" charset="0"/>
                <a:ea typeface="+mn-ea"/>
                <a:cs typeface="+mn-cs"/>
              </a:rPr>
              <a:t>Distributed execution plan</a:t>
            </a:r>
          </a:p>
          <a:p>
            <a:pPr marL="400050" marR="0" lvl="1" indent="-342900" algn="l" defTabSz="457200" rtl="0" eaLnBrk="1" fontAlgn="auto" latinLnBrk="0" hangingPunct="1">
              <a:spcAft>
                <a:spcPts val="0"/>
              </a:spcAft>
              <a:buClrTx/>
              <a:buSzTx/>
              <a:buFont typeface="Arial"/>
              <a:buChar char="–"/>
              <a:tabLst/>
              <a:defRPr/>
            </a:pPr>
            <a:r>
              <a:rPr kumimoji="0" lang="en-US" sz="2400" b="0" i="0" u="none" strike="noStrike" kern="1200" cap="none" spc="0" normalizeH="0" baseline="0" noProof="0" dirty="0" smtClean="0">
                <a:ln>
                  <a:noFill/>
                </a:ln>
                <a:solidFill>
                  <a:schemeClr val="tx2"/>
                </a:solidFill>
                <a:effectLst/>
                <a:uLnTx/>
                <a:uFillTx/>
                <a:latin typeface="Candara" pitchFamily="34" charset="0"/>
                <a:ea typeface="+mn-ea"/>
                <a:cs typeface="+mn-cs"/>
              </a:rPr>
              <a:t>Static optimizations: pipelining, eager aggregation, etc.</a:t>
            </a:r>
          </a:p>
          <a:p>
            <a:pPr marL="400050" marR="0" lvl="1" indent="-342900" algn="l" defTabSz="457200" rtl="0" eaLnBrk="1" fontAlgn="auto" latinLnBrk="0" hangingPunct="1">
              <a:spcAft>
                <a:spcPts val="0"/>
              </a:spcAft>
              <a:buClrTx/>
              <a:buSzTx/>
              <a:buFont typeface="Arial"/>
              <a:buChar char="–"/>
              <a:tabLst/>
              <a:defRPr/>
            </a:pPr>
            <a:r>
              <a:rPr kumimoji="0" lang="en-US" sz="2400" b="0" i="0" u="none" strike="noStrike" kern="1200" cap="none" spc="0" normalizeH="0" baseline="0" noProof="0" dirty="0" smtClean="0">
                <a:ln>
                  <a:noFill/>
                </a:ln>
                <a:solidFill>
                  <a:schemeClr val="tx2"/>
                </a:solidFill>
                <a:effectLst/>
                <a:uLnTx/>
                <a:uFillTx/>
                <a:latin typeface="Candara" pitchFamily="34" charset="0"/>
                <a:ea typeface="+mn-ea"/>
                <a:cs typeface="+mn-cs"/>
              </a:rPr>
              <a:t>Dynamic optimizations: data-dependent partitioning, dynamic aggregation, etc.</a:t>
            </a:r>
          </a:p>
          <a:p>
            <a:pPr marL="342900" marR="0" lvl="0" indent="-342900" algn="l" defTabSz="457200" rtl="0" eaLnBrk="1" fontAlgn="auto" latinLnBrk="0" hangingPunct="1">
              <a:spcBef>
                <a:spcPts val="600"/>
              </a:spcBef>
              <a:spcAft>
                <a:spcPts val="0"/>
              </a:spcAft>
              <a:buClrTx/>
              <a:buSzTx/>
              <a:tabLst/>
              <a:defRPr/>
            </a:pPr>
            <a:r>
              <a:rPr kumimoji="0" lang="en-US" sz="2600" b="0" i="0" u="none" strike="noStrike" kern="1200" cap="none" spc="0" normalizeH="0" baseline="0" noProof="0" dirty="0" smtClean="0">
                <a:ln>
                  <a:noFill/>
                </a:ln>
                <a:solidFill>
                  <a:schemeClr val="tx2"/>
                </a:solidFill>
                <a:effectLst/>
                <a:uLnTx/>
                <a:uFillTx/>
                <a:latin typeface="Candara" pitchFamily="34" charset="0"/>
                <a:ea typeface="+mn-ea"/>
                <a:cs typeface="+mn-cs"/>
              </a:rPr>
              <a:t>Automatic code generation</a:t>
            </a:r>
          </a:p>
          <a:p>
            <a:pPr marL="400050" marR="0" lvl="1" indent="-342900" algn="l" defTabSz="457200" rtl="0" eaLnBrk="1" fontAlgn="auto" latinLnBrk="0" hangingPunct="1">
              <a:spcAft>
                <a:spcPts val="0"/>
              </a:spcAft>
              <a:buClrTx/>
              <a:buSzTx/>
              <a:buFont typeface="Arial"/>
              <a:buChar char="–"/>
              <a:tabLst/>
              <a:defRPr/>
            </a:pPr>
            <a:r>
              <a:rPr kumimoji="0" lang="en-US" sz="2400" b="0" i="0" u="none" strike="noStrike" kern="1200" cap="none" spc="0" normalizeH="0" baseline="0" noProof="0" dirty="0" smtClean="0">
                <a:ln>
                  <a:noFill/>
                </a:ln>
                <a:solidFill>
                  <a:schemeClr val="tx2"/>
                </a:solidFill>
                <a:effectLst/>
                <a:uLnTx/>
                <a:uFillTx/>
                <a:latin typeface="Candara" pitchFamily="34" charset="0"/>
                <a:ea typeface="+mn-ea"/>
                <a:cs typeface="+mn-cs"/>
              </a:rPr>
              <a:t>Vertex code that runs on vertices</a:t>
            </a:r>
          </a:p>
          <a:p>
            <a:pPr marL="400050" marR="0" lvl="1" indent="-342900" algn="l" defTabSz="457200" rtl="0" eaLnBrk="1" fontAlgn="auto" latinLnBrk="0" hangingPunct="1">
              <a:spcAft>
                <a:spcPts val="0"/>
              </a:spcAft>
              <a:buClrTx/>
              <a:buSzTx/>
              <a:buFont typeface="Arial"/>
              <a:buChar char="–"/>
              <a:tabLst/>
              <a:defRPr/>
            </a:pPr>
            <a:r>
              <a:rPr kumimoji="0" lang="en-US" sz="2400" b="0" i="0" u="none" strike="noStrike" kern="1200" cap="none" spc="0" normalizeH="0" baseline="0" noProof="0" dirty="0" smtClean="0">
                <a:ln>
                  <a:noFill/>
                </a:ln>
                <a:solidFill>
                  <a:schemeClr val="tx2"/>
                </a:solidFill>
                <a:effectLst/>
                <a:uLnTx/>
                <a:uFillTx/>
                <a:latin typeface="Candara" pitchFamily="34" charset="0"/>
                <a:ea typeface="+mn-ea"/>
                <a:cs typeface="+mn-cs"/>
              </a:rPr>
              <a:t>Channel serialization code</a:t>
            </a:r>
          </a:p>
          <a:p>
            <a:pPr marL="400050" marR="0" lvl="1" indent="-342900" algn="l" defTabSz="457200" rtl="0" eaLnBrk="1" fontAlgn="auto" latinLnBrk="0" hangingPunct="1">
              <a:spcAft>
                <a:spcPts val="0"/>
              </a:spcAft>
              <a:buClrTx/>
              <a:buSzTx/>
              <a:buFont typeface="Arial"/>
              <a:buChar char="–"/>
              <a:tabLst/>
              <a:defRPr/>
            </a:pPr>
            <a:r>
              <a:rPr kumimoji="0" lang="en-US" sz="2400" b="0" i="0" u="none" strike="noStrike" kern="1200" cap="none" spc="0" normalizeH="0" baseline="0" noProof="0" dirty="0" smtClean="0">
                <a:ln>
                  <a:noFill/>
                </a:ln>
                <a:solidFill>
                  <a:schemeClr val="tx2"/>
                </a:solidFill>
                <a:effectLst/>
                <a:uLnTx/>
                <a:uFillTx/>
                <a:latin typeface="Candara" pitchFamily="34" charset="0"/>
                <a:ea typeface="+mn-ea"/>
                <a:cs typeface="+mn-cs"/>
              </a:rPr>
              <a:t>Callback code for runtime optimizations</a:t>
            </a:r>
          </a:p>
          <a:p>
            <a:pPr marL="400050" marR="0" lvl="1" indent="-342900" algn="l" defTabSz="457200" rtl="0" eaLnBrk="1" fontAlgn="auto" latinLnBrk="0" hangingPunct="1">
              <a:spcAft>
                <a:spcPts val="0"/>
              </a:spcAft>
              <a:buClrTx/>
              <a:buSzTx/>
              <a:buFont typeface="Arial"/>
              <a:buChar char="–"/>
              <a:tabLst/>
              <a:defRPr/>
            </a:pPr>
            <a:r>
              <a:rPr kumimoji="0" lang="en-US" sz="2400" b="0" i="0" u="none" strike="noStrike" kern="1200" cap="none" spc="0" normalizeH="0" baseline="0" noProof="0" dirty="0" smtClean="0">
                <a:ln>
                  <a:noFill/>
                </a:ln>
                <a:solidFill>
                  <a:schemeClr val="tx2"/>
                </a:solidFill>
                <a:effectLst/>
                <a:uLnTx/>
                <a:uFillTx/>
                <a:latin typeface="Candara" pitchFamily="34" charset="0"/>
                <a:ea typeface="+mn-ea"/>
                <a:cs typeface="+mn-cs"/>
              </a:rPr>
              <a:t>Automatically distributed to cluster machines</a:t>
            </a:r>
            <a:endParaRPr kumimoji="0" lang="en-US" sz="2800" b="0" i="0" u="none" strike="noStrike" kern="1200" cap="none" spc="0" normalizeH="0" baseline="0" noProof="0" dirty="0" smtClean="0">
              <a:ln>
                <a:noFill/>
              </a:ln>
              <a:solidFill>
                <a:schemeClr val="tx2"/>
              </a:solidFill>
              <a:effectLst/>
              <a:uLnTx/>
              <a:uFillTx/>
              <a:latin typeface="Candara" pitchFamily="34" charset="0"/>
              <a:ea typeface="+mn-ea"/>
              <a:cs typeface="+mn-cs"/>
            </a:endParaRPr>
          </a:p>
          <a:p>
            <a:pPr marL="342900" marR="0" lvl="0" indent="-342900" algn="l" defTabSz="457200" rtl="0" eaLnBrk="1" fontAlgn="auto" latinLnBrk="0" hangingPunct="1">
              <a:spcBef>
                <a:spcPts val="600"/>
              </a:spcBef>
              <a:spcAft>
                <a:spcPts val="0"/>
              </a:spcAft>
              <a:buClrTx/>
              <a:buSzTx/>
              <a:tabLst/>
              <a:defRPr/>
            </a:pPr>
            <a:r>
              <a:rPr kumimoji="0" lang="en-US" sz="2600" b="0" i="0" u="none" strike="noStrike" kern="1200" cap="none" spc="0" normalizeH="0" baseline="0" noProof="0" dirty="0" smtClean="0">
                <a:ln>
                  <a:noFill/>
                </a:ln>
                <a:solidFill>
                  <a:schemeClr val="tx2"/>
                </a:solidFill>
                <a:effectLst/>
                <a:uLnTx/>
                <a:uFillTx/>
                <a:latin typeface="Candara" pitchFamily="34" charset="0"/>
                <a:ea typeface="+mn-ea"/>
                <a:cs typeface="+mn-cs"/>
              </a:rPr>
              <a:t>Separate LINQ query from its local context</a:t>
            </a:r>
          </a:p>
          <a:p>
            <a:pPr marL="400050" marR="0" lvl="1" indent="-400050" algn="l" defTabSz="457200" rtl="0" eaLnBrk="1" fontAlgn="auto" latinLnBrk="0" hangingPunct="1">
              <a:spcAft>
                <a:spcPts val="0"/>
              </a:spcAft>
              <a:buClrTx/>
              <a:buSzTx/>
              <a:buFont typeface="Arial"/>
              <a:buChar char="–"/>
              <a:tabLst/>
              <a:defRPr/>
            </a:pPr>
            <a:r>
              <a:rPr lang="en-US" sz="2400" dirty="0" smtClean="0">
                <a:solidFill>
                  <a:schemeClr val="tx2"/>
                </a:solidFill>
                <a:latin typeface="Candara" pitchFamily="34" charset="0"/>
              </a:rPr>
              <a:t>Distribute referenced objects to cluster machines</a:t>
            </a:r>
          </a:p>
          <a:p>
            <a:pPr marL="400050" lvl="1" indent="-400050">
              <a:buFont typeface="Arial"/>
              <a:buChar char="–"/>
              <a:defRPr/>
            </a:pPr>
            <a:r>
              <a:rPr lang="en-US" sz="2400" dirty="0" smtClean="0">
                <a:solidFill>
                  <a:schemeClr val="tx2"/>
                </a:solidFill>
                <a:latin typeface="Candara" pitchFamily="34" charset="0"/>
              </a:rPr>
              <a:t>Distribute application DLLs to cluster machines</a:t>
            </a:r>
            <a:endParaRPr kumimoji="0" lang="en-US" sz="2400" b="0" i="0" u="none" strike="noStrike" kern="1200" cap="none" spc="0" normalizeH="0" baseline="0" noProof="0" dirty="0" smtClean="0">
              <a:ln>
                <a:noFill/>
              </a:ln>
              <a:solidFill>
                <a:schemeClr val="tx2"/>
              </a:solidFill>
              <a:effectLst/>
              <a:uLnTx/>
              <a:uFillTx/>
              <a:latin typeface="Candara"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8600" y="0"/>
            <a:ext cx="8686800" cy="571500"/>
          </a:xfrm>
        </p:spPr>
        <p:txBody>
          <a:bodyPr>
            <a:normAutofit fontScale="90000"/>
          </a:bodyPr>
          <a:lstStyle/>
          <a:p>
            <a:pPr eaLnBrk="1" hangingPunct="1"/>
            <a:r>
              <a:rPr lang="en-US" dirty="0" smtClean="0"/>
              <a:t>Dryad Job = Directed Acyclic Graph</a:t>
            </a:r>
          </a:p>
        </p:txBody>
      </p:sp>
      <p:sp>
        <p:nvSpPr>
          <p:cNvPr id="15363" name="Text Box 3"/>
          <p:cNvSpPr txBox="1">
            <a:spLocks noChangeArrowheads="1"/>
          </p:cNvSpPr>
          <p:nvPr/>
        </p:nvSpPr>
        <p:spPr bwMode="auto">
          <a:xfrm>
            <a:off x="152401" y="1543050"/>
            <a:ext cx="1730602" cy="954107"/>
          </a:xfrm>
          <a:prstGeom prst="rect">
            <a:avLst/>
          </a:prstGeom>
          <a:noFill/>
          <a:ln w="9525">
            <a:noFill/>
            <a:miter lim="800000"/>
            <a:headEnd/>
            <a:tailEnd/>
          </a:ln>
        </p:spPr>
        <p:txBody>
          <a:bodyPr wrap="none">
            <a:spAutoFit/>
          </a:bodyPr>
          <a:lstStyle/>
          <a:p>
            <a:r>
              <a:rPr lang="en-US" sz="2800"/>
              <a:t>Processing</a:t>
            </a:r>
          </a:p>
          <a:p>
            <a:r>
              <a:rPr lang="en-US" sz="2800"/>
              <a:t>vertices</a:t>
            </a:r>
          </a:p>
        </p:txBody>
      </p:sp>
      <p:sp>
        <p:nvSpPr>
          <p:cNvPr id="15364" name="Text Box 4"/>
          <p:cNvSpPr txBox="1">
            <a:spLocks noChangeArrowheads="1"/>
          </p:cNvSpPr>
          <p:nvPr/>
        </p:nvSpPr>
        <p:spPr bwMode="auto">
          <a:xfrm>
            <a:off x="7010400" y="2000250"/>
            <a:ext cx="1643399" cy="1815882"/>
          </a:xfrm>
          <a:prstGeom prst="rect">
            <a:avLst/>
          </a:prstGeom>
          <a:noFill/>
          <a:ln w="9525">
            <a:noFill/>
            <a:miter lim="800000"/>
            <a:headEnd/>
            <a:tailEnd/>
          </a:ln>
        </p:spPr>
        <p:txBody>
          <a:bodyPr wrap="none">
            <a:spAutoFit/>
          </a:bodyPr>
          <a:lstStyle/>
          <a:p>
            <a:r>
              <a:rPr lang="en-US" sz="2800"/>
              <a:t>Channels</a:t>
            </a:r>
          </a:p>
          <a:p>
            <a:r>
              <a:rPr lang="en-US" sz="2800"/>
              <a:t>(file, pipe,</a:t>
            </a:r>
          </a:p>
          <a:p>
            <a:r>
              <a:rPr lang="en-US" sz="2800"/>
              <a:t> shared</a:t>
            </a:r>
          </a:p>
          <a:p>
            <a:r>
              <a:rPr lang="en-US" sz="2800"/>
              <a:t> memory)</a:t>
            </a:r>
          </a:p>
        </p:txBody>
      </p:sp>
      <p:sp>
        <p:nvSpPr>
          <p:cNvPr id="15365" name="Oval 5"/>
          <p:cNvSpPr>
            <a:spLocks noChangeArrowheads="1"/>
          </p:cNvSpPr>
          <p:nvPr/>
        </p:nvSpPr>
        <p:spPr bwMode="auto">
          <a:xfrm>
            <a:off x="914400" y="4114800"/>
            <a:ext cx="381000" cy="285750"/>
          </a:xfrm>
          <a:prstGeom prst="ellipse">
            <a:avLst/>
          </a:prstGeom>
          <a:solidFill>
            <a:srgbClr val="00FF00"/>
          </a:solidFill>
          <a:ln w="9525">
            <a:solidFill>
              <a:schemeClr val="tx1"/>
            </a:solidFill>
            <a:round/>
            <a:headEnd/>
            <a:tailEnd/>
          </a:ln>
        </p:spPr>
        <p:txBody>
          <a:bodyPr wrap="none" anchor="ctr"/>
          <a:lstStyle/>
          <a:p>
            <a:endParaRPr lang="en-US"/>
          </a:p>
        </p:txBody>
      </p:sp>
      <p:sp>
        <p:nvSpPr>
          <p:cNvPr id="15366" name="Oval 6"/>
          <p:cNvSpPr>
            <a:spLocks noChangeArrowheads="1"/>
          </p:cNvSpPr>
          <p:nvPr/>
        </p:nvSpPr>
        <p:spPr bwMode="auto">
          <a:xfrm>
            <a:off x="1676400" y="4114800"/>
            <a:ext cx="381000" cy="285750"/>
          </a:xfrm>
          <a:prstGeom prst="ellipse">
            <a:avLst/>
          </a:prstGeom>
          <a:solidFill>
            <a:srgbClr val="00FF00"/>
          </a:solidFill>
          <a:ln w="9525">
            <a:solidFill>
              <a:schemeClr val="tx1"/>
            </a:solidFill>
            <a:round/>
            <a:headEnd/>
            <a:tailEnd/>
          </a:ln>
        </p:spPr>
        <p:txBody>
          <a:bodyPr wrap="none" anchor="ctr"/>
          <a:lstStyle/>
          <a:p>
            <a:endParaRPr lang="en-US"/>
          </a:p>
        </p:txBody>
      </p:sp>
      <p:sp>
        <p:nvSpPr>
          <p:cNvPr id="15367" name="Oval 7"/>
          <p:cNvSpPr>
            <a:spLocks noChangeArrowheads="1"/>
          </p:cNvSpPr>
          <p:nvPr/>
        </p:nvSpPr>
        <p:spPr bwMode="auto">
          <a:xfrm>
            <a:off x="2514600" y="4114800"/>
            <a:ext cx="381000" cy="285750"/>
          </a:xfrm>
          <a:prstGeom prst="ellipse">
            <a:avLst/>
          </a:prstGeom>
          <a:solidFill>
            <a:srgbClr val="00FF00"/>
          </a:solidFill>
          <a:ln w="9525">
            <a:solidFill>
              <a:schemeClr val="tx1"/>
            </a:solidFill>
            <a:round/>
            <a:headEnd/>
            <a:tailEnd/>
          </a:ln>
        </p:spPr>
        <p:txBody>
          <a:bodyPr wrap="none" anchor="ctr"/>
          <a:lstStyle/>
          <a:p>
            <a:endParaRPr lang="en-US"/>
          </a:p>
        </p:txBody>
      </p:sp>
      <p:sp>
        <p:nvSpPr>
          <p:cNvPr id="15368" name="Oval 8"/>
          <p:cNvSpPr>
            <a:spLocks noChangeArrowheads="1"/>
          </p:cNvSpPr>
          <p:nvPr/>
        </p:nvSpPr>
        <p:spPr bwMode="auto">
          <a:xfrm>
            <a:off x="5257800" y="4114800"/>
            <a:ext cx="381000" cy="285750"/>
          </a:xfrm>
          <a:prstGeom prst="ellipse">
            <a:avLst/>
          </a:prstGeom>
          <a:solidFill>
            <a:srgbClr val="00FF00"/>
          </a:solidFill>
          <a:ln w="9525">
            <a:solidFill>
              <a:schemeClr val="tx1"/>
            </a:solidFill>
            <a:round/>
            <a:headEnd/>
            <a:tailEnd/>
          </a:ln>
        </p:spPr>
        <p:txBody>
          <a:bodyPr wrap="none" anchor="ctr"/>
          <a:lstStyle/>
          <a:p>
            <a:endParaRPr lang="en-US"/>
          </a:p>
        </p:txBody>
      </p:sp>
      <p:sp>
        <p:nvSpPr>
          <p:cNvPr id="15369" name="Oval 9"/>
          <p:cNvSpPr>
            <a:spLocks noChangeArrowheads="1"/>
          </p:cNvSpPr>
          <p:nvPr/>
        </p:nvSpPr>
        <p:spPr bwMode="auto">
          <a:xfrm>
            <a:off x="1905000" y="742950"/>
            <a:ext cx="381000" cy="285750"/>
          </a:xfrm>
          <a:prstGeom prst="ellipse">
            <a:avLst/>
          </a:prstGeom>
          <a:solidFill>
            <a:srgbClr val="FF00FF"/>
          </a:solidFill>
          <a:ln w="9525">
            <a:solidFill>
              <a:schemeClr val="tx1"/>
            </a:solidFill>
            <a:round/>
            <a:headEnd/>
            <a:tailEnd/>
          </a:ln>
        </p:spPr>
        <p:txBody>
          <a:bodyPr wrap="none" anchor="ctr"/>
          <a:lstStyle/>
          <a:p>
            <a:endParaRPr lang="en-US"/>
          </a:p>
        </p:txBody>
      </p:sp>
      <p:sp>
        <p:nvSpPr>
          <p:cNvPr id="15370" name="Oval 10"/>
          <p:cNvSpPr>
            <a:spLocks noChangeArrowheads="1"/>
          </p:cNvSpPr>
          <p:nvPr/>
        </p:nvSpPr>
        <p:spPr bwMode="auto">
          <a:xfrm>
            <a:off x="3200400" y="742950"/>
            <a:ext cx="381000" cy="285750"/>
          </a:xfrm>
          <a:prstGeom prst="ellipse">
            <a:avLst/>
          </a:prstGeom>
          <a:solidFill>
            <a:srgbClr val="FF00FF"/>
          </a:solidFill>
          <a:ln w="9525">
            <a:solidFill>
              <a:schemeClr val="tx1"/>
            </a:solidFill>
            <a:round/>
            <a:headEnd/>
            <a:tailEnd/>
          </a:ln>
        </p:spPr>
        <p:txBody>
          <a:bodyPr wrap="none" anchor="ctr"/>
          <a:lstStyle/>
          <a:p>
            <a:endParaRPr lang="en-US"/>
          </a:p>
        </p:txBody>
      </p:sp>
      <p:sp>
        <p:nvSpPr>
          <p:cNvPr id="15371" name="Oval 11"/>
          <p:cNvSpPr>
            <a:spLocks noChangeArrowheads="1"/>
          </p:cNvSpPr>
          <p:nvPr/>
        </p:nvSpPr>
        <p:spPr bwMode="auto">
          <a:xfrm>
            <a:off x="4038600" y="742950"/>
            <a:ext cx="381000" cy="285750"/>
          </a:xfrm>
          <a:prstGeom prst="ellipse">
            <a:avLst/>
          </a:prstGeom>
          <a:solidFill>
            <a:srgbClr val="FF00FF"/>
          </a:solidFill>
          <a:ln w="9525">
            <a:solidFill>
              <a:schemeClr val="tx1"/>
            </a:solidFill>
            <a:round/>
            <a:headEnd/>
            <a:tailEnd/>
          </a:ln>
        </p:spPr>
        <p:txBody>
          <a:bodyPr wrap="none" anchor="ctr"/>
          <a:lstStyle/>
          <a:p>
            <a:endParaRPr lang="en-US"/>
          </a:p>
        </p:txBody>
      </p:sp>
      <p:sp>
        <p:nvSpPr>
          <p:cNvPr id="15372" name="Oval 12"/>
          <p:cNvSpPr>
            <a:spLocks noChangeArrowheads="1"/>
          </p:cNvSpPr>
          <p:nvPr/>
        </p:nvSpPr>
        <p:spPr bwMode="auto">
          <a:xfrm>
            <a:off x="6248400" y="742950"/>
            <a:ext cx="381000" cy="285750"/>
          </a:xfrm>
          <a:prstGeom prst="ellipse">
            <a:avLst/>
          </a:prstGeom>
          <a:solidFill>
            <a:srgbClr val="FF00FF"/>
          </a:solidFill>
          <a:ln w="9525">
            <a:solidFill>
              <a:schemeClr val="tx1"/>
            </a:solidFill>
            <a:round/>
            <a:headEnd/>
            <a:tailEnd/>
          </a:ln>
        </p:spPr>
        <p:txBody>
          <a:bodyPr wrap="none" anchor="ctr"/>
          <a:lstStyle/>
          <a:p>
            <a:endParaRPr lang="en-US"/>
          </a:p>
        </p:txBody>
      </p:sp>
      <p:sp>
        <p:nvSpPr>
          <p:cNvPr id="15373" name="Oval 13"/>
          <p:cNvSpPr>
            <a:spLocks noChangeArrowheads="1"/>
          </p:cNvSpPr>
          <p:nvPr/>
        </p:nvSpPr>
        <p:spPr bwMode="auto">
          <a:xfrm>
            <a:off x="5257800" y="742950"/>
            <a:ext cx="381000" cy="285750"/>
          </a:xfrm>
          <a:prstGeom prst="ellipse">
            <a:avLst/>
          </a:prstGeom>
          <a:solidFill>
            <a:srgbClr val="FF00FF"/>
          </a:solidFill>
          <a:ln w="9525">
            <a:solidFill>
              <a:schemeClr val="tx1"/>
            </a:solidFill>
            <a:round/>
            <a:headEnd/>
            <a:tailEnd/>
          </a:ln>
        </p:spPr>
        <p:txBody>
          <a:bodyPr wrap="none" anchor="ctr"/>
          <a:lstStyle/>
          <a:p>
            <a:endParaRPr lang="en-US"/>
          </a:p>
        </p:txBody>
      </p:sp>
      <p:sp>
        <p:nvSpPr>
          <p:cNvPr id="15374" name="Oval 14"/>
          <p:cNvSpPr>
            <a:spLocks noChangeArrowheads="1"/>
          </p:cNvSpPr>
          <p:nvPr/>
        </p:nvSpPr>
        <p:spPr bwMode="auto">
          <a:xfrm>
            <a:off x="2514600" y="3429000"/>
            <a:ext cx="381000" cy="285750"/>
          </a:xfrm>
          <a:prstGeom prst="ellipse">
            <a:avLst/>
          </a:prstGeom>
          <a:solidFill>
            <a:srgbClr val="FFFF00"/>
          </a:solidFill>
          <a:ln w="9525">
            <a:solidFill>
              <a:schemeClr val="tx1"/>
            </a:solidFill>
            <a:round/>
            <a:headEnd/>
            <a:tailEnd/>
          </a:ln>
        </p:spPr>
        <p:txBody>
          <a:bodyPr wrap="none" anchor="ctr"/>
          <a:lstStyle/>
          <a:p>
            <a:endParaRPr lang="en-US"/>
          </a:p>
        </p:txBody>
      </p:sp>
      <p:sp>
        <p:nvSpPr>
          <p:cNvPr id="15375" name="Oval 15"/>
          <p:cNvSpPr>
            <a:spLocks noChangeArrowheads="1"/>
          </p:cNvSpPr>
          <p:nvPr/>
        </p:nvSpPr>
        <p:spPr bwMode="auto">
          <a:xfrm>
            <a:off x="1371600" y="3257550"/>
            <a:ext cx="381000" cy="285750"/>
          </a:xfrm>
          <a:prstGeom prst="ellipse">
            <a:avLst/>
          </a:prstGeom>
          <a:solidFill>
            <a:srgbClr val="FFFF00"/>
          </a:solidFill>
          <a:ln w="9525">
            <a:solidFill>
              <a:schemeClr val="tx1"/>
            </a:solidFill>
            <a:round/>
            <a:headEnd/>
            <a:tailEnd/>
          </a:ln>
        </p:spPr>
        <p:txBody>
          <a:bodyPr wrap="none" anchor="ctr"/>
          <a:lstStyle/>
          <a:p>
            <a:endParaRPr lang="en-US"/>
          </a:p>
        </p:txBody>
      </p:sp>
      <p:sp>
        <p:nvSpPr>
          <p:cNvPr id="15376" name="Oval 16"/>
          <p:cNvSpPr>
            <a:spLocks noChangeArrowheads="1"/>
          </p:cNvSpPr>
          <p:nvPr/>
        </p:nvSpPr>
        <p:spPr bwMode="auto">
          <a:xfrm>
            <a:off x="2133600" y="2343150"/>
            <a:ext cx="381000" cy="285750"/>
          </a:xfrm>
          <a:prstGeom prst="ellipse">
            <a:avLst/>
          </a:prstGeom>
          <a:solidFill>
            <a:srgbClr val="FFFF00"/>
          </a:solidFill>
          <a:ln w="9525">
            <a:solidFill>
              <a:schemeClr val="tx1"/>
            </a:solidFill>
            <a:round/>
            <a:headEnd/>
            <a:tailEnd/>
          </a:ln>
        </p:spPr>
        <p:txBody>
          <a:bodyPr wrap="none" anchor="ctr"/>
          <a:lstStyle/>
          <a:p>
            <a:endParaRPr lang="en-US"/>
          </a:p>
        </p:txBody>
      </p:sp>
      <p:sp>
        <p:nvSpPr>
          <p:cNvPr id="15377" name="Oval 17"/>
          <p:cNvSpPr>
            <a:spLocks noChangeArrowheads="1"/>
          </p:cNvSpPr>
          <p:nvPr/>
        </p:nvSpPr>
        <p:spPr bwMode="auto">
          <a:xfrm>
            <a:off x="3429000" y="2971800"/>
            <a:ext cx="381000" cy="285750"/>
          </a:xfrm>
          <a:prstGeom prst="ellipse">
            <a:avLst/>
          </a:prstGeom>
          <a:solidFill>
            <a:srgbClr val="FFFF00"/>
          </a:solidFill>
          <a:ln w="9525">
            <a:solidFill>
              <a:schemeClr val="tx1"/>
            </a:solidFill>
            <a:round/>
            <a:headEnd/>
            <a:tailEnd/>
          </a:ln>
        </p:spPr>
        <p:txBody>
          <a:bodyPr wrap="none" anchor="ctr"/>
          <a:lstStyle/>
          <a:p>
            <a:endParaRPr lang="en-US"/>
          </a:p>
        </p:txBody>
      </p:sp>
      <p:sp>
        <p:nvSpPr>
          <p:cNvPr id="15378" name="Oval 18"/>
          <p:cNvSpPr>
            <a:spLocks noChangeArrowheads="1"/>
          </p:cNvSpPr>
          <p:nvPr/>
        </p:nvSpPr>
        <p:spPr bwMode="auto">
          <a:xfrm>
            <a:off x="5943600" y="3600450"/>
            <a:ext cx="381000" cy="285750"/>
          </a:xfrm>
          <a:prstGeom prst="ellipse">
            <a:avLst/>
          </a:prstGeom>
          <a:solidFill>
            <a:srgbClr val="FFFF00"/>
          </a:solidFill>
          <a:ln w="9525">
            <a:solidFill>
              <a:schemeClr val="tx1"/>
            </a:solidFill>
            <a:round/>
            <a:headEnd/>
            <a:tailEnd/>
          </a:ln>
        </p:spPr>
        <p:txBody>
          <a:bodyPr wrap="none" anchor="ctr"/>
          <a:lstStyle/>
          <a:p>
            <a:endParaRPr lang="en-US"/>
          </a:p>
        </p:txBody>
      </p:sp>
      <p:cxnSp>
        <p:nvCxnSpPr>
          <p:cNvPr id="15379" name="AutoShape 19"/>
          <p:cNvCxnSpPr>
            <a:cxnSpLocks noChangeShapeType="1"/>
            <a:stCxn id="15365" idx="0"/>
            <a:endCxn id="15375" idx="3"/>
          </p:cNvCxnSpPr>
          <p:nvPr/>
        </p:nvCxnSpPr>
        <p:spPr bwMode="auto">
          <a:xfrm flipV="1">
            <a:off x="1104901" y="3501628"/>
            <a:ext cx="322263" cy="613172"/>
          </a:xfrm>
          <a:prstGeom prst="straightConnector1">
            <a:avLst/>
          </a:prstGeom>
          <a:noFill/>
          <a:ln w="9525">
            <a:solidFill>
              <a:schemeClr val="tx1"/>
            </a:solidFill>
            <a:round/>
            <a:headEnd/>
            <a:tailEnd type="triangle" w="med" len="med"/>
          </a:ln>
        </p:spPr>
      </p:cxnSp>
      <p:cxnSp>
        <p:nvCxnSpPr>
          <p:cNvPr id="15380" name="AutoShape 20"/>
          <p:cNvCxnSpPr>
            <a:cxnSpLocks noChangeShapeType="1"/>
            <a:stCxn id="15366" idx="0"/>
            <a:endCxn id="15375" idx="5"/>
          </p:cNvCxnSpPr>
          <p:nvPr/>
        </p:nvCxnSpPr>
        <p:spPr bwMode="auto">
          <a:xfrm flipH="1" flipV="1">
            <a:off x="1697038" y="3501628"/>
            <a:ext cx="169862" cy="613172"/>
          </a:xfrm>
          <a:prstGeom prst="straightConnector1">
            <a:avLst/>
          </a:prstGeom>
          <a:noFill/>
          <a:ln w="9525">
            <a:solidFill>
              <a:schemeClr val="tx1"/>
            </a:solidFill>
            <a:round/>
            <a:headEnd/>
            <a:tailEnd type="triangle" w="med" len="med"/>
          </a:ln>
        </p:spPr>
      </p:cxnSp>
      <p:cxnSp>
        <p:nvCxnSpPr>
          <p:cNvPr id="15381" name="AutoShape 21"/>
          <p:cNvCxnSpPr>
            <a:cxnSpLocks noChangeShapeType="1"/>
            <a:stCxn id="15367" idx="0"/>
            <a:endCxn id="15374" idx="4"/>
          </p:cNvCxnSpPr>
          <p:nvPr/>
        </p:nvCxnSpPr>
        <p:spPr bwMode="auto">
          <a:xfrm flipV="1">
            <a:off x="2705100" y="3714750"/>
            <a:ext cx="0" cy="400050"/>
          </a:xfrm>
          <a:prstGeom prst="straightConnector1">
            <a:avLst/>
          </a:prstGeom>
          <a:noFill/>
          <a:ln w="9525">
            <a:solidFill>
              <a:schemeClr val="tx1"/>
            </a:solidFill>
            <a:round/>
            <a:headEnd/>
            <a:tailEnd type="triangle" w="med" len="med"/>
          </a:ln>
        </p:spPr>
      </p:cxnSp>
      <p:cxnSp>
        <p:nvCxnSpPr>
          <p:cNvPr id="15382" name="AutoShape 22"/>
          <p:cNvCxnSpPr>
            <a:cxnSpLocks noChangeShapeType="1"/>
            <a:stCxn id="15375" idx="7"/>
            <a:endCxn id="15376" idx="3"/>
          </p:cNvCxnSpPr>
          <p:nvPr/>
        </p:nvCxnSpPr>
        <p:spPr bwMode="auto">
          <a:xfrm flipV="1">
            <a:off x="1697039" y="2587229"/>
            <a:ext cx="492125" cy="711994"/>
          </a:xfrm>
          <a:prstGeom prst="straightConnector1">
            <a:avLst/>
          </a:prstGeom>
          <a:noFill/>
          <a:ln w="9525">
            <a:solidFill>
              <a:schemeClr val="tx1"/>
            </a:solidFill>
            <a:round/>
            <a:headEnd/>
            <a:tailEnd type="triangle" w="med" len="med"/>
          </a:ln>
        </p:spPr>
      </p:cxnSp>
      <p:cxnSp>
        <p:nvCxnSpPr>
          <p:cNvPr id="15383" name="AutoShape 23"/>
          <p:cNvCxnSpPr>
            <a:cxnSpLocks noChangeShapeType="1"/>
            <a:stCxn id="15374" idx="0"/>
            <a:endCxn id="15376" idx="4"/>
          </p:cNvCxnSpPr>
          <p:nvPr/>
        </p:nvCxnSpPr>
        <p:spPr bwMode="auto">
          <a:xfrm flipH="1" flipV="1">
            <a:off x="2324100" y="2628900"/>
            <a:ext cx="381000" cy="800100"/>
          </a:xfrm>
          <a:prstGeom prst="straightConnector1">
            <a:avLst/>
          </a:prstGeom>
          <a:noFill/>
          <a:ln w="9525">
            <a:solidFill>
              <a:schemeClr val="tx1"/>
            </a:solidFill>
            <a:round/>
            <a:headEnd/>
            <a:tailEnd type="triangle" w="med" len="med"/>
          </a:ln>
        </p:spPr>
      </p:cxnSp>
      <p:cxnSp>
        <p:nvCxnSpPr>
          <p:cNvPr id="15384" name="AutoShape 24"/>
          <p:cNvCxnSpPr>
            <a:cxnSpLocks noChangeShapeType="1"/>
            <a:stCxn id="15374" idx="7"/>
            <a:endCxn id="15377" idx="3"/>
          </p:cNvCxnSpPr>
          <p:nvPr/>
        </p:nvCxnSpPr>
        <p:spPr bwMode="auto">
          <a:xfrm flipV="1">
            <a:off x="2840039" y="3215879"/>
            <a:ext cx="644525" cy="254794"/>
          </a:xfrm>
          <a:prstGeom prst="straightConnector1">
            <a:avLst/>
          </a:prstGeom>
          <a:noFill/>
          <a:ln w="9525">
            <a:solidFill>
              <a:schemeClr val="tx1"/>
            </a:solidFill>
            <a:round/>
            <a:headEnd/>
            <a:tailEnd type="triangle" w="med" len="med"/>
          </a:ln>
        </p:spPr>
      </p:cxnSp>
      <p:cxnSp>
        <p:nvCxnSpPr>
          <p:cNvPr id="15385" name="AutoShape 25"/>
          <p:cNvCxnSpPr>
            <a:cxnSpLocks noChangeShapeType="1"/>
            <a:stCxn id="15368" idx="1"/>
            <a:endCxn id="15377" idx="5"/>
          </p:cNvCxnSpPr>
          <p:nvPr/>
        </p:nvCxnSpPr>
        <p:spPr bwMode="auto">
          <a:xfrm flipH="1" flipV="1">
            <a:off x="3754439" y="3215879"/>
            <a:ext cx="1558925" cy="940594"/>
          </a:xfrm>
          <a:prstGeom prst="straightConnector1">
            <a:avLst/>
          </a:prstGeom>
          <a:noFill/>
          <a:ln w="9525">
            <a:solidFill>
              <a:schemeClr val="tx1"/>
            </a:solidFill>
            <a:round/>
            <a:headEnd/>
            <a:tailEnd type="triangle" w="med" len="med"/>
          </a:ln>
        </p:spPr>
      </p:cxnSp>
      <p:cxnSp>
        <p:nvCxnSpPr>
          <p:cNvPr id="15386" name="AutoShape 26"/>
          <p:cNvCxnSpPr>
            <a:cxnSpLocks noChangeShapeType="1"/>
            <a:stCxn id="15368" idx="7"/>
            <a:endCxn id="15378" idx="3"/>
          </p:cNvCxnSpPr>
          <p:nvPr/>
        </p:nvCxnSpPr>
        <p:spPr bwMode="auto">
          <a:xfrm flipV="1">
            <a:off x="5583239" y="3844529"/>
            <a:ext cx="415925" cy="311944"/>
          </a:xfrm>
          <a:prstGeom prst="straightConnector1">
            <a:avLst/>
          </a:prstGeom>
          <a:noFill/>
          <a:ln w="9525">
            <a:solidFill>
              <a:schemeClr val="tx1"/>
            </a:solidFill>
            <a:round/>
            <a:headEnd/>
            <a:tailEnd type="triangle" w="med" len="med"/>
          </a:ln>
        </p:spPr>
      </p:cxnSp>
      <p:sp>
        <p:nvSpPr>
          <p:cNvPr id="15387" name="Oval 27"/>
          <p:cNvSpPr>
            <a:spLocks noChangeArrowheads="1"/>
          </p:cNvSpPr>
          <p:nvPr/>
        </p:nvSpPr>
        <p:spPr bwMode="auto">
          <a:xfrm>
            <a:off x="6477000" y="2914650"/>
            <a:ext cx="381000" cy="285750"/>
          </a:xfrm>
          <a:prstGeom prst="ellipse">
            <a:avLst/>
          </a:prstGeom>
          <a:solidFill>
            <a:srgbClr val="FFFF00"/>
          </a:solidFill>
          <a:ln w="9525">
            <a:solidFill>
              <a:schemeClr val="tx1"/>
            </a:solidFill>
            <a:round/>
            <a:headEnd/>
            <a:tailEnd/>
          </a:ln>
        </p:spPr>
        <p:txBody>
          <a:bodyPr wrap="none" anchor="ctr"/>
          <a:lstStyle/>
          <a:p>
            <a:endParaRPr lang="en-US"/>
          </a:p>
        </p:txBody>
      </p:sp>
      <p:sp>
        <p:nvSpPr>
          <p:cNvPr id="15388" name="Oval 28"/>
          <p:cNvSpPr>
            <a:spLocks noChangeArrowheads="1"/>
          </p:cNvSpPr>
          <p:nvPr/>
        </p:nvSpPr>
        <p:spPr bwMode="auto">
          <a:xfrm>
            <a:off x="5410200" y="2914650"/>
            <a:ext cx="381000" cy="285750"/>
          </a:xfrm>
          <a:prstGeom prst="ellipse">
            <a:avLst/>
          </a:prstGeom>
          <a:solidFill>
            <a:srgbClr val="FFFF00"/>
          </a:solidFill>
          <a:ln w="9525">
            <a:solidFill>
              <a:schemeClr val="tx1"/>
            </a:solidFill>
            <a:round/>
            <a:headEnd/>
            <a:tailEnd/>
          </a:ln>
        </p:spPr>
        <p:txBody>
          <a:bodyPr wrap="none" anchor="ctr"/>
          <a:lstStyle/>
          <a:p>
            <a:endParaRPr lang="en-US"/>
          </a:p>
        </p:txBody>
      </p:sp>
      <p:cxnSp>
        <p:nvCxnSpPr>
          <p:cNvPr id="15389" name="AutoShape 29"/>
          <p:cNvCxnSpPr>
            <a:cxnSpLocks noChangeShapeType="1"/>
            <a:stCxn id="15378" idx="7"/>
            <a:endCxn id="15387" idx="4"/>
          </p:cNvCxnSpPr>
          <p:nvPr/>
        </p:nvCxnSpPr>
        <p:spPr bwMode="auto">
          <a:xfrm flipV="1">
            <a:off x="6269038" y="3200401"/>
            <a:ext cx="398462" cy="441722"/>
          </a:xfrm>
          <a:prstGeom prst="straightConnector1">
            <a:avLst/>
          </a:prstGeom>
          <a:noFill/>
          <a:ln w="9525">
            <a:solidFill>
              <a:schemeClr val="tx1"/>
            </a:solidFill>
            <a:round/>
            <a:headEnd/>
            <a:tailEnd type="triangle" w="med" len="med"/>
          </a:ln>
        </p:spPr>
      </p:cxnSp>
      <p:cxnSp>
        <p:nvCxnSpPr>
          <p:cNvPr id="15390" name="AutoShape 30"/>
          <p:cNvCxnSpPr>
            <a:cxnSpLocks noChangeShapeType="1"/>
            <a:stCxn id="15378" idx="0"/>
            <a:endCxn id="15387" idx="3"/>
          </p:cNvCxnSpPr>
          <p:nvPr/>
        </p:nvCxnSpPr>
        <p:spPr bwMode="auto">
          <a:xfrm flipV="1">
            <a:off x="6134101" y="3158728"/>
            <a:ext cx="398463" cy="441722"/>
          </a:xfrm>
          <a:prstGeom prst="straightConnector1">
            <a:avLst/>
          </a:prstGeom>
          <a:noFill/>
          <a:ln w="9525">
            <a:solidFill>
              <a:schemeClr val="tx1"/>
            </a:solidFill>
            <a:round/>
            <a:headEnd/>
            <a:tailEnd type="triangle" w="med" len="med"/>
          </a:ln>
        </p:spPr>
      </p:cxnSp>
      <p:cxnSp>
        <p:nvCxnSpPr>
          <p:cNvPr id="15391" name="AutoShape 31"/>
          <p:cNvCxnSpPr>
            <a:cxnSpLocks noChangeShapeType="1"/>
            <a:stCxn id="15378" idx="1"/>
            <a:endCxn id="15388" idx="4"/>
          </p:cNvCxnSpPr>
          <p:nvPr/>
        </p:nvCxnSpPr>
        <p:spPr bwMode="auto">
          <a:xfrm flipH="1" flipV="1">
            <a:off x="5600701" y="3200401"/>
            <a:ext cx="398463" cy="441722"/>
          </a:xfrm>
          <a:prstGeom prst="straightConnector1">
            <a:avLst/>
          </a:prstGeom>
          <a:noFill/>
          <a:ln w="9525">
            <a:solidFill>
              <a:schemeClr val="tx1"/>
            </a:solidFill>
            <a:round/>
            <a:headEnd/>
            <a:tailEnd type="triangle" w="med" len="med"/>
          </a:ln>
        </p:spPr>
      </p:cxnSp>
      <p:cxnSp>
        <p:nvCxnSpPr>
          <p:cNvPr id="15392" name="AutoShape 32"/>
          <p:cNvCxnSpPr>
            <a:cxnSpLocks noChangeShapeType="1"/>
            <a:stCxn id="15388" idx="2"/>
            <a:endCxn id="15376" idx="5"/>
          </p:cNvCxnSpPr>
          <p:nvPr/>
        </p:nvCxnSpPr>
        <p:spPr bwMode="auto">
          <a:xfrm flipH="1" flipV="1">
            <a:off x="2459038" y="2587228"/>
            <a:ext cx="2951162" cy="470297"/>
          </a:xfrm>
          <a:prstGeom prst="straightConnector1">
            <a:avLst/>
          </a:prstGeom>
          <a:noFill/>
          <a:ln w="9525">
            <a:solidFill>
              <a:schemeClr val="tx1"/>
            </a:solidFill>
            <a:round/>
            <a:headEnd/>
            <a:tailEnd type="triangle" w="med" len="med"/>
          </a:ln>
        </p:spPr>
      </p:cxnSp>
      <p:sp>
        <p:nvSpPr>
          <p:cNvPr id="15393" name="Oval 33"/>
          <p:cNvSpPr>
            <a:spLocks noChangeArrowheads="1"/>
          </p:cNvSpPr>
          <p:nvPr/>
        </p:nvSpPr>
        <p:spPr bwMode="auto">
          <a:xfrm>
            <a:off x="4419600" y="2514600"/>
            <a:ext cx="381000" cy="285750"/>
          </a:xfrm>
          <a:prstGeom prst="ellipse">
            <a:avLst/>
          </a:prstGeom>
          <a:solidFill>
            <a:srgbClr val="FFFF00"/>
          </a:solidFill>
          <a:ln w="9525">
            <a:solidFill>
              <a:schemeClr val="tx1"/>
            </a:solidFill>
            <a:round/>
            <a:headEnd/>
            <a:tailEnd/>
          </a:ln>
        </p:spPr>
        <p:txBody>
          <a:bodyPr wrap="none" anchor="ctr"/>
          <a:lstStyle/>
          <a:p>
            <a:endParaRPr lang="en-US"/>
          </a:p>
        </p:txBody>
      </p:sp>
      <p:sp>
        <p:nvSpPr>
          <p:cNvPr id="15394" name="Oval 34"/>
          <p:cNvSpPr>
            <a:spLocks noChangeArrowheads="1"/>
          </p:cNvSpPr>
          <p:nvPr/>
        </p:nvSpPr>
        <p:spPr bwMode="auto">
          <a:xfrm>
            <a:off x="5257800" y="2114550"/>
            <a:ext cx="381000" cy="285750"/>
          </a:xfrm>
          <a:prstGeom prst="ellipse">
            <a:avLst/>
          </a:prstGeom>
          <a:solidFill>
            <a:srgbClr val="FFFF00"/>
          </a:solidFill>
          <a:ln w="9525">
            <a:solidFill>
              <a:schemeClr val="tx1"/>
            </a:solidFill>
            <a:round/>
            <a:headEnd/>
            <a:tailEnd/>
          </a:ln>
        </p:spPr>
        <p:txBody>
          <a:bodyPr wrap="none" anchor="ctr"/>
          <a:lstStyle/>
          <a:p>
            <a:endParaRPr lang="en-US"/>
          </a:p>
        </p:txBody>
      </p:sp>
      <p:sp>
        <p:nvSpPr>
          <p:cNvPr id="15395" name="Oval 35"/>
          <p:cNvSpPr>
            <a:spLocks noChangeArrowheads="1"/>
          </p:cNvSpPr>
          <p:nvPr/>
        </p:nvSpPr>
        <p:spPr bwMode="auto">
          <a:xfrm>
            <a:off x="3276600" y="2000250"/>
            <a:ext cx="381000" cy="285750"/>
          </a:xfrm>
          <a:prstGeom prst="ellipse">
            <a:avLst/>
          </a:prstGeom>
          <a:solidFill>
            <a:srgbClr val="FFFF00"/>
          </a:solidFill>
          <a:ln w="9525">
            <a:solidFill>
              <a:schemeClr val="tx1"/>
            </a:solidFill>
            <a:round/>
            <a:headEnd/>
            <a:tailEnd/>
          </a:ln>
        </p:spPr>
        <p:txBody>
          <a:bodyPr wrap="none" anchor="ctr"/>
          <a:lstStyle/>
          <a:p>
            <a:endParaRPr lang="en-US"/>
          </a:p>
        </p:txBody>
      </p:sp>
      <p:sp>
        <p:nvSpPr>
          <p:cNvPr id="15396" name="Oval 36"/>
          <p:cNvSpPr>
            <a:spLocks noChangeArrowheads="1"/>
          </p:cNvSpPr>
          <p:nvPr/>
        </p:nvSpPr>
        <p:spPr bwMode="auto">
          <a:xfrm>
            <a:off x="2514600" y="1371600"/>
            <a:ext cx="381000" cy="285750"/>
          </a:xfrm>
          <a:prstGeom prst="ellipse">
            <a:avLst/>
          </a:prstGeom>
          <a:solidFill>
            <a:srgbClr val="FFFF00"/>
          </a:solidFill>
          <a:ln w="9525">
            <a:solidFill>
              <a:schemeClr val="tx1"/>
            </a:solidFill>
            <a:round/>
            <a:headEnd/>
            <a:tailEnd/>
          </a:ln>
        </p:spPr>
        <p:txBody>
          <a:bodyPr wrap="none" anchor="ctr"/>
          <a:lstStyle/>
          <a:p>
            <a:endParaRPr lang="en-US"/>
          </a:p>
        </p:txBody>
      </p:sp>
      <p:sp>
        <p:nvSpPr>
          <p:cNvPr id="15397" name="Oval 37"/>
          <p:cNvSpPr>
            <a:spLocks noChangeArrowheads="1"/>
          </p:cNvSpPr>
          <p:nvPr/>
        </p:nvSpPr>
        <p:spPr bwMode="auto">
          <a:xfrm>
            <a:off x="4038600" y="1371600"/>
            <a:ext cx="381000" cy="285750"/>
          </a:xfrm>
          <a:prstGeom prst="ellipse">
            <a:avLst/>
          </a:prstGeom>
          <a:solidFill>
            <a:srgbClr val="FFFF00"/>
          </a:solidFill>
          <a:ln w="9525">
            <a:solidFill>
              <a:schemeClr val="tx1"/>
            </a:solidFill>
            <a:round/>
            <a:headEnd/>
            <a:tailEnd/>
          </a:ln>
        </p:spPr>
        <p:txBody>
          <a:bodyPr wrap="none" anchor="ctr"/>
          <a:lstStyle/>
          <a:p>
            <a:endParaRPr lang="en-US"/>
          </a:p>
        </p:txBody>
      </p:sp>
      <p:sp>
        <p:nvSpPr>
          <p:cNvPr id="15398" name="Oval 38"/>
          <p:cNvSpPr>
            <a:spLocks noChangeArrowheads="1"/>
          </p:cNvSpPr>
          <p:nvPr/>
        </p:nvSpPr>
        <p:spPr bwMode="auto">
          <a:xfrm>
            <a:off x="6096000" y="1371600"/>
            <a:ext cx="381000" cy="285750"/>
          </a:xfrm>
          <a:prstGeom prst="ellipse">
            <a:avLst/>
          </a:prstGeom>
          <a:solidFill>
            <a:srgbClr val="FFFF00"/>
          </a:solidFill>
          <a:ln w="9525">
            <a:solidFill>
              <a:schemeClr val="tx1"/>
            </a:solidFill>
            <a:round/>
            <a:headEnd/>
            <a:tailEnd/>
          </a:ln>
        </p:spPr>
        <p:txBody>
          <a:bodyPr wrap="none" anchor="ctr"/>
          <a:lstStyle/>
          <a:p>
            <a:endParaRPr lang="en-US"/>
          </a:p>
        </p:txBody>
      </p:sp>
      <p:cxnSp>
        <p:nvCxnSpPr>
          <p:cNvPr id="15399" name="AutoShape 39"/>
          <p:cNvCxnSpPr>
            <a:cxnSpLocks noChangeShapeType="1"/>
            <a:stCxn id="15377" idx="7"/>
            <a:endCxn id="15393" idx="3"/>
          </p:cNvCxnSpPr>
          <p:nvPr/>
        </p:nvCxnSpPr>
        <p:spPr bwMode="auto">
          <a:xfrm flipV="1">
            <a:off x="3754439" y="2758679"/>
            <a:ext cx="720725" cy="254794"/>
          </a:xfrm>
          <a:prstGeom prst="straightConnector1">
            <a:avLst/>
          </a:prstGeom>
          <a:noFill/>
          <a:ln w="9525">
            <a:solidFill>
              <a:schemeClr val="tx1"/>
            </a:solidFill>
            <a:round/>
            <a:headEnd/>
            <a:tailEnd type="triangle" w="med" len="med"/>
          </a:ln>
        </p:spPr>
      </p:cxnSp>
      <p:cxnSp>
        <p:nvCxnSpPr>
          <p:cNvPr id="15400" name="AutoShape 40"/>
          <p:cNvCxnSpPr>
            <a:cxnSpLocks noChangeShapeType="1"/>
            <a:stCxn id="15388" idx="1"/>
            <a:endCxn id="15393" idx="5"/>
          </p:cNvCxnSpPr>
          <p:nvPr/>
        </p:nvCxnSpPr>
        <p:spPr bwMode="auto">
          <a:xfrm flipH="1" flipV="1">
            <a:off x="4745039" y="2758679"/>
            <a:ext cx="720725" cy="197644"/>
          </a:xfrm>
          <a:prstGeom prst="straightConnector1">
            <a:avLst/>
          </a:prstGeom>
          <a:noFill/>
          <a:ln w="9525">
            <a:solidFill>
              <a:schemeClr val="tx1"/>
            </a:solidFill>
            <a:round/>
            <a:headEnd/>
            <a:tailEnd type="triangle" w="med" len="med"/>
          </a:ln>
        </p:spPr>
      </p:cxnSp>
      <p:cxnSp>
        <p:nvCxnSpPr>
          <p:cNvPr id="15401" name="AutoShape 41"/>
          <p:cNvCxnSpPr>
            <a:cxnSpLocks noChangeShapeType="1"/>
            <a:stCxn id="15376" idx="0"/>
            <a:endCxn id="15396" idx="3"/>
          </p:cNvCxnSpPr>
          <p:nvPr/>
        </p:nvCxnSpPr>
        <p:spPr bwMode="auto">
          <a:xfrm flipV="1">
            <a:off x="2324101" y="1615678"/>
            <a:ext cx="246063" cy="727472"/>
          </a:xfrm>
          <a:prstGeom prst="straightConnector1">
            <a:avLst/>
          </a:prstGeom>
          <a:noFill/>
          <a:ln w="9525">
            <a:solidFill>
              <a:schemeClr val="tx1"/>
            </a:solidFill>
            <a:round/>
            <a:headEnd/>
            <a:tailEnd type="triangle" w="med" len="med"/>
          </a:ln>
        </p:spPr>
      </p:cxnSp>
      <p:cxnSp>
        <p:nvCxnSpPr>
          <p:cNvPr id="15402" name="AutoShape 42"/>
          <p:cNvCxnSpPr>
            <a:cxnSpLocks noChangeShapeType="1"/>
            <a:stCxn id="15395" idx="1"/>
            <a:endCxn id="15396" idx="5"/>
          </p:cNvCxnSpPr>
          <p:nvPr/>
        </p:nvCxnSpPr>
        <p:spPr bwMode="auto">
          <a:xfrm flipH="1" flipV="1">
            <a:off x="2840039" y="1615679"/>
            <a:ext cx="492125" cy="426244"/>
          </a:xfrm>
          <a:prstGeom prst="straightConnector1">
            <a:avLst/>
          </a:prstGeom>
          <a:noFill/>
          <a:ln w="9525">
            <a:solidFill>
              <a:schemeClr val="tx1"/>
            </a:solidFill>
            <a:round/>
            <a:headEnd/>
            <a:tailEnd type="triangle" w="med" len="med"/>
          </a:ln>
        </p:spPr>
      </p:cxnSp>
      <p:cxnSp>
        <p:nvCxnSpPr>
          <p:cNvPr id="15403" name="AutoShape 43"/>
          <p:cNvCxnSpPr>
            <a:cxnSpLocks noChangeShapeType="1"/>
            <a:stCxn id="15393" idx="6"/>
            <a:endCxn id="15394" idx="3"/>
          </p:cNvCxnSpPr>
          <p:nvPr/>
        </p:nvCxnSpPr>
        <p:spPr bwMode="auto">
          <a:xfrm flipV="1">
            <a:off x="4800601" y="2358628"/>
            <a:ext cx="512763" cy="298847"/>
          </a:xfrm>
          <a:prstGeom prst="straightConnector1">
            <a:avLst/>
          </a:prstGeom>
          <a:noFill/>
          <a:ln w="9525">
            <a:solidFill>
              <a:schemeClr val="tx1"/>
            </a:solidFill>
            <a:round/>
            <a:headEnd/>
            <a:tailEnd type="triangle" w="med" len="med"/>
          </a:ln>
        </p:spPr>
      </p:cxnSp>
      <p:sp>
        <p:nvSpPr>
          <p:cNvPr id="15404" name="Oval 44"/>
          <p:cNvSpPr>
            <a:spLocks noChangeArrowheads="1"/>
          </p:cNvSpPr>
          <p:nvPr/>
        </p:nvSpPr>
        <p:spPr bwMode="auto">
          <a:xfrm>
            <a:off x="5257800" y="1600200"/>
            <a:ext cx="381000" cy="285750"/>
          </a:xfrm>
          <a:prstGeom prst="ellipse">
            <a:avLst/>
          </a:prstGeom>
          <a:solidFill>
            <a:srgbClr val="FFFF00"/>
          </a:solidFill>
          <a:ln w="9525">
            <a:solidFill>
              <a:schemeClr val="tx1"/>
            </a:solidFill>
            <a:round/>
            <a:headEnd/>
            <a:tailEnd/>
          </a:ln>
        </p:spPr>
        <p:txBody>
          <a:bodyPr wrap="none" anchor="ctr"/>
          <a:lstStyle/>
          <a:p>
            <a:endParaRPr lang="en-US"/>
          </a:p>
        </p:txBody>
      </p:sp>
      <p:cxnSp>
        <p:nvCxnSpPr>
          <p:cNvPr id="15405" name="AutoShape 45"/>
          <p:cNvCxnSpPr>
            <a:cxnSpLocks noChangeShapeType="1"/>
            <a:stCxn id="15393" idx="7"/>
            <a:endCxn id="15404" idx="3"/>
          </p:cNvCxnSpPr>
          <p:nvPr/>
        </p:nvCxnSpPr>
        <p:spPr bwMode="auto">
          <a:xfrm flipV="1">
            <a:off x="4745039" y="1844279"/>
            <a:ext cx="568325" cy="711994"/>
          </a:xfrm>
          <a:prstGeom prst="straightConnector1">
            <a:avLst/>
          </a:prstGeom>
          <a:noFill/>
          <a:ln w="9525">
            <a:solidFill>
              <a:schemeClr val="tx1"/>
            </a:solidFill>
            <a:round/>
            <a:headEnd/>
            <a:tailEnd type="triangle" w="med" len="med"/>
          </a:ln>
        </p:spPr>
      </p:cxnSp>
      <p:cxnSp>
        <p:nvCxnSpPr>
          <p:cNvPr id="15406" name="AutoShape 46"/>
          <p:cNvCxnSpPr>
            <a:cxnSpLocks noChangeShapeType="1"/>
            <a:stCxn id="15388" idx="0"/>
            <a:endCxn id="15398" idx="3"/>
          </p:cNvCxnSpPr>
          <p:nvPr/>
        </p:nvCxnSpPr>
        <p:spPr bwMode="auto">
          <a:xfrm flipV="1">
            <a:off x="5600701" y="1615678"/>
            <a:ext cx="550863" cy="1298972"/>
          </a:xfrm>
          <a:prstGeom prst="straightConnector1">
            <a:avLst/>
          </a:prstGeom>
          <a:noFill/>
          <a:ln w="9525">
            <a:solidFill>
              <a:schemeClr val="tx1"/>
            </a:solidFill>
            <a:round/>
            <a:headEnd/>
            <a:tailEnd type="triangle" w="med" len="med"/>
          </a:ln>
        </p:spPr>
      </p:cxnSp>
      <p:cxnSp>
        <p:nvCxnSpPr>
          <p:cNvPr id="15407" name="AutoShape 47"/>
          <p:cNvCxnSpPr>
            <a:cxnSpLocks noChangeShapeType="1"/>
            <a:stCxn id="15387" idx="0"/>
            <a:endCxn id="15398" idx="4"/>
          </p:cNvCxnSpPr>
          <p:nvPr/>
        </p:nvCxnSpPr>
        <p:spPr bwMode="auto">
          <a:xfrm flipH="1" flipV="1">
            <a:off x="6286500" y="1657350"/>
            <a:ext cx="381000" cy="1257300"/>
          </a:xfrm>
          <a:prstGeom prst="straightConnector1">
            <a:avLst/>
          </a:prstGeom>
          <a:noFill/>
          <a:ln w="9525">
            <a:solidFill>
              <a:schemeClr val="tx1"/>
            </a:solidFill>
            <a:round/>
            <a:headEnd/>
            <a:tailEnd type="triangle" w="med" len="med"/>
          </a:ln>
        </p:spPr>
      </p:cxnSp>
      <p:cxnSp>
        <p:nvCxnSpPr>
          <p:cNvPr id="15408" name="AutoShape 48"/>
          <p:cNvCxnSpPr>
            <a:cxnSpLocks noChangeShapeType="1"/>
            <a:stCxn id="15404" idx="7"/>
            <a:endCxn id="15398" idx="2"/>
          </p:cNvCxnSpPr>
          <p:nvPr/>
        </p:nvCxnSpPr>
        <p:spPr bwMode="auto">
          <a:xfrm flipV="1">
            <a:off x="5583238" y="1514475"/>
            <a:ext cx="512762" cy="127397"/>
          </a:xfrm>
          <a:prstGeom prst="straightConnector1">
            <a:avLst/>
          </a:prstGeom>
          <a:noFill/>
          <a:ln w="9525">
            <a:solidFill>
              <a:schemeClr val="tx1"/>
            </a:solidFill>
            <a:round/>
            <a:headEnd/>
            <a:tailEnd type="triangle" w="med" len="med"/>
          </a:ln>
        </p:spPr>
      </p:cxnSp>
      <p:cxnSp>
        <p:nvCxnSpPr>
          <p:cNvPr id="15409" name="AutoShape 49"/>
          <p:cNvCxnSpPr>
            <a:cxnSpLocks noChangeShapeType="1"/>
            <a:stCxn id="15398" idx="1"/>
            <a:endCxn id="15373" idx="5"/>
          </p:cNvCxnSpPr>
          <p:nvPr/>
        </p:nvCxnSpPr>
        <p:spPr bwMode="auto">
          <a:xfrm flipH="1" flipV="1">
            <a:off x="5583239" y="987029"/>
            <a:ext cx="568325" cy="426244"/>
          </a:xfrm>
          <a:prstGeom prst="straightConnector1">
            <a:avLst/>
          </a:prstGeom>
          <a:noFill/>
          <a:ln w="9525">
            <a:solidFill>
              <a:schemeClr val="tx1"/>
            </a:solidFill>
            <a:round/>
            <a:headEnd/>
            <a:tailEnd type="triangle" w="med" len="med"/>
          </a:ln>
        </p:spPr>
      </p:cxnSp>
      <p:cxnSp>
        <p:nvCxnSpPr>
          <p:cNvPr id="15410" name="AutoShape 50"/>
          <p:cNvCxnSpPr>
            <a:cxnSpLocks noChangeShapeType="1"/>
            <a:stCxn id="15398" idx="0"/>
            <a:endCxn id="15372" idx="4"/>
          </p:cNvCxnSpPr>
          <p:nvPr/>
        </p:nvCxnSpPr>
        <p:spPr bwMode="auto">
          <a:xfrm flipV="1">
            <a:off x="6286500" y="1028700"/>
            <a:ext cx="152400" cy="342900"/>
          </a:xfrm>
          <a:prstGeom prst="straightConnector1">
            <a:avLst/>
          </a:prstGeom>
          <a:noFill/>
          <a:ln w="9525">
            <a:solidFill>
              <a:schemeClr val="tx1"/>
            </a:solidFill>
            <a:round/>
            <a:headEnd/>
            <a:tailEnd type="triangle" w="med" len="med"/>
          </a:ln>
        </p:spPr>
      </p:cxnSp>
      <p:cxnSp>
        <p:nvCxnSpPr>
          <p:cNvPr id="15411" name="AutoShape 51"/>
          <p:cNvCxnSpPr>
            <a:cxnSpLocks noChangeShapeType="1"/>
            <a:stCxn id="15396" idx="1"/>
            <a:endCxn id="15369" idx="5"/>
          </p:cNvCxnSpPr>
          <p:nvPr/>
        </p:nvCxnSpPr>
        <p:spPr bwMode="auto">
          <a:xfrm flipH="1" flipV="1">
            <a:off x="2230439" y="987029"/>
            <a:ext cx="339725" cy="426244"/>
          </a:xfrm>
          <a:prstGeom prst="straightConnector1">
            <a:avLst/>
          </a:prstGeom>
          <a:noFill/>
          <a:ln w="9525">
            <a:solidFill>
              <a:schemeClr val="tx1"/>
            </a:solidFill>
            <a:round/>
            <a:headEnd/>
            <a:tailEnd type="triangle" w="med" len="med"/>
          </a:ln>
        </p:spPr>
      </p:cxnSp>
      <p:cxnSp>
        <p:nvCxnSpPr>
          <p:cNvPr id="15412" name="AutoShape 52"/>
          <p:cNvCxnSpPr>
            <a:cxnSpLocks noChangeShapeType="1"/>
            <a:stCxn id="15396" idx="7"/>
            <a:endCxn id="15370" idx="3"/>
          </p:cNvCxnSpPr>
          <p:nvPr/>
        </p:nvCxnSpPr>
        <p:spPr bwMode="auto">
          <a:xfrm flipV="1">
            <a:off x="2840038" y="987029"/>
            <a:ext cx="415925" cy="426244"/>
          </a:xfrm>
          <a:prstGeom prst="straightConnector1">
            <a:avLst/>
          </a:prstGeom>
          <a:noFill/>
          <a:ln w="9525">
            <a:solidFill>
              <a:schemeClr val="tx1"/>
            </a:solidFill>
            <a:round/>
            <a:headEnd/>
            <a:tailEnd type="triangle" w="med" len="med"/>
          </a:ln>
        </p:spPr>
      </p:cxnSp>
      <p:cxnSp>
        <p:nvCxnSpPr>
          <p:cNvPr id="15413" name="AutoShape 53"/>
          <p:cNvCxnSpPr>
            <a:cxnSpLocks noChangeShapeType="1"/>
            <a:stCxn id="15397" idx="0"/>
            <a:endCxn id="15371" idx="4"/>
          </p:cNvCxnSpPr>
          <p:nvPr/>
        </p:nvCxnSpPr>
        <p:spPr bwMode="auto">
          <a:xfrm flipV="1">
            <a:off x="4229100" y="1028700"/>
            <a:ext cx="0" cy="342900"/>
          </a:xfrm>
          <a:prstGeom prst="straightConnector1">
            <a:avLst/>
          </a:prstGeom>
          <a:noFill/>
          <a:ln w="9525">
            <a:solidFill>
              <a:schemeClr val="tx1"/>
            </a:solidFill>
            <a:round/>
            <a:headEnd/>
            <a:tailEnd type="triangle" w="med" len="med"/>
          </a:ln>
        </p:spPr>
      </p:cxnSp>
      <p:cxnSp>
        <p:nvCxnSpPr>
          <p:cNvPr id="15414" name="AutoShape 54"/>
          <p:cNvCxnSpPr>
            <a:cxnSpLocks noChangeShapeType="1"/>
            <a:stCxn id="15395" idx="7"/>
            <a:endCxn id="15397" idx="3"/>
          </p:cNvCxnSpPr>
          <p:nvPr/>
        </p:nvCxnSpPr>
        <p:spPr bwMode="auto">
          <a:xfrm flipV="1">
            <a:off x="3602039" y="1615679"/>
            <a:ext cx="492125" cy="426244"/>
          </a:xfrm>
          <a:prstGeom prst="straightConnector1">
            <a:avLst/>
          </a:prstGeom>
          <a:noFill/>
          <a:ln w="9525">
            <a:solidFill>
              <a:schemeClr val="tx1"/>
            </a:solidFill>
            <a:round/>
            <a:headEnd/>
            <a:tailEnd type="triangle" w="med" len="med"/>
          </a:ln>
        </p:spPr>
      </p:cxnSp>
      <p:cxnSp>
        <p:nvCxnSpPr>
          <p:cNvPr id="15415" name="AutoShape 55"/>
          <p:cNvCxnSpPr>
            <a:cxnSpLocks noChangeShapeType="1"/>
            <a:stCxn id="15393" idx="1"/>
            <a:endCxn id="15397" idx="4"/>
          </p:cNvCxnSpPr>
          <p:nvPr/>
        </p:nvCxnSpPr>
        <p:spPr bwMode="auto">
          <a:xfrm flipH="1" flipV="1">
            <a:off x="4229101" y="1657351"/>
            <a:ext cx="246063" cy="898922"/>
          </a:xfrm>
          <a:prstGeom prst="straightConnector1">
            <a:avLst/>
          </a:prstGeom>
          <a:noFill/>
          <a:ln w="9525">
            <a:solidFill>
              <a:schemeClr val="tx1"/>
            </a:solidFill>
            <a:round/>
            <a:headEnd/>
            <a:tailEnd type="triangle" w="med" len="med"/>
          </a:ln>
        </p:spPr>
      </p:cxnSp>
      <p:sp>
        <p:nvSpPr>
          <p:cNvPr id="15416" name="Text Box 56"/>
          <p:cNvSpPr txBox="1">
            <a:spLocks noChangeArrowheads="1"/>
          </p:cNvSpPr>
          <p:nvPr/>
        </p:nvSpPr>
        <p:spPr bwMode="auto">
          <a:xfrm>
            <a:off x="3505201" y="4229100"/>
            <a:ext cx="1103187" cy="523220"/>
          </a:xfrm>
          <a:prstGeom prst="rect">
            <a:avLst/>
          </a:prstGeom>
          <a:noFill/>
          <a:ln w="9525">
            <a:noFill/>
            <a:miter lim="800000"/>
            <a:headEnd/>
            <a:tailEnd/>
          </a:ln>
        </p:spPr>
        <p:txBody>
          <a:bodyPr wrap="none">
            <a:spAutoFit/>
          </a:bodyPr>
          <a:lstStyle/>
          <a:p>
            <a:r>
              <a:rPr lang="en-US" sz="2800"/>
              <a:t>Inputs</a:t>
            </a:r>
          </a:p>
        </p:txBody>
      </p:sp>
      <p:sp>
        <p:nvSpPr>
          <p:cNvPr id="15417" name="Text Box 57"/>
          <p:cNvSpPr txBox="1">
            <a:spLocks noChangeArrowheads="1"/>
          </p:cNvSpPr>
          <p:nvPr/>
        </p:nvSpPr>
        <p:spPr bwMode="auto">
          <a:xfrm>
            <a:off x="7239000" y="1085850"/>
            <a:ext cx="1370888" cy="523220"/>
          </a:xfrm>
          <a:prstGeom prst="rect">
            <a:avLst/>
          </a:prstGeom>
          <a:noFill/>
          <a:ln w="9525">
            <a:noFill/>
            <a:miter lim="800000"/>
            <a:headEnd/>
            <a:tailEnd/>
          </a:ln>
        </p:spPr>
        <p:txBody>
          <a:bodyPr wrap="none">
            <a:spAutoFit/>
          </a:bodyPr>
          <a:lstStyle/>
          <a:p>
            <a:r>
              <a:rPr lang="en-US" sz="2800"/>
              <a:t>Outputs</a:t>
            </a:r>
          </a:p>
        </p:txBody>
      </p:sp>
      <p:sp>
        <p:nvSpPr>
          <p:cNvPr id="15418" name="Line 58"/>
          <p:cNvSpPr>
            <a:spLocks noChangeShapeType="1"/>
          </p:cNvSpPr>
          <p:nvPr/>
        </p:nvSpPr>
        <p:spPr bwMode="auto">
          <a:xfrm flipH="1" flipV="1">
            <a:off x="2971800" y="4286250"/>
            <a:ext cx="533400" cy="114300"/>
          </a:xfrm>
          <a:prstGeom prst="line">
            <a:avLst/>
          </a:prstGeom>
          <a:noFill/>
          <a:ln w="38100" cmpd="dbl">
            <a:solidFill>
              <a:schemeClr val="tx1"/>
            </a:solidFill>
            <a:round/>
            <a:headEnd/>
            <a:tailEnd type="triangle" w="med" len="med"/>
          </a:ln>
        </p:spPr>
        <p:txBody>
          <a:bodyPr>
            <a:spAutoFit/>
          </a:bodyPr>
          <a:lstStyle/>
          <a:p>
            <a:endParaRPr lang="en-US"/>
          </a:p>
        </p:txBody>
      </p:sp>
      <p:sp>
        <p:nvSpPr>
          <p:cNvPr id="15419" name="Line 59"/>
          <p:cNvSpPr>
            <a:spLocks noChangeShapeType="1"/>
          </p:cNvSpPr>
          <p:nvPr/>
        </p:nvSpPr>
        <p:spPr bwMode="auto">
          <a:xfrm flipV="1">
            <a:off x="4648200" y="4343400"/>
            <a:ext cx="533400" cy="57150"/>
          </a:xfrm>
          <a:prstGeom prst="line">
            <a:avLst/>
          </a:prstGeom>
          <a:noFill/>
          <a:ln w="38100" cmpd="dbl">
            <a:solidFill>
              <a:schemeClr val="tx1"/>
            </a:solidFill>
            <a:round/>
            <a:headEnd/>
            <a:tailEnd type="triangle" w="med" len="med"/>
          </a:ln>
        </p:spPr>
        <p:txBody>
          <a:bodyPr>
            <a:spAutoFit/>
          </a:bodyPr>
          <a:lstStyle/>
          <a:p>
            <a:endParaRPr lang="en-US"/>
          </a:p>
        </p:txBody>
      </p:sp>
      <p:sp>
        <p:nvSpPr>
          <p:cNvPr id="15420" name="Line 60"/>
          <p:cNvSpPr>
            <a:spLocks noChangeShapeType="1"/>
          </p:cNvSpPr>
          <p:nvPr/>
        </p:nvSpPr>
        <p:spPr bwMode="auto">
          <a:xfrm flipH="1" flipV="1">
            <a:off x="6705600" y="914400"/>
            <a:ext cx="533400" cy="285750"/>
          </a:xfrm>
          <a:prstGeom prst="line">
            <a:avLst/>
          </a:prstGeom>
          <a:noFill/>
          <a:ln w="38100" cmpd="dbl">
            <a:solidFill>
              <a:schemeClr val="tx1"/>
            </a:solidFill>
            <a:round/>
            <a:headEnd/>
            <a:tailEnd type="triangle" w="med" len="med"/>
          </a:ln>
        </p:spPr>
        <p:txBody>
          <a:bodyPr>
            <a:spAutoFit/>
          </a:bodyPr>
          <a:lstStyle/>
          <a:p>
            <a:endParaRPr lang="en-US"/>
          </a:p>
        </p:txBody>
      </p:sp>
      <p:sp>
        <p:nvSpPr>
          <p:cNvPr id="15421" name="Line 61"/>
          <p:cNvSpPr>
            <a:spLocks noChangeShapeType="1"/>
          </p:cNvSpPr>
          <p:nvPr/>
        </p:nvSpPr>
        <p:spPr bwMode="auto">
          <a:xfrm>
            <a:off x="1524000" y="2114550"/>
            <a:ext cx="533400" cy="285750"/>
          </a:xfrm>
          <a:prstGeom prst="line">
            <a:avLst/>
          </a:prstGeom>
          <a:noFill/>
          <a:ln w="38100" cmpd="dbl">
            <a:solidFill>
              <a:schemeClr val="tx1"/>
            </a:solidFill>
            <a:round/>
            <a:headEnd/>
            <a:tailEnd type="triangle" w="med" len="med"/>
          </a:ln>
        </p:spPr>
        <p:txBody>
          <a:bodyPr>
            <a:spAutoFit/>
          </a:bodyPr>
          <a:lstStyle/>
          <a:p>
            <a:endParaRPr lang="en-US"/>
          </a:p>
        </p:txBody>
      </p:sp>
      <p:sp>
        <p:nvSpPr>
          <p:cNvPr id="15422" name="Line 62"/>
          <p:cNvSpPr>
            <a:spLocks noChangeShapeType="1"/>
          </p:cNvSpPr>
          <p:nvPr/>
        </p:nvSpPr>
        <p:spPr bwMode="auto">
          <a:xfrm flipV="1">
            <a:off x="1981200" y="1543050"/>
            <a:ext cx="457200" cy="114300"/>
          </a:xfrm>
          <a:prstGeom prst="line">
            <a:avLst/>
          </a:prstGeom>
          <a:noFill/>
          <a:ln w="38100" cmpd="dbl">
            <a:solidFill>
              <a:schemeClr val="tx1"/>
            </a:solidFill>
            <a:round/>
            <a:headEnd/>
            <a:tailEnd type="triangle" w="med" len="med"/>
          </a:ln>
        </p:spPr>
        <p:txBody>
          <a:bodyPr>
            <a:spAutoFit/>
          </a:bodyPr>
          <a:lstStyle/>
          <a:p>
            <a:endParaRPr lang="en-US"/>
          </a:p>
        </p:txBody>
      </p:sp>
      <p:sp>
        <p:nvSpPr>
          <p:cNvPr id="15423" name="Line 63"/>
          <p:cNvSpPr>
            <a:spLocks noChangeShapeType="1"/>
          </p:cNvSpPr>
          <p:nvPr/>
        </p:nvSpPr>
        <p:spPr bwMode="auto">
          <a:xfrm flipH="1" flipV="1">
            <a:off x="6477000" y="2057400"/>
            <a:ext cx="533400" cy="114300"/>
          </a:xfrm>
          <a:prstGeom prst="line">
            <a:avLst/>
          </a:prstGeom>
          <a:noFill/>
          <a:ln w="38100" cmpd="dbl">
            <a:solidFill>
              <a:schemeClr val="tx1"/>
            </a:solidFill>
            <a:round/>
            <a:headEnd/>
            <a:tailEnd type="triangle" w="med" len="med"/>
          </a:ln>
        </p:spPr>
        <p:txBody>
          <a:bodyPr>
            <a:spAutoFit/>
          </a:bodyPr>
          <a:lstStyle/>
          <a:p>
            <a:endParaRPr lang="en-US"/>
          </a:p>
        </p:txBody>
      </p:sp>
      <p:sp>
        <p:nvSpPr>
          <p:cNvPr id="15424" name="Oval 64"/>
          <p:cNvSpPr>
            <a:spLocks noChangeArrowheads="1"/>
          </p:cNvSpPr>
          <p:nvPr/>
        </p:nvSpPr>
        <p:spPr bwMode="auto">
          <a:xfrm>
            <a:off x="4495800" y="3200400"/>
            <a:ext cx="381000" cy="285750"/>
          </a:xfrm>
          <a:prstGeom prst="ellipse">
            <a:avLst/>
          </a:prstGeom>
          <a:solidFill>
            <a:srgbClr val="00FF00"/>
          </a:solidFill>
          <a:ln w="9525">
            <a:solidFill>
              <a:schemeClr val="tx1"/>
            </a:solidFill>
            <a:round/>
            <a:headEnd/>
            <a:tailEnd/>
          </a:ln>
        </p:spPr>
        <p:txBody>
          <a:bodyPr wrap="none" anchor="ctr"/>
          <a:lstStyle/>
          <a:p>
            <a:endParaRPr lang="en-US"/>
          </a:p>
        </p:txBody>
      </p:sp>
      <p:cxnSp>
        <p:nvCxnSpPr>
          <p:cNvPr id="15425" name="AutoShape 65"/>
          <p:cNvCxnSpPr>
            <a:cxnSpLocks noChangeShapeType="1"/>
            <a:stCxn id="15424" idx="0"/>
            <a:endCxn id="15393" idx="4"/>
          </p:cNvCxnSpPr>
          <p:nvPr/>
        </p:nvCxnSpPr>
        <p:spPr bwMode="auto">
          <a:xfrm flipH="1" flipV="1">
            <a:off x="4610100" y="2800350"/>
            <a:ext cx="76200" cy="400050"/>
          </a:xfrm>
          <a:prstGeom prst="straightConnector1">
            <a:avLst/>
          </a:prstGeom>
          <a:noFill/>
          <a:ln w="9525">
            <a:solidFill>
              <a:schemeClr val="tx1"/>
            </a:solidFill>
            <a:round/>
            <a:headEnd/>
            <a:tailEnd type="triangle" w="med" len="med"/>
          </a:ln>
        </p:spPr>
      </p:cxnSp>
      <p:sp>
        <p:nvSpPr>
          <p:cNvPr id="15426" name="Oval 66"/>
          <p:cNvSpPr>
            <a:spLocks noChangeArrowheads="1"/>
          </p:cNvSpPr>
          <p:nvPr/>
        </p:nvSpPr>
        <p:spPr bwMode="auto">
          <a:xfrm>
            <a:off x="2667000" y="2000250"/>
            <a:ext cx="381000" cy="285750"/>
          </a:xfrm>
          <a:prstGeom prst="ellipse">
            <a:avLst/>
          </a:prstGeom>
          <a:solidFill>
            <a:srgbClr val="FF00FF"/>
          </a:solidFill>
          <a:ln w="9525">
            <a:solidFill>
              <a:schemeClr val="tx1"/>
            </a:solidFill>
            <a:round/>
            <a:headEnd/>
            <a:tailEnd/>
          </a:ln>
        </p:spPr>
        <p:txBody>
          <a:bodyPr wrap="none" anchor="ctr"/>
          <a:lstStyle/>
          <a:p>
            <a:endParaRPr lang="en-US"/>
          </a:p>
        </p:txBody>
      </p:sp>
      <p:cxnSp>
        <p:nvCxnSpPr>
          <p:cNvPr id="15427" name="AutoShape 67"/>
          <p:cNvCxnSpPr>
            <a:cxnSpLocks noChangeShapeType="1"/>
            <a:stCxn id="15376" idx="7"/>
            <a:endCxn id="15426" idx="3"/>
          </p:cNvCxnSpPr>
          <p:nvPr/>
        </p:nvCxnSpPr>
        <p:spPr bwMode="auto">
          <a:xfrm flipV="1">
            <a:off x="2459039" y="2244329"/>
            <a:ext cx="263525" cy="140494"/>
          </a:xfrm>
          <a:prstGeom prst="straightConnector1">
            <a:avLst/>
          </a:prstGeom>
          <a:noFill/>
          <a:ln w="9525">
            <a:solidFill>
              <a:schemeClr val="tx1"/>
            </a:solidFill>
            <a:round/>
            <a:headEnd/>
            <a:tailEnd type="triangle" w="med" len="med"/>
          </a:ln>
        </p:spPr>
      </p:cxnSp>
      <p:cxnSp>
        <p:nvCxnSpPr>
          <p:cNvPr id="15428" name="AutoShape 68"/>
          <p:cNvCxnSpPr>
            <a:cxnSpLocks noChangeShapeType="1"/>
            <a:stCxn id="15393" idx="0"/>
            <a:endCxn id="15397" idx="5"/>
          </p:cNvCxnSpPr>
          <p:nvPr/>
        </p:nvCxnSpPr>
        <p:spPr bwMode="auto">
          <a:xfrm flipH="1" flipV="1">
            <a:off x="4364038" y="1615678"/>
            <a:ext cx="246062" cy="898922"/>
          </a:xfrm>
          <a:prstGeom prst="straightConnector1">
            <a:avLst/>
          </a:prstGeom>
          <a:noFill/>
          <a:ln w="9525">
            <a:solidFill>
              <a:schemeClr val="tx1"/>
            </a:solidFill>
            <a:round/>
            <a:headEnd/>
            <a:tailEnd type="triangle" w="med" len="med"/>
          </a:ln>
        </p:spPr>
      </p:cxnSp>
      <p:cxnSp>
        <p:nvCxnSpPr>
          <p:cNvPr id="15429" name="AutoShape 69"/>
          <p:cNvCxnSpPr>
            <a:cxnSpLocks noChangeShapeType="1"/>
            <a:stCxn id="15395" idx="2"/>
            <a:endCxn id="15396" idx="4"/>
          </p:cNvCxnSpPr>
          <p:nvPr/>
        </p:nvCxnSpPr>
        <p:spPr bwMode="auto">
          <a:xfrm flipH="1" flipV="1">
            <a:off x="2705100" y="1657350"/>
            <a:ext cx="571500" cy="485775"/>
          </a:xfrm>
          <a:prstGeom prst="straightConnector1">
            <a:avLst/>
          </a:prstGeom>
          <a:noFill/>
          <a:ln w="9525">
            <a:solidFill>
              <a:schemeClr val="tx1"/>
            </a:solidFill>
            <a:round/>
            <a:headEnd/>
            <a:tailEnd type="triangle" w="med" len="med"/>
          </a:ln>
        </p:spPr>
      </p:cxnSp>
      <p:cxnSp>
        <p:nvCxnSpPr>
          <p:cNvPr id="15430" name="AutoShape 70"/>
          <p:cNvCxnSpPr>
            <a:cxnSpLocks noChangeShapeType="1"/>
            <a:stCxn id="15395" idx="0"/>
            <a:endCxn id="15396" idx="6"/>
          </p:cNvCxnSpPr>
          <p:nvPr/>
        </p:nvCxnSpPr>
        <p:spPr bwMode="auto">
          <a:xfrm flipH="1" flipV="1">
            <a:off x="2895600" y="1514475"/>
            <a:ext cx="571500" cy="485775"/>
          </a:xfrm>
          <a:prstGeom prst="straightConnector1">
            <a:avLst/>
          </a:prstGeom>
          <a:noFill/>
          <a:ln w="9525">
            <a:solidFill>
              <a:schemeClr val="tx1"/>
            </a:solidFill>
            <a:round/>
            <a:headEnd/>
            <a:tailEnd type="triangle" w="med" len="med"/>
          </a:ln>
        </p:spPr>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52400" y="19050"/>
            <a:ext cx="8686800" cy="571500"/>
          </a:xfrm>
        </p:spPr>
        <p:txBody>
          <a:bodyPr>
            <a:normAutofit fontScale="90000"/>
          </a:bodyPr>
          <a:lstStyle/>
          <a:p>
            <a:pPr eaLnBrk="1" hangingPunct="1"/>
            <a:r>
              <a:rPr lang="en-US" dirty="0" smtClean="0"/>
              <a:t>Dryad Scheduler is a State Machine</a:t>
            </a:r>
          </a:p>
        </p:txBody>
      </p:sp>
      <p:sp>
        <p:nvSpPr>
          <p:cNvPr id="16387" name="Rectangle 3"/>
          <p:cNvSpPr>
            <a:spLocks noGrp="1" noChangeArrowheads="1"/>
          </p:cNvSpPr>
          <p:nvPr>
            <p:ph type="body" idx="1"/>
          </p:nvPr>
        </p:nvSpPr>
        <p:spPr>
          <a:xfrm>
            <a:off x="76200" y="590550"/>
            <a:ext cx="8915400" cy="4400550"/>
          </a:xfrm>
          <a:noFill/>
        </p:spPr>
        <p:txBody>
          <a:bodyPr>
            <a:normAutofit/>
          </a:bodyPr>
          <a:lstStyle/>
          <a:p>
            <a:r>
              <a:rPr lang="en-US" sz="3000" dirty="0" smtClean="0"/>
              <a:t>Static optimizer builds execution graph</a:t>
            </a:r>
          </a:p>
          <a:p>
            <a:pPr lvl="1">
              <a:spcBef>
                <a:spcPts val="0"/>
              </a:spcBef>
            </a:pPr>
            <a:r>
              <a:rPr lang="en-US" sz="2400" dirty="0" smtClean="0"/>
              <a:t>Vertex can run anywhere once all its inputs are ready.</a:t>
            </a:r>
          </a:p>
          <a:p>
            <a:pPr>
              <a:spcBef>
                <a:spcPts val="600"/>
              </a:spcBef>
            </a:pPr>
            <a:r>
              <a:rPr lang="en-US" sz="3000" dirty="0" smtClean="0"/>
              <a:t>Dynamic optimizer mutates running graph </a:t>
            </a:r>
          </a:p>
          <a:p>
            <a:pPr lvl="1">
              <a:spcBef>
                <a:spcPts val="0"/>
              </a:spcBef>
            </a:pPr>
            <a:r>
              <a:rPr lang="en-US" sz="2400" dirty="0" smtClean="0"/>
              <a:t>Distributes code, routes data;</a:t>
            </a:r>
          </a:p>
          <a:p>
            <a:pPr lvl="1">
              <a:spcBef>
                <a:spcPts val="0"/>
              </a:spcBef>
            </a:pPr>
            <a:r>
              <a:rPr lang="en-US" sz="2400" dirty="0" smtClean="0"/>
              <a:t>Schedules processes on machines near data;</a:t>
            </a:r>
          </a:p>
          <a:p>
            <a:pPr lvl="1">
              <a:spcBef>
                <a:spcPts val="0"/>
              </a:spcBef>
            </a:pPr>
            <a:r>
              <a:rPr lang="en-US" sz="2400" dirty="0" smtClean="0"/>
              <a:t>Adjusts available compute resources at each stage;</a:t>
            </a:r>
          </a:p>
          <a:p>
            <a:pPr lvl="1">
              <a:spcBef>
                <a:spcPts val="0"/>
              </a:spcBef>
            </a:pPr>
            <a:r>
              <a:rPr lang="en-US" sz="2400" dirty="0" smtClean="0"/>
              <a:t>Automatically recovers computation, adjusts for overload</a:t>
            </a:r>
          </a:p>
          <a:p>
            <a:pPr marL="1025525" lvl="3" indent="-277813">
              <a:buFont typeface="Courier New" pitchFamily="49" charset="0"/>
              <a:buChar char="o"/>
            </a:pPr>
            <a:r>
              <a:rPr lang="en-US" sz="1800" dirty="0" smtClean="0"/>
              <a:t>If A fails, run it again;</a:t>
            </a:r>
          </a:p>
          <a:p>
            <a:pPr marL="1025525" lvl="3" indent="-277813">
              <a:buFont typeface="Courier New" pitchFamily="49" charset="0"/>
              <a:buChar char="o"/>
            </a:pPr>
            <a:r>
              <a:rPr lang="en-US" sz="1800" dirty="0" smtClean="0"/>
              <a:t>If A’s inputs are gone, run upstream vertices again (recursively);</a:t>
            </a:r>
          </a:p>
          <a:p>
            <a:pPr marL="1025525" lvl="3" indent="-277813">
              <a:buFont typeface="Courier New" pitchFamily="49" charset="0"/>
              <a:buChar char="o"/>
            </a:pPr>
            <a:r>
              <a:rPr lang="en-US" sz="1800" dirty="0" smtClean="0"/>
              <a:t>If A is slow, run a copy elsewhere and use output from one that finishes first.</a:t>
            </a:r>
          </a:p>
          <a:p>
            <a:pPr lvl="1">
              <a:spcBef>
                <a:spcPts val="0"/>
              </a:spcBef>
            </a:pPr>
            <a:r>
              <a:rPr lang="en-US" sz="2400" dirty="0" smtClean="0"/>
              <a:t>Masks failures in cluster and network;</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2743200"/>
            <a:ext cx="8610600" cy="51435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Candara" pitchFamily="34" charset="0"/>
              </a:rPr>
              <a:t>Execution</a:t>
            </a:r>
            <a:endParaRPr lang="en-US" sz="2400" dirty="0">
              <a:solidFill>
                <a:schemeClr val="tx1"/>
              </a:solidFill>
              <a:latin typeface="Candara" pitchFamily="34" charset="0"/>
            </a:endParaRPr>
          </a:p>
        </p:txBody>
      </p:sp>
      <p:sp>
        <p:nvSpPr>
          <p:cNvPr id="18" name="Rectangle 17"/>
          <p:cNvSpPr/>
          <p:nvPr/>
        </p:nvSpPr>
        <p:spPr>
          <a:xfrm>
            <a:off x="228600" y="971550"/>
            <a:ext cx="8610600" cy="514350"/>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Candara" pitchFamily="34" charset="0"/>
              </a:rPr>
              <a:t>Application</a:t>
            </a:r>
            <a:endParaRPr lang="en-US" sz="2400" dirty="0">
              <a:solidFill>
                <a:schemeClr val="tx1"/>
              </a:solidFill>
              <a:latin typeface="Candara" pitchFamily="34" charset="0"/>
            </a:endParaRPr>
          </a:p>
        </p:txBody>
      </p:sp>
      <p:sp>
        <p:nvSpPr>
          <p:cNvPr id="2" name="Title 1"/>
          <p:cNvSpPr>
            <a:spLocks noGrp="1"/>
          </p:cNvSpPr>
          <p:nvPr>
            <p:ph type="title"/>
          </p:nvPr>
        </p:nvSpPr>
        <p:spPr/>
        <p:txBody>
          <a:bodyPr>
            <a:normAutofit fontScale="90000"/>
          </a:bodyPr>
          <a:lstStyle/>
          <a:p>
            <a:r>
              <a:rPr lang="en-US" dirty="0" smtClean="0"/>
              <a:t>Dryad in Context</a:t>
            </a:r>
            <a:endParaRPr lang="en-US" dirty="0"/>
          </a:p>
        </p:txBody>
      </p:sp>
      <p:sp>
        <p:nvSpPr>
          <p:cNvPr id="4" name="Rectangle 3"/>
          <p:cNvSpPr/>
          <p:nvPr/>
        </p:nvSpPr>
        <p:spPr>
          <a:xfrm>
            <a:off x="228600" y="3429000"/>
            <a:ext cx="8610600" cy="51435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Candara" pitchFamily="34" charset="0"/>
              </a:rPr>
              <a:t>Storage</a:t>
            </a:r>
            <a:endParaRPr lang="en-US" sz="2400" dirty="0">
              <a:solidFill>
                <a:schemeClr val="tx1"/>
              </a:solidFill>
              <a:latin typeface="Candara" pitchFamily="34" charset="0"/>
            </a:endParaRPr>
          </a:p>
        </p:txBody>
      </p:sp>
      <p:sp>
        <p:nvSpPr>
          <p:cNvPr id="6" name="Rectangle 5"/>
          <p:cNvSpPr/>
          <p:nvPr/>
        </p:nvSpPr>
        <p:spPr>
          <a:xfrm>
            <a:off x="228600" y="2057400"/>
            <a:ext cx="8610600" cy="5143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Candara" pitchFamily="34" charset="0"/>
              </a:rPr>
              <a:t>Language</a:t>
            </a:r>
            <a:endParaRPr lang="en-US" sz="2400" dirty="0">
              <a:solidFill>
                <a:schemeClr val="tx1"/>
              </a:solidFill>
              <a:latin typeface="Candara" pitchFamily="34" charset="0"/>
            </a:endParaRPr>
          </a:p>
        </p:txBody>
      </p:sp>
      <p:sp>
        <p:nvSpPr>
          <p:cNvPr id="7" name="Rounded Rectangle 6"/>
          <p:cNvSpPr/>
          <p:nvPr/>
        </p:nvSpPr>
        <p:spPr>
          <a:xfrm>
            <a:off x="1981200" y="2000250"/>
            <a:ext cx="1676400" cy="2114550"/>
          </a:xfrm>
          <a:prstGeom prst="roundRect">
            <a:avLst>
              <a:gd name="adj" fmla="val 10898"/>
            </a:avLst>
          </a:prstGeom>
          <a:solidFill>
            <a:srgbClr val="C0C0C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400" dirty="0" smtClean="0">
                <a:solidFill>
                  <a:schemeClr val="tx1"/>
                </a:solidFill>
                <a:latin typeface="Candara" pitchFamily="34" charset="0"/>
              </a:rPr>
              <a:t>Parallel	</a:t>
            </a:r>
            <a:br>
              <a:rPr lang="en-US" sz="2400" dirty="0" smtClean="0">
                <a:solidFill>
                  <a:schemeClr val="tx1"/>
                </a:solidFill>
                <a:latin typeface="Candara" pitchFamily="34" charset="0"/>
              </a:rPr>
            </a:br>
            <a:r>
              <a:rPr lang="en-US" sz="2400" dirty="0" smtClean="0">
                <a:solidFill>
                  <a:schemeClr val="tx1"/>
                </a:solidFill>
                <a:latin typeface="Candara" pitchFamily="34" charset="0"/>
              </a:rPr>
              <a:t>Databases</a:t>
            </a:r>
            <a:endParaRPr lang="en-US" sz="2400" dirty="0">
              <a:solidFill>
                <a:schemeClr val="tx1"/>
              </a:solidFill>
              <a:latin typeface="Candara" pitchFamily="34" charset="0"/>
            </a:endParaRPr>
          </a:p>
        </p:txBody>
      </p:sp>
      <p:sp>
        <p:nvSpPr>
          <p:cNvPr id="8" name="Rounded Rectangle 7"/>
          <p:cNvSpPr/>
          <p:nvPr/>
        </p:nvSpPr>
        <p:spPr>
          <a:xfrm>
            <a:off x="3733800" y="2286000"/>
            <a:ext cx="1676400" cy="1085850"/>
          </a:xfrm>
          <a:prstGeom prst="roundRect">
            <a:avLst>
              <a:gd name="adj" fmla="val 10321"/>
            </a:avLst>
          </a:prstGeom>
          <a:solidFill>
            <a:srgbClr val="C0C0C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1"/>
              </a:solidFill>
              <a:latin typeface="Candara" pitchFamily="34" charset="0"/>
            </a:endParaRPr>
          </a:p>
          <a:p>
            <a:pPr algn="ctr"/>
            <a:r>
              <a:rPr lang="en-US" sz="2400" dirty="0" smtClean="0">
                <a:solidFill>
                  <a:schemeClr val="tx1"/>
                </a:solidFill>
                <a:latin typeface="Candara" pitchFamily="34" charset="0"/>
              </a:rPr>
              <a:t>Map-Reduce</a:t>
            </a:r>
            <a:endParaRPr lang="en-US" sz="2400" dirty="0">
              <a:solidFill>
                <a:schemeClr val="tx1"/>
              </a:solidFill>
              <a:latin typeface="Candara" pitchFamily="34" charset="0"/>
            </a:endParaRPr>
          </a:p>
        </p:txBody>
      </p:sp>
      <p:sp>
        <p:nvSpPr>
          <p:cNvPr id="9" name="Rounded Rectangle 8"/>
          <p:cNvSpPr/>
          <p:nvPr/>
        </p:nvSpPr>
        <p:spPr>
          <a:xfrm>
            <a:off x="3733800" y="3371850"/>
            <a:ext cx="1676400" cy="742950"/>
          </a:xfrm>
          <a:prstGeom prst="roundRect">
            <a:avLst/>
          </a:prstGeom>
          <a:solidFill>
            <a:srgbClr val="C0C0C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Candara" pitchFamily="34" charset="0"/>
              </a:rPr>
              <a:t>GFS</a:t>
            </a:r>
            <a:br>
              <a:rPr lang="en-US" sz="2400" dirty="0" smtClean="0">
                <a:solidFill>
                  <a:schemeClr val="tx1"/>
                </a:solidFill>
                <a:latin typeface="Candara" pitchFamily="34" charset="0"/>
              </a:rPr>
            </a:br>
            <a:r>
              <a:rPr lang="en-US" sz="2400" dirty="0" err="1" smtClean="0">
                <a:solidFill>
                  <a:schemeClr val="tx1"/>
                </a:solidFill>
                <a:latin typeface="Candara" pitchFamily="34" charset="0"/>
              </a:rPr>
              <a:t>BigTable</a:t>
            </a:r>
            <a:endParaRPr lang="en-US" sz="2400" dirty="0">
              <a:solidFill>
                <a:schemeClr val="tx1"/>
              </a:solidFill>
              <a:latin typeface="Candara" pitchFamily="34" charset="0"/>
            </a:endParaRPr>
          </a:p>
        </p:txBody>
      </p:sp>
      <p:sp>
        <p:nvSpPr>
          <p:cNvPr id="10" name="Rounded Rectangle 9"/>
          <p:cNvSpPr/>
          <p:nvPr/>
        </p:nvSpPr>
        <p:spPr>
          <a:xfrm>
            <a:off x="7239000" y="3333750"/>
            <a:ext cx="1524000" cy="990600"/>
          </a:xfrm>
          <a:prstGeom prst="roundRect">
            <a:avLst/>
          </a:prstGeom>
          <a:solidFill>
            <a:srgbClr val="C0C0C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400" dirty="0" smtClean="0">
                <a:solidFill>
                  <a:schemeClr val="tx1"/>
                </a:solidFill>
                <a:latin typeface="Candara" pitchFamily="34" charset="0"/>
              </a:rPr>
              <a:t>NTFS</a:t>
            </a:r>
          </a:p>
          <a:p>
            <a:pPr algn="ctr"/>
            <a:r>
              <a:rPr lang="en-US" sz="2400" dirty="0" smtClean="0">
                <a:solidFill>
                  <a:schemeClr val="tx1"/>
                </a:solidFill>
                <a:latin typeface="Candara" pitchFamily="34" charset="0"/>
              </a:rPr>
              <a:t>Azure</a:t>
            </a:r>
            <a:br>
              <a:rPr lang="en-US" sz="2400" dirty="0" smtClean="0">
                <a:solidFill>
                  <a:schemeClr val="tx1"/>
                </a:solidFill>
                <a:latin typeface="Candara" pitchFamily="34" charset="0"/>
              </a:rPr>
            </a:br>
            <a:r>
              <a:rPr lang="en-US" sz="2400" dirty="0" smtClean="0">
                <a:solidFill>
                  <a:schemeClr val="tx1"/>
                </a:solidFill>
                <a:latin typeface="Candara" pitchFamily="34" charset="0"/>
              </a:rPr>
              <a:t>SQL Server</a:t>
            </a:r>
            <a:endParaRPr lang="en-US" sz="2400" dirty="0">
              <a:solidFill>
                <a:schemeClr val="tx1"/>
              </a:solidFill>
              <a:latin typeface="Candara" pitchFamily="34" charset="0"/>
            </a:endParaRPr>
          </a:p>
        </p:txBody>
      </p:sp>
      <p:sp>
        <p:nvSpPr>
          <p:cNvPr id="11" name="Rounded Rectangle 10"/>
          <p:cNvSpPr/>
          <p:nvPr/>
        </p:nvSpPr>
        <p:spPr>
          <a:xfrm>
            <a:off x="7239000" y="2628900"/>
            <a:ext cx="1524000" cy="628650"/>
          </a:xfrm>
          <a:prstGeom prst="roundRect">
            <a:avLst/>
          </a:prstGeom>
          <a:solidFill>
            <a:srgbClr val="C0C0C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Candara" pitchFamily="34" charset="0"/>
              </a:rPr>
              <a:t>Dryad</a:t>
            </a:r>
            <a:endParaRPr lang="en-US" sz="2400" dirty="0">
              <a:solidFill>
                <a:schemeClr val="tx1"/>
              </a:solidFill>
              <a:latin typeface="Candara" pitchFamily="34" charset="0"/>
            </a:endParaRPr>
          </a:p>
        </p:txBody>
      </p:sp>
      <p:sp>
        <p:nvSpPr>
          <p:cNvPr id="12" name="Rounded Rectangle 11"/>
          <p:cNvSpPr/>
          <p:nvPr/>
        </p:nvSpPr>
        <p:spPr>
          <a:xfrm>
            <a:off x="7239000" y="1962150"/>
            <a:ext cx="1524000" cy="628650"/>
          </a:xfrm>
          <a:prstGeom prst="roundRect">
            <a:avLst/>
          </a:prstGeom>
          <a:solidFill>
            <a:srgbClr val="C0C0C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400" dirty="0" smtClean="0">
                <a:solidFill>
                  <a:schemeClr val="tx1"/>
                </a:solidFill>
                <a:latin typeface="Candara" pitchFamily="34" charset="0"/>
              </a:rPr>
              <a:t>DryadLINQ</a:t>
            </a:r>
            <a:br>
              <a:rPr lang="en-US" sz="2400" dirty="0" smtClean="0">
                <a:solidFill>
                  <a:schemeClr val="tx1"/>
                </a:solidFill>
                <a:latin typeface="Candara" pitchFamily="34" charset="0"/>
              </a:rPr>
            </a:br>
            <a:r>
              <a:rPr lang="en-US" sz="2400" dirty="0" smtClean="0">
                <a:solidFill>
                  <a:schemeClr val="tx1"/>
                </a:solidFill>
                <a:latin typeface="Candara" pitchFamily="34" charset="0"/>
              </a:rPr>
              <a:t>Scope</a:t>
            </a:r>
            <a:endParaRPr lang="en-US" sz="2400" dirty="0">
              <a:solidFill>
                <a:schemeClr val="tx1"/>
              </a:solidFill>
              <a:latin typeface="Candara" pitchFamily="34" charset="0"/>
            </a:endParaRPr>
          </a:p>
        </p:txBody>
      </p:sp>
      <p:sp>
        <p:nvSpPr>
          <p:cNvPr id="15" name="Rounded Rectangle 14"/>
          <p:cNvSpPr/>
          <p:nvPr/>
        </p:nvSpPr>
        <p:spPr>
          <a:xfrm>
            <a:off x="3733800" y="1885950"/>
            <a:ext cx="1676400" cy="285750"/>
          </a:xfrm>
          <a:prstGeom prst="roundRect">
            <a:avLst>
              <a:gd name="adj" fmla="val 47376"/>
            </a:avLst>
          </a:prstGeom>
          <a:solidFill>
            <a:srgbClr val="C0C0C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Candara" pitchFamily="34" charset="0"/>
              </a:rPr>
              <a:t>Sawzall</a:t>
            </a:r>
            <a:endParaRPr lang="en-US" sz="2400" dirty="0">
              <a:solidFill>
                <a:schemeClr val="tx1"/>
              </a:solidFill>
              <a:latin typeface="Candara" pitchFamily="34" charset="0"/>
            </a:endParaRPr>
          </a:p>
        </p:txBody>
      </p:sp>
      <p:sp>
        <p:nvSpPr>
          <p:cNvPr id="14" name="Rounded Rectangle 13"/>
          <p:cNvSpPr/>
          <p:nvPr/>
        </p:nvSpPr>
        <p:spPr>
          <a:xfrm>
            <a:off x="5486400" y="2286000"/>
            <a:ext cx="1676400" cy="1066800"/>
          </a:xfrm>
          <a:prstGeom prst="roundRect">
            <a:avLst>
              <a:gd name="adj" fmla="val 10321"/>
            </a:avLst>
          </a:prstGeom>
          <a:solidFill>
            <a:srgbClr val="C0C0C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Candara" pitchFamily="34" charset="0"/>
              </a:rPr>
              <a:t> </a:t>
            </a:r>
            <a:r>
              <a:rPr lang="en-US" sz="1600" dirty="0" smtClean="0">
                <a:solidFill>
                  <a:schemeClr val="tx1"/>
                </a:solidFill>
                <a:latin typeface="Candara" pitchFamily="34" charset="0"/>
              </a:rPr>
              <a:t> </a:t>
            </a:r>
          </a:p>
          <a:p>
            <a:pPr algn="ctr"/>
            <a:r>
              <a:rPr lang="en-US" sz="2400" dirty="0" err="1" smtClean="0">
                <a:solidFill>
                  <a:schemeClr val="tx1"/>
                </a:solidFill>
                <a:latin typeface="Candara" pitchFamily="34" charset="0"/>
              </a:rPr>
              <a:t>Hadoop</a:t>
            </a:r>
            <a:endParaRPr lang="en-US" sz="2400" dirty="0">
              <a:solidFill>
                <a:schemeClr val="tx1"/>
              </a:solidFill>
              <a:latin typeface="Candara" pitchFamily="34" charset="0"/>
            </a:endParaRPr>
          </a:p>
        </p:txBody>
      </p:sp>
      <p:sp>
        <p:nvSpPr>
          <p:cNvPr id="16" name="Rounded Rectangle 15"/>
          <p:cNvSpPr/>
          <p:nvPr/>
        </p:nvSpPr>
        <p:spPr>
          <a:xfrm>
            <a:off x="5486400" y="3371850"/>
            <a:ext cx="1676400" cy="742950"/>
          </a:xfrm>
          <a:prstGeom prst="roundRect">
            <a:avLst/>
          </a:prstGeom>
          <a:solidFill>
            <a:srgbClr val="C0C0C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Candara" pitchFamily="34" charset="0"/>
              </a:rPr>
              <a:t>HDFS</a:t>
            </a:r>
          </a:p>
          <a:p>
            <a:pPr algn="ctr"/>
            <a:r>
              <a:rPr lang="en-US" sz="2400" dirty="0" smtClean="0">
                <a:solidFill>
                  <a:schemeClr val="tx1"/>
                </a:solidFill>
                <a:latin typeface="Candara" pitchFamily="34" charset="0"/>
              </a:rPr>
              <a:t>S3</a:t>
            </a:r>
            <a:endParaRPr lang="en-US" sz="2400" dirty="0">
              <a:solidFill>
                <a:schemeClr val="tx1"/>
              </a:solidFill>
              <a:latin typeface="Candara" pitchFamily="34" charset="0"/>
            </a:endParaRPr>
          </a:p>
        </p:txBody>
      </p:sp>
      <p:sp>
        <p:nvSpPr>
          <p:cNvPr id="17" name="Rounded Rectangle 16"/>
          <p:cNvSpPr/>
          <p:nvPr/>
        </p:nvSpPr>
        <p:spPr>
          <a:xfrm>
            <a:off x="5486400" y="1885950"/>
            <a:ext cx="1676400" cy="285750"/>
          </a:xfrm>
          <a:prstGeom prst="roundRect">
            <a:avLst>
              <a:gd name="adj" fmla="val 47376"/>
            </a:avLst>
          </a:prstGeom>
          <a:solidFill>
            <a:srgbClr val="C0C0C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Candara" pitchFamily="34" charset="0"/>
              </a:rPr>
              <a:t>Pig, Hive</a:t>
            </a:r>
            <a:endParaRPr lang="en-US" sz="2400" dirty="0">
              <a:solidFill>
                <a:schemeClr val="tx1"/>
              </a:solidFill>
              <a:latin typeface="Candara" pitchFamily="34" charset="0"/>
            </a:endParaRPr>
          </a:p>
        </p:txBody>
      </p:sp>
      <p:sp>
        <p:nvSpPr>
          <p:cNvPr id="19" name="TextBox 18"/>
          <p:cNvSpPr txBox="1"/>
          <p:nvPr/>
        </p:nvSpPr>
        <p:spPr>
          <a:xfrm>
            <a:off x="2590801" y="1504950"/>
            <a:ext cx="577402" cy="369332"/>
          </a:xfrm>
          <a:prstGeom prst="rect">
            <a:avLst/>
          </a:prstGeom>
          <a:noFill/>
        </p:spPr>
        <p:txBody>
          <a:bodyPr wrap="none" rtlCol="0">
            <a:spAutoFit/>
          </a:bodyPr>
          <a:lstStyle/>
          <a:p>
            <a:r>
              <a:rPr lang="en-US" dirty="0" smtClean="0">
                <a:latin typeface="Candara" pitchFamily="34" charset="0"/>
              </a:rPr>
              <a:t>SQL</a:t>
            </a:r>
            <a:endParaRPr lang="en-US" dirty="0">
              <a:latin typeface="Candara" pitchFamily="34" charset="0"/>
            </a:endParaRPr>
          </a:p>
        </p:txBody>
      </p:sp>
      <p:sp>
        <p:nvSpPr>
          <p:cNvPr id="21" name="TextBox 20"/>
          <p:cNvSpPr txBox="1"/>
          <p:nvPr/>
        </p:nvSpPr>
        <p:spPr>
          <a:xfrm>
            <a:off x="6019801" y="1504950"/>
            <a:ext cx="694421" cy="369332"/>
          </a:xfrm>
          <a:prstGeom prst="rect">
            <a:avLst/>
          </a:prstGeom>
          <a:noFill/>
        </p:spPr>
        <p:txBody>
          <a:bodyPr wrap="none" rtlCol="0">
            <a:spAutoFit/>
          </a:bodyPr>
          <a:lstStyle/>
          <a:p>
            <a:r>
              <a:rPr lang="en-US" dirty="0" smtClean="0">
                <a:latin typeface="Candara" pitchFamily="34" charset="0"/>
              </a:rPr>
              <a:t>≈SQL</a:t>
            </a:r>
            <a:endParaRPr lang="en-US" dirty="0">
              <a:latin typeface="Candara" pitchFamily="34" charset="0"/>
            </a:endParaRPr>
          </a:p>
        </p:txBody>
      </p:sp>
      <p:sp>
        <p:nvSpPr>
          <p:cNvPr id="22" name="TextBox 21"/>
          <p:cNvSpPr txBox="1"/>
          <p:nvPr/>
        </p:nvSpPr>
        <p:spPr>
          <a:xfrm>
            <a:off x="7467600" y="1504950"/>
            <a:ext cx="1178528" cy="369332"/>
          </a:xfrm>
          <a:prstGeom prst="rect">
            <a:avLst/>
          </a:prstGeom>
          <a:noFill/>
        </p:spPr>
        <p:txBody>
          <a:bodyPr wrap="none" rtlCol="0">
            <a:spAutoFit/>
          </a:bodyPr>
          <a:lstStyle/>
          <a:p>
            <a:r>
              <a:rPr lang="en-US" dirty="0" smtClean="0">
                <a:latin typeface="Candara" pitchFamily="34" charset="0"/>
              </a:rPr>
              <a:t>LINQ, SQL</a:t>
            </a:r>
            <a:endParaRPr lang="en-US" dirty="0">
              <a:latin typeface="Candara" pitchFamily="34" charset="0"/>
            </a:endParaRPr>
          </a:p>
        </p:txBody>
      </p:sp>
      <p:sp>
        <p:nvSpPr>
          <p:cNvPr id="23" name="TextBox 22"/>
          <p:cNvSpPr txBox="1"/>
          <p:nvPr/>
        </p:nvSpPr>
        <p:spPr>
          <a:xfrm>
            <a:off x="4191000" y="1504950"/>
            <a:ext cx="918841" cy="369332"/>
          </a:xfrm>
          <a:prstGeom prst="rect">
            <a:avLst/>
          </a:prstGeom>
          <a:noFill/>
        </p:spPr>
        <p:txBody>
          <a:bodyPr wrap="none" rtlCol="0">
            <a:spAutoFit/>
          </a:bodyPr>
          <a:lstStyle/>
          <a:p>
            <a:r>
              <a:rPr lang="en-US" dirty="0" err="1" smtClean="0">
                <a:latin typeface="Candara" pitchFamily="34" charset="0"/>
              </a:rPr>
              <a:t>Sawzall</a:t>
            </a:r>
            <a:endParaRPr lang="en-US" dirty="0">
              <a:latin typeface="Candar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5" grpId="0" animBg="1"/>
      <p:bldP spid="14" grpId="0" animBg="1"/>
      <p:bldP spid="16" grpId="0" animBg="1"/>
      <p:bldP spid="17" grpId="0" animBg="1"/>
      <p:bldP spid="21" grpId="0"/>
      <p:bldP spid="22" grpId="0"/>
      <p:bldP spid="2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4419600" y="400050"/>
            <a:ext cx="4191000" cy="4572000"/>
          </a:xfrm>
          <a:prstGeom prst="roundRect">
            <a:avLst>
              <a:gd name="adj" fmla="val 651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457200" y="400050"/>
            <a:ext cx="3962400" cy="4572000"/>
          </a:xfrm>
          <a:prstGeom prst="roundRect">
            <a:avLst>
              <a:gd name="adj" fmla="val 615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286000" y="1276350"/>
            <a:ext cx="4419600" cy="523220"/>
          </a:xfrm>
          <a:prstGeom prst="rect">
            <a:avLst/>
          </a:prstGeom>
          <a:solidFill>
            <a:schemeClr val="bg1"/>
          </a:solidFill>
          <a:ln>
            <a:noFill/>
          </a:ln>
        </p:spPr>
        <p:txBody>
          <a:bodyPr wrap="square" rtlCol="0">
            <a:spAutoFit/>
          </a:bodyPr>
          <a:lstStyle/>
          <a:p>
            <a:pPr algn="ctr"/>
            <a:r>
              <a:rPr lang="en-US" sz="2800" dirty="0" smtClean="0">
                <a:latin typeface="Candara" pitchFamily="34" charset="0"/>
              </a:rPr>
              <a:t> many similarities</a:t>
            </a:r>
            <a:endParaRPr lang="en-US" sz="2800" dirty="0">
              <a:latin typeface="Candara" pitchFamily="34" charset="0"/>
            </a:endParaRPr>
          </a:p>
        </p:txBody>
      </p:sp>
      <p:sp>
        <p:nvSpPr>
          <p:cNvPr id="25" name="Rectangle 24"/>
          <p:cNvSpPr/>
          <p:nvPr/>
        </p:nvSpPr>
        <p:spPr>
          <a:xfrm>
            <a:off x="4419600" y="1714500"/>
            <a:ext cx="4191000" cy="1543050"/>
          </a:xfrm>
          <a:prstGeom prst="rect">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itchFamily="34" charset="0"/>
            </a:endParaRPr>
          </a:p>
        </p:txBody>
      </p:sp>
      <p:sp>
        <p:nvSpPr>
          <p:cNvPr id="27" name="Rectangle 26"/>
          <p:cNvSpPr/>
          <p:nvPr/>
        </p:nvSpPr>
        <p:spPr>
          <a:xfrm>
            <a:off x="457200" y="3257550"/>
            <a:ext cx="3962400" cy="1543050"/>
          </a:xfrm>
          <a:prstGeom prst="rect">
            <a:avLst/>
          </a:prstGeom>
          <a:solidFill>
            <a:srgbClr val="FF9966"/>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itchFamily="34" charset="0"/>
            </a:endParaRPr>
          </a:p>
        </p:txBody>
      </p:sp>
      <p:sp>
        <p:nvSpPr>
          <p:cNvPr id="23" name="Rectangle 22"/>
          <p:cNvSpPr/>
          <p:nvPr/>
        </p:nvSpPr>
        <p:spPr>
          <a:xfrm>
            <a:off x="457200" y="1714500"/>
            <a:ext cx="3962400" cy="15430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itchFamily="34" charset="0"/>
            </a:endParaRPr>
          </a:p>
        </p:txBody>
      </p:sp>
      <p:sp>
        <p:nvSpPr>
          <p:cNvPr id="24" name="Rectangle 23"/>
          <p:cNvSpPr/>
          <p:nvPr/>
        </p:nvSpPr>
        <p:spPr>
          <a:xfrm>
            <a:off x="4419600" y="3257550"/>
            <a:ext cx="4191000" cy="15430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itchFamily="34" charset="0"/>
            </a:endParaRPr>
          </a:p>
        </p:txBody>
      </p:sp>
      <p:sp>
        <p:nvSpPr>
          <p:cNvPr id="14" name="Content Placeholder 2"/>
          <p:cNvSpPr txBox="1">
            <a:spLocks/>
          </p:cNvSpPr>
          <p:nvPr/>
        </p:nvSpPr>
        <p:spPr>
          <a:xfrm>
            <a:off x="4495800" y="1771650"/>
            <a:ext cx="4343400" cy="3200400"/>
          </a:xfrm>
          <a:prstGeom prst="rect">
            <a:avLst/>
          </a:prstGeom>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latin typeface="Candara" pitchFamily="34" charset="0"/>
              </a:rPr>
              <a:t>Exe + app. model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err="1" smtClean="0">
                <a:ln>
                  <a:noFill/>
                </a:ln>
                <a:solidFill>
                  <a:schemeClr val="tx1"/>
                </a:solidFill>
                <a:effectLst/>
                <a:uLnTx/>
                <a:uFillTx/>
                <a:latin typeface="Candara" pitchFamily="34" charset="0"/>
              </a:rPr>
              <a:t>Map+sort+reduce</a:t>
            </a:r>
            <a:endParaRPr kumimoji="0" lang="en-US" sz="3200" b="0" i="0" u="none" strike="noStrike" kern="1200" cap="none" spc="0" normalizeH="0" baseline="0" noProof="0" dirty="0" smtClean="0">
              <a:ln>
                <a:noFill/>
              </a:ln>
              <a:solidFill>
                <a:schemeClr val="tx1"/>
              </a:solidFill>
              <a:effectLst/>
              <a:uLnTx/>
              <a:uFillTx/>
              <a:latin typeface="Candara"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latin typeface="Candara" pitchFamily="34" charset="0"/>
              </a:rPr>
              <a:t>Few policies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latin typeface="Candara" pitchFamily="34" charset="0"/>
              </a:rPr>
              <a:t>Program=</a:t>
            </a:r>
            <a:r>
              <a:rPr lang="en-US" sz="3200" dirty="0" err="1" smtClean="0">
                <a:latin typeface="Candara" pitchFamily="34" charset="0"/>
              </a:rPr>
              <a:t>map+reduce</a:t>
            </a:r>
            <a:endParaRPr kumimoji="0" lang="en-US" sz="3200" b="0" i="0" u="none" strike="noStrike" kern="1200" cap="none" spc="0" normalizeH="0" baseline="0" noProof="0" dirty="0">
              <a:ln>
                <a:noFill/>
              </a:ln>
              <a:solidFill>
                <a:schemeClr val="tx1"/>
              </a:solidFill>
              <a:effectLst/>
              <a:uLnTx/>
              <a:uFillTx/>
              <a:latin typeface="Candara"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latin typeface="Candara" pitchFamily="34" charset="0"/>
              </a:rPr>
              <a:t>Simple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Candara" pitchFamily="34" charset="0"/>
              </a:rPr>
              <a:t>Mature (&gt; 4 years)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latin typeface="Candara" pitchFamily="34" charset="0"/>
              </a:rPr>
              <a:t>Widely deployed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err="1" smtClean="0">
                <a:ln>
                  <a:noFill/>
                </a:ln>
                <a:solidFill>
                  <a:schemeClr val="tx1"/>
                </a:solidFill>
                <a:effectLst/>
                <a:uLnTx/>
                <a:uFillTx/>
                <a:latin typeface="Candara" pitchFamily="34" charset="0"/>
              </a:rPr>
              <a:t>Hadoop</a:t>
            </a:r>
            <a:endParaRPr kumimoji="0" lang="en-US" sz="3200" b="0" i="0" u="none" strike="noStrike" kern="1200" cap="none" spc="0" normalizeH="0" baseline="0" noProof="0" dirty="0" smtClean="0">
              <a:ln>
                <a:noFill/>
              </a:ln>
              <a:solidFill>
                <a:schemeClr val="tx1"/>
              </a:solidFill>
              <a:effectLst/>
              <a:uLnTx/>
              <a:uFillTx/>
              <a:latin typeface="Candara" pitchFamily="34" charset="0"/>
            </a:endParaRPr>
          </a:p>
        </p:txBody>
      </p:sp>
      <p:sp>
        <p:nvSpPr>
          <p:cNvPr id="2" name="Title 1"/>
          <p:cNvSpPr>
            <a:spLocks noGrp="1"/>
          </p:cNvSpPr>
          <p:nvPr>
            <p:ph type="title"/>
          </p:nvPr>
        </p:nvSpPr>
        <p:spPr>
          <a:xfrm>
            <a:off x="762000" y="285750"/>
            <a:ext cx="7696200" cy="628650"/>
          </a:xfrm>
          <a:solidFill>
            <a:srgbClr val="FFFFCC">
              <a:alpha val="49804"/>
            </a:srgbClr>
          </a:solidFill>
        </p:spPr>
        <p:txBody>
          <a:bodyPr>
            <a:normAutofit fontScale="90000"/>
          </a:bodyPr>
          <a:lstStyle/>
          <a:p>
            <a:r>
              <a:rPr lang="en-US" dirty="0" smtClean="0"/>
              <a:t>     Dryad                   Map-Reduce</a:t>
            </a:r>
            <a:endParaRPr lang="en-US" dirty="0"/>
          </a:p>
        </p:txBody>
      </p:sp>
      <p:sp>
        <p:nvSpPr>
          <p:cNvPr id="3" name="Content Placeholder 2"/>
          <p:cNvSpPr>
            <a:spLocks noGrp="1"/>
          </p:cNvSpPr>
          <p:nvPr>
            <p:ph idx="1"/>
          </p:nvPr>
        </p:nvSpPr>
        <p:spPr>
          <a:xfrm>
            <a:off x="457200" y="1733550"/>
            <a:ext cx="3962400" cy="3200400"/>
          </a:xfrm>
        </p:spPr>
        <p:txBody>
          <a:bodyPr>
            <a:normAutofit fontScale="77500" lnSpcReduction="20000"/>
          </a:bodyPr>
          <a:lstStyle/>
          <a:p>
            <a:r>
              <a:rPr lang="en-US" dirty="0" smtClean="0">
                <a:solidFill>
                  <a:schemeClr val="tx1"/>
                </a:solidFill>
              </a:rPr>
              <a:t>Execution layer</a:t>
            </a:r>
          </a:p>
          <a:p>
            <a:r>
              <a:rPr lang="en-US" dirty="0" smtClean="0">
                <a:solidFill>
                  <a:schemeClr val="tx1"/>
                </a:solidFill>
              </a:rPr>
              <a:t>Job = arbitrary DAG</a:t>
            </a:r>
          </a:p>
          <a:p>
            <a:r>
              <a:rPr lang="en-US" dirty="0" smtClean="0">
                <a:solidFill>
                  <a:schemeClr val="tx1"/>
                </a:solidFill>
              </a:rPr>
              <a:t>Plug-in policies</a:t>
            </a:r>
          </a:p>
          <a:p>
            <a:r>
              <a:rPr lang="en-US" dirty="0" smtClean="0">
                <a:solidFill>
                  <a:schemeClr val="tx1"/>
                </a:solidFill>
              </a:rPr>
              <a:t>Program=graph gen.</a:t>
            </a:r>
          </a:p>
          <a:p>
            <a:r>
              <a:rPr lang="en-US" dirty="0" smtClean="0">
                <a:solidFill>
                  <a:schemeClr val="tx1"/>
                </a:solidFill>
              </a:rPr>
              <a:t>Complex (     features)</a:t>
            </a:r>
          </a:p>
          <a:p>
            <a:r>
              <a:rPr lang="en-US" dirty="0" smtClean="0">
                <a:solidFill>
                  <a:schemeClr val="tx1"/>
                </a:solidFill>
              </a:rPr>
              <a:t>New (&lt; 4 years)</a:t>
            </a:r>
          </a:p>
          <a:p>
            <a:r>
              <a:rPr lang="en-US" dirty="0" smtClean="0">
                <a:solidFill>
                  <a:schemeClr val="tx1"/>
                </a:solidFill>
              </a:rPr>
              <a:t>Still growing</a:t>
            </a:r>
          </a:p>
          <a:p>
            <a:r>
              <a:rPr lang="en-US" dirty="0" smtClean="0">
                <a:solidFill>
                  <a:schemeClr val="tx1"/>
                </a:solidFill>
              </a:rPr>
              <a:t>Internal (pending)</a:t>
            </a: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p:txBody>
      </p:sp>
      <p:sp>
        <p:nvSpPr>
          <p:cNvPr id="17" name="Down Arrow 16"/>
          <p:cNvSpPr/>
          <p:nvPr/>
        </p:nvSpPr>
        <p:spPr>
          <a:xfrm rot="10800000">
            <a:off x="2286000" y="3333746"/>
            <a:ext cx="228603" cy="1714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itchFamily="34" charset="0"/>
            </a:endParaRPr>
          </a:p>
        </p:txBody>
      </p:sp>
      <p:pic>
        <p:nvPicPr>
          <p:cNvPr id="9227" name="Picture 11" descr="C:\Users\mbudiu\AppData\Local\Microsoft\Windows\Temporary Internet Files\Content.IE5\Y4IOCIQW\MCj03187320000[1].wmf"/>
          <p:cNvPicPr>
            <a:picLocks noChangeAspect="1" noChangeArrowheads="1"/>
          </p:cNvPicPr>
          <p:nvPr/>
        </p:nvPicPr>
        <p:blipFill>
          <a:blip r:embed="rId3" cstate="print"/>
          <a:srcRect/>
          <a:stretch>
            <a:fillRect/>
          </a:stretch>
        </p:blipFill>
        <p:spPr bwMode="auto">
          <a:xfrm>
            <a:off x="3429000" y="114300"/>
            <a:ext cx="1810512" cy="1287247"/>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xEl>
                                              <p:pRg st="6" end="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
                                            <p:txEl>
                                              <p:pRg st="7" end="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3" grpId="0" animBg="1"/>
      <p:bldP spid="24" grpId="0" animBg="1"/>
      <p:bldP spid="1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578"/>
            <a:ext cx="8229600" cy="536972"/>
          </a:xfrm>
        </p:spPr>
        <p:txBody>
          <a:bodyPr>
            <a:normAutofit fontScale="90000"/>
          </a:bodyPr>
          <a:lstStyle/>
          <a:p>
            <a:r>
              <a:rPr lang="en-US" dirty="0" smtClean="0"/>
              <a:t>Combining Query Providers</a:t>
            </a:r>
            <a:endParaRPr lang="en-US" dirty="0"/>
          </a:p>
        </p:txBody>
      </p:sp>
      <p:sp>
        <p:nvSpPr>
          <p:cNvPr id="4" name="Rounded Rectangle 3"/>
          <p:cNvSpPr/>
          <p:nvPr/>
        </p:nvSpPr>
        <p:spPr>
          <a:xfrm>
            <a:off x="228600" y="1485900"/>
            <a:ext cx="3962400" cy="314325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itchFamily="34" charset="0"/>
            </a:endParaRPr>
          </a:p>
        </p:txBody>
      </p:sp>
      <p:sp>
        <p:nvSpPr>
          <p:cNvPr id="5" name="Rounded Rectangle 4"/>
          <p:cNvSpPr/>
          <p:nvPr/>
        </p:nvSpPr>
        <p:spPr>
          <a:xfrm>
            <a:off x="4876800" y="2471738"/>
            <a:ext cx="2286000" cy="51435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Candara" pitchFamily="34" charset="0"/>
              </a:rPr>
              <a:t>PLINQ</a:t>
            </a:r>
            <a:endParaRPr lang="en-US" sz="2800" dirty="0">
              <a:solidFill>
                <a:schemeClr val="tx1"/>
              </a:solidFill>
              <a:latin typeface="Candara" pitchFamily="34" charset="0"/>
            </a:endParaRPr>
          </a:p>
        </p:txBody>
      </p:sp>
      <p:sp>
        <p:nvSpPr>
          <p:cNvPr id="6" name="TextBox 30"/>
          <p:cNvSpPr txBox="1"/>
          <p:nvPr/>
        </p:nvSpPr>
        <p:spPr>
          <a:xfrm>
            <a:off x="1371601" y="1028700"/>
            <a:ext cx="1954381"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smtClean="0">
                <a:solidFill>
                  <a:srgbClr val="0000CC"/>
                </a:solidFill>
                <a:latin typeface="Candara" pitchFamily="34" charset="0"/>
              </a:rPr>
              <a:t>Local Machine</a:t>
            </a:r>
            <a:endParaRPr lang="en-US" sz="2400" i="1" dirty="0">
              <a:solidFill>
                <a:srgbClr val="0000CC"/>
              </a:solidFill>
              <a:latin typeface="Candara" pitchFamily="34" charset="0"/>
            </a:endParaRPr>
          </a:p>
        </p:txBody>
      </p:sp>
      <p:sp>
        <p:nvSpPr>
          <p:cNvPr id="7" name="Rectangle 6"/>
          <p:cNvSpPr/>
          <p:nvPr/>
        </p:nvSpPr>
        <p:spPr>
          <a:xfrm>
            <a:off x="457200" y="1771650"/>
            <a:ext cx="1371600" cy="25717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Candara" pitchFamily="34" charset="0"/>
              </a:rPr>
              <a:t>.Net</a:t>
            </a:r>
            <a:r>
              <a:rPr lang="en-US" sz="2400" dirty="0" smtClean="0">
                <a:solidFill>
                  <a:schemeClr val="tx1"/>
                </a:solidFill>
                <a:latin typeface="Candara" pitchFamily="34" charset="0"/>
              </a:rPr>
              <a:t/>
            </a:r>
            <a:br>
              <a:rPr lang="en-US" sz="2400" dirty="0" smtClean="0">
                <a:solidFill>
                  <a:schemeClr val="tx1"/>
                </a:solidFill>
                <a:latin typeface="Candara" pitchFamily="34" charset="0"/>
              </a:rPr>
            </a:br>
            <a:r>
              <a:rPr lang="en-US" sz="2400" dirty="0" smtClean="0">
                <a:solidFill>
                  <a:schemeClr val="tx1"/>
                </a:solidFill>
                <a:latin typeface="Candara" pitchFamily="34" charset="0"/>
              </a:rPr>
              <a:t>program</a:t>
            </a:r>
          </a:p>
          <a:p>
            <a:pPr algn="ctr"/>
            <a:r>
              <a:rPr lang="en-US" sz="2400" dirty="0" smtClean="0">
                <a:solidFill>
                  <a:schemeClr val="tx1"/>
                </a:solidFill>
                <a:latin typeface="Candara" pitchFamily="34" charset="0"/>
              </a:rPr>
              <a:t>(C#, VB, F#, etc)</a:t>
            </a:r>
            <a:endParaRPr lang="en-US" sz="2400" dirty="0">
              <a:solidFill>
                <a:schemeClr val="tx1"/>
              </a:solidFill>
              <a:latin typeface="Candara" pitchFamily="34" charset="0"/>
            </a:endParaRPr>
          </a:p>
        </p:txBody>
      </p:sp>
      <p:sp>
        <p:nvSpPr>
          <p:cNvPr id="9" name="TextBox 30"/>
          <p:cNvSpPr txBox="1"/>
          <p:nvPr/>
        </p:nvSpPr>
        <p:spPr>
          <a:xfrm>
            <a:off x="4648200" y="1028700"/>
            <a:ext cx="2454518"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smtClean="0">
                <a:solidFill>
                  <a:srgbClr val="0000CC"/>
                </a:solidFill>
                <a:latin typeface="Candara" pitchFamily="34" charset="0"/>
              </a:rPr>
              <a:t>Execution Engines</a:t>
            </a:r>
            <a:endParaRPr lang="en-US" sz="2400" i="1" dirty="0">
              <a:solidFill>
                <a:srgbClr val="0000CC"/>
              </a:solidFill>
              <a:latin typeface="Candara" pitchFamily="34" charset="0"/>
            </a:endParaRPr>
          </a:p>
        </p:txBody>
      </p:sp>
      <p:sp>
        <p:nvSpPr>
          <p:cNvPr id="10" name="Right Arrow 9"/>
          <p:cNvSpPr/>
          <p:nvPr/>
        </p:nvSpPr>
        <p:spPr>
          <a:xfrm>
            <a:off x="1828800" y="2171700"/>
            <a:ext cx="1143000" cy="514350"/>
          </a:xfrm>
          <a:prstGeom prst="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smtClean="0">
                <a:solidFill>
                  <a:schemeClr val="tx1"/>
                </a:solidFill>
                <a:latin typeface="Candara" pitchFamily="34" charset="0"/>
              </a:rPr>
              <a:t>Query</a:t>
            </a:r>
            <a:endParaRPr lang="en-US" dirty="0">
              <a:solidFill>
                <a:schemeClr val="tx1"/>
              </a:solidFill>
              <a:latin typeface="Candara" pitchFamily="34" charset="0"/>
            </a:endParaRPr>
          </a:p>
        </p:txBody>
      </p:sp>
      <p:sp>
        <p:nvSpPr>
          <p:cNvPr id="11" name="Right Arrow 10"/>
          <p:cNvSpPr/>
          <p:nvPr/>
        </p:nvSpPr>
        <p:spPr>
          <a:xfrm flipH="1">
            <a:off x="1828800" y="3486150"/>
            <a:ext cx="1143000" cy="514350"/>
          </a:xfrm>
          <a:prstGeom prst="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smtClean="0">
                <a:solidFill>
                  <a:schemeClr val="tx1"/>
                </a:solidFill>
                <a:latin typeface="Candara" pitchFamily="34" charset="0"/>
              </a:rPr>
              <a:t>Objects</a:t>
            </a:r>
            <a:endParaRPr lang="en-US" dirty="0">
              <a:solidFill>
                <a:schemeClr val="tx1"/>
              </a:solidFill>
              <a:latin typeface="Candara" pitchFamily="34" charset="0"/>
            </a:endParaRPr>
          </a:p>
        </p:txBody>
      </p:sp>
      <p:sp>
        <p:nvSpPr>
          <p:cNvPr id="12" name="Left-Right Arrow 11"/>
          <p:cNvSpPr/>
          <p:nvPr/>
        </p:nvSpPr>
        <p:spPr>
          <a:xfrm>
            <a:off x="3657600" y="1885950"/>
            <a:ext cx="1219200" cy="51435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itchFamily="34" charset="0"/>
            </a:endParaRPr>
          </a:p>
        </p:txBody>
      </p:sp>
      <p:sp>
        <p:nvSpPr>
          <p:cNvPr id="16" name="Rounded Rectangle 15"/>
          <p:cNvSpPr/>
          <p:nvPr/>
        </p:nvSpPr>
        <p:spPr>
          <a:xfrm>
            <a:off x="4876800" y="3065812"/>
            <a:ext cx="2286000" cy="51435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Candara" pitchFamily="34" charset="0"/>
              </a:rPr>
              <a:t>LINQ-to-SQL</a:t>
            </a:r>
            <a:endParaRPr lang="en-US" sz="2800" dirty="0">
              <a:solidFill>
                <a:schemeClr val="tx1"/>
              </a:solidFill>
              <a:latin typeface="Candara" pitchFamily="34" charset="0"/>
            </a:endParaRPr>
          </a:p>
        </p:txBody>
      </p:sp>
      <p:sp>
        <p:nvSpPr>
          <p:cNvPr id="17" name="Rounded Rectangle 16"/>
          <p:cNvSpPr/>
          <p:nvPr/>
        </p:nvSpPr>
        <p:spPr>
          <a:xfrm>
            <a:off x="4876800" y="1885950"/>
            <a:ext cx="2286000" cy="514350"/>
          </a:xfrm>
          <a:prstGeom prst="round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Candara" pitchFamily="34" charset="0"/>
              </a:rPr>
              <a:t>DryadLINQ</a:t>
            </a:r>
            <a:endParaRPr lang="en-US" sz="2800" dirty="0">
              <a:solidFill>
                <a:schemeClr val="tx1"/>
              </a:solidFill>
              <a:latin typeface="Candara" pitchFamily="34" charset="0"/>
            </a:endParaRPr>
          </a:p>
        </p:txBody>
      </p:sp>
      <p:sp>
        <p:nvSpPr>
          <p:cNvPr id="20" name="Left-Right Arrow 19"/>
          <p:cNvSpPr/>
          <p:nvPr/>
        </p:nvSpPr>
        <p:spPr>
          <a:xfrm>
            <a:off x="3657600" y="2476500"/>
            <a:ext cx="1219200" cy="51435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itchFamily="34" charset="0"/>
            </a:endParaRPr>
          </a:p>
        </p:txBody>
      </p:sp>
      <p:sp>
        <p:nvSpPr>
          <p:cNvPr id="21" name="Left-Right Arrow 20"/>
          <p:cNvSpPr/>
          <p:nvPr/>
        </p:nvSpPr>
        <p:spPr>
          <a:xfrm>
            <a:off x="3657600" y="3067050"/>
            <a:ext cx="1219200" cy="51435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itchFamily="34" charset="0"/>
            </a:endParaRPr>
          </a:p>
        </p:txBody>
      </p:sp>
      <p:sp>
        <p:nvSpPr>
          <p:cNvPr id="25" name="Rounded Rectangle 24"/>
          <p:cNvSpPr/>
          <p:nvPr/>
        </p:nvSpPr>
        <p:spPr>
          <a:xfrm>
            <a:off x="4876800" y="3657600"/>
            <a:ext cx="2286000" cy="51435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Candara" pitchFamily="34" charset="0"/>
              </a:rPr>
              <a:t>LINQ-to-</a:t>
            </a:r>
            <a:r>
              <a:rPr lang="en-US" sz="2800" dirty="0" err="1" smtClean="0">
                <a:solidFill>
                  <a:schemeClr val="tx1"/>
                </a:solidFill>
                <a:latin typeface="Candara" pitchFamily="34" charset="0"/>
              </a:rPr>
              <a:t>Obj</a:t>
            </a:r>
            <a:endParaRPr lang="en-US" sz="2800" dirty="0">
              <a:solidFill>
                <a:schemeClr val="tx1"/>
              </a:solidFill>
              <a:latin typeface="Candara" pitchFamily="34" charset="0"/>
            </a:endParaRPr>
          </a:p>
        </p:txBody>
      </p:sp>
      <p:sp>
        <p:nvSpPr>
          <p:cNvPr id="26" name="Left-Right Arrow 25"/>
          <p:cNvSpPr/>
          <p:nvPr/>
        </p:nvSpPr>
        <p:spPr>
          <a:xfrm>
            <a:off x="3657600" y="3657600"/>
            <a:ext cx="1219200" cy="51435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itchFamily="34" charset="0"/>
            </a:endParaRPr>
          </a:p>
        </p:txBody>
      </p:sp>
      <p:sp>
        <p:nvSpPr>
          <p:cNvPr id="27" name="Rectangle 26"/>
          <p:cNvSpPr/>
          <p:nvPr/>
        </p:nvSpPr>
        <p:spPr>
          <a:xfrm rot="16200000">
            <a:off x="2028826" y="2714625"/>
            <a:ext cx="2571750" cy="6858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Candara" pitchFamily="34" charset="0"/>
              </a:rPr>
              <a:t>LINQ provider interface</a:t>
            </a:r>
            <a:endParaRPr lang="en-US" sz="2400" dirty="0">
              <a:solidFill>
                <a:schemeClr val="tx1"/>
              </a:solidFill>
              <a:latin typeface="Candara" pitchFamily="34" charset="0"/>
            </a:endParaRPr>
          </a:p>
        </p:txBody>
      </p:sp>
      <p:sp>
        <p:nvSpPr>
          <p:cNvPr id="19" name="Down Arrow 18"/>
          <p:cNvSpPr/>
          <p:nvPr/>
        </p:nvSpPr>
        <p:spPr>
          <a:xfrm rot="10800000">
            <a:off x="7281476" y="1485900"/>
            <a:ext cx="1371600" cy="2857500"/>
          </a:xfrm>
          <a:prstGeom prst="downArrow">
            <a:avLst/>
          </a:prstGeom>
          <a:solidFill>
            <a:schemeClr val="tx2">
              <a:lumMod val="20000"/>
              <a:lumOff val="8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itchFamily="34" charset="0"/>
            </a:endParaRPr>
          </a:p>
        </p:txBody>
      </p:sp>
      <p:sp>
        <p:nvSpPr>
          <p:cNvPr id="22" name="TextBox 30"/>
          <p:cNvSpPr txBox="1"/>
          <p:nvPr/>
        </p:nvSpPr>
        <p:spPr>
          <a:xfrm>
            <a:off x="7356362" y="1028700"/>
            <a:ext cx="1449115"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i="1" dirty="0" smtClean="0">
                <a:solidFill>
                  <a:srgbClr val="0000CC"/>
                </a:solidFill>
                <a:latin typeface="Candara" pitchFamily="34" charset="0"/>
              </a:rPr>
              <a:t>Scalability</a:t>
            </a:r>
            <a:endParaRPr lang="en-US" sz="2400" i="1" dirty="0">
              <a:solidFill>
                <a:srgbClr val="0000CC"/>
              </a:solidFill>
              <a:latin typeface="Candara" pitchFamily="34" charset="0"/>
            </a:endParaRPr>
          </a:p>
        </p:txBody>
      </p:sp>
      <p:sp>
        <p:nvSpPr>
          <p:cNvPr id="23" name="TextBox 30"/>
          <p:cNvSpPr txBox="1"/>
          <p:nvPr/>
        </p:nvSpPr>
        <p:spPr>
          <a:xfrm>
            <a:off x="7129077" y="3722385"/>
            <a:ext cx="1786323"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dirty="0" smtClean="0">
                <a:latin typeface="Candara" pitchFamily="34" charset="0"/>
              </a:rPr>
              <a:t>Single-core</a:t>
            </a:r>
            <a:endParaRPr lang="en-US" sz="2800" i="1" dirty="0">
              <a:latin typeface="Candara" pitchFamily="34" charset="0"/>
            </a:endParaRPr>
          </a:p>
        </p:txBody>
      </p:sp>
      <p:sp>
        <p:nvSpPr>
          <p:cNvPr id="24" name="TextBox 30"/>
          <p:cNvSpPr txBox="1"/>
          <p:nvPr/>
        </p:nvSpPr>
        <p:spPr>
          <a:xfrm>
            <a:off x="7129077" y="2739851"/>
            <a:ext cx="1696555"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dirty="0" smtClean="0">
                <a:latin typeface="Candara" pitchFamily="34" charset="0"/>
              </a:rPr>
              <a:t>Multi-core</a:t>
            </a:r>
            <a:endParaRPr lang="en-US" sz="2800" i="1" dirty="0">
              <a:latin typeface="Candara" pitchFamily="34" charset="0"/>
            </a:endParaRPr>
          </a:p>
        </p:txBody>
      </p:sp>
      <p:sp>
        <p:nvSpPr>
          <p:cNvPr id="28" name="TextBox 30"/>
          <p:cNvSpPr txBox="1"/>
          <p:nvPr/>
        </p:nvSpPr>
        <p:spPr>
          <a:xfrm>
            <a:off x="7357676" y="1943100"/>
            <a:ext cx="1205779"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dirty="0" smtClean="0">
                <a:latin typeface="Candara" pitchFamily="34" charset="0"/>
              </a:rPr>
              <a:t>Cluster</a:t>
            </a:r>
            <a:endParaRPr lang="en-US" sz="2800" i="1" dirty="0">
              <a:latin typeface="Candara" pitchFamily="34"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534400" cy="571500"/>
          </a:xfrm>
        </p:spPr>
        <p:txBody>
          <a:bodyPr>
            <a:normAutofit fontScale="90000"/>
          </a:bodyPr>
          <a:lstStyle/>
          <a:p>
            <a:r>
              <a:rPr lang="en-US" dirty="0" smtClean="0"/>
              <a:t>Combining with PLINQ</a:t>
            </a:r>
            <a:endParaRPr lang="en-US" dirty="0"/>
          </a:p>
        </p:txBody>
      </p:sp>
      <p:pic>
        <p:nvPicPr>
          <p:cNvPr id="80901" name="Picture 5" descr="C:\Users\mbudiu\Pictures\TaskManager.jpg"/>
          <p:cNvPicPr>
            <a:picLocks noChangeAspect="1" noChangeArrowheads="1"/>
          </p:cNvPicPr>
          <p:nvPr/>
        </p:nvPicPr>
        <p:blipFill>
          <a:blip r:embed="rId3"/>
          <a:srcRect/>
          <a:stretch>
            <a:fillRect/>
          </a:stretch>
        </p:blipFill>
        <p:spPr bwMode="auto">
          <a:xfrm>
            <a:off x="5029200" y="1871663"/>
            <a:ext cx="3962400" cy="763745"/>
          </a:xfrm>
          <a:prstGeom prst="rect">
            <a:avLst/>
          </a:prstGeom>
          <a:noFill/>
        </p:spPr>
      </p:pic>
      <p:sp>
        <p:nvSpPr>
          <p:cNvPr id="11" name="Down Arrow 10"/>
          <p:cNvSpPr/>
          <p:nvPr/>
        </p:nvSpPr>
        <p:spPr>
          <a:xfrm>
            <a:off x="6781800" y="2671763"/>
            <a:ext cx="609600" cy="285750"/>
          </a:xfrm>
          <a:prstGeom prst="downArrow">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22" name="Picture 2" descr="C:\Users\mbudiu\Pictures\TaskManager.png"/>
          <p:cNvPicPr>
            <a:picLocks noChangeAspect="1" noChangeArrowheads="1"/>
          </p:cNvPicPr>
          <p:nvPr/>
        </p:nvPicPr>
        <p:blipFill>
          <a:blip r:embed="rId4"/>
          <a:srcRect/>
          <a:stretch>
            <a:fillRect/>
          </a:stretch>
        </p:blipFill>
        <p:spPr bwMode="auto">
          <a:xfrm>
            <a:off x="5029200" y="3014663"/>
            <a:ext cx="3914775" cy="707231"/>
          </a:xfrm>
          <a:prstGeom prst="rect">
            <a:avLst/>
          </a:prstGeom>
          <a:noFill/>
        </p:spPr>
      </p:pic>
      <p:pic>
        <p:nvPicPr>
          <p:cNvPr id="149506" name="Picture 2" descr="C:\Users\mbudiu\AppData\Local\Microsoft\Windows\Temporary Internet Files\Content.IE5\CEUDYJIA\MCj04339050000[1].png"/>
          <p:cNvPicPr>
            <a:picLocks noChangeAspect="1" noChangeArrowheads="1"/>
          </p:cNvPicPr>
          <p:nvPr/>
        </p:nvPicPr>
        <p:blipFill>
          <a:blip r:embed="rId5"/>
          <a:srcRect/>
          <a:stretch>
            <a:fillRect/>
          </a:stretch>
        </p:blipFill>
        <p:spPr bwMode="auto">
          <a:xfrm>
            <a:off x="304800" y="4000500"/>
            <a:ext cx="838200" cy="628650"/>
          </a:xfrm>
          <a:prstGeom prst="rect">
            <a:avLst/>
          </a:prstGeom>
          <a:noFill/>
        </p:spPr>
      </p:pic>
      <p:pic>
        <p:nvPicPr>
          <p:cNvPr id="12" name="Picture 2" descr="C:\Users\mbudiu\AppData\Local\Microsoft\Windows\Temporary Internet Files\Content.IE5\CEUDYJIA\MCj04339050000[1].png"/>
          <p:cNvPicPr>
            <a:picLocks noChangeAspect="1" noChangeArrowheads="1"/>
          </p:cNvPicPr>
          <p:nvPr/>
        </p:nvPicPr>
        <p:blipFill>
          <a:blip r:embed="rId5"/>
          <a:srcRect/>
          <a:stretch>
            <a:fillRect/>
          </a:stretch>
        </p:blipFill>
        <p:spPr bwMode="auto">
          <a:xfrm>
            <a:off x="838200" y="4000500"/>
            <a:ext cx="838200" cy="628650"/>
          </a:xfrm>
          <a:prstGeom prst="rect">
            <a:avLst/>
          </a:prstGeom>
          <a:noFill/>
        </p:spPr>
      </p:pic>
      <p:pic>
        <p:nvPicPr>
          <p:cNvPr id="13" name="Picture 2" descr="C:\Users\mbudiu\AppData\Local\Microsoft\Windows\Temporary Internet Files\Content.IE5\CEUDYJIA\MCj04339050000[1].png"/>
          <p:cNvPicPr>
            <a:picLocks noChangeAspect="1" noChangeArrowheads="1"/>
          </p:cNvPicPr>
          <p:nvPr/>
        </p:nvPicPr>
        <p:blipFill>
          <a:blip r:embed="rId5"/>
          <a:srcRect/>
          <a:stretch>
            <a:fillRect/>
          </a:stretch>
        </p:blipFill>
        <p:spPr bwMode="auto">
          <a:xfrm>
            <a:off x="1371600" y="4000500"/>
            <a:ext cx="838200" cy="628650"/>
          </a:xfrm>
          <a:prstGeom prst="rect">
            <a:avLst/>
          </a:prstGeom>
          <a:noFill/>
        </p:spPr>
      </p:pic>
      <p:pic>
        <p:nvPicPr>
          <p:cNvPr id="14" name="Picture 2" descr="C:\Users\mbudiu\AppData\Local\Microsoft\Windows\Temporary Internet Files\Content.IE5\CEUDYJIA\MCj04339050000[1].png"/>
          <p:cNvPicPr>
            <a:picLocks noChangeAspect="1" noChangeArrowheads="1"/>
          </p:cNvPicPr>
          <p:nvPr/>
        </p:nvPicPr>
        <p:blipFill>
          <a:blip r:embed="rId5"/>
          <a:srcRect/>
          <a:stretch>
            <a:fillRect/>
          </a:stretch>
        </p:blipFill>
        <p:spPr bwMode="auto">
          <a:xfrm>
            <a:off x="1905000" y="4000500"/>
            <a:ext cx="838200" cy="628650"/>
          </a:xfrm>
          <a:prstGeom prst="rect">
            <a:avLst/>
          </a:prstGeom>
          <a:noFill/>
        </p:spPr>
      </p:pic>
      <p:pic>
        <p:nvPicPr>
          <p:cNvPr id="15" name="Picture 2" descr="C:\Program Files\Microsoft Resource DVD Artwork\DVD_ART\Artwork_Imagery\HARDWARE_IMAGERY\Illustration - Misc Hardware\XML Icons\Server.png"/>
          <p:cNvPicPr>
            <a:picLocks noChangeAspect="1" noChangeArrowheads="1"/>
          </p:cNvPicPr>
          <p:nvPr/>
        </p:nvPicPr>
        <p:blipFill>
          <a:blip r:embed="rId6"/>
          <a:srcRect/>
          <a:stretch>
            <a:fillRect/>
          </a:stretch>
        </p:blipFill>
        <p:spPr bwMode="auto">
          <a:xfrm>
            <a:off x="1247078" y="2340014"/>
            <a:ext cx="722312" cy="800100"/>
          </a:xfrm>
          <a:prstGeom prst="rect">
            <a:avLst/>
          </a:prstGeom>
          <a:noFill/>
          <a:ln w="9525">
            <a:noFill/>
            <a:miter lim="800000"/>
            <a:headEnd/>
            <a:tailEnd/>
          </a:ln>
        </p:spPr>
      </p:pic>
      <p:pic>
        <p:nvPicPr>
          <p:cNvPr id="16" name="Picture 2" descr="C:\Program Files\Microsoft Resource DVD Artwork\DVD_ART\Artwork_Imagery\HARDWARE_IMAGERY\Illustration - Misc Hardware\XML Icons\Server.png"/>
          <p:cNvPicPr>
            <a:picLocks noChangeAspect="1" noChangeArrowheads="1"/>
          </p:cNvPicPr>
          <p:nvPr/>
        </p:nvPicPr>
        <p:blipFill>
          <a:blip r:embed="rId6"/>
          <a:srcRect/>
          <a:stretch>
            <a:fillRect/>
          </a:stretch>
        </p:blipFill>
        <p:spPr bwMode="auto">
          <a:xfrm>
            <a:off x="2438400" y="2328863"/>
            <a:ext cx="722312" cy="800100"/>
          </a:xfrm>
          <a:prstGeom prst="rect">
            <a:avLst/>
          </a:prstGeom>
          <a:noFill/>
          <a:ln w="9525">
            <a:noFill/>
            <a:miter lim="800000"/>
            <a:headEnd/>
            <a:tailEnd/>
          </a:ln>
        </p:spPr>
      </p:pic>
      <p:pic>
        <p:nvPicPr>
          <p:cNvPr id="17" name="Picture 2" descr="C:\Program Files\Microsoft Resource DVD Artwork\DVD_ART\Artwork_Imagery\HARDWARE_IMAGERY\Illustration - Misc Hardware\XML Icons\Server.png"/>
          <p:cNvPicPr>
            <a:picLocks noChangeAspect="1" noChangeArrowheads="1"/>
          </p:cNvPicPr>
          <p:nvPr/>
        </p:nvPicPr>
        <p:blipFill>
          <a:blip r:embed="rId6"/>
          <a:srcRect/>
          <a:stretch>
            <a:fillRect/>
          </a:stretch>
        </p:blipFill>
        <p:spPr bwMode="auto">
          <a:xfrm>
            <a:off x="3733800" y="2328863"/>
            <a:ext cx="722312" cy="800100"/>
          </a:xfrm>
          <a:prstGeom prst="rect">
            <a:avLst/>
          </a:prstGeom>
          <a:noFill/>
          <a:ln w="9525">
            <a:noFill/>
            <a:miter lim="800000"/>
            <a:headEnd/>
            <a:tailEnd/>
          </a:ln>
        </p:spPr>
      </p:pic>
      <p:sp>
        <p:nvSpPr>
          <p:cNvPr id="18" name="Rounded Rectangle 17"/>
          <p:cNvSpPr/>
          <p:nvPr/>
        </p:nvSpPr>
        <p:spPr>
          <a:xfrm>
            <a:off x="2057400" y="728663"/>
            <a:ext cx="1447800" cy="4572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Query</a:t>
            </a:r>
            <a:endParaRPr lang="en-US" sz="2800" dirty="0">
              <a:solidFill>
                <a:schemeClr val="tx1"/>
              </a:solidFill>
            </a:endParaRPr>
          </a:p>
        </p:txBody>
      </p:sp>
      <p:sp>
        <p:nvSpPr>
          <p:cNvPr id="19" name="Rectangle 18"/>
          <p:cNvSpPr/>
          <p:nvPr/>
        </p:nvSpPr>
        <p:spPr>
          <a:xfrm>
            <a:off x="1143000" y="1471612"/>
            <a:ext cx="3276600" cy="342900"/>
          </a:xfrm>
          <a:prstGeom prst="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DryadLINQ</a:t>
            </a:r>
            <a:endParaRPr lang="en-US" sz="2000" dirty="0">
              <a:solidFill>
                <a:schemeClr val="tx1"/>
              </a:solidFill>
            </a:endParaRPr>
          </a:p>
        </p:txBody>
      </p:sp>
      <p:sp>
        <p:nvSpPr>
          <p:cNvPr id="20" name="Rectangle 19"/>
          <p:cNvSpPr/>
          <p:nvPr/>
        </p:nvSpPr>
        <p:spPr>
          <a:xfrm>
            <a:off x="838200" y="3486150"/>
            <a:ext cx="1524000" cy="342900"/>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PLINQ</a:t>
            </a:r>
            <a:endParaRPr lang="en-US" sz="2000" dirty="0">
              <a:solidFill>
                <a:schemeClr val="tx1"/>
              </a:solidFill>
            </a:endParaRPr>
          </a:p>
        </p:txBody>
      </p:sp>
      <p:cxnSp>
        <p:nvCxnSpPr>
          <p:cNvPr id="23" name="Straight Arrow Connector 22"/>
          <p:cNvCxnSpPr>
            <a:stCxn id="18" idx="2"/>
            <a:endCxn id="19" idx="0"/>
          </p:cNvCxnSpPr>
          <p:nvPr/>
        </p:nvCxnSpPr>
        <p:spPr>
          <a:xfrm rot="5400000">
            <a:off x="2638425" y="1328539"/>
            <a:ext cx="285750" cy="1588"/>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9" idx="2"/>
            <a:endCxn id="15" idx="0"/>
          </p:cNvCxnSpPr>
          <p:nvPr/>
        </p:nvCxnSpPr>
        <p:spPr>
          <a:xfrm rot="5400000">
            <a:off x="1932017" y="1490730"/>
            <a:ext cx="525501" cy="1173066"/>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9" idx="2"/>
            <a:endCxn id="16" idx="0"/>
          </p:cNvCxnSpPr>
          <p:nvPr/>
        </p:nvCxnSpPr>
        <p:spPr>
          <a:xfrm rot="16200000" flipH="1">
            <a:off x="2533253" y="2062560"/>
            <a:ext cx="514350" cy="18256"/>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9" idx="2"/>
            <a:endCxn id="17" idx="0"/>
          </p:cNvCxnSpPr>
          <p:nvPr/>
        </p:nvCxnSpPr>
        <p:spPr>
          <a:xfrm rot="16200000" flipH="1">
            <a:off x="3180953" y="1414860"/>
            <a:ext cx="514350" cy="1313656"/>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0" idx="2"/>
          </p:cNvCxnSpPr>
          <p:nvPr/>
        </p:nvCxnSpPr>
        <p:spPr>
          <a:xfrm rot="5400000">
            <a:off x="917192" y="3658997"/>
            <a:ext cx="512956" cy="853062"/>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0" idx="2"/>
          </p:cNvCxnSpPr>
          <p:nvPr/>
        </p:nvCxnSpPr>
        <p:spPr>
          <a:xfrm rot="5400000">
            <a:off x="1190625" y="3933825"/>
            <a:ext cx="514350" cy="30480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20" idx="2"/>
          </p:cNvCxnSpPr>
          <p:nvPr/>
        </p:nvCxnSpPr>
        <p:spPr>
          <a:xfrm rot="16200000" flipH="1">
            <a:off x="1457325" y="3971925"/>
            <a:ext cx="514350" cy="22860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20" idx="2"/>
          </p:cNvCxnSpPr>
          <p:nvPr/>
        </p:nvCxnSpPr>
        <p:spPr>
          <a:xfrm rot="16200000" flipH="1">
            <a:off x="1724025" y="3705225"/>
            <a:ext cx="514350" cy="76200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838200" y="2900363"/>
            <a:ext cx="1524000" cy="3429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400" dirty="0" err="1" smtClean="0">
                <a:solidFill>
                  <a:schemeClr val="tx1"/>
                </a:solidFill>
              </a:rPr>
              <a:t>subquery</a:t>
            </a:r>
            <a:endParaRPr lang="en-US" sz="2400" dirty="0">
              <a:solidFill>
                <a:schemeClr val="tx1"/>
              </a:solidFill>
            </a:endParaRPr>
          </a:p>
        </p:txBody>
      </p:sp>
      <p:cxnSp>
        <p:nvCxnSpPr>
          <p:cNvPr id="55" name="Straight Arrow Connector 54"/>
          <p:cNvCxnSpPr>
            <a:stCxn id="53" idx="2"/>
            <a:endCxn id="20" idx="0"/>
          </p:cNvCxnSpPr>
          <p:nvPr/>
        </p:nvCxnSpPr>
        <p:spPr>
          <a:xfrm rot="5400000">
            <a:off x="1478756" y="3364508"/>
            <a:ext cx="242888" cy="1588"/>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19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950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229600" cy="594122"/>
          </a:xfrm>
        </p:spPr>
        <p:txBody>
          <a:bodyPr>
            <a:normAutofit fontScale="90000"/>
          </a:bodyPr>
          <a:lstStyle/>
          <a:p>
            <a:r>
              <a:rPr lang="en-US" dirty="0" smtClean="0"/>
              <a:t>Combining with LINQ-to-SQL</a:t>
            </a:r>
            <a:endParaRPr lang="en-US" dirty="0"/>
          </a:p>
        </p:txBody>
      </p:sp>
      <p:pic>
        <p:nvPicPr>
          <p:cNvPr id="5" name="Picture 2" descr="C:\Program Files\Microsoft Resource DVD Artwork\DVD_ART\Artwork_Imagery\HARDWARE_IMAGERY\Illustration - Misc Hardware\XML Icons\Server.png"/>
          <p:cNvPicPr>
            <a:picLocks noChangeAspect="1" noChangeArrowheads="1"/>
          </p:cNvPicPr>
          <p:nvPr/>
        </p:nvPicPr>
        <p:blipFill>
          <a:blip r:embed="rId3"/>
          <a:srcRect/>
          <a:stretch>
            <a:fillRect/>
          </a:stretch>
        </p:blipFill>
        <p:spPr bwMode="auto">
          <a:xfrm>
            <a:off x="685800" y="2628900"/>
            <a:ext cx="722312" cy="800100"/>
          </a:xfrm>
          <a:prstGeom prst="rect">
            <a:avLst/>
          </a:prstGeom>
          <a:noFill/>
          <a:ln w="9525">
            <a:noFill/>
            <a:miter lim="800000"/>
            <a:headEnd/>
            <a:tailEnd/>
          </a:ln>
        </p:spPr>
      </p:pic>
      <p:pic>
        <p:nvPicPr>
          <p:cNvPr id="6" name="Picture 2" descr="C:\Program Files\Microsoft Resource DVD Artwork\DVD_ART\Artwork_Imagery\HARDWARE_IMAGERY\Illustration - Misc Hardware\XML Icons\Server.png"/>
          <p:cNvPicPr>
            <a:picLocks noChangeAspect="1" noChangeArrowheads="1"/>
          </p:cNvPicPr>
          <p:nvPr/>
        </p:nvPicPr>
        <p:blipFill>
          <a:blip r:embed="rId3"/>
          <a:srcRect/>
          <a:stretch>
            <a:fillRect/>
          </a:stretch>
        </p:blipFill>
        <p:spPr bwMode="auto">
          <a:xfrm>
            <a:off x="2173288" y="2628900"/>
            <a:ext cx="722312" cy="800100"/>
          </a:xfrm>
          <a:prstGeom prst="rect">
            <a:avLst/>
          </a:prstGeom>
          <a:noFill/>
          <a:ln w="9525">
            <a:noFill/>
            <a:miter lim="800000"/>
            <a:headEnd/>
            <a:tailEnd/>
          </a:ln>
        </p:spPr>
      </p:pic>
      <p:pic>
        <p:nvPicPr>
          <p:cNvPr id="7" name="Picture 2" descr="C:\Program Files\Microsoft Resource DVD Artwork\DVD_ART\Artwork_Imagery\HARDWARE_IMAGERY\Illustration - Misc Hardware\XML Icons\Server.png"/>
          <p:cNvPicPr>
            <a:picLocks noChangeAspect="1" noChangeArrowheads="1"/>
          </p:cNvPicPr>
          <p:nvPr/>
        </p:nvPicPr>
        <p:blipFill>
          <a:blip r:embed="rId3"/>
          <a:srcRect/>
          <a:stretch>
            <a:fillRect/>
          </a:stretch>
        </p:blipFill>
        <p:spPr bwMode="auto">
          <a:xfrm>
            <a:off x="3657600" y="2628900"/>
            <a:ext cx="722312" cy="800100"/>
          </a:xfrm>
          <a:prstGeom prst="rect">
            <a:avLst/>
          </a:prstGeom>
          <a:noFill/>
          <a:ln w="9525">
            <a:noFill/>
            <a:miter lim="800000"/>
            <a:headEnd/>
            <a:tailEnd/>
          </a:ln>
        </p:spPr>
      </p:pic>
      <p:pic>
        <p:nvPicPr>
          <p:cNvPr id="11" name="Picture 2" descr="C:\Program Files\Microsoft Resource DVD Artwork\DVD_ART\Artwork_Imagery\HARDWARE_IMAGERY\Illustration - Misc Hardware\XML Icons\Server.png"/>
          <p:cNvPicPr>
            <a:picLocks noChangeAspect="1" noChangeArrowheads="1"/>
          </p:cNvPicPr>
          <p:nvPr/>
        </p:nvPicPr>
        <p:blipFill>
          <a:blip r:embed="rId3"/>
          <a:srcRect/>
          <a:stretch>
            <a:fillRect/>
          </a:stretch>
        </p:blipFill>
        <p:spPr bwMode="auto">
          <a:xfrm>
            <a:off x="5068888" y="2628900"/>
            <a:ext cx="722312" cy="800100"/>
          </a:xfrm>
          <a:prstGeom prst="rect">
            <a:avLst/>
          </a:prstGeom>
          <a:noFill/>
          <a:ln w="9525">
            <a:noFill/>
            <a:miter lim="800000"/>
            <a:headEnd/>
            <a:tailEnd/>
          </a:ln>
        </p:spPr>
      </p:pic>
      <p:pic>
        <p:nvPicPr>
          <p:cNvPr id="12" name="Picture 2" descr="C:\Program Files\Microsoft Resource DVD Artwork\DVD_ART\Artwork_Imagery\HARDWARE_IMAGERY\Illustration - Misc Hardware\XML Icons\Server.png"/>
          <p:cNvPicPr>
            <a:picLocks noChangeAspect="1" noChangeArrowheads="1"/>
          </p:cNvPicPr>
          <p:nvPr/>
        </p:nvPicPr>
        <p:blipFill>
          <a:blip r:embed="rId3"/>
          <a:srcRect/>
          <a:stretch>
            <a:fillRect/>
          </a:stretch>
        </p:blipFill>
        <p:spPr bwMode="auto">
          <a:xfrm>
            <a:off x="6669088" y="2628900"/>
            <a:ext cx="722312" cy="800100"/>
          </a:xfrm>
          <a:prstGeom prst="rect">
            <a:avLst/>
          </a:prstGeom>
          <a:noFill/>
          <a:ln w="9525">
            <a:noFill/>
            <a:miter lim="800000"/>
            <a:headEnd/>
            <a:tailEnd/>
          </a:ln>
        </p:spPr>
      </p:pic>
      <p:pic>
        <p:nvPicPr>
          <p:cNvPr id="150530" name="Picture 2" descr="http://marcelolopezblog.net/wp-content/uploads/2007/08/logo_sql_2008_microsoft_2.jpg"/>
          <p:cNvPicPr>
            <a:picLocks noChangeAspect="1" noChangeArrowheads="1"/>
          </p:cNvPicPr>
          <p:nvPr/>
        </p:nvPicPr>
        <p:blipFill>
          <a:blip r:embed="rId4" cstate="print"/>
          <a:srcRect/>
          <a:stretch>
            <a:fillRect/>
          </a:stretch>
        </p:blipFill>
        <p:spPr bwMode="auto">
          <a:xfrm>
            <a:off x="5181601" y="4114800"/>
            <a:ext cx="1551755" cy="285750"/>
          </a:xfrm>
          <a:prstGeom prst="rect">
            <a:avLst/>
          </a:prstGeom>
          <a:noFill/>
        </p:spPr>
      </p:pic>
      <p:pic>
        <p:nvPicPr>
          <p:cNvPr id="15" name="Picture 2" descr="http://marcelolopezblog.net/wp-content/uploads/2007/08/logo_sql_2008_microsoft_2.jpg"/>
          <p:cNvPicPr>
            <a:picLocks noChangeAspect="1" noChangeArrowheads="1"/>
          </p:cNvPicPr>
          <p:nvPr/>
        </p:nvPicPr>
        <p:blipFill>
          <a:blip r:embed="rId4" cstate="print"/>
          <a:srcRect/>
          <a:stretch>
            <a:fillRect/>
          </a:stretch>
        </p:blipFill>
        <p:spPr bwMode="auto">
          <a:xfrm>
            <a:off x="6781801" y="4114800"/>
            <a:ext cx="1551755" cy="285750"/>
          </a:xfrm>
          <a:prstGeom prst="rect">
            <a:avLst/>
          </a:prstGeom>
          <a:noFill/>
        </p:spPr>
      </p:pic>
      <p:sp>
        <p:nvSpPr>
          <p:cNvPr id="17" name="Rectangle 16"/>
          <p:cNvSpPr/>
          <p:nvPr/>
        </p:nvSpPr>
        <p:spPr>
          <a:xfrm>
            <a:off x="2971800" y="1543050"/>
            <a:ext cx="3276600" cy="342900"/>
          </a:xfrm>
          <a:prstGeom prst="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DryadLINQ</a:t>
            </a:r>
            <a:endParaRPr lang="en-US" sz="2000" dirty="0">
              <a:solidFill>
                <a:schemeClr val="tx1"/>
              </a:solidFill>
            </a:endParaRPr>
          </a:p>
        </p:txBody>
      </p:sp>
      <p:cxnSp>
        <p:nvCxnSpPr>
          <p:cNvPr id="18" name="Straight Arrow Connector 17"/>
          <p:cNvCxnSpPr>
            <a:endCxn id="17" idx="0"/>
          </p:cNvCxnSpPr>
          <p:nvPr/>
        </p:nvCxnSpPr>
        <p:spPr>
          <a:xfrm rot="5400000">
            <a:off x="4467225" y="1399977"/>
            <a:ext cx="285750" cy="1588"/>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7" idx="2"/>
            <a:endCxn id="7" idx="0"/>
          </p:cNvCxnSpPr>
          <p:nvPr/>
        </p:nvCxnSpPr>
        <p:spPr>
          <a:xfrm rot="5400000">
            <a:off x="3942953" y="1961753"/>
            <a:ext cx="742950" cy="591344"/>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7" idx="2"/>
            <a:endCxn id="11" idx="0"/>
          </p:cNvCxnSpPr>
          <p:nvPr/>
        </p:nvCxnSpPr>
        <p:spPr>
          <a:xfrm rot="16200000" flipH="1">
            <a:off x="4648597" y="1847453"/>
            <a:ext cx="742950" cy="819944"/>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7" idx="2"/>
            <a:endCxn id="12" idx="0"/>
          </p:cNvCxnSpPr>
          <p:nvPr/>
        </p:nvCxnSpPr>
        <p:spPr>
          <a:xfrm rot="16200000" flipH="1">
            <a:off x="5448697" y="1047353"/>
            <a:ext cx="742950" cy="2420144"/>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7" idx="2"/>
            <a:endCxn id="5" idx="0"/>
          </p:cNvCxnSpPr>
          <p:nvPr/>
        </p:nvCxnSpPr>
        <p:spPr>
          <a:xfrm rot="5400000">
            <a:off x="2457053" y="475853"/>
            <a:ext cx="742950" cy="3563144"/>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7" idx="2"/>
            <a:endCxn id="6" idx="0"/>
          </p:cNvCxnSpPr>
          <p:nvPr/>
        </p:nvCxnSpPr>
        <p:spPr>
          <a:xfrm rot="5400000">
            <a:off x="3200797" y="1219597"/>
            <a:ext cx="742950" cy="2075656"/>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990600" y="3028950"/>
            <a:ext cx="1066800" cy="342900"/>
          </a:xfrm>
          <a:prstGeom prst="round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Subquery</a:t>
            </a:r>
            <a:endParaRPr lang="en-US" sz="1600" dirty="0">
              <a:solidFill>
                <a:schemeClr val="tx1"/>
              </a:solidFill>
            </a:endParaRPr>
          </a:p>
        </p:txBody>
      </p:sp>
      <p:sp>
        <p:nvSpPr>
          <p:cNvPr id="35" name="Rounded Rectangle 34"/>
          <p:cNvSpPr/>
          <p:nvPr/>
        </p:nvSpPr>
        <p:spPr>
          <a:xfrm>
            <a:off x="2514600" y="3028950"/>
            <a:ext cx="1066800" cy="342900"/>
          </a:xfrm>
          <a:prstGeom prst="round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Subquery</a:t>
            </a:r>
            <a:endParaRPr lang="en-US" sz="1600" dirty="0">
              <a:solidFill>
                <a:schemeClr val="tx1"/>
              </a:solidFill>
            </a:endParaRPr>
          </a:p>
        </p:txBody>
      </p:sp>
      <p:sp>
        <p:nvSpPr>
          <p:cNvPr id="36" name="Rounded Rectangle 35"/>
          <p:cNvSpPr/>
          <p:nvPr/>
        </p:nvSpPr>
        <p:spPr>
          <a:xfrm>
            <a:off x="3962400" y="3028950"/>
            <a:ext cx="1066800" cy="342900"/>
          </a:xfrm>
          <a:prstGeom prst="round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Subquery</a:t>
            </a:r>
            <a:endParaRPr lang="en-US" sz="1600" dirty="0">
              <a:solidFill>
                <a:schemeClr val="tx1"/>
              </a:solidFill>
            </a:endParaRPr>
          </a:p>
        </p:txBody>
      </p:sp>
      <p:sp>
        <p:nvSpPr>
          <p:cNvPr id="37" name="Rounded Rectangle 36"/>
          <p:cNvSpPr/>
          <p:nvPr/>
        </p:nvSpPr>
        <p:spPr>
          <a:xfrm>
            <a:off x="5410200" y="3028950"/>
            <a:ext cx="1066800" cy="342900"/>
          </a:xfrm>
          <a:prstGeom prst="round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Subquery</a:t>
            </a:r>
            <a:endParaRPr lang="en-US" sz="1600" dirty="0">
              <a:solidFill>
                <a:schemeClr val="tx1"/>
              </a:solidFill>
            </a:endParaRPr>
          </a:p>
        </p:txBody>
      </p:sp>
      <p:sp>
        <p:nvSpPr>
          <p:cNvPr id="38" name="Rounded Rectangle 37"/>
          <p:cNvSpPr/>
          <p:nvPr/>
        </p:nvSpPr>
        <p:spPr>
          <a:xfrm>
            <a:off x="7010400" y="3028950"/>
            <a:ext cx="1066800" cy="342900"/>
          </a:xfrm>
          <a:prstGeom prst="round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Subquery</a:t>
            </a:r>
            <a:endParaRPr lang="en-US" sz="1600" dirty="0">
              <a:solidFill>
                <a:schemeClr val="tx1"/>
              </a:solidFill>
            </a:endParaRPr>
          </a:p>
        </p:txBody>
      </p:sp>
      <p:cxnSp>
        <p:nvCxnSpPr>
          <p:cNvPr id="56" name="Straight Arrow Connector 55"/>
          <p:cNvCxnSpPr/>
          <p:nvPr/>
        </p:nvCxnSpPr>
        <p:spPr>
          <a:xfrm rot="5400000">
            <a:off x="5829300" y="3485952"/>
            <a:ext cx="228600" cy="1588"/>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3886200" y="800100"/>
            <a:ext cx="1447800" cy="4572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Query</a:t>
            </a:r>
            <a:endParaRPr lang="en-US" sz="2800" dirty="0">
              <a:solidFill>
                <a:schemeClr val="tx1"/>
              </a:solidFill>
            </a:endParaRPr>
          </a:p>
        </p:txBody>
      </p:sp>
      <p:sp>
        <p:nvSpPr>
          <p:cNvPr id="40" name="Rectangle 39"/>
          <p:cNvSpPr/>
          <p:nvPr/>
        </p:nvSpPr>
        <p:spPr>
          <a:xfrm>
            <a:off x="5334000" y="3600450"/>
            <a:ext cx="1295400" cy="285750"/>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smtClean="0">
                <a:solidFill>
                  <a:schemeClr val="tx1"/>
                </a:solidFill>
              </a:rPr>
              <a:t>LINQ-to-SQL</a:t>
            </a:r>
            <a:endParaRPr lang="en-US" sz="1600" dirty="0">
              <a:solidFill>
                <a:schemeClr val="tx1"/>
              </a:solidFill>
            </a:endParaRPr>
          </a:p>
        </p:txBody>
      </p:sp>
      <p:cxnSp>
        <p:nvCxnSpPr>
          <p:cNvPr id="51" name="Straight Arrow Connector 50"/>
          <p:cNvCxnSpPr/>
          <p:nvPr/>
        </p:nvCxnSpPr>
        <p:spPr>
          <a:xfrm rot="5400000">
            <a:off x="7429500" y="3485356"/>
            <a:ext cx="228600" cy="1588"/>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6934200" y="3599855"/>
            <a:ext cx="1295400" cy="285750"/>
          </a:xfrm>
          <a:prstGeom prst="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smtClean="0">
                <a:solidFill>
                  <a:schemeClr val="tx1"/>
                </a:solidFill>
              </a:rPr>
              <a:t>LINQ-to-SQL</a:t>
            </a:r>
            <a:endParaRPr lang="en-US" sz="1600" dirty="0">
              <a:solidFill>
                <a:schemeClr val="tx1"/>
              </a:solidFill>
            </a:endParaRPr>
          </a:p>
        </p:txBody>
      </p:sp>
      <p:cxnSp>
        <p:nvCxnSpPr>
          <p:cNvPr id="54" name="Straight Arrow Connector 53"/>
          <p:cNvCxnSpPr/>
          <p:nvPr/>
        </p:nvCxnSpPr>
        <p:spPr>
          <a:xfrm rot="5400000">
            <a:off x="5830094" y="3999706"/>
            <a:ext cx="228600" cy="1588"/>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5400000">
            <a:off x="7430294" y="3999706"/>
            <a:ext cx="228600" cy="1588"/>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05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p:cNvSpPr>
            <a:spLocks noGrp="1"/>
          </p:cNvSpPr>
          <p:nvPr>
            <p:ph type="title"/>
          </p:nvPr>
        </p:nvSpPr>
        <p:spPr>
          <a:xfrm>
            <a:off x="457200" y="19050"/>
            <a:ext cx="8077200" cy="609600"/>
          </a:xfrm>
        </p:spPr>
        <p:txBody>
          <a:bodyPr>
            <a:noAutofit/>
          </a:bodyPr>
          <a:lstStyle/>
          <a:p>
            <a:r>
              <a:rPr lang="en-US" dirty="0" smtClean="0"/>
              <a:t> World Wide Telescope</a:t>
            </a:r>
            <a:r>
              <a:rPr lang="en-US" sz="3200" dirty="0" smtClean="0">
                <a:hlinkClick r:id="rId3"/>
              </a:rPr>
              <a:t> </a:t>
            </a:r>
            <a:endParaRPr lang="en-US" dirty="0"/>
          </a:p>
        </p:txBody>
      </p:sp>
      <p:sp>
        <p:nvSpPr>
          <p:cNvPr id="10" name="Text Placeholder 9"/>
          <p:cNvSpPr>
            <a:spLocks noGrp="1"/>
          </p:cNvSpPr>
          <p:nvPr>
            <p:ph type="body" sz="half" idx="1"/>
          </p:nvPr>
        </p:nvSpPr>
        <p:spPr>
          <a:xfrm>
            <a:off x="0" y="1488810"/>
            <a:ext cx="6019800" cy="3597540"/>
          </a:xfrm>
        </p:spPr>
        <p:txBody>
          <a:bodyPr>
            <a:noAutofit/>
          </a:bodyPr>
          <a:lstStyle/>
          <a:p>
            <a:pPr>
              <a:buNone/>
            </a:pPr>
            <a:endParaRPr lang="en-US" sz="1050" dirty="0" smtClean="0"/>
          </a:p>
          <a:p>
            <a:r>
              <a:rPr lang="en-US" sz="2000" dirty="0" smtClean="0"/>
              <a:t>Integration of data sets and one-click contextual access;</a:t>
            </a:r>
          </a:p>
          <a:p>
            <a:r>
              <a:rPr lang="en-US" sz="2000" dirty="0" smtClean="0"/>
              <a:t>Easy access and use;</a:t>
            </a:r>
          </a:p>
          <a:p>
            <a:r>
              <a:rPr lang="en-US" sz="2000" dirty="0" smtClean="0"/>
              <a:t>Over 2M unique users;</a:t>
            </a:r>
          </a:p>
          <a:p>
            <a:r>
              <a:rPr lang="en-US" sz="2000" dirty="0" smtClean="0"/>
              <a:t>There have been 4,089,898 sessions for an average of 2.55 sessions per user;</a:t>
            </a:r>
          </a:p>
          <a:p>
            <a:r>
              <a:rPr lang="en-US" sz="2000" dirty="0" smtClean="0"/>
              <a:t>The average number of new users that have installed and used WWT has been 3,773 per day.</a:t>
            </a:r>
            <a:endParaRPr lang="en-US" sz="2000" dirty="0"/>
          </a:p>
        </p:txBody>
      </p:sp>
      <p:pic>
        <p:nvPicPr>
          <p:cNvPr id="7" name="Picture 6" descr="M81_Labels"/>
          <p:cNvPicPr>
            <a:picLocks noChangeAspect="1" noChangeArrowheads="1"/>
          </p:cNvPicPr>
          <p:nvPr/>
        </p:nvPicPr>
        <p:blipFill>
          <a:blip r:embed="rId4" cstate="print"/>
          <a:srcRect/>
          <a:stretch>
            <a:fillRect/>
          </a:stretch>
        </p:blipFill>
        <p:spPr bwMode="auto">
          <a:xfrm>
            <a:off x="6324600" y="936360"/>
            <a:ext cx="2616400" cy="172474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Picture 9" descr="Website rough 640"/>
          <p:cNvPicPr>
            <a:picLocks noChangeAspect="1" noChangeArrowheads="1"/>
          </p:cNvPicPr>
          <p:nvPr/>
        </p:nvPicPr>
        <p:blipFill>
          <a:blip r:embed="rId5" cstate="print"/>
          <a:srcRect/>
          <a:stretch>
            <a:fillRect/>
          </a:stretch>
        </p:blipFill>
        <p:spPr bwMode="auto">
          <a:xfrm>
            <a:off x="6172200" y="2593712"/>
            <a:ext cx="2895600" cy="203543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9" name="Rectangle 8"/>
          <p:cNvSpPr/>
          <p:nvPr/>
        </p:nvSpPr>
        <p:spPr>
          <a:xfrm>
            <a:off x="0" y="706219"/>
            <a:ext cx="7162800" cy="954107"/>
          </a:xfrm>
          <a:prstGeom prst="rect">
            <a:avLst/>
          </a:prstGeom>
        </p:spPr>
        <p:txBody>
          <a:bodyPr wrap="square">
            <a:spAutoFit/>
          </a:bodyPr>
          <a:lstStyle/>
          <a:p>
            <a:pPr defTabSz="914099">
              <a:defRPr/>
            </a:pPr>
            <a:r>
              <a:rPr lang="en-US" sz="2800" dirty="0" smtClean="0">
                <a:latin typeface="Candara" pitchFamily="34" charset="0"/>
              </a:rPr>
              <a:t>Seamless social media virtual sky</a:t>
            </a:r>
          </a:p>
          <a:p>
            <a:pPr defTabSz="914099">
              <a:defRPr/>
            </a:pPr>
            <a:r>
              <a:rPr lang="en-US" sz="2800" dirty="0" smtClean="0">
                <a:latin typeface="Candara" pitchFamily="34" charset="0"/>
              </a:rPr>
              <a:t>Web application for science and education</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010400" y="4641057"/>
            <a:ext cx="2133600" cy="273844"/>
          </a:xfrm>
          <a:prstGeom prst="rect">
            <a:avLst/>
          </a:prstGeom>
        </p:spPr>
        <p:txBody>
          <a:bodyPr/>
          <a:lstStyle/>
          <a:p>
            <a:fld id="{FC7F914F-062F-453F-B34B-BB004E9935E0}" type="slidenum">
              <a:rPr lang="en-US" smtClean="0"/>
              <a:pPr/>
              <a:t>40</a:t>
            </a:fld>
            <a:endParaRPr lang="en-US"/>
          </a:p>
        </p:txBody>
      </p:sp>
      <p:graphicFrame>
        <p:nvGraphicFramePr>
          <p:cNvPr id="7" name="Table 6"/>
          <p:cNvGraphicFramePr>
            <a:graphicFrameLocks noGrp="1"/>
          </p:cNvGraphicFramePr>
          <p:nvPr/>
        </p:nvGraphicFramePr>
        <p:xfrm>
          <a:off x="228600" y="209550"/>
          <a:ext cx="7543800" cy="4777740"/>
        </p:xfrm>
        <a:graphic>
          <a:graphicData uri="http://schemas.openxmlformats.org/drawingml/2006/table">
            <a:tbl>
              <a:tblPr firstRow="1" bandRow="1">
                <a:effectLst>
                  <a:outerShdw blurRad="228600" dist="38100" dir="2700000" sx="102000" sy="102000" algn="tl" rotWithShape="0">
                    <a:prstClr val="black">
                      <a:alpha val="40000"/>
                    </a:prstClr>
                  </a:outerShdw>
                </a:effectLst>
                <a:tableStyleId>{5C22544A-7EE6-4342-B048-85BDC9FD1C3A}</a:tableStyleId>
              </a:tblPr>
              <a:tblGrid>
                <a:gridCol w="5776784"/>
                <a:gridCol w="1767016"/>
              </a:tblGrid>
              <a:tr h="244642">
                <a:tc>
                  <a:txBody>
                    <a:bodyPr/>
                    <a:lstStyle/>
                    <a:p>
                      <a:pPr>
                        <a:buFont typeface="Arial" pitchFamily="34" charset="0"/>
                        <a:buNone/>
                      </a:pPr>
                      <a:r>
                        <a:rPr lang="en-US" sz="1200" dirty="0" smtClean="0"/>
                        <a:t>Sample applications written using</a:t>
                      </a:r>
                      <a:r>
                        <a:rPr lang="en-US" sz="1200" baseline="0" dirty="0" smtClean="0"/>
                        <a:t> DryadLINQ</a:t>
                      </a:r>
                      <a:endParaRPr lang="en-US" sz="1200" dirty="0" smtClean="0"/>
                    </a:p>
                  </a:txBody>
                  <a:tcPr marT="34290" marB="34290"/>
                </a:tc>
                <a:tc>
                  <a:txBody>
                    <a:bodyPr/>
                    <a:lstStyle/>
                    <a:p>
                      <a:r>
                        <a:rPr lang="en-US" sz="1200" dirty="0" smtClean="0"/>
                        <a:t>Class</a:t>
                      </a:r>
                      <a:endParaRPr lang="en-US" sz="1200" dirty="0"/>
                    </a:p>
                  </a:txBody>
                  <a:tcPr marT="34290" marB="34290"/>
                </a:tc>
              </a:tr>
              <a:tr h="244642">
                <a:tc>
                  <a:txBody>
                    <a:bodyPr/>
                    <a:lstStyle/>
                    <a:p>
                      <a:pPr>
                        <a:buFont typeface="Arial" pitchFamily="34" charset="0"/>
                        <a:buNone/>
                      </a:pPr>
                      <a:r>
                        <a:rPr lang="en-US" sz="1200" dirty="0" smtClean="0"/>
                        <a:t> Distributed linear algebra</a:t>
                      </a:r>
                    </a:p>
                  </a:txBody>
                  <a:tcPr marT="34290" marB="34290"/>
                </a:tc>
                <a:tc>
                  <a:txBody>
                    <a:bodyPr/>
                    <a:lstStyle/>
                    <a:p>
                      <a:r>
                        <a:rPr lang="en-US" sz="1200" dirty="0" smtClean="0"/>
                        <a:t>Numerical</a:t>
                      </a:r>
                      <a:endParaRPr lang="en-US" sz="1200" dirty="0"/>
                    </a:p>
                  </a:txBody>
                  <a:tcPr marT="34290" marB="34290"/>
                </a:tc>
              </a:tr>
              <a:tr h="244642">
                <a:tc>
                  <a:txBody>
                    <a:bodyPr/>
                    <a:lstStyle/>
                    <a:p>
                      <a:r>
                        <a:rPr lang="en-US" sz="1200" dirty="0" smtClean="0"/>
                        <a:t>Accelerated Page-Rank computation</a:t>
                      </a:r>
                      <a:endParaRPr lang="en-US" sz="1200" dirty="0"/>
                    </a:p>
                  </a:txBody>
                  <a:tcPr marT="34290" marB="34290"/>
                </a:tc>
                <a:tc>
                  <a:txBody>
                    <a:bodyPr/>
                    <a:lstStyle/>
                    <a:p>
                      <a:r>
                        <a:rPr lang="en-US" sz="1200" dirty="0" smtClean="0"/>
                        <a:t>Web graph</a:t>
                      </a:r>
                      <a:endParaRPr lang="en-US" sz="1200" dirty="0"/>
                    </a:p>
                  </a:txBody>
                  <a:tcPr marT="34290" marB="34290"/>
                </a:tc>
              </a:tr>
              <a:tr h="2446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Privacy-preserving query language</a:t>
                      </a:r>
                    </a:p>
                  </a:txBody>
                  <a:tcPr marT="34290" marB="34290"/>
                </a:tc>
                <a:tc>
                  <a:txBody>
                    <a:bodyPr/>
                    <a:lstStyle/>
                    <a:p>
                      <a:r>
                        <a:rPr lang="en-US" sz="1200" dirty="0" smtClean="0"/>
                        <a:t>Data</a:t>
                      </a:r>
                      <a:r>
                        <a:rPr lang="en-US" sz="1200" baseline="0" dirty="0" smtClean="0"/>
                        <a:t> mining</a:t>
                      </a:r>
                      <a:endParaRPr lang="en-US" sz="1200" dirty="0"/>
                    </a:p>
                  </a:txBody>
                  <a:tcPr marT="34290" marB="34290"/>
                </a:tc>
              </a:tr>
              <a:tr h="2446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Expectation maximization for a mixture of Gaussians</a:t>
                      </a:r>
                    </a:p>
                  </a:txBody>
                  <a:tcPr marT="34290" marB="34290"/>
                </a:tc>
                <a:tc>
                  <a:txBody>
                    <a:bodyPr/>
                    <a:lstStyle/>
                    <a:p>
                      <a:r>
                        <a:rPr lang="en-US" sz="1200" dirty="0" smtClean="0"/>
                        <a:t>Clustering</a:t>
                      </a:r>
                      <a:endParaRPr lang="en-US" sz="1200" dirty="0"/>
                    </a:p>
                  </a:txBody>
                  <a:tcPr marT="34290" marB="34290"/>
                </a:tc>
              </a:tr>
              <a:tr h="2446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K-means</a:t>
                      </a:r>
                    </a:p>
                  </a:txBody>
                  <a:tcPr marT="34290" marB="34290"/>
                </a:tc>
                <a:tc>
                  <a:txBody>
                    <a:bodyPr/>
                    <a:lstStyle/>
                    <a:p>
                      <a:r>
                        <a:rPr lang="en-US" sz="1200" dirty="0" smtClean="0"/>
                        <a:t>Clustering</a:t>
                      </a:r>
                      <a:endParaRPr lang="en-US" sz="1200" dirty="0"/>
                    </a:p>
                  </a:txBody>
                  <a:tcPr marT="34290" marB="34290"/>
                </a:tc>
              </a:tr>
              <a:tr h="244642">
                <a:tc>
                  <a:txBody>
                    <a:bodyPr/>
                    <a:lstStyle/>
                    <a:p>
                      <a:pPr>
                        <a:buFont typeface="Arial" pitchFamily="34" charset="0"/>
                        <a:buNone/>
                      </a:pPr>
                      <a:r>
                        <a:rPr lang="en-US" sz="1200" dirty="0" smtClean="0"/>
                        <a:t>Linear regression</a:t>
                      </a:r>
                    </a:p>
                  </a:txBody>
                  <a:tcPr marT="34290" marB="34290"/>
                </a:tc>
                <a:tc>
                  <a:txBody>
                    <a:bodyPr/>
                    <a:lstStyle/>
                    <a:p>
                      <a:r>
                        <a:rPr lang="en-US" sz="1200" dirty="0" smtClean="0"/>
                        <a:t>Statistics</a:t>
                      </a:r>
                      <a:endParaRPr lang="en-US" sz="1200" dirty="0"/>
                    </a:p>
                  </a:txBody>
                  <a:tcPr marT="34290" marB="34290"/>
                </a:tc>
              </a:tr>
              <a:tr h="244642">
                <a:tc>
                  <a:txBody>
                    <a:bodyPr/>
                    <a:lstStyle/>
                    <a:p>
                      <a:r>
                        <a:rPr lang="en-US" sz="1200" dirty="0" smtClean="0"/>
                        <a:t>Probabilistic Index Maps</a:t>
                      </a:r>
                      <a:endParaRPr lang="en-US" sz="1200" dirty="0"/>
                    </a:p>
                  </a:txBody>
                  <a:tcPr marT="34290" marB="34290"/>
                </a:tc>
                <a:tc>
                  <a:txBody>
                    <a:bodyPr/>
                    <a:lstStyle/>
                    <a:p>
                      <a:r>
                        <a:rPr lang="en-US" sz="1200" dirty="0" smtClean="0"/>
                        <a:t>Image processing</a:t>
                      </a:r>
                      <a:endParaRPr lang="en-US" sz="1200" dirty="0"/>
                    </a:p>
                  </a:txBody>
                  <a:tcPr marT="34290" marB="34290"/>
                </a:tc>
              </a:tr>
              <a:tr h="244642">
                <a:tc>
                  <a:txBody>
                    <a:bodyPr/>
                    <a:lstStyle/>
                    <a:p>
                      <a:r>
                        <a:rPr lang="en-US" sz="1200" dirty="0" smtClean="0"/>
                        <a:t>Principal component analysis</a:t>
                      </a:r>
                      <a:endParaRPr lang="en-US" sz="1200" dirty="0"/>
                    </a:p>
                  </a:txBody>
                  <a:tcPr marT="34290" marB="34290"/>
                </a:tc>
                <a:tc>
                  <a:txBody>
                    <a:bodyPr/>
                    <a:lstStyle/>
                    <a:p>
                      <a:r>
                        <a:rPr lang="en-US" sz="1200" dirty="0" smtClean="0"/>
                        <a:t>Data mining</a:t>
                      </a:r>
                      <a:endParaRPr lang="en-US" sz="1200" dirty="0"/>
                    </a:p>
                  </a:txBody>
                  <a:tcPr marT="34290" marB="34290"/>
                </a:tc>
              </a:tr>
              <a:tr h="244642">
                <a:tc>
                  <a:txBody>
                    <a:bodyPr/>
                    <a:lstStyle/>
                    <a:p>
                      <a:r>
                        <a:rPr lang="en-US" sz="1200" dirty="0" smtClean="0"/>
                        <a:t>Probabilistic Latent Semantic Indexing</a:t>
                      </a:r>
                      <a:endParaRPr lang="en-US" sz="1200" dirty="0"/>
                    </a:p>
                  </a:txBody>
                  <a:tcPr marT="34290" marB="34290"/>
                </a:tc>
                <a:tc>
                  <a:txBody>
                    <a:bodyPr/>
                    <a:lstStyle/>
                    <a:p>
                      <a:r>
                        <a:rPr lang="en-US" sz="1200" dirty="0" smtClean="0"/>
                        <a:t>Data mining</a:t>
                      </a:r>
                      <a:endParaRPr lang="en-US" sz="1200" dirty="0"/>
                    </a:p>
                  </a:txBody>
                  <a:tcPr marT="34290" marB="34290"/>
                </a:tc>
              </a:tr>
              <a:tr h="244642">
                <a:tc>
                  <a:txBody>
                    <a:bodyPr/>
                    <a:lstStyle/>
                    <a:p>
                      <a:pPr>
                        <a:buFont typeface="Arial" pitchFamily="34" charset="0"/>
                        <a:buNone/>
                      </a:pPr>
                      <a:r>
                        <a:rPr lang="en-US" sz="1200" dirty="0" smtClean="0"/>
                        <a:t>Performance analysis and visualization</a:t>
                      </a:r>
                    </a:p>
                  </a:txBody>
                  <a:tcPr marT="34290" marB="34290"/>
                </a:tc>
                <a:tc>
                  <a:txBody>
                    <a:bodyPr/>
                    <a:lstStyle/>
                    <a:p>
                      <a:r>
                        <a:rPr lang="en-US" sz="1200" dirty="0" smtClean="0"/>
                        <a:t>Debugging</a:t>
                      </a:r>
                      <a:endParaRPr lang="en-US" sz="1200" dirty="0"/>
                    </a:p>
                  </a:txBody>
                  <a:tcPr marT="34290" marB="34290"/>
                </a:tc>
              </a:tr>
              <a:tr h="2446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Road network shortest-path preprocessing</a:t>
                      </a:r>
                    </a:p>
                  </a:txBody>
                  <a:tcPr marT="34290" marB="34290"/>
                </a:tc>
                <a:tc>
                  <a:txBody>
                    <a:bodyPr/>
                    <a:lstStyle/>
                    <a:p>
                      <a:r>
                        <a:rPr lang="en-US" sz="1200" dirty="0" smtClean="0"/>
                        <a:t>Graph</a:t>
                      </a:r>
                      <a:endParaRPr lang="en-US" sz="1200" dirty="0"/>
                    </a:p>
                  </a:txBody>
                  <a:tcPr marT="34290" marB="34290"/>
                </a:tc>
              </a:tr>
              <a:tr h="2446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t>Botnet</a:t>
                      </a:r>
                      <a:r>
                        <a:rPr lang="en-US" sz="1200" dirty="0" smtClean="0"/>
                        <a:t> detection</a:t>
                      </a:r>
                    </a:p>
                  </a:txBody>
                  <a:tcPr marT="34290" marB="34290"/>
                </a:tc>
                <a:tc>
                  <a:txBody>
                    <a:bodyPr/>
                    <a:lstStyle/>
                    <a:p>
                      <a:r>
                        <a:rPr lang="en-US" sz="1200" dirty="0" smtClean="0"/>
                        <a:t>Data mining</a:t>
                      </a:r>
                      <a:endParaRPr lang="en-US" sz="1200" dirty="0"/>
                    </a:p>
                  </a:txBody>
                  <a:tcPr marT="34290" marB="34290"/>
                </a:tc>
              </a:tr>
              <a:tr h="244642">
                <a:tc>
                  <a:txBody>
                    <a:bodyPr/>
                    <a:lstStyle/>
                    <a:p>
                      <a:r>
                        <a:rPr lang="en-US" sz="1200" dirty="0" smtClean="0"/>
                        <a:t>Epitome computation</a:t>
                      </a:r>
                      <a:endParaRPr lang="en-US" sz="1200" dirty="0"/>
                    </a:p>
                  </a:txBody>
                  <a:tcPr marT="34290" marB="34290"/>
                </a:tc>
                <a:tc>
                  <a:txBody>
                    <a:bodyPr/>
                    <a:lstStyle/>
                    <a:p>
                      <a:r>
                        <a:rPr lang="en-US" sz="1200" dirty="0" smtClean="0"/>
                        <a:t>Image processing</a:t>
                      </a:r>
                      <a:endParaRPr lang="en-US" sz="1200" dirty="0"/>
                    </a:p>
                  </a:txBody>
                  <a:tcPr marT="34290" marB="34290"/>
                </a:tc>
              </a:tr>
              <a:tr h="244642">
                <a:tc>
                  <a:txBody>
                    <a:bodyPr/>
                    <a:lstStyle/>
                    <a:p>
                      <a:r>
                        <a:rPr lang="en-US" sz="1200" dirty="0" smtClean="0"/>
                        <a:t>Neural network training</a:t>
                      </a:r>
                      <a:endParaRPr lang="en-US" sz="1200" dirty="0"/>
                    </a:p>
                  </a:txBody>
                  <a:tcPr marT="34290" marB="34290"/>
                </a:tc>
                <a:tc>
                  <a:txBody>
                    <a:bodyPr/>
                    <a:lstStyle/>
                    <a:p>
                      <a:r>
                        <a:rPr lang="en-US" sz="1200" dirty="0" smtClean="0"/>
                        <a:t>Statistics</a:t>
                      </a:r>
                      <a:endParaRPr lang="en-US" sz="1200" dirty="0"/>
                    </a:p>
                  </a:txBody>
                  <a:tcPr marT="34290" marB="34290"/>
                </a:tc>
              </a:tr>
              <a:tr h="244642">
                <a:tc>
                  <a:txBody>
                    <a:bodyPr/>
                    <a:lstStyle/>
                    <a:p>
                      <a:r>
                        <a:rPr lang="en-US" sz="1200" dirty="0" smtClean="0"/>
                        <a:t>Parallel machine learning framework</a:t>
                      </a:r>
                      <a:r>
                        <a:rPr lang="en-US" sz="1200" baseline="0" dirty="0" smtClean="0"/>
                        <a:t> infer.net</a:t>
                      </a:r>
                      <a:endParaRPr lang="en-US" sz="1200" dirty="0"/>
                    </a:p>
                  </a:txBody>
                  <a:tcPr marT="34290" marB="34290"/>
                </a:tc>
                <a:tc>
                  <a:txBody>
                    <a:bodyPr/>
                    <a:lstStyle/>
                    <a:p>
                      <a:r>
                        <a:rPr lang="en-US" sz="1200" dirty="0" smtClean="0"/>
                        <a:t>Machine learning</a:t>
                      </a:r>
                      <a:endParaRPr lang="en-US" sz="1200" dirty="0"/>
                    </a:p>
                  </a:txBody>
                  <a:tcPr marT="34290" marB="34290"/>
                </a:tc>
              </a:tr>
              <a:tr h="244642">
                <a:tc>
                  <a:txBody>
                    <a:bodyPr/>
                    <a:lstStyle/>
                    <a:p>
                      <a:r>
                        <a:rPr lang="en-US" sz="1200" dirty="0" smtClean="0"/>
                        <a:t>Distributed query caching</a:t>
                      </a:r>
                      <a:endParaRPr lang="en-US" sz="1200" dirty="0"/>
                    </a:p>
                  </a:txBody>
                  <a:tcPr marT="34290" marB="34290"/>
                </a:tc>
                <a:tc>
                  <a:txBody>
                    <a:bodyPr/>
                    <a:lstStyle/>
                    <a:p>
                      <a:r>
                        <a:rPr lang="en-US" sz="1200" dirty="0" smtClean="0"/>
                        <a:t>Optimization</a:t>
                      </a:r>
                      <a:endParaRPr lang="en-US" sz="1200" dirty="0"/>
                    </a:p>
                  </a:txBody>
                  <a:tcPr marT="34290" marB="34290"/>
                </a:tc>
              </a:tr>
              <a:tr h="244642">
                <a:tc>
                  <a:txBody>
                    <a:bodyPr/>
                    <a:lstStyle/>
                    <a:p>
                      <a:r>
                        <a:rPr lang="en-US" sz="1200" dirty="0" smtClean="0"/>
                        <a:t>Image indexing</a:t>
                      </a:r>
                      <a:endParaRPr lang="en-US" sz="1200" dirty="0"/>
                    </a:p>
                  </a:txBody>
                  <a:tcPr marT="34290" marB="34290"/>
                </a:tc>
                <a:tc>
                  <a:txBody>
                    <a:bodyPr/>
                    <a:lstStyle/>
                    <a:p>
                      <a:r>
                        <a:rPr lang="en-US" sz="1200" dirty="0" smtClean="0"/>
                        <a:t>Image processing</a:t>
                      </a:r>
                      <a:endParaRPr lang="en-US" sz="1200" dirty="0"/>
                    </a:p>
                  </a:txBody>
                  <a:tcPr marT="34290" marB="34290"/>
                </a:tc>
              </a:tr>
              <a:tr h="244642">
                <a:tc>
                  <a:txBody>
                    <a:bodyPr/>
                    <a:lstStyle/>
                    <a:p>
                      <a:r>
                        <a:rPr lang="en-US" sz="1200" dirty="0" smtClean="0"/>
                        <a:t>Web indexing structure</a:t>
                      </a:r>
                      <a:endParaRPr lang="en-US" sz="1200" dirty="0"/>
                    </a:p>
                  </a:txBody>
                  <a:tcPr marT="34290" marB="34290"/>
                </a:tc>
                <a:tc>
                  <a:txBody>
                    <a:bodyPr/>
                    <a:lstStyle/>
                    <a:p>
                      <a:r>
                        <a:rPr lang="en-US" sz="1200" dirty="0" smtClean="0"/>
                        <a:t>Web graph</a:t>
                      </a:r>
                      <a:endParaRPr lang="en-US" sz="1200" dirty="0"/>
                    </a:p>
                  </a:txBody>
                  <a:tcPr marT="34290" marB="34290"/>
                </a:tc>
              </a:tr>
            </a:tbl>
          </a:graphicData>
        </a:graphic>
      </p:graphicFrame>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4" name="Picture 4" descr="C:\Users\mbudiu\AppData\Local\Microsoft\Windows\Temporary Internet Files\Content.IE5\A0W98ILJ\MCPE03640_0000[1].wmf"/>
          <p:cNvPicPr>
            <a:picLocks noChangeAspect="1" noChangeArrowheads="1"/>
          </p:cNvPicPr>
          <p:nvPr/>
        </p:nvPicPr>
        <p:blipFill>
          <a:blip r:embed="rId3"/>
          <a:srcRect/>
          <a:stretch>
            <a:fillRect/>
          </a:stretch>
        </p:blipFill>
        <p:spPr bwMode="auto">
          <a:xfrm>
            <a:off x="5181600" y="1028700"/>
            <a:ext cx="3767750" cy="2601740"/>
          </a:xfrm>
          <a:prstGeom prst="rect">
            <a:avLst/>
          </a:prstGeom>
          <a:noFill/>
        </p:spPr>
      </p:pic>
      <p:sp>
        <p:nvSpPr>
          <p:cNvPr id="2" name="Title 1"/>
          <p:cNvSpPr>
            <a:spLocks noGrp="1"/>
          </p:cNvSpPr>
          <p:nvPr>
            <p:ph type="title"/>
          </p:nvPr>
        </p:nvSpPr>
        <p:spPr>
          <a:xfrm>
            <a:off x="152400" y="0"/>
            <a:ext cx="8839200" cy="536972"/>
          </a:xfrm>
        </p:spPr>
        <p:txBody>
          <a:bodyPr>
            <a:normAutofit fontScale="90000"/>
          </a:bodyPr>
          <a:lstStyle/>
          <a:p>
            <a:r>
              <a:rPr lang="en-US" dirty="0" smtClean="0"/>
              <a:t>“What’s the point if I can’t have it?”</a:t>
            </a:r>
            <a:endParaRPr lang="en-US" dirty="0"/>
          </a:p>
        </p:txBody>
      </p:sp>
      <p:sp>
        <p:nvSpPr>
          <p:cNvPr id="3" name="Content Placeholder 2"/>
          <p:cNvSpPr>
            <a:spLocks noGrp="1"/>
          </p:cNvSpPr>
          <p:nvPr>
            <p:ph idx="1"/>
          </p:nvPr>
        </p:nvSpPr>
        <p:spPr>
          <a:xfrm>
            <a:off x="152400" y="742950"/>
            <a:ext cx="8839200" cy="3962400"/>
          </a:xfrm>
          <a:solidFill>
            <a:srgbClr val="F8F8F8">
              <a:alpha val="76863"/>
            </a:srgbClr>
          </a:solidFill>
        </p:spPr>
        <p:txBody>
          <a:bodyPr>
            <a:normAutofit fontScale="92500" lnSpcReduction="10000"/>
          </a:bodyPr>
          <a:lstStyle/>
          <a:p>
            <a:pPr>
              <a:spcBef>
                <a:spcPts val="1200"/>
              </a:spcBef>
            </a:pPr>
            <a:r>
              <a:rPr lang="en-US" sz="3000" dirty="0" smtClean="0"/>
              <a:t>Glad you asked</a:t>
            </a:r>
          </a:p>
          <a:p>
            <a:pPr>
              <a:spcBef>
                <a:spcPts val="1200"/>
              </a:spcBef>
            </a:pPr>
            <a:r>
              <a:rPr lang="en-US" sz="3000" dirty="0" smtClean="0"/>
              <a:t>We have offered </a:t>
            </a:r>
            <a:r>
              <a:rPr lang="en-US" sz="3000" dirty="0" err="1" smtClean="0"/>
              <a:t>Dryad+DryadLINQ</a:t>
            </a:r>
            <a:r>
              <a:rPr lang="en-US" sz="3000" dirty="0" smtClean="0"/>
              <a:t> to select academic partners (alpha release for evaluation purposes)</a:t>
            </a:r>
          </a:p>
          <a:p>
            <a:pPr>
              <a:spcBef>
                <a:spcPts val="1200"/>
              </a:spcBef>
            </a:pPr>
            <a:r>
              <a:rPr lang="en-US" sz="3000" dirty="0" smtClean="0"/>
              <a:t>Broad academic/research </a:t>
            </a:r>
            <a:r>
              <a:rPr lang="en-US" sz="3000" dirty="0" smtClean="0">
                <a:solidFill>
                  <a:srgbClr val="0000CC"/>
                </a:solidFill>
              </a:rPr>
              <a:t>release July 2009</a:t>
            </a:r>
          </a:p>
          <a:p>
            <a:pPr lvl="1">
              <a:spcBef>
                <a:spcPts val="1200"/>
              </a:spcBef>
            </a:pPr>
            <a:r>
              <a:rPr lang="en-US" dirty="0" smtClean="0"/>
              <a:t>Dryad and </a:t>
            </a:r>
            <a:r>
              <a:rPr lang="en-US" dirty="0" err="1" smtClean="0"/>
              <a:t>DryadLINQ</a:t>
            </a:r>
            <a:r>
              <a:rPr lang="en-US" dirty="0" smtClean="0"/>
              <a:t> (</a:t>
            </a:r>
            <a:r>
              <a:rPr lang="en-US" sz="2200" i="1" dirty="0" smtClean="0"/>
              <a:t>binary for now, source release in planning)</a:t>
            </a:r>
            <a:endParaRPr lang="en-US" i="1" dirty="0" smtClean="0"/>
          </a:p>
          <a:p>
            <a:pPr lvl="1">
              <a:spcBef>
                <a:spcPts val="1200"/>
              </a:spcBef>
            </a:pPr>
            <a:r>
              <a:rPr lang="en-US" i="1" dirty="0" smtClean="0"/>
              <a:t>With tutorials, programming guides, sample codes, libraries, and a community site.</a:t>
            </a:r>
          </a:p>
          <a:p>
            <a:pPr lvl="1">
              <a:spcBef>
                <a:spcPts val="1200"/>
              </a:spcBef>
            </a:pPr>
            <a:r>
              <a:rPr lang="en-US" sz="2400" i="1" dirty="0" smtClean="0">
                <a:solidFill>
                  <a:srgbClr val="0000FF"/>
                </a:solidFill>
                <a:hlinkClick r:id="rId4"/>
              </a:rPr>
              <a:t>http://research.microsoft.com/en-us/collaboration/tools/dryad.aspx</a:t>
            </a:r>
            <a:r>
              <a:rPr lang="en-US" sz="2400" i="1" dirty="0" smtClean="0">
                <a:solidFill>
                  <a:srgbClr val="0000FF"/>
                </a:solidFill>
              </a:rPr>
              <a:t> </a:t>
            </a:r>
          </a:p>
          <a:p>
            <a:pPr lvl="1">
              <a:spcBef>
                <a:spcPts val="1200"/>
              </a:spcBef>
            </a:pPr>
            <a:endParaRPr lang="en-US" i="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229600" cy="533400"/>
          </a:xfrm>
        </p:spPr>
        <p:txBody>
          <a:bodyPr>
            <a:normAutofit/>
          </a:bodyPr>
          <a:lstStyle/>
          <a:p>
            <a:r>
              <a:rPr lang="en-US" sz="2800" dirty="0" smtClean="0"/>
              <a:t>Acknowledgements</a:t>
            </a:r>
            <a:endParaRPr lang="en-US" sz="2800" dirty="0"/>
          </a:p>
        </p:txBody>
      </p:sp>
      <p:sp>
        <p:nvSpPr>
          <p:cNvPr id="19" name="Text Placeholder 2"/>
          <p:cNvSpPr txBox="1">
            <a:spLocks/>
          </p:cNvSpPr>
          <p:nvPr/>
        </p:nvSpPr>
        <p:spPr>
          <a:xfrm>
            <a:off x="-1" y="590550"/>
            <a:ext cx="9144001" cy="838200"/>
          </a:xfrm>
          <a:prstGeom prst="rect">
            <a:avLst/>
          </a:prstGeom>
        </p:spPr>
        <p:txBody>
          <a:bodyPr vert="horz" lIns="91440" tIns="45720" rIns="91440" bIns="45720" rtlCol="0">
            <a:normAutofit/>
          </a:bodyPr>
          <a:lstStyle/>
          <a:p>
            <a:pPr marL="231775" marR="0" lvl="0" indent="-231775" algn="l"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smtClean="0">
                <a:ln>
                  <a:noFill/>
                </a:ln>
                <a:solidFill>
                  <a:srgbClr val="0000CC"/>
                </a:solidFill>
                <a:effectLst/>
                <a:uLnTx/>
                <a:uFillTx/>
                <a:latin typeface="Candara" pitchFamily="34" charset="0"/>
                <a:ea typeface="+mn-ea"/>
                <a:cs typeface="+mn-cs"/>
              </a:rPr>
              <a:t>MSR-SV Dryad &amp; </a:t>
            </a:r>
            <a:r>
              <a:rPr kumimoji="0" lang="en-US" sz="2400" b="0" i="0" u="none" strike="noStrike" kern="1200" cap="none" spc="0" normalizeH="0" baseline="0" noProof="0" dirty="0" err="1" smtClean="0">
                <a:ln>
                  <a:noFill/>
                </a:ln>
                <a:solidFill>
                  <a:srgbClr val="0000CC"/>
                </a:solidFill>
                <a:effectLst/>
                <a:uLnTx/>
                <a:uFillTx/>
                <a:latin typeface="Candara" pitchFamily="34" charset="0"/>
                <a:ea typeface="+mn-ea"/>
                <a:cs typeface="+mn-cs"/>
              </a:rPr>
              <a:t>DryadLINQ</a:t>
            </a:r>
            <a:r>
              <a:rPr kumimoji="0" lang="en-US" sz="2400" b="0" i="0" u="none" strike="noStrike" kern="1200" cap="none" spc="0" normalizeH="0" baseline="0" noProof="0" dirty="0" smtClean="0">
                <a:ln>
                  <a:noFill/>
                </a:ln>
                <a:solidFill>
                  <a:srgbClr val="0000CC"/>
                </a:solidFill>
                <a:effectLst/>
                <a:uLnTx/>
                <a:uFillTx/>
                <a:latin typeface="Candara" pitchFamily="34" charset="0"/>
                <a:ea typeface="+mn-ea"/>
                <a:cs typeface="+mn-cs"/>
              </a:rPr>
              <a:t> teams </a:t>
            </a:r>
          </a:p>
          <a:p>
            <a:pPr marL="342900" marR="0" lvl="0" indent="-342900" algn="l" defTabSz="457200" rtl="0" eaLnBrk="1" fontAlgn="auto" latinLnBrk="0" hangingPunct="1">
              <a:lnSpc>
                <a:spcPct val="100000"/>
              </a:lnSpc>
              <a:spcBef>
                <a:spcPts val="300"/>
              </a:spcBef>
              <a:spcAft>
                <a:spcPts val="0"/>
              </a:spcAft>
              <a:buClrTx/>
              <a:buSzTx/>
              <a:buFont typeface="Arial"/>
              <a:buNone/>
              <a:tabLst/>
              <a:defRPr/>
            </a:pPr>
            <a:r>
              <a:rPr kumimoji="0" lang="en-US" b="0" i="0" u="none" strike="noStrike" kern="1200" cap="none" spc="0" normalizeH="0" baseline="0" noProof="0" dirty="0" smtClean="0">
                <a:ln>
                  <a:noFill/>
                </a:ln>
                <a:solidFill>
                  <a:schemeClr val="tx2"/>
                </a:solidFill>
                <a:effectLst/>
                <a:uLnTx/>
                <a:uFillTx/>
                <a:latin typeface="Candara" pitchFamily="34" charset="0"/>
                <a:ea typeface="+mn-ea"/>
                <a:cs typeface="+mn-cs"/>
              </a:rPr>
              <a:t>     Andrew </a:t>
            </a:r>
            <a:r>
              <a:rPr kumimoji="0" lang="en-US" b="0" i="0" u="none" strike="noStrike" kern="1200" cap="none" spc="0" normalizeH="0" baseline="0" noProof="0" dirty="0" err="1" smtClean="0">
                <a:ln>
                  <a:noFill/>
                </a:ln>
                <a:solidFill>
                  <a:schemeClr val="tx2"/>
                </a:solidFill>
                <a:effectLst/>
                <a:uLnTx/>
                <a:uFillTx/>
                <a:latin typeface="Candara" pitchFamily="34" charset="0"/>
                <a:ea typeface="+mn-ea"/>
                <a:cs typeface="+mn-cs"/>
              </a:rPr>
              <a:t>Birrell</a:t>
            </a:r>
            <a:r>
              <a:rPr kumimoji="0" lang="en-US" b="0" i="0" u="none" strike="noStrike" kern="1200" cap="none" spc="0" normalizeH="0" baseline="0" noProof="0" dirty="0" smtClean="0">
                <a:ln>
                  <a:noFill/>
                </a:ln>
                <a:solidFill>
                  <a:schemeClr val="tx2"/>
                </a:solidFill>
                <a:effectLst/>
                <a:uLnTx/>
                <a:uFillTx/>
                <a:latin typeface="Candara" pitchFamily="34" charset="0"/>
                <a:ea typeface="+mn-ea"/>
                <a:cs typeface="+mn-cs"/>
              </a:rPr>
              <a:t>, Mihai Budiu, Jon Currey, Dennis Fetterly, Michael Isard, and Yuan Yu</a:t>
            </a:r>
          </a:p>
        </p:txBody>
      </p:sp>
      <p:grpSp>
        <p:nvGrpSpPr>
          <p:cNvPr id="15" name="Group 14"/>
          <p:cNvGrpSpPr/>
          <p:nvPr/>
        </p:nvGrpSpPr>
        <p:grpSpPr>
          <a:xfrm>
            <a:off x="381000" y="1504949"/>
            <a:ext cx="6934200" cy="828676"/>
            <a:chOff x="381000" y="1276350"/>
            <a:chExt cx="7086600" cy="838201"/>
          </a:xfrm>
        </p:grpSpPr>
        <p:pic>
          <p:nvPicPr>
            <p:cNvPr id="20" name="Picture 19" descr="birrell.jpg"/>
            <p:cNvPicPr>
              <a:picLocks noChangeAspect="1"/>
            </p:cNvPicPr>
            <p:nvPr/>
          </p:nvPicPr>
          <p:blipFill>
            <a:blip r:embed="rId3"/>
            <a:stretch>
              <a:fillRect/>
            </a:stretch>
          </p:blipFill>
          <p:spPr>
            <a:xfrm>
              <a:off x="381000" y="1276350"/>
              <a:ext cx="838200" cy="838200"/>
            </a:xfrm>
            <a:prstGeom prst="rect">
              <a:avLst/>
            </a:prstGeom>
          </p:spPr>
        </p:pic>
        <p:pic>
          <p:nvPicPr>
            <p:cNvPr id="21" name="Picture 20" descr="fetterly.jpg"/>
            <p:cNvPicPr>
              <a:picLocks noChangeAspect="1"/>
            </p:cNvPicPr>
            <p:nvPr/>
          </p:nvPicPr>
          <p:blipFill>
            <a:blip r:embed="rId4"/>
            <a:stretch>
              <a:fillRect/>
            </a:stretch>
          </p:blipFill>
          <p:spPr>
            <a:xfrm>
              <a:off x="4419600" y="1276350"/>
              <a:ext cx="838200" cy="838200"/>
            </a:xfrm>
            <a:prstGeom prst="rect">
              <a:avLst/>
            </a:prstGeom>
          </p:spPr>
        </p:pic>
        <p:pic>
          <p:nvPicPr>
            <p:cNvPr id="22" name="Picture 21" descr="isard.jpg"/>
            <p:cNvPicPr>
              <a:picLocks noChangeAspect="1"/>
            </p:cNvPicPr>
            <p:nvPr/>
          </p:nvPicPr>
          <p:blipFill>
            <a:blip r:embed="rId5"/>
            <a:stretch>
              <a:fillRect/>
            </a:stretch>
          </p:blipFill>
          <p:spPr>
            <a:xfrm>
              <a:off x="5562600" y="1276350"/>
              <a:ext cx="838200" cy="838200"/>
            </a:xfrm>
            <a:prstGeom prst="rect">
              <a:avLst/>
            </a:prstGeom>
          </p:spPr>
        </p:pic>
        <p:pic>
          <p:nvPicPr>
            <p:cNvPr id="23" name="Picture 22" descr="yu.jpg"/>
            <p:cNvPicPr>
              <a:picLocks noChangeAspect="1"/>
            </p:cNvPicPr>
            <p:nvPr/>
          </p:nvPicPr>
          <p:blipFill>
            <a:blip r:embed="rId6"/>
            <a:stretch>
              <a:fillRect/>
            </a:stretch>
          </p:blipFill>
          <p:spPr>
            <a:xfrm>
              <a:off x="6629400" y="1276350"/>
              <a:ext cx="838200" cy="838200"/>
            </a:xfrm>
            <a:prstGeom prst="rect">
              <a:avLst/>
            </a:prstGeom>
          </p:spPr>
        </p:pic>
        <p:pic>
          <p:nvPicPr>
            <p:cNvPr id="24" name="Picture 2" descr="Mihai Budiu"/>
            <p:cNvPicPr>
              <a:picLocks noChangeAspect="1" noChangeArrowheads="1"/>
            </p:cNvPicPr>
            <p:nvPr/>
          </p:nvPicPr>
          <p:blipFill>
            <a:blip r:embed="rId7"/>
            <a:srcRect/>
            <a:stretch>
              <a:fillRect/>
            </a:stretch>
          </p:blipFill>
          <p:spPr bwMode="auto">
            <a:xfrm>
              <a:off x="1537098" y="1276351"/>
              <a:ext cx="825102" cy="838200"/>
            </a:xfrm>
            <a:prstGeom prst="rect">
              <a:avLst/>
            </a:prstGeom>
            <a:noFill/>
          </p:spPr>
        </p:pic>
        <p:pic>
          <p:nvPicPr>
            <p:cNvPr id="25" name="Picture 4" descr="http://research.microsoft.com/en-us/people/jcurrey/jon_currey_192.jpg"/>
            <p:cNvPicPr>
              <a:picLocks noChangeAspect="1" noChangeArrowheads="1"/>
            </p:cNvPicPr>
            <p:nvPr/>
          </p:nvPicPr>
          <p:blipFill>
            <a:blip r:embed="rId8"/>
            <a:srcRect/>
            <a:stretch>
              <a:fillRect/>
            </a:stretch>
          </p:blipFill>
          <p:spPr bwMode="auto">
            <a:xfrm>
              <a:off x="2743200" y="1276352"/>
              <a:ext cx="1371600" cy="838199"/>
            </a:xfrm>
            <a:prstGeom prst="rect">
              <a:avLst/>
            </a:prstGeom>
            <a:noFill/>
          </p:spPr>
        </p:pic>
      </p:grpSp>
      <p:pic>
        <p:nvPicPr>
          <p:cNvPr id="76802" name="Picture 2" descr="C:\Users\barga\AppData\Local\Microsoft\Windows\Temporary Internet Files\Content.Outlook\M4WWIN2Q\IMAGE_120.jpg"/>
          <p:cNvPicPr>
            <a:picLocks noChangeAspect="1" noChangeArrowheads="1"/>
          </p:cNvPicPr>
          <p:nvPr/>
        </p:nvPicPr>
        <p:blipFill>
          <a:blip r:embed="rId9"/>
          <a:srcRect/>
          <a:stretch>
            <a:fillRect/>
          </a:stretch>
        </p:blipFill>
        <p:spPr bwMode="auto">
          <a:xfrm>
            <a:off x="5867400" y="2794221"/>
            <a:ext cx="3200400" cy="2292129"/>
          </a:xfrm>
          <a:prstGeom prst="rect">
            <a:avLst/>
          </a:prstGeom>
          <a:noFill/>
        </p:spPr>
      </p:pic>
      <p:grpSp>
        <p:nvGrpSpPr>
          <p:cNvPr id="27" name="Group 26"/>
          <p:cNvGrpSpPr/>
          <p:nvPr/>
        </p:nvGrpSpPr>
        <p:grpSpPr>
          <a:xfrm>
            <a:off x="0" y="2571750"/>
            <a:ext cx="9144001" cy="2743200"/>
            <a:chOff x="0" y="2343150"/>
            <a:chExt cx="9144001" cy="2743200"/>
          </a:xfrm>
        </p:grpSpPr>
        <p:sp>
          <p:nvSpPr>
            <p:cNvPr id="16" name="Text Placeholder 2"/>
            <p:cNvSpPr txBox="1">
              <a:spLocks/>
            </p:cNvSpPr>
            <p:nvPr/>
          </p:nvSpPr>
          <p:spPr>
            <a:xfrm>
              <a:off x="0" y="2343150"/>
              <a:ext cx="9144001" cy="2743200"/>
            </a:xfrm>
            <a:prstGeom prst="rect">
              <a:avLst/>
            </a:prstGeom>
          </p:spPr>
          <p:txBody>
            <a:bodyPr vert="horz" lIns="91440" tIns="45720" rIns="91440" bIns="45720" rtlCol="0">
              <a:normAutofit/>
            </a:bodyPr>
            <a:lstStyle/>
            <a:p>
              <a:pPr marL="231775" marR="0" lvl="0" indent="-231775" algn="l"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smtClean="0">
                  <a:ln>
                    <a:noFill/>
                  </a:ln>
                  <a:solidFill>
                    <a:srgbClr val="0000CC"/>
                  </a:solidFill>
                  <a:effectLst/>
                  <a:uLnTx/>
                  <a:uFillTx/>
                  <a:latin typeface="Candara" pitchFamily="34" charset="0"/>
                  <a:ea typeface="+mn-ea"/>
                  <a:cs typeface="+mn-cs"/>
                </a:rPr>
                <a:t>External Research </a:t>
              </a:r>
              <a:r>
                <a:rPr kumimoji="0" lang="en-US" sz="2400" b="0" i="0" u="none" strike="noStrike" kern="1200" cap="none" spc="0" normalizeH="0" noProof="0" dirty="0" smtClean="0">
                  <a:ln>
                    <a:noFill/>
                  </a:ln>
                  <a:solidFill>
                    <a:srgbClr val="0000CC"/>
                  </a:solidFill>
                  <a:effectLst/>
                  <a:uLnTx/>
                  <a:uFillTx/>
                  <a:latin typeface="Candara" pitchFamily="34" charset="0"/>
                  <a:ea typeface="+mn-ea"/>
                  <a:cs typeface="+mn-cs"/>
                </a:rPr>
                <a:t>team </a:t>
              </a:r>
              <a:r>
                <a:rPr kumimoji="0" lang="en-US" sz="2400" b="0" i="0" u="none" strike="noStrike" kern="1200" cap="none" spc="0" normalizeH="0" baseline="0" noProof="0" dirty="0" smtClean="0">
                  <a:ln>
                    <a:noFill/>
                  </a:ln>
                  <a:solidFill>
                    <a:srgbClr val="0000CC"/>
                  </a:solidFill>
                  <a:effectLst/>
                  <a:uLnTx/>
                  <a:uFillTx/>
                  <a:latin typeface="Candara" pitchFamily="34" charset="0"/>
                  <a:ea typeface="+mn-ea"/>
                  <a:cs typeface="+mn-cs"/>
                </a:rPr>
                <a:t>members</a:t>
              </a:r>
              <a:endParaRPr kumimoji="0" lang="en-US" sz="2600" b="0" i="0" u="none" strike="noStrike" kern="1200" cap="none" spc="0" normalizeH="0" baseline="0" noProof="0" dirty="0" smtClean="0">
                <a:ln>
                  <a:noFill/>
                </a:ln>
                <a:solidFill>
                  <a:srgbClr val="0000CC"/>
                </a:solidFill>
                <a:effectLst/>
                <a:uLnTx/>
                <a:uFillTx/>
                <a:latin typeface="Candara" pitchFamily="34" charset="0"/>
                <a:ea typeface="+mn-ea"/>
                <a:cs typeface="+mn-cs"/>
              </a:endParaRPr>
            </a:p>
            <a:p>
              <a:pPr marL="342900" marR="0" lvl="0" indent="-342900" algn="l" defTabSz="457200" rtl="0" eaLnBrk="1" fontAlgn="auto" latinLnBrk="0" hangingPunct="1">
                <a:lnSpc>
                  <a:spcPct val="100000"/>
                </a:lnSpc>
                <a:spcBef>
                  <a:spcPts val="300"/>
                </a:spcBef>
                <a:spcAft>
                  <a:spcPts val="0"/>
                </a:spcAft>
                <a:buClrTx/>
                <a:buSzTx/>
                <a:buFont typeface="Arial"/>
                <a:buNone/>
                <a:tabLst/>
                <a:defRPr/>
              </a:pPr>
              <a:r>
                <a:rPr kumimoji="0" lang="en-US" b="0" i="0" u="none" strike="noStrike" kern="1200" cap="none" spc="0" normalizeH="0" baseline="0" noProof="0" dirty="0" smtClean="0">
                  <a:ln>
                    <a:noFill/>
                  </a:ln>
                  <a:solidFill>
                    <a:schemeClr val="tx2"/>
                  </a:solidFill>
                  <a:effectLst/>
                  <a:uLnTx/>
                  <a:uFillTx/>
                  <a:latin typeface="Candara" pitchFamily="34" charset="0"/>
                  <a:ea typeface="+mn-ea"/>
                  <a:cs typeface="+mn-cs"/>
                </a:rPr>
                <a:t>     </a:t>
              </a:r>
              <a:r>
                <a:rPr kumimoji="0" lang="en-US" sz="1900" b="0" i="0" u="none" strike="noStrike" kern="1200" cap="none" spc="0" normalizeH="0" baseline="0" noProof="0" dirty="0" smtClean="0">
                  <a:ln>
                    <a:noFill/>
                  </a:ln>
                  <a:solidFill>
                    <a:schemeClr val="tx2"/>
                  </a:solidFill>
                  <a:effectLst/>
                  <a:uLnTx/>
                  <a:uFillTx/>
                  <a:latin typeface="Candara" pitchFamily="34" charset="0"/>
                  <a:ea typeface="+mn-ea"/>
                  <a:cs typeface="+mn-cs"/>
                </a:rPr>
                <a:t>Nelson</a:t>
              </a:r>
              <a:r>
                <a:rPr kumimoji="0" lang="en-US" sz="1900" b="0" i="0" u="none" strike="noStrike" kern="1200" cap="none" spc="0" normalizeH="0" noProof="0" dirty="0" smtClean="0">
                  <a:ln>
                    <a:noFill/>
                  </a:ln>
                  <a:solidFill>
                    <a:schemeClr val="tx2"/>
                  </a:solidFill>
                  <a:effectLst/>
                  <a:uLnTx/>
                  <a:uFillTx/>
                  <a:latin typeface="Candara" pitchFamily="34" charset="0"/>
                  <a:ea typeface="+mn-ea"/>
                  <a:cs typeface="+mn-cs"/>
                </a:rPr>
                <a:t> Araujo, </a:t>
              </a:r>
              <a:r>
                <a:rPr kumimoji="0" lang="en-US" sz="1900" b="0" i="0" u="none" strike="noStrike" kern="1200" cap="none" spc="0" normalizeH="0" baseline="0" noProof="0" dirty="0" smtClean="0">
                  <a:ln>
                    <a:noFill/>
                  </a:ln>
                  <a:solidFill>
                    <a:schemeClr val="tx2"/>
                  </a:solidFill>
                  <a:effectLst/>
                  <a:uLnTx/>
                  <a:uFillTx/>
                  <a:latin typeface="Candara" pitchFamily="34" charset="0"/>
                  <a:ea typeface="+mn-ea"/>
                  <a:cs typeface="+mn-cs"/>
                </a:rPr>
                <a:t>Tim Chou, and Christophe Poulain</a:t>
              </a:r>
              <a:endParaRPr kumimoji="0" lang="en-US" b="0" i="0" u="none" strike="noStrike" kern="1200" cap="none" spc="0" normalizeH="0" baseline="0" noProof="0" dirty="0" smtClean="0">
                <a:ln>
                  <a:noFill/>
                </a:ln>
                <a:solidFill>
                  <a:schemeClr val="tx2"/>
                </a:solidFill>
                <a:effectLst/>
                <a:uLnTx/>
                <a:uFillTx/>
                <a:latin typeface="Candara" pitchFamily="34" charset="0"/>
                <a:ea typeface="+mn-ea"/>
                <a:cs typeface="+mn-cs"/>
              </a:endParaRPr>
            </a:p>
            <a:p>
              <a:pPr marL="231775" marR="0" lvl="0" indent="-231775" algn="just" defTabSz="457200" rtl="0" eaLnBrk="1" fontAlgn="auto" latinLnBrk="0" hangingPunct="1">
                <a:lnSpc>
                  <a:spcPct val="100000"/>
                </a:lnSpc>
                <a:spcBef>
                  <a:spcPct val="20000"/>
                </a:spcBef>
                <a:spcAft>
                  <a:spcPts val="0"/>
                </a:spcAft>
                <a:buClrTx/>
                <a:buSzTx/>
                <a:buFont typeface="Arial"/>
                <a:buNone/>
                <a:tabLst/>
                <a:defRPr/>
              </a:pPr>
              <a:r>
                <a:rPr lang="en-US" sz="2000" i="1" dirty="0" smtClean="0">
                  <a:solidFill>
                    <a:srgbClr val="0000CC"/>
                  </a:solidFill>
                  <a:latin typeface="Candara" pitchFamily="34" charset="0"/>
                </a:rPr>
                <a:t>    </a:t>
              </a:r>
              <a:endParaRPr kumimoji="0" lang="en-US" sz="2000" b="0" i="1" u="none" strike="noStrike" kern="1200" cap="none" spc="0" normalizeH="0" baseline="0" noProof="0" dirty="0" smtClean="0">
                <a:ln>
                  <a:noFill/>
                </a:ln>
                <a:solidFill>
                  <a:srgbClr val="0000CC"/>
                </a:solidFill>
                <a:effectLst/>
                <a:uLnTx/>
                <a:uFillTx/>
                <a:latin typeface="Candara" pitchFamily="34" charset="0"/>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3600" b="0" i="0" u="none" strike="noStrike" kern="1200" cap="none" spc="0" normalizeH="0" baseline="0" noProof="0" dirty="0" smtClean="0">
                <a:ln>
                  <a:noFill/>
                </a:ln>
                <a:solidFill>
                  <a:schemeClr val="tx2"/>
                </a:solidFill>
                <a:effectLst/>
                <a:uLnTx/>
                <a:uFillTx/>
                <a:latin typeface="Candara" pitchFamily="34" charset="0"/>
                <a:ea typeface="+mn-ea"/>
                <a:cs typeface="+mn-cs"/>
              </a:endParaRPr>
            </a:p>
            <a:p>
              <a:pPr marL="342900" lvl="0" indent="-342900">
                <a:defRPr/>
              </a:pPr>
              <a:r>
                <a:rPr lang="en-US" sz="1900" dirty="0" smtClean="0">
                  <a:solidFill>
                    <a:schemeClr val="tx2"/>
                  </a:solidFill>
                  <a:latin typeface="Candara" pitchFamily="34" charset="0"/>
                </a:rPr>
                <a:t>    </a:t>
              </a:r>
              <a:r>
                <a:rPr kumimoji="0" lang="en-US" sz="1900" b="0" i="0" u="none" strike="noStrike" kern="1200" cap="none" spc="0" normalizeH="0" baseline="0" noProof="0" dirty="0" err="1" smtClean="0">
                  <a:ln>
                    <a:noFill/>
                  </a:ln>
                  <a:solidFill>
                    <a:schemeClr val="tx2"/>
                  </a:solidFill>
                  <a:effectLst/>
                  <a:uLnTx/>
                  <a:uFillTx/>
                  <a:latin typeface="Candara" pitchFamily="34" charset="0"/>
                  <a:ea typeface="+mn-ea"/>
                  <a:cs typeface="+mn-cs"/>
                </a:rPr>
                <a:t>Pandu</a:t>
              </a:r>
              <a:r>
                <a:rPr kumimoji="0" lang="en-US" sz="1900" b="0" i="0" u="none" strike="noStrike" kern="1200" cap="none" spc="0" normalizeH="0" noProof="0" dirty="0" smtClean="0">
                  <a:ln>
                    <a:noFill/>
                  </a:ln>
                  <a:solidFill>
                    <a:schemeClr val="tx2"/>
                  </a:solidFill>
                  <a:effectLst/>
                  <a:uLnTx/>
                  <a:uFillTx/>
                  <a:latin typeface="Candara" pitchFamily="34" charset="0"/>
                  <a:ea typeface="+mn-ea"/>
                  <a:cs typeface="+mn-cs"/>
                </a:rPr>
                <a:t> Rao</a:t>
              </a:r>
              <a:r>
                <a:rPr lang="en-US" sz="1900" dirty="0" smtClean="0">
                  <a:solidFill>
                    <a:schemeClr val="tx2"/>
                  </a:solidFill>
                  <a:latin typeface="Candara" pitchFamily="34" charset="0"/>
                </a:rPr>
                <a:t>, Ranjith Parakkunnath, and Rohit Parashar</a:t>
              </a:r>
            </a:p>
            <a:p>
              <a:pPr marL="342900" lvl="0" indent="-342900">
                <a:defRPr/>
              </a:pPr>
              <a:r>
                <a:rPr lang="en-US" sz="1900" dirty="0" smtClean="0">
                  <a:solidFill>
                    <a:schemeClr val="tx2"/>
                  </a:solidFill>
                  <a:latin typeface="Candara" pitchFamily="34" charset="0"/>
                </a:rPr>
                <a:t>    Aditi Systems</a:t>
              </a:r>
            </a:p>
          </p:txBody>
        </p:sp>
        <p:grpSp>
          <p:nvGrpSpPr>
            <p:cNvPr id="17" name="Group 16"/>
            <p:cNvGrpSpPr/>
            <p:nvPr/>
          </p:nvGrpSpPr>
          <p:grpSpPr>
            <a:xfrm>
              <a:off x="381000" y="3105150"/>
              <a:ext cx="2664132" cy="990600"/>
              <a:chOff x="381000" y="3257550"/>
              <a:chExt cx="2664132" cy="990600"/>
            </a:xfrm>
          </p:grpSpPr>
          <p:pic>
            <p:nvPicPr>
              <p:cNvPr id="18" name="Picture 2"/>
              <p:cNvPicPr>
                <a:picLocks noChangeAspect="1" noChangeArrowheads="1"/>
              </p:cNvPicPr>
              <p:nvPr/>
            </p:nvPicPr>
            <p:blipFill>
              <a:blip r:embed="rId10"/>
              <a:srcRect/>
              <a:stretch>
                <a:fillRect/>
              </a:stretch>
            </p:blipFill>
            <p:spPr bwMode="auto">
              <a:xfrm>
                <a:off x="381000" y="3257550"/>
                <a:ext cx="685800" cy="904875"/>
              </a:xfrm>
              <a:prstGeom prst="rect">
                <a:avLst/>
              </a:prstGeom>
              <a:noFill/>
              <a:ln w="9525">
                <a:noFill/>
                <a:miter lim="800000"/>
                <a:headEnd/>
                <a:tailEnd/>
              </a:ln>
              <a:effectLst/>
            </p:spPr>
          </p:pic>
          <p:pic>
            <p:nvPicPr>
              <p:cNvPr id="26" name="Picture 25" descr="http://research.microsoft.com/en-us/people/timchou/timchou.jpg"/>
              <p:cNvPicPr>
                <a:picLocks noChangeAspect="1" noChangeArrowheads="1"/>
              </p:cNvPicPr>
              <p:nvPr/>
            </p:nvPicPr>
            <p:blipFill>
              <a:blip r:embed="rId11"/>
              <a:srcRect/>
              <a:stretch>
                <a:fillRect/>
              </a:stretch>
            </p:blipFill>
            <p:spPr bwMode="auto">
              <a:xfrm>
                <a:off x="1219200" y="3257550"/>
                <a:ext cx="914400" cy="914400"/>
              </a:xfrm>
              <a:prstGeom prst="rect">
                <a:avLst/>
              </a:prstGeom>
              <a:noFill/>
            </p:spPr>
          </p:pic>
          <p:pic>
            <p:nvPicPr>
              <p:cNvPr id="1026" name="Picture 2" descr="E:\cpoulain.jpg"/>
              <p:cNvPicPr>
                <a:picLocks noChangeAspect="1" noChangeArrowheads="1"/>
              </p:cNvPicPr>
              <p:nvPr/>
            </p:nvPicPr>
            <p:blipFill>
              <a:blip r:embed="rId12"/>
              <a:srcRect/>
              <a:stretch>
                <a:fillRect/>
              </a:stretch>
            </p:blipFill>
            <p:spPr bwMode="auto">
              <a:xfrm>
                <a:off x="2302182" y="3257550"/>
                <a:ext cx="742950" cy="990600"/>
              </a:xfrm>
              <a:prstGeom prst="rect">
                <a:avLst/>
              </a:prstGeom>
              <a:noFill/>
            </p:spPr>
          </p:pic>
        </p:gr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idx="4294967295"/>
          </p:nvPr>
        </p:nvSpPr>
        <p:spPr>
          <a:xfrm>
            <a:off x="457200" y="342900"/>
            <a:ext cx="8229600" cy="857250"/>
          </a:xfrm>
          <a:prstGeom prst="rect">
            <a:avLst/>
          </a:prstGeom>
        </p:spPr>
        <p:txBody>
          <a:bodyPr/>
          <a:lstStyle/>
          <a:p>
            <a:endParaRPr lang="en-US" dirty="0"/>
          </a:p>
        </p:txBody>
      </p:sp>
      <p:pic>
        <p:nvPicPr>
          <p:cNvPr id="4" name="Picture 3" descr="FS_PPT_Master.jpg"/>
          <p:cNvPicPr>
            <a:picLocks noChangeAspect="1"/>
          </p:cNvPicPr>
          <p:nvPr/>
        </p:nvPicPr>
        <p:blipFill>
          <a:blip r:embed="rId3"/>
          <a:srcRect b="3533"/>
          <a:stretch>
            <a:fillRect/>
          </a:stretch>
        </p:blipFill>
        <p:spPr>
          <a:xfrm>
            <a:off x="13302" y="-88745"/>
            <a:ext cx="9206898" cy="5200650"/>
          </a:xfrm>
          <a:prstGeom prst="rect">
            <a:avLst/>
          </a:prstGeom>
        </p:spPr>
      </p:pic>
      <p:sp>
        <p:nvSpPr>
          <p:cNvPr id="9" name="TextBox 8"/>
          <p:cNvSpPr txBox="1"/>
          <p:nvPr/>
        </p:nvSpPr>
        <p:spPr>
          <a:xfrm>
            <a:off x="457200" y="4376976"/>
            <a:ext cx="8305800" cy="630942"/>
          </a:xfrm>
          <a:prstGeom prst="rect">
            <a:avLst/>
          </a:prstGeom>
          <a:noFill/>
        </p:spPr>
        <p:txBody>
          <a:bodyPr wrap="square" rtlCol="0">
            <a:spAutoFit/>
          </a:bodyPr>
          <a:lstStyle/>
          <a:p>
            <a:pPr algn="ctr"/>
            <a:r>
              <a:rPr lang="en-US" sz="700" dirty="0" smtClean="0">
                <a:solidFill>
                  <a:schemeClr val="bg1">
                    <a:lumMod val="75000"/>
                  </a:schemeClr>
                </a:solidFill>
                <a:latin typeface="Trebuchet MS"/>
                <a:cs typeface="Trebuchet MS"/>
              </a:rPr>
              <a:t>© 2009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a:p>
            <a:pPr algn="ctr"/>
            <a:endParaRPr lang="en-US" sz="700" dirty="0">
              <a:noFill/>
              <a:latin typeface="Trebuchet MS"/>
              <a:cs typeface="Trebuchet MS"/>
            </a:endParaRPr>
          </a:p>
        </p:txBody>
      </p:sp>
      <p:pic>
        <p:nvPicPr>
          <p:cNvPr id="12" name="Picture 11" descr="ms-logo-bL_r.png"/>
          <p:cNvPicPr>
            <a:picLocks noChangeAspect="1"/>
          </p:cNvPicPr>
          <p:nvPr/>
        </p:nvPicPr>
        <p:blipFill>
          <a:blip r:embed="rId4"/>
          <a:stretch>
            <a:fillRect/>
          </a:stretch>
        </p:blipFill>
        <p:spPr>
          <a:xfrm>
            <a:off x="2514600" y="2038350"/>
            <a:ext cx="4119562" cy="66398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descr="C:\Users\borabe\Desktop\sciscope images\russian-sciscope.jpg"/>
          <p:cNvPicPr>
            <a:picLocks noChangeAspect="1" noChangeArrowheads="1"/>
          </p:cNvPicPr>
          <p:nvPr/>
        </p:nvPicPr>
        <p:blipFill>
          <a:blip r:embed="rId3" cstate="print"/>
          <a:srcRect/>
          <a:stretch>
            <a:fillRect/>
          </a:stretch>
        </p:blipFill>
        <p:spPr bwMode="auto">
          <a:xfrm>
            <a:off x="0" y="1"/>
            <a:ext cx="9144000" cy="4341755"/>
          </a:xfrm>
          <a:prstGeom prst="rect">
            <a:avLst/>
          </a:prstGeom>
          <a:noFill/>
        </p:spPr>
      </p:pic>
      <p:pic>
        <p:nvPicPr>
          <p:cNvPr id="148484" name="Picture 4" descr="C:\Users\borabe\Desktop\sciscope images\excelpng.png"/>
          <p:cNvPicPr>
            <a:picLocks noChangeAspect="1" noChangeArrowheads="1"/>
          </p:cNvPicPr>
          <p:nvPr/>
        </p:nvPicPr>
        <p:blipFill>
          <a:blip r:embed="rId4" cstate="print"/>
          <a:srcRect/>
          <a:stretch>
            <a:fillRect/>
          </a:stretch>
        </p:blipFill>
        <p:spPr bwMode="auto">
          <a:xfrm>
            <a:off x="6717144" y="2686050"/>
            <a:ext cx="2426859" cy="2457450"/>
          </a:xfrm>
          <a:prstGeom prst="rect">
            <a:avLst/>
          </a:prstGeom>
          <a:noFill/>
        </p:spPr>
      </p:pic>
      <p:sp>
        <p:nvSpPr>
          <p:cNvPr id="10" name="TextBox 9"/>
          <p:cNvSpPr txBox="1"/>
          <p:nvPr/>
        </p:nvSpPr>
        <p:spPr>
          <a:xfrm>
            <a:off x="2057400" y="4457700"/>
            <a:ext cx="2209800" cy="369332"/>
          </a:xfrm>
          <a:prstGeom prst="rect">
            <a:avLst/>
          </a:prstGeom>
          <a:noFill/>
        </p:spPr>
        <p:txBody>
          <a:bodyPr wrap="square" rtlCol="0">
            <a:spAutoFit/>
          </a:bodyPr>
          <a:lstStyle/>
          <a:p>
            <a:r>
              <a:rPr lang="en-US" b="1" dirty="0" smtClean="0">
                <a:solidFill>
                  <a:schemeClr val="accent6"/>
                </a:solidFill>
                <a:latin typeface="Arial Black" pitchFamily="34" charset="0"/>
                <a:cs typeface="Segoe UI" pitchFamily="34" charset="0"/>
              </a:rPr>
              <a:t>+</a:t>
            </a:r>
            <a:r>
              <a:rPr lang="en-US" dirty="0" smtClean="0"/>
              <a:t> Add to favorites</a:t>
            </a:r>
            <a:endParaRPr lang="en-US" dirty="0"/>
          </a:p>
        </p:txBody>
      </p:sp>
      <p:sp>
        <p:nvSpPr>
          <p:cNvPr id="11" name="TextBox 10"/>
          <p:cNvSpPr txBox="1"/>
          <p:nvPr/>
        </p:nvSpPr>
        <p:spPr>
          <a:xfrm>
            <a:off x="4191000" y="4466451"/>
            <a:ext cx="2209800" cy="369332"/>
          </a:xfrm>
          <a:prstGeom prst="rect">
            <a:avLst/>
          </a:prstGeom>
          <a:noFill/>
        </p:spPr>
        <p:txBody>
          <a:bodyPr wrap="square" rtlCol="0">
            <a:spAutoFit/>
          </a:bodyPr>
          <a:lstStyle/>
          <a:p>
            <a:r>
              <a:rPr lang="en-US" b="1" dirty="0" smtClean="0">
                <a:solidFill>
                  <a:schemeClr val="accent6"/>
                </a:solidFill>
                <a:latin typeface="Arial Black" pitchFamily="34" charset="0"/>
                <a:cs typeface="Segoe UI" pitchFamily="34" charset="0"/>
              </a:rPr>
              <a:t>+</a:t>
            </a:r>
            <a:r>
              <a:rPr lang="en-US" dirty="0" smtClean="0"/>
              <a:t> Download data</a:t>
            </a:r>
            <a:endParaRPr lang="en-US" dirty="0"/>
          </a:p>
        </p:txBody>
      </p:sp>
      <p:pic>
        <p:nvPicPr>
          <p:cNvPr id="12" name="Picture 1"/>
          <p:cNvPicPr>
            <a:picLocks noChangeAspect="1" noChangeArrowheads="1"/>
          </p:cNvPicPr>
          <p:nvPr/>
        </p:nvPicPr>
        <p:blipFill>
          <a:blip r:embed="rId5" cstate="print"/>
          <a:srcRect/>
          <a:stretch>
            <a:fillRect/>
          </a:stretch>
        </p:blipFill>
        <p:spPr bwMode="auto">
          <a:xfrm>
            <a:off x="1371600" y="4457700"/>
            <a:ext cx="457200" cy="342900"/>
          </a:xfrm>
          <a:prstGeom prst="rect">
            <a:avLst/>
          </a:prstGeom>
          <a:noFill/>
          <a:ln w="9525">
            <a:noFill/>
            <a:miter lim="800000"/>
            <a:headEnd/>
            <a:tailEnd/>
          </a:ln>
          <a:effectLst/>
        </p:spPr>
      </p:pic>
      <p:sp>
        <p:nvSpPr>
          <p:cNvPr id="15" name="TextBox 14"/>
          <p:cNvSpPr txBox="1"/>
          <p:nvPr/>
        </p:nvSpPr>
        <p:spPr>
          <a:xfrm>
            <a:off x="228600" y="4457700"/>
            <a:ext cx="838200" cy="400110"/>
          </a:xfrm>
          <a:prstGeom prst="rect">
            <a:avLst/>
          </a:prstGeom>
          <a:noFill/>
        </p:spPr>
        <p:txBody>
          <a:bodyPr wrap="square" rtlCol="0">
            <a:spAutoFit/>
          </a:bodyPr>
          <a:lstStyle/>
          <a:p>
            <a:r>
              <a:rPr lang="en-US" sz="1000" dirty="0" smtClean="0"/>
              <a:t>Automated download</a:t>
            </a:r>
            <a:endParaRPr lang="en-US" sz="10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l="30286" t="7713" r="29428" b="19144"/>
          <a:stretch>
            <a:fillRect/>
          </a:stretch>
        </p:blipFill>
        <p:spPr bwMode="auto">
          <a:xfrm>
            <a:off x="0" y="0"/>
            <a:ext cx="4648200" cy="4933950"/>
          </a:xfrm>
          <a:prstGeom prst="rect">
            <a:avLst/>
          </a:prstGeom>
          <a:noFill/>
          <a:ln w="9525">
            <a:noFill/>
            <a:miter lim="800000"/>
            <a:headEnd/>
            <a:tailEnd/>
          </a:ln>
        </p:spPr>
      </p:pic>
      <p:sp>
        <p:nvSpPr>
          <p:cNvPr id="3" name="Rectangle 3"/>
          <p:cNvSpPr txBox="1">
            <a:spLocks/>
          </p:cNvSpPr>
          <p:nvPr/>
        </p:nvSpPr>
        <p:spPr>
          <a:xfrm>
            <a:off x="4648200" y="971550"/>
            <a:ext cx="4495800" cy="4343400"/>
          </a:xfrm>
          <a:prstGeom prst="rect">
            <a:avLst/>
          </a:prstGeom>
        </p:spPr>
        <p:txBody>
          <a:bodyPr>
            <a:normAutofit/>
          </a:bodyPr>
          <a:lstStyle/>
          <a:p>
            <a:pPr marL="280988" marR="0" lvl="0" indent="-280988" algn="l" defTabSz="457200" rtl="0" eaLnBrk="1" fontAlgn="auto" latinLnBrk="0" hangingPunct="1">
              <a:lnSpc>
                <a:spcPct val="100000"/>
              </a:lnSpc>
              <a:spcBef>
                <a:spcPct val="20000"/>
              </a:spcBef>
              <a:spcAft>
                <a:spcPts val="0"/>
              </a:spcAft>
              <a:buClrTx/>
              <a:buSzTx/>
              <a:buFont typeface="Arial"/>
              <a:buNone/>
              <a:tabLst/>
              <a:defRPr/>
            </a:pPr>
            <a:r>
              <a:rPr kumimoji="0" lang="en-US" sz="2200" b="1" i="0" u="none" strike="noStrike" kern="1200" cap="none" spc="0" normalizeH="0" baseline="0" noProof="0" dirty="0" smtClean="0">
                <a:ln>
                  <a:noFill/>
                </a:ln>
                <a:solidFill>
                  <a:schemeClr val="tx2"/>
                </a:solidFill>
                <a:effectLst/>
                <a:uLnTx/>
                <a:uFillTx/>
                <a:latin typeface="Candara" pitchFamily="34" charset="0"/>
                <a:ea typeface="+mn-ea"/>
                <a:cs typeface="+mn-cs"/>
              </a:rPr>
              <a:t>Discovered ‘decoy </a:t>
            </a:r>
            <a:r>
              <a:rPr kumimoji="0" lang="en-US" sz="2200" b="1" i="0" u="none" strike="noStrike" kern="1200" cap="none" spc="0" normalizeH="0" baseline="0" noProof="0" dirty="0" err="1" smtClean="0">
                <a:ln>
                  <a:noFill/>
                </a:ln>
                <a:solidFill>
                  <a:schemeClr val="tx2"/>
                </a:solidFill>
                <a:effectLst/>
                <a:uLnTx/>
                <a:uFillTx/>
                <a:latin typeface="Candara" pitchFamily="34" charset="0"/>
                <a:ea typeface="+mn-ea"/>
                <a:cs typeface="+mn-cs"/>
              </a:rPr>
              <a:t>epitopes</a:t>
            </a:r>
            <a:r>
              <a:rPr kumimoji="0" lang="en-US" sz="2200" b="1" i="0" u="none" strike="noStrike" kern="1200" cap="none" spc="0" normalizeH="0" baseline="0" noProof="0" dirty="0" smtClean="0">
                <a:ln>
                  <a:noFill/>
                </a:ln>
                <a:solidFill>
                  <a:schemeClr val="tx2"/>
                </a:solidFill>
                <a:effectLst/>
                <a:uLnTx/>
                <a:uFillTx/>
                <a:latin typeface="Candara" pitchFamily="34" charset="0"/>
                <a:ea typeface="+mn-ea"/>
                <a:cs typeface="+mn-cs"/>
              </a:rPr>
              <a:t>’ </a:t>
            </a:r>
            <a:r>
              <a:rPr kumimoji="0" lang="en-US" sz="2200" b="0" i="0" u="none" strike="noStrike" kern="1200" cap="none" spc="0" normalizeH="0" baseline="0" noProof="0" dirty="0" smtClean="0">
                <a:ln>
                  <a:noFill/>
                </a:ln>
                <a:solidFill>
                  <a:schemeClr val="tx2"/>
                </a:solidFill>
                <a:effectLst/>
                <a:uLnTx/>
                <a:uFillTx/>
                <a:latin typeface="Candara" pitchFamily="34" charset="0"/>
                <a:ea typeface="+mn-ea"/>
                <a:cs typeface="+mn-cs"/>
              </a:rPr>
              <a:t>that could have predicted failure of Merck vaccine</a:t>
            </a:r>
          </a:p>
          <a:p>
            <a:pPr marL="280988" marR="0" lvl="1" indent="-280988" algn="l" defTabSz="457200" rtl="0" eaLnBrk="1" fontAlgn="auto" latinLnBrk="0" hangingPunct="1">
              <a:lnSpc>
                <a:spcPct val="100000"/>
              </a:lnSpc>
              <a:spcBef>
                <a:spcPct val="20000"/>
              </a:spcBef>
              <a:spcAft>
                <a:spcPts val="0"/>
              </a:spcAft>
              <a:buClrTx/>
              <a:buSzTx/>
              <a:buFont typeface="Arial"/>
              <a:buChar char="–"/>
              <a:tabLst/>
              <a:defRPr/>
            </a:pPr>
            <a:r>
              <a:rPr kumimoji="0" lang="en-US" sz="1900" b="0" i="0" u="none" strike="noStrike" kern="1200" cap="none" spc="0" normalizeH="0" baseline="0" noProof="0" dirty="0" smtClean="0">
                <a:ln>
                  <a:noFill/>
                </a:ln>
                <a:solidFill>
                  <a:schemeClr val="tx2"/>
                </a:solidFill>
                <a:effectLst/>
                <a:uLnTx/>
                <a:uFillTx/>
                <a:latin typeface="Candara" pitchFamily="34" charset="0"/>
                <a:ea typeface="+mn-ea"/>
                <a:cs typeface="+mn-cs"/>
              </a:rPr>
              <a:t> Verified hypothesis on Merck data</a:t>
            </a:r>
          </a:p>
          <a:p>
            <a:pPr marL="280988" marR="0" lvl="0" indent="-280988" algn="l"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smtClean="0">
                <a:ln>
                  <a:noFill/>
                </a:ln>
                <a:solidFill>
                  <a:schemeClr val="tx2"/>
                </a:solidFill>
                <a:effectLst/>
                <a:uLnTx/>
                <a:uFillTx/>
                <a:latin typeface="Candara" pitchFamily="34" charset="0"/>
                <a:ea typeface="+mn-ea"/>
                <a:cs typeface="+mn-cs"/>
              </a:rPr>
              <a:t> </a:t>
            </a:r>
          </a:p>
          <a:p>
            <a:pPr marL="280988" marR="0" lvl="0" indent="-280988" algn="l" defTabSz="457200" rtl="0" eaLnBrk="1" fontAlgn="auto" latinLnBrk="0" hangingPunct="1">
              <a:lnSpc>
                <a:spcPct val="100000"/>
              </a:lnSpc>
              <a:spcBef>
                <a:spcPct val="20000"/>
              </a:spcBef>
              <a:spcAft>
                <a:spcPts val="0"/>
              </a:spcAft>
              <a:buClrTx/>
              <a:buSzTx/>
              <a:buFont typeface="Arial"/>
              <a:buNone/>
              <a:tabLst/>
              <a:defRPr/>
            </a:pPr>
            <a:r>
              <a:rPr kumimoji="0" lang="en-US" sz="2200" b="0" i="0" u="none" strike="noStrike" kern="1200" cap="none" spc="0" normalizeH="0" baseline="0" noProof="0" dirty="0" smtClean="0">
                <a:ln>
                  <a:noFill/>
                </a:ln>
                <a:solidFill>
                  <a:schemeClr val="tx2"/>
                </a:solidFill>
                <a:effectLst/>
                <a:uLnTx/>
                <a:uFillTx/>
                <a:latin typeface="Candara" pitchFamily="34" charset="0"/>
                <a:ea typeface="+mn-ea"/>
                <a:cs typeface="+mn-cs"/>
              </a:rPr>
              <a:t>Algorithms and medical results </a:t>
            </a:r>
            <a:r>
              <a:rPr kumimoji="0" lang="en-US" sz="2200" b="1" i="0" u="none" strike="noStrike" kern="1200" cap="none" spc="0" normalizeH="0" baseline="0" noProof="0" dirty="0" smtClean="0">
                <a:ln>
                  <a:noFill/>
                </a:ln>
                <a:solidFill>
                  <a:schemeClr val="tx2"/>
                </a:solidFill>
                <a:effectLst/>
                <a:uLnTx/>
                <a:uFillTx/>
                <a:latin typeface="Candara" pitchFamily="34" charset="0"/>
                <a:ea typeface="+mn-ea"/>
                <a:cs typeface="+mn-cs"/>
              </a:rPr>
              <a:t>published in Science and Nature Medicine</a:t>
            </a:r>
          </a:p>
          <a:p>
            <a:pPr marL="280988" marR="0" lvl="0" indent="-280988" algn="l"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smtClean="0">
                <a:ln>
                  <a:noFill/>
                </a:ln>
                <a:solidFill>
                  <a:schemeClr val="tx2"/>
                </a:solidFill>
                <a:effectLst/>
                <a:uLnTx/>
                <a:uFillTx/>
                <a:latin typeface="Candara" pitchFamily="34" charset="0"/>
                <a:ea typeface="+mn-ea"/>
                <a:cs typeface="+mn-cs"/>
              </a:rPr>
              <a:t> </a:t>
            </a:r>
          </a:p>
          <a:p>
            <a:pPr marL="280988" marR="0" lvl="0" indent="-280988" algn="l" defTabSz="457200" rtl="0" eaLnBrk="1" fontAlgn="auto" latinLnBrk="0" hangingPunct="1">
              <a:lnSpc>
                <a:spcPct val="100000"/>
              </a:lnSpc>
              <a:spcBef>
                <a:spcPct val="20000"/>
              </a:spcBef>
              <a:spcAft>
                <a:spcPts val="0"/>
              </a:spcAft>
              <a:buClrTx/>
              <a:buSzTx/>
              <a:buFont typeface="Arial"/>
              <a:buNone/>
              <a:tabLst/>
              <a:defRPr/>
            </a:pPr>
            <a:r>
              <a:rPr kumimoji="0" lang="en-US" sz="2200" b="0" i="0" u="none" strike="noStrike" kern="1200" cap="none" spc="0" normalizeH="0" baseline="0" noProof="0" dirty="0" smtClean="0">
                <a:ln>
                  <a:noFill/>
                </a:ln>
                <a:solidFill>
                  <a:schemeClr val="tx2"/>
                </a:solidFill>
                <a:effectLst/>
                <a:uLnTx/>
                <a:uFillTx/>
                <a:latin typeface="Candara" pitchFamily="34" charset="0"/>
                <a:ea typeface="+mn-ea"/>
                <a:cs typeface="+mn-cs"/>
              </a:rPr>
              <a:t>MSR Computational Biology </a:t>
            </a:r>
            <a:r>
              <a:rPr kumimoji="0" lang="en-US" sz="2200" b="1" i="0" u="none" strike="noStrike" kern="1200" cap="none" spc="0" normalizeH="0" baseline="0" noProof="0" dirty="0" smtClean="0">
                <a:ln>
                  <a:noFill/>
                </a:ln>
                <a:solidFill>
                  <a:schemeClr val="tx2"/>
                </a:solidFill>
                <a:effectLst/>
                <a:uLnTx/>
                <a:uFillTx/>
                <a:latin typeface="Candara" pitchFamily="34" charset="0"/>
                <a:ea typeface="+mn-ea"/>
                <a:cs typeface="+mn-cs"/>
              </a:rPr>
              <a:t>Tools published </a:t>
            </a:r>
            <a:r>
              <a:rPr kumimoji="0" lang="en-US" sz="2200" b="0" i="0" u="none" strike="noStrike" kern="1200" cap="none" spc="0" normalizeH="0" baseline="0" noProof="0" dirty="0" smtClean="0">
                <a:ln>
                  <a:noFill/>
                </a:ln>
                <a:solidFill>
                  <a:schemeClr val="tx2"/>
                </a:solidFill>
                <a:effectLst/>
                <a:uLnTx/>
                <a:uFillTx/>
                <a:latin typeface="Candara" pitchFamily="34" charset="0"/>
                <a:ea typeface="+mn-ea"/>
                <a:cs typeface="+mn-cs"/>
              </a:rPr>
              <a:t>(source on </a:t>
            </a:r>
            <a:r>
              <a:rPr kumimoji="0" lang="en-US" sz="2200" b="0" i="0" u="none" strike="noStrike" kern="1200" cap="none" spc="0" normalizeH="0" baseline="0" noProof="0" dirty="0" err="1" smtClean="0">
                <a:ln>
                  <a:noFill/>
                </a:ln>
                <a:solidFill>
                  <a:schemeClr val="tx2"/>
                </a:solidFill>
                <a:effectLst/>
                <a:uLnTx/>
                <a:uFillTx/>
                <a:latin typeface="Candara" pitchFamily="34" charset="0"/>
                <a:ea typeface="+mn-ea"/>
                <a:cs typeface="+mn-cs"/>
              </a:rPr>
              <a:t>CodePlex</a:t>
            </a:r>
            <a:r>
              <a:rPr kumimoji="0" lang="en-US" sz="2200" b="0" i="0" u="none" strike="noStrike" kern="1200" cap="none" spc="0" normalizeH="0" baseline="0" noProof="0" dirty="0" smtClean="0">
                <a:ln>
                  <a:noFill/>
                </a:ln>
                <a:solidFill>
                  <a:schemeClr val="tx2"/>
                </a:solidFill>
                <a:effectLst/>
                <a:uLnTx/>
                <a:uFillTx/>
                <a:latin typeface="Candara" pitchFamily="34" charset="0"/>
                <a:ea typeface="+mn-ea"/>
                <a:cs typeface="+mn-cs"/>
              </a:rPr>
              <a: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schemeClr val="tx2"/>
              </a:solidFill>
              <a:effectLst/>
              <a:uLnTx/>
              <a:uFillTx/>
              <a:latin typeface="Candara"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0" y="3105150"/>
            <a:ext cx="9144000" cy="1828800"/>
          </a:xfrm>
          <a:prstGeom prst="rect">
            <a:avLst/>
          </a:prstGeom>
          <a:solidFill>
            <a:schemeClr val="bg1"/>
          </a:solidFill>
        </p:spPr>
        <p:txBody>
          <a:bodyPr>
            <a:normAutofit/>
          </a:bodyPr>
          <a:lstStyle/>
          <a:p>
            <a:pPr algn="just">
              <a:spcBef>
                <a:spcPct val="20000"/>
              </a:spcBef>
            </a:pPr>
            <a:r>
              <a:rPr kumimoji="0" lang="en-US" sz="2200" b="0" i="1" u="none" strike="noStrike" kern="1200" cap="none" spc="0" normalizeH="0" baseline="0" noProof="0" dirty="0" smtClean="0">
                <a:ln>
                  <a:noFill/>
                </a:ln>
                <a:solidFill>
                  <a:schemeClr val="tx2"/>
                </a:solidFill>
                <a:effectLst/>
                <a:uLnTx/>
                <a:uFillTx/>
                <a:latin typeface="Candara" pitchFamily="34" charset="0"/>
                <a:ea typeface="+mn-ea"/>
                <a:cs typeface="+mn-cs"/>
              </a:rPr>
              <a:t>When someone wants to find information on </a:t>
            </a:r>
            <a:r>
              <a:rPr kumimoji="0" lang="en-US" sz="2200" b="0" i="1" u="none" strike="noStrike" kern="1200" cap="none" spc="0" normalizeH="0" noProof="0" dirty="0" smtClean="0">
                <a:ln>
                  <a:noFill/>
                </a:ln>
                <a:solidFill>
                  <a:schemeClr val="tx2"/>
                </a:solidFill>
                <a:effectLst/>
                <a:uLnTx/>
                <a:uFillTx/>
                <a:latin typeface="Candara" pitchFamily="34" charset="0"/>
                <a:ea typeface="+mn-ea"/>
                <a:cs typeface="+mn-cs"/>
              </a:rPr>
              <a:t>their favorite musician by </a:t>
            </a:r>
            <a:r>
              <a:rPr kumimoji="0" lang="en-US" sz="2200" b="0" i="1" u="none" strike="noStrike" kern="1200" cap="none" spc="0" normalizeH="0" baseline="0" noProof="0" dirty="0" smtClean="0">
                <a:ln>
                  <a:noFill/>
                </a:ln>
                <a:solidFill>
                  <a:schemeClr val="tx2"/>
                </a:solidFill>
                <a:effectLst/>
                <a:uLnTx/>
                <a:uFillTx/>
                <a:latin typeface="Candara" pitchFamily="34" charset="0"/>
                <a:ea typeface="+mn-ea"/>
                <a:cs typeface="+mn-cs"/>
              </a:rPr>
              <a:t>submitting </a:t>
            </a:r>
            <a:r>
              <a:rPr lang="en-US" sz="2200" i="1" dirty="0" smtClean="0">
                <a:solidFill>
                  <a:schemeClr val="tx2"/>
                </a:solidFill>
                <a:latin typeface="Candara" pitchFamily="34" charset="0"/>
              </a:rPr>
              <a:t>an internet</a:t>
            </a:r>
            <a:r>
              <a:rPr kumimoji="0" lang="en-US" sz="2200" b="0" i="1" u="none" strike="noStrike" kern="1200" cap="none" spc="0" normalizeH="0" baseline="0" noProof="0" dirty="0" smtClean="0">
                <a:ln>
                  <a:noFill/>
                </a:ln>
                <a:solidFill>
                  <a:schemeClr val="tx2"/>
                </a:solidFill>
                <a:effectLst/>
                <a:uLnTx/>
                <a:uFillTx/>
                <a:latin typeface="Candara" pitchFamily="34" charset="0"/>
                <a:ea typeface="+mn-ea"/>
                <a:cs typeface="+mn-cs"/>
              </a:rPr>
              <a:t> search</a:t>
            </a:r>
            <a:r>
              <a:rPr kumimoji="0" lang="en-US" sz="2200" b="0" i="1" u="none" strike="noStrike" kern="1200" cap="none" spc="0" normalizeH="0" noProof="0" dirty="0" smtClean="0">
                <a:ln>
                  <a:noFill/>
                </a:ln>
                <a:solidFill>
                  <a:schemeClr val="tx2"/>
                </a:solidFill>
                <a:effectLst/>
                <a:uLnTx/>
                <a:uFillTx/>
                <a:latin typeface="Candara" pitchFamily="34" charset="0"/>
                <a:ea typeface="+mn-ea"/>
                <a:cs typeface="+mn-cs"/>
              </a:rPr>
              <a:t>,</a:t>
            </a:r>
            <a:r>
              <a:rPr kumimoji="0" lang="en-US" sz="2200" b="0" i="1" u="none" strike="noStrike" kern="1200" cap="none" spc="0" normalizeH="0" baseline="0" noProof="0" dirty="0" smtClean="0">
                <a:ln>
                  <a:noFill/>
                </a:ln>
                <a:solidFill>
                  <a:schemeClr val="tx2"/>
                </a:solidFill>
                <a:effectLst/>
                <a:uLnTx/>
                <a:uFillTx/>
                <a:latin typeface="Candara" pitchFamily="34" charset="0"/>
                <a:ea typeface="+mn-ea"/>
                <a:cs typeface="+mn-cs"/>
              </a:rPr>
              <a:t> they unleash the power of several hundred processors operating over terabytes of data. Why</a:t>
            </a:r>
            <a:r>
              <a:rPr kumimoji="0" lang="en-US" sz="2200" b="0" i="1" u="none" strike="noStrike" kern="1200" cap="none" spc="0" normalizeH="0" noProof="0" dirty="0" smtClean="0">
                <a:ln>
                  <a:noFill/>
                </a:ln>
                <a:solidFill>
                  <a:schemeClr val="tx2"/>
                </a:solidFill>
                <a:effectLst/>
                <a:uLnTx/>
                <a:uFillTx/>
                <a:latin typeface="Candara" pitchFamily="34" charset="0"/>
                <a:ea typeface="+mn-ea"/>
                <a:cs typeface="+mn-cs"/>
              </a:rPr>
              <a:t> then </a:t>
            </a:r>
            <a:r>
              <a:rPr kumimoji="0" lang="en-US" sz="2200" b="0" i="1" u="none" strike="noStrike" kern="1200" cap="none" spc="0" normalizeH="0" baseline="0" noProof="0" dirty="0" smtClean="0">
                <a:ln>
                  <a:noFill/>
                </a:ln>
                <a:solidFill>
                  <a:schemeClr val="tx2"/>
                </a:solidFill>
                <a:effectLst/>
                <a:uLnTx/>
                <a:uFillTx/>
                <a:latin typeface="Candara" pitchFamily="34" charset="0"/>
                <a:ea typeface="+mn-ea"/>
                <a:cs typeface="+mn-cs"/>
              </a:rPr>
              <a:t>can’t </a:t>
            </a:r>
            <a:r>
              <a:rPr lang="en-US" sz="2200" i="1" dirty="0" smtClean="0">
                <a:solidFill>
                  <a:schemeClr val="tx2"/>
                </a:solidFill>
                <a:latin typeface="Candara" pitchFamily="34" charset="0"/>
              </a:rPr>
              <a:t>a scientist seeking a cure for cancer invoke large amounts of computation over a terabyte-size database of DNA microarray data at the click of a button?</a:t>
            </a:r>
            <a:endParaRPr kumimoji="0" lang="en-US" sz="2200" b="0" i="0" u="none" strike="noStrike" kern="1200" cap="none" spc="0" normalizeH="0" baseline="0" noProof="0" dirty="0">
              <a:ln>
                <a:noFill/>
              </a:ln>
              <a:solidFill>
                <a:schemeClr val="tx2"/>
              </a:solidFill>
              <a:effectLst/>
              <a:uLnTx/>
              <a:uFillTx/>
              <a:latin typeface="Candara" pitchFamily="34" charset="0"/>
              <a:ea typeface="+mn-ea"/>
              <a:cs typeface="+mn-cs"/>
            </a:endParaRPr>
          </a:p>
        </p:txBody>
      </p:sp>
      <p:sp>
        <p:nvSpPr>
          <p:cNvPr id="7" name="Rectangle 6"/>
          <p:cNvSpPr/>
          <p:nvPr/>
        </p:nvSpPr>
        <p:spPr>
          <a:xfrm>
            <a:off x="5434330" y="4854773"/>
            <a:ext cx="3709670" cy="307777"/>
          </a:xfrm>
          <a:prstGeom prst="rect">
            <a:avLst/>
          </a:prstGeom>
          <a:solidFill>
            <a:schemeClr val="bg1"/>
          </a:solidFill>
        </p:spPr>
        <p:txBody>
          <a:bodyPr wrap="none">
            <a:spAutoFit/>
          </a:bodyPr>
          <a:lstStyle/>
          <a:p>
            <a:r>
              <a:rPr lang="en-US" sz="1400" i="1" dirty="0" smtClean="0">
                <a:solidFill>
                  <a:srgbClr val="0000CC"/>
                </a:solidFill>
                <a:latin typeface="Candara" pitchFamily="34" charset="0"/>
              </a:rPr>
              <a:t>Randy Bryant (CMU) May 2007, with permission.</a:t>
            </a:r>
            <a:endParaRPr lang="en-US" sz="1400" dirty="0">
              <a:solidFill>
                <a:srgbClr val="0000CC"/>
              </a:solidFill>
              <a:latin typeface="Candara" pitchFamily="34" charset="0"/>
            </a:endParaRPr>
          </a:p>
        </p:txBody>
      </p:sp>
      <p:pic>
        <p:nvPicPr>
          <p:cNvPr id="1026" name="Picture 2"/>
          <p:cNvPicPr>
            <a:picLocks noChangeAspect="1" noChangeArrowheads="1"/>
          </p:cNvPicPr>
          <p:nvPr/>
        </p:nvPicPr>
        <p:blipFill>
          <a:blip r:embed="rId3"/>
          <a:srcRect/>
          <a:stretch>
            <a:fillRect/>
          </a:stretch>
        </p:blipFill>
        <p:spPr bwMode="auto">
          <a:xfrm>
            <a:off x="1371600" y="228599"/>
            <a:ext cx="6096000" cy="2724151"/>
          </a:xfrm>
          <a:prstGeom prst="rect">
            <a:avLst/>
          </a:prstGeom>
          <a:solidFill>
            <a:schemeClr val="bg1"/>
          </a:solidFill>
          <a:ln w="9525">
            <a:noFill/>
            <a:miter lim="800000"/>
            <a:headEnd/>
            <a:tailEnd/>
          </a:ln>
          <a:effectLst>
            <a:outerShdw blurRad="50800" dist="38100" dir="2700000" sx="103000" sy="103000" algn="tl" rotWithShape="0">
              <a:prstClr val="black">
                <a:alpha val="40000"/>
              </a:prst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57150"/>
            <a:ext cx="8686800" cy="571500"/>
          </a:xfrm>
        </p:spPr>
        <p:txBody>
          <a:bodyPr>
            <a:normAutofit fontScale="90000"/>
          </a:bodyPr>
          <a:lstStyle/>
          <a:p>
            <a:r>
              <a:rPr lang="en-US" dirty="0" smtClean="0"/>
              <a:t>Microsoft’s Dryad</a:t>
            </a:r>
            <a:endParaRPr lang="en-US" dirty="0"/>
          </a:p>
        </p:txBody>
      </p:sp>
      <p:sp>
        <p:nvSpPr>
          <p:cNvPr id="4" name="Content Placeholder 2"/>
          <p:cNvSpPr>
            <a:spLocks noGrp="1"/>
          </p:cNvSpPr>
          <p:nvPr>
            <p:ph idx="1"/>
          </p:nvPr>
        </p:nvSpPr>
        <p:spPr>
          <a:xfrm>
            <a:off x="0" y="819150"/>
            <a:ext cx="9144000" cy="4038600"/>
          </a:xfrm>
        </p:spPr>
        <p:txBody>
          <a:bodyPr>
            <a:normAutofit/>
          </a:bodyPr>
          <a:lstStyle/>
          <a:p>
            <a:pPr>
              <a:spcBef>
                <a:spcPts val="0"/>
              </a:spcBef>
            </a:pPr>
            <a:r>
              <a:rPr lang="en-US" sz="2800" dirty="0" smtClean="0"/>
              <a:t>Continuously deployed since 2006</a:t>
            </a:r>
          </a:p>
          <a:p>
            <a:pPr>
              <a:spcBef>
                <a:spcPts val="0"/>
              </a:spcBef>
            </a:pPr>
            <a:r>
              <a:rPr lang="en-US" sz="2800" dirty="0" smtClean="0"/>
              <a:t>Running on &gt;&gt; 10</a:t>
            </a:r>
            <a:r>
              <a:rPr lang="en-US" sz="2800" baseline="30000" dirty="0" smtClean="0"/>
              <a:t>4 </a:t>
            </a:r>
            <a:r>
              <a:rPr lang="en-US" sz="2800" dirty="0" smtClean="0"/>
              <a:t>machines</a:t>
            </a:r>
          </a:p>
          <a:p>
            <a:pPr>
              <a:spcBef>
                <a:spcPts val="0"/>
              </a:spcBef>
            </a:pPr>
            <a:r>
              <a:rPr lang="en-US" sz="2800" dirty="0" smtClean="0"/>
              <a:t>Sifting through &gt; 10Pb data </a:t>
            </a:r>
            <a:r>
              <a:rPr lang="en-US" sz="2800" u="sng" dirty="0" smtClean="0"/>
              <a:t>daily</a:t>
            </a:r>
          </a:p>
          <a:p>
            <a:pPr>
              <a:spcBef>
                <a:spcPts val="0"/>
              </a:spcBef>
            </a:pPr>
            <a:r>
              <a:rPr lang="en-US" sz="2800" dirty="0" smtClean="0"/>
              <a:t>Runs on clusters &gt; 3000 machines</a:t>
            </a:r>
          </a:p>
          <a:p>
            <a:pPr>
              <a:spcBef>
                <a:spcPts val="0"/>
              </a:spcBef>
            </a:pPr>
            <a:r>
              <a:rPr lang="en-US" sz="2800" dirty="0" smtClean="0"/>
              <a:t>Handles jobs with &gt; 10</a:t>
            </a:r>
            <a:r>
              <a:rPr lang="en-US" sz="2800" baseline="30000" dirty="0" smtClean="0"/>
              <a:t>5 </a:t>
            </a:r>
            <a:r>
              <a:rPr lang="en-US" sz="2800" dirty="0" smtClean="0"/>
              <a:t>processes each</a:t>
            </a:r>
          </a:p>
          <a:p>
            <a:pPr>
              <a:spcBef>
                <a:spcPts val="0"/>
              </a:spcBef>
            </a:pPr>
            <a:r>
              <a:rPr lang="en-US" sz="2800" dirty="0" smtClean="0"/>
              <a:t>Used by &gt;&gt; 100 developers</a:t>
            </a:r>
          </a:p>
          <a:p>
            <a:pPr>
              <a:spcBef>
                <a:spcPts val="0"/>
              </a:spcBef>
            </a:pPr>
            <a:r>
              <a:rPr lang="en-US" sz="2800" dirty="0" smtClean="0"/>
              <a:t>Rich platform for data analysis</a:t>
            </a:r>
          </a:p>
          <a:p>
            <a:pPr>
              <a:spcBef>
                <a:spcPts val="0"/>
              </a:spcBef>
              <a:buNone/>
            </a:pPr>
            <a:endParaRPr lang="en-US" sz="1400" dirty="0" smtClean="0"/>
          </a:p>
          <a:p>
            <a:pPr>
              <a:spcBef>
                <a:spcPts val="0"/>
              </a:spcBef>
              <a:buNone/>
            </a:pPr>
            <a:r>
              <a:rPr lang="en-US" sz="2800" dirty="0" smtClean="0"/>
              <a:t>Microsoft Research, Silicon Valley</a:t>
            </a:r>
          </a:p>
          <a:p>
            <a:pPr eaLnBrk="0" hangingPunct="0">
              <a:spcBef>
                <a:spcPts val="0"/>
              </a:spcBef>
              <a:buNone/>
            </a:pPr>
            <a:r>
              <a:rPr lang="en-US" sz="2000" i="1" dirty="0" smtClean="0">
                <a:latin typeface="Calibri" pitchFamily="34" charset="0"/>
              </a:rPr>
              <a:t>Michael Isard, Mihai Budiu, Yuan Yu, Andrew </a:t>
            </a:r>
            <a:r>
              <a:rPr lang="en-US" sz="2000" i="1" dirty="0" err="1" smtClean="0">
                <a:latin typeface="Calibri" pitchFamily="34" charset="0"/>
              </a:rPr>
              <a:t>Birrell</a:t>
            </a:r>
            <a:r>
              <a:rPr lang="en-US" sz="2000" i="1" dirty="0" smtClean="0">
                <a:latin typeface="Calibri" pitchFamily="34" charset="0"/>
              </a:rPr>
              <a:t>, Dennis Fetterly</a:t>
            </a:r>
          </a:p>
        </p:txBody>
      </p:sp>
      <p:pic>
        <p:nvPicPr>
          <p:cNvPr id="5" name="Picture 2" descr="Image:Dryad11.jpg">
            <a:hlinkClick r:id="rId3"/>
          </p:cNvPr>
          <p:cNvPicPr>
            <a:picLocks noChangeAspect="1" noChangeArrowheads="1"/>
          </p:cNvPicPr>
          <p:nvPr/>
        </p:nvPicPr>
        <p:blipFill>
          <a:blip r:embed="rId4"/>
          <a:srcRect/>
          <a:stretch>
            <a:fillRect/>
          </a:stretch>
        </p:blipFill>
        <p:spPr bwMode="auto">
          <a:xfrm>
            <a:off x="7162800" y="685800"/>
            <a:ext cx="1447800" cy="38671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Programming Model</a:t>
            </a:r>
            <a:endParaRPr lang="en-US" dirty="0"/>
          </a:p>
        </p:txBody>
      </p:sp>
      <p:sp>
        <p:nvSpPr>
          <p:cNvPr id="3" name="Text Placeholder 2"/>
          <p:cNvSpPr>
            <a:spLocks noGrp="1"/>
          </p:cNvSpPr>
          <p:nvPr>
            <p:ph type="body" sz="quarter" idx="10"/>
          </p:nvPr>
        </p:nvSpPr>
        <p:spPr>
          <a:xfrm>
            <a:off x="152400" y="971550"/>
            <a:ext cx="8991600" cy="1749420"/>
          </a:xfrm>
        </p:spPr>
        <p:txBody>
          <a:bodyPr>
            <a:normAutofit lnSpcReduction="10000"/>
          </a:bodyPr>
          <a:lstStyle/>
          <a:p>
            <a:r>
              <a:rPr lang="en-US" sz="2400" dirty="0" err="1" smtClean="0">
                <a:solidFill>
                  <a:srgbClr val="0000CC"/>
                </a:solidFill>
              </a:rPr>
              <a:t>Terasort</a:t>
            </a:r>
            <a:r>
              <a:rPr lang="en-US" sz="2400" dirty="0" smtClean="0"/>
              <a:t>, well known benchmark, time to sort time 1 TB data </a:t>
            </a:r>
            <a:r>
              <a:rPr lang="en-US" sz="1400" dirty="0" smtClean="0"/>
              <a:t>[J. Gray 1985]</a:t>
            </a:r>
            <a:endParaRPr lang="en-US" sz="2000" dirty="0" smtClean="0"/>
          </a:p>
          <a:p>
            <a:pPr indent="-107950">
              <a:buFont typeface="Arial" pitchFamily="34" charset="0"/>
              <a:buChar char="•"/>
            </a:pPr>
            <a:r>
              <a:rPr lang="en-US" sz="2400" dirty="0" smtClean="0"/>
              <a:t> Sequential scan/disk = 4.6 hours</a:t>
            </a:r>
          </a:p>
          <a:p>
            <a:pPr indent="-107950">
              <a:buFont typeface="Arial" pitchFamily="34" charset="0"/>
              <a:buChar char="•"/>
            </a:pPr>
            <a:r>
              <a:rPr lang="en-US" sz="2400" dirty="0" smtClean="0"/>
              <a:t> </a:t>
            </a:r>
            <a:r>
              <a:rPr lang="en-US" sz="2400" dirty="0" err="1" smtClean="0"/>
              <a:t>DryadLINQ</a:t>
            </a:r>
            <a:r>
              <a:rPr lang="en-US" sz="2400" dirty="0" smtClean="0"/>
              <a:t> provides simple but powerful programming model</a:t>
            </a:r>
          </a:p>
          <a:p>
            <a:pPr indent="-107950">
              <a:buFont typeface="Arial" pitchFamily="34" charset="0"/>
              <a:buChar char="•"/>
            </a:pPr>
            <a:r>
              <a:rPr lang="en-US" sz="2400" dirty="0" smtClean="0"/>
              <a:t> Only few lines of code needed to implement </a:t>
            </a:r>
            <a:r>
              <a:rPr lang="en-US" sz="2400" dirty="0" err="1" smtClean="0"/>
              <a:t>Terasort</a:t>
            </a:r>
            <a:endParaRPr lang="en-US" sz="2400" dirty="0" smtClean="0"/>
          </a:p>
          <a:p>
            <a:endParaRPr lang="en-US" sz="1600" dirty="0"/>
          </a:p>
        </p:txBody>
      </p:sp>
      <p:sp>
        <p:nvSpPr>
          <p:cNvPr id="4" name="TextBox 3"/>
          <p:cNvSpPr txBox="1"/>
          <p:nvPr/>
        </p:nvSpPr>
        <p:spPr>
          <a:xfrm>
            <a:off x="304800" y="2949570"/>
            <a:ext cx="8458200" cy="1679580"/>
          </a:xfrm>
          <a:prstGeom prst="rect">
            <a:avLst/>
          </a:prstGeom>
          <a:solidFill>
            <a:schemeClr val="bg2">
              <a:lumMod val="40000"/>
              <a:lumOff val="60000"/>
            </a:schemeClr>
          </a:solidFill>
          <a:effectLst>
            <a:outerShdw blurRad="50800" dist="38100" dir="2700000" algn="tl" rotWithShape="0">
              <a:prstClr val="black">
                <a:alpha val="40000"/>
              </a:prstClr>
            </a:outerShdw>
          </a:effectLst>
        </p:spPr>
        <p:txBody>
          <a:bodyPr wrap="square" lIns="139336" tIns="69668" rIns="139336" bIns="69668">
            <a:spAutoFit/>
          </a:bodyPr>
          <a:lstStyle/>
          <a:p>
            <a:pPr algn="l">
              <a:defRPr/>
            </a:pPr>
            <a:r>
              <a:rPr lang="en-US" sz="2000" dirty="0">
                <a:solidFill>
                  <a:schemeClr val="accent5">
                    <a:lumMod val="50000"/>
                  </a:schemeClr>
                </a:solidFill>
                <a:latin typeface="Courier New" pitchFamily="49" charset="0"/>
                <a:cs typeface="Courier New" pitchFamily="49" charset="0"/>
              </a:rPr>
              <a:t>DryadDataContext</a:t>
            </a:r>
            <a:r>
              <a:rPr lang="en-US" sz="2000" dirty="0">
                <a:latin typeface="Courier New" pitchFamily="49" charset="0"/>
                <a:cs typeface="Courier New" pitchFamily="49" charset="0"/>
              </a:rPr>
              <a:t> ddc = </a:t>
            </a:r>
            <a:r>
              <a:rPr lang="en-US" sz="2000" dirty="0">
                <a:solidFill>
                  <a:schemeClr val="accent6">
                    <a:lumMod val="60000"/>
                    <a:lumOff val="40000"/>
                  </a:schemeClr>
                </a:solidFill>
                <a:latin typeface="Courier New" pitchFamily="49" charset="0"/>
                <a:cs typeface="Courier New" pitchFamily="49" charset="0"/>
              </a:rPr>
              <a:t>new</a:t>
            </a:r>
            <a:r>
              <a:rPr lang="en-US" sz="2000" dirty="0">
                <a:latin typeface="Courier New" pitchFamily="49" charset="0"/>
                <a:cs typeface="Courier New" pitchFamily="49" charset="0"/>
              </a:rPr>
              <a:t> </a:t>
            </a:r>
            <a:r>
              <a:rPr lang="en-US" sz="2000" dirty="0">
                <a:solidFill>
                  <a:schemeClr val="accent5">
                    <a:lumMod val="50000"/>
                  </a:schemeClr>
                </a:solidFill>
                <a:latin typeface="Courier New" pitchFamily="49" charset="0"/>
                <a:cs typeface="Courier New" pitchFamily="49" charset="0"/>
              </a:rPr>
              <a:t>DryadDataContex</a:t>
            </a:r>
            <a:r>
              <a:rPr lang="en-US" sz="2000" dirty="0">
                <a:latin typeface="Courier New" pitchFamily="49" charset="0"/>
                <a:cs typeface="Courier New" pitchFamily="49" charset="0"/>
              </a:rPr>
              <a:t>t(fileDir);</a:t>
            </a:r>
          </a:p>
          <a:p>
            <a:pPr algn="l">
              <a:defRPr/>
            </a:pPr>
            <a:r>
              <a:rPr lang="en-US" sz="2000" dirty="0">
                <a:solidFill>
                  <a:schemeClr val="accent5">
                    <a:lumMod val="50000"/>
                  </a:schemeClr>
                </a:solidFill>
                <a:latin typeface="Courier New" pitchFamily="49" charset="0"/>
                <a:cs typeface="Courier New" pitchFamily="49" charset="0"/>
              </a:rPr>
              <a:t>DryadTable</a:t>
            </a:r>
            <a:r>
              <a:rPr lang="en-US" sz="2000" dirty="0">
                <a:latin typeface="Courier New" pitchFamily="49" charset="0"/>
                <a:cs typeface="Courier New" pitchFamily="49" charset="0"/>
              </a:rPr>
              <a:t>&lt;</a:t>
            </a:r>
            <a:r>
              <a:rPr lang="en-US" sz="2000" dirty="0">
                <a:solidFill>
                  <a:schemeClr val="accent5">
                    <a:lumMod val="50000"/>
                  </a:schemeClr>
                </a:solidFill>
                <a:latin typeface="Courier New" pitchFamily="49" charset="0"/>
                <a:cs typeface="Courier New" pitchFamily="49" charset="0"/>
              </a:rPr>
              <a:t>TeraRecord</a:t>
            </a:r>
            <a:r>
              <a:rPr lang="en-US" sz="2000" dirty="0">
                <a:latin typeface="Courier New" pitchFamily="49" charset="0"/>
                <a:cs typeface="Courier New" pitchFamily="49" charset="0"/>
              </a:rPr>
              <a:t>&gt; records = </a:t>
            </a:r>
            <a:r>
              <a:rPr lang="en-US" sz="2000" dirty="0" smtClean="0">
                <a:latin typeface="Courier New" pitchFamily="49" charset="0"/>
                <a:cs typeface="Courier New" pitchFamily="49" charset="0"/>
              </a:rPr>
              <a:t>  </a:t>
            </a:r>
          </a:p>
          <a:p>
            <a:pPr algn="l">
              <a:defRPr/>
            </a:pP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ddc.GetPartitionedTable</a:t>
            </a:r>
            <a:r>
              <a:rPr lang="en-US" sz="2000" dirty="0" smtClean="0">
                <a:latin typeface="Courier New" pitchFamily="49" charset="0"/>
                <a:cs typeface="Courier New" pitchFamily="49" charset="0"/>
              </a:rPr>
              <a:t>&lt;</a:t>
            </a:r>
            <a:r>
              <a:rPr lang="en-US" sz="2000" dirty="0" err="1" smtClean="0">
                <a:solidFill>
                  <a:schemeClr val="accent5">
                    <a:lumMod val="50000"/>
                  </a:schemeClr>
                </a:solidFill>
                <a:latin typeface="Courier New" pitchFamily="49" charset="0"/>
                <a:cs typeface="Courier New" pitchFamily="49" charset="0"/>
              </a:rPr>
              <a:t>TeraRecord</a:t>
            </a:r>
            <a:r>
              <a:rPr lang="en-US" sz="2000" dirty="0">
                <a:latin typeface="Courier New" pitchFamily="49" charset="0"/>
                <a:cs typeface="Courier New" pitchFamily="49" charset="0"/>
              </a:rPr>
              <a:t>&gt;(file);</a:t>
            </a:r>
          </a:p>
          <a:p>
            <a:pPr algn="l">
              <a:defRPr/>
            </a:pPr>
            <a:r>
              <a:rPr lang="en-US" sz="2000" dirty="0">
                <a:solidFill>
                  <a:schemeClr val="accent6">
                    <a:lumMod val="60000"/>
                    <a:lumOff val="40000"/>
                  </a:schemeClr>
                </a:solidFill>
                <a:latin typeface="Courier New" pitchFamily="49" charset="0"/>
                <a:cs typeface="Courier New" pitchFamily="49" charset="0"/>
              </a:rPr>
              <a:t>var</a:t>
            </a:r>
            <a:r>
              <a:rPr lang="en-US" sz="2000" dirty="0">
                <a:latin typeface="Courier New" pitchFamily="49" charset="0"/>
                <a:cs typeface="Courier New" pitchFamily="49" charset="0"/>
              </a:rPr>
              <a:t> </a:t>
            </a:r>
            <a:r>
              <a:rPr lang="en-US" sz="2000" b="1" dirty="0">
                <a:solidFill>
                  <a:srgbClr val="0000CC"/>
                </a:solidFill>
                <a:latin typeface="Courier New" pitchFamily="49" charset="0"/>
                <a:cs typeface="Courier New" pitchFamily="49" charset="0"/>
              </a:rPr>
              <a:t>q = records.OrderBy(x =&gt; x);</a:t>
            </a:r>
          </a:p>
          <a:p>
            <a:pPr algn="l">
              <a:defRPr/>
            </a:pPr>
            <a:r>
              <a:rPr lang="en-US" sz="2000" dirty="0">
                <a:latin typeface="Courier New" pitchFamily="49" charset="0"/>
                <a:cs typeface="Courier New" pitchFamily="49" charset="0"/>
              </a:rPr>
              <a:t>q.ToDryadPartitionedTable(output);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CC6EB42EF67047A278C6E580679852" ma:contentTypeVersion="4" ma:contentTypeDescription="Create a new document." ma:contentTypeScope="" ma:versionID="40f89ca09ab3369822c7be1a6d9ba351">
  <xsd:schema xmlns:xsd="http://www.w3.org/2001/XMLSchema" xmlns:p="http://schemas.microsoft.com/office/2006/metadata/properties" xmlns:ns1="http://schemas.microsoft.com/sharepoint/v3" targetNamespace="http://schemas.microsoft.com/office/2006/metadata/properties" ma:root="true" ma:fieldsID="b387f137bb906b7447443f1b7ddcb5f2" ns1:_="">
    <xsd:import namespace="http://schemas.microsoft.com/sharepoint/v3"/>
    <xsd:element name="properties">
      <xsd:complexType>
        <xsd:sequence>
          <xsd:element name="documentManagement">
            <xsd:complexType>
              <xsd:all>
                <xsd:element ref="ns1:PublishingExpirationDate" minOccurs="0"/>
                <xsd:element ref="ns1:PublishingStart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ExpirationDate" ma:index="8" nillable="true" ma:displayName="Scheduling End Date" ma:internalName="PublishingExpirationDate">
      <xsd:simpleType>
        <xsd:restriction base="dms:Unknown"/>
      </xsd:simpleType>
    </xsd:element>
    <xsd:element name="PublishingStartDate" ma:index="9" nillable="true" ma:displayName="Scheduling Start Date" ma:internalName="PublishingStart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2019-07-09T09:11:21+00:00</PublishingExpirationDate>
    <PublishingStartDate xmlns="http://schemas.microsoft.com/sharepoint/v3">2000-01-01T08:00:00+00:00</PublishingStartDate>
  </documentManagement>
</p:properties>
</file>

<file path=customXml/itemProps1.xml><?xml version="1.0" encoding="utf-8"?>
<ds:datastoreItem xmlns:ds="http://schemas.openxmlformats.org/officeDocument/2006/customXml" ds:itemID="{4B0FB3F9-EE73-4566-A2EB-C50F94562DDC}"/>
</file>

<file path=customXml/itemProps2.xml><?xml version="1.0" encoding="utf-8"?>
<ds:datastoreItem xmlns:ds="http://schemas.openxmlformats.org/officeDocument/2006/customXml" ds:itemID="{5F714851-16A7-4C42-BFD0-2AA1F3086A47}"/>
</file>

<file path=customXml/itemProps3.xml><?xml version="1.0" encoding="utf-8"?>
<ds:datastoreItem xmlns:ds="http://schemas.openxmlformats.org/officeDocument/2006/customXml" ds:itemID="{C286B4F7-76B0-4F7B-B514-566692D931FB}"/>
</file>

<file path=docProps/app.xml><?xml version="1.0" encoding="utf-8"?>
<Properties xmlns="http://schemas.openxmlformats.org/officeDocument/2006/extended-properties" xmlns:vt="http://schemas.openxmlformats.org/officeDocument/2006/docPropsVTypes">
  <TotalTime>0</TotalTime>
  <Words>2306</Words>
  <Application>Microsoft Office PowerPoint</Application>
  <PresentationFormat>On-screen Show (16:9)</PresentationFormat>
  <Paragraphs>585</Paragraphs>
  <Slides>43</Slides>
  <Notes>43</Notes>
  <HiddenSlides>1</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Office Theme</vt:lpstr>
      <vt:lpstr>1_Office Theme</vt:lpstr>
      <vt:lpstr>Tools and Services for Data Intensive Research</vt:lpstr>
      <vt:lpstr>Worldwide External Research Themes</vt:lpstr>
      <vt:lpstr>ARTS – Architecture Engagement Strategy</vt:lpstr>
      <vt:lpstr> World Wide Telescope </vt:lpstr>
      <vt:lpstr>Slide 5</vt:lpstr>
      <vt:lpstr>Slide 6</vt:lpstr>
      <vt:lpstr>Slide 7</vt:lpstr>
      <vt:lpstr>Microsoft’s Dryad</vt:lpstr>
      <vt:lpstr>Simple Programming Model</vt:lpstr>
      <vt:lpstr>Simple Programming Model</vt:lpstr>
      <vt:lpstr>Dryad and DryadLINQ</vt:lpstr>
      <vt:lpstr>Programming at Scale</vt:lpstr>
      <vt:lpstr>Challenges of Large Scale Computing</vt:lpstr>
      <vt:lpstr>Distributed Data-Parallel Computing</vt:lpstr>
      <vt:lpstr>LINQ</vt:lpstr>
      <vt:lpstr>LINQ Highlights</vt:lpstr>
      <vt:lpstr>DryadLINQ Operators</vt:lpstr>
      <vt:lpstr>LINQ System Architecture</vt:lpstr>
      <vt:lpstr>Dryad Generalizes Unix Pipes</vt:lpstr>
      <vt:lpstr>Dryad Job Structure</vt:lpstr>
      <vt:lpstr>Dryad System Architecture</vt:lpstr>
      <vt:lpstr>Dryad Job Staging</vt:lpstr>
      <vt:lpstr>Fault Tolerance</vt:lpstr>
      <vt:lpstr>Dynamic Graph Rewriting</vt:lpstr>
      <vt:lpstr>Dynamic Aggregation</vt:lpstr>
      <vt:lpstr>Example: Histogram</vt:lpstr>
      <vt:lpstr>Histogram Plan</vt:lpstr>
      <vt:lpstr>Example: Word Count</vt:lpstr>
      <vt:lpstr>Distributed Execution of Word Count</vt:lpstr>
      <vt:lpstr>Execution Plan for Word Count</vt:lpstr>
      <vt:lpstr>Execution Plan for Word Count</vt:lpstr>
      <vt:lpstr>Summary of DryadLINQ Internals</vt:lpstr>
      <vt:lpstr>Dryad Job = Directed Acyclic Graph</vt:lpstr>
      <vt:lpstr>Dryad Scheduler is a State Machine</vt:lpstr>
      <vt:lpstr>Dryad in Context</vt:lpstr>
      <vt:lpstr>     Dryad                   Map-Reduce</vt:lpstr>
      <vt:lpstr>Combining Query Providers</vt:lpstr>
      <vt:lpstr>Combining with PLINQ</vt:lpstr>
      <vt:lpstr>Combining with LINQ-to-SQL</vt:lpstr>
      <vt:lpstr>Slide 40</vt:lpstr>
      <vt:lpstr>“What’s the point if I can’t have it?”</vt:lpstr>
      <vt:lpstr>Acknowledgements</vt:lpstr>
      <vt:lpstr>Slide 43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2009-07-09T08:58:31Z</dcterms:created>
  <dcterms:modified xsi:type="dcterms:W3CDTF">2009-07-09T08:58:37Z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0x01010078CC6EB42EF67047A278C6E580679852</vt:lpwstr>
  </property>
</Properties>
</file>