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82" r:id="rId16"/>
    <p:sldId id="279" r:id="rId17"/>
    <p:sldId id="280" r:id="rId18"/>
    <p:sldId id="281" r:id="rId19"/>
    <p:sldId id="274" r:id="rId20"/>
    <p:sldId id="275" r:id="rId21"/>
    <p:sldId id="278" r:id="rId22"/>
    <p:sldId id="277" r:id="rId23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5" autoAdjust="0"/>
  </p:normalViewPr>
  <p:slideViewPr>
    <p:cSldViewPr>
      <p:cViewPr>
        <p:scale>
          <a:sx n="72" d="100"/>
          <a:sy n="72" d="100"/>
        </p:scale>
        <p:origin x="-1762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ev\SVN\LinqExtractor\CaseStudy\234\caseStudyResults\Kvalu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55418684733625E-2"/>
          <c:y val="4.3097341453958403E-2"/>
          <c:w val="0.96088916263053314"/>
          <c:h val="0.94074115550080784"/>
        </c:manualLayout>
      </c:layout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none"/>
          </c:marker>
          <c:val>
            <c:numRef>
              <c:f>Sheet1!$C$2:$L$2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  <c:smooth val="0"/>
        </c:ser>
        <c:ser>
          <c:idx val="1"/>
          <c:order val="1"/>
          <c:spPr>
            <a:ln w="63500"/>
          </c:spPr>
          <c:marker>
            <c:symbol val="none"/>
          </c:marker>
          <c:val>
            <c:numRef>
              <c:f>Sheet1!$C$3:$L$3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16</c:v>
                </c:pt>
                <c:pt idx="4">
                  <c:v>25</c:v>
                </c:pt>
                <c:pt idx="5">
                  <c:v>36</c:v>
                </c:pt>
                <c:pt idx="6">
                  <c:v>49</c:v>
                </c:pt>
                <c:pt idx="7">
                  <c:v>64</c:v>
                </c:pt>
                <c:pt idx="8">
                  <c:v>81</c:v>
                </c:pt>
                <c:pt idx="9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66432"/>
        <c:axId val="72467968"/>
      </c:lineChart>
      <c:catAx>
        <c:axId val="7246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72467968"/>
        <c:crosses val="autoZero"/>
        <c:auto val="1"/>
        <c:lblAlgn val="ctr"/>
        <c:lblOffset val="100"/>
        <c:noMultiLvlLbl val="0"/>
      </c:catAx>
      <c:valAx>
        <c:axId val="7246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466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Whole program</c:v>
                </c:pt>
              </c:strCache>
            </c:strRef>
          </c:tx>
          <c:cat>
            <c:numRef>
              <c:f>Sheet1!$C$47:$K$47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Sheet1!$C$48:$K$48</c:f>
              <c:numCache>
                <c:formatCode>mm:ss.0</c:formatCode>
                <c:ptCount val="9"/>
                <c:pt idx="0">
                  <c:v>8.484066358024773E-4</c:v>
                </c:pt>
                <c:pt idx="1">
                  <c:v>1.2570563271604939E-3</c:v>
                </c:pt>
                <c:pt idx="2">
                  <c:v>1.7384645061728466E-3</c:v>
                </c:pt>
                <c:pt idx="3">
                  <c:v>2.3584027777777852E-3</c:v>
                </c:pt>
                <c:pt idx="4">
                  <c:v>3.245266203703709E-3</c:v>
                </c:pt>
                <c:pt idx="5">
                  <c:v>3.8411458333333379E-3</c:v>
                </c:pt>
                <c:pt idx="6">
                  <c:v>4.1665470679012363E-3</c:v>
                </c:pt>
                <c:pt idx="7">
                  <c:v>4.3881404320987834E-3</c:v>
                </c:pt>
                <c:pt idx="8">
                  <c:v>4.4621682098765431E-3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Sheet1!$B$49</c:f>
              <c:strCache>
                <c:ptCount val="1"/>
                <c:pt idx="0">
                  <c:v>With slicing</c:v>
                </c:pt>
              </c:strCache>
            </c:strRef>
          </c:tx>
          <c:cat>
            <c:numRef>
              <c:f>Sheet1!$C$47:$K$47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Sheet1!$C$49:$K$49</c:f>
              <c:numCache>
                <c:formatCode>mm:ss.0</c:formatCode>
                <c:ptCount val="9"/>
                <c:pt idx="0">
                  <c:v>7.8969135802469412E-4</c:v>
                </c:pt>
                <c:pt idx="1">
                  <c:v>8.6938271604938182E-4</c:v>
                </c:pt>
                <c:pt idx="2">
                  <c:v>1.2436111111111157E-3</c:v>
                </c:pt>
                <c:pt idx="3">
                  <c:v>1.6309220679012455E-3</c:v>
                </c:pt>
                <c:pt idx="4">
                  <c:v>2.0315509259259262E-3</c:v>
                </c:pt>
                <c:pt idx="5">
                  <c:v>2.4366435185185185E-3</c:v>
                </c:pt>
                <c:pt idx="6">
                  <c:v>2.7376890432098812E-3</c:v>
                </c:pt>
                <c:pt idx="7">
                  <c:v>2.8076195987654495E-3</c:v>
                </c:pt>
                <c:pt idx="8">
                  <c:v>2.8473418209876726E-3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48384"/>
        <c:axId val="71650304"/>
      </c:lineChart>
      <c:catAx>
        <c:axId val="7164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Precision (value of k)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1650304"/>
        <c:crosses val="autoZero"/>
        <c:auto val="1"/>
        <c:lblAlgn val="ctr"/>
        <c:lblOffset val="100"/>
        <c:noMultiLvlLbl val="0"/>
      </c:catAx>
      <c:valAx>
        <c:axId val="71650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Execution time (mm : ss )</a:t>
                </a:r>
              </a:p>
            </c:rich>
          </c:tx>
          <c:layout/>
          <c:overlay val="0"/>
        </c:title>
        <c:numFmt formatCode="mm:ss.0" sourceLinked="1"/>
        <c:majorTickMark val="out"/>
        <c:minorTickMark val="none"/>
        <c:tickLblPos val="nextTo"/>
        <c:crossAx val="7164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10187308933975"/>
          <c:y val="0.15327545994697941"/>
          <c:w val="0.22022610088639163"/>
          <c:h val="0.424505093532781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0.85366</cdr:x>
      <cdr:y>0.20513</cdr:y>
    </cdr:from>
    <cdr:to>
      <cdr:x>0.95772</cdr:x>
      <cdr:y>0.36923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00990" y="1143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1E0BE6-8E1F-4DE6-8EC8-8FE71EABEC1A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867F206-0D60-48A6-B588-C17662FDE5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4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2D48-1A71-45FA-A5B5-3F7705DD18E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02D48-1A71-45FA-A5B5-3F7705DD18E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CDC8-7F8B-46BE-A181-D84E83F9D654}" type="datetimeFigureOut">
              <a:rPr lang="en-US" smtClean="0"/>
              <a:pPr/>
              <a:t>6/30/2010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A79C-2668-4308-BA92-FA411FEA1F4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andymaul@microsof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630" y="45664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544" y="-27384"/>
            <a:ext cx="9432032" cy="324036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From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Program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nalysis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R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vetica" pitchFamily="34" charset="0"/>
                <a:cs typeface="Helvetica" pitchFamily="34" charset="0"/>
              </a:rPr>
              <a:t>esearch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34" charset="0"/>
                <a:cs typeface="Helvetica" pitchFamily="34" charset="0"/>
              </a:rPr>
              <a:t>to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Industrial Programming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anguage Development</a:t>
            </a:r>
            <a:endParaRPr lang="en-GB" dirty="0">
              <a:solidFill>
                <a:schemeClr val="tx2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9512" y="2958707"/>
            <a:ext cx="2483768" cy="995354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Andy Maule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Automated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46" y="4572008"/>
            <a:ext cx="4114800" cy="1571636"/>
          </a:xfrm>
        </p:spPr>
        <p:txBody>
          <a:bodyPr/>
          <a:lstStyle/>
          <a:p>
            <a:r>
              <a:rPr lang="en-GB" dirty="0" smtClean="0"/>
              <a:t>Program analysis</a:t>
            </a:r>
          </a:p>
          <a:p>
            <a:r>
              <a:rPr lang="en-GB" dirty="0" smtClean="0"/>
              <a:t>Compilers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15140" y="4214818"/>
            <a:ext cx="170420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</p:spPr>
      </p:pic>
      <p:grpSp>
        <p:nvGrpSpPr>
          <p:cNvPr id="4" name="Group 8"/>
          <p:cNvGrpSpPr/>
          <p:nvPr/>
        </p:nvGrpSpPr>
        <p:grpSpPr>
          <a:xfrm>
            <a:off x="1785918" y="1714488"/>
            <a:ext cx="5643602" cy="2295703"/>
            <a:chOff x="857224" y="1785926"/>
            <a:chExt cx="4214842" cy="1714512"/>
          </a:xfrm>
        </p:grpSpPr>
        <p:sp>
          <p:nvSpPr>
            <p:cNvPr id="6" name="Rectangle 5"/>
            <p:cNvSpPr/>
            <p:nvPr/>
          </p:nvSpPr>
          <p:spPr>
            <a:xfrm>
              <a:off x="857224" y="1785926"/>
              <a:ext cx="1343028" cy="171451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/>
                <a:t>App</a:t>
              </a:r>
              <a:endParaRPr lang="en-GB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86182" y="1785926"/>
              <a:ext cx="1285884" cy="171451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/>
                <a:t>DB</a:t>
              </a:r>
              <a:endParaRPr lang="en-GB" sz="2800" dirty="0"/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1928794" y="2214554"/>
              <a:ext cx="2071702" cy="928694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Dependences</a:t>
              </a:r>
              <a:endParaRPr lang="en-GB" sz="2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Precision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3857652" cy="4686320"/>
          </a:xfrm>
        </p:spPr>
        <p:txBody>
          <a:bodyPr>
            <a:normAutofit/>
          </a:bodyPr>
          <a:lstStyle/>
          <a:p>
            <a:r>
              <a:rPr lang="en-GB" dirty="0" smtClean="0"/>
              <a:t>False positives</a:t>
            </a:r>
          </a:p>
          <a:p>
            <a:r>
              <a:rPr lang="en-GB" dirty="0" smtClean="0"/>
              <a:t>Need low false positives</a:t>
            </a:r>
          </a:p>
          <a:p>
            <a:r>
              <a:rPr lang="en-GB" dirty="0" smtClean="0"/>
              <a:t>Go through by hand</a:t>
            </a:r>
          </a:p>
          <a:p>
            <a:endParaRPr lang="en-GB" dirty="0" smtClean="0"/>
          </a:p>
        </p:txBody>
      </p:sp>
      <p:pic>
        <p:nvPicPr>
          <p:cNvPr id="4" name="Picture 2" descr="C:\Documents and Settings\localadmin\My Documents\My Pictures\Microsoft Clip Organizer\j0387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0529" y="0"/>
            <a:ext cx="48934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much do low false positives cost</a:t>
            </a:r>
            <a:endParaRPr lang="en-GB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28662" y="1357298"/>
          <a:ext cx="71438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744" y="285749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GB" sz="4400" b="1" dirty="0" smtClean="0">
                <a:ln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O(</a:t>
            </a:r>
            <a:r>
              <a:rPr lang="en-GB" sz="4400" b="1" dirty="0" err="1" smtClean="0">
                <a:ln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</a:t>
            </a:r>
            <a:r>
              <a:rPr lang="en-GB" sz="4400" b="1" baseline="30000" dirty="0" err="1" smtClean="0">
                <a:ln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</a:t>
            </a:r>
            <a:r>
              <a:rPr lang="en-GB" sz="4400" b="1" dirty="0" smtClean="0">
                <a:ln>
                  <a:prstDash val="solid"/>
                </a:ln>
                <a:solidFill>
                  <a:srgbClr xmlns:mc="http://schemas.openxmlformats.org/markup-compatibility/2006" xmlns:a14="http://schemas.microsoft.com/office/drawing/2010/main" val="FF0000" mc:Ignorable="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</a:t>
            </a:r>
            <a:endParaRPr lang="en-GB" sz="4400" b="1" dirty="0">
              <a:ln>
                <a:prstDash val="solid"/>
              </a:ln>
              <a:solidFill>
                <a:srgbClr xmlns:mc="http://schemas.openxmlformats.org/markup-compatibility/2006" xmlns:a14="http://schemas.microsoft.com/office/drawing/2010/main" val="FF0000" mc:Ignorable="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88242" y="6185910"/>
            <a:ext cx="129614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7744" y="6001244"/>
            <a:ext cx="25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of analyzed program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28009" y="4679009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time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68924" y="2708920"/>
            <a:ext cx="0" cy="14447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4500562" cy="1143000"/>
          </a:xfrm>
        </p:spPr>
        <p:txBody>
          <a:bodyPr/>
          <a:lstStyle/>
          <a:p>
            <a:r>
              <a:rPr lang="en-GB" dirty="0" smtClean="0"/>
              <a:t>Making it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 smtClean="0"/>
              <a:t>Make algorithms more efficient</a:t>
            </a:r>
          </a:p>
          <a:p>
            <a:r>
              <a:rPr lang="en-GB" dirty="0" smtClean="0"/>
              <a:t>Reduce the size of the program</a:t>
            </a:r>
            <a:endParaRPr lang="en-GB" dirty="0"/>
          </a:p>
        </p:txBody>
      </p:sp>
      <p:pic>
        <p:nvPicPr>
          <p:cNvPr id="3085" name="Picture 13" descr="C:\Documents and Settings\localadmin\My Documents\My Pictures\Microsoft Clip Organizer\j040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0"/>
            <a:ext cx="4572000" cy="6856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4" name="Content Placeholder 7" descr="overview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8836"/>
            <a:ext cx="7715304" cy="51486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Program slicing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00148"/>
            <a:ext cx="864399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elvetica" pitchFamily="34" charset="0"/>
              </a:rPr>
              <a:t>“… the parts of a program that (potentially)</a:t>
            </a:r>
          </a:p>
          <a:p>
            <a:r>
              <a:rPr lang="en-GB" sz="2800" dirty="0" smtClean="0">
                <a:latin typeface="Helvetica" pitchFamily="34" charset="0"/>
              </a:rPr>
              <a:t>affect the values computed at some point of interest”</a:t>
            </a:r>
            <a:endParaRPr lang="en-GB" sz="2800" dirty="0">
              <a:latin typeface="Helvetica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961298" y="2543156"/>
            <a:ext cx="2643206" cy="3929090"/>
            <a:chOff x="1285852" y="2571744"/>
            <a:chExt cx="2643206" cy="3929090"/>
          </a:xfrm>
        </p:grpSpPr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1143373" y="4071545"/>
              <a:ext cx="785818" cy="21510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1428728" y="5214950"/>
              <a:ext cx="500860" cy="500066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2964645" y="4822041"/>
              <a:ext cx="571504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3286116" y="5286388"/>
              <a:ext cx="642942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Connector 9"/>
            <p:cNvCxnSpPr/>
            <p:nvPr/>
          </p:nvCxnSpPr>
          <p:spPr bwMode="auto">
            <a:xfrm rot="16200000" flipV="1">
              <a:off x="2714612" y="4000504"/>
              <a:ext cx="857256" cy="42862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V="1">
              <a:off x="2857488" y="3000372"/>
              <a:ext cx="571504" cy="285752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3286116" y="3000372"/>
              <a:ext cx="428628" cy="42862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3" name="Straight Connector 12"/>
            <p:cNvCxnSpPr/>
            <p:nvPr/>
          </p:nvCxnSpPr>
          <p:spPr bwMode="auto">
            <a:xfrm rot="10800000">
              <a:off x="2143108" y="3214686"/>
              <a:ext cx="500066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V="1">
              <a:off x="1714480" y="2786058"/>
              <a:ext cx="500066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 flipV="1">
              <a:off x="1321571" y="3464719"/>
              <a:ext cx="500066" cy="142876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" name="Straight Connector 15"/>
            <p:cNvCxnSpPr/>
            <p:nvPr/>
          </p:nvCxnSpPr>
          <p:spPr bwMode="auto">
            <a:xfrm rot="16200000" flipV="1">
              <a:off x="1678761" y="5464983"/>
              <a:ext cx="571504" cy="7143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" name="Straight Connector 16"/>
            <p:cNvCxnSpPr/>
            <p:nvPr/>
          </p:nvCxnSpPr>
          <p:spPr bwMode="auto">
            <a:xfrm rot="16200000" flipV="1">
              <a:off x="3250397" y="5965049"/>
              <a:ext cx="571504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Straight Connector 17"/>
            <p:cNvCxnSpPr/>
            <p:nvPr/>
          </p:nvCxnSpPr>
          <p:spPr bwMode="auto">
            <a:xfrm rot="16200000" flipV="1">
              <a:off x="1964513" y="3393281"/>
              <a:ext cx="571504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 flipV="1">
              <a:off x="2393141" y="4393413"/>
              <a:ext cx="500066" cy="142876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 flipV="1">
              <a:off x="2678893" y="4750603"/>
              <a:ext cx="500066" cy="42862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Straight Connector 20"/>
            <p:cNvCxnSpPr/>
            <p:nvPr/>
          </p:nvCxnSpPr>
          <p:spPr bwMode="auto">
            <a:xfrm rot="16200000" flipV="1">
              <a:off x="2107389" y="4822041"/>
              <a:ext cx="500066" cy="285752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1822431" y="4822041"/>
              <a:ext cx="499272" cy="286546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 flipH="1" flipV="1">
              <a:off x="2715009" y="5357429"/>
              <a:ext cx="571504" cy="286546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Straight Connector 23"/>
            <p:cNvCxnSpPr/>
            <p:nvPr/>
          </p:nvCxnSpPr>
          <p:spPr bwMode="auto">
            <a:xfrm rot="16200000" flipV="1">
              <a:off x="3001158" y="5358620"/>
              <a:ext cx="570710" cy="28495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V="1">
              <a:off x="1857356" y="4357694"/>
              <a:ext cx="500066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2143108" y="4286256"/>
              <a:ext cx="500066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1607323" y="3821909"/>
              <a:ext cx="428628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8" name="Straight Connector 27"/>
            <p:cNvCxnSpPr/>
            <p:nvPr/>
          </p:nvCxnSpPr>
          <p:spPr bwMode="auto">
            <a:xfrm rot="16200000" flipV="1">
              <a:off x="2250265" y="3893347"/>
              <a:ext cx="428628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" name="Straight Connector 28"/>
            <p:cNvCxnSpPr/>
            <p:nvPr/>
          </p:nvCxnSpPr>
          <p:spPr bwMode="auto">
            <a:xfrm rot="16200000" flipV="1">
              <a:off x="2607455" y="3464719"/>
              <a:ext cx="357190" cy="285752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536017" y="3821909"/>
              <a:ext cx="428628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2928926" y="3429000"/>
              <a:ext cx="357190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 bwMode="auto">
            <a:xfrm>
              <a:off x="2071670" y="457200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571736" y="457200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857356" y="407194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428860" y="407194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500166" y="364331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86050" y="364331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2214546" y="364331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143240" y="328612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500298" y="328612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785918" y="507207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357422" y="507207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000364" y="507207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714612" y="564357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286116" y="564357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71868" y="2857496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2857488" y="271462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214678" y="450057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643306" y="5000636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500430" y="621508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857356" y="564357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357290" y="3143248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2000232" y="307181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643042" y="2571744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285852" y="4429132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285852" y="5572140"/>
              <a:ext cx="285752" cy="2857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2175612" y="3257536"/>
            <a:ext cx="5102714" cy="1073899"/>
            <a:chOff x="5143504" y="3286124"/>
            <a:chExt cx="5102714" cy="1073899"/>
          </a:xfrm>
        </p:grpSpPr>
        <p:cxnSp>
          <p:nvCxnSpPr>
            <p:cNvPr id="58" name="Straight Connector 57"/>
            <p:cNvCxnSpPr/>
            <p:nvPr/>
          </p:nvCxnSpPr>
          <p:spPr bwMode="auto">
            <a:xfrm rot="16200000" flipV="1">
              <a:off x="5250661" y="3821909"/>
              <a:ext cx="428628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 flipV="1">
              <a:off x="5893603" y="3893347"/>
              <a:ext cx="428628" cy="214314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V="1">
              <a:off x="6250793" y="3464719"/>
              <a:ext cx="357190" cy="285752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6179355" y="3821909"/>
              <a:ext cx="428628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6572264" y="3429000"/>
              <a:ext cx="357190" cy="357190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3" name="Oval 62"/>
            <p:cNvSpPr/>
            <p:nvPr/>
          </p:nvSpPr>
          <p:spPr bwMode="auto">
            <a:xfrm>
              <a:off x="5500694" y="4071942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072198" y="4071942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143504" y="364331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429388" y="364331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857884" y="364331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786578" y="328612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6143636" y="328612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85141" y="3529026"/>
              <a:ext cx="2061077" cy="8309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GB" sz="2400" b="1" dirty="0" smtClean="0">
                  <a:solidFill>
                    <a:schemeClr val="tx1"/>
                  </a:solidFill>
                </a:rPr>
                <a:t>Backward slice</a:t>
              </a:r>
            </a:p>
            <a:p>
              <a:pPr algn="l"/>
              <a:r>
                <a:rPr lang="en-GB" sz="2400" i="1" dirty="0" smtClean="0"/>
                <a:t>(affect criteria)</a:t>
              </a:r>
            </a:p>
          </p:txBody>
        </p:sp>
      </p:grpSp>
      <p:grpSp>
        <p:nvGrpSpPr>
          <p:cNvPr id="57" name="Group 70"/>
          <p:cNvGrpSpPr/>
          <p:nvPr/>
        </p:nvGrpSpPr>
        <p:grpSpPr>
          <a:xfrm>
            <a:off x="2747116" y="4500570"/>
            <a:ext cx="3598391" cy="461665"/>
            <a:chOff x="5715008" y="4529158"/>
            <a:chExt cx="3598391" cy="461665"/>
          </a:xfrm>
        </p:grpSpPr>
        <p:sp>
          <p:nvSpPr>
            <p:cNvPr id="72" name="Oval 71"/>
            <p:cNvSpPr/>
            <p:nvPr/>
          </p:nvSpPr>
          <p:spPr bwMode="auto">
            <a:xfrm>
              <a:off x="5715008" y="457200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6215074" y="457200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85141" y="4529158"/>
              <a:ext cx="112825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GB" sz="2400" b="1" dirty="0" smtClean="0">
                  <a:solidFill>
                    <a:schemeClr val="tx1"/>
                  </a:solidFill>
                </a:rPr>
                <a:t>Criteria</a:t>
              </a:r>
            </a:p>
          </p:txBody>
        </p:sp>
      </p:grpSp>
      <p:grpSp>
        <p:nvGrpSpPr>
          <p:cNvPr id="71" name="Group 74"/>
          <p:cNvGrpSpPr/>
          <p:nvPr/>
        </p:nvGrpSpPr>
        <p:grpSpPr>
          <a:xfrm>
            <a:off x="2461364" y="5043486"/>
            <a:ext cx="5539660" cy="1228917"/>
            <a:chOff x="5429256" y="5072074"/>
            <a:chExt cx="5539660" cy="1228917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 flipH="1" flipV="1">
              <a:off x="6358347" y="5357429"/>
              <a:ext cx="571504" cy="286546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V="1">
              <a:off x="6644496" y="5358620"/>
              <a:ext cx="570710" cy="284958"/>
            </a:xfrm>
            <a:prstGeom prst="line">
              <a:avLst/>
            </a:prstGeom>
            <a:solidFill>
              <a:srgbClr xmlns:mc="http://schemas.openxmlformats.org/markup-compatibility/2006" xmlns:a14="http://schemas.microsoft.com/office/drawing/2010/main" val="5454C6" mc:Ignorable="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8" name="Oval 77"/>
            <p:cNvSpPr/>
            <p:nvPr/>
          </p:nvSpPr>
          <p:spPr bwMode="auto">
            <a:xfrm>
              <a:off x="5429256" y="507207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000760" y="507207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643702" y="5072074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6357950" y="564357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6929454" y="5643578"/>
              <a:ext cx="285752" cy="28575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185141" y="5100662"/>
              <a:ext cx="2783775" cy="120032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GB" sz="2400" b="1" dirty="0" smtClean="0">
                  <a:solidFill>
                    <a:schemeClr val="tx1"/>
                  </a:solidFill>
                </a:rPr>
                <a:t>Forward slice</a:t>
              </a:r>
            </a:p>
            <a:p>
              <a:pPr algn="l"/>
              <a:r>
                <a:rPr lang="en-GB" sz="2400" i="1" dirty="0" smtClean="0"/>
                <a:t>(affected  by criteria)</a:t>
              </a:r>
            </a:p>
            <a:p>
              <a:pPr algn="l"/>
              <a:endParaRPr lang="en-GB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15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Estimation using SUITE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1472" y="1714488"/>
            <a:ext cx="3571900" cy="2714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nvironment</a:t>
            </a:r>
          </a:p>
        </p:txBody>
      </p:sp>
      <p:pic>
        <p:nvPicPr>
          <p:cNvPr id="9220" name="Picture 4" descr="C:\Documents and Settings\localadmin\My Documents\My Pictures\Microsoft Clip Organizer\j0403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-19611"/>
            <a:ext cx="4857752" cy="6877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3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 20"/>
          <p:cNvSpPr/>
          <p:nvPr/>
        </p:nvSpPr>
        <p:spPr>
          <a:xfrm>
            <a:off x="1643042" y="2571744"/>
            <a:ext cx="5643602" cy="642942"/>
          </a:xfrm>
          <a:prstGeom prst="trapezoid">
            <a:avLst>
              <a:gd name="adj" fmla="val 402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GB" dirty="0" smtClean="0"/>
              <a:t>Does it work?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643042" y="3214686"/>
          <a:ext cx="5643602" cy="33375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28694"/>
                <a:gridCol w="1428760"/>
                <a:gridCol w="1643074"/>
                <a:gridCol w="16430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Predicted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True positives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False positives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warns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warns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warns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warns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err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warn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warn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71736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 (v.234)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500694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App</a:t>
            </a:r>
          </a:p>
          <a:p>
            <a:pPr algn="ctr"/>
            <a:r>
              <a:rPr lang="en-GB" dirty="0" smtClean="0"/>
              <a:t>(v.235)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643306" y="2285992"/>
            <a:ext cx="1714512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14546" y="1785926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Predict effects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17859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Compare to differences</a:t>
            </a:r>
            <a:endParaRPr lang="en-GB" dirty="0"/>
          </a:p>
        </p:txBody>
      </p:sp>
      <p:sp>
        <p:nvSpPr>
          <p:cNvPr id="13" name="Left-Right Arrow 12"/>
          <p:cNvSpPr/>
          <p:nvPr/>
        </p:nvSpPr>
        <p:spPr>
          <a:xfrm>
            <a:off x="500034" y="1071546"/>
            <a:ext cx="8001056" cy="71438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Version history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>
            <a:off x="6500826" y="2285992"/>
            <a:ext cx="1000132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>
            <a:off x="1428728" y="2285992"/>
            <a:ext cx="1000132" cy="42862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28596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72396" y="2214554"/>
            <a:ext cx="914400" cy="6286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27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it scale?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5436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98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pic>
        <p:nvPicPr>
          <p:cNvPr id="1028" name="Picture 4" descr="C:\Users\andymaul\AppData\Local\Microsoft\Windows\Temporary Internet Files\Content.IE5\RFOED15W\MP9004025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010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916831"/>
            <a:ext cx="4248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Building tools is hard!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How is it done in the real world?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 got to find 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48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dirty="0" smtClean="0"/>
              <a:t>Scenario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357718" cy="4311649"/>
          </a:xfrm>
        </p:spPr>
        <p:txBody>
          <a:bodyPr/>
          <a:lstStyle/>
          <a:p>
            <a:r>
              <a:rPr lang="en-GB" dirty="0" smtClean="0"/>
              <a:t>UCL coffee company™</a:t>
            </a:r>
          </a:p>
          <a:p>
            <a:r>
              <a:rPr lang="en-GB" dirty="0" smtClean="0"/>
              <a:t>Wholesale coffee traders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648" y="-11987"/>
            <a:ext cx="3322712" cy="1143000"/>
          </a:xfrm>
        </p:spPr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79" y="2528900"/>
            <a:ext cx="5772133" cy="43291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5511800" cy="4343400"/>
          </a:xfrm>
        </p:spPr>
      </p:pic>
      <p:sp>
        <p:nvSpPr>
          <p:cNvPr id="6" name="TextBox 5"/>
          <p:cNvSpPr txBox="1"/>
          <p:nvPr/>
        </p:nvSpPr>
        <p:spPr>
          <a:xfrm>
            <a:off x="251520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M programming language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The Oslo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76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97768"/>
            <a:ext cx="42119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it like being a PhD in Industry?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99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least 5 PhDs on my team</a:t>
            </a:r>
          </a:p>
          <a:p>
            <a:r>
              <a:rPr lang="en-US" dirty="0" smtClean="0"/>
              <a:t>REALLY Smart people</a:t>
            </a:r>
          </a:p>
          <a:p>
            <a:r>
              <a:rPr lang="en-US" dirty="0" smtClean="0"/>
              <a:t>REALLY interesting work</a:t>
            </a:r>
          </a:p>
          <a:p>
            <a:r>
              <a:rPr lang="en-US" dirty="0" smtClean="0"/>
              <a:t>Lots of resources</a:t>
            </a:r>
          </a:p>
          <a:p>
            <a:r>
              <a:rPr lang="en-US" dirty="0" smtClean="0"/>
              <a:t>Potentially big impact</a:t>
            </a:r>
          </a:p>
          <a:p>
            <a:r>
              <a:rPr lang="en-US" dirty="0" smtClean="0"/>
              <a:t>Good pay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C:\Users\andymaul\AppData\Local\Microsoft\Windows\Temporary Internet Files\Content.IE5\RFOED15W\MP90042258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/>
          <a:stretch/>
        </p:blipFill>
        <p:spPr bwMode="auto">
          <a:xfrm>
            <a:off x="4244007" y="0"/>
            <a:ext cx="544056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1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3471858" cy="1143000"/>
          </a:xfrm>
        </p:spPr>
        <p:txBody>
          <a:bodyPr/>
          <a:lstStyle/>
          <a:p>
            <a:r>
              <a:rPr lang="en-GB" dirty="0" smtClean="0"/>
              <a:t>The end…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44642"/>
            <a:ext cx="46440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>
                <a:hlinkClick r:id="rId2"/>
              </a:rPr>
              <a:t>andymaul@microsoft.com</a:t>
            </a:r>
            <a:endParaRPr lang="en-GB" sz="2800" dirty="0"/>
          </a:p>
        </p:txBody>
      </p:sp>
      <p:pic>
        <p:nvPicPr>
          <p:cNvPr id="6146" name="Picture 2" descr="C:\Documents and Settings\localadmin\My Documents\My Pictures\Microsoft Clip Organizer\j0400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3164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25349" y="3300037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Funded by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281" y="3756945"/>
            <a:ext cx="3500462" cy="84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3666" y="4935947"/>
            <a:ext cx="3731122" cy="16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916197" y="4751281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London Software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12433" y="3669369"/>
            <a:ext cx="3714776" cy="1071571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0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429156" cy="1143000"/>
          </a:xfrm>
        </p:spPr>
        <p:txBody>
          <a:bodyPr/>
          <a:lstStyle/>
          <a:p>
            <a:r>
              <a:rPr lang="en-GB" dirty="0" smtClean="0"/>
              <a:t>Sales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r>
              <a:rPr lang="en-GB" dirty="0" smtClean="0"/>
              <a:t>Process orders</a:t>
            </a:r>
          </a:p>
          <a:p>
            <a:r>
              <a:rPr lang="en-GB" dirty="0" smtClean="0"/>
              <a:t>Add/update customers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894"/>
            <a:ext cx="4572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50063"/>
            <a:ext cx="4929190" cy="69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78634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Inventory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Update stock details</a:t>
            </a:r>
          </a:p>
          <a:p>
            <a:r>
              <a:rPr lang="en-GB" dirty="0" smtClean="0"/>
              <a:t>Manage supplier info</a:t>
            </a:r>
          </a:p>
          <a:p>
            <a:r>
              <a:rPr lang="en-GB" dirty="0" smtClean="0"/>
              <a:t>Add/remove products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schema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57884" y="1714488"/>
            <a:ext cx="2500330" cy="135732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Product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1714488"/>
            <a:ext cx="2500330" cy="13573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Order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7884" y="4714884"/>
            <a:ext cx="2500330" cy="135732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Supplier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7224" y="4714884"/>
            <a:ext cx="2500330" cy="13573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Customer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48" name="Shape 47"/>
          <p:cNvCxnSpPr>
            <a:stCxn id="6" idx="2"/>
            <a:endCxn id="34" idx="0"/>
          </p:cNvCxnSpPr>
          <p:nvPr/>
        </p:nvCxnSpPr>
        <p:spPr>
          <a:xfrm rot="5400000">
            <a:off x="1285852" y="3893347"/>
            <a:ext cx="164307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5" idx="2"/>
            <a:endCxn id="7" idx="0"/>
          </p:cNvCxnSpPr>
          <p:nvPr/>
        </p:nvCxnSpPr>
        <p:spPr>
          <a:xfrm rot="5400000">
            <a:off x="6286512" y="3893347"/>
            <a:ext cx="164307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85918" y="4286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1643042" y="3000372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∞</a:t>
            </a:r>
            <a:endParaRPr lang="en-GB" sz="2400" dirty="0"/>
          </a:p>
        </p:txBody>
      </p:sp>
      <p:sp>
        <p:nvSpPr>
          <p:cNvPr id="37" name="Rectangle 36"/>
          <p:cNvSpPr/>
          <p:nvPr/>
        </p:nvSpPr>
        <p:spPr>
          <a:xfrm>
            <a:off x="7072330" y="30718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7072330" y="43576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22" name="Straight Connector 21"/>
          <p:cNvCxnSpPr>
            <a:stCxn id="6" idx="3"/>
            <a:endCxn id="5" idx="1"/>
          </p:cNvCxnSpPr>
          <p:nvPr/>
        </p:nvCxnSpPr>
        <p:spPr>
          <a:xfrm>
            <a:off x="3357554" y="2393149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57554" y="200024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∞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5357818" y="200024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∞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r>
              <a:rPr lang="en-GB" dirty="0" smtClean="0"/>
              <a:t>Change</a:t>
            </a:r>
            <a:endParaRPr lang="en-GB" dirty="0"/>
          </a:p>
        </p:txBody>
      </p:sp>
      <p:pic>
        <p:nvPicPr>
          <p:cNvPr id="8196" name="Picture 4" descr="C:\Documents and Settings\localadmin\My Documents\My Pictures\Microsoft Clip Organizer\j0385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910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29256" y="1857364"/>
            <a:ext cx="2643206" cy="15001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Supplier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3442382"/>
            <a:ext cx="232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Column: </a:t>
            </a:r>
            <a:r>
              <a:rPr lang="en-GB" sz="2400" dirty="0" smtClean="0"/>
              <a:t>Address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7884" y="4614418"/>
            <a:ext cx="207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Column: </a:t>
            </a:r>
            <a:r>
              <a:rPr lang="en-GB" sz="2400" dirty="0" smtClean="0"/>
              <a:t>Street</a:t>
            </a:r>
          </a:p>
        </p:txBody>
      </p:sp>
      <p:sp>
        <p:nvSpPr>
          <p:cNvPr id="12" name="Plus 11"/>
          <p:cNvSpPr/>
          <p:nvPr/>
        </p:nvSpPr>
        <p:spPr>
          <a:xfrm>
            <a:off x="5357818" y="4572008"/>
            <a:ext cx="571504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857884" y="5257360"/>
            <a:ext cx="198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Column: </a:t>
            </a:r>
            <a:r>
              <a:rPr lang="en-GB" sz="2400" dirty="0" smtClean="0"/>
              <a:t>Town</a:t>
            </a:r>
          </a:p>
        </p:txBody>
      </p:sp>
      <p:sp>
        <p:nvSpPr>
          <p:cNvPr id="14" name="Plus 13"/>
          <p:cNvSpPr/>
          <p:nvPr/>
        </p:nvSpPr>
        <p:spPr>
          <a:xfrm>
            <a:off x="5357818" y="5214950"/>
            <a:ext cx="571504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inus 14"/>
          <p:cNvSpPr/>
          <p:nvPr/>
        </p:nvSpPr>
        <p:spPr>
          <a:xfrm>
            <a:off x="5343304" y="3357562"/>
            <a:ext cx="571504" cy="642942"/>
          </a:xfrm>
          <a:prstGeom prst="mathMinus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57884" y="3971476"/>
            <a:ext cx="2320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Column: </a:t>
            </a:r>
            <a:r>
              <a:rPr lang="en-GB" sz="2400" dirty="0" smtClean="0"/>
              <a:t>Country</a:t>
            </a:r>
          </a:p>
        </p:txBody>
      </p:sp>
      <p:sp>
        <p:nvSpPr>
          <p:cNvPr id="17" name="Plus 16"/>
          <p:cNvSpPr/>
          <p:nvPr/>
        </p:nvSpPr>
        <p:spPr>
          <a:xfrm>
            <a:off x="5357818" y="3929066"/>
            <a:ext cx="571504" cy="57150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dirty="0" smtClean="0"/>
              <a:t>Impacts?</a:t>
            </a:r>
            <a:endParaRPr lang="en-GB" dirty="0"/>
          </a:p>
        </p:txBody>
      </p:sp>
      <p:grpSp>
        <p:nvGrpSpPr>
          <p:cNvPr id="3" name="Group 6"/>
          <p:cNvGrpSpPr/>
          <p:nvPr/>
        </p:nvGrpSpPr>
        <p:grpSpPr>
          <a:xfrm>
            <a:off x="2143108" y="1571612"/>
            <a:ext cx="4572032" cy="3324202"/>
            <a:chOff x="1000100" y="928670"/>
            <a:chExt cx="7274399" cy="52890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928670"/>
              <a:ext cx="3500461" cy="527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0562" y="928670"/>
              <a:ext cx="3773937" cy="528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000100" y="928670"/>
              <a:ext cx="7215238" cy="5286412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8596" y="1071546"/>
            <a:ext cx="7961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Helvetica" pitchFamily="34" charset="0"/>
              </a:rPr>
              <a:t>INSERT INTO Suppliers (Name, Address) VALUES (?, ?)</a:t>
            </a:r>
            <a:endParaRPr lang="en-GB" sz="2400" dirty="0">
              <a:latin typeface="Helvetica" pitchFamily="34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505491" y="5214950"/>
            <a:ext cx="642942" cy="642942"/>
          </a:xfrm>
          <a:prstGeom prst="mathMultiply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4700362" y="5672606"/>
            <a:ext cx="642942" cy="642942"/>
          </a:xfrm>
          <a:prstGeom prst="mathMultiply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148433" y="5286388"/>
            <a:ext cx="330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Invalid Column Name </a:t>
            </a:r>
            <a:r>
              <a:rPr lang="en-GB" sz="2000" i="1" dirty="0" smtClean="0"/>
              <a:t>Address</a:t>
            </a:r>
            <a:endParaRPr lang="en-GB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43304" y="5744044"/>
            <a:ext cx="315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Missing required value </a:t>
            </a:r>
            <a:r>
              <a:rPr lang="en-GB" sz="2000" i="1" dirty="0" smtClean="0"/>
              <a:t>Town</a:t>
            </a:r>
            <a:endParaRPr lang="en-GB" sz="2000" i="1" dirty="0"/>
          </a:p>
        </p:txBody>
      </p:sp>
      <p:sp>
        <p:nvSpPr>
          <p:cNvPr id="13" name="Multiply 12"/>
          <p:cNvSpPr/>
          <p:nvPr/>
        </p:nvSpPr>
        <p:spPr>
          <a:xfrm>
            <a:off x="4700362" y="5172540"/>
            <a:ext cx="642942" cy="642942"/>
          </a:xfrm>
          <a:prstGeom prst="mathMultiply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43304" y="5243978"/>
            <a:ext cx="323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Missing required value </a:t>
            </a:r>
            <a:r>
              <a:rPr lang="en-GB" sz="2000" i="1" dirty="0" smtClean="0"/>
              <a:t>Street</a:t>
            </a:r>
            <a:endParaRPr lang="en-GB" sz="2000" i="1" dirty="0"/>
          </a:p>
        </p:txBody>
      </p:sp>
      <p:sp>
        <p:nvSpPr>
          <p:cNvPr id="15" name="Multiply 14"/>
          <p:cNvSpPr/>
          <p:nvPr/>
        </p:nvSpPr>
        <p:spPr>
          <a:xfrm>
            <a:off x="500034" y="5715016"/>
            <a:ext cx="642942" cy="642942"/>
          </a:xfrm>
          <a:prstGeom prst="mathMultiply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142976" y="5786454"/>
            <a:ext cx="3433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Missing required value </a:t>
            </a:r>
            <a:r>
              <a:rPr lang="en-GB" sz="2000" i="1" dirty="0" smtClean="0"/>
              <a:t>Country</a:t>
            </a:r>
            <a:endParaRPr lang="en-GB" sz="2000" i="1" dirty="0"/>
          </a:p>
        </p:txBody>
      </p:sp>
      <p:sp>
        <p:nvSpPr>
          <p:cNvPr id="17" name="Multiply 16"/>
          <p:cNvSpPr/>
          <p:nvPr/>
        </p:nvSpPr>
        <p:spPr>
          <a:xfrm>
            <a:off x="5500694" y="3000372"/>
            <a:ext cx="1672102" cy="1672102"/>
          </a:xfrm>
          <a:prstGeom prst="mathMultiply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0005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Estimate impact by hand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57430"/>
            <a:ext cx="4000528" cy="4097335"/>
          </a:xfrm>
        </p:spPr>
        <p:txBody>
          <a:bodyPr>
            <a:normAutofit/>
          </a:bodyPr>
          <a:lstStyle/>
          <a:p>
            <a:r>
              <a:rPr lang="en-GB" dirty="0" smtClean="0"/>
              <a:t>DB Refactoring book:</a:t>
            </a:r>
          </a:p>
          <a:p>
            <a:pPr>
              <a:buNone/>
            </a:pPr>
            <a:r>
              <a:rPr lang="en-GB" dirty="0" smtClean="0"/>
              <a:t>  </a:t>
            </a:r>
            <a:r>
              <a:rPr lang="en-GB" i="1" dirty="0" smtClean="0"/>
              <a:t>“knowledge built up over time… gut feeling…”</a:t>
            </a:r>
          </a:p>
          <a:p>
            <a:r>
              <a:rPr lang="en-GB" dirty="0" smtClean="0"/>
              <a:t>Manual inspection</a:t>
            </a:r>
          </a:p>
        </p:txBody>
      </p:sp>
      <p:pic>
        <p:nvPicPr>
          <p:cNvPr id="7170" name="Picture 2" descr="C:\Documents and Settings\localadmin\My Documents\My Pictures\Microsoft Clip Organizer\j043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63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Don’t change the database!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4114800" cy="4340237"/>
          </a:xfrm>
        </p:spPr>
        <p:txBody>
          <a:bodyPr/>
          <a:lstStyle/>
          <a:p>
            <a:r>
              <a:rPr lang="en-GB" dirty="0" smtClean="0"/>
              <a:t>What will be affected?</a:t>
            </a:r>
          </a:p>
          <a:p>
            <a:r>
              <a:rPr lang="en-GB" dirty="0" smtClean="0"/>
              <a:t>What is the cost of this change?</a:t>
            </a:r>
          </a:p>
        </p:txBody>
      </p:sp>
      <p:pic>
        <p:nvPicPr>
          <p:cNvPr id="6146" name="Picture 2" descr="C:\Documents and Settings\localadmin\My Documents\My Pictures\Microsoft Clip Organizer\j0400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837" y="0"/>
            <a:ext cx="4573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1174</TotalTime>
  <Words>373</Words>
  <Application>Microsoft Office PowerPoint</Application>
  <PresentationFormat>On-screen Show (4:3)</PresentationFormat>
  <Paragraphs>143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From Program Analysis Research  to  Industrial Programming Language Development</vt:lpstr>
      <vt:lpstr>Scenario </vt:lpstr>
      <vt:lpstr>Sales application</vt:lpstr>
      <vt:lpstr>Inventory application</vt:lpstr>
      <vt:lpstr>Database schema</vt:lpstr>
      <vt:lpstr>Change</vt:lpstr>
      <vt:lpstr>Impacts?</vt:lpstr>
      <vt:lpstr>Estimate impact by hand</vt:lpstr>
      <vt:lpstr>Don’t change the database!</vt:lpstr>
      <vt:lpstr>Automated analysis</vt:lpstr>
      <vt:lpstr>Precision</vt:lpstr>
      <vt:lpstr>How much do low false positives cost</vt:lpstr>
      <vt:lpstr>Making it scale</vt:lpstr>
      <vt:lpstr>Overview</vt:lpstr>
      <vt:lpstr>1. Program slicing</vt:lpstr>
      <vt:lpstr>Estimation using SUITE</vt:lpstr>
      <vt:lpstr>Does it work?</vt:lpstr>
      <vt:lpstr>Does it scale?</vt:lpstr>
      <vt:lpstr>Internship</vt:lpstr>
      <vt:lpstr>Now…</vt:lpstr>
      <vt:lpstr>What’s it like being a PhD in Industry?</vt:lpstr>
      <vt:lpstr>The end…</vt:lpstr>
    </vt:vector>
  </TitlesOfParts>
  <Company>UCL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schema change impact analysis </dc:title>
  <dc:creator>Andy Maule</dc:creator>
  <cp:lastModifiedBy>Andy Maule</cp:lastModifiedBy>
  <cp:revision>17</cp:revision>
  <dcterms:created xsi:type="dcterms:W3CDTF">2008-11-13T18:34:08Z</dcterms:created>
  <dcterms:modified xsi:type="dcterms:W3CDTF">2010-06-30T20:22:05Z</dcterms:modified>
</cp:coreProperties>
</file>