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87" r:id="rId3"/>
    <p:sldId id="257" r:id="rId4"/>
    <p:sldId id="259" r:id="rId5"/>
    <p:sldId id="260" r:id="rId6"/>
    <p:sldId id="288" r:id="rId7"/>
    <p:sldId id="263" r:id="rId8"/>
    <p:sldId id="262" r:id="rId9"/>
    <p:sldId id="289" r:id="rId10"/>
    <p:sldId id="271" r:id="rId11"/>
    <p:sldId id="270" r:id="rId12"/>
    <p:sldId id="264" r:id="rId13"/>
    <p:sldId id="267" r:id="rId14"/>
    <p:sldId id="268" r:id="rId15"/>
    <p:sldId id="269" r:id="rId16"/>
    <p:sldId id="272" r:id="rId17"/>
    <p:sldId id="282" r:id="rId18"/>
    <p:sldId id="290" r:id="rId19"/>
    <p:sldId id="274" r:id="rId20"/>
    <p:sldId id="281" r:id="rId21"/>
    <p:sldId id="275" r:id="rId22"/>
    <p:sldId id="276" r:id="rId23"/>
    <p:sldId id="291" r:id="rId24"/>
    <p:sldId id="273" r:id="rId25"/>
    <p:sldId id="277" r:id="rId26"/>
    <p:sldId id="293" r:id="rId27"/>
    <p:sldId id="292" r:id="rId28"/>
    <p:sldId id="283" r:id="rId29"/>
    <p:sldId id="279" r:id="rId30"/>
    <p:sldId id="280" r:id="rId31"/>
    <p:sldId id="295" r:id="rId32"/>
    <p:sldId id="294" r:id="rId33"/>
    <p:sldId id="297" r:id="rId34"/>
    <p:sldId id="298" r:id="rId35"/>
    <p:sldId id="278" r:id="rId36"/>
    <p:sldId id="265" r:id="rId37"/>
    <p:sldId id="266" r:id="rId38"/>
    <p:sldId id="284" r:id="rId39"/>
    <p:sldId id="285" r:id="rId40"/>
    <p:sldId id="286" r:id="rId41"/>
    <p:sldId id="261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D0"/>
    <a:srgbClr val="8080A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1" autoAdjust="0"/>
    <p:restoredTop sz="86494" autoAdjust="0"/>
  </p:normalViewPr>
  <p:slideViewPr>
    <p:cSldViewPr>
      <p:cViewPr>
        <p:scale>
          <a:sx n="70" d="100"/>
          <a:sy n="70" d="100"/>
        </p:scale>
        <p:origin x="-426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48622-59D2-4163-A29C-366AED318215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F62B-89A6-4880-9D67-56B8671FA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l.wisc.edu/projects/large/cm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CAB2E-B3AF-4E0A-8642-4B89CD52DE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  <a:hlinkClick r:id="rId3"/>
              </a:rPr>
              <a:t>http://www.psl.wisc.edu/projects/large/cms</a:t>
            </a:r>
            <a:endParaRPr lang="en-GB" dirty="0" smtClean="0">
              <a:effectLst/>
            </a:endParaRPr>
          </a:p>
          <a:p>
            <a:r>
              <a:rPr lang="en-GB" dirty="0" err="1" smtClean="0">
                <a:effectLst/>
              </a:rPr>
              <a:t>Endcap</a:t>
            </a:r>
            <a:r>
              <a:rPr lang="en-GB" dirty="0" smtClean="0">
                <a:effectLst/>
              </a:rPr>
              <a:t> for CMS (Compact </a:t>
            </a:r>
            <a:r>
              <a:rPr lang="en-GB" dirty="0" err="1" smtClean="0">
                <a:effectLst/>
              </a:rPr>
              <a:t>Muon</a:t>
            </a:r>
            <a:r>
              <a:rPr lang="en-GB" dirty="0" smtClean="0">
                <a:effectLst/>
              </a:rPr>
              <a:t> Solenoid), Large Hadron</a:t>
            </a:r>
            <a:r>
              <a:rPr lang="en-GB" baseline="0" dirty="0" smtClean="0">
                <a:effectLst/>
              </a:rPr>
              <a:t> Collider</a:t>
            </a:r>
          </a:p>
          <a:p>
            <a:r>
              <a:rPr lang="en-GB" baseline="0" dirty="0" smtClean="0">
                <a:effectLst/>
              </a:rPr>
              <a:t>2million hair-like wires for capture, 310,000 channels of fast detectors</a:t>
            </a:r>
          </a:p>
          <a:p>
            <a:r>
              <a:rPr lang="en-GB" baseline="0" dirty="0" smtClean="0">
                <a:effectLst/>
              </a:rPr>
              <a:t>1GB/s in proton mode, 2GB/s heavy-ion mode: 15 petabytes/year</a:t>
            </a:r>
          </a:p>
          <a:p>
            <a:endParaRPr lang="en-GB" baseline="0" dirty="0" smtClean="0">
              <a:effectLst/>
            </a:endParaRPr>
          </a:p>
          <a:p>
            <a:r>
              <a:rPr lang="en-GB" baseline="0" dirty="0" smtClean="0">
                <a:effectLst/>
              </a:rPr>
              <a:t>Data flow graphic:</a:t>
            </a:r>
          </a:p>
          <a:p>
            <a:r>
              <a:rPr lang="en-GB" baseline="0" dirty="0" smtClean="0">
                <a:effectLst/>
              </a:rPr>
              <a:t>http://cerncourier.com/cws/article/cern/31529</a:t>
            </a:r>
          </a:p>
          <a:p>
            <a:endParaRPr lang="en-GB" baseline="0" dirty="0" smtClean="0">
              <a:effectLst/>
            </a:endParaRPr>
          </a:p>
          <a:p>
            <a:endParaRPr lang="en-GB" baseline="0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2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VM Polo wind tunnel</a:t>
            </a:r>
            <a:r>
              <a:rPr lang="en-GB" baseline="0" dirty="0" smtClean="0"/>
              <a:t> airflow simulation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2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Pool fire simulation,</a:t>
            </a:r>
            <a:r>
              <a:rPr lang="en-GB" baseline="0" dirty="0" smtClean="0"/>
              <a:t> 2040 nodes on Sandia National Lab’s Red Storm supercomputer, from SC05</a:t>
            </a:r>
          </a:p>
          <a:p>
            <a:r>
              <a:rPr lang="en-GB" dirty="0" smtClean="0"/>
              <a:t>http://www.sandia.gov/NNSA/ASC/pubs/sc05/prog_posters/Poster-Visualization-halfsize.pdf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14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Ahn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Dabbish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</a:t>
            </a:r>
          </a:p>
          <a:p>
            <a:r>
              <a:rPr lang="en-GB" dirty="0" smtClean="0"/>
              <a:t>Extension by MSFT:</a:t>
            </a:r>
            <a:r>
              <a:rPr lang="en-GB" baseline="0" dirty="0" smtClean="0"/>
              <a:t> </a:t>
            </a:r>
            <a:r>
              <a:rPr lang="en-GB" dirty="0" smtClean="0"/>
              <a:t>http://research.microsoft.com/apps/pubs/default.aspx?id=70638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1770 by</a:t>
            </a:r>
            <a:r>
              <a:rPr lang="en-GB" baseline="0" dirty="0" smtClean="0"/>
              <a:t> Wolfgang von </a:t>
            </a:r>
            <a:r>
              <a:rPr lang="en-GB" baseline="0" dirty="0" err="1" smtClean="0"/>
              <a:t>Kempelen</a:t>
            </a:r>
            <a:endParaRPr lang="en-GB" baseline="0" dirty="0" smtClean="0"/>
          </a:p>
          <a:p>
            <a:r>
              <a:rPr lang="en-GB" baseline="0" dirty="0" smtClean="0"/>
              <a:t>1820: unmasked by Londoner Robert Willis</a:t>
            </a:r>
          </a:p>
          <a:p>
            <a:r>
              <a:rPr lang="en-GB" baseline="0" dirty="0" smtClean="0"/>
              <a:t>1854: destroyed by fire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9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8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Jain </a:t>
            </a:r>
            <a:r>
              <a:rPr lang="en-GB" dirty="0" err="1" smtClean="0"/>
              <a:t>pg</a:t>
            </a:r>
            <a:r>
              <a:rPr lang="en-GB" dirty="0" smtClean="0"/>
              <a:t> 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6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9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ction_title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667" y="-68737"/>
            <a:ext cx="9313334" cy="699547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774266"/>
            <a:ext cx="4404021" cy="39052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3B3B3B"/>
                </a:solidFill>
                <a:effectLst/>
                <a:latin typeface="Segoe UI"/>
                <a:cs typeface="Segoe UI"/>
              </a:defRPr>
            </a:lvl1pPr>
          </a:lstStyle>
          <a:p>
            <a:pPr lvl="0"/>
            <a:r>
              <a:rPr lang="en-US" dirty="0" smtClean="0"/>
              <a:t>Presenter’s Name  |  Date</a:t>
            </a:r>
            <a:endParaRPr lang="en-US" dirty="0"/>
          </a:p>
        </p:txBody>
      </p:sp>
      <p:pic>
        <p:nvPicPr>
          <p:cNvPr id="6" name="Picture 5" descr="azure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" y="1412776"/>
            <a:ext cx="4966821" cy="9228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1046634"/>
            <a:ext cx="4966821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606060"/>
                </a:solidFill>
                <a:effectLst/>
                <a:latin typeface="Segoe UI"/>
                <a:ea typeface="+mj-ea"/>
                <a:cs typeface="Segoe UI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Simulation and data analysis with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71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9DD9">
                  <a:shade val="50000"/>
                  <a:alpha val="45000"/>
                  <a:satMod val="120000"/>
                </a:srgbClr>
              </a:gs>
              <a:gs pos="100000">
                <a:srgbClr val="0BD0D9">
                  <a:shade val="80000"/>
                  <a:alpha val="55000"/>
                  <a:satMod val="1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BD0D9">
                  <a:shade val="50000"/>
                  <a:alpha val="30000"/>
                  <a:satMod val="130000"/>
                </a:srgbClr>
              </a:gs>
              <a:gs pos="80000">
                <a:srgbClr val="009DD9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0BD0D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009DD9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10CF9B"/>
                  </a:gs>
                  <a:gs pos="44000">
                    <a:srgbClr val="0F6FC6"/>
                  </a:gs>
                  <a:gs pos="33000">
                    <a:srgbClr val="009DD9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07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24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8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5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1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3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4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EF04-CF29-4C4C-BBBF-1BB2F06FAB4F}" type="datetimeFigureOut">
              <a:rPr lang="en-GB" smtClean="0"/>
              <a:t>01/07/2010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5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b/windowsazurestorage/archive/2010/04/17/windows-azure-storage-explorers.asp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Austin Donnelly | July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37024" cy="552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6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austind\Desktop\Turk-engravi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00088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Computing </a:t>
            </a:r>
            <a:r>
              <a:rPr lang="en-GB" dirty="0"/>
              <a:t>R</a:t>
            </a:r>
            <a:r>
              <a:rPr lang="en-GB" dirty="0" smtClean="0"/>
              <a:t>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for?</a:t>
            </a:r>
          </a:p>
          <a:p>
            <a:pPr lvl="1"/>
            <a:r>
              <a:rPr lang="en-GB" dirty="0" smtClean="0"/>
              <a:t>Statistical analysis</a:t>
            </a:r>
          </a:p>
          <a:p>
            <a:pPr lvl="1"/>
            <a:r>
              <a:rPr lang="en-GB" dirty="0" smtClean="0"/>
              <a:t>Simulation</a:t>
            </a:r>
          </a:p>
          <a:p>
            <a:pPr lvl="1"/>
            <a:r>
              <a:rPr lang="en-GB" dirty="0" smtClean="0"/>
              <a:t>Mechanical Turk / ESP Game</a:t>
            </a:r>
          </a:p>
          <a:p>
            <a:r>
              <a:rPr lang="en-GB" dirty="0" smtClean="0"/>
              <a:t>Where from?</a:t>
            </a:r>
          </a:p>
          <a:p>
            <a:pPr lvl="1"/>
            <a:r>
              <a:rPr lang="en-GB" dirty="0" smtClean="0"/>
              <a:t>Departmental cluster</a:t>
            </a:r>
          </a:p>
          <a:p>
            <a:pPr lvl="1"/>
            <a:r>
              <a:rPr lang="en-GB" dirty="0" smtClean="0"/>
              <a:t>Project based</a:t>
            </a:r>
          </a:p>
          <a:p>
            <a:pPr lvl="1"/>
            <a:r>
              <a:rPr lang="en-GB" dirty="0" smtClean="0"/>
              <a:t>Windows Azure</a:t>
            </a:r>
          </a:p>
        </p:txBody>
      </p:sp>
    </p:spTree>
    <p:extLst>
      <p:ext uri="{BB962C8B-B14F-4D97-AF65-F5344CB8AC3E}">
        <p14:creationId xmlns:p14="http://schemas.microsoft.com/office/powerpoint/2010/main" val="26227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4990" y="0"/>
            <a:ext cx="921550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Windows Azure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tobrien\Desktop\WORKING\MGX FY09\Data Center photos\old\network\BLU-ColoRoomNetRowR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90" y="332656"/>
            <a:ext cx="9215502" cy="614366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9978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Windows Azure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features:</a:t>
            </a:r>
          </a:p>
          <a:p>
            <a:pPr lvl="1"/>
            <a:r>
              <a:rPr lang="en-GB" dirty="0" smtClean="0"/>
              <a:t>Scalable compute</a:t>
            </a:r>
          </a:p>
          <a:p>
            <a:pPr lvl="1"/>
            <a:r>
              <a:rPr lang="en-GB" dirty="0" smtClean="0"/>
              <a:t>Scalable storage</a:t>
            </a:r>
          </a:p>
          <a:p>
            <a:pPr lvl="1"/>
            <a:r>
              <a:rPr lang="en-GB" dirty="0" smtClean="0"/>
              <a:t>Pay-as-you-go: CPU, disk, network</a:t>
            </a:r>
          </a:p>
          <a:p>
            <a:pPr lvl="1"/>
            <a:r>
              <a:rPr lang="en-GB" dirty="0" smtClean="0"/>
              <a:t>Higher-level API: </a:t>
            </a:r>
            <a:r>
              <a:rPr lang="en-GB" dirty="0" err="1" smtClean="0"/>
              <a:t>PaaS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59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84899" y="1412776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565" y="1414818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0365" y="1414818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8602" y="1487678"/>
            <a:ext cx="3322998" cy="2660805"/>
            <a:chOff x="693322" y="2040090"/>
            <a:chExt cx="2492898" cy="26608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0303" y="2040090"/>
              <a:ext cx="799504" cy="1465754"/>
            </a:xfrm>
            <a:prstGeom prst="rect">
              <a:avLst/>
            </a:prstGeom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693322" y="4359263"/>
              <a:ext cx="2492898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75">
                <a:lnSpc>
                  <a:spcPct val="90000"/>
                </a:lnSpc>
              </a:pPr>
              <a:r>
                <a:rPr lang="en-US" dirty="0" smtClean="0">
                  <a:solidFill>
                    <a:schemeClr val="tx2"/>
                  </a:solidFill>
                  <a:latin typeface="Segoe"/>
                  <a:cs typeface="Segoe"/>
                </a:rPr>
                <a:t>Software as a Service</a:t>
              </a:r>
              <a:endParaRPr lang="en-US" dirty="0">
                <a:solidFill>
                  <a:schemeClr val="tx2"/>
                </a:solidFill>
                <a:latin typeface="Segoe"/>
                <a:cs typeface="Segoe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63851" y="1903263"/>
            <a:ext cx="3764739" cy="2229355"/>
            <a:chOff x="3021678" y="1794348"/>
            <a:chExt cx="2824290" cy="22293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2644" y="1794348"/>
              <a:ext cx="1382438" cy="924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021678" y="3682070"/>
              <a:ext cx="2824290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75">
                <a:lnSpc>
                  <a:spcPct val="90000"/>
                </a:lnSpc>
              </a:pPr>
              <a:r>
                <a:rPr lang="en-US" dirty="0">
                  <a:solidFill>
                    <a:schemeClr val="tx2"/>
                  </a:solidFill>
                  <a:latin typeface="Segoe"/>
                  <a:cs typeface="Segoe"/>
                </a:rPr>
                <a:t>I</a:t>
              </a:r>
              <a:r>
                <a:rPr lang="en-US" dirty="0" smtClean="0">
                  <a:solidFill>
                    <a:schemeClr val="tx2"/>
                  </a:solidFill>
                  <a:latin typeface="Segoe"/>
                  <a:cs typeface="Segoe"/>
                </a:rPr>
                <a:t>nfrastructure as a Service</a:t>
              </a:r>
              <a:endParaRPr lang="en-US" dirty="0">
                <a:solidFill>
                  <a:schemeClr val="tx2"/>
                </a:solidFill>
                <a:latin typeface="Segoe"/>
                <a:cs typeface="Segoe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74445" y="1725316"/>
            <a:ext cx="3164474" cy="2407302"/>
            <a:chOff x="4836229" y="2145791"/>
            <a:chExt cx="2373974" cy="24073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8616" y="2145791"/>
              <a:ext cx="1076146" cy="11753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836229" y="4211460"/>
              <a:ext cx="2373974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75">
                <a:lnSpc>
                  <a:spcPct val="90000"/>
                </a:lnSpc>
              </a:pPr>
              <a:r>
                <a:rPr lang="en-US" dirty="0">
                  <a:solidFill>
                    <a:schemeClr val="tx2"/>
                  </a:solidFill>
                  <a:latin typeface="Segoe"/>
                  <a:cs typeface="Segoe"/>
                </a:rPr>
                <a:t>P</a:t>
              </a:r>
              <a:r>
                <a:rPr lang="en-US" dirty="0" smtClean="0">
                  <a:solidFill>
                    <a:schemeClr val="tx2"/>
                  </a:solidFill>
                  <a:latin typeface="Segoe"/>
                  <a:cs typeface="Segoe"/>
                </a:rPr>
                <a:t>latform as a Service</a:t>
              </a:r>
              <a:endParaRPr lang="en-US" dirty="0">
                <a:solidFill>
                  <a:schemeClr val="tx2"/>
                </a:solidFill>
                <a:latin typeface="Segoe"/>
                <a:cs typeface="Segoe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621" y="4114919"/>
            <a:ext cx="8656953" cy="492420"/>
          </a:xfrm>
          <a:prstGeom prst="rect">
            <a:avLst/>
          </a:prstGeom>
          <a:noFill/>
          <a:ln>
            <a:noFill/>
          </a:ln>
          <a:effectLst>
            <a:reflection stA="50000" endPos="32000" dist="63500" dir="5400000" sy="-100000" algn="bl" rotWithShape="0"/>
          </a:effectLst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400" b="1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         consume it            build on it              migrate to it</a:t>
            </a:r>
            <a:endParaRPr lang="en-US" sz="2400" b="1" i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365" y="3017954"/>
            <a:ext cx="1842770" cy="73864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Segoe" pitchFamily="34" charset="0"/>
              </a:rPr>
              <a:t>“SaaS”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49063" y="3017954"/>
            <a:ext cx="1842770" cy="73864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Segoe" pitchFamily="34" charset="0"/>
              </a:rPr>
              <a:t>“PaaS</a:t>
            </a:r>
            <a:r>
              <a:rPr lang="en-US" sz="4000" dirty="0">
                <a:solidFill>
                  <a:srgbClr val="00B0F0"/>
                </a:solidFill>
                <a:latin typeface="Segoe" pitchFamily="34" charset="0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4286" y="3015912"/>
            <a:ext cx="1643997" cy="73864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Segoe" pitchFamily="34" charset="0"/>
              </a:rPr>
              <a:t>“</a:t>
            </a:r>
            <a:r>
              <a:rPr lang="en-US" sz="4000" dirty="0">
                <a:solidFill>
                  <a:srgbClr val="00B0F0"/>
                </a:solidFill>
                <a:latin typeface="Segoe" pitchFamily="34" charset="0"/>
              </a:rPr>
              <a:t>I</a:t>
            </a:r>
            <a:r>
              <a:rPr lang="en-US" sz="4000" dirty="0" smtClean="0">
                <a:solidFill>
                  <a:srgbClr val="00B0F0"/>
                </a:solidFill>
                <a:latin typeface="Segoe" pitchFamily="34" charset="0"/>
              </a:rPr>
              <a:t>aaS</a:t>
            </a:r>
            <a:r>
              <a:rPr lang="en-US" sz="4000" dirty="0">
                <a:solidFill>
                  <a:srgbClr val="00B0F0"/>
                </a:solidFill>
                <a:latin typeface="Segoe" pitchFamily="34" charset="0"/>
              </a:rPr>
              <a:t>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8716" y="4570707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491600" y="4607339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6124835" y="4627796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57066" y="4644630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Email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66083" y="4801596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CRM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35564" y="5638488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ERP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57064" y="5215309"/>
            <a:ext cx="15460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Collaborative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58249" y="4663619"/>
            <a:ext cx="1688686" cy="5355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Application Development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89147" y="5555877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Web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440800" y="5234298"/>
            <a:ext cx="1957456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Decision Support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491600" y="5847977"/>
            <a:ext cx="12199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Streaming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84288" y="4690377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Caching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708885" y="5023281"/>
            <a:ext cx="130481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Networking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079971" y="5324556"/>
            <a:ext cx="961321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File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815225" y="5324556"/>
            <a:ext cx="15460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Security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182125" y="5882979"/>
            <a:ext cx="1548230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System </a:t>
            </a: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M</a:t>
            </a: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gmt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331659" y="5585449"/>
            <a:ext cx="1496624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Technical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0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4283968" y="2750608"/>
            <a:ext cx="4581328" cy="2273204"/>
          </a:xfrm>
          <a:prstGeom prst="roundRect">
            <a:avLst>
              <a:gd name="adj" fmla="val 6977"/>
            </a:avLst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276000" y="2750608"/>
            <a:ext cx="3863951" cy="2273204"/>
          </a:xfrm>
          <a:prstGeom prst="roundRect">
            <a:avLst>
              <a:gd name="adj" fmla="val 7293"/>
            </a:avLst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363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endParaRPr lang="en-US" sz="240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276000" y="5189008"/>
            <a:ext cx="8610599" cy="830792"/>
          </a:xfrm>
          <a:prstGeom prst="roundRect">
            <a:avLst/>
          </a:prstGeom>
          <a:gradFill flip="none" rotWithShape="1"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8" name="Rounded Rectangle 7"/>
          <p:cNvSpPr>
            <a:spLocks/>
          </p:cNvSpPr>
          <p:nvPr/>
        </p:nvSpPr>
        <p:spPr bwMode="auto">
          <a:xfrm>
            <a:off x="428400" y="3588808"/>
            <a:ext cx="167386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Service</a:t>
            </a:r>
            <a:b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</a:b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Bus</a:t>
            </a:r>
          </a:p>
        </p:txBody>
      </p:sp>
      <p:sp>
        <p:nvSpPr>
          <p:cNvPr id="9" name="Rounded Rectangle 8"/>
          <p:cNvSpPr>
            <a:spLocks/>
          </p:cNvSpPr>
          <p:nvPr/>
        </p:nvSpPr>
        <p:spPr bwMode="auto">
          <a:xfrm>
            <a:off x="428400" y="4274608"/>
            <a:ext cx="167386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Access</a:t>
            </a:r>
            <a:b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</a:b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Control</a:t>
            </a:r>
          </a:p>
        </p:txBody>
      </p:sp>
      <p:sp>
        <p:nvSpPr>
          <p:cNvPr id="10" name="Rounded Rectangle 9"/>
          <p:cNvSpPr>
            <a:spLocks/>
          </p:cNvSpPr>
          <p:nvPr/>
        </p:nvSpPr>
        <p:spPr bwMode="auto">
          <a:xfrm>
            <a:off x="2267745" y="3588808"/>
            <a:ext cx="1685904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Workflow</a:t>
            </a:r>
          </a:p>
        </p:txBody>
      </p:sp>
      <p:sp>
        <p:nvSpPr>
          <p:cNvPr id="11" name="Rounded Rectangle 10"/>
          <p:cNvSpPr>
            <a:spLocks/>
          </p:cNvSpPr>
          <p:nvPr/>
        </p:nvSpPr>
        <p:spPr bwMode="auto">
          <a:xfrm>
            <a:off x="2267744" y="4274608"/>
            <a:ext cx="167386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…</a:t>
            </a:r>
          </a:p>
        </p:txBody>
      </p:sp>
      <p:sp>
        <p:nvSpPr>
          <p:cNvPr id="12" name="Rounded Rectangle 11"/>
          <p:cNvSpPr>
            <a:spLocks/>
          </p:cNvSpPr>
          <p:nvPr/>
        </p:nvSpPr>
        <p:spPr bwMode="auto">
          <a:xfrm>
            <a:off x="4436368" y="3588808"/>
            <a:ext cx="1975568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Database</a:t>
            </a:r>
          </a:p>
        </p:txBody>
      </p:sp>
      <p:sp>
        <p:nvSpPr>
          <p:cNvPr id="13" name="Rounded Rectangle 12"/>
          <p:cNvSpPr>
            <a:spLocks/>
          </p:cNvSpPr>
          <p:nvPr/>
        </p:nvSpPr>
        <p:spPr bwMode="auto">
          <a:xfrm>
            <a:off x="4436368" y="4274608"/>
            <a:ext cx="1975568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Reporting</a:t>
            </a:r>
          </a:p>
        </p:txBody>
      </p:sp>
      <p:sp>
        <p:nvSpPr>
          <p:cNvPr id="14" name="Rounded Rectangle 13"/>
          <p:cNvSpPr>
            <a:spLocks/>
          </p:cNvSpPr>
          <p:nvPr/>
        </p:nvSpPr>
        <p:spPr bwMode="auto">
          <a:xfrm>
            <a:off x="6659489" y="3588808"/>
            <a:ext cx="1989783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Analytics</a:t>
            </a:r>
          </a:p>
        </p:txBody>
      </p:sp>
      <p:sp>
        <p:nvSpPr>
          <p:cNvPr id="15" name="Rounded Rectangle 14"/>
          <p:cNvSpPr>
            <a:spLocks/>
          </p:cNvSpPr>
          <p:nvPr/>
        </p:nvSpPr>
        <p:spPr bwMode="auto">
          <a:xfrm>
            <a:off x="6659489" y="4274608"/>
            <a:ext cx="1975568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-1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Data Sync</a:t>
            </a:r>
            <a:endParaRPr kumimoji="0" lang="en-US" sz="18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 bwMode="auto">
          <a:xfrm>
            <a:off x="428399" y="5279608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Compute</a:t>
            </a: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1566319" y="5279608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Storage</a:t>
            </a:r>
          </a:p>
        </p:txBody>
      </p:sp>
      <p:sp>
        <p:nvSpPr>
          <p:cNvPr id="18" name="Rounded Rectangle 17"/>
          <p:cNvSpPr>
            <a:spLocks/>
          </p:cNvSpPr>
          <p:nvPr/>
        </p:nvSpPr>
        <p:spPr bwMode="auto">
          <a:xfrm>
            <a:off x="2711860" y="5279608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Manage</a:t>
            </a:r>
          </a:p>
        </p:txBody>
      </p:sp>
      <p:sp>
        <p:nvSpPr>
          <p:cNvPr id="25" name="Rounded Rectangle 24"/>
          <p:cNvSpPr>
            <a:spLocks/>
          </p:cNvSpPr>
          <p:nvPr/>
        </p:nvSpPr>
        <p:spPr bwMode="auto">
          <a:xfrm>
            <a:off x="3857400" y="5279608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…</a:t>
            </a:r>
          </a:p>
        </p:txBody>
      </p:sp>
      <p:sp>
        <p:nvSpPr>
          <p:cNvPr id="26" name="Rounded Rectangle 25"/>
          <p:cNvSpPr>
            <a:spLocks/>
          </p:cNvSpPr>
          <p:nvPr/>
        </p:nvSpPr>
        <p:spPr bwMode="auto">
          <a:xfrm>
            <a:off x="228600" y="1600200"/>
            <a:ext cx="8686800" cy="838200"/>
          </a:xfrm>
          <a:prstGeom prst="roundRect">
            <a:avLst/>
          </a:prstGeom>
          <a:gradFill flip="none" rotWithShape="1">
            <a:gsLst>
              <a:gs pos="0">
                <a:srgbClr val="1F6691">
                  <a:lumMod val="20000"/>
                  <a:lumOff val="80000"/>
                </a:srgbClr>
              </a:gs>
              <a:gs pos="50000">
                <a:srgbClr val="FFFFFF">
                  <a:alpha val="94000"/>
                </a:srgbClr>
              </a:gs>
              <a:gs pos="100000">
                <a:srgbClr val="1F6691">
                  <a:lumMod val="7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Your Applications</a:t>
            </a:r>
          </a:p>
        </p:txBody>
      </p:sp>
      <p:pic>
        <p:nvPicPr>
          <p:cNvPr id="30" name="Picture 29" descr="WinAzure_h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257800"/>
            <a:ext cx="3083124" cy="575965"/>
          </a:xfrm>
          <a:prstGeom prst="rect">
            <a:avLst/>
          </a:prstGeom>
        </p:spPr>
      </p:pic>
      <p:pic>
        <p:nvPicPr>
          <p:cNvPr id="10242" name="Picture 2" descr="C:\Users\austind\Desktop\appfabric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8" y="2780928"/>
            <a:ext cx="3567038" cy="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ustind\Desktop\sql-azure-logo-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11" y="2798763"/>
            <a:ext cx="24860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Declarative Services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16030" y="2624036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Web Role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39830" y="2709964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Web Role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63630" y="2786164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Web Role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4800600"/>
            <a:ext cx="4343400" cy="5836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Storage</a:t>
            </a:r>
          </a:p>
        </p:txBody>
      </p:sp>
      <p:sp>
        <p:nvSpPr>
          <p:cNvPr id="11" name="Trapezoid 10"/>
          <p:cNvSpPr/>
          <p:nvPr/>
        </p:nvSpPr>
        <p:spPr bwMode="auto">
          <a:xfrm rot="16200000">
            <a:off x="1135705" y="3221476"/>
            <a:ext cx="992220" cy="583660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LB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356215" y="2624036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Worker Role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80015" y="2709964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Worker Role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203815" y="2786164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Worker Role</a:t>
            </a:r>
          </a:p>
        </p:txBody>
      </p: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>
          <a:xfrm rot="16200000" flipH="1">
            <a:off x="4472697" y="3748797"/>
            <a:ext cx="566636" cy="15369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  <a:endCxn id="10" idx="0"/>
          </p:cNvCxnSpPr>
          <p:nvPr/>
        </p:nvCxnSpPr>
        <p:spPr>
          <a:xfrm rot="5400000">
            <a:off x="5942790" y="3815675"/>
            <a:ext cx="566636" cy="14032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 40"/>
          <p:cNvCxnSpPr>
            <a:endCxn id="11" idx="0"/>
          </p:cNvCxnSpPr>
          <p:nvPr/>
        </p:nvCxnSpPr>
        <p:spPr>
          <a:xfrm>
            <a:off x="0" y="2751306"/>
            <a:ext cx="1339985" cy="7620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9" idx="1"/>
          </p:cNvCxnSpPr>
          <p:nvPr/>
        </p:nvCxnSpPr>
        <p:spPr>
          <a:xfrm flipV="1">
            <a:off x="1923645" y="3510064"/>
            <a:ext cx="1339985" cy="32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3" name="Picture 2" descr="D:\Art\PPT 2007 Style Library\EMF_SHAPES\3 cycle arrow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8200" y="3510064"/>
            <a:ext cx="699032" cy="682424"/>
          </a:xfrm>
          <a:prstGeom prst="rect">
            <a:avLst/>
          </a:prstGeom>
          <a:noFill/>
        </p:spPr>
      </p:pic>
      <p:pic>
        <p:nvPicPr>
          <p:cNvPr id="24" name="Picture 4" descr="D:\Art\HARDWARE_IMAGERY\Illustration - Misc Hardware\XML Icons\XML Web Serv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376" y="3265051"/>
            <a:ext cx="696307" cy="835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8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Controller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057400" y="5200672"/>
            <a:ext cx="1295400" cy="228600"/>
          </a:xfrm>
          <a:prstGeom prst="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Switches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209800" y="2000272"/>
            <a:ext cx="3536594" cy="2702052"/>
            <a:chOff x="4419600" y="3200400"/>
            <a:chExt cx="3536594" cy="2702052"/>
          </a:xfrm>
        </p:grpSpPr>
        <p:grpSp>
          <p:nvGrpSpPr>
            <p:cNvPr id="50" name="Group 25"/>
            <p:cNvGrpSpPr/>
            <p:nvPr/>
          </p:nvGrpSpPr>
          <p:grpSpPr>
            <a:xfrm>
              <a:off x="6172200" y="3200400"/>
              <a:ext cx="1783994" cy="2702052"/>
              <a:chOff x="5486400" y="2514600"/>
              <a:chExt cx="1783994" cy="2702052"/>
            </a:xfrm>
          </p:grpSpPr>
          <p:grpSp>
            <p:nvGrpSpPr>
              <p:cNvPr id="61" name="Group 22"/>
              <p:cNvGrpSpPr/>
              <p:nvPr/>
            </p:nvGrpSpPr>
            <p:grpSpPr>
              <a:xfrm>
                <a:off x="5486400" y="2514600"/>
                <a:ext cx="1783994" cy="873252"/>
                <a:chOff x="5486400" y="2514600"/>
                <a:chExt cx="1783994" cy="873252"/>
              </a:xfrm>
            </p:grpSpPr>
            <p:pic>
              <p:nvPicPr>
                <p:cNvPr id="68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86400" y="25146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00800" y="25146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2" name="Group 23"/>
              <p:cNvGrpSpPr/>
              <p:nvPr/>
            </p:nvGrpSpPr>
            <p:grpSpPr>
              <a:xfrm>
                <a:off x="5486400" y="3429000"/>
                <a:ext cx="1783994" cy="873252"/>
                <a:chOff x="5562600" y="3429000"/>
                <a:chExt cx="1783994" cy="873252"/>
              </a:xfrm>
            </p:grpSpPr>
            <p:pic>
              <p:nvPicPr>
                <p:cNvPr id="66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62600" y="34290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7000" y="34290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3" name="Group 24"/>
              <p:cNvGrpSpPr/>
              <p:nvPr/>
            </p:nvGrpSpPr>
            <p:grpSpPr>
              <a:xfrm>
                <a:off x="5486400" y="4343400"/>
                <a:ext cx="1783994" cy="873252"/>
                <a:chOff x="5562600" y="4343400"/>
                <a:chExt cx="1783994" cy="873252"/>
              </a:xfrm>
            </p:grpSpPr>
            <p:pic>
              <p:nvPicPr>
                <p:cNvPr id="64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62600" y="43434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7000" y="43434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51" name="Group 32"/>
            <p:cNvGrpSpPr/>
            <p:nvPr/>
          </p:nvGrpSpPr>
          <p:grpSpPr>
            <a:xfrm>
              <a:off x="4419600" y="3200400"/>
              <a:ext cx="1783994" cy="2702052"/>
              <a:chOff x="5486400" y="2514600"/>
              <a:chExt cx="1783994" cy="2702052"/>
            </a:xfrm>
          </p:grpSpPr>
          <p:grpSp>
            <p:nvGrpSpPr>
              <p:cNvPr id="52" name="Group 22"/>
              <p:cNvGrpSpPr/>
              <p:nvPr/>
            </p:nvGrpSpPr>
            <p:grpSpPr>
              <a:xfrm>
                <a:off x="5486400" y="2514600"/>
                <a:ext cx="1783994" cy="873252"/>
                <a:chOff x="5486400" y="2514600"/>
                <a:chExt cx="1783994" cy="873252"/>
              </a:xfrm>
            </p:grpSpPr>
            <p:pic>
              <p:nvPicPr>
                <p:cNvPr id="59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86400" y="25146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00800" y="25146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3" name="Group 23"/>
              <p:cNvGrpSpPr/>
              <p:nvPr/>
            </p:nvGrpSpPr>
            <p:grpSpPr>
              <a:xfrm>
                <a:off x="5486400" y="3429000"/>
                <a:ext cx="1783994" cy="873252"/>
                <a:chOff x="5562600" y="3429000"/>
                <a:chExt cx="1783994" cy="873252"/>
              </a:xfrm>
            </p:grpSpPr>
            <p:pic>
              <p:nvPicPr>
                <p:cNvPr id="57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62600" y="34290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7000" y="34290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24"/>
              <p:cNvGrpSpPr/>
              <p:nvPr/>
            </p:nvGrpSpPr>
            <p:grpSpPr>
              <a:xfrm>
                <a:off x="5486400" y="4343400"/>
                <a:ext cx="1783994" cy="873252"/>
                <a:chOff x="5562600" y="4343400"/>
                <a:chExt cx="1783994" cy="873252"/>
              </a:xfrm>
            </p:grpSpPr>
            <p:pic>
              <p:nvPicPr>
                <p:cNvPr id="55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62600" y="43434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7000" y="43434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70" name="Oval 69"/>
          <p:cNvSpPr/>
          <p:nvPr/>
        </p:nvSpPr>
        <p:spPr>
          <a:xfrm>
            <a:off x="1676400" y="5581672"/>
            <a:ext cx="4343400" cy="990600"/>
          </a:xfrm>
          <a:prstGeom prst="ellipse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Highly-available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Fabric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1" name="Left-Up Arrow 70"/>
          <p:cNvSpPr/>
          <p:nvPr/>
        </p:nvSpPr>
        <p:spPr>
          <a:xfrm flipH="1" flipV="1">
            <a:off x="1600200" y="3067072"/>
            <a:ext cx="609600" cy="2743200"/>
          </a:xfrm>
          <a:prstGeom prst="leftUpArrow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2" name="Up-Down Arrow 71"/>
          <p:cNvSpPr/>
          <p:nvPr/>
        </p:nvSpPr>
        <p:spPr>
          <a:xfrm>
            <a:off x="3733800" y="4667272"/>
            <a:ext cx="304800" cy="838200"/>
          </a:xfrm>
          <a:prstGeom prst="upDownArrow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600" y="4362472"/>
            <a:ext cx="1447800" cy="99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Out-of-band communication – hardware control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14800" y="4819672"/>
            <a:ext cx="19812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In-band communication – software control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248400" y="2000272"/>
            <a:ext cx="2514600" cy="1219200"/>
          </a:xfrm>
          <a:prstGeom prst="rect">
            <a:avLst/>
          </a:prstGeom>
          <a:gradFill flip="none" rotWithShape="1">
            <a:gsLst>
              <a:gs pos="0">
                <a:srgbClr val="7CCA62">
                  <a:shade val="30000"/>
                  <a:satMod val="115000"/>
                </a:srgbClr>
              </a:gs>
              <a:gs pos="50000">
                <a:srgbClr val="7CCA62">
                  <a:shade val="67500"/>
                  <a:satMod val="115000"/>
                </a:srgbClr>
              </a:gs>
              <a:gs pos="100000">
                <a:srgbClr val="7CCA62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7CCA6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48400" y="2990872"/>
            <a:ext cx="2514600" cy="228600"/>
          </a:xfrm>
          <a:prstGeom prst="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WS08 Hypervisor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239000" y="2076472"/>
            <a:ext cx="53340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VM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620000" y="2228872"/>
            <a:ext cx="53340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VM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8001000" y="2381272"/>
            <a:ext cx="53340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VM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24600" y="2152672"/>
            <a:ext cx="74773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Control VM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248400" y="3524272"/>
            <a:ext cx="2514600" cy="1219200"/>
          </a:xfrm>
          <a:prstGeom prst="rect">
            <a:avLst/>
          </a:prstGeom>
          <a:gradFill flip="none" rotWithShape="1">
            <a:gsLst>
              <a:gs pos="0">
                <a:srgbClr val="7CCA62">
                  <a:shade val="30000"/>
                  <a:satMod val="115000"/>
                </a:srgbClr>
              </a:gs>
              <a:gs pos="50000">
                <a:srgbClr val="7CCA62">
                  <a:shade val="67500"/>
                  <a:satMod val="115000"/>
                </a:srgbClr>
              </a:gs>
              <a:gs pos="100000">
                <a:srgbClr val="7CCA62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7CCA6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15200" y="3676672"/>
            <a:ext cx="121920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Service Roles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324600" y="3676672"/>
            <a:ext cx="74773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Control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Agent</a:t>
            </a:r>
            <a:endParaRPr kumimoji="0" lang="en-US" sz="16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248400" y="4514872"/>
            <a:ext cx="2514600" cy="228600"/>
          </a:xfrm>
          <a:prstGeom prst="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WS08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5334000" y="2000272"/>
            <a:ext cx="914400" cy="3810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6" name="Straight Connector 85"/>
          <p:cNvCxnSpPr/>
          <p:nvPr/>
        </p:nvCxnSpPr>
        <p:spPr>
          <a:xfrm>
            <a:off x="5334000" y="2381272"/>
            <a:ext cx="914400" cy="8382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7" name="Straight Connector 86"/>
          <p:cNvCxnSpPr/>
          <p:nvPr/>
        </p:nvCxnSpPr>
        <p:spPr>
          <a:xfrm flipV="1">
            <a:off x="5257800" y="3524272"/>
            <a:ext cx="990600" cy="6858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8" name="Straight Connector 87"/>
          <p:cNvCxnSpPr/>
          <p:nvPr/>
        </p:nvCxnSpPr>
        <p:spPr>
          <a:xfrm>
            <a:off x="5257800" y="4210072"/>
            <a:ext cx="990600" cy="5334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6248400" y="50482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Node can be a VM or a physical machine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057400" y="4819672"/>
            <a:ext cx="1295400" cy="228600"/>
          </a:xfrm>
          <a:prstGeom prst="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Load-balancers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Automated observations of the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specs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r>
              <a:rPr lang="en-GB" dirty="0" smtClean="0"/>
              <a:t>Hardware: 64-bit Windows Server 2008</a:t>
            </a:r>
          </a:p>
          <a:p>
            <a:r>
              <a:rPr lang="en-GB" dirty="0" smtClean="0"/>
              <a:t>Choose from four different VM sizes:</a:t>
            </a:r>
          </a:p>
          <a:p>
            <a:pPr marL="640080" lvl="1" indent="-182880"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3B3B3B"/>
                </a:solidFill>
                <a:cs typeface="Segoe UI"/>
              </a:rPr>
              <a:t> S: 1x 1.6GHz, medium IO, 1.75GB / 250GB </a:t>
            </a:r>
          </a:p>
          <a:p>
            <a:pPr marL="640080" lvl="1" indent="-182880"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3B3B3B"/>
                </a:solidFill>
                <a:cs typeface="Segoe UI"/>
              </a:rPr>
              <a:t> M: 2x 1.6GHz, high IO, 3.5GB / 500 GB</a:t>
            </a:r>
          </a:p>
          <a:p>
            <a:pPr marL="640080" lvl="1" indent="-182880"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3B3B3B"/>
                </a:solidFill>
                <a:cs typeface="Segoe UI"/>
              </a:rPr>
              <a:t> L: 4x 1.6GHz, high IO, 7GB / 1000 GB</a:t>
            </a:r>
          </a:p>
          <a:p>
            <a:pPr marL="640080" lvl="1" indent="-182880"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3B3B3B"/>
                </a:solidFill>
                <a:cs typeface="Segoe UI"/>
              </a:rPr>
              <a:t> XL: 8x 1.6GHz, high IO, 14GB / 2000 GB  </a:t>
            </a:r>
          </a:p>
        </p:txBody>
      </p:sp>
    </p:spTree>
    <p:extLst>
      <p:ext uri="{BB962C8B-B14F-4D97-AF65-F5344CB8AC3E}">
        <p14:creationId xmlns:p14="http://schemas.microsoft.com/office/powerpoint/2010/main" val="1422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Blobs, Queues, Tables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2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Blobs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http://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&lt;Account&gt;</a:t>
            </a:r>
            <a:r>
              <a:rPr lang="en-GB" sz="2000" dirty="0" smtClean="0"/>
              <a:t>.blob.core.windows.net/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&lt;Container&gt;</a:t>
            </a:r>
            <a:r>
              <a:rPr lang="en-GB" sz="2000" dirty="0" smtClean="0"/>
              <a:t>/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&lt;BlobName&gt;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Example:</a:t>
            </a:r>
            <a:r>
              <a:rPr lang="en-GB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Account –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sally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Container – 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music</a:t>
            </a:r>
          </a:p>
          <a:p>
            <a:pPr lvl="1">
              <a:spcBef>
                <a:spcPts val="0"/>
              </a:spcBef>
            </a:pPr>
            <a:r>
              <a:rPr lang="en-GB" dirty="0" err="1" smtClean="0"/>
              <a:t>BlobName</a:t>
            </a:r>
            <a:r>
              <a:rPr lang="en-GB" dirty="0" smtClean="0"/>
              <a:t> –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rock/rush/xanadu.mp3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URL: </a:t>
            </a:r>
            <a:r>
              <a:rPr lang="en-GB" sz="2200" dirty="0" smtClean="0"/>
              <a:t>http://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sally</a:t>
            </a:r>
            <a:r>
              <a:rPr lang="en-GB" sz="2200" dirty="0" smtClean="0"/>
              <a:t>.blob.core.windows.net/</a:t>
            </a:r>
            <a:r>
              <a:rPr lang="en-GB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music</a:t>
            </a:r>
            <a:r>
              <a:rPr lang="en-GB" sz="2200" dirty="0" smtClean="0"/>
              <a:t>/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rock/rush/xanadu.mp3</a:t>
            </a:r>
          </a:p>
          <a:p>
            <a:endParaRPr lang="en-GB" dirty="0"/>
          </a:p>
        </p:txBody>
      </p:sp>
      <p:grpSp>
        <p:nvGrpSpPr>
          <p:cNvPr id="48" name="Group 52"/>
          <p:cNvGrpSpPr/>
          <p:nvPr/>
        </p:nvGrpSpPr>
        <p:grpSpPr>
          <a:xfrm>
            <a:off x="7840778" y="4572001"/>
            <a:ext cx="1160378" cy="2057399"/>
            <a:chOff x="3340288" y="0"/>
            <a:chExt cx="987310" cy="2057399"/>
          </a:xfrm>
        </p:grpSpPr>
        <p:sp>
          <p:nvSpPr>
            <p:cNvPr id="49" name="Rounded Rectangle 48"/>
            <p:cNvSpPr/>
            <p:nvPr/>
          </p:nvSpPr>
          <p:spPr>
            <a:xfrm>
              <a:off x="3340288" y="0"/>
              <a:ext cx="987310" cy="205739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10CF9B">
                    <a:tint val="98000"/>
                    <a:shade val="25000"/>
                    <a:satMod val="250000"/>
                  </a:srgbClr>
                </a:gs>
                <a:gs pos="68000">
                  <a:srgbClr val="10CF9B">
                    <a:tint val="86000"/>
                    <a:satMod val="115000"/>
                  </a:srgbClr>
                </a:gs>
                <a:gs pos="100000">
                  <a:srgbClr val="10CF9B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10CF9B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10CF9B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50" name="Rounded Rectangle 4"/>
            <p:cNvSpPr/>
            <p:nvPr/>
          </p:nvSpPr>
          <p:spPr>
            <a:xfrm>
              <a:off x="3340288" y="0"/>
              <a:ext cx="987310" cy="617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Blob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51" name="Group 57"/>
          <p:cNvGrpSpPr/>
          <p:nvPr/>
        </p:nvGrpSpPr>
        <p:grpSpPr>
          <a:xfrm>
            <a:off x="6572264" y="4572001"/>
            <a:ext cx="1214446" cy="2057399"/>
            <a:chOff x="2188425" y="0"/>
            <a:chExt cx="987310" cy="2057399"/>
          </a:xfrm>
        </p:grpSpPr>
        <p:sp>
          <p:nvSpPr>
            <p:cNvPr id="52" name="Rounded Rectangle 51"/>
            <p:cNvSpPr/>
            <p:nvPr/>
          </p:nvSpPr>
          <p:spPr>
            <a:xfrm>
              <a:off x="2188425" y="0"/>
              <a:ext cx="987310" cy="205739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10CF9B">
                    <a:tint val="98000"/>
                    <a:shade val="25000"/>
                    <a:satMod val="250000"/>
                  </a:srgbClr>
                </a:gs>
                <a:gs pos="68000">
                  <a:srgbClr val="10CF9B">
                    <a:tint val="86000"/>
                    <a:satMod val="115000"/>
                  </a:srgbClr>
                </a:gs>
                <a:gs pos="100000">
                  <a:srgbClr val="10CF9B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10CF9B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10CF9B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53" name="Rounded Rectangle 6"/>
            <p:cNvSpPr/>
            <p:nvPr/>
          </p:nvSpPr>
          <p:spPr>
            <a:xfrm>
              <a:off x="2188425" y="0"/>
              <a:ext cx="987310" cy="617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Container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54" name="Group 60"/>
          <p:cNvGrpSpPr/>
          <p:nvPr/>
        </p:nvGrpSpPr>
        <p:grpSpPr>
          <a:xfrm>
            <a:off x="5286380" y="4572008"/>
            <a:ext cx="1200297" cy="2057399"/>
            <a:chOff x="998877" y="0"/>
            <a:chExt cx="987310" cy="2057399"/>
          </a:xfrm>
        </p:grpSpPr>
        <p:sp>
          <p:nvSpPr>
            <p:cNvPr id="55" name="Rounded Rectangle 54"/>
            <p:cNvSpPr/>
            <p:nvPr/>
          </p:nvSpPr>
          <p:spPr>
            <a:xfrm>
              <a:off x="998877" y="0"/>
              <a:ext cx="987310" cy="205739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10CF9B">
                    <a:tint val="98000"/>
                    <a:shade val="25000"/>
                    <a:satMod val="250000"/>
                  </a:srgbClr>
                </a:gs>
                <a:gs pos="68000">
                  <a:srgbClr val="10CF9B">
                    <a:tint val="86000"/>
                    <a:satMod val="115000"/>
                  </a:srgbClr>
                </a:gs>
                <a:gs pos="100000">
                  <a:srgbClr val="10CF9B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10CF9B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10CF9B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56" name="Rounded Rectangle 8"/>
            <p:cNvSpPr/>
            <p:nvPr/>
          </p:nvSpPr>
          <p:spPr>
            <a:xfrm>
              <a:off x="998877" y="0"/>
              <a:ext cx="987310" cy="617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Account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57" name="Group 63"/>
          <p:cNvGrpSpPr/>
          <p:nvPr/>
        </p:nvGrpSpPr>
        <p:grpSpPr>
          <a:xfrm>
            <a:off x="5519571" y="5780744"/>
            <a:ext cx="822759" cy="411379"/>
            <a:chOff x="1090519" y="1208743"/>
            <a:chExt cx="822759" cy="411379"/>
          </a:xfrm>
        </p:grpSpPr>
        <p:sp>
          <p:nvSpPr>
            <p:cNvPr id="58" name="Rounded Rectangle 57"/>
            <p:cNvSpPr/>
            <p:nvPr/>
          </p:nvSpPr>
          <p:spPr>
            <a:xfrm>
              <a:off x="1090519" y="1208743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59" name="Rounded Rectangle 10"/>
            <p:cNvSpPr/>
            <p:nvPr/>
          </p:nvSpPr>
          <p:spPr>
            <a:xfrm>
              <a:off x="1102568" y="1220792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sally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60" name="Group 66"/>
          <p:cNvGrpSpPr/>
          <p:nvPr/>
        </p:nvGrpSpPr>
        <p:grpSpPr>
          <a:xfrm>
            <a:off x="6503045" y="5496302"/>
            <a:ext cx="35991" cy="555294"/>
            <a:chOff x="2073993" y="924301"/>
            <a:chExt cx="35991" cy="555294"/>
          </a:xfrm>
        </p:grpSpPr>
        <p:sp>
          <p:nvSpPr>
            <p:cNvPr id="61" name="Straight Connector 11"/>
            <p:cNvSpPr/>
            <p:nvPr/>
          </p:nvSpPr>
          <p:spPr>
            <a:xfrm rot="18603934">
              <a:off x="1814342" y="1183952"/>
              <a:ext cx="555294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555294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62" name="Straight Connector 12"/>
            <p:cNvSpPr/>
            <p:nvPr/>
          </p:nvSpPr>
          <p:spPr>
            <a:xfrm rot="18603934">
              <a:off x="2078107" y="1188065"/>
              <a:ext cx="27764" cy="27764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63" name="Group 69"/>
          <p:cNvGrpSpPr/>
          <p:nvPr/>
        </p:nvGrpSpPr>
        <p:grpSpPr>
          <a:xfrm>
            <a:off x="6699753" y="5355773"/>
            <a:ext cx="822759" cy="411379"/>
            <a:chOff x="2270701" y="783772"/>
            <a:chExt cx="822759" cy="411379"/>
          </a:xfrm>
        </p:grpSpPr>
        <p:sp>
          <p:nvSpPr>
            <p:cNvPr id="64" name="Rounded Rectangle 63"/>
            <p:cNvSpPr/>
            <p:nvPr/>
          </p:nvSpPr>
          <p:spPr>
            <a:xfrm>
              <a:off x="2270701" y="783772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65" name="Rounded Rectangle 14"/>
            <p:cNvSpPr/>
            <p:nvPr/>
          </p:nvSpPr>
          <p:spPr>
            <a:xfrm>
              <a:off x="2282750" y="795821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pictures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476965" y="5412838"/>
            <a:ext cx="420196" cy="35991"/>
            <a:chOff x="3047913" y="840837"/>
            <a:chExt cx="420196" cy="35991"/>
          </a:xfrm>
        </p:grpSpPr>
        <p:sp>
          <p:nvSpPr>
            <p:cNvPr id="67" name="Straight Connector 15"/>
            <p:cNvSpPr/>
            <p:nvPr/>
          </p:nvSpPr>
          <p:spPr>
            <a:xfrm rot="19293342">
              <a:off x="3047913" y="840837"/>
              <a:ext cx="420196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420196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68" name="Straight Connector 16"/>
            <p:cNvSpPr/>
            <p:nvPr/>
          </p:nvSpPr>
          <p:spPr>
            <a:xfrm rot="19293342">
              <a:off x="3247507" y="848327"/>
              <a:ext cx="21009" cy="21009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69" name="Group 75"/>
          <p:cNvGrpSpPr/>
          <p:nvPr/>
        </p:nvGrpSpPr>
        <p:grpSpPr>
          <a:xfrm>
            <a:off x="7851616" y="5094514"/>
            <a:ext cx="1006664" cy="411379"/>
            <a:chOff x="3422564" y="522513"/>
            <a:chExt cx="822759" cy="411379"/>
          </a:xfrm>
        </p:grpSpPr>
        <p:sp>
          <p:nvSpPr>
            <p:cNvPr id="70" name="Rounded Rectangle 69"/>
            <p:cNvSpPr/>
            <p:nvPr/>
          </p:nvSpPr>
          <p:spPr>
            <a:xfrm>
              <a:off x="3422564" y="522513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71" name="Rounded Rectangle 18"/>
            <p:cNvSpPr/>
            <p:nvPr/>
          </p:nvSpPr>
          <p:spPr>
            <a:xfrm>
              <a:off x="3434613" y="534562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IMG001.JPG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72" name="Group 78"/>
          <p:cNvGrpSpPr/>
          <p:nvPr/>
        </p:nvGrpSpPr>
        <p:grpSpPr>
          <a:xfrm>
            <a:off x="7486710" y="5657767"/>
            <a:ext cx="400708" cy="35991"/>
            <a:chOff x="3057658" y="1085766"/>
            <a:chExt cx="400708" cy="35991"/>
          </a:xfrm>
        </p:grpSpPr>
        <p:sp>
          <p:nvSpPr>
            <p:cNvPr id="73" name="Straight Connector 19"/>
            <p:cNvSpPr/>
            <p:nvPr/>
          </p:nvSpPr>
          <p:spPr>
            <a:xfrm rot="2087060">
              <a:off x="3057658" y="1085766"/>
              <a:ext cx="400708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400708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74" name="Straight Connector 20"/>
            <p:cNvSpPr/>
            <p:nvPr/>
          </p:nvSpPr>
          <p:spPr>
            <a:xfrm rot="2087060">
              <a:off x="3247994" y="1093744"/>
              <a:ext cx="20035" cy="20035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75" name="Group 81"/>
          <p:cNvGrpSpPr/>
          <p:nvPr/>
        </p:nvGrpSpPr>
        <p:grpSpPr>
          <a:xfrm>
            <a:off x="7851616" y="5584372"/>
            <a:ext cx="1006664" cy="411379"/>
            <a:chOff x="3422564" y="1012371"/>
            <a:chExt cx="822759" cy="411379"/>
          </a:xfrm>
        </p:grpSpPr>
        <p:sp>
          <p:nvSpPr>
            <p:cNvPr id="76" name="Rounded Rectangle 75"/>
            <p:cNvSpPr/>
            <p:nvPr/>
          </p:nvSpPr>
          <p:spPr>
            <a:xfrm>
              <a:off x="3422564" y="1012371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77" name="Rounded Rectangle 22"/>
            <p:cNvSpPr/>
            <p:nvPr/>
          </p:nvSpPr>
          <p:spPr>
            <a:xfrm>
              <a:off x="3434613" y="1024420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IMG002.JPG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78" name="Group 84"/>
          <p:cNvGrpSpPr/>
          <p:nvPr/>
        </p:nvGrpSpPr>
        <p:grpSpPr>
          <a:xfrm>
            <a:off x="6269226" y="6145846"/>
            <a:ext cx="503631" cy="35991"/>
            <a:chOff x="1840174" y="1573845"/>
            <a:chExt cx="503631" cy="35991"/>
          </a:xfrm>
        </p:grpSpPr>
        <p:sp>
          <p:nvSpPr>
            <p:cNvPr id="79" name="Straight Connector 23"/>
            <p:cNvSpPr/>
            <p:nvPr/>
          </p:nvSpPr>
          <p:spPr>
            <a:xfrm rot="2687411">
              <a:off x="1840174" y="1573845"/>
              <a:ext cx="503631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503631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80" name="Straight Connector 24"/>
            <p:cNvSpPr/>
            <p:nvPr/>
          </p:nvSpPr>
          <p:spPr>
            <a:xfrm rot="2687411">
              <a:off x="2079399" y="1579250"/>
              <a:ext cx="25181" cy="25181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81" name="Group 87"/>
          <p:cNvGrpSpPr/>
          <p:nvPr/>
        </p:nvGrpSpPr>
        <p:grpSpPr>
          <a:xfrm>
            <a:off x="6699753" y="6135559"/>
            <a:ext cx="822759" cy="411379"/>
            <a:chOff x="2270701" y="1563558"/>
            <a:chExt cx="822759" cy="411379"/>
          </a:xfrm>
        </p:grpSpPr>
        <p:sp>
          <p:nvSpPr>
            <p:cNvPr id="82" name="Rounded Rectangle 81"/>
            <p:cNvSpPr/>
            <p:nvPr/>
          </p:nvSpPr>
          <p:spPr>
            <a:xfrm>
              <a:off x="2270701" y="1563558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83" name="Rounded Rectangle 26"/>
            <p:cNvSpPr/>
            <p:nvPr/>
          </p:nvSpPr>
          <p:spPr>
            <a:xfrm>
              <a:off x="2282750" y="1575607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m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ovies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84" name="Group 90"/>
          <p:cNvGrpSpPr/>
          <p:nvPr/>
        </p:nvGrpSpPr>
        <p:grpSpPr>
          <a:xfrm>
            <a:off x="7522512" y="6323253"/>
            <a:ext cx="329103" cy="35991"/>
            <a:chOff x="3093460" y="1751252"/>
            <a:chExt cx="329103" cy="35991"/>
          </a:xfrm>
        </p:grpSpPr>
        <p:sp>
          <p:nvSpPr>
            <p:cNvPr id="85" name="Straight Connector 27"/>
            <p:cNvSpPr/>
            <p:nvPr/>
          </p:nvSpPr>
          <p:spPr>
            <a:xfrm>
              <a:off x="3093460" y="1751252"/>
              <a:ext cx="329103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329103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86" name="Straight Connector 28"/>
            <p:cNvSpPr/>
            <p:nvPr/>
          </p:nvSpPr>
          <p:spPr>
            <a:xfrm>
              <a:off x="3249784" y="1761020"/>
              <a:ext cx="16455" cy="16455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87" name="Group 93"/>
          <p:cNvGrpSpPr/>
          <p:nvPr/>
        </p:nvGrpSpPr>
        <p:grpSpPr>
          <a:xfrm>
            <a:off x="7851616" y="6135559"/>
            <a:ext cx="1006664" cy="411379"/>
            <a:chOff x="3422564" y="1563558"/>
            <a:chExt cx="822759" cy="411379"/>
          </a:xfrm>
        </p:grpSpPr>
        <p:sp>
          <p:nvSpPr>
            <p:cNvPr id="88" name="Rounded Rectangle 87"/>
            <p:cNvSpPr/>
            <p:nvPr/>
          </p:nvSpPr>
          <p:spPr>
            <a:xfrm>
              <a:off x="3422564" y="1563558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89" name="Rounded Rectangle 30"/>
            <p:cNvSpPr/>
            <p:nvPr/>
          </p:nvSpPr>
          <p:spPr>
            <a:xfrm>
              <a:off x="3434613" y="1575607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MOV1.AVI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3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 </a:t>
            </a:r>
            <a:r>
              <a:rPr lang="en-GB" dirty="0" smtClean="0"/>
              <a:t>Blob vs. </a:t>
            </a:r>
            <a:r>
              <a:rPr lang="en-GB" dirty="0"/>
              <a:t>Page Blob</a:t>
            </a:r>
          </a:p>
          <a:p>
            <a:r>
              <a:rPr lang="en-GB" dirty="0"/>
              <a:t>Snapshots</a:t>
            </a:r>
          </a:p>
          <a:p>
            <a:r>
              <a:rPr lang="en-GB" dirty="0"/>
              <a:t>Copy</a:t>
            </a:r>
          </a:p>
          <a:p>
            <a:r>
              <a:rPr lang="en-GB" dirty="0" err="1"/>
              <a:t>xDrive</a:t>
            </a:r>
            <a:endParaRPr lang="en-GB" dirty="0"/>
          </a:p>
          <a:p>
            <a:r>
              <a:rPr lang="en-GB" dirty="0" smtClean="0"/>
              <a:t>Geo-replication:</a:t>
            </a:r>
          </a:p>
          <a:p>
            <a:pPr lvl="1"/>
            <a:r>
              <a:rPr lang="en-GB" sz="2400" dirty="0" smtClean="0"/>
              <a:t>Dublin</a:t>
            </a:r>
            <a:r>
              <a:rPr lang="en-GB" sz="2400" dirty="0"/>
              <a:t>, Amsterdam, Chicago, Texas, Singapore, Hong Kong</a:t>
            </a:r>
          </a:p>
          <a:p>
            <a:r>
              <a:rPr lang="en-GB" dirty="0"/>
              <a:t>CDN: 18 global locations</a:t>
            </a:r>
          </a:p>
        </p:txBody>
      </p:sp>
    </p:spTree>
    <p:extLst>
      <p:ext uri="{BB962C8B-B14F-4D97-AF65-F5344CB8AC3E}">
        <p14:creationId xmlns:p14="http://schemas.microsoft.com/office/powerpoint/2010/main" val="23919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Azure Queues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2" name="Flowchart: Process 41"/>
          <p:cNvSpPr/>
          <p:nvPr/>
        </p:nvSpPr>
        <p:spPr bwMode="auto">
          <a:xfrm>
            <a:off x="3758184" y="2034540"/>
            <a:ext cx="1627632" cy="3794760"/>
          </a:xfrm>
          <a:prstGeom prst="flowChartProcess">
            <a:avLst/>
          </a:prstGeom>
          <a:gradFill rotWithShape="1">
            <a:gsLst>
              <a:gs pos="0">
                <a:srgbClr val="A5C249">
                  <a:tint val="98000"/>
                  <a:shade val="25000"/>
                  <a:satMod val="250000"/>
                </a:srgbClr>
              </a:gs>
              <a:gs pos="68000">
                <a:srgbClr val="A5C249">
                  <a:tint val="86000"/>
                  <a:satMod val="115000"/>
                </a:srgbClr>
              </a:gs>
              <a:gs pos="100000">
                <a:srgbClr val="A5C249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A5C249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Queue</a:t>
            </a:r>
          </a:p>
        </p:txBody>
      </p:sp>
      <p:sp>
        <p:nvSpPr>
          <p:cNvPr id="43" name="Flowchart: Process 42"/>
          <p:cNvSpPr/>
          <p:nvPr/>
        </p:nvSpPr>
        <p:spPr bwMode="auto">
          <a:xfrm>
            <a:off x="3904488" y="2189988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1</a:t>
            </a:r>
          </a:p>
        </p:txBody>
      </p:sp>
      <p:sp>
        <p:nvSpPr>
          <p:cNvPr id="44" name="Flowchart: Process 43"/>
          <p:cNvSpPr/>
          <p:nvPr/>
        </p:nvSpPr>
        <p:spPr bwMode="auto">
          <a:xfrm>
            <a:off x="3892296" y="2836164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2</a:t>
            </a:r>
          </a:p>
        </p:txBody>
      </p:sp>
      <p:sp>
        <p:nvSpPr>
          <p:cNvPr id="45" name="Flowchart: Process 44"/>
          <p:cNvSpPr/>
          <p:nvPr/>
        </p:nvSpPr>
        <p:spPr bwMode="auto">
          <a:xfrm>
            <a:off x="3901440" y="3503676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3</a:t>
            </a:r>
          </a:p>
        </p:txBody>
      </p:sp>
      <p:sp>
        <p:nvSpPr>
          <p:cNvPr id="46" name="Flowchart: Process 45"/>
          <p:cNvSpPr/>
          <p:nvPr/>
        </p:nvSpPr>
        <p:spPr bwMode="auto">
          <a:xfrm>
            <a:off x="3889248" y="4149852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47" name="Group 16"/>
          <p:cNvGrpSpPr/>
          <p:nvPr/>
        </p:nvGrpSpPr>
        <p:grpSpPr>
          <a:xfrm>
            <a:off x="6675120" y="1940052"/>
            <a:ext cx="2231136" cy="1609344"/>
            <a:chOff x="6108192" y="1426464"/>
            <a:chExt cx="2231136" cy="1609344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6108192" y="1426464"/>
              <a:ext cx="2231136" cy="1609344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Worker Role</a:t>
              </a:r>
            </a:p>
          </p:txBody>
        </p:sp>
        <p:pic>
          <p:nvPicPr>
            <p:cNvPr id="49" name="Picture 2" descr="D:\Art\PPT 2007 Style Library\EMF_SHAPES\3 cycle arrow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33253" y="1977517"/>
              <a:ext cx="981014" cy="957707"/>
            </a:xfrm>
            <a:prstGeom prst="rect">
              <a:avLst/>
            </a:prstGeom>
            <a:noFill/>
          </p:spPr>
        </p:pic>
      </p:grpSp>
      <p:grpSp>
        <p:nvGrpSpPr>
          <p:cNvPr id="50" name="Group 17"/>
          <p:cNvGrpSpPr/>
          <p:nvPr/>
        </p:nvGrpSpPr>
        <p:grpSpPr>
          <a:xfrm>
            <a:off x="6675120" y="4314444"/>
            <a:ext cx="2231136" cy="1609344"/>
            <a:chOff x="6653784" y="3499104"/>
            <a:chExt cx="2231136" cy="1609344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6653784" y="3499104"/>
              <a:ext cx="2231136" cy="1609344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Worker Role</a:t>
              </a:r>
            </a:p>
          </p:txBody>
        </p:sp>
        <p:pic>
          <p:nvPicPr>
            <p:cNvPr id="52" name="Picture 2" descr="D:\Art\PPT 2007 Style Library\EMF_SHAPES\3 cycle arrow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78845" y="4050157"/>
              <a:ext cx="981014" cy="957707"/>
            </a:xfrm>
            <a:prstGeom prst="rect">
              <a:avLst/>
            </a:prstGeom>
            <a:noFill/>
          </p:spPr>
        </p:pic>
      </p:grpSp>
      <p:sp>
        <p:nvSpPr>
          <p:cNvPr id="53" name="Rounded Rectangular Callout 52"/>
          <p:cNvSpPr/>
          <p:nvPr/>
        </p:nvSpPr>
        <p:spPr bwMode="auto">
          <a:xfrm>
            <a:off x="783770" y="1595535"/>
            <a:ext cx="2239347" cy="802432"/>
          </a:xfrm>
          <a:prstGeom prst="wedgeRoundRectCallout">
            <a:avLst>
              <a:gd name="adj1" fmla="val 45857"/>
              <a:gd name="adj2" fmla="val 104518"/>
              <a:gd name="adj3" fmla="val 16667"/>
            </a:avLst>
          </a:prstGeom>
          <a:gradFill rotWithShape="1">
            <a:gsLst>
              <a:gs pos="0">
                <a:srgbClr val="7CCA62">
                  <a:tint val="98000"/>
                  <a:shade val="25000"/>
                  <a:satMod val="250000"/>
                </a:srgbClr>
              </a:gs>
              <a:gs pos="68000">
                <a:srgbClr val="7CCA62">
                  <a:tint val="86000"/>
                  <a:satMod val="115000"/>
                </a:srgbClr>
              </a:gs>
              <a:gs pos="100000">
                <a:srgbClr val="7CCA62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7CCA62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PutMessage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grpSp>
        <p:nvGrpSpPr>
          <p:cNvPr id="54" name="Group 40"/>
          <p:cNvGrpSpPr/>
          <p:nvPr/>
        </p:nvGrpSpPr>
        <p:grpSpPr>
          <a:xfrm>
            <a:off x="237744" y="2935224"/>
            <a:ext cx="2761488" cy="1993392"/>
            <a:chOff x="237744" y="2935224"/>
            <a:chExt cx="2761488" cy="1993392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237744" y="2935224"/>
              <a:ext cx="2761488" cy="1993392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Web Role</a:t>
              </a:r>
            </a:p>
          </p:txBody>
        </p:sp>
        <p:pic>
          <p:nvPicPr>
            <p:cNvPr id="56" name="Picture 4" descr="D:\Art\HARDWARE_IMAGERY\Illustration - Misc Hardware\XML Icons\XML Web Servic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2634" y="3571100"/>
              <a:ext cx="851709" cy="1022051"/>
            </a:xfrm>
            <a:prstGeom prst="rect">
              <a:avLst/>
            </a:prstGeom>
            <a:noFill/>
          </p:spPr>
        </p:pic>
      </p:grpSp>
      <p:pic>
        <p:nvPicPr>
          <p:cNvPr id="57" name="Picture 3" descr="D:\Art\Shapes and Graphics\Arrows - arrow\White Collection 25 percent opaque - soft shadow\arrow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4629" y="2770917"/>
            <a:ext cx="566617" cy="191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3" descr="D:\Art\Shapes and Graphics\Arrows - arrow\White Collection 25 percent opaque - soft shadow\arrow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>
            <a:off x="674629" y="3426237"/>
            <a:ext cx="566617" cy="191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9" name="Straight Arrow Connector 58"/>
          <p:cNvCxnSpPr>
            <a:endCxn id="43" idx="1"/>
          </p:cNvCxnSpPr>
          <p:nvPr/>
        </p:nvCxnSpPr>
        <p:spPr>
          <a:xfrm flipV="1">
            <a:off x="2276669" y="2468880"/>
            <a:ext cx="1627819" cy="1431317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Straight Arrow Connector 59"/>
          <p:cNvCxnSpPr>
            <a:endCxn id="44" idx="1"/>
          </p:cNvCxnSpPr>
          <p:nvPr/>
        </p:nvCxnSpPr>
        <p:spPr>
          <a:xfrm flipV="1">
            <a:off x="2295331" y="3115056"/>
            <a:ext cx="1596965" cy="831794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Straight Arrow Connector 60"/>
          <p:cNvCxnSpPr>
            <a:endCxn id="45" idx="1"/>
          </p:cNvCxnSpPr>
          <p:nvPr/>
        </p:nvCxnSpPr>
        <p:spPr>
          <a:xfrm flipV="1">
            <a:off x="2276669" y="3782568"/>
            <a:ext cx="1624771" cy="117629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Straight Arrow Connector 61"/>
          <p:cNvCxnSpPr>
            <a:endCxn id="46" idx="1"/>
          </p:cNvCxnSpPr>
          <p:nvPr/>
        </p:nvCxnSpPr>
        <p:spPr>
          <a:xfrm>
            <a:off x="2276669" y="3900197"/>
            <a:ext cx="1612579" cy="528547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Straight Arrow Connector 62"/>
          <p:cNvCxnSpPr>
            <a:endCxn id="43" idx="3"/>
          </p:cNvCxnSpPr>
          <p:nvPr/>
        </p:nvCxnSpPr>
        <p:spPr>
          <a:xfrm rot="10800000">
            <a:off x="5239512" y="2468880"/>
            <a:ext cx="1982382" cy="236998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4" name="Rounded Rectangular Callout 63"/>
          <p:cNvSpPr/>
          <p:nvPr/>
        </p:nvSpPr>
        <p:spPr bwMode="auto">
          <a:xfrm>
            <a:off x="5358880" y="656254"/>
            <a:ext cx="3374573" cy="802432"/>
          </a:xfrm>
          <a:prstGeom prst="wedgeRoundRectCallout">
            <a:avLst>
              <a:gd name="adj1" fmla="val -24143"/>
              <a:gd name="adj2" fmla="val 152193"/>
              <a:gd name="adj3" fmla="val 16667"/>
            </a:avLst>
          </a:prstGeom>
          <a:gradFill rotWithShape="1">
            <a:gsLst>
              <a:gs pos="0">
                <a:srgbClr val="7CCA62">
                  <a:tint val="98000"/>
                  <a:shade val="25000"/>
                  <a:satMod val="250000"/>
                </a:srgbClr>
              </a:gs>
              <a:gs pos="68000">
                <a:srgbClr val="7CCA62">
                  <a:tint val="86000"/>
                  <a:satMod val="115000"/>
                </a:srgbClr>
              </a:gs>
              <a:gs pos="100000">
                <a:srgbClr val="7CCA62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7CCA62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GetMessage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(Timeout)</a:t>
            </a:r>
          </a:p>
        </p:txBody>
      </p:sp>
      <p:sp>
        <p:nvSpPr>
          <p:cNvPr id="65" name="Rounded Rectangular Callout 64"/>
          <p:cNvSpPr/>
          <p:nvPr/>
        </p:nvSpPr>
        <p:spPr bwMode="auto">
          <a:xfrm>
            <a:off x="5934269" y="650034"/>
            <a:ext cx="2817845" cy="802432"/>
          </a:xfrm>
          <a:prstGeom prst="wedgeRoundRectCallout">
            <a:avLst>
              <a:gd name="adj1" fmla="val -31428"/>
              <a:gd name="adj2" fmla="val 163821"/>
              <a:gd name="adj3" fmla="val 16667"/>
            </a:avLst>
          </a:prstGeom>
          <a:gradFill rotWithShape="1">
            <a:gsLst>
              <a:gs pos="0">
                <a:srgbClr val="7CCA62">
                  <a:tint val="98000"/>
                  <a:shade val="25000"/>
                  <a:satMod val="250000"/>
                </a:srgbClr>
              </a:gs>
              <a:gs pos="68000">
                <a:srgbClr val="7CCA62">
                  <a:tint val="86000"/>
                  <a:satMod val="115000"/>
                </a:srgbClr>
              </a:gs>
              <a:gs pos="100000">
                <a:srgbClr val="7CCA62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7CCA62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RemoveMessage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6" name="Flowchart: Process 65"/>
          <p:cNvSpPr/>
          <p:nvPr/>
        </p:nvSpPr>
        <p:spPr bwMode="auto">
          <a:xfrm>
            <a:off x="7409999" y="2837345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2</a:t>
            </a:r>
          </a:p>
        </p:txBody>
      </p:sp>
      <p:sp>
        <p:nvSpPr>
          <p:cNvPr id="67" name="Flowchart: Process 66"/>
          <p:cNvSpPr/>
          <p:nvPr/>
        </p:nvSpPr>
        <p:spPr bwMode="auto">
          <a:xfrm>
            <a:off x="7413109" y="2840455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1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5307938" y="3181117"/>
            <a:ext cx="1951279" cy="1801430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69" name="Group 52"/>
          <p:cNvGrpSpPr/>
          <p:nvPr/>
        </p:nvGrpSpPr>
        <p:grpSpPr>
          <a:xfrm>
            <a:off x="6668899" y="4296934"/>
            <a:ext cx="2231136" cy="1609344"/>
            <a:chOff x="6653784" y="3499104"/>
            <a:chExt cx="2231136" cy="1609344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6653784" y="3499104"/>
              <a:ext cx="2231136" cy="1609344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98000"/>
                    <a:shade val="25000"/>
                    <a:satMod val="250000"/>
                  </a:sysClr>
                </a:gs>
                <a:gs pos="68000">
                  <a:sysClr val="windowText" lastClr="000000">
                    <a:tint val="86000"/>
                    <a:satMod val="115000"/>
                  </a:sysClr>
                </a:gs>
                <a:gs pos="100000">
                  <a:sysClr val="windowText" lastClr="000000">
                    <a:tint val="50000"/>
                    <a:satMod val="1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  <a:lumOff val="3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Worker Role</a:t>
              </a:r>
            </a:p>
          </p:txBody>
        </p:sp>
        <p:pic>
          <p:nvPicPr>
            <p:cNvPr id="71" name="Picture 2" descr="D:\Art\PPT 2007 Style Library\EMF_SHAPES\3 cycle arrows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7278845" y="4050157"/>
              <a:ext cx="981014" cy="957707"/>
            </a:xfrm>
            <a:prstGeom prst="rect">
              <a:avLst/>
            </a:prstGeom>
            <a:noFill/>
          </p:spPr>
        </p:pic>
      </p:grpSp>
      <p:sp>
        <p:nvSpPr>
          <p:cNvPr id="72" name="Flowchart: Process 71"/>
          <p:cNvSpPr/>
          <p:nvPr/>
        </p:nvSpPr>
        <p:spPr bwMode="auto">
          <a:xfrm>
            <a:off x="7394448" y="5219762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2</a:t>
            </a:r>
          </a:p>
        </p:txBody>
      </p:sp>
      <p:pic>
        <p:nvPicPr>
          <p:cNvPr id="73" name="Picture 6" descr="D:\Users\neilkidd\AppData\Local\Microsoft\Windows\Temporary Internet Files\Content.IE5\EES2PB9B\MCj0432602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1549" y="2221140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4" name="Straight Arrow Connector 73"/>
          <p:cNvCxnSpPr/>
          <p:nvPr/>
        </p:nvCxnSpPr>
        <p:spPr>
          <a:xfrm rot="10800000" flipV="1">
            <a:off x="5255065" y="2724538"/>
            <a:ext cx="1929506" cy="375713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5" name="TextBox 74"/>
          <p:cNvSpPr txBox="1"/>
          <p:nvPr/>
        </p:nvSpPr>
        <p:spPr>
          <a:xfrm>
            <a:off x="478465" y="2957554"/>
            <a:ext cx="7921256" cy="646331"/>
          </a:xfrm>
          <a:prstGeom prst="rec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POST http://myaccount.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C24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.core.windows.net/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C24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myqueue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/messages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34" y="1428736"/>
            <a:ext cx="8226055" cy="4647426"/>
          </a:xfrm>
          <a:prstGeom prst="rec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HTTP/1.1 200 OK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Transfer-Encoding: chunked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Content-Type: application/xml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Date: Tue, 09 Dec 2008 21:04:30 GMT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Server: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Nephos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Queue Service Version 1.0 Microsoft-HTTPAPI/2.0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﻿&lt;?xml version="1.0" encoding="utf-8"?&gt;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QueueMessagesList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QueueMessage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MessageId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5974b586-0df3-4e2d-ad0c-18e3892bfca2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MessageId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InsertionTime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Mon, 22 Sep 2008 23:29:20 GMT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InsertionTime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ExpirationTime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Mon, 29 Sep 2008 23:29:20 GMT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ExpirationTime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PopReceipt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YzQ4Yzg1MDIGM0MDFiZDAwYzEw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PopReceipt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TimeNextVisible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Tue, 23 Sep 2008 05:29:20GMT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TimeNextVisible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MessageText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PHRlc3Q+dG...dGVzdD4=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MessageText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&lt;/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QueueMessage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QueueMessagesList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7158" y="3356992"/>
            <a:ext cx="8576931" cy="1477328"/>
          </a:xfrm>
          <a:prstGeom prst="rec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DELETE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http://myaccount.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C24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.core.windows.net/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C24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myqueue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/messages/messageid?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popreceipt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=YzQ4Yzg1MDIGM0MDFiZDAwYzEw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4" grpId="3" animBg="1"/>
      <p:bldP spid="45" grpId="0" animBg="1"/>
      <p:bldP spid="46" grpId="0" animBg="1"/>
      <p:bldP spid="53" grpId="0" animBg="1"/>
      <p:bldP spid="5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72" grpId="0" animBg="1"/>
      <p:bldP spid="72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entity store</a:t>
            </a:r>
          </a:p>
          <a:p>
            <a:r>
              <a:rPr lang="en-GB" dirty="0"/>
              <a:t>Entity is a set of </a:t>
            </a:r>
            <a:r>
              <a:rPr lang="en-GB" dirty="0" smtClean="0"/>
              <a:t>properties</a:t>
            </a:r>
          </a:p>
          <a:p>
            <a:pPr lvl="1"/>
            <a:r>
              <a:rPr lang="en-GB" dirty="0" err="1" smtClean="0"/>
              <a:t>PartitionKey</a:t>
            </a:r>
            <a:r>
              <a:rPr lang="en-GB" dirty="0" smtClean="0"/>
              <a:t>, </a:t>
            </a:r>
            <a:r>
              <a:rPr lang="en-GB" dirty="0" err="1" smtClean="0"/>
              <a:t>RowKey</a:t>
            </a:r>
            <a:r>
              <a:rPr lang="en-GB" dirty="0" smtClean="0"/>
              <a:t>, Timestamp are required</a:t>
            </a:r>
            <a:endParaRPr lang="en-GB" dirty="0"/>
          </a:p>
          <a:p>
            <a:r>
              <a:rPr lang="en-GB" dirty="0" smtClean="0"/>
              <a:t>(</a:t>
            </a:r>
            <a:r>
              <a:rPr lang="en-GB" dirty="0" err="1" smtClean="0"/>
              <a:t>PartitionKey</a:t>
            </a:r>
            <a:r>
              <a:rPr lang="en-GB" dirty="0" smtClean="0"/>
              <a:t>, </a:t>
            </a:r>
            <a:r>
              <a:rPr lang="en-GB" dirty="0" err="1" smtClean="0"/>
              <a:t>RowKey</a:t>
            </a:r>
            <a:r>
              <a:rPr lang="en-GB" dirty="0" smtClean="0"/>
              <a:t>) defines the key</a:t>
            </a:r>
          </a:p>
          <a:p>
            <a:r>
              <a:rPr lang="en-GB" dirty="0" err="1" smtClean="0"/>
              <a:t>PartitionKey</a:t>
            </a:r>
            <a:r>
              <a:rPr lang="en-GB" dirty="0" smtClean="0"/>
              <a:t> controls the scaling</a:t>
            </a:r>
          </a:p>
          <a:p>
            <a:pPr lvl="1"/>
            <a:r>
              <a:rPr lang="en-GB" dirty="0" smtClean="0"/>
              <a:t>Designed for billions of rows</a:t>
            </a:r>
          </a:p>
          <a:p>
            <a:pPr lvl="1"/>
            <a:r>
              <a:rPr lang="en-GB" dirty="0" err="1" smtClean="0"/>
              <a:t>PartitionKey</a:t>
            </a:r>
            <a:r>
              <a:rPr lang="en-GB" dirty="0" smtClean="0"/>
              <a:t> controls locality</a:t>
            </a:r>
          </a:p>
          <a:p>
            <a:pPr lvl="1"/>
            <a:r>
              <a:rPr lang="en-GB" dirty="0" err="1" smtClean="0"/>
              <a:t>RowKey</a:t>
            </a:r>
            <a:r>
              <a:rPr lang="en-GB" dirty="0" smtClean="0"/>
              <a:t> provides uniqueness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9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78704"/>
              </p:ext>
            </p:extLst>
          </p:nvPr>
        </p:nvGraphicFramePr>
        <p:xfrm>
          <a:off x="2913185" y="1425872"/>
          <a:ext cx="6019800" cy="2346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2007"/>
                <a:gridCol w="2238130"/>
                <a:gridCol w="1234831"/>
                <a:gridCol w="1234832"/>
              </a:tblGrid>
              <a:tr h="49317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PartitionKey</a:t>
                      </a:r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dirty="0" smtClean="0">
                          <a:effectLst/>
                        </a:rPr>
                        <a:t>(Genre)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RowKey</a:t>
                      </a:r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dirty="0" smtClean="0">
                          <a:effectLst/>
                        </a:rPr>
                        <a:t>(Title)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Timestamp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ReleaseDate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Action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Fast &amp; Furious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Action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The Bourne Ultimatum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2007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Animation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Open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Season 2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US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Animation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The Ant Bully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2006</a:t>
                      </a:r>
                      <a:endParaRPr lang="en-US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48162"/>
              </p:ext>
            </p:extLst>
          </p:nvPr>
        </p:nvGraphicFramePr>
        <p:xfrm>
          <a:off x="2913185" y="4056899"/>
          <a:ext cx="6019800" cy="2346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5399"/>
                <a:gridCol w="2330986"/>
                <a:gridCol w="1174214"/>
                <a:gridCol w="1219201"/>
              </a:tblGrid>
              <a:tr h="49317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PartitionKey</a:t>
                      </a:r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dirty="0" smtClean="0">
                          <a:effectLst/>
                        </a:rPr>
                        <a:t>(Genre)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RowKey</a:t>
                      </a:r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dirty="0" smtClean="0">
                          <a:effectLst/>
                        </a:rPr>
                        <a:t>(Title)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Timestamp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ReleaseDate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Comedy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Office Space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1999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SciFi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X-Men Origins: Wolverine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2009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War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Defiance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  <a:effectLst/>
                        </a:rPr>
                        <a:t>2008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6340"/>
              </p:ext>
            </p:extLst>
          </p:nvPr>
        </p:nvGraphicFramePr>
        <p:xfrm>
          <a:off x="2913186" y="1333498"/>
          <a:ext cx="6019799" cy="52578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2008"/>
                <a:gridCol w="2238129"/>
                <a:gridCol w="1234830"/>
                <a:gridCol w="1234832"/>
              </a:tblGrid>
              <a:tr h="57411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PartitionKey</a:t>
                      </a:r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dirty="0" smtClean="0">
                          <a:effectLst/>
                        </a:rPr>
                        <a:t>(Genre)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RowKey</a:t>
                      </a:r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dirty="0" smtClean="0">
                          <a:effectLst/>
                        </a:rPr>
                        <a:t>(Title)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Timestamp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/>
                        </a:rPr>
                        <a:t>ReleaseDate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Action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Fast &amp; Furious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Action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The Bourne Ultimatum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2007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Animation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Open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Season 2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US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Animation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The Ant Bully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2006</a:t>
                      </a:r>
                      <a:endParaRPr lang="en-US" sz="14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Comedy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Office Space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1999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SciFi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X-Men Origins: Wolverine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2009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War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Defiance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  <a:effectLst/>
                        </a:rPr>
                        <a:t>…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  <a:effectLst/>
                        </a:rPr>
                        <a:t>2008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2913185" y="1883072"/>
            <a:ext cx="1295400" cy="914401"/>
          </a:xfrm>
          <a:prstGeom prst="roundRect">
            <a:avLst>
              <a:gd name="adj" fmla="val 11039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913185" y="3178472"/>
            <a:ext cx="1295400" cy="838200"/>
          </a:xfrm>
          <a:prstGeom prst="roundRect">
            <a:avLst>
              <a:gd name="adj" fmla="val 11039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46185" y="2038520"/>
            <a:ext cx="2743200" cy="4032504"/>
            <a:chOff x="304800" y="1603248"/>
            <a:chExt cx="2743200" cy="4032504"/>
          </a:xfrm>
        </p:grpSpPr>
        <p:sp>
          <p:nvSpPr>
            <p:cNvPr id="10" name="Can 9"/>
            <p:cNvSpPr/>
            <p:nvPr/>
          </p:nvSpPr>
          <p:spPr bwMode="auto">
            <a:xfrm>
              <a:off x="304800" y="3962400"/>
              <a:ext cx="1905000" cy="1673352"/>
            </a:xfrm>
            <a:prstGeom prst="can">
              <a:avLst/>
            </a:prstGeom>
            <a:ln>
              <a:headEnd type="none" w="med" len="med"/>
              <a:tailEnd type="none" w="med" len="med"/>
            </a:ln>
            <a:effectLst>
              <a:outerShdw blurRad="40005" dist="22860" dir="5400000" rotWithShape="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000000"/>
              </a:lightRig>
            </a:scene3d>
            <a:sp3d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Server B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Table = Movies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[Comedy-  Western)</a:t>
              </a:r>
              <a:endParaRPr lang="en-US" sz="13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1" name="Can 10"/>
            <p:cNvSpPr/>
            <p:nvPr/>
          </p:nvSpPr>
          <p:spPr bwMode="auto">
            <a:xfrm>
              <a:off x="304800" y="1603248"/>
              <a:ext cx="1905000" cy="1673352"/>
            </a:xfrm>
            <a:prstGeom prst="can">
              <a:avLst/>
            </a:prstGeom>
            <a:ln>
              <a:headEnd type="none" w="med" len="med"/>
              <a:tailEnd type="none" w="med" len="med"/>
            </a:ln>
            <a:effectLst>
              <a:outerShdw blurRad="40005" dist="22860" dir="5400000" rotWithShape="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000000"/>
              </a:lightRig>
            </a:scene3d>
            <a:sp3d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Server A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Table = Movies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[Action - Comedy)</a:t>
              </a:r>
              <a:endPara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" name="Notched Right Arrow 11"/>
            <p:cNvSpPr/>
            <p:nvPr/>
          </p:nvSpPr>
          <p:spPr bwMode="auto">
            <a:xfrm>
              <a:off x="2209800" y="4620768"/>
              <a:ext cx="838200" cy="484632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" name="Notched Right Arrow 12"/>
            <p:cNvSpPr/>
            <p:nvPr/>
          </p:nvSpPr>
          <p:spPr bwMode="auto">
            <a:xfrm>
              <a:off x="2209800" y="2258568"/>
              <a:ext cx="838200" cy="484632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6185" y="3105320"/>
            <a:ext cx="2667000" cy="1673352"/>
            <a:chOff x="304800" y="2670048"/>
            <a:chExt cx="2667000" cy="1673352"/>
          </a:xfrm>
        </p:grpSpPr>
        <p:sp>
          <p:nvSpPr>
            <p:cNvPr id="16" name="Notched Right Arrow 15"/>
            <p:cNvSpPr/>
            <p:nvPr/>
          </p:nvSpPr>
          <p:spPr bwMode="auto">
            <a:xfrm>
              <a:off x="2133600" y="3325368"/>
              <a:ext cx="838200" cy="484632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304800" y="2670048"/>
              <a:ext cx="1905000" cy="1673352"/>
            </a:xfrm>
            <a:prstGeom prst="can">
              <a:avLst/>
            </a:prstGeom>
            <a:ln>
              <a:headEnd type="none" w="med" len="med"/>
              <a:tailEnd type="none" w="med" len="med"/>
            </a:ln>
            <a:effectLst>
              <a:outerShdw blurRad="40005" dist="22860" dir="5400000" rotWithShape="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000000"/>
              </a:lightRig>
            </a:scene3d>
            <a:sp3d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Server A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Table = Movies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3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6605" y="1643732"/>
            <a:ext cx="3959257" cy="461913"/>
          </a:xfrm>
          <a:prstGeom prst="rect">
            <a:avLst/>
          </a:prstGeom>
          <a:gradFill>
            <a:gsLst>
              <a:gs pos="0">
                <a:srgbClr val="800000"/>
              </a:gs>
              <a:gs pos="50000">
                <a:srgbClr val="990000"/>
              </a:gs>
              <a:gs pos="7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tables don’t do</a:t>
            </a:r>
          </a:p>
        </p:txBody>
      </p:sp>
      <p:grpSp>
        <p:nvGrpSpPr>
          <p:cNvPr id="5" name="Group 8"/>
          <p:cNvGrpSpPr/>
          <p:nvPr/>
        </p:nvGrpSpPr>
        <p:grpSpPr>
          <a:xfrm>
            <a:off x="545505" y="2111256"/>
            <a:ext cx="3959257" cy="707886"/>
            <a:chOff x="397496" y="1734530"/>
            <a:chExt cx="3959257" cy="707886"/>
          </a:xfrm>
        </p:grpSpPr>
        <p:sp>
          <p:nvSpPr>
            <p:cNvPr id="6" name="Rectangle 5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Not relational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556503" y="2663622"/>
            <a:ext cx="3959257" cy="707886"/>
            <a:chOff x="397496" y="1734530"/>
            <a:chExt cx="3959257" cy="707886"/>
          </a:xfrm>
        </p:grpSpPr>
        <p:sp>
          <p:nvSpPr>
            <p:cNvPr id="9" name="Rectangle 8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Referential Integrity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56503" y="3215988"/>
            <a:ext cx="3959257" cy="707886"/>
            <a:chOff x="397496" y="1734530"/>
            <a:chExt cx="3959257" cy="70788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Joins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4" name="Group 28"/>
          <p:cNvGrpSpPr/>
          <p:nvPr/>
        </p:nvGrpSpPr>
        <p:grpSpPr>
          <a:xfrm>
            <a:off x="556503" y="3768354"/>
            <a:ext cx="3959257" cy="707886"/>
            <a:chOff x="397496" y="1734530"/>
            <a:chExt cx="3959257" cy="707886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Limited Queries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556503" y="4320720"/>
            <a:ext cx="3959257" cy="707886"/>
            <a:chOff x="397496" y="1734530"/>
            <a:chExt cx="3959257" cy="70788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Group by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0" name="Group 34"/>
          <p:cNvGrpSpPr/>
          <p:nvPr/>
        </p:nvGrpSpPr>
        <p:grpSpPr>
          <a:xfrm>
            <a:off x="556503" y="4873086"/>
            <a:ext cx="3959257" cy="707886"/>
            <a:chOff x="397496" y="1734530"/>
            <a:chExt cx="3959257" cy="70788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Aggregations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556503" y="5425452"/>
            <a:ext cx="3959257" cy="707886"/>
            <a:chOff x="397496" y="1734530"/>
            <a:chExt cx="3959257" cy="707886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Transactions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4693299" y="1660341"/>
            <a:ext cx="3959257" cy="4619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tables can do</a:t>
            </a:r>
          </a:p>
        </p:txBody>
      </p:sp>
      <p:grpSp>
        <p:nvGrpSpPr>
          <p:cNvPr id="27" name="Group 44"/>
          <p:cNvGrpSpPr/>
          <p:nvPr/>
        </p:nvGrpSpPr>
        <p:grpSpPr>
          <a:xfrm>
            <a:off x="4694870" y="2112827"/>
            <a:ext cx="3959257" cy="707886"/>
            <a:chOff x="397496" y="1734530"/>
            <a:chExt cx="3959257" cy="70788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Cheap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8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</a:t>
              </a:r>
              <a:endParaRPr lang="en-GB" sz="2800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0" name="Group 47"/>
          <p:cNvGrpSpPr/>
          <p:nvPr/>
        </p:nvGrpSpPr>
        <p:grpSpPr>
          <a:xfrm>
            <a:off x="4705868" y="2665193"/>
            <a:ext cx="3959257" cy="707886"/>
            <a:chOff x="397496" y="1734530"/>
            <a:chExt cx="3959257" cy="707886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Very Scalable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3399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</a:t>
              </a:r>
              <a:endParaRPr lang="en-GB" sz="2800" dirty="0">
                <a:solidFill>
                  <a:srgbClr val="3399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3" name="Group 50"/>
          <p:cNvGrpSpPr/>
          <p:nvPr/>
        </p:nvGrpSpPr>
        <p:grpSpPr>
          <a:xfrm>
            <a:off x="4705868" y="3217559"/>
            <a:ext cx="3959257" cy="707886"/>
            <a:chOff x="397496" y="1734530"/>
            <a:chExt cx="3959257" cy="707886"/>
          </a:xfrm>
        </p:grpSpPr>
        <p:sp>
          <p:nvSpPr>
            <p:cNvPr id="34" name="Rectangle 33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Flexible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8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</a:t>
              </a:r>
              <a:endParaRPr lang="en-GB" sz="2800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6" name="Group 53"/>
          <p:cNvGrpSpPr/>
          <p:nvPr/>
        </p:nvGrpSpPr>
        <p:grpSpPr>
          <a:xfrm>
            <a:off x="4705868" y="3769925"/>
            <a:ext cx="3959257" cy="707886"/>
            <a:chOff x="397496" y="1734530"/>
            <a:chExt cx="3959257" cy="707886"/>
          </a:xfrm>
        </p:grpSpPr>
        <p:sp>
          <p:nvSpPr>
            <p:cNvPr id="37" name="Rectangle 36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Durable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008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</a:t>
              </a:r>
              <a:endParaRPr lang="en-GB" sz="2800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9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Scalability targets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100TB storage per account (can ask for more)</a:t>
            </a:r>
          </a:p>
          <a:p>
            <a:r>
              <a:rPr lang="en-GB" dirty="0" smtClean="0"/>
              <a:t>Blobs:</a:t>
            </a:r>
          </a:p>
          <a:p>
            <a:pPr lvl="1"/>
            <a:r>
              <a:rPr lang="en-GB" dirty="0" smtClean="0"/>
              <a:t>200GB max block-blob size</a:t>
            </a:r>
          </a:p>
          <a:p>
            <a:pPr lvl="1"/>
            <a:r>
              <a:rPr lang="en-GB" dirty="0" smtClean="0"/>
              <a:t>1TB max page-blob size</a:t>
            </a:r>
          </a:p>
          <a:p>
            <a:r>
              <a:rPr lang="en-GB" dirty="0" smtClean="0"/>
              <a:t>Tables:</a:t>
            </a:r>
          </a:p>
          <a:p>
            <a:pPr lvl="1"/>
            <a:r>
              <a:rPr lang="en-GB" dirty="0" smtClean="0"/>
              <a:t>max 255 properties, totalling 1MB</a:t>
            </a:r>
          </a:p>
          <a:p>
            <a:r>
              <a:rPr lang="en-GB" dirty="0" smtClean="0"/>
              <a:t>Queues:</a:t>
            </a:r>
          </a:p>
          <a:p>
            <a:pPr lvl="1"/>
            <a:r>
              <a:rPr lang="en-GB" dirty="0" smtClean="0"/>
              <a:t>8KB messages, 1 week max age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TACTICS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99392"/>
            <a:ext cx="9252520" cy="734481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austind\Desktop\1392884_dy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/>
          <a:stretch/>
        </p:blipFill>
        <p:spPr bwMode="auto">
          <a:xfrm>
            <a:off x="1115616" y="-99392"/>
            <a:ext cx="7243293" cy="70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HPC jobs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worker roles</a:t>
            </a:r>
          </a:p>
          <a:p>
            <a:pPr lvl="1"/>
            <a:r>
              <a:rPr lang="en-GB" dirty="0" smtClean="0"/>
              <a:t>Good for parameter sweeps</a:t>
            </a:r>
          </a:p>
          <a:p>
            <a:pPr lvl="1"/>
            <a:r>
              <a:rPr lang="en-GB" dirty="0" smtClean="0"/>
              <a:t>Increase the invisibility time (max 2hrs)</a:t>
            </a:r>
          </a:p>
          <a:p>
            <a:r>
              <a:rPr lang="en-GB" dirty="0" smtClean="0"/>
              <a:t>Maybe web-role as front-end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645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Python, Perl etc.</a:t>
            </a:r>
          </a:p>
          <a:p>
            <a:r>
              <a:rPr lang="en-GB" dirty="0" err="1" smtClean="0"/>
              <a:t>IronPython</a:t>
            </a:r>
            <a:endParaRPr lang="en-GB" dirty="0" smtClean="0"/>
          </a:p>
          <a:p>
            <a:r>
              <a:rPr lang="en-GB" dirty="0" smtClean="0"/>
              <a:t>Remember to upload runtime </a:t>
            </a:r>
            <a:r>
              <a:rPr lang="en-GB" dirty="0" err="1" smtClean="0"/>
              <a:t>dlls</a:t>
            </a:r>
            <a:endParaRPr lang="en-GB" dirty="0" smtClean="0"/>
          </a:p>
          <a:p>
            <a:r>
              <a:rPr lang="en-GB" dirty="0" smtClean="0"/>
              <a:t>Think about security!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Blobs for large input files:</a:t>
            </a:r>
          </a:p>
          <a:p>
            <a:pPr lvl="1"/>
            <a:r>
              <a:rPr lang="en-GB" dirty="0" smtClean="0"/>
              <a:t>upload may take a while, hopefully one-off</a:t>
            </a:r>
          </a:p>
          <a:p>
            <a:pPr lvl="1"/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blogs.msdn.com/b/windowsazurestorage/archive/2010/04/17/windows-azure-storage-explorers.aspx</a:t>
            </a:r>
            <a:endParaRPr lang="en-GB" sz="2400" dirty="0" smtClean="0"/>
          </a:p>
          <a:p>
            <a:r>
              <a:rPr lang="en-GB" dirty="0" smtClean="0"/>
              <a:t>Dump outputs to a blob</a:t>
            </a:r>
          </a:p>
          <a:p>
            <a:r>
              <a:rPr lang="en-GB" dirty="0" smtClean="0"/>
              <a:t>Reduce output to </a:t>
            </a:r>
            <a:r>
              <a:rPr lang="en-GB" dirty="0" err="1" smtClean="0"/>
              <a:t>graphable</a:t>
            </a:r>
            <a:r>
              <a:rPr lang="en-GB" dirty="0" smtClean="0"/>
              <a:t> size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3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Azure MODIS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austind\Desktop\modis_pip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7448"/>
            <a:ext cx="7632848" cy="470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0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Azure MODIS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ustind\Desktop\modis5_red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7" y="1783373"/>
            <a:ext cx="9015444" cy="38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7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</a:t>
            </a:r>
            <a:r>
              <a:rPr lang="en-GB" dirty="0" err="1" smtClean="0"/>
              <a:t>curation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did your data come from?</a:t>
            </a:r>
          </a:p>
          <a:p>
            <a:r>
              <a:rPr lang="en-GB" dirty="0" smtClean="0"/>
              <a:t>How was it processed?</a:t>
            </a:r>
          </a:p>
          <a:p>
            <a:r>
              <a:rPr lang="en-GB" dirty="0" smtClean="0"/>
              <a:t>Do you have the original, master data?</a:t>
            </a:r>
          </a:p>
          <a:p>
            <a:r>
              <a:rPr lang="en-GB" dirty="0" smtClean="0"/>
              <a:t>Can you regenerate derived data?</a:t>
            </a:r>
          </a:p>
          <a:p>
            <a:pPr lvl="1"/>
            <a:r>
              <a:rPr lang="en-GB" dirty="0" smtClean="0"/>
              <a:t>Keep the data</a:t>
            </a:r>
          </a:p>
          <a:p>
            <a:pPr lvl="1"/>
            <a:r>
              <a:rPr lang="en-GB" dirty="0" smtClean="0"/>
              <a:t>Keep the code</a:t>
            </a:r>
          </a:p>
          <a:p>
            <a:pPr lvl="1"/>
            <a:r>
              <a:rPr lang="en-GB" dirty="0" smtClean="0"/>
              <a:t>Use a revision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23642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Accuracy vs. Precision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55776" y="1844824"/>
            <a:ext cx="2304256" cy="2304256"/>
            <a:chOff x="1187624" y="1988840"/>
            <a:chExt cx="3528392" cy="35283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1187624" y="1988840"/>
              <a:ext cx="3528392" cy="35283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547664" y="2348880"/>
              <a:ext cx="2808312" cy="28083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907704" y="2708920"/>
              <a:ext cx="2088232" cy="20882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411760" y="3212976"/>
              <a:ext cx="1080120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73511" y="1844823"/>
            <a:ext cx="2304256" cy="2304256"/>
            <a:chOff x="1187624" y="1988840"/>
            <a:chExt cx="3528392" cy="35283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1187624" y="1988840"/>
              <a:ext cx="3528392" cy="35283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547664" y="2348880"/>
              <a:ext cx="2808312" cy="28083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907704" y="2708920"/>
              <a:ext cx="2088232" cy="20882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411760" y="3212976"/>
              <a:ext cx="1080120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55776" y="4437112"/>
            <a:ext cx="2304256" cy="2304256"/>
            <a:chOff x="1187624" y="1988840"/>
            <a:chExt cx="3528392" cy="35283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1187624" y="1988840"/>
              <a:ext cx="3528392" cy="35283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1547664" y="2348880"/>
              <a:ext cx="2808312" cy="28083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1907704" y="2708920"/>
              <a:ext cx="2088232" cy="20882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411760" y="3212976"/>
              <a:ext cx="1080120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73511" y="4437111"/>
            <a:ext cx="2304256" cy="2304256"/>
            <a:chOff x="1187624" y="1988840"/>
            <a:chExt cx="3528392" cy="35283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187624" y="1988840"/>
              <a:ext cx="3528392" cy="35283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547664" y="2348880"/>
              <a:ext cx="2808312" cy="28083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907704" y="2708920"/>
              <a:ext cx="2088232" cy="20882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2411760" y="3212976"/>
              <a:ext cx="1080120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5546" y="2699628"/>
            <a:ext cx="85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Precise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83568" y="5435932"/>
            <a:ext cx="12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precise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203470" y="1356828"/>
            <a:ext cx="10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Accurate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232052" y="1356828"/>
            <a:ext cx="138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accurate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3483450" y="2736086"/>
            <a:ext cx="448908" cy="521732"/>
            <a:chOff x="251520" y="980728"/>
            <a:chExt cx="448908" cy="521732"/>
          </a:xfrm>
        </p:grpSpPr>
        <p:sp>
          <p:nvSpPr>
            <p:cNvPr id="30" name="TextBox 29"/>
            <p:cNvSpPr txBox="1"/>
            <p:nvPr/>
          </p:nvSpPr>
          <p:spPr>
            <a:xfrm>
              <a:off x="323528" y="98072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536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3528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1520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3528" y="113312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67610" y="49411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139952" y="54359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2970964" y="54359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3563888" y="54359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567610" y="5973564"/>
            <a:ext cx="30489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7066562" y="44875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455064" y="538250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5986625" y="49001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6479404" y="5572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7125885" y="6271110"/>
            <a:ext cx="30489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6222117" y="1988840"/>
            <a:ext cx="448908" cy="521732"/>
            <a:chOff x="251520" y="980728"/>
            <a:chExt cx="448908" cy="521732"/>
          </a:xfrm>
        </p:grpSpPr>
        <p:sp>
          <p:nvSpPr>
            <p:cNvPr id="51" name="TextBox 50"/>
            <p:cNvSpPr txBox="1"/>
            <p:nvPr/>
          </p:nvSpPr>
          <p:spPr>
            <a:xfrm>
              <a:off x="323528" y="98072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5536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3528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1520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528" y="113312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030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mistakes in </a:t>
            </a:r>
            <a:r>
              <a:rPr lang="en-GB" dirty="0" err="1" smtClean="0"/>
              <a:t>eval</a:t>
            </a:r>
            <a:r>
              <a:rPr lang="en-GB" dirty="0" smtClean="0"/>
              <a:t>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No goals</a:t>
            </a:r>
          </a:p>
          <a:p>
            <a:pPr lvl="1"/>
            <a:r>
              <a:rPr lang="en-GB" dirty="0" smtClean="0"/>
              <a:t>Or biased goals (them vs. us)</a:t>
            </a:r>
          </a:p>
          <a:p>
            <a:r>
              <a:rPr lang="en-GB" dirty="0" smtClean="0"/>
              <a:t>Unsystematic approach</a:t>
            </a:r>
          </a:p>
          <a:p>
            <a:pPr lvl="1"/>
            <a:r>
              <a:rPr lang="en-GB" dirty="0" smtClean="0"/>
              <a:t>Don’t just measure stuff at random</a:t>
            </a:r>
          </a:p>
          <a:p>
            <a:r>
              <a:rPr lang="en-GB" dirty="0" smtClean="0"/>
              <a:t>Analysis without understanding the problem</a:t>
            </a:r>
          </a:p>
          <a:p>
            <a:pPr lvl="1"/>
            <a:r>
              <a:rPr lang="en-GB" dirty="0" smtClean="0"/>
              <a:t>Up to 40% of effort might be in defining problems</a:t>
            </a:r>
          </a:p>
          <a:p>
            <a:r>
              <a:rPr lang="en-GB" dirty="0" smtClean="0"/>
              <a:t>Incorrect metrics</a:t>
            </a:r>
          </a:p>
          <a:p>
            <a:pPr lvl="1"/>
            <a:r>
              <a:rPr lang="en-GB" dirty="0" smtClean="0"/>
              <a:t>Right metric is not always the convenient one</a:t>
            </a:r>
          </a:p>
          <a:p>
            <a:r>
              <a:rPr lang="en-GB" dirty="0" smtClean="0"/>
              <a:t>Wrong workload</a:t>
            </a:r>
          </a:p>
          <a:p>
            <a:r>
              <a:rPr lang="en-GB" dirty="0" smtClean="0"/>
              <a:t>Wrong technique</a:t>
            </a:r>
          </a:p>
          <a:p>
            <a:pPr lvl="1"/>
            <a:r>
              <a:rPr lang="en-GB" dirty="0" smtClean="0"/>
              <a:t>Measurement, simulation, emulation, analytics?</a:t>
            </a:r>
          </a:p>
          <a:p>
            <a:r>
              <a:rPr lang="en-GB" dirty="0" smtClean="0"/>
              <a:t>Missed parameter or factor</a:t>
            </a:r>
          </a:p>
          <a:p>
            <a:r>
              <a:rPr lang="en-GB" dirty="0" smtClean="0"/>
              <a:t>Bad experimental design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factors which interact not being varied sensibly together</a:t>
            </a:r>
          </a:p>
          <a:p>
            <a:r>
              <a:rPr lang="en-GB" dirty="0" smtClean="0"/>
              <a:t>Wrong level of detail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1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mistakes in </a:t>
            </a:r>
            <a:r>
              <a:rPr lang="en-GB" dirty="0" err="1" smtClean="0"/>
              <a:t>eval</a:t>
            </a:r>
            <a:r>
              <a:rPr lang="en-GB" dirty="0" smtClean="0"/>
              <a:t>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No analysis</a:t>
            </a:r>
          </a:p>
          <a:p>
            <a:pPr lvl="1"/>
            <a:r>
              <a:rPr lang="en-GB" dirty="0" smtClean="0"/>
              <a:t>Measurement is not the endgame</a:t>
            </a:r>
          </a:p>
          <a:p>
            <a:pPr lvl="1"/>
            <a:r>
              <a:rPr lang="en-GB" dirty="0" smtClean="0"/>
              <a:t>Bad analysis</a:t>
            </a:r>
          </a:p>
          <a:p>
            <a:pPr lvl="1"/>
            <a:r>
              <a:rPr lang="en-GB" dirty="0" smtClean="0"/>
              <a:t>No sensitivity analysis</a:t>
            </a:r>
          </a:p>
          <a:p>
            <a:r>
              <a:rPr lang="en-GB" dirty="0" smtClean="0"/>
              <a:t>Ignoring errors</a:t>
            </a:r>
          </a:p>
          <a:p>
            <a:r>
              <a:rPr lang="en-GB" dirty="0" smtClean="0"/>
              <a:t>Outliers: let the wrong ones in</a:t>
            </a:r>
          </a:p>
          <a:p>
            <a:r>
              <a:rPr lang="en-GB" dirty="0" smtClean="0"/>
              <a:t>Assume no changes in the future</a:t>
            </a:r>
          </a:p>
          <a:p>
            <a:r>
              <a:rPr lang="en-GB" dirty="0" smtClean="0"/>
              <a:t>Ignore variability: mean is good enough</a:t>
            </a:r>
          </a:p>
          <a:p>
            <a:r>
              <a:rPr lang="en-GB" dirty="0" smtClean="0"/>
              <a:t>Too complex model</a:t>
            </a:r>
          </a:p>
          <a:p>
            <a:r>
              <a:rPr lang="en-GB" dirty="0" smtClean="0"/>
              <a:t>Bad presentation of results</a:t>
            </a:r>
          </a:p>
          <a:p>
            <a:r>
              <a:rPr lang="en-GB" dirty="0" smtClean="0"/>
              <a:t>Ignore social aspects</a:t>
            </a:r>
          </a:p>
          <a:p>
            <a:r>
              <a:rPr lang="en-GB" dirty="0" smtClean="0"/>
              <a:t>Omit assumptions and limitations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9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-99392"/>
            <a:ext cx="9361040" cy="7344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ustind\Desktop\ice-melts-at-0C-electronic-thermometer-glass-beaker-liquid-water-ice-cubes-melting-probe-in-water-white-backdrop-1-AJ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01" y="-815009"/>
            <a:ext cx="6327775" cy="77724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640949" cy="4680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7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for a good </a:t>
            </a:r>
            <a:r>
              <a:rPr lang="en-GB" dirty="0" err="1" smtClean="0"/>
              <a:t>eval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State goals, define boundaries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Select metrics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List system and workload parameters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Select factors and their values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Select evaluation technique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Select workload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Design and run experiments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Analyse and interpret the data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Present results.  Iterate if needed.</a:t>
            </a:r>
          </a:p>
        </p:txBody>
      </p:sp>
    </p:spTree>
    <p:extLst>
      <p:ext uri="{BB962C8B-B14F-4D97-AF65-F5344CB8AC3E}">
        <p14:creationId xmlns:p14="http://schemas.microsoft.com/office/powerpoint/2010/main" val="33959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1026" name="Picture 2" descr="C:\Users\austind\Desktop\j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6434"/>
            <a:ext cx="3600400" cy="53165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stind\Desktop\tuf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792"/>
          <a:stretch/>
        </p:blipFill>
        <p:spPr bwMode="auto">
          <a:xfrm>
            <a:off x="2411760" y="764703"/>
            <a:ext cx="3888432" cy="49364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stind\Desktop\tuft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7104" r="15384" b="5585"/>
          <a:stretch/>
        </p:blipFill>
        <p:spPr bwMode="auto">
          <a:xfrm>
            <a:off x="2627784" y="965631"/>
            <a:ext cx="3736286" cy="47637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ustind\Desktop\tufte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2018" r="11054"/>
          <a:stretch/>
        </p:blipFill>
        <p:spPr bwMode="auto">
          <a:xfrm>
            <a:off x="2857780" y="1140643"/>
            <a:ext cx="3730444" cy="4726486"/>
          </a:xfrm>
          <a:prstGeom prst="rect">
            <a:avLst/>
          </a:prstGeom>
          <a:noFill/>
          <a:ln>
            <a:solidFill>
              <a:srgbClr val="CACA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ustind\Desktop\supercruncher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 r="17472"/>
          <a:stretch/>
        </p:blipFill>
        <p:spPr bwMode="auto">
          <a:xfrm>
            <a:off x="4932040" y="1663479"/>
            <a:ext cx="3094893" cy="4762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http://www.azure.com/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austind\Desktop\c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968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ustind\Desktop\CCcast3_08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" y="764704"/>
            <a:ext cx="9177490" cy="4680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SIMULATIONS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Machine-generated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-99392"/>
            <a:ext cx="9361040" cy="72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austind\Desktop\VW-New-Polo-Wind-Tunnel-Simulation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385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289032" cy="7029400"/>
          </a:xfrm>
          <a:prstGeom prst="rect">
            <a:avLst/>
          </a:prstGeom>
          <a:solidFill>
            <a:srgbClr val="808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austind\Desktop\fire0000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96080"/>
            <a:ext cx="9163962" cy="58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Pool fire simulation, 2040 nodes on Sandia National Lab’s Red Storm supercomputer (from SC05)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MACHINES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unwitting cyborg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0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1127</Words>
  <Application>Microsoft Office PowerPoint</Application>
  <PresentationFormat>On-screen Show (4:3)</PresentationFormat>
  <Paragraphs>438</Paragraphs>
  <Slides>42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BIG DATA</vt:lpstr>
      <vt:lpstr>PowerPoint Presentation</vt:lpstr>
      <vt:lpstr>PowerPoint Presentation</vt:lpstr>
      <vt:lpstr>PowerPoint Presentation</vt:lpstr>
      <vt:lpstr>BIG SIMULATIONS</vt:lpstr>
      <vt:lpstr>PowerPoint Presentation</vt:lpstr>
      <vt:lpstr>Simulations</vt:lpstr>
      <vt:lpstr>Human MACHINES</vt:lpstr>
      <vt:lpstr>PowerPoint Presentation</vt:lpstr>
      <vt:lpstr>PowerPoint Presentation</vt:lpstr>
      <vt:lpstr>Cloud Computing Resources</vt:lpstr>
      <vt:lpstr>Windows Azure</vt:lpstr>
      <vt:lpstr>Windows Azure</vt:lpstr>
      <vt:lpstr>Cloud models</vt:lpstr>
      <vt:lpstr>PowerPoint Presentation</vt:lpstr>
      <vt:lpstr>MANAGE</vt:lpstr>
      <vt:lpstr>Declarative Services</vt:lpstr>
      <vt:lpstr>Fabric Controller</vt:lpstr>
      <vt:lpstr>Hardware specs</vt:lpstr>
      <vt:lpstr>Storage</vt:lpstr>
      <vt:lpstr>Blobs</vt:lpstr>
      <vt:lpstr>Blobs</vt:lpstr>
      <vt:lpstr>PowerPoint Presentation</vt:lpstr>
      <vt:lpstr>Tables</vt:lpstr>
      <vt:lpstr>Partitions</vt:lpstr>
      <vt:lpstr>Tables</vt:lpstr>
      <vt:lpstr>Scalability targets</vt:lpstr>
      <vt:lpstr>TACTICS</vt:lpstr>
      <vt:lpstr>HPC jobs</vt:lpstr>
      <vt:lpstr>Interpreters</vt:lpstr>
      <vt:lpstr>Data management</vt:lpstr>
      <vt:lpstr>Azure MODIS</vt:lpstr>
      <vt:lpstr>Azure MODIS implementation</vt:lpstr>
      <vt:lpstr>Data ANALYSIS</vt:lpstr>
      <vt:lpstr>Data curation</vt:lpstr>
      <vt:lpstr>Accuracy vs. Precision</vt:lpstr>
      <vt:lpstr>Common mistakes in eval 1/2</vt:lpstr>
      <vt:lpstr>Common mistakes in eval 2/2</vt:lpstr>
      <vt:lpstr>Steps for a good eval</vt:lpstr>
      <vt:lpstr>Books</vt:lpstr>
      <vt:lpstr>THANKS!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donnelly</dc:creator>
  <cp:lastModifiedBy>austin donnelly</cp:lastModifiedBy>
  <cp:revision>46</cp:revision>
  <dcterms:created xsi:type="dcterms:W3CDTF">2010-06-24T10:12:40Z</dcterms:created>
  <dcterms:modified xsi:type="dcterms:W3CDTF">2010-07-01T09:39:35Z</dcterms:modified>
</cp:coreProperties>
</file>