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7" r:id="rId4"/>
    <p:sldId id="314" r:id="rId5"/>
    <p:sldId id="310" r:id="rId6"/>
    <p:sldId id="313" r:id="rId7"/>
    <p:sldId id="307" r:id="rId8"/>
    <p:sldId id="262" r:id="rId9"/>
    <p:sldId id="322" r:id="rId10"/>
    <p:sldId id="315" r:id="rId11"/>
    <p:sldId id="316" r:id="rId12"/>
    <p:sldId id="317" r:id="rId13"/>
    <p:sldId id="318" r:id="rId14"/>
    <p:sldId id="324" r:id="rId15"/>
    <p:sldId id="320" r:id="rId16"/>
    <p:sldId id="321" r:id="rId17"/>
    <p:sldId id="326" r:id="rId18"/>
    <p:sldId id="327" r:id="rId19"/>
    <p:sldId id="264" r:id="rId20"/>
    <p:sldId id="265" r:id="rId21"/>
    <p:sldId id="267" r:id="rId22"/>
    <p:sldId id="306" r:id="rId23"/>
    <p:sldId id="294" r:id="rId24"/>
    <p:sldId id="275" r:id="rId25"/>
    <p:sldId id="304" r:id="rId26"/>
    <p:sldId id="305" r:id="rId27"/>
    <p:sldId id="325" r:id="rId28"/>
  </p:sldIdLst>
  <p:sldSz cx="9144000" cy="6858000" type="screen4x3"/>
  <p:notesSz cx="6858000" cy="9144000"/>
  <p:embeddedFontLst>
    <p:embeddedFont>
      <p:font typeface="Arial Black" pitchFamily="34" charset="0"/>
      <p:bold r:id="rId31"/>
    </p:embeddedFont>
    <p:embeddedFont>
      <p:font typeface="Monotype Corsiva" pitchFamily="66" charset="0"/>
      <p:italic r:id="rId32"/>
    </p:embeddedFont>
    <p:embeddedFont>
      <p:font typeface="Calibri" pitchFamily="34" charset="0"/>
      <p:regular r:id="rId33"/>
      <p:bold r:id="rId34"/>
      <p:italic r:id="rId35"/>
      <p:boldItalic r:id="rId36"/>
    </p:embeddedFont>
    <p:embeddedFont>
      <p:font typeface="Comic Sans MS" pitchFamily="66" charset="0"/>
      <p:regular r:id="rId37"/>
      <p:bold r:id="rId38"/>
    </p:embeddedFont>
    <p:embeddedFont>
      <p:font typeface="cmsy10"/>
      <p:regular r:id="rId39"/>
    </p:embeddedFont>
    <p:embeddedFont>
      <p:font typeface="Wingdings 3" pitchFamily="18" charset="2"/>
      <p:regular r:id="rId40"/>
    </p:embeddedFont>
    <p:embeddedFont>
      <p:font typeface="msam10"/>
      <p:regular r:id="rId41"/>
    </p:embeddedFont>
  </p:embeddedFontLst>
  <p:custDataLst>
    <p:tags r:id="rId4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DFAB"/>
    <a:srgbClr val="FFFF66"/>
    <a:srgbClr val="9DDE8E"/>
    <a:srgbClr val="E8D66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00" autoAdjust="0"/>
  </p:normalViewPr>
  <p:slideViewPr>
    <p:cSldViewPr>
      <p:cViewPr varScale="1">
        <p:scale>
          <a:sx n="94" d="100"/>
          <a:sy n="94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font" Target="fonts/font10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font" Target="fonts/font5.fntdata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6F171-E29C-1D4F-8F85-D784C92E32CF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411BC-0252-2948-922D-133DEC75B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85DB6-C74C-41C9-B974-2B77467CDBE3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9A62B-0D90-41AD-9741-9A3E32CF7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tag for BAD is a bit sudden, but the gist</a:t>
            </a:r>
            <a:r>
              <a:rPr lang="en-US" baseline="0" dirty="0" smtClean="0"/>
              <a:t> of contract checking is to blame the right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</a:t>
            </a:r>
            <a:r>
              <a:rPr lang="en-US" baseline="0" dirty="0" smtClean="0"/>
              <a:t> satisfies a contract </a:t>
            </a:r>
            <a:r>
              <a:rPr lang="en-US" baseline="0" dirty="0" err="1" smtClean="0"/>
              <a:t>iff</a:t>
            </a:r>
            <a:r>
              <a:rPr lang="en-US" baseline="0" dirty="0" smtClean="0"/>
              <a:t> this condition holds.</a:t>
            </a:r>
          </a:p>
          <a:p>
            <a:r>
              <a:rPr lang="en-US" baseline="0" dirty="0" smtClean="0"/>
              <a:t>Mention example before explain function contract satisfaction.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Talk about contract function and </a:t>
            </a:r>
            <a:r>
              <a:rPr lang="en-US" dirty="0" err="1" smtClean="0"/>
              <a:t>tuple</a:t>
            </a:r>
            <a:r>
              <a:rPr lang="en-US" dirty="0" smtClean="0"/>
              <a:t> briefly,</a:t>
            </a:r>
            <a:r>
              <a:rPr lang="en-US" baseline="0" dirty="0" smtClean="0"/>
              <a:t> then emphasize predicate </a:t>
            </a:r>
            <a:r>
              <a:rPr lang="en-US" baseline="0" smtClean="0"/>
              <a:t>contract.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4ADC6B-90E9-459E-94E2-8D435FFDD8FA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errors give us headache. It is always good</a:t>
            </a:r>
            <a:r>
              <a:rPr lang="en-US" baseline="0" dirty="0" smtClean="0"/>
              <a:t> to detect bugs at the early stage of software development.</a:t>
            </a:r>
          </a:p>
          <a:p>
            <a:r>
              <a:rPr lang="en-US" dirty="0" smtClean="0"/>
              <a:t>I’d be desirable</a:t>
            </a:r>
            <a:r>
              <a:rPr lang="en-US" baseline="0" dirty="0" smtClean="0"/>
              <a:t> if a</a:t>
            </a:r>
            <a:r>
              <a:rPr lang="en-US" dirty="0" smtClean="0"/>
              <a:t> compiler can do the job</a:t>
            </a:r>
            <a:r>
              <a:rPr lang="en-US" baseline="0" dirty="0" smtClean="0"/>
              <a:t>. </a:t>
            </a:r>
          </a:p>
          <a:p>
            <a:r>
              <a:rPr lang="en-US" dirty="0" smtClean="0"/>
              <a:t>With type, a</a:t>
            </a:r>
            <a:r>
              <a:rPr lang="en-US" baseline="0" dirty="0" smtClean="0"/>
              <a:t> compiler can tell (head 1) is a bug.</a:t>
            </a:r>
          </a:p>
          <a:p>
            <a:r>
              <a:rPr lang="en-US" baseline="0" dirty="0" smtClean="0"/>
              <a:t>With contract, a compiler can tell (head []) is a bug. </a:t>
            </a:r>
          </a:p>
          <a:p>
            <a:r>
              <a:rPr lang="en-US" baseline="0" dirty="0" smtClean="0"/>
              <a:t>The precondition says that the input should not be an empty list.</a:t>
            </a:r>
          </a:p>
          <a:p>
            <a:r>
              <a:rPr lang="en-US" baseline="0" dirty="0" smtClean="0"/>
              <a:t>Arbitrary Haskell </a:t>
            </a:r>
            <a:r>
              <a:rPr lang="en-US" baseline="0" dirty="0" err="1" smtClean="0"/>
              <a:t>boolean</a:t>
            </a:r>
            <a:r>
              <a:rPr lang="en-US" baseline="0" dirty="0" smtClean="0"/>
              <a:t> expression is allowed to specify the condition.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 contract function and </a:t>
            </a:r>
            <a:r>
              <a:rPr lang="en-US" dirty="0" err="1" smtClean="0"/>
              <a:t>tuple</a:t>
            </a:r>
            <a:r>
              <a:rPr lang="en-US" dirty="0" smtClean="0"/>
              <a:t> briefly,</a:t>
            </a:r>
            <a:r>
              <a:rPr lang="en-US" baseline="0" dirty="0" smtClean="0"/>
              <a:t> then emphasize predicate contract.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3D652C-AF41-498E-92F6-6163363B5B8F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53251" name="Shape 1"/>
          <p:cNvSpPr>
            <a:spLocks noGrp="1" noRot="1" noChangeAspect="1" noTextEdit="1"/>
          </p:cNvSpPr>
          <p:nvPr>
            <p:ph type="sldImg"/>
          </p:nvPr>
        </p:nvSpPr>
        <p:spPr>
          <a:ln w="12700"/>
        </p:spPr>
      </p:sp>
      <p:sp>
        <p:nvSpPr>
          <p:cNvPr id="5325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Calibri" pitchFamily="34" charset="0"/>
            </a:endParaRPr>
          </a:p>
        </p:txBody>
      </p:sp>
      <p:sp>
        <p:nvSpPr>
          <p:cNvPr id="53253" name="Shap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65B94F0-C7FB-4F25-9B31-B60F3A86F734}" type="slidenum">
              <a:rPr lang="en-GB" sz="1200">
                <a:latin typeface="Calibri" pitchFamily="34" charset="0"/>
              </a:rPr>
              <a:pPr algn="r"/>
              <a:t>5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AEF12-DE33-4319-8C69-17FE329E81FC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8D66A"/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94A1-BE45-4148-A377-8BCC571CC436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Static Contract Checking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for Haskell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524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Dana N.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Xu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University of Cambridge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105400"/>
            <a:ext cx="424815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Ph.D. Supervisor: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Simon </a:t>
            </a:r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Peyton Jones</a:t>
            </a:r>
          </a:p>
          <a:p>
            <a:pPr algn="ctr"/>
            <a:r>
              <a:rPr lang="en-GB" sz="2000" b="1" dirty="0">
                <a:latin typeface="Arial" charset="0"/>
              </a:rPr>
              <a:t>Microsoft Research Cambridge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850" y="152401"/>
            <a:ext cx="8567738" cy="6516688"/>
            <a:chOff x="323850" y="1268413"/>
            <a:chExt cx="8567738" cy="5400675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6704013" y="1798638"/>
              <a:ext cx="1039317" cy="68868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 dirty="0">
                  <a:latin typeface="Times New Roman" pitchFamily="18" charset="0"/>
                </a:rPr>
                <a:t>Define</a:t>
              </a:r>
              <a:r>
                <a:rPr lang="en-GB" sz="2400" b="1" dirty="0"/>
                <a:t> </a:t>
              </a:r>
              <a:endParaRPr lang="en-GB" sz="2400" b="1" dirty="0" smtClean="0"/>
            </a:p>
            <a:p>
              <a:r>
                <a:rPr lang="en-GB" sz="2400" b="1" dirty="0" smtClean="0"/>
                <a:t>e </a:t>
              </a:r>
              <a:r>
                <a:rPr lang="en-GB" sz="2400" b="1" dirty="0" err="1" smtClean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  <a:sym typeface="Symbol"/>
                </a:rPr>
                <a:t></a:t>
              </a:r>
              <a:r>
                <a:rPr lang="en-GB" sz="2400" b="1" dirty="0" smtClean="0"/>
                <a:t> </a:t>
              </a:r>
              <a:r>
                <a:rPr lang="en-GB" sz="2400" b="1" dirty="0" err="1"/>
                <a:t>t</a:t>
              </a:r>
              <a:endParaRPr lang="en-GB" sz="2400" b="1" dirty="0"/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5651500" y="3429000"/>
              <a:ext cx="3240088" cy="1127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>
                  <a:latin typeface="Times New Roman" pitchFamily="18" charset="0"/>
                </a:rPr>
                <a:t>Construct</a:t>
              </a:r>
              <a:r>
                <a:rPr lang="en-GB" sz="2400" b="1" dirty="0"/>
                <a:t> </a:t>
              </a:r>
              <a:endParaRPr lang="en-GB" sz="2400" b="1" dirty="0" smtClean="0"/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 err="1" smtClean="0"/>
                <a:t>e</a:t>
              </a:r>
              <a:r>
                <a:rPr lang="en-GB" sz="2400" b="1" dirty="0" smtClean="0"/>
                <a:t> </a:t>
              </a:r>
              <a:r>
                <a:rPr lang="en-GB" sz="2400" b="1" dirty="0" err="1" smtClean="0">
                  <a:latin typeface="Comic Sans MS" pitchFamily="66" charset="0"/>
                  <a:sym typeface="Wingdings 3"/>
                </a:rPr>
                <a:t></a:t>
              </a:r>
              <a:r>
                <a:rPr lang="en-GB" sz="2400" b="1" dirty="0" smtClean="0"/>
                <a:t> </a:t>
              </a:r>
              <a:r>
                <a:rPr lang="en-GB" sz="2400" b="1" dirty="0" err="1"/>
                <a:t>t</a:t>
              </a:r>
              <a:r>
                <a:rPr lang="en-GB" sz="2400" b="1" dirty="0"/>
                <a:t> 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/>
                <a:t>(</a:t>
              </a:r>
              <a:r>
                <a:rPr lang="en-GB" sz="2400" b="1" dirty="0" err="1"/>
                <a:t>e</a:t>
              </a:r>
              <a:r>
                <a:rPr lang="en-GB" sz="2400" b="1" dirty="0"/>
                <a:t> </a:t>
              </a:r>
              <a:r>
                <a:rPr lang="en-GB" sz="2400" b="1" dirty="0">
                  <a:latin typeface="Times New Roman" pitchFamily="18" charset="0"/>
                </a:rPr>
                <a:t>“ensures”</a:t>
              </a:r>
              <a:r>
                <a:rPr lang="en-GB" sz="2400" b="1" dirty="0"/>
                <a:t> </a:t>
              </a:r>
              <a:r>
                <a:rPr lang="en-GB" sz="2400" b="1" dirty="0" err="1"/>
                <a:t>t</a:t>
              </a:r>
              <a:r>
                <a:rPr lang="en-GB" sz="2400" b="1" dirty="0"/>
                <a:t>)</a:t>
              </a:r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5364163" y="2349500"/>
              <a:ext cx="792162" cy="1079500"/>
            </a:xfrm>
            <a:prstGeom prst="curvedRightArrow">
              <a:avLst>
                <a:gd name="adj1" fmla="val 27255"/>
                <a:gd name="adj2" fmla="val 54509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23850" y="2276475"/>
              <a:ext cx="4518435" cy="790712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800" b="1" dirty="0" smtClean="0">
                  <a:latin typeface="Times New Roman" pitchFamily="18" charset="0"/>
                </a:rPr>
                <a:t>Main </a:t>
              </a:r>
              <a:r>
                <a:rPr lang="en-GB" sz="2800" b="1" dirty="0">
                  <a:latin typeface="Times New Roman" pitchFamily="18" charset="0"/>
                </a:rPr>
                <a:t>Theorem </a:t>
              </a:r>
              <a:endParaRPr lang="en-GB" sz="2800" b="1" dirty="0" smtClean="0">
                <a:latin typeface="Times New Roman" pitchFamily="18" charset="0"/>
              </a:endParaRPr>
            </a:p>
            <a:p>
              <a:r>
                <a:rPr lang="en-GB" sz="2800" b="1" dirty="0" smtClean="0">
                  <a:latin typeface="Times New Roman" pitchFamily="18" charset="0"/>
                </a:rPr>
                <a:t>e </a:t>
              </a:r>
              <a:r>
                <a:rPr lang="en-GB" sz="2800" b="1" dirty="0" err="1" smtClean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  <a:sym typeface="Symbol"/>
                </a:rPr>
                <a:t></a:t>
              </a:r>
              <a:r>
                <a:rPr lang="en-GB" sz="2800" b="1" dirty="0" smtClean="0">
                  <a:latin typeface="Times New Roman" pitchFamily="18" charset="0"/>
                </a:rPr>
                <a:t> </a:t>
              </a:r>
              <a:r>
                <a:rPr lang="en-GB" sz="2800" b="1" dirty="0" err="1">
                  <a:latin typeface="Times New Roman" pitchFamily="18" charset="0"/>
                </a:rPr>
                <a:t>t</a:t>
              </a:r>
              <a:r>
                <a:rPr lang="en-GB" sz="2800" b="1" dirty="0">
                  <a:latin typeface="Times New Roman" pitchFamily="18" charset="0"/>
                </a:rPr>
                <a:t> </a:t>
              </a:r>
              <a:r>
                <a:rPr lang="en-GB" sz="2800" b="1" dirty="0" smtClean="0">
                  <a:latin typeface="Times New Roman" pitchFamily="18" charset="0"/>
                </a:rPr>
                <a:t> </a:t>
              </a:r>
              <a:r>
                <a:rPr lang="en-GB" sz="2800" b="1" dirty="0" err="1" smtClean="0">
                  <a:latin typeface="Times New Roman" pitchFamily="18" charset="0"/>
                </a:rPr>
                <a:t>iff</a:t>
              </a:r>
              <a:r>
                <a:rPr lang="en-GB" sz="2800" b="1" dirty="0" smtClean="0">
                  <a:latin typeface="Times New Roman" pitchFamily="18" charset="0"/>
                </a:rPr>
                <a:t>    </a:t>
              </a:r>
              <a:r>
                <a:rPr lang="en-GB" sz="2800" b="1" dirty="0" err="1">
                  <a:latin typeface="Times New Roman" pitchFamily="18" charset="0"/>
                </a:rPr>
                <a:t>e</a:t>
              </a:r>
              <a:r>
                <a:rPr lang="en-GB" sz="2800" b="1" dirty="0" smtClean="0">
                  <a:latin typeface="Times New Roman" pitchFamily="18" charset="0"/>
                </a:rPr>
                <a:t> </a:t>
              </a:r>
              <a:r>
                <a:rPr lang="en-GB" sz="2800" b="1" dirty="0" err="1" smtClean="0">
                  <a:latin typeface="Comic Sans MS" pitchFamily="66" charset="0"/>
                  <a:sym typeface="Wingdings 3"/>
                </a:rPr>
                <a:t></a:t>
              </a:r>
              <a:r>
                <a:rPr lang="en-GB" sz="2800" b="1" dirty="0" smtClean="0">
                  <a:latin typeface="Times New Roman" pitchFamily="18" charset="0"/>
                </a:rPr>
                <a:t> </a:t>
              </a:r>
              <a:r>
                <a:rPr lang="en-GB" sz="2800" b="1" dirty="0">
                  <a:latin typeface="Times New Roman" pitchFamily="18" charset="0"/>
                </a:rPr>
                <a:t>t is crash-free  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23850" y="3213100"/>
              <a:ext cx="46799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Times New Roman" pitchFamily="18" charset="0"/>
                </a:rPr>
                <a:t>(related to Blume&amp;McAllester:JFP’06)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5795963" y="5516563"/>
              <a:ext cx="2987675" cy="4302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GB" sz="2400" b="1" dirty="0">
                  <a:latin typeface="Times New Roman" pitchFamily="18" charset="0"/>
                </a:rPr>
                <a:t>some </a:t>
              </a:r>
              <a:r>
                <a:rPr lang="en-GB" sz="2400" b="1" dirty="0"/>
                <a:t>e’</a:t>
              </a:r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auto">
            <a:xfrm>
              <a:off x="5075238" y="4581525"/>
              <a:ext cx="792162" cy="1079500"/>
            </a:xfrm>
            <a:prstGeom prst="curvedRightArrow">
              <a:avLst>
                <a:gd name="adj1" fmla="val 27255"/>
                <a:gd name="adj2" fmla="val 54509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066800" y="4804834"/>
              <a:ext cx="3721100" cy="688685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2400" b="1" dirty="0" smtClean="0">
                  <a:latin typeface="Times New Roman" pitchFamily="18" charset="0"/>
                </a:rPr>
                <a:t>Symbolically simplify </a:t>
              </a:r>
            </a:p>
            <a:p>
              <a:pPr algn="ctr"/>
              <a:r>
                <a:rPr lang="en-GB" sz="2400" b="1" dirty="0" smtClean="0">
                  <a:latin typeface="Times New Roman" pitchFamily="18" charset="0"/>
                </a:rPr>
                <a:t>(</a:t>
              </a:r>
              <a:r>
                <a:rPr lang="en-GB" sz="2400" b="1" dirty="0" err="1">
                  <a:latin typeface="Times New Roman" pitchFamily="18" charset="0"/>
                </a:rPr>
                <a:t>e</a:t>
              </a:r>
              <a:r>
                <a:rPr lang="en-GB" sz="2400" b="1" dirty="0" smtClean="0">
                  <a:latin typeface="Times New Roman" pitchFamily="18" charset="0"/>
                </a:rPr>
                <a:t> </a:t>
              </a:r>
              <a:r>
                <a:rPr lang="en-GB" sz="2400" b="1" dirty="0" err="1" smtClean="0">
                  <a:latin typeface="Comic Sans MS" pitchFamily="66" charset="0"/>
                  <a:sym typeface="Wingdings 3"/>
                </a:rPr>
                <a:t></a:t>
              </a:r>
              <a:r>
                <a:rPr lang="en-GB" sz="2400" b="1" dirty="0" smtClean="0">
                  <a:latin typeface="Times New Roman" pitchFamily="18" charset="0"/>
                </a:rPr>
                <a:t> </a:t>
              </a:r>
              <a:r>
                <a:rPr lang="en-GB" sz="2400" b="1" dirty="0">
                  <a:latin typeface="Times New Roman" pitchFamily="18" charset="0"/>
                </a:rPr>
                <a:t>t)</a:t>
              </a:r>
            </a:p>
          </p:txBody>
        </p:sp>
        <p:sp>
          <p:nvSpPr>
            <p:cNvPr id="12" name="AutoShape 14"/>
            <p:cNvSpPr>
              <a:spLocks noChangeArrowheads="1"/>
            </p:cNvSpPr>
            <p:nvPr/>
          </p:nvSpPr>
          <p:spPr bwMode="auto">
            <a:xfrm>
              <a:off x="1066800" y="5734050"/>
              <a:ext cx="4511675" cy="935038"/>
            </a:xfrm>
            <a:prstGeom prst="wedgeRectCallout">
              <a:avLst>
                <a:gd name="adj1" fmla="val 109088"/>
                <a:gd name="adj2" fmla="val -41681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2000" b="1" dirty="0" smtClean="0">
                  <a:latin typeface="Comic Sans MS" pitchFamily="66" charset="0"/>
                </a:rPr>
                <a:t>See if </a:t>
              </a:r>
              <a:r>
                <a:rPr lang="en-GB" sz="2000" b="1" dirty="0" smtClean="0">
                  <a:latin typeface="Courier New" pitchFamily="49" charset="0"/>
                  <a:cs typeface="Courier New" pitchFamily="49" charset="0"/>
                </a:rPr>
                <a:t>BAD</a:t>
              </a:r>
              <a:r>
                <a:rPr lang="en-GB" sz="2000" b="1" dirty="0" smtClean="0">
                  <a:latin typeface="Times New Roman" pitchFamily="18" charset="0"/>
                </a:rPr>
                <a:t> </a:t>
              </a:r>
              <a:r>
                <a:rPr lang="en-GB" sz="2000" b="1" dirty="0" smtClean="0">
                  <a:latin typeface="Comic Sans MS" pitchFamily="66" charset="0"/>
                </a:rPr>
                <a:t>is syntactically in </a:t>
              </a:r>
              <a:r>
                <a:rPr lang="en-GB" sz="2000" b="1" dirty="0" smtClean="0"/>
                <a:t>e’</a:t>
              </a:r>
              <a:r>
                <a:rPr lang="en-GB" sz="2000" b="1" dirty="0" smtClean="0">
                  <a:latin typeface="Times New Roman" pitchFamily="18" charset="0"/>
                </a:rPr>
                <a:t>.</a:t>
              </a:r>
            </a:p>
            <a:p>
              <a:pPr algn="ctr"/>
              <a:r>
                <a:rPr lang="en-GB" sz="2000" b="1" dirty="0" smtClean="0">
                  <a:latin typeface="Comic Sans MS" pitchFamily="66" charset="0"/>
                </a:rPr>
                <a:t>If yes</a:t>
              </a:r>
              <a:r>
                <a:rPr lang="en-GB" sz="2000" b="1" dirty="0" smtClean="0">
                  <a:latin typeface="Times New Roman" pitchFamily="18" charset="0"/>
                </a:rPr>
                <a:t>, </a:t>
              </a:r>
              <a:r>
                <a:rPr lang="en-GB" sz="2000" b="1" dirty="0" smtClean="0">
                  <a:latin typeface="Comic Sans MS" pitchFamily="66" charset="0"/>
                </a:rPr>
                <a:t>DONE</a:t>
              </a:r>
              <a:r>
                <a:rPr lang="en-GB" sz="2000" b="1" dirty="0" smtClean="0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en-GB" sz="2000" b="1" dirty="0" smtClean="0">
                  <a:latin typeface="Comic Sans MS" pitchFamily="66" charset="0"/>
                </a:rPr>
                <a:t>else give BLAME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3" name="AutoShape 15"/>
            <p:cNvSpPr>
              <a:spLocks noChangeArrowheads="1"/>
            </p:cNvSpPr>
            <p:nvPr/>
          </p:nvSpPr>
          <p:spPr bwMode="auto">
            <a:xfrm>
              <a:off x="4114800" y="1268413"/>
              <a:ext cx="2473325" cy="719137"/>
            </a:xfrm>
            <a:prstGeom prst="wedgeRoundRectCallout">
              <a:avLst>
                <a:gd name="adj1" fmla="val 722"/>
                <a:gd name="adj2" fmla="val 108278"/>
                <a:gd name="adj3" fmla="val 16667"/>
              </a:avLst>
            </a:prstGeom>
            <a:solidFill>
              <a:srgbClr val="B5DFA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3200" b="1" dirty="0" smtClean="0">
                  <a:latin typeface="Times New Roman" pitchFamily="18" charset="0"/>
                </a:rPr>
                <a:t>[POPL’10]</a:t>
              </a:r>
              <a:endParaRPr lang="en-GB" sz="3200" b="1" dirty="0">
                <a:latin typeface="Times New Roman" pitchFamily="18" charset="0"/>
              </a:endParaRPr>
            </a:p>
          </p:txBody>
        </p:sp>
        <p:sp>
          <p:nvSpPr>
            <p:cNvPr id="14" name="AutoShape 16"/>
            <p:cNvSpPr>
              <a:spLocks noChangeArrowheads="1"/>
            </p:cNvSpPr>
            <p:nvPr/>
          </p:nvSpPr>
          <p:spPr bwMode="auto">
            <a:xfrm>
              <a:off x="2438400" y="3857578"/>
              <a:ext cx="2633663" cy="719469"/>
            </a:xfrm>
            <a:prstGeom prst="wedgeRoundRectCallout">
              <a:avLst>
                <a:gd name="adj1" fmla="val 51764"/>
                <a:gd name="adj2" fmla="val 83579"/>
                <a:gd name="adj3" fmla="val 16667"/>
              </a:avLst>
            </a:prstGeom>
            <a:solidFill>
              <a:srgbClr val="B5DFA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2000" b="1" dirty="0">
                  <a:latin typeface="Times New Roman" pitchFamily="18" charset="0"/>
                </a:rPr>
                <a:t>ESC/Haskell</a:t>
              </a:r>
            </a:p>
            <a:p>
              <a:pPr algn="ctr"/>
              <a:r>
                <a:rPr lang="en-GB" sz="2000" b="1">
                  <a:latin typeface="Times New Roman" pitchFamily="18" charset="0"/>
                </a:rPr>
                <a:t> </a:t>
              </a:r>
              <a:r>
                <a:rPr lang="en-GB" sz="2000" b="1" smtClean="0">
                  <a:latin typeface="Times New Roman" pitchFamily="18" charset="0"/>
                </a:rPr>
                <a:t>[Haskell’06</a:t>
              </a:r>
              <a:r>
                <a:rPr lang="en-GB" sz="2000" b="1" dirty="0">
                  <a:latin typeface="Times New Roman" pitchFamily="18" charset="0"/>
                </a:rPr>
                <a:t>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8313" y="1844675"/>
            <a:ext cx="8247062" cy="430212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{x | p} = case p[e/x]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True -&gt; 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False -&gt;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BAD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x:t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2400" b="1" dirty="0" smtClean="0">
                <a:latin typeface="Courier New" pitchFamily="49" charset="0"/>
              </a:rPr>
              <a:t>-&gt;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=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 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v. (e (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</a:t>
            </a:r>
            <a:r>
              <a:rPr lang="en-US" sz="2400" b="1" dirty="0" smtClean="0">
                <a:latin typeface="msam10" pitchFamily="34" charset="0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))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 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[(v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)/x]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(t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= case e of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   (e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-&gt; (e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Any =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UNR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223963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Wrappers  </a:t>
            </a:r>
            <a:r>
              <a:rPr lang="en-GB" sz="32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lang="en-GB" sz="3200" b="1" dirty="0" smtClean="0">
                <a:latin typeface="msam10" pitchFamily="34" charset="0"/>
              </a:rPr>
              <a:t> </a:t>
            </a:r>
            <a:r>
              <a:rPr lang="en-GB" sz="3200" b="1" dirty="0" smtClean="0"/>
              <a:t>and  </a:t>
            </a:r>
            <a:r>
              <a:rPr lang="en-GB" sz="32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2800" b="1" dirty="0" smtClean="0"/>
              <a:t>(</a:t>
            </a:r>
            <a:r>
              <a:rPr lang="en-GB" sz="28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 smtClean="0">
                <a:latin typeface="msam10" pitchFamily="34" charset="0"/>
              </a:rPr>
              <a:t> </a:t>
            </a:r>
            <a:r>
              <a:rPr lang="en-GB" sz="2800" b="1" dirty="0" smtClean="0"/>
              <a:t> pronounced </a:t>
            </a:r>
            <a:r>
              <a:rPr lang="en-GB" sz="2800" b="1" dirty="0" smtClean="0">
                <a:solidFill>
                  <a:srgbClr val="C00000"/>
                </a:solidFill>
              </a:rPr>
              <a:t>ensures</a:t>
            </a:r>
            <a:r>
              <a:rPr lang="en-GB" sz="2800" b="1" dirty="0" smtClean="0"/>
              <a:t>	 </a:t>
            </a:r>
            <a:r>
              <a:rPr lang="en-GB" sz="28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lang="en-GB" sz="2800" b="1" dirty="0" smtClean="0"/>
              <a:t> pronounced </a:t>
            </a:r>
            <a:r>
              <a:rPr lang="en-GB" sz="2800" b="1" dirty="0" smtClean="0">
                <a:solidFill>
                  <a:srgbClr val="C00000"/>
                </a:solidFill>
              </a:rPr>
              <a:t>requires</a:t>
            </a:r>
            <a:r>
              <a:rPr lang="en-GB" sz="2800" b="1" dirty="0" smtClean="0"/>
              <a:t>)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42988" y="6165850"/>
            <a:ext cx="727233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>
                <a:latin typeface="Times New Roman" pitchFamily="18" charset="0"/>
              </a:rPr>
              <a:t>related to [</a:t>
            </a:r>
            <a:r>
              <a:rPr lang="en-GB" b="1" dirty="0" smtClean="0">
                <a:latin typeface="Times New Roman" pitchFamily="18" charset="0"/>
              </a:rPr>
              <a:t>Findler-Felleisen:ICFP02]</a:t>
            </a:r>
            <a:endParaRPr lang="en-GB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223963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Wrappers  </a:t>
            </a:r>
            <a:r>
              <a:rPr lang="en-GB" sz="32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lang="en-GB" sz="3200" b="1" dirty="0" smtClean="0">
                <a:latin typeface="msam10" pitchFamily="34" charset="0"/>
              </a:rPr>
              <a:t> </a:t>
            </a:r>
            <a:r>
              <a:rPr lang="en-GB" sz="3200" b="1" dirty="0" smtClean="0"/>
              <a:t>and  </a:t>
            </a:r>
            <a:r>
              <a:rPr lang="en-GB" sz="32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lang="en-GB" sz="3200" b="1" dirty="0" smtClean="0"/>
              <a:t> </a:t>
            </a:r>
            <a:br>
              <a:rPr lang="en-GB" sz="3200" b="1" dirty="0" smtClean="0"/>
            </a:br>
            <a:r>
              <a:rPr lang="en-GB" sz="2800" b="1" dirty="0" smtClean="0"/>
              <a:t>(</a:t>
            </a:r>
            <a:r>
              <a:rPr lang="en-GB" sz="28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 smtClean="0">
                <a:latin typeface="msam10" pitchFamily="34" charset="0"/>
              </a:rPr>
              <a:t> </a:t>
            </a:r>
            <a:r>
              <a:rPr lang="en-GB" sz="2800" b="1" dirty="0" smtClean="0"/>
              <a:t> pronounced </a:t>
            </a:r>
            <a:r>
              <a:rPr lang="en-GB" sz="2800" b="1" dirty="0" smtClean="0">
                <a:solidFill>
                  <a:srgbClr val="C00000"/>
                </a:solidFill>
              </a:rPr>
              <a:t>ensures</a:t>
            </a:r>
            <a:r>
              <a:rPr lang="en-GB" sz="2800" b="1" dirty="0" smtClean="0"/>
              <a:t>	 </a:t>
            </a:r>
            <a:r>
              <a:rPr lang="en-GB" sz="28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lang="en-GB" sz="2800" b="1" dirty="0" smtClean="0"/>
              <a:t> pronounced </a:t>
            </a:r>
            <a:r>
              <a:rPr lang="en-GB" sz="2800" b="1" dirty="0" smtClean="0">
                <a:solidFill>
                  <a:srgbClr val="C00000"/>
                </a:solidFill>
              </a:rPr>
              <a:t>requires</a:t>
            </a:r>
            <a:r>
              <a:rPr lang="en-GB" sz="2800" b="1" dirty="0" smtClean="0"/>
              <a:t>)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42988" y="6165850"/>
            <a:ext cx="727233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>
                <a:latin typeface="Times New Roman" pitchFamily="18" charset="0"/>
              </a:rPr>
              <a:t>related to [</a:t>
            </a:r>
            <a:r>
              <a:rPr lang="en-GB" b="1" dirty="0" smtClean="0">
                <a:latin typeface="Times New Roman" pitchFamily="18" charset="0"/>
              </a:rPr>
              <a:t>Findler-Felleisen:ICFP02]</a:t>
            </a:r>
            <a:endParaRPr lang="en-GB" b="1" dirty="0">
              <a:latin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844675"/>
            <a:ext cx="8247062" cy="430212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{x | p} = case p[e/x]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True -&gt; 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False -&gt;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UNR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x:t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2400" b="1" dirty="0" smtClean="0">
                <a:latin typeface="Courier New" pitchFamily="49" charset="0"/>
              </a:rPr>
              <a:t>-&gt;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=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 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v. (e (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))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 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[v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/x]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(t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= case e of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   (e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-&gt; (e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GB" sz="2400" b="1" dirty="0" err="1" smtClean="0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Any =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BAD 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Some Interesting Details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65693" y="1879226"/>
            <a:ext cx="1957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>
                <a:latin typeface="Comic Sans MS" pitchFamily="66" charset="0"/>
              </a:rPr>
              <a:t>Practice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7526" y="1345826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>
                <a:latin typeface="Comic Sans MS" pitchFamily="66" charset="0"/>
              </a:rPr>
              <a:t>Theory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57400" y="3810001"/>
            <a:ext cx="6777319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GB" sz="2800" b="1" dirty="0" smtClean="0"/>
              <a:t>Adding tags, e.g. BAD “f”</a:t>
            </a:r>
          </a:p>
          <a:p>
            <a:pPr marL="739775" lvl="2" indent="-282575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b="1" dirty="0" smtClean="0"/>
              <a:t>Achieves precise blaming</a:t>
            </a: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GB" sz="2800" b="1" noProof="0" dirty="0" smtClean="0"/>
              <a:t>More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tags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trace</a:t>
            </a:r>
            <a:r>
              <a:rPr kumimoji="0" lang="en-GB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functions to blame</a:t>
            </a:r>
          </a:p>
          <a:p>
            <a:pPr marL="739775" lvl="2" indent="-282575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b="1" baseline="0" dirty="0" smtClean="0"/>
              <a:t>Achieves the same goal of [Meunier:POPL06]</a:t>
            </a:r>
            <a:endParaRPr kumimoji="0" lang="en-GB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a theorem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prover</a:t>
            </a:r>
            <a:endParaRPr kumimoji="0" lang="en-GB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Counter-example guided unrolling</a:t>
            </a:r>
            <a:endParaRPr kumimoji="0" lang="en-GB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4811" y="2236694"/>
            <a:ext cx="4356847" cy="1557349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Contracts that loop</a:t>
            </a:r>
          </a:p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Contracts that crash</a:t>
            </a:r>
          </a:p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GB" sz="2800" b="1" dirty="0" smtClean="0"/>
              <a:t>Lovely Lemmas</a:t>
            </a:r>
          </a:p>
        </p:txBody>
      </p:sp>
      <p:sp>
        <p:nvSpPr>
          <p:cNvPr id="7" name="Down Arrow 6"/>
          <p:cNvSpPr/>
          <p:nvPr/>
        </p:nvSpPr>
        <p:spPr>
          <a:xfrm rot="2352077">
            <a:off x="2420472" y="1075765"/>
            <a:ext cx="739588" cy="1223682"/>
          </a:xfrm>
          <a:prstGeom prst="downArrow">
            <a:avLst/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Down Arrow 7"/>
          <p:cNvSpPr/>
          <p:nvPr/>
        </p:nvSpPr>
        <p:spPr>
          <a:xfrm rot="20703062">
            <a:off x="5087994" y="1254324"/>
            <a:ext cx="739588" cy="2599171"/>
          </a:xfrm>
          <a:prstGeom prst="downArrow">
            <a:avLst/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Lovely Lemmas </a:t>
            </a:r>
            <a:r>
              <a:rPr lang="en-US" dirty="0" err="1" smtClean="0">
                <a:sym typeface="Wingdings"/>
              </a:rPr>
              <a:t>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00" y="1805622"/>
            <a:ext cx="9017000" cy="20914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64024"/>
            <a:ext cx="8229600" cy="51905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Static contract checking is a fertile and under-researched area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Distinctive features of our approach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Haskell in contracts; absolutely crucial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Declarative specification of “satisfies”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Nice theory (with some very tricky corners)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Static proofs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GB" sz="2400" b="1" dirty="0" smtClean="0"/>
              <a:t>Modular Checking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Compiler as theorem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prover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After Ph.D.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Postdoc</a:t>
            </a:r>
            <a:r>
              <a:rPr lang="en-US" b="1" dirty="0" smtClean="0"/>
              <a:t> project in 2009: probabilistic contract for component base design [ATVA’2010]</a:t>
            </a:r>
          </a:p>
          <a:p>
            <a:r>
              <a:rPr lang="en-US" b="1" dirty="0" smtClean="0"/>
              <a:t>Current project at Xavier Leroy’s team (INRIA)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i="1" dirty="0" smtClean="0"/>
              <a:t>- a verifying compiler: </a:t>
            </a:r>
          </a:p>
          <a:p>
            <a:pPr>
              <a:buNone/>
            </a:pPr>
            <a:r>
              <a:rPr lang="en-US" b="1" dirty="0" smtClean="0"/>
              <a:t>	1. Apply the idea to </a:t>
            </a:r>
            <a:r>
              <a:rPr lang="en-US" b="1" dirty="0" err="1" smtClean="0"/>
              <a:t>OCaml</a:t>
            </a:r>
            <a:r>
              <a:rPr lang="en-US" b="1" dirty="0" smtClean="0"/>
              <a:t> compiler by allowing both static and dynamic contract checking</a:t>
            </a:r>
          </a:p>
          <a:p>
            <a:pPr>
              <a:buNone/>
            </a:pPr>
            <a:r>
              <a:rPr lang="en-US" b="1" dirty="0" smtClean="0"/>
              <a:t>	 2. Connect with Coq to verify more programs statically.</a:t>
            </a:r>
          </a:p>
          <a:p>
            <a:pPr>
              <a:buNone/>
            </a:pPr>
            <a:r>
              <a:rPr lang="en-US" b="1" dirty="0" smtClean="0"/>
              <a:t>	 3. Use Coq to prove the correctness of the framework. </a:t>
            </a:r>
          </a:p>
          <a:p>
            <a:pPr>
              <a:buNone/>
            </a:pPr>
            <a:r>
              <a:rPr lang="en-US" b="1" dirty="0" smtClean="0"/>
              <a:t>	 4. Apply new ideas back to Haskell (e.g. GHC).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Static and Dynamic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048000" y="1533525"/>
            <a:ext cx="3065931" cy="1055608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 Black" pitchFamily="34" charset="0"/>
              </a:rPr>
              <a:t>Program with Specifications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3315821"/>
            <a:ext cx="2496669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Run time error attributes blame to the right place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0795" y="3286125"/>
            <a:ext cx="2362200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Compile time error attributes blame to the right place</a:t>
            </a:r>
          </a:p>
        </p:txBody>
      </p:sp>
      <p:sp>
        <p:nvSpPr>
          <p:cNvPr id="7" name="Right Arrow 6"/>
          <p:cNvSpPr/>
          <p:nvPr/>
        </p:nvSpPr>
        <p:spPr>
          <a:xfrm rot="8124525">
            <a:off x="24292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ight Arrow 7"/>
          <p:cNvSpPr/>
          <p:nvPr/>
        </p:nvSpPr>
        <p:spPr>
          <a:xfrm rot="2933531">
            <a:off x="61249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9495" y="2009775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Dynamic</a:t>
            </a:r>
          </a:p>
          <a:p>
            <a:r>
              <a:rPr lang="en-GB" dirty="0" smtClean="0">
                <a:latin typeface="Comic Sans MS" pitchFamily="66" charset="0"/>
              </a:rPr>
              <a:t>checking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9152" y="1879226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Static</a:t>
            </a:r>
          </a:p>
          <a:p>
            <a:pPr algn="ctr"/>
            <a:r>
              <a:rPr lang="en-GB" dirty="0" smtClean="0">
                <a:latin typeface="Comic Sans MS" pitchFamily="66" charset="0"/>
              </a:rPr>
              <a:t>checking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5" name="Right Arrow 14"/>
          <p:cNvSpPr/>
          <p:nvPr/>
        </p:nvSpPr>
        <p:spPr>
          <a:xfrm rot="5400000">
            <a:off x="2071248" y="445374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95616" y="5238750"/>
            <a:ext cx="3028949" cy="1123712"/>
          </a:xfrm>
          <a:prstGeom prst="roundRect">
            <a:avLst/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No blaming</a:t>
            </a:r>
          </a:p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means</a:t>
            </a:r>
          </a:p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Program cannot </a:t>
            </a:r>
            <a:r>
              <a:rPr lang="en-GB" sz="2000" b="1" dirty="0" err="1" smtClean="0">
                <a:solidFill>
                  <a:schemeClr val="tx1"/>
                </a:solidFill>
              </a:rPr>
              <a:t>crashs</a:t>
            </a:r>
            <a:endParaRPr lang="en-GB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9075" y="5324475"/>
            <a:ext cx="3663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Comic Sans MS" pitchFamily="66" charset="0"/>
              </a:rPr>
              <a:t>Or, more plausibly:</a:t>
            </a:r>
          </a:p>
          <a:p>
            <a:r>
              <a:rPr lang="en-GB" b="1" dirty="0" smtClean="0">
                <a:latin typeface="Comic Sans MS" pitchFamily="66" charset="0"/>
              </a:rPr>
              <a:t> If you guarantee that </a:t>
            </a:r>
            <a:r>
              <a:rPr lang="en-GB" b="1" dirty="0" err="1" smtClean="0">
                <a:latin typeface="Comic Sans MS" pitchFamily="66" charset="0"/>
              </a:rPr>
              <a:t>f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smtClean="0">
                <a:latin typeface="Comic Sans MS" pitchFamily="66" charset="0"/>
                <a:sym typeface="Symbol"/>
              </a:rPr>
              <a:t></a:t>
            </a:r>
            <a:r>
              <a:rPr lang="en-GB" b="1" dirty="0" smtClean="0">
                <a:latin typeface="Comic Sans MS" pitchFamily="66" charset="0"/>
              </a:rPr>
              <a:t> </a:t>
            </a:r>
            <a:r>
              <a:rPr lang="en-GB" b="1" dirty="0" err="1" smtClean="0">
                <a:latin typeface="Comic Sans MS" pitchFamily="66" charset="0"/>
              </a:rPr>
              <a:t>t</a:t>
            </a:r>
            <a:r>
              <a:rPr lang="en-GB" b="1" dirty="0" smtClean="0">
                <a:latin typeface="Comic Sans MS" pitchFamily="66" charset="0"/>
              </a:rPr>
              <a:t>,</a:t>
            </a:r>
          </a:p>
          <a:p>
            <a:r>
              <a:rPr lang="en-GB" b="1" dirty="0" smtClean="0">
                <a:latin typeface="Comic Sans MS" pitchFamily="66" charset="0"/>
              </a:rPr>
              <a:t>then the program cannot crash</a:t>
            </a:r>
            <a:endParaRPr lang="en-GB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>
            <a:spLocks noChangeArrowheads="1"/>
          </p:cNvSpPr>
          <p:nvPr/>
        </p:nvSpPr>
        <p:spPr bwMode="auto">
          <a:xfrm>
            <a:off x="533400" y="685800"/>
            <a:ext cx="8001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What exactly does it mean </a:t>
            </a:r>
          </a:p>
          <a:p>
            <a:pPr algn="ctr"/>
            <a:r>
              <a:rPr lang="en-US" sz="4800" b="1" dirty="0"/>
              <a:t>to say </a:t>
            </a:r>
            <a:r>
              <a:rPr lang="en-US" sz="4800" b="1" dirty="0" smtClean="0"/>
              <a:t>that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b="1" dirty="0" smtClean="0"/>
              <a:t>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4800" b="1" dirty="0"/>
              <a:t> “satisfies” contract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800" b="1" dirty="0" smtClean="0"/>
              <a:t>?</a:t>
            </a:r>
          </a:p>
          <a:p>
            <a:pPr algn="ctr"/>
            <a:endParaRPr lang="en-US" sz="4800" b="1" dirty="0" smtClean="0"/>
          </a:p>
          <a:p>
            <a:pPr algn="ctr"/>
            <a:r>
              <a:rPr lang="en-US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96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From Types to Contracts</a:t>
            </a:r>
            <a:endParaRPr lang="en-US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295401"/>
            <a:ext cx="8229600" cy="4851400"/>
          </a:xfrm>
          <a:prstGeom prst="rect">
            <a:avLst/>
          </a:prstGeom>
          <a:noFill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GB" sz="2400" b="1" dirty="0" smtClean="0">
                <a:latin typeface="Courier New" pitchFamily="49" charset="0"/>
              </a:rPr>
              <a:t>h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ead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[]     = 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head (x:xs) = x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head :: [</a:t>
            </a:r>
            <a:r>
              <a:rPr lang="en-GB" sz="2400" b="1" dirty="0" smtClean="0">
                <a:latin typeface="Courier New" pitchFamily="49" charset="0"/>
              </a:rPr>
              <a:t>a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] -&gt; a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…(head 1)…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400" b="1" dirty="0" err="1" smtClean="0">
                <a:latin typeface="Courier New" pitchFamily="49" charset="0"/>
              </a:rPr>
              <a:t>h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ead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xs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| not (null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xs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)} -&gt; {r | True}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…(head [])…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627313" y="3716338"/>
            <a:ext cx="1584325" cy="503237"/>
          </a:xfrm>
          <a:prstGeom prst="wedgeRectCallout">
            <a:avLst>
              <a:gd name="adj1" fmla="val -85972"/>
              <a:gd name="adj2" fmla="val -7081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>
                <a:solidFill>
                  <a:srgbClr val="FF0000"/>
                </a:solidFill>
                <a:latin typeface="Times New Roman" pitchFamily="18" charset="0"/>
              </a:rPr>
              <a:t>Bug!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700338" y="5230813"/>
            <a:ext cx="1584325" cy="503237"/>
          </a:xfrm>
          <a:prstGeom prst="wedgeRectCallout">
            <a:avLst>
              <a:gd name="adj1" fmla="val -64829"/>
              <a:gd name="adj2" fmla="val 10173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</a:rPr>
              <a:t>Bug!</a:t>
            </a: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5508625" y="4941888"/>
            <a:ext cx="3168650" cy="1223962"/>
          </a:xfrm>
          <a:prstGeom prst="wedgeRectCallout">
            <a:avLst>
              <a:gd name="adj1" fmla="val -88579"/>
              <a:gd name="adj2" fmla="val -58042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400" b="1" dirty="0">
                <a:latin typeface="Comic Sans MS" pitchFamily="66" charset="0"/>
              </a:rPr>
              <a:t>Contract</a:t>
            </a:r>
          </a:p>
          <a:p>
            <a:pPr algn="ctr"/>
            <a:r>
              <a:rPr lang="en-GB" sz="2400" b="1" dirty="0" smtClean="0">
                <a:latin typeface="Comic Sans MS" pitchFamily="66" charset="0"/>
              </a:rPr>
              <a:t>(arbitrary </a:t>
            </a:r>
            <a:r>
              <a:rPr lang="en-GB" sz="2400" b="1" dirty="0">
                <a:latin typeface="Comic Sans MS" pitchFamily="66" charset="0"/>
              </a:rPr>
              <a:t>Haskell </a:t>
            </a:r>
            <a:r>
              <a:rPr lang="en-GB" sz="2400" b="1" dirty="0" err="1">
                <a:latin typeface="Comic Sans MS" pitchFamily="66" charset="0"/>
              </a:rPr>
              <a:t>boolean</a:t>
            </a:r>
            <a:r>
              <a:rPr lang="en-GB" sz="2400" b="1" dirty="0">
                <a:latin typeface="Comic Sans MS" pitchFamily="66" charset="0"/>
              </a:rPr>
              <a:t> expression)</a:t>
            </a:r>
          </a:p>
        </p:txBody>
      </p:sp>
      <p:sp>
        <p:nvSpPr>
          <p:cNvPr id="8" name="AutoShape 20"/>
          <p:cNvSpPr>
            <a:spLocks noChangeArrowheads="1"/>
          </p:cNvSpPr>
          <p:nvPr/>
        </p:nvSpPr>
        <p:spPr bwMode="auto">
          <a:xfrm>
            <a:off x="4267200" y="2819400"/>
            <a:ext cx="1296987" cy="647700"/>
          </a:xfrm>
          <a:prstGeom prst="wedgeRectCallout">
            <a:avLst>
              <a:gd name="adj1" fmla="val -82526"/>
              <a:gd name="adj2" fmla="val -71176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>
                <a:latin typeface="Comic Sans MS" pitchFamily="66" charset="0"/>
              </a:rPr>
              <a:t>Type</a:t>
            </a: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019800" y="2819400"/>
            <a:ext cx="2652713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b="1" dirty="0" smtClean="0"/>
              <a:t>null </a:t>
            </a:r>
            <a:r>
              <a:rPr lang="en-GB" sz="2400" b="1" dirty="0"/>
              <a:t>:: [a] -&gt; </a:t>
            </a:r>
            <a:r>
              <a:rPr lang="en-GB" sz="2400" b="1" dirty="0" err="1"/>
              <a:t>Bool</a:t>
            </a:r>
            <a:endParaRPr lang="en-GB" sz="2400" b="1" dirty="0"/>
          </a:p>
          <a:p>
            <a:r>
              <a:rPr lang="en-GB" sz="2400" b="1" dirty="0"/>
              <a:t>null [] = True</a:t>
            </a:r>
          </a:p>
          <a:p>
            <a:r>
              <a:rPr lang="en-GB" sz="2400" b="1" dirty="0"/>
              <a:t>null (x:xs) = False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4800600" y="1295400"/>
            <a:ext cx="3200400" cy="1143000"/>
          </a:xfrm>
          <a:prstGeom prst="wedgeRectCallout">
            <a:avLst>
              <a:gd name="adj1" fmla="val -85500"/>
              <a:gd name="adj2" fmla="val -38167"/>
            </a:avLst>
          </a:prstGeom>
          <a:solidFill>
            <a:srgbClr val="FF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BAD means “should not happen: crash”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1" animBg="1"/>
      <p:bldP spid="8" grpId="0" animBg="1"/>
      <p:bldP spid="9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When does </a:t>
            </a:r>
            <a:r>
              <a:rPr lang="en-US" b="1" i="1" dirty="0" smtClean="0"/>
              <a:t>e</a:t>
            </a:r>
            <a:r>
              <a:rPr lang="en-US" b="1" dirty="0" smtClean="0"/>
              <a:t> satisfy a contract?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Brief, declarative…</a:t>
            </a:r>
            <a:endParaRPr lang="en-US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28600" y="5048071"/>
            <a:ext cx="74094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inc </a:t>
            </a:r>
            <a:r>
              <a:rPr lang="en-GB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x:{x | x &gt; 0} -&gt; {y | y == x + 1}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304800" y="6172200"/>
            <a:ext cx="2133600" cy="510778"/>
          </a:xfrm>
          <a:prstGeom prst="wedgeRoundRectCallout">
            <a:avLst>
              <a:gd name="adj1" fmla="val 39811"/>
              <a:gd name="adj2" fmla="val -12981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Comic Sans MS" pitchFamily="66" charset="0"/>
              </a:rPr>
              <a:t>Precondition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743200" y="6194822"/>
            <a:ext cx="2197580" cy="510778"/>
          </a:xfrm>
          <a:prstGeom prst="wedgeRoundRectCallout">
            <a:avLst>
              <a:gd name="adj1" fmla="val 31603"/>
              <a:gd name="adj2" fmla="val -117319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err="1" smtClean="0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endParaRPr lang="en-GB" sz="20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172200" y="5922407"/>
            <a:ext cx="2621819" cy="783193"/>
          </a:xfrm>
          <a:prstGeom prst="wedgeRoundRectCallout">
            <a:avLst>
              <a:gd name="adj1" fmla="val -52982"/>
              <a:gd name="adj2" fmla="val -70323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err="1" smtClean="0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r>
              <a:rPr lang="en-GB" sz="2000" b="1" dirty="0" smtClean="0">
                <a:solidFill>
                  <a:schemeClr val="tx1"/>
                </a:solidFill>
                <a:latin typeface="Comic Sans MS" pitchFamily="66" charset="0"/>
              </a:rPr>
              <a:t> can mention argument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When does </a:t>
            </a:r>
            <a:r>
              <a:rPr lang="en-US" b="1" i="1" dirty="0" smtClean="0"/>
              <a:t>e</a:t>
            </a:r>
            <a:r>
              <a:rPr lang="en-US" b="1" dirty="0" smtClean="0"/>
              <a:t> satisfy a contract?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74319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delicate one is the predicate contract.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Our decision: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{x | p} </a:t>
            </a:r>
            <a:r>
              <a:rPr lang="en-US" sz="2400" b="1" dirty="0" err="1" smtClean="0">
                <a:latin typeface="cmsy10"/>
                <a:cs typeface="Courier New" pitchFamily="49" charset="0"/>
              </a:rPr>
              <a:t>iff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e is crash-free</a:t>
            </a:r>
          </a:p>
          <a:p>
            <a:r>
              <a:rPr lang="en-GB" sz="2400" b="1" dirty="0" smtClean="0">
                <a:solidFill>
                  <a:srgbClr val="FF0000"/>
                </a:solidFill>
                <a:sym typeface="Symbol"/>
              </a:rPr>
              <a:t>Question:</a:t>
            </a:r>
            <a:r>
              <a:rPr lang="en-GB" sz="2400" b="1" dirty="0" smtClean="0">
                <a:sym typeface="Symbol"/>
              </a:rPr>
              <a:t> What expression is </a:t>
            </a:r>
            <a:r>
              <a:rPr lang="en-GB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crash-free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  <a:sym typeface="Symbol"/>
              </a:rPr>
              <a:t> </a:t>
            </a:r>
            <a:r>
              <a:rPr lang="en-GB" sz="2400" dirty="0" smtClean="0">
                <a:sym typeface="Symbol"/>
              </a:rPr>
              <a:t>?</a:t>
            </a:r>
          </a:p>
          <a:p>
            <a:pPr>
              <a:buNone/>
            </a:pPr>
            <a:r>
              <a:rPr lang="en-GB" sz="2400" i="1" dirty="0" smtClean="0">
                <a:sym typeface="Symbol"/>
              </a:rPr>
              <a:t>        e</a:t>
            </a:r>
            <a:r>
              <a:rPr lang="en-GB" sz="2400" dirty="0" smtClean="0">
                <a:sym typeface="Symbol"/>
              </a:rPr>
              <a:t> is </a:t>
            </a:r>
            <a:r>
              <a:rPr lang="en-GB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crash-free</a:t>
            </a:r>
            <a:r>
              <a:rPr lang="en-GB" sz="2400" dirty="0" smtClean="0">
                <a:sym typeface="Symbol"/>
              </a:rPr>
              <a:t> </a:t>
            </a:r>
            <a:r>
              <a:rPr lang="en-GB" sz="2400" dirty="0" err="1" smtClean="0">
                <a:sym typeface="Symbol"/>
              </a:rPr>
              <a:t>iff</a:t>
            </a:r>
            <a:r>
              <a:rPr lang="en-GB" sz="2400" dirty="0" smtClean="0">
                <a:sym typeface="Symbol"/>
              </a:rPr>
              <a:t>  no blameless context can make e crash</a:t>
            </a:r>
            <a:endParaRPr lang="en-US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ounded Rectangle 5"/>
          <p:cNvSpPr/>
          <p:nvPr/>
        </p:nvSpPr>
        <p:spPr>
          <a:xfrm>
            <a:off x="1143000" y="4876800"/>
            <a:ext cx="7010400" cy="1736646"/>
          </a:xfrm>
          <a:prstGeom prst="roundRect">
            <a:avLst/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200" b="1" i="1" dirty="0" smtClean="0">
                <a:solidFill>
                  <a:schemeClr val="tx1"/>
                </a:solidFill>
                <a:sym typeface="Symbol"/>
              </a:rPr>
              <a:t>e</a:t>
            </a:r>
            <a:r>
              <a:rPr lang="en-GB" sz="3200" b="1" dirty="0" smtClean="0">
                <a:solidFill>
                  <a:schemeClr val="tx1"/>
                </a:solidFill>
                <a:sym typeface="Symbol"/>
              </a:rPr>
              <a:t> is crash-free</a:t>
            </a:r>
          </a:p>
          <a:p>
            <a:pPr algn="ctr"/>
            <a:r>
              <a:rPr lang="en-GB" sz="3200" b="1" dirty="0" err="1" smtClean="0">
                <a:solidFill>
                  <a:schemeClr val="tx1"/>
                </a:solidFill>
                <a:sym typeface="Symbol"/>
              </a:rPr>
              <a:t>iff</a:t>
            </a:r>
            <a:endParaRPr lang="en-GB" sz="3200" b="1" dirty="0" smtClean="0">
              <a:solidFill>
                <a:schemeClr val="tx1"/>
              </a:solidFill>
              <a:sym typeface="Symbol"/>
            </a:endParaRPr>
          </a:p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Comic Sans MS" pitchFamily="66" charset="0"/>
                <a:sym typeface="Symbol"/>
              </a:rPr>
              <a:t>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 BAD </a:t>
            </a:r>
            <a:r>
              <a:rPr lang="en-GB" sz="3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3200" b="1" baseline="-25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s 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  C[e] </a:t>
            </a:r>
            <a:r>
              <a:rPr lang="en-GB" sz="3200" b="1" dirty="0" smtClean="0">
                <a:solidFill>
                  <a:schemeClr val="tx1"/>
                </a:solidFill>
                <a:latin typeface="Comic Sans MS" pitchFamily="66" charset="0"/>
                <a:sym typeface="Symbol"/>
              </a:rPr>
              <a:t>* 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BAD</a:t>
            </a:r>
            <a:endParaRPr lang="en-GB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619500" y="6134100"/>
            <a:ext cx="457200" cy="228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600700" y="6134100"/>
            <a:ext cx="457200" cy="228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Crash-free Examples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786313"/>
            <a:ext cx="6858000" cy="95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</a:rPr>
              <a:t>Lemma:  </a:t>
            </a:r>
          </a:p>
          <a:p>
            <a:pPr>
              <a:defRPr/>
            </a:pPr>
            <a:r>
              <a:rPr lang="en-US" sz="2800" b="1" dirty="0">
                <a:latin typeface="+mj-lt"/>
              </a:rPr>
              <a:t> </a:t>
            </a:r>
            <a:r>
              <a:rPr lang="en-US" sz="2800" b="1" i="1" dirty="0">
                <a:latin typeface="+mj-lt"/>
              </a:rPr>
              <a:t>e</a:t>
            </a:r>
            <a:r>
              <a:rPr lang="en-US" sz="2800" b="1" dirty="0">
                <a:latin typeface="+mj-lt"/>
              </a:rPr>
              <a:t> is syntactically safe   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smtClean="0">
                <a:latin typeface="cmsy10"/>
              </a:rPr>
              <a:t>=&gt;</a:t>
            </a:r>
            <a:r>
              <a:rPr lang="en-US" sz="2800" b="1" dirty="0" smtClean="0">
                <a:latin typeface="+mj-lt"/>
              </a:rPr>
              <a:t>     </a:t>
            </a:r>
            <a:r>
              <a:rPr lang="en-US" sz="2800" b="1" i="1" dirty="0">
                <a:latin typeface="+mj-lt"/>
              </a:rPr>
              <a:t>e</a:t>
            </a:r>
            <a:r>
              <a:rPr lang="en-US" sz="2800" b="1" dirty="0">
                <a:latin typeface="+mj-lt"/>
              </a:rPr>
              <a:t> is crash-free.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625" y="1785938"/>
          <a:ext cx="828680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5447"/>
                <a:gridCol w="2011361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Crash-free?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\x -&gt; x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(1, True)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(1,</a:t>
                      </a:r>
                      <a:r>
                        <a:rPr lang="en-US" sz="20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BAD)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\x -&gt; if x &gt; 0 then x else (BAD, x)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\x -&gt; if x*x &gt;= 0 then x + 1 else BAD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Hmm.. YES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When does </a:t>
            </a:r>
            <a:r>
              <a:rPr lang="en-US" b="1" i="1" dirty="0" smtClean="0"/>
              <a:t>e</a:t>
            </a:r>
            <a:r>
              <a:rPr lang="en-US" b="1" dirty="0" smtClean="0"/>
              <a:t> satisfy a contract?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819401"/>
            <a:ext cx="8229600" cy="274319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4300" b="1" dirty="0" smtClean="0"/>
              <a:t>See the paper for …</a:t>
            </a:r>
          </a:p>
          <a:p>
            <a:endParaRPr lang="en-US" sz="2400" b="1" dirty="0" smtClean="0"/>
          </a:p>
          <a:p>
            <a:r>
              <a:rPr lang="en-US" sz="3000" b="1" dirty="0" smtClean="0"/>
              <a:t>Why </a:t>
            </a:r>
            <a:r>
              <a:rPr lang="en-US" sz="3000" b="1" i="1" dirty="0" smtClean="0"/>
              <a:t>e</a:t>
            </a:r>
            <a:r>
              <a:rPr lang="en-US" sz="3000" b="1" dirty="0" smtClean="0"/>
              <a:t> must be crash-free to satisfy predicate contract?</a:t>
            </a:r>
          </a:p>
          <a:p>
            <a:r>
              <a:rPr lang="en-US" sz="3000" b="1" dirty="0" smtClean="0"/>
              <a:t>Why divergent expression satisfies all contract?</a:t>
            </a:r>
          </a:p>
          <a:p>
            <a:r>
              <a:rPr lang="en-US" sz="3000" b="1" dirty="0" smtClean="0"/>
              <a:t>What if contract diverges (i.e. </a:t>
            </a:r>
            <a:r>
              <a:rPr lang="en-US" sz="3000" b="1" i="1" dirty="0" smtClean="0"/>
              <a:t>p</a:t>
            </a:r>
            <a:r>
              <a:rPr lang="en-US" sz="3000" b="1" dirty="0" smtClean="0"/>
              <a:t> diverges)?</a:t>
            </a:r>
          </a:p>
          <a:p>
            <a:r>
              <a:rPr lang="en-US" sz="3000" b="1" dirty="0" smtClean="0"/>
              <a:t>What if contract crashes (i.e. </a:t>
            </a:r>
            <a:r>
              <a:rPr lang="en-US" sz="3000" b="1" i="1" dirty="0" smtClean="0"/>
              <a:t>p</a:t>
            </a:r>
            <a:r>
              <a:rPr lang="en-US" sz="3000" b="1" dirty="0" smtClean="0"/>
              <a:t> crashes)?</a:t>
            </a:r>
          </a:p>
          <a:p>
            <a:endParaRPr lang="en-US" sz="2400" b="1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>
            <a:spLocks noChangeArrowheads="1"/>
          </p:cNvSpPr>
          <p:nvPr/>
        </p:nvSpPr>
        <p:spPr bwMode="auto">
          <a:xfrm>
            <a:off x="533400" y="685800"/>
            <a:ext cx="8001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/>
              <a:t>How can we mechanically check that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b="1" dirty="0" smtClean="0"/>
              <a:t>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4800" b="1" dirty="0"/>
              <a:t> “satisfies” contract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800" b="1" dirty="0" smtClean="0"/>
              <a:t>?</a:t>
            </a:r>
          </a:p>
          <a:p>
            <a:pPr algn="ctr"/>
            <a:endParaRPr lang="en-US" sz="4800" b="1" dirty="0" smtClean="0"/>
          </a:p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GB" sz="96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  ???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05579" y="1964089"/>
            <a:ext cx="6643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3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{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 } -&gt; 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800" y="2837302"/>
            <a:ext cx="7933582" cy="893963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head </a:t>
            </a:r>
            <a:r>
              <a:rPr lang="en-GB" sz="2400" b="1" dirty="0" smtClean="0">
                <a:latin typeface="Comic Sans MS" pitchFamily="66" charset="0"/>
                <a:sym typeface="Wingdings 3"/>
              </a:rPr>
              <a:t>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)} -&gt; Ok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head 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mic Sans MS" pitchFamily="66" charset="0"/>
                <a:sym typeface="Wingdings 3"/>
              </a:rPr>
              <a:t></a:t>
            </a:r>
            <a:r>
              <a:rPr lang="en-GB" sz="2400" dirty="0" smtClean="0">
                <a:latin typeface="Comic Sans MS" pitchFamily="66" charset="0"/>
                <a:sym typeface="Wingdings 3"/>
              </a:rPr>
              <a:t>  {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)})</a:t>
            </a:r>
            <a:r>
              <a:rPr lang="en-GB" sz="2400" dirty="0" smtClean="0">
                <a:latin typeface="Comic Sans MS" pitchFamily="66" charset="0"/>
                <a:sym typeface="Wingdings 3"/>
              </a:rPr>
              <a:t> 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Ok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4088" y="3769801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Comic Sans MS" pitchFamily="66" charset="0"/>
              </a:rPr>
              <a:t>e </a:t>
            </a:r>
            <a:r>
              <a:rPr lang="en-GB" sz="2800" b="1" dirty="0" smtClean="0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 smtClean="0">
                <a:solidFill>
                  <a:schemeClr val="bg1"/>
                </a:solidFill>
                <a:latin typeface="Comic Sans MS" pitchFamily="66" charset="0"/>
                <a:sym typeface="Wingdings 3"/>
              </a:rPr>
              <a:t> </a:t>
            </a:r>
            <a:r>
              <a:rPr lang="en-GB" sz="2800" b="1" dirty="0" smtClean="0">
                <a:latin typeface="Comic Sans MS" pitchFamily="66" charset="0"/>
              </a:rPr>
              <a:t>Ok  </a:t>
            </a:r>
            <a:r>
              <a:rPr lang="en-GB" sz="2800" b="1" dirty="0" smtClean="0">
                <a:latin typeface="Comic Sans MS" pitchFamily="66" charset="0"/>
                <a:cs typeface="Courier New" pitchFamily="49" charset="0"/>
                <a:sym typeface="Symbol"/>
              </a:rPr>
              <a:t>= e</a:t>
            </a:r>
            <a:endParaRPr lang="en-GB" sz="2800" b="1" dirty="0" smtClean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800" y="4449047"/>
            <a:ext cx="7101624" cy="1412694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head 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mic Sans MS" pitchFamily="66" charset="0"/>
                <a:sym typeface="Wingdings 3"/>
              </a:rPr>
              <a:t>  {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)})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head (case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 of</a:t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	True -&gt;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	False -&gt; UNR)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8104" y="756935"/>
            <a:ext cx="280076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head:: [a] -&gt; a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head []     = BAD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head (</a:t>
            </a:r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) = x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9687" y="1290210"/>
            <a:ext cx="5715026" cy="11541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head (case not (null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 of</a:t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	True -&gt;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	False -&gt; UNR)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80031" y="1121772"/>
            <a:ext cx="280397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null :: [a] -&gt;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null []     = True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null 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 = False</a:t>
            </a:r>
          </a:p>
          <a:p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not ::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not True  = False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not False = True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0487" y="3058974"/>
            <a:ext cx="4612160" cy="11264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head (case v of</a:t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  [] -&gt; UNR</a:t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	  (p:ps) -&gt; p)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579" y="2439762"/>
            <a:ext cx="3666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Now inline ‘not’ and ‘null’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7433" y="4134635"/>
            <a:ext cx="2531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Now inline ‘head’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0524" y="4707665"/>
            <a:ext cx="3873176" cy="11541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. case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</a:t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  []     -&gt;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UNR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	  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p:ps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p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4191000"/>
            <a:ext cx="252825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head:: [a] -&gt; a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head []     = BAD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head 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 = x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888565" y="5521238"/>
            <a:ext cx="2703726" cy="1021556"/>
          </a:xfrm>
          <a:prstGeom prst="wedgeRoundRectCallout">
            <a:avLst>
              <a:gd name="adj1" fmla="val -68556"/>
              <a:gd name="adj2" fmla="val -7932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So head [] fails with UNR, not BAD, blaming the caller</a:t>
            </a:r>
          </a:p>
        </p:txBody>
      </p:sp>
      <p:sp>
        <p:nvSpPr>
          <p:cNvPr id="11" name="Curved Down Arrow 10"/>
          <p:cNvSpPr/>
          <p:nvPr/>
        </p:nvSpPr>
        <p:spPr>
          <a:xfrm>
            <a:off x="0" y="457200"/>
            <a:ext cx="1752600" cy="3810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Static and Dynamic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048000" y="1533525"/>
            <a:ext cx="3065931" cy="1055608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Arial Black" pitchFamily="34" charset="0"/>
              </a:rPr>
              <a:t>Program with Specifications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3315821"/>
            <a:ext cx="2496669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Run time error attributes blame to the right place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0795" y="3286125"/>
            <a:ext cx="2362200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Compile time error attributes blame to the right place</a:t>
            </a:r>
          </a:p>
        </p:txBody>
      </p:sp>
      <p:sp>
        <p:nvSpPr>
          <p:cNvPr id="7" name="Right Arrow 6"/>
          <p:cNvSpPr/>
          <p:nvPr/>
        </p:nvSpPr>
        <p:spPr>
          <a:xfrm rot="8124525">
            <a:off x="24292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ight Arrow 7"/>
          <p:cNvSpPr/>
          <p:nvPr/>
        </p:nvSpPr>
        <p:spPr>
          <a:xfrm rot="2933531">
            <a:off x="61249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9495" y="2009775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Dynamic</a:t>
            </a:r>
          </a:p>
          <a:p>
            <a:r>
              <a:rPr lang="en-GB" dirty="0" smtClean="0">
                <a:latin typeface="Comic Sans MS" pitchFamily="66" charset="0"/>
              </a:rPr>
              <a:t>checking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9152" y="1879226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Static</a:t>
            </a:r>
          </a:p>
          <a:p>
            <a:pPr algn="ctr"/>
            <a:r>
              <a:rPr lang="en-GB" dirty="0" smtClean="0">
                <a:latin typeface="Comic Sans MS" pitchFamily="66" charset="0"/>
              </a:rPr>
              <a:t>checking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37662" y="1338647"/>
            <a:ext cx="12853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latin typeface="Comic Sans MS" pitchFamily="66" charset="0"/>
              </a:rPr>
              <a:t>[Findler, </a:t>
            </a:r>
            <a:r>
              <a:rPr lang="en-GB" dirty="0" err="1" smtClean="0">
                <a:latin typeface="Comic Sans MS" pitchFamily="66" charset="0"/>
              </a:rPr>
              <a:t>Felleisen</a:t>
            </a:r>
            <a:r>
              <a:rPr lang="en-GB" dirty="0" smtClean="0">
                <a:latin typeface="Comic Sans MS" pitchFamily="66" charset="0"/>
              </a:rPr>
              <a:t>,  </a:t>
            </a:r>
            <a:r>
              <a:rPr lang="en-GB" dirty="0" err="1" smtClean="0">
                <a:latin typeface="Comic Sans MS" pitchFamily="66" charset="0"/>
              </a:rPr>
              <a:t>Blume</a:t>
            </a:r>
            <a:r>
              <a:rPr lang="en-GB" dirty="0" smtClean="0">
                <a:latin typeface="Comic Sans MS" pitchFamily="66" charset="0"/>
              </a:rPr>
              <a:t>, </a:t>
            </a:r>
            <a:r>
              <a:rPr lang="en-GB" dirty="0" err="1" smtClean="0">
                <a:latin typeface="Comic Sans MS" pitchFamily="66" charset="0"/>
              </a:rPr>
              <a:t>Hinze</a:t>
            </a:r>
            <a:r>
              <a:rPr lang="en-GB" dirty="0" smtClean="0">
                <a:latin typeface="Comic Sans MS" pitchFamily="66" charset="0"/>
              </a:rPr>
              <a:t>,  </a:t>
            </a:r>
            <a:r>
              <a:rPr lang="en-GB" dirty="0" err="1" smtClean="0">
                <a:latin typeface="Comic Sans MS" pitchFamily="66" charset="0"/>
              </a:rPr>
              <a:t>Loh</a:t>
            </a:r>
            <a:r>
              <a:rPr lang="en-GB" dirty="0" smtClean="0">
                <a:latin typeface="Comic Sans MS" pitchFamily="66" charset="0"/>
              </a:rPr>
              <a:t>, Runciman, </a:t>
            </a:r>
            <a:r>
              <a:rPr lang="en-GB" dirty="0" err="1" smtClean="0">
                <a:latin typeface="Comic Sans MS" pitchFamily="66" charset="0"/>
              </a:rPr>
              <a:t>Chitil</a:t>
            </a:r>
            <a:r>
              <a:rPr lang="en-GB" dirty="0" smtClean="0">
                <a:latin typeface="Comic Sans MS" pitchFamily="66" charset="0"/>
              </a:rPr>
              <a:t>]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126" y="1364726"/>
            <a:ext cx="1454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[</a:t>
            </a:r>
            <a:r>
              <a:rPr lang="en-GB" dirty="0" err="1" smtClean="0">
                <a:latin typeface="Comic Sans MS" pitchFamily="66" charset="0"/>
              </a:rPr>
              <a:t>Flanaghan</a:t>
            </a:r>
            <a:r>
              <a:rPr lang="en-GB" dirty="0" smtClean="0">
                <a:latin typeface="Comic Sans MS" pitchFamily="66" charset="0"/>
              </a:rPr>
              <a:t>, Mitchell, </a:t>
            </a:r>
            <a:r>
              <a:rPr lang="en-GB" dirty="0" err="1" smtClean="0">
                <a:latin typeface="Comic Sans MS" pitchFamily="66" charset="0"/>
              </a:rPr>
              <a:t>Pottier</a:t>
            </a:r>
            <a:r>
              <a:rPr lang="en-GB" dirty="0" smtClean="0">
                <a:latin typeface="Comic Sans MS" pitchFamily="66" charset="0"/>
              </a:rPr>
              <a:t>]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we want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1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Adapt </a:t>
            </a:r>
            <a:r>
              <a:rPr lang="en-US" b="1" dirty="0" err="1" smtClean="0"/>
              <a:t>Findler-Felleisen’s</a:t>
            </a:r>
            <a:r>
              <a:rPr lang="en-US" b="1" dirty="0" smtClean="0"/>
              <a:t> ideas for dynamic </a:t>
            </a:r>
          </a:p>
          <a:p>
            <a:pPr>
              <a:buNone/>
            </a:pPr>
            <a:r>
              <a:rPr lang="en-US" b="1" dirty="0" smtClean="0"/>
              <a:t>     (high-order) contract checking.</a:t>
            </a:r>
          </a:p>
          <a:p>
            <a:r>
              <a:rPr lang="en-US" b="1" dirty="0" smtClean="0"/>
              <a:t>Do static contract checking for a lazy language.</a:t>
            </a:r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" y="2514600"/>
            <a:ext cx="8153400" cy="3590925"/>
            <a:chOff x="250825" y="2738715"/>
            <a:chExt cx="8208963" cy="3743325"/>
          </a:xfrm>
        </p:grpSpPr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1187450" y="2881590"/>
              <a:ext cx="2016125" cy="57943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Contract</a:t>
              </a:r>
            </a:p>
          </p:txBody>
        </p:sp>
        <p:sp>
          <p:nvSpPr>
            <p:cNvPr id="6" name="Text Box 34"/>
            <p:cNvSpPr txBox="1">
              <a:spLocks noChangeArrowheads="1"/>
            </p:cNvSpPr>
            <p:nvPr/>
          </p:nvSpPr>
          <p:spPr bwMode="auto">
            <a:xfrm>
              <a:off x="5292725" y="2738715"/>
              <a:ext cx="2016125" cy="107721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 dirty="0">
                  <a:latin typeface="Times New Roman" pitchFamily="18" charset="0"/>
                </a:rPr>
                <a:t>Haskell </a:t>
              </a:r>
              <a:r>
                <a:rPr lang="en-GB" sz="3200" b="1" dirty="0" smtClean="0">
                  <a:latin typeface="Times New Roman" pitchFamily="18" charset="0"/>
                </a:rPr>
                <a:t>function</a:t>
              </a:r>
              <a:endParaRPr lang="en-GB" sz="3200" b="1" dirty="0">
                <a:latin typeface="Times New Roman" pitchFamily="18" charset="0"/>
              </a:endParaRPr>
            </a:p>
          </p:txBody>
        </p:sp>
        <p:sp>
          <p:nvSpPr>
            <p:cNvPr id="7" name="Text Box 37"/>
            <p:cNvSpPr txBox="1">
              <a:spLocks noChangeArrowheads="1"/>
            </p:cNvSpPr>
            <p:nvPr/>
          </p:nvSpPr>
          <p:spPr bwMode="auto">
            <a:xfrm>
              <a:off x="1403350" y="4091265"/>
              <a:ext cx="6769100" cy="57943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>
                  <a:solidFill>
                    <a:srgbClr val="000099"/>
                  </a:solidFill>
                  <a:latin typeface="Times New Roman" pitchFamily="18" charset="0"/>
                </a:rPr>
                <a:t>Glasgow Haskell Compiler (GHC)</a:t>
              </a:r>
            </a:p>
          </p:txBody>
        </p:sp>
        <p:sp>
          <p:nvSpPr>
            <p:cNvPr id="8" name="AutoShape 38"/>
            <p:cNvSpPr>
              <a:spLocks noChangeArrowheads="1"/>
            </p:cNvSpPr>
            <p:nvPr/>
          </p:nvSpPr>
          <p:spPr bwMode="auto">
            <a:xfrm>
              <a:off x="250825" y="5073274"/>
              <a:ext cx="4176713" cy="1368425"/>
            </a:xfrm>
            <a:prstGeom prst="star16">
              <a:avLst>
                <a:gd name="adj" fmla="val 3750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Where the bug is</a:t>
              </a:r>
            </a:p>
          </p:txBody>
        </p:sp>
        <p:sp>
          <p:nvSpPr>
            <p:cNvPr id="9" name="AutoShape 39"/>
            <p:cNvSpPr>
              <a:spLocks noChangeArrowheads="1"/>
            </p:cNvSpPr>
            <p:nvPr/>
          </p:nvSpPr>
          <p:spPr bwMode="auto">
            <a:xfrm>
              <a:off x="4427538" y="5185053"/>
              <a:ext cx="4032250" cy="1296987"/>
            </a:xfrm>
            <a:prstGeom prst="star16">
              <a:avLst>
                <a:gd name="adj" fmla="val 3750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Why it is a bug</a:t>
              </a:r>
            </a:p>
          </p:txBody>
        </p:sp>
        <p:sp>
          <p:nvSpPr>
            <p:cNvPr id="10" name="AutoShape 44"/>
            <p:cNvSpPr>
              <a:spLocks noChangeArrowheads="1"/>
            </p:cNvSpPr>
            <p:nvPr/>
          </p:nvSpPr>
          <p:spPr bwMode="auto">
            <a:xfrm>
              <a:off x="3203575" y="3170515"/>
              <a:ext cx="431800" cy="935038"/>
            </a:xfrm>
            <a:prstGeom prst="curvedLeftArrow">
              <a:avLst>
                <a:gd name="adj1" fmla="val 43309"/>
                <a:gd name="adj2" fmla="val 86618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45"/>
            <p:cNvSpPr>
              <a:spLocks noChangeArrowheads="1"/>
            </p:cNvSpPr>
            <p:nvPr/>
          </p:nvSpPr>
          <p:spPr bwMode="auto">
            <a:xfrm>
              <a:off x="4932363" y="3170515"/>
              <a:ext cx="360362" cy="936625"/>
            </a:xfrm>
            <a:prstGeom prst="curvedRightArrow">
              <a:avLst>
                <a:gd name="adj1" fmla="val 51982"/>
                <a:gd name="adj2" fmla="val 103965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46"/>
            <p:cNvSpPr>
              <a:spLocks noChangeArrowheads="1"/>
            </p:cNvSpPr>
            <p:nvPr/>
          </p:nvSpPr>
          <p:spPr bwMode="auto">
            <a:xfrm>
              <a:off x="2197100" y="4681815"/>
              <a:ext cx="503238" cy="647700"/>
            </a:xfrm>
            <a:prstGeom prst="downArrow">
              <a:avLst>
                <a:gd name="adj1" fmla="val 50000"/>
                <a:gd name="adj2" fmla="val 32177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" name="AutoShape 47"/>
            <p:cNvSpPr>
              <a:spLocks noChangeArrowheads="1"/>
            </p:cNvSpPr>
            <p:nvPr/>
          </p:nvSpPr>
          <p:spPr bwMode="auto">
            <a:xfrm>
              <a:off x="6084888" y="4681815"/>
              <a:ext cx="503237" cy="720725"/>
            </a:xfrm>
            <a:prstGeom prst="downArrow">
              <a:avLst>
                <a:gd name="adj1" fmla="val 50000"/>
                <a:gd name="adj2" fmla="val 35804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Outcomes</a:t>
            </a:r>
            <a:endParaRPr lang="en-US" b="1" dirty="0"/>
          </a:p>
        </p:txBody>
      </p:sp>
      <p:sp>
        <p:nvSpPr>
          <p:cNvPr id="3" name="TextBox 120835"/>
          <p:cNvSpPr txBox="1">
            <a:spLocks noChangeArrowheads="1"/>
          </p:cNvSpPr>
          <p:nvPr/>
        </p:nvSpPr>
        <p:spPr bwMode="auto">
          <a:xfrm>
            <a:off x="609600" y="1371600"/>
            <a:ext cx="711925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GB" sz="2800" b="1" dirty="0"/>
              <a:t>	(1) Definitely Safe (no crash, but may loop)</a:t>
            </a:r>
          </a:p>
          <a:p>
            <a:pPr marL="342900" lvl="2" indent="-342900"/>
            <a:r>
              <a:rPr lang="en-GB" sz="2800" b="1" dirty="0"/>
              <a:t>	(2) Definite Bug (definitely crashes)</a:t>
            </a:r>
          </a:p>
          <a:p>
            <a:pPr marL="342900" indent="-342900"/>
            <a:r>
              <a:rPr lang="en-GB" sz="2800" b="1" dirty="0"/>
              <a:t>	(3) Possible Bug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2CE77D-C699-4E56-AE53-DA136A7D3273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2291" name="Shap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GB" b="1" smtClean="0"/>
              <a:t>Sorting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01050" cy="46243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sorted [] = True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sorted (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x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:[]) = True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sorted (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x:y:xs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) = 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x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 &lt;= 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y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 &amp;&amp; sorted (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y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 : </a:t>
            </a:r>
            <a:r>
              <a:rPr lang="en-GB" sz="1800" b="1" dirty="0" err="1" smtClean="0">
                <a:solidFill>
                  <a:srgbClr val="CC3300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CC3300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CC33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insert :: 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 -&gt;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 -&gt;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insert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i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True} -&gt;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 -&gt;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</a:rPr>
              <a:t>merge ::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 -&gt;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 -&gt;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merge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}-&gt;{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ys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ys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}-&gt;{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006666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err="1" smtClean="0">
                <a:latin typeface="Courier New" pitchFamily="49" charset="0"/>
              </a:rPr>
              <a:t>bubbleHelper</a:t>
            </a:r>
            <a:r>
              <a:rPr lang="en-GB" sz="1800" b="1" dirty="0" smtClean="0">
                <a:latin typeface="Courier New" pitchFamily="49" charset="0"/>
              </a:rPr>
              <a:t> :: 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 -&gt; ([</a:t>
            </a:r>
            <a:r>
              <a:rPr lang="en-GB" sz="1800" b="1" dirty="0" err="1" smtClean="0">
                <a:latin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</a:rPr>
              <a:t>], </a:t>
            </a:r>
            <a:r>
              <a:rPr lang="en-GB" sz="1800" b="1" dirty="0" err="1" smtClean="0">
                <a:latin typeface="Courier New" pitchFamily="49" charset="0"/>
              </a:rPr>
              <a:t>Bool</a:t>
            </a:r>
            <a:r>
              <a:rPr lang="en-GB" sz="1800" b="1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bubbleHelper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True}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            -&gt;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not (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snd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) ==&gt; sorted (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fst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)}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006666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insertsort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,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mergesort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,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bubblesort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True}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    					-&gt; {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 smtClean="0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 smtClean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724525" y="852488"/>
            <a:ext cx="291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(</a:t>
            </a:r>
            <a:r>
              <a:rPr lang="en-GB" sz="1800" b="1">
                <a:sym typeface="Wingdings" pitchFamily="2" charset="2"/>
              </a:rPr>
              <a:t>==&gt;) True x = x</a:t>
            </a:r>
          </a:p>
          <a:p>
            <a:r>
              <a:rPr lang="en-GB" sz="1800" b="1">
                <a:sym typeface="Wingdings" pitchFamily="2" charset="2"/>
              </a:rPr>
              <a:t>(==&gt;) False x =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AVL Tree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148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:: AVL -&gt;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US" sz="1800" b="1" dirty="0" smtClean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L = True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(N </a:t>
            </a:r>
            <a:r>
              <a:rPr lang="en-US" sz="1800" b="1" baseline="-25000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= balanced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&amp;&amp; balanced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&amp;&amp;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             abs (depth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&lt;= 1</a:t>
            </a:r>
          </a:p>
          <a:p>
            <a:pPr>
              <a:buFont typeface="Wingdings" pitchFamily="2" charset="2"/>
              <a:buNone/>
            </a:pPr>
            <a:endParaRPr lang="nn-NO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nn-NO" sz="1800" b="1" dirty="0" smtClean="0">
                <a:latin typeface="Courier New" pitchFamily="49" charset="0"/>
                <a:cs typeface="Courier New" pitchFamily="49" charset="0"/>
              </a:rPr>
              <a:t>data AVL = L | N </a:t>
            </a:r>
            <a:r>
              <a:rPr lang="nn-NO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1800" b="1" dirty="0" smtClean="0">
                <a:latin typeface="Courier New" pitchFamily="49" charset="0"/>
                <a:cs typeface="Courier New" pitchFamily="49" charset="0"/>
              </a:rPr>
              <a:t> AVL AVL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insert, delete :: AVL -&gt;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-&gt; AVL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insert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} -&gt;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True} -&gt;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   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notLeaf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balanced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&amp;&amp;</a:t>
            </a:r>
            <a:b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           0 &lt;=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&amp;&amp;</a:t>
            </a:r>
            <a:b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               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&lt;= 1  }</a:t>
            </a:r>
          </a:p>
          <a:p>
            <a:pPr>
              <a:buFont typeface="Wingdings" pitchFamily="2" charset="2"/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delete </a:t>
            </a:r>
            <a:r>
              <a:rPr lang="en-GB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} -&gt;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True} -&gt;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    {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0 &lt;=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</a:t>
            </a:r>
            <a:b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                           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 smtClean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&lt;= 1}</a:t>
            </a:r>
          </a:p>
          <a:p>
            <a:pPr>
              <a:buFont typeface="Wingdings" pitchFamily="2" charset="2"/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 smtClean="0">
                <a:latin typeface="Courier New" pitchFamily="49" charset="0"/>
                <a:cs typeface="Courier New" pitchFamily="49" charset="0"/>
              </a:rPr>
            </a:b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724525" y="852488"/>
            <a:ext cx="29416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(</a:t>
            </a:r>
            <a:r>
              <a:rPr lang="en-GB" sz="1800" b="1">
                <a:sym typeface="Wingdings" pitchFamily="2" charset="2"/>
              </a:rPr>
              <a:t>&amp;&amp;) True x = x</a:t>
            </a:r>
          </a:p>
          <a:p>
            <a:r>
              <a:rPr lang="en-GB" sz="1800" b="1">
                <a:sym typeface="Wingdings" pitchFamily="2" charset="2"/>
              </a:rPr>
              <a:t>(&amp;&amp;) False x =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The Contract Idea for Higher-Order Function</a:t>
            </a:r>
            <a:br>
              <a:rPr lang="en-US" sz="3200" b="1" dirty="0" smtClean="0"/>
            </a:br>
            <a:r>
              <a:rPr lang="en-US" sz="3200" b="1" dirty="0" smtClean="0"/>
              <a:t>[</a:t>
            </a:r>
            <a:r>
              <a:rPr lang="en-US" sz="3200" b="1" dirty="0" err="1" smtClean="0"/>
              <a:t>Findler</a:t>
            </a:r>
            <a:r>
              <a:rPr lang="en-US" sz="3200" b="1" dirty="0" smtClean="0"/>
              <a:t>/</a:t>
            </a:r>
            <a:r>
              <a:rPr lang="en-US" sz="3200" b="1" dirty="0" err="1" smtClean="0"/>
              <a:t>Felleisen</a:t>
            </a:r>
            <a:r>
              <a:rPr lang="en-US" sz="3200" b="1" dirty="0" smtClean="0"/>
              <a:t>]</a:t>
            </a:r>
            <a:endParaRPr lang="en-US" sz="3200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8313" y="1844675"/>
            <a:ext cx="8229600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f1 ::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f1 </a:t>
            </a:r>
            <a:r>
              <a:rPr lang="en-GB" sz="20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({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 | 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 &gt; 0}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-&gt; {y | y &gt;= 0}) -&gt; {r | r &gt;= 0}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f1 g = (g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0)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- 1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f2 :: {r | True}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f2 = f1 (\x -&gt; x – 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5)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2133600" y="3124200"/>
            <a:ext cx="2438400" cy="1066800"/>
          </a:xfrm>
          <a:prstGeom prst="wedgeRectCallout">
            <a:avLst>
              <a:gd name="adj1" fmla="val -46652"/>
              <a:gd name="adj2" fmla="val -681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Blame </a:t>
            </a:r>
            <a:r>
              <a:rPr lang="en-US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 calls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 with wrong argument</a:t>
            </a:r>
            <a:endParaRPr lang="en-US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410200" y="3352800"/>
            <a:ext cx="2514600" cy="838200"/>
          </a:xfrm>
          <a:prstGeom prst="wedgeRectCallout">
            <a:avLst>
              <a:gd name="adj1" fmla="val 2515"/>
              <a:gd name="adj2" fmla="val -13586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f1 does not satisfy its post-condition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2286000" y="5410200"/>
            <a:ext cx="2438400" cy="1066800"/>
          </a:xfrm>
          <a:prstGeom prst="wedgeRectCallout">
            <a:avLst>
              <a:gd name="adj1" fmla="val -47267"/>
              <a:gd name="adj2" fmla="val -7801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Blame </a:t>
            </a:r>
            <a:r>
              <a:rPr lang="en-US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f2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f2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 calls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 with wrong argument</a:t>
            </a:r>
            <a:endParaRPr lang="en-US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4409182"/>
            <a:ext cx="34163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f3 :: {r | True}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f3 = f1 (\x -&gt; x – 1)</a:t>
            </a:r>
          </a:p>
          <a:p>
            <a:endParaRPr lang="en-US" sz="2000" b="1" dirty="0"/>
          </a:p>
        </p:txBody>
      </p:sp>
      <p:sp>
        <p:nvSpPr>
          <p:cNvPr id="10" name="Rectangular Callout 9"/>
          <p:cNvSpPr/>
          <p:nvPr/>
        </p:nvSpPr>
        <p:spPr>
          <a:xfrm>
            <a:off x="6019800" y="5486400"/>
            <a:ext cx="2438400" cy="533400"/>
          </a:xfrm>
          <a:prstGeom prst="wedgeRectCallout">
            <a:avLst>
              <a:gd name="adj1" fmla="val 1913"/>
              <a:gd name="adj2" fmla="val -11595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f3</a:t>
            </a:r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 is Ok.</a:t>
            </a:r>
            <a:endParaRPr lang="en-US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28600" y="5638800"/>
            <a:ext cx="1828800" cy="838200"/>
          </a:xfrm>
          <a:prstGeom prst="wedgeRectCallout">
            <a:avLst>
              <a:gd name="adj1" fmla="val 81353"/>
              <a:gd name="adj2" fmla="val -5088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Can’t tell at </a:t>
            </a:r>
          </a:p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run-time</a:t>
            </a:r>
            <a:endParaRPr lang="en-US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 Contract?</a:t>
            </a:r>
            <a:endParaRPr lang="en-US" b="1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81000" y="2209800"/>
            <a:ext cx="8458200" cy="19666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Contract     t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::= {x | p} 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Predicate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                      | 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x:t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Dependent Function 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                      | 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) 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b="1" dirty="0" err="1" smtClean="0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                      | 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Any     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Polymorphic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Any Contract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343400"/>
            <a:ext cx="83681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3 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{ x | x &gt; 0 }	    			(3, []) 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Any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3 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{ x | True } 	    </a:t>
            </a:r>
          </a:p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(3, []) 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(Ok, {</a:t>
            </a:r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ys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| null </a:t>
            </a:r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ys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})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371600"/>
            <a:ext cx="295510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Ok = {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| True}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5508625" y="1219200"/>
            <a:ext cx="3168650" cy="842962"/>
          </a:xfrm>
          <a:prstGeom prst="wedgeRectCallout">
            <a:avLst>
              <a:gd name="adj1" fmla="val -103718"/>
              <a:gd name="adj2" fmla="val 71772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400" b="1" dirty="0" smtClean="0">
                <a:latin typeface="Comic Sans MS" pitchFamily="66" charset="0"/>
              </a:rPr>
              <a:t>arbitrary </a:t>
            </a:r>
            <a:r>
              <a:rPr lang="en-GB" sz="2400" b="1" dirty="0">
                <a:latin typeface="Comic Sans MS" pitchFamily="66" charset="0"/>
              </a:rPr>
              <a:t>Haskell </a:t>
            </a:r>
            <a:r>
              <a:rPr lang="en-GB" sz="2400" b="1" dirty="0" err="1">
                <a:latin typeface="Comic Sans MS" pitchFamily="66" charset="0"/>
              </a:rPr>
              <a:t>boolean</a:t>
            </a:r>
            <a:r>
              <a:rPr lang="en-GB" sz="2400" b="1" dirty="0">
                <a:latin typeface="Comic Sans MS" pitchFamily="66" charset="0"/>
              </a:rPr>
              <a:t> </a:t>
            </a:r>
            <a:r>
              <a:rPr lang="en-GB" sz="2400" b="1" dirty="0" smtClean="0">
                <a:latin typeface="Comic Sans MS" pitchFamily="66" charset="0"/>
              </a:rPr>
              <a:t>expression</a:t>
            </a: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048071"/>
            <a:ext cx="70407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inc </a:t>
            </a:r>
            <a:r>
              <a:rPr lang="en-GB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x:{x | x&gt;0} -&gt; {y | y == x + 1}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304800" y="6172200"/>
            <a:ext cx="2133600" cy="510778"/>
          </a:xfrm>
          <a:prstGeom prst="wedgeRoundRectCallout">
            <a:avLst>
              <a:gd name="adj1" fmla="val 39811"/>
              <a:gd name="adj2" fmla="val -12981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Comic Sans MS" pitchFamily="66" charset="0"/>
              </a:rPr>
              <a:t>Precondition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2743200" y="6194822"/>
            <a:ext cx="2197580" cy="510778"/>
          </a:xfrm>
          <a:prstGeom prst="wedgeRoundRectCallout">
            <a:avLst>
              <a:gd name="adj1" fmla="val 31603"/>
              <a:gd name="adj2" fmla="val -117319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err="1" smtClean="0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endParaRPr lang="en-GB" sz="20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6172200" y="5922407"/>
            <a:ext cx="2621819" cy="783193"/>
          </a:xfrm>
          <a:prstGeom prst="wedgeRoundRectCallout">
            <a:avLst>
              <a:gd name="adj1" fmla="val -52982"/>
              <a:gd name="adj2" fmla="val -70323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err="1" smtClean="0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r>
              <a:rPr lang="en-GB" sz="2000" b="1" dirty="0" smtClean="0">
                <a:solidFill>
                  <a:schemeClr val="tx1"/>
                </a:solidFill>
                <a:latin typeface="Comic Sans MS" pitchFamily="66" charset="0"/>
              </a:rPr>
              <a:t> can mention argument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5791200" y="4800600"/>
            <a:ext cx="2971800" cy="460248"/>
          </a:xfrm>
          <a:prstGeom prst="wedgeRectCallout">
            <a:avLst>
              <a:gd name="adj1" fmla="val -74612"/>
              <a:gd name="adj2" fmla="val 22525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arbitrary constructor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we want?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Check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b="1" dirty="0" smtClean="0"/>
              <a:t> &lt;</a:t>
            </a:r>
            <a:r>
              <a:rPr lang="en-US" b="1" dirty="0" err="1" smtClean="0"/>
              <a:t>contract_of_f</a:t>
            </a:r>
            <a:r>
              <a:rPr lang="en-US" b="1" dirty="0" smtClean="0"/>
              <a:t>&gt;</a:t>
            </a:r>
          </a:p>
          <a:p>
            <a:r>
              <a:rPr lang="en-US" b="1" dirty="0" smtClean="0">
                <a:cs typeface="Courier New" pitchFamily="49" charset="0"/>
              </a:rPr>
              <a:t>If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 smtClean="0"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b="1" dirty="0" smtClean="0">
                <a:solidFill>
                  <a:srgbClr val="C00000"/>
                </a:solidFill>
                <a:latin typeface="cmsy1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Ok</a:t>
            </a:r>
            <a:r>
              <a:rPr lang="en-US" b="1" dirty="0" smtClean="0">
                <a:cs typeface="Courier New" pitchFamily="49" charset="0"/>
              </a:rPr>
              <a:t> , then </a:t>
            </a:r>
            <a:r>
              <a:rPr lang="en-US" b="1" dirty="0" smtClean="0"/>
              <a:t>the whole program cannot crash.</a:t>
            </a:r>
          </a:p>
          <a:p>
            <a:r>
              <a:rPr lang="en-US" b="1" dirty="0" smtClean="0"/>
              <a:t>If not, show which function to blame and why.  </a:t>
            </a:r>
          </a:p>
          <a:p>
            <a:pPr>
              <a:buNone/>
            </a:pPr>
            <a:r>
              <a:rPr lang="en-US" b="1" dirty="0" smtClean="0"/>
              <a:t> 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2971800" y="4876800"/>
            <a:ext cx="4419600" cy="838200"/>
          </a:xfrm>
          <a:prstGeom prst="wedgeRectCallout">
            <a:avLst>
              <a:gd name="adj1" fmla="val 23426"/>
              <a:gd name="adj2" fmla="val -16758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Beauty of Contract Checking</a:t>
            </a:r>
            <a:endParaRPr lang="en-US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DANA@FQTOICNFUVWXY5MJ" val="3000"/>
  <p:tag name="ACCESSLIST" val=""/>
</p:tagLst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8746</TotalTime>
  <Words>1575</Words>
  <Application>Microsoft Office PowerPoint</Application>
  <PresentationFormat>On-screen Show (4:3)</PresentationFormat>
  <Paragraphs>327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Arial</vt:lpstr>
      <vt:lpstr>Arial Black</vt:lpstr>
      <vt:lpstr>Monotype Corsiva</vt:lpstr>
      <vt:lpstr>Calibri</vt:lpstr>
      <vt:lpstr>Courier New</vt:lpstr>
      <vt:lpstr>Symbol</vt:lpstr>
      <vt:lpstr>Wingdings</vt:lpstr>
      <vt:lpstr>Times New Roman</vt:lpstr>
      <vt:lpstr>Comic Sans MS</vt:lpstr>
      <vt:lpstr>cmsy10</vt:lpstr>
      <vt:lpstr>Wingdings 3</vt:lpstr>
      <vt:lpstr>msam10</vt:lpstr>
      <vt:lpstr>Office Theme</vt:lpstr>
      <vt:lpstr>Static Contract Checking  for Haskell</vt:lpstr>
      <vt:lpstr>From Types to Contracts</vt:lpstr>
      <vt:lpstr>What we want</vt:lpstr>
      <vt:lpstr>Three Outcomes</vt:lpstr>
      <vt:lpstr>Sorting</vt:lpstr>
      <vt:lpstr>AVL Tree</vt:lpstr>
      <vt:lpstr>The Contract Idea for Higher-Order Function [Findler/Felleisen]</vt:lpstr>
      <vt:lpstr>What is a Contract?</vt:lpstr>
      <vt:lpstr>What we want?</vt:lpstr>
      <vt:lpstr>Slide 10</vt:lpstr>
      <vt:lpstr>Wrappers   and   (  pronounced ensures   pronounced requires)</vt:lpstr>
      <vt:lpstr>Wrappers   and    (  pronounced ensures   pronounced requires)</vt:lpstr>
      <vt:lpstr>Some Interesting Details</vt:lpstr>
      <vt:lpstr>Lovely Lemmas </vt:lpstr>
      <vt:lpstr>Summary</vt:lpstr>
      <vt:lpstr>After Ph.D.</vt:lpstr>
      <vt:lpstr>Static and Dynamic</vt:lpstr>
      <vt:lpstr>Slide 18</vt:lpstr>
      <vt:lpstr>Slide 19</vt:lpstr>
      <vt:lpstr>When does e satisfy a contract?</vt:lpstr>
      <vt:lpstr>When does e satisfy a contract?</vt:lpstr>
      <vt:lpstr>Crash-free Examples</vt:lpstr>
      <vt:lpstr>When does e satisfy a contract?</vt:lpstr>
      <vt:lpstr>Slide 24</vt:lpstr>
      <vt:lpstr>Example</vt:lpstr>
      <vt:lpstr>Slide 26</vt:lpstr>
      <vt:lpstr>Static and Dynamic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Contract Checking  for Haskell</dc:title>
  <dc:creator>Dana</dc:creator>
  <cp:lastModifiedBy>Speaker</cp:lastModifiedBy>
  <cp:revision>301</cp:revision>
  <dcterms:created xsi:type="dcterms:W3CDTF">2010-07-01T08:41:35Z</dcterms:created>
  <dcterms:modified xsi:type="dcterms:W3CDTF">2010-07-01T13:58:25Z</dcterms:modified>
</cp:coreProperties>
</file>